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5" r:id="rId6"/>
    <p:sldMasterId id="2147483738" r:id="rId7"/>
    <p:sldMasterId id="2147483751" r:id="rId8"/>
  </p:sldMasterIdLst>
  <p:notesMasterIdLst>
    <p:notesMasterId r:id="rId32"/>
  </p:notesMasterIdLst>
  <p:sldIdLst>
    <p:sldId id="256" r:id="rId9"/>
    <p:sldId id="353" r:id="rId10"/>
    <p:sldId id="1433" r:id="rId11"/>
    <p:sldId id="337" r:id="rId12"/>
    <p:sldId id="340" r:id="rId13"/>
    <p:sldId id="341" r:id="rId14"/>
    <p:sldId id="312" r:id="rId15"/>
    <p:sldId id="318" r:id="rId16"/>
    <p:sldId id="330" r:id="rId17"/>
    <p:sldId id="365" r:id="rId18"/>
    <p:sldId id="1431" r:id="rId19"/>
    <p:sldId id="1421" r:id="rId20"/>
    <p:sldId id="1432" r:id="rId21"/>
    <p:sldId id="849" r:id="rId22"/>
    <p:sldId id="848" r:id="rId23"/>
    <p:sldId id="355" r:id="rId24"/>
    <p:sldId id="465" r:id="rId25"/>
    <p:sldId id="466" r:id="rId26"/>
    <p:sldId id="467" r:id="rId27"/>
    <p:sldId id="1434" r:id="rId28"/>
    <p:sldId id="580" r:id="rId29"/>
    <p:sldId id="620" r:id="rId30"/>
    <p:sldId id="390"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BFBEB"/>
    <a:srgbClr val="A9EFA9"/>
    <a:srgbClr val="CCFFFF"/>
    <a:srgbClr val="FFCCFF"/>
    <a:srgbClr val="FFFFC1"/>
    <a:srgbClr val="003300"/>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autoAdjust="0"/>
    <p:restoredTop sz="94660"/>
  </p:normalViewPr>
  <p:slideViewPr>
    <p:cSldViewPr snapToGrid="0">
      <p:cViewPr varScale="1">
        <p:scale>
          <a:sx n="73" d="100"/>
          <a:sy n="73" d="100"/>
        </p:scale>
        <p:origin x="-55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4CB714F-E534-4BDE-8426-4A588FCA7D10}" type="datetimeFigureOut">
              <a:rPr lang="en-ZA" smtClean="0"/>
              <a:pPr/>
              <a:t>2022/05/27</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3036643-A725-43A8-9F29-79FB485DD38A}" type="slidenum">
              <a:rPr lang="en-ZA" smtClean="0"/>
              <a:pPr/>
              <a:t>‹#›</a:t>
            </a:fld>
            <a:endParaRPr lang="en-ZA" dirty="0"/>
          </a:p>
        </p:txBody>
      </p:sp>
    </p:spTree>
    <p:extLst>
      <p:ext uri="{BB962C8B-B14F-4D97-AF65-F5344CB8AC3E}">
        <p14:creationId xmlns:p14="http://schemas.microsoft.com/office/powerpoint/2010/main" xmlns="" val="62657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6132A2D-AAE3-466D-842B-53A500FF97E2}" type="slidenum">
              <a:rPr lang="en-US" smtClean="0"/>
              <a:pPr>
                <a:defRPr/>
              </a:pPr>
              <a:t>9</a:t>
            </a:fld>
            <a:endParaRPr lang="en-US" dirty="0"/>
          </a:p>
        </p:txBody>
      </p:sp>
    </p:spTree>
    <p:extLst>
      <p:ext uri="{BB962C8B-B14F-4D97-AF65-F5344CB8AC3E}">
        <p14:creationId xmlns:p14="http://schemas.microsoft.com/office/powerpoint/2010/main" xmlns="" val="334822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r>
              <a:rPr lang="en-US"/>
              <a:t>SECRET</a:t>
            </a:r>
          </a:p>
        </p:txBody>
      </p:sp>
      <p:sp>
        <p:nvSpPr>
          <p:cNvPr id="5" name="Footer Placeholder 4"/>
          <p:cNvSpPr>
            <a:spLocks noGrp="1"/>
          </p:cNvSpPr>
          <p:nvPr>
            <p:ph type="ftr" sz="quarter" idx="11"/>
          </p:nvPr>
        </p:nvSpPr>
        <p:spPr/>
        <p:txBody>
          <a:bodyPr/>
          <a:lstStyle/>
          <a:p>
            <a:pPr>
              <a:defRPr/>
            </a:pPr>
            <a:r>
              <a:rPr lang="en-US"/>
              <a:t>SECRET</a:t>
            </a:r>
          </a:p>
        </p:txBody>
      </p:sp>
      <p:sp>
        <p:nvSpPr>
          <p:cNvPr id="6" name="Slide Number Placeholder 5"/>
          <p:cNvSpPr>
            <a:spLocks noGrp="1"/>
          </p:cNvSpPr>
          <p:nvPr>
            <p:ph type="sldNum" sz="quarter" idx="12"/>
          </p:nvPr>
        </p:nvSpPr>
        <p:spPr/>
        <p:txBody>
          <a:bodyPr/>
          <a:lstStyle/>
          <a:p>
            <a:pPr>
              <a:defRPr/>
            </a:pPr>
            <a:fld id="{964B8C18-92F4-43D5-8C9F-823A72554612}" type="slidenum">
              <a:rPr lang="en-US" altLang="en-US" smtClean="0"/>
              <a:pPr>
                <a:defRPr/>
              </a:pPr>
              <a:t>11</a:t>
            </a:fld>
            <a:endParaRPr lang="en-US" altLang="en-US"/>
          </a:p>
        </p:txBody>
      </p:sp>
    </p:spTree>
    <p:extLst>
      <p:ext uri="{BB962C8B-B14F-4D97-AF65-F5344CB8AC3E}">
        <p14:creationId xmlns:p14="http://schemas.microsoft.com/office/powerpoint/2010/main" xmlns="" val="1672794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1940433379"/>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133349077"/>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2028600362"/>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2314681191"/>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2965890902"/>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64501F-D685-4AED-90CF-A7ED01024D72}" type="slidenum">
              <a:rPr lang="en-US"/>
              <a:pPr>
                <a:defRPr/>
              </a:pPr>
              <a:t>‹#›</a:t>
            </a:fld>
            <a:endParaRPr lang="en-US" dirty="0"/>
          </a:p>
        </p:txBody>
      </p:sp>
    </p:spTree>
    <p:extLst>
      <p:ext uri="{BB962C8B-B14F-4D97-AF65-F5344CB8AC3E}">
        <p14:creationId xmlns:p14="http://schemas.microsoft.com/office/powerpoint/2010/main" xmlns="" val="651321267"/>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1ACDC114-57BE-4455-BC88-6E9A0FE41B5C}" type="slidenum">
              <a:rPr lang="en-US"/>
              <a:pPr>
                <a:defRPr/>
              </a:pPr>
              <a:t>‹#›</a:t>
            </a:fld>
            <a:endParaRPr lang="en-US" dirty="0"/>
          </a:p>
        </p:txBody>
      </p:sp>
    </p:spTree>
    <p:extLst>
      <p:ext uri="{BB962C8B-B14F-4D97-AF65-F5344CB8AC3E}">
        <p14:creationId xmlns:p14="http://schemas.microsoft.com/office/powerpoint/2010/main" xmlns="" val="528313887"/>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2DE4E9A-EAD5-48BF-AEFB-FC01E882799A}" type="slidenum">
              <a:rPr lang="en-US"/>
              <a:pPr>
                <a:defRPr/>
              </a:pPr>
              <a:t>‹#›</a:t>
            </a:fld>
            <a:endParaRPr lang="en-US" dirty="0"/>
          </a:p>
        </p:txBody>
      </p:sp>
    </p:spTree>
    <p:extLst>
      <p:ext uri="{BB962C8B-B14F-4D97-AF65-F5344CB8AC3E}">
        <p14:creationId xmlns:p14="http://schemas.microsoft.com/office/powerpoint/2010/main" xmlns="" val="213871543"/>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601C436C-7187-4F39-BE03-E5426EEB2759}" type="slidenum">
              <a:rPr lang="en-US"/>
              <a:pPr>
                <a:defRPr/>
              </a:pPr>
              <a:t>‹#›</a:t>
            </a:fld>
            <a:endParaRPr lang="en-US" dirty="0"/>
          </a:p>
        </p:txBody>
      </p:sp>
    </p:spTree>
    <p:extLst>
      <p:ext uri="{BB962C8B-B14F-4D97-AF65-F5344CB8AC3E}">
        <p14:creationId xmlns:p14="http://schemas.microsoft.com/office/powerpoint/2010/main" xmlns="" val="2090916833"/>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2BF9C6B-5B6D-42CB-B476-22DBAD3311FF}" type="slidenum">
              <a:rPr lang="en-US"/>
              <a:pPr>
                <a:defRPr/>
              </a:pPr>
              <a:t>‹#›</a:t>
            </a:fld>
            <a:endParaRPr lang="en-US" dirty="0"/>
          </a:p>
        </p:txBody>
      </p:sp>
    </p:spTree>
    <p:extLst>
      <p:ext uri="{BB962C8B-B14F-4D97-AF65-F5344CB8AC3E}">
        <p14:creationId xmlns:p14="http://schemas.microsoft.com/office/powerpoint/2010/main" xmlns="" val="2707584742"/>
      </p:ext>
    </p:extLst>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6B49283-B91B-43B2-A79E-E55B4E2A3F87}" type="slidenum">
              <a:rPr lang="en-US"/>
              <a:pPr>
                <a:defRPr/>
              </a:pPr>
              <a:t>‹#›</a:t>
            </a:fld>
            <a:endParaRPr lang="en-US" dirty="0"/>
          </a:p>
        </p:txBody>
      </p:sp>
    </p:spTree>
    <p:extLst>
      <p:ext uri="{BB962C8B-B14F-4D97-AF65-F5344CB8AC3E}">
        <p14:creationId xmlns:p14="http://schemas.microsoft.com/office/powerpoint/2010/main" xmlns="" val="1599624634"/>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3923745400"/>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7223D10-C79E-4EE5-9401-10CF619A983D}" type="slidenum">
              <a:rPr lang="en-US"/>
              <a:pPr>
                <a:defRPr/>
              </a:pPr>
              <a:t>‹#›</a:t>
            </a:fld>
            <a:endParaRPr lang="en-US" dirty="0"/>
          </a:p>
        </p:txBody>
      </p:sp>
    </p:spTree>
    <p:extLst>
      <p:ext uri="{BB962C8B-B14F-4D97-AF65-F5344CB8AC3E}">
        <p14:creationId xmlns:p14="http://schemas.microsoft.com/office/powerpoint/2010/main" xmlns="" val="3021248385"/>
      </p:ext>
    </p:extLst>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1AC8B7B-AE92-4D51-BAA1-208EAE6DAB7B}" type="slidenum">
              <a:rPr lang="en-US"/>
              <a:pPr>
                <a:defRPr/>
              </a:pPr>
              <a:t>‹#›</a:t>
            </a:fld>
            <a:endParaRPr lang="en-US" dirty="0"/>
          </a:p>
        </p:txBody>
      </p:sp>
    </p:spTree>
    <p:extLst>
      <p:ext uri="{BB962C8B-B14F-4D97-AF65-F5344CB8AC3E}">
        <p14:creationId xmlns:p14="http://schemas.microsoft.com/office/powerpoint/2010/main" xmlns="" val="2196006004"/>
      </p:ext>
    </p:extLst>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1BC227-C7E6-476D-8EC0-88D0433EF3B2}" type="slidenum">
              <a:rPr lang="en-US"/>
              <a:pPr>
                <a:defRPr/>
              </a:pPr>
              <a:t>‹#›</a:t>
            </a:fld>
            <a:endParaRPr lang="en-US" dirty="0"/>
          </a:p>
        </p:txBody>
      </p:sp>
    </p:spTree>
    <p:extLst>
      <p:ext uri="{BB962C8B-B14F-4D97-AF65-F5344CB8AC3E}">
        <p14:creationId xmlns:p14="http://schemas.microsoft.com/office/powerpoint/2010/main" xmlns="" val="1986106230"/>
      </p:ext>
    </p:extLst>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D60965-2318-4FCB-BA93-045CA2B0A1F0}" type="slidenum">
              <a:rPr lang="en-US"/>
              <a:pPr>
                <a:defRPr/>
              </a:pPr>
              <a:t>‹#›</a:t>
            </a:fld>
            <a:endParaRPr lang="en-US" dirty="0"/>
          </a:p>
        </p:txBody>
      </p:sp>
    </p:spTree>
    <p:extLst>
      <p:ext uri="{BB962C8B-B14F-4D97-AF65-F5344CB8AC3E}">
        <p14:creationId xmlns:p14="http://schemas.microsoft.com/office/powerpoint/2010/main" xmlns="" val="3352921789"/>
      </p:ext>
    </p:extLst>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476CF914-B8A4-4543-A5C3-EE40CACE7EBB}" type="slidenum">
              <a:rPr lang="en-US"/>
              <a:pPr>
                <a:defRPr/>
              </a:pPr>
              <a:t>‹#›</a:t>
            </a:fld>
            <a:endParaRPr lang="en-US" dirty="0"/>
          </a:p>
        </p:txBody>
      </p:sp>
    </p:spTree>
    <p:extLst>
      <p:ext uri="{BB962C8B-B14F-4D97-AF65-F5344CB8AC3E}">
        <p14:creationId xmlns:p14="http://schemas.microsoft.com/office/powerpoint/2010/main" xmlns="" val="3531551706"/>
      </p:ext>
    </p:extLst>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460101195"/>
      </p:ext>
    </p:extLst>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DAA4121-DAC4-4361-B31B-2CD8939C53E7}" type="slidenum">
              <a:rPr lang="en-US"/>
              <a:pPr>
                <a:defRPr/>
              </a:pPr>
              <a:t>‹#›</a:t>
            </a:fld>
            <a:endParaRPr lang="en-US" dirty="0"/>
          </a:p>
        </p:txBody>
      </p:sp>
    </p:spTree>
    <p:extLst>
      <p:ext uri="{BB962C8B-B14F-4D97-AF65-F5344CB8AC3E}">
        <p14:creationId xmlns:p14="http://schemas.microsoft.com/office/powerpoint/2010/main" xmlns="" val="3516348688"/>
      </p:ext>
    </p:extLst>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B708429-996C-4861-AC99-C5EC930B6E0B}" type="slidenum">
              <a:rPr lang="en-US"/>
              <a:pPr>
                <a:defRPr/>
              </a:pPr>
              <a:t>‹#›</a:t>
            </a:fld>
            <a:endParaRPr lang="en-US" dirty="0"/>
          </a:p>
        </p:txBody>
      </p:sp>
    </p:spTree>
    <p:extLst>
      <p:ext uri="{BB962C8B-B14F-4D97-AF65-F5344CB8AC3E}">
        <p14:creationId xmlns:p14="http://schemas.microsoft.com/office/powerpoint/2010/main" xmlns="" val="2363936130"/>
      </p:ext>
    </p:extLst>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40E736BF-57EE-4FE0-A2AE-A79447679B1F}" type="slidenum">
              <a:rPr lang="en-US"/>
              <a:pPr>
                <a:defRPr/>
              </a:pPr>
              <a:t>‹#›</a:t>
            </a:fld>
            <a:endParaRPr lang="en-US" dirty="0"/>
          </a:p>
        </p:txBody>
      </p:sp>
    </p:spTree>
    <p:extLst>
      <p:ext uri="{BB962C8B-B14F-4D97-AF65-F5344CB8AC3E}">
        <p14:creationId xmlns:p14="http://schemas.microsoft.com/office/powerpoint/2010/main" xmlns="" val="3017262319"/>
      </p:ext>
    </p:extLst>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BAFDE5D4-9D12-41D7-B654-03273DBBD7A6}" type="slidenum">
              <a:rPr lang="en-US"/>
              <a:pPr>
                <a:defRPr/>
              </a:pPr>
              <a:t>‹#›</a:t>
            </a:fld>
            <a:endParaRPr lang="en-US" dirty="0"/>
          </a:p>
        </p:txBody>
      </p:sp>
    </p:spTree>
    <p:extLst>
      <p:ext uri="{BB962C8B-B14F-4D97-AF65-F5344CB8AC3E}">
        <p14:creationId xmlns:p14="http://schemas.microsoft.com/office/powerpoint/2010/main" xmlns="" val="2610322783"/>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315097971"/>
      </p:ext>
    </p:extLst>
  </p:cSld>
  <p:clrMapOvr>
    <a:masterClrMapping/>
  </p:clrMapOvr>
  <p:transition spd="slow">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31DE4707-F207-4A7B-8123-9DF7413F88F6}" type="slidenum">
              <a:rPr lang="en-US"/>
              <a:pPr>
                <a:defRPr/>
              </a:pPr>
              <a:t>‹#›</a:t>
            </a:fld>
            <a:endParaRPr lang="en-US" dirty="0"/>
          </a:p>
        </p:txBody>
      </p:sp>
    </p:spTree>
    <p:extLst>
      <p:ext uri="{BB962C8B-B14F-4D97-AF65-F5344CB8AC3E}">
        <p14:creationId xmlns:p14="http://schemas.microsoft.com/office/powerpoint/2010/main" xmlns="" val="2351290292"/>
      </p:ext>
    </p:extLst>
  </p:cSld>
  <p:clrMapOvr>
    <a:masterClrMapping/>
  </p:clrMapOvr>
  <p:transition spd="slow">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3AAD5FE-3330-4E5E-9B2A-0AA07EA283C7}" type="slidenum">
              <a:rPr lang="en-US"/>
              <a:pPr>
                <a:defRPr/>
              </a:pPr>
              <a:t>‹#›</a:t>
            </a:fld>
            <a:endParaRPr lang="en-US" dirty="0"/>
          </a:p>
        </p:txBody>
      </p:sp>
    </p:spTree>
    <p:extLst>
      <p:ext uri="{BB962C8B-B14F-4D97-AF65-F5344CB8AC3E}">
        <p14:creationId xmlns:p14="http://schemas.microsoft.com/office/powerpoint/2010/main" xmlns="" val="2174784204"/>
      </p:ext>
    </p:extLst>
  </p:cSld>
  <p:clrMapOvr>
    <a:masterClrMapping/>
  </p:clrMapOvr>
  <p:transition spd="slow">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EE548E1-24E7-429F-8BB5-BB976CB36AE5}" type="slidenum">
              <a:rPr lang="en-US"/>
              <a:pPr>
                <a:defRPr/>
              </a:pPr>
              <a:t>‹#›</a:t>
            </a:fld>
            <a:endParaRPr lang="en-US" dirty="0"/>
          </a:p>
        </p:txBody>
      </p:sp>
    </p:spTree>
    <p:extLst>
      <p:ext uri="{BB962C8B-B14F-4D97-AF65-F5344CB8AC3E}">
        <p14:creationId xmlns:p14="http://schemas.microsoft.com/office/powerpoint/2010/main" xmlns="" val="240040730"/>
      </p:ext>
    </p:extLst>
  </p:cSld>
  <p:clrMapOvr>
    <a:masterClrMapping/>
  </p:clrMapOvr>
  <p:transition spd="slow">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7CA59CC-E294-483B-B89A-09152F8EC40F}" type="slidenum">
              <a:rPr lang="en-US"/>
              <a:pPr>
                <a:defRPr/>
              </a:pPr>
              <a:t>‹#›</a:t>
            </a:fld>
            <a:endParaRPr lang="en-US" dirty="0"/>
          </a:p>
        </p:txBody>
      </p:sp>
    </p:spTree>
    <p:extLst>
      <p:ext uri="{BB962C8B-B14F-4D97-AF65-F5344CB8AC3E}">
        <p14:creationId xmlns:p14="http://schemas.microsoft.com/office/powerpoint/2010/main" xmlns="" val="3256735147"/>
      </p:ext>
    </p:extLst>
  </p:cSld>
  <p:clrMapOvr>
    <a:masterClrMapping/>
  </p:clrMapOvr>
  <p:transition spd="slow">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172004C-606F-4AA5-A9FE-D6A8F955FAF7}" type="slidenum">
              <a:rPr lang="en-US"/>
              <a:pPr>
                <a:defRPr/>
              </a:pPr>
              <a:t>‹#›</a:t>
            </a:fld>
            <a:endParaRPr lang="en-US" dirty="0"/>
          </a:p>
        </p:txBody>
      </p:sp>
    </p:spTree>
    <p:extLst>
      <p:ext uri="{BB962C8B-B14F-4D97-AF65-F5344CB8AC3E}">
        <p14:creationId xmlns:p14="http://schemas.microsoft.com/office/powerpoint/2010/main" xmlns="" val="481838045"/>
      </p:ext>
    </p:extLst>
  </p:cSld>
  <p:clrMapOvr>
    <a:masterClrMapping/>
  </p:clrMapOvr>
  <p:transition spd="slow">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B398D65-EEA6-423F-8759-FCD572E00415}" type="slidenum">
              <a:rPr lang="en-US"/>
              <a:pPr>
                <a:defRPr/>
              </a:pPr>
              <a:t>‹#›</a:t>
            </a:fld>
            <a:endParaRPr lang="en-US" dirty="0"/>
          </a:p>
        </p:txBody>
      </p:sp>
    </p:spTree>
    <p:extLst>
      <p:ext uri="{BB962C8B-B14F-4D97-AF65-F5344CB8AC3E}">
        <p14:creationId xmlns:p14="http://schemas.microsoft.com/office/powerpoint/2010/main" xmlns="" val="2701882341"/>
      </p:ext>
    </p:extLst>
  </p:cSld>
  <p:clrMapOvr>
    <a:masterClrMapping/>
  </p:clrMapOvr>
  <p:transition spd="slow">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50742E4-613D-411D-82E0-D164D917D81D}" type="slidenum">
              <a:rPr lang="en-US"/>
              <a:pPr>
                <a:defRPr/>
              </a:pPr>
              <a:t>‹#›</a:t>
            </a:fld>
            <a:endParaRPr lang="en-US" dirty="0"/>
          </a:p>
        </p:txBody>
      </p:sp>
    </p:spTree>
    <p:extLst>
      <p:ext uri="{BB962C8B-B14F-4D97-AF65-F5344CB8AC3E}">
        <p14:creationId xmlns:p14="http://schemas.microsoft.com/office/powerpoint/2010/main" xmlns="" val="2346783608"/>
      </p:ext>
    </p:extLst>
  </p:cSld>
  <p:clrMapOvr>
    <a:masterClrMapping/>
  </p:clrMapOvr>
  <p:transition spd="slow">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92939555"/>
      </p:ext>
    </p:extLst>
  </p:cSld>
  <p:clrMapOvr>
    <a:masterClrMapping/>
  </p:clrMapOvr>
  <p:transition spd="slow">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B43C6651-82A5-4EF5-ABA3-1B68CFFA7A21}" type="slidenum">
              <a:rPr lang="en-US"/>
              <a:pPr>
                <a:defRPr/>
              </a:pPr>
              <a:t>‹#›</a:t>
            </a:fld>
            <a:endParaRPr lang="en-US" dirty="0"/>
          </a:p>
        </p:txBody>
      </p:sp>
    </p:spTree>
    <p:extLst>
      <p:ext uri="{BB962C8B-B14F-4D97-AF65-F5344CB8AC3E}">
        <p14:creationId xmlns:p14="http://schemas.microsoft.com/office/powerpoint/2010/main" xmlns="" val="3570124815"/>
      </p:ext>
    </p:extLst>
  </p:cSld>
  <p:clrMapOvr>
    <a:masterClrMapping/>
  </p:clrMapOvr>
  <p:transition spd="slow">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62CF256-E617-416A-A0FF-EC62C165C020}" type="slidenum">
              <a:rPr lang="en-US"/>
              <a:pPr>
                <a:defRPr/>
              </a:pPr>
              <a:t>‹#›</a:t>
            </a:fld>
            <a:endParaRPr lang="en-US" dirty="0"/>
          </a:p>
        </p:txBody>
      </p:sp>
    </p:spTree>
    <p:extLst>
      <p:ext uri="{BB962C8B-B14F-4D97-AF65-F5344CB8AC3E}">
        <p14:creationId xmlns:p14="http://schemas.microsoft.com/office/powerpoint/2010/main" xmlns="" val="1289098932"/>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3896103383"/>
      </p:ext>
    </p:extLst>
  </p:cSld>
  <p:clrMapOvr>
    <a:masterClrMapping/>
  </p:clrMapOvr>
  <p:transition spd="slow">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8A83CF7D-0B97-4C6D-A26D-14EECF742CE7}" type="slidenum">
              <a:rPr lang="en-US"/>
              <a:pPr>
                <a:defRPr/>
              </a:pPr>
              <a:t>‹#›</a:t>
            </a:fld>
            <a:endParaRPr lang="en-US" dirty="0"/>
          </a:p>
        </p:txBody>
      </p:sp>
    </p:spTree>
    <p:extLst>
      <p:ext uri="{BB962C8B-B14F-4D97-AF65-F5344CB8AC3E}">
        <p14:creationId xmlns:p14="http://schemas.microsoft.com/office/powerpoint/2010/main" xmlns="" val="3930182164"/>
      </p:ext>
    </p:extLst>
  </p:cSld>
  <p:clrMapOvr>
    <a:masterClrMapping/>
  </p:clrMapOvr>
  <p:transition spd="slow">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29C5E09-9933-4AA3-B29A-C0B174F6CF79}" type="slidenum">
              <a:rPr lang="en-US"/>
              <a:pPr>
                <a:defRPr/>
              </a:pPr>
              <a:t>‹#›</a:t>
            </a:fld>
            <a:endParaRPr lang="en-US" dirty="0"/>
          </a:p>
        </p:txBody>
      </p:sp>
    </p:spTree>
    <p:extLst>
      <p:ext uri="{BB962C8B-B14F-4D97-AF65-F5344CB8AC3E}">
        <p14:creationId xmlns:p14="http://schemas.microsoft.com/office/powerpoint/2010/main" xmlns="" val="3470015813"/>
      </p:ext>
    </p:extLst>
  </p:cSld>
  <p:clrMapOvr>
    <a:masterClrMapping/>
  </p:clrMapOvr>
  <p:transition spd="slow">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406127B8-DC82-48CD-BFAB-CB6227956533}" type="slidenum">
              <a:rPr lang="en-US"/>
              <a:pPr>
                <a:defRPr/>
              </a:pPr>
              <a:t>‹#›</a:t>
            </a:fld>
            <a:endParaRPr lang="en-US" dirty="0"/>
          </a:p>
        </p:txBody>
      </p:sp>
    </p:spTree>
    <p:extLst>
      <p:ext uri="{BB962C8B-B14F-4D97-AF65-F5344CB8AC3E}">
        <p14:creationId xmlns:p14="http://schemas.microsoft.com/office/powerpoint/2010/main" xmlns="" val="731205831"/>
      </p:ext>
    </p:extLst>
  </p:cSld>
  <p:clrMapOvr>
    <a:masterClrMapping/>
  </p:clrMapOvr>
  <p:transition spd="slow">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4748873-C91E-4825-A303-A116EBE8EF77}" type="slidenum">
              <a:rPr lang="en-US"/>
              <a:pPr>
                <a:defRPr/>
              </a:pPr>
              <a:t>‹#›</a:t>
            </a:fld>
            <a:endParaRPr lang="en-US" dirty="0"/>
          </a:p>
        </p:txBody>
      </p:sp>
    </p:spTree>
    <p:extLst>
      <p:ext uri="{BB962C8B-B14F-4D97-AF65-F5344CB8AC3E}">
        <p14:creationId xmlns:p14="http://schemas.microsoft.com/office/powerpoint/2010/main" xmlns="" val="1553192133"/>
      </p:ext>
    </p:extLst>
  </p:cSld>
  <p:clrMapOvr>
    <a:masterClrMapping/>
  </p:clrMapOvr>
  <p:transition spd="slow">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25470BB2-D1EE-4E16-890A-6719ABD1BC23}" type="slidenum">
              <a:rPr lang="en-US"/>
              <a:pPr>
                <a:defRPr/>
              </a:pPr>
              <a:t>‹#›</a:t>
            </a:fld>
            <a:endParaRPr lang="en-US" dirty="0"/>
          </a:p>
        </p:txBody>
      </p:sp>
    </p:spTree>
    <p:extLst>
      <p:ext uri="{BB962C8B-B14F-4D97-AF65-F5344CB8AC3E}">
        <p14:creationId xmlns:p14="http://schemas.microsoft.com/office/powerpoint/2010/main" xmlns="" val="3559376611"/>
      </p:ext>
    </p:extLst>
  </p:cSld>
  <p:clrMapOvr>
    <a:masterClrMapping/>
  </p:clrMapOvr>
  <p:transition spd="slow">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390B0402-A6D5-44F8-80DC-210B0E188D73}" type="slidenum">
              <a:rPr lang="en-US"/>
              <a:pPr>
                <a:defRPr/>
              </a:pPr>
              <a:t>‹#›</a:t>
            </a:fld>
            <a:endParaRPr lang="en-US" dirty="0"/>
          </a:p>
        </p:txBody>
      </p:sp>
    </p:spTree>
    <p:extLst>
      <p:ext uri="{BB962C8B-B14F-4D97-AF65-F5344CB8AC3E}">
        <p14:creationId xmlns:p14="http://schemas.microsoft.com/office/powerpoint/2010/main" xmlns="" val="3101353506"/>
      </p:ext>
    </p:extLst>
  </p:cSld>
  <p:clrMapOvr>
    <a:masterClrMapping/>
  </p:clrMapOvr>
  <p:transition spd="slow">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279AC03-7C64-47D9-B0AB-B9A10F58EC12}" type="slidenum">
              <a:rPr lang="en-US"/>
              <a:pPr>
                <a:defRPr/>
              </a:pPr>
              <a:t>‹#›</a:t>
            </a:fld>
            <a:endParaRPr lang="en-US" dirty="0"/>
          </a:p>
        </p:txBody>
      </p:sp>
    </p:spTree>
    <p:extLst>
      <p:ext uri="{BB962C8B-B14F-4D97-AF65-F5344CB8AC3E}">
        <p14:creationId xmlns:p14="http://schemas.microsoft.com/office/powerpoint/2010/main" xmlns="" val="4221742057"/>
      </p:ext>
    </p:extLst>
  </p:cSld>
  <p:clrMapOvr>
    <a:masterClrMapping/>
  </p:clrMapOvr>
  <p:transition spd="slow">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F9C2AE4E-939C-4FA3-943F-BC433D3A2D86}" type="slidenum">
              <a:rPr lang="en-US"/>
              <a:pPr>
                <a:defRPr/>
              </a:pPr>
              <a:t>‹#›</a:t>
            </a:fld>
            <a:endParaRPr lang="en-US" dirty="0"/>
          </a:p>
        </p:txBody>
      </p:sp>
    </p:spTree>
    <p:extLst>
      <p:ext uri="{BB962C8B-B14F-4D97-AF65-F5344CB8AC3E}">
        <p14:creationId xmlns:p14="http://schemas.microsoft.com/office/powerpoint/2010/main" xmlns="" val="3847965627"/>
      </p:ext>
    </p:extLst>
  </p:cSld>
  <p:clrMapOvr>
    <a:masterClrMapping/>
  </p:clrMapOvr>
  <p:transition spd="slow">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E283274D-D8A1-45E4-BF54-8DA89C8BB21C}" type="slidenum">
              <a:rPr lang="en-US"/>
              <a:pPr>
                <a:defRPr/>
              </a:pPr>
              <a:t>‹#›</a:t>
            </a:fld>
            <a:endParaRPr lang="en-US" dirty="0"/>
          </a:p>
        </p:txBody>
      </p:sp>
    </p:spTree>
    <p:extLst>
      <p:ext uri="{BB962C8B-B14F-4D97-AF65-F5344CB8AC3E}">
        <p14:creationId xmlns:p14="http://schemas.microsoft.com/office/powerpoint/2010/main" xmlns="" val="1567316508"/>
      </p:ext>
    </p:extLst>
  </p:cSld>
  <p:clrMapOvr>
    <a:masterClrMapping/>
  </p:clrMapOvr>
  <p:transition spd="slow">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2859567059"/>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2036378284"/>
      </p:ext>
    </p:extLst>
  </p:cSld>
  <p:clrMapOvr>
    <a:masterClrMapping/>
  </p:clrMapOvr>
  <p:transition spd="slow">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43C6651-82A5-4EF5-ABA3-1B68CFFA7A21}" type="slidenum">
              <a:rPr lang="en-US" smtClean="0"/>
              <a:pPr>
                <a:defRPr/>
              </a:pPr>
              <a:t>‹#›</a:t>
            </a:fld>
            <a:endParaRPr lang="en-US" dirty="0"/>
          </a:p>
        </p:txBody>
      </p:sp>
    </p:spTree>
    <p:extLst>
      <p:ext uri="{BB962C8B-B14F-4D97-AF65-F5344CB8AC3E}">
        <p14:creationId xmlns:p14="http://schemas.microsoft.com/office/powerpoint/2010/main" xmlns="" val="776622377"/>
      </p:ext>
    </p:extLst>
  </p:cSld>
  <p:clrMapOvr>
    <a:masterClrMapping/>
  </p:clrMapOvr>
  <p:transition spd="slow">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962CF256-E617-416A-A0FF-EC62C165C020}" type="slidenum">
              <a:rPr lang="en-US" smtClean="0"/>
              <a:pPr>
                <a:defRPr/>
              </a:pPr>
              <a:t>‹#›</a:t>
            </a:fld>
            <a:endParaRPr lang="en-US" dirty="0"/>
          </a:p>
        </p:txBody>
      </p:sp>
    </p:spTree>
    <p:extLst>
      <p:ext uri="{BB962C8B-B14F-4D97-AF65-F5344CB8AC3E}">
        <p14:creationId xmlns:p14="http://schemas.microsoft.com/office/powerpoint/2010/main" xmlns="" val="2526564234"/>
      </p:ext>
    </p:extLst>
  </p:cSld>
  <p:clrMapOvr>
    <a:masterClrMapping/>
  </p:clrMapOvr>
  <p:transition spd="slow">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8A83CF7D-0B97-4C6D-A26D-14EECF742CE7}" type="slidenum">
              <a:rPr lang="en-US" smtClean="0"/>
              <a:pPr>
                <a:defRPr/>
              </a:pPr>
              <a:t>‹#›</a:t>
            </a:fld>
            <a:endParaRPr lang="en-US" dirty="0"/>
          </a:p>
        </p:txBody>
      </p:sp>
    </p:spTree>
    <p:extLst>
      <p:ext uri="{BB962C8B-B14F-4D97-AF65-F5344CB8AC3E}">
        <p14:creationId xmlns:p14="http://schemas.microsoft.com/office/powerpoint/2010/main" xmlns="" val="740186718"/>
      </p:ext>
    </p:extLst>
  </p:cSld>
  <p:clrMapOvr>
    <a:masterClrMapping/>
  </p:clrMapOvr>
  <p:transition spd="slow">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729C5E09-9933-4AA3-B29A-C0B174F6CF79}" type="slidenum">
              <a:rPr lang="en-US" smtClean="0"/>
              <a:pPr>
                <a:defRPr/>
              </a:pPr>
              <a:t>‹#›</a:t>
            </a:fld>
            <a:endParaRPr lang="en-US" dirty="0"/>
          </a:p>
        </p:txBody>
      </p:sp>
    </p:spTree>
    <p:extLst>
      <p:ext uri="{BB962C8B-B14F-4D97-AF65-F5344CB8AC3E}">
        <p14:creationId xmlns:p14="http://schemas.microsoft.com/office/powerpoint/2010/main" xmlns="" val="1073116802"/>
      </p:ext>
    </p:extLst>
  </p:cSld>
  <p:clrMapOvr>
    <a:masterClrMapping/>
  </p:clrMapOvr>
  <p:transition spd="slow">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406127B8-DC82-48CD-BFAB-CB6227956533}" type="slidenum">
              <a:rPr lang="en-US" smtClean="0"/>
              <a:pPr>
                <a:defRPr/>
              </a:pPr>
              <a:t>‹#›</a:t>
            </a:fld>
            <a:endParaRPr lang="en-US" dirty="0"/>
          </a:p>
        </p:txBody>
      </p:sp>
    </p:spTree>
    <p:extLst>
      <p:ext uri="{BB962C8B-B14F-4D97-AF65-F5344CB8AC3E}">
        <p14:creationId xmlns:p14="http://schemas.microsoft.com/office/powerpoint/2010/main" xmlns="" val="3192711943"/>
      </p:ext>
    </p:extLst>
  </p:cSld>
  <p:clrMapOvr>
    <a:masterClrMapping/>
  </p:clrMapOvr>
  <p:transition spd="slow">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4748873-C91E-4825-A303-A116EBE8EF77}" type="slidenum">
              <a:rPr lang="en-US" smtClean="0"/>
              <a:pPr>
                <a:defRPr/>
              </a:pPr>
              <a:t>‹#›</a:t>
            </a:fld>
            <a:endParaRPr lang="en-US" dirty="0"/>
          </a:p>
        </p:txBody>
      </p:sp>
    </p:spTree>
    <p:extLst>
      <p:ext uri="{BB962C8B-B14F-4D97-AF65-F5344CB8AC3E}">
        <p14:creationId xmlns:p14="http://schemas.microsoft.com/office/powerpoint/2010/main" xmlns="" val="4010849055"/>
      </p:ext>
    </p:extLst>
  </p:cSld>
  <p:clrMapOvr>
    <a:masterClrMapping/>
  </p:clrMapOvr>
  <p:transition spd="slow">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5470BB2-D1EE-4E16-890A-6719ABD1BC23}" type="slidenum">
              <a:rPr lang="en-US" smtClean="0"/>
              <a:pPr>
                <a:defRPr/>
              </a:pPr>
              <a:t>‹#›</a:t>
            </a:fld>
            <a:endParaRPr lang="en-US" dirty="0"/>
          </a:p>
        </p:txBody>
      </p:sp>
    </p:spTree>
    <p:extLst>
      <p:ext uri="{BB962C8B-B14F-4D97-AF65-F5344CB8AC3E}">
        <p14:creationId xmlns:p14="http://schemas.microsoft.com/office/powerpoint/2010/main" xmlns="" val="551364724"/>
      </p:ext>
    </p:extLst>
  </p:cSld>
  <p:clrMapOvr>
    <a:masterClrMapping/>
  </p:clrMapOvr>
  <p:transition spd="slow">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90B0402-A6D5-44F8-80DC-210B0E188D73}" type="slidenum">
              <a:rPr lang="en-US" smtClean="0"/>
              <a:pPr>
                <a:defRPr/>
              </a:pPr>
              <a:t>‹#›</a:t>
            </a:fld>
            <a:endParaRPr lang="en-US" dirty="0"/>
          </a:p>
        </p:txBody>
      </p:sp>
    </p:spTree>
    <p:extLst>
      <p:ext uri="{BB962C8B-B14F-4D97-AF65-F5344CB8AC3E}">
        <p14:creationId xmlns:p14="http://schemas.microsoft.com/office/powerpoint/2010/main" xmlns="" val="3714216024"/>
      </p:ext>
    </p:extLst>
  </p:cSld>
  <p:clrMapOvr>
    <a:masterClrMapping/>
  </p:clrMapOvr>
  <p:transition spd="slow">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279AC03-7C64-47D9-B0AB-B9A10F58EC12}" type="slidenum">
              <a:rPr lang="en-US" smtClean="0"/>
              <a:pPr>
                <a:defRPr/>
              </a:pPr>
              <a:t>‹#›</a:t>
            </a:fld>
            <a:endParaRPr lang="en-US" dirty="0"/>
          </a:p>
        </p:txBody>
      </p:sp>
    </p:spTree>
    <p:extLst>
      <p:ext uri="{BB962C8B-B14F-4D97-AF65-F5344CB8AC3E}">
        <p14:creationId xmlns:p14="http://schemas.microsoft.com/office/powerpoint/2010/main" xmlns="" val="1199774135"/>
      </p:ext>
    </p:extLst>
  </p:cSld>
  <p:clrMapOvr>
    <a:masterClrMapping/>
  </p:clrMapOvr>
  <p:transition spd="slow">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9C2AE4E-939C-4FA3-943F-BC433D3A2D86}" type="slidenum">
              <a:rPr lang="en-US" smtClean="0"/>
              <a:pPr>
                <a:defRPr/>
              </a:pPr>
              <a:t>‹#›</a:t>
            </a:fld>
            <a:endParaRPr lang="en-US" dirty="0"/>
          </a:p>
        </p:txBody>
      </p:sp>
    </p:spTree>
    <p:extLst>
      <p:ext uri="{BB962C8B-B14F-4D97-AF65-F5344CB8AC3E}">
        <p14:creationId xmlns:p14="http://schemas.microsoft.com/office/powerpoint/2010/main" xmlns="" val="4141873227"/>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1259833741"/>
      </p:ext>
    </p:extLst>
  </p:cSld>
  <p:clrMapOvr>
    <a:masterClrMapping/>
  </p:clrMapOvr>
  <p:transition spd="slow">
    <p:rand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E283274D-D8A1-45E4-BF54-8DA89C8BB21C}" type="slidenum">
              <a:rPr lang="en-US" smtClean="0"/>
              <a:pPr>
                <a:defRPr/>
              </a:pPr>
              <a:t>‹#›</a:t>
            </a:fld>
            <a:endParaRPr lang="en-US" dirty="0"/>
          </a:p>
        </p:txBody>
      </p:sp>
    </p:spTree>
    <p:extLst>
      <p:ext uri="{BB962C8B-B14F-4D97-AF65-F5344CB8AC3E}">
        <p14:creationId xmlns:p14="http://schemas.microsoft.com/office/powerpoint/2010/main" xmlns="" val="2888937360"/>
      </p:ext>
    </p:extLst>
  </p:cSld>
  <p:clrMapOvr>
    <a:masterClrMapping/>
  </p:clrMapOvr>
  <p:transition spd="slow">
    <p:rand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4003527805"/>
      </p:ext>
    </p:extLst>
  </p:cSld>
  <p:clrMapOvr>
    <a:masterClrMapping/>
  </p:clrMapOvr>
  <p:transition spd="slow">
    <p:rand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64501F-D685-4AED-90CF-A7ED01024D72}" type="slidenum">
              <a:rPr lang="en-US"/>
              <a:pPr>
                <a:defRPr/>
              </a:pPr>
              <a:t>‹#›</a:t>
            </a:fld>
            <a:endParaRPr lang="en-US" dirty="0"/>
          </a:p>
        </p:txBody>
      </p:sp>
    </p:spTree>
    <p:extLst>
      <p:ext uri="{BB962C8B-B14F-4D97-AF65-F5344CB8AC3E}">
        <p14:creationId xmlns:p14="http://schemas.microsoft.com/office/powerpoint/2010/main" xmlns="" val="3893306947"/>
      </p:ext>
    </p:extLst>
  </p:cSld>
  <p:clrMapOvr>
    <a:masterClrMapping/>
  </p:clrMapOvr>
  <p:transition spd="slow">
    <p:rand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1ACDC114-57BE-4455-BC88-6E9A0FE41B5C}" type="slidenum">
              <a:rPr lang="en-US"/>
              <a:pPr>
                <a:defRPr/>
              </a:pPr>
              <a:t>‹#›</a:t>
            </a:fld>
            <a:endParaRPr lang="en-US" dirty="0"/>
          </a:p>
        </p:txBody>
      </p:sp>
    </p:spTree>
    <p:extLst>
      <p:ext uri="{BB962C8B-B14F-4D97-AF65-F5344CB8AC3E}">
        <p14:creationId xmlns:p14="http://schemas.microsoft.com/office/powerpoint/2010/main" xmlns="" val="3486688107"/>
      </p:ext>
    </p:extLst>
  </p:cSld>
  <p:clrMapOvr>
    <a:masterClrMapping/>
  </p:clrMapOvr>
  <p:transition spd="slow">
    <p:rand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2DE4E9A-EAD5-48BF-AEFB-FC01E882799A}" type="slidenum">
              <a:rPr lang="en-US"/>
              <a:pPr>
                <a:defRPr/>
              </a:pPr>
              <a:t>‹#›</a:t>
            </a:fld>
            <a:endParaRPr lang="en-US" dirty="0"/>
          </a:p>
        </p:txBody>
      </p:sp>
    </p:spTree>
    <p:extLst>
      <p:ext uri="{BB962C8B-B14F-4D97-AF65-F5344CB8AC3E}">
        <p14:creationId xmlns:p14="http://schemas.microsoft.com/office/powerpoint/2010/main" xmlns="" val="1913196005"/>
      </p:ext>
    </p:extLst>
  </p:cSld>
  <p:clrMapOvr>
    <a:masterClrMapping/>
  </p:clrMapOvr>
  <p:transition spd="slow">
    <p:rand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601C436C-7187-4F39-BE03-E5426EEB2759}" type="slidenum">
              <a:rPr lang="en-US"/>
              <a:pPr>
                <a:defRPr/>
              </a:pPr>
              <a:t>‹#›</a:t>
            </a:fld>
            <a:endParaRPr lang="en-US" dirty="0"/>
          </a:p>
        </p:txBody>
      </p:sp>
    </p:spTree>
    <p:extLst>
      <p:ext uri="{BB962C8B-B14F-4D97-AF65-F5344CB8AC3E}">
        <p14:creationId xmlns:p14="http://schemas.microsoft.com/office/powerpoint/2010/main" xmlns="" val="65275073"/>
      </p:ext>
    </p:extLst>
  </p:cSld>
  <p:clrMapOvr>
    <a:masterClrMapping/>
  </p:clrMapOvr>
  <p:transition spd="slow">
    <p:rand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2BF9C6B-5B6D-42CB-B476-22DBAD3311FF}" type="slidenum">
              <a:rPr lang="en-US"/>
              <a:pPr>
                <a:defRPr/>
              </a:pPr>
              <a:t>‹#›</a:t>
            </a:fld>
            <a:endParaRPr lang="en-US" dirty="0"/>
          </a:p>
        </p:txBody>
      </p:sp>
    </p:spTree>
    <p:extLst>
      <p:ext uri="{BB962C8B-B14F-4D97-AF65-F5344CB8AC3E}">
        <p14:creationId xmlns:p14="http://schemas.microsoft.com/office/powerpoint/2010/main" xmlns="" val="1682899341"/>
      </p:ext>
    </p:extLst>
  </p:cSld>
  <p:clrMapOvr>
    <a:masterClrMapping/>
  </p:clrMapOvr>
  <p:transition spd="slow">
    <p:rand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6B49283-B91B-43B2-A79E-E55B4E2A3F87}" type="slidenum">
              <a:rPr lang="en-US"/>
              <a:pPr>
                <a:defRPr/>
              </a:pPr>
              <a:t>‹#›</a:t>
            </a:fld>
            <a:endParaRPr lang="en-US" dirty="0"/>
          </a:p>
        </p:txBody>
      </p:sp>
    </p:spTree>
    <p:extLst>
      <p:ext uri="{BB962C8B-B14F-4D97-AF65-F5344CB8AC3E}">
        <p14:creationId xmlns:p14="http://schemas.microsoft.com/office/powerpoint/2010/main" xmlns="" val="3002479969"/>
      </p:ext>
    </p:extLst>
  </p:cSld>
  <p:clrMapOvr>
    <a:masterClrMapping/>
  </p:clrMapOvr>
  <p:transition spd="slow">
    <p:rand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7223D10-C79E-4EE5-9401-10CF619A983D}" type="slidenum">
              <a:rPr lang="en-US"/>
              <a:pPr>
                <a:defRPr/>
              </a:pPr>
              <a:t>‹#›</a:t>
            </a:fld>
            <a:endParaRPr lang="en-US" dirty="0"/>
          </a:p>
        </p:txBody>
      </p:sp>
    </p:spTree>
    <p:extLst>
      <p:ext uri="{BB962C8B-B14F-4D97-AF65-F5344CB8AC3E}">
        <p14:creationId xmlns:p14="http://schemas.microsoft.com/office/powerpoint/2010/main" xmlns="" val="446387938"/>
      </p:ext>
    </p:extLst>
  </p:cSld>
  <p:clrMapOvr>
    <a:masterClrMapping/>
  </p:clrMapOvr>
  <p:transition spd="slow">
    <p:random/>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1AC8B7B-AE92-4D51-BAA1-208EAE6DAB7B}" type="slidenum">
              <a:rPr lang="en-US"/>
              <a:pPr>
                <a:defRPr/>
              </a:pPr>
              <a:t>‹#›</a:t>
            </a:fld>
            <a:endParaRPr lang="en-US" dirty="0"/>
          </a:p>
        </p:txBody>
      </p:sp>
    </p:spTree>
    <p:extLst>
      <p:ext uri="{BB962C8B-B14F-4D97-AF65-F5344CB8AC3E}">
        <p14:creationId xmlns:p14="http://schemas.microsoft.com/office/powerpoint/2010/main" xmlns="" val="4138842459"/>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202620333"/>
      </p:ext>
    </p:extLst>
  </p:cSld>
  <p:clrMapOvr>
    <a:masterClrMapping/>
  </p:clrMapOvr>
  <p:transition spd="slow">
    <p:random/>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1BC227-C7E6-476D-8EC0-88D0433EF3B2}" type="slidenum">
              <a:rPr lang="en-US"/>
              <a:pPr>
                <a:defRPr/>
              </a:pPr>
              <a:t>‹#›</a:t>
            </a:fld>
            <a:endParaRPr lang="en-US" dirty="0"/>
          </a:p>
        </p:txBody>
      </p:sp>
    </p:spTree>
    <p:extLst>
      <p:ext uri="{BB962C8B-B14F-4D97-AF65-F5344CB8AC3E}">
        <p14:creationId xmlns:p14="http://schemas.microsoft.com/office/powerpoint/2010/main" xmlns="" val="2520481340"/>
      </p:ext>
    </p:extLst>
  </p:cSld>
  <p:clrMapOvr>
    <a:masterClrMapping/>
  </p:clrMapOvr>
  <p:transition spd="slow">
    <p:random/>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D60965-2318-4FCB-BA93-045CA2B0A1F0}" type="slidenum">
              <a:rPr lang="en-US"/>
              <a:pPr>
                <a:defRPr/>
              </a:pPr>
              <a:t>‹#›</a:t>
            </a:fld>
            <a:endParaRPr lang="en-US" dirty="0"/>
          </a:p>
        </p:txBody>
      </p:sp>
    </p:spTree>
    <p:extLst>
      <p:ext uri="{BB962C8B-B14F-4D97-AF65-F5344CB8AC3E}">
        <p14:creationId xmlns:p14="http://schemas.microsoft.com/office/powerpoint/2010/main" xmlns="" val="1262607023"/>
      </p:ext>
    </p:extLst>
  </p:cSld>
  <p:clrMapOvr>
    <a:masterClrMapping/>
  </p:clrMapOvr>
  <p:transition spd="slow">
    <p:random/>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476CF914-B8A4-4543-A5C3-EE40CACE7EBB}" type="slidenum">
              <a:rPr lang="en-US"/>
              <a:pPr>
                <a:defRPr/>
              </a:pPr>
              <a:t>‹#›</a:t>
            </a:fld>
            <a:endParaRPr lang="en-US" dirty="0"/>
          </a:p>
        </p:txBody>
      </p:sp>
    </p:spTree>
    <p:extLst>
      <p:ext uri="{BB962C8B-B14F-4D97-AF65-F5344CB8AC3E}">
        <p14:creationId xmlns:p14="http://schemas.microsoft.com/office/powerpoint/2010/main" xmlns="" val="383793561"/>
      </p:ext>
    </p:extLst>
  </p:cSld>
  <p:clrMapOvr>
    <a:masterClrMapping/>
  </p:clrMapOvr>
  <p:transition spd="slow">
    <p:random/>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924023979"/>
      </p:ext>
    </p:extLst>
  </p:cSld>
  <p:clrMapOvr>
    <a:masterClrMapping/>
  </p:clrMapOvr>
  <p:transition spd="slow">
    <p:random/>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DAA4121-DAC4-4361-B31B-2CD8939C53E7}" type="slidenum">
              <a:rPr lang="en-US"/>
              <a:pPr>
                <a:defRPr/>
              </a:pPr>
              <a:t>‹#›</a:t>
            </a:fld>
            <a:endParaRPr lang="en-US" dirty="0"/>
          </a:p>
        </p:txBody>
      </p:sp>
    </p:spTree>
    <p:extLst>
      <p:ext uri="{BB962C8B-B14F-4D97-AF65-F5344CB8AC3E}">
        <p14:creationId xmlns:p14="http://schemas.microsoft.com/office/powerpoint/2010/main" xmlns="" val="3599316159"/>
      </p:ext>
    </p:extLst>
  </p:cSld>
  <p:clrMapOvr>
    <a:masterClrMapping/>
  </p:clrMapOvr>
  <p:transition spd="slow">
    <p:random/>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B708429-996C-4861-AC99-C5EC930B6E0B}" type="slidenum">
              <a:rPr lang="en-US"/>
              <a:pPr>
                <a:defRPr/>
              </a:pPr>
              <a:t>‹#›</a:t>
            </a:fld>
            <a:endParaRPr lang="en-US" dirty="0"/>
          </a:p>
        </p:txBody>
      </p:sp>
    </p:spTree>
    <p:extLst>
      <p:ext uri="{BB962C8B-B14F-4D97-AF65-F5344CB8AC3E}">
        <p14:creationId xmlns:p14="http://schemas.microsoft.com/office/powerpoint/2010/main" xmlns="" val="2313060700"/>
      </p:ext>
    </p:extLst>
  </p:cSld>
  <p:clrMapOvr>
    <a:masterClrMapping/>
  </p:clrMapOvr>
  <p:transition spd="slow">
    <p:random/>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40E736BF-57EE-4FE0-A2AE-A79447679B1F}" type="slidenum">
              <a:rPr lang="en-US"/>
              <a:pPr>
                <a:defRPr/>
              </a:pPr>
              <a:t>‹#›</a:t>
            </a:fld>
            <a:endParaRPr lang="en-US" dirty="0"/>
          </a:p>
        </p:txBody>
      </p:sp>
    </p:spTree>
    <p:extLst>
      <p:ext uri="{BB962C8B-B14F-4D97-AF65-F5344CB8AC3E}">
        <p14:creationId xmlns:p14="http://schemas.microsoft.com/office/powerpoint/2010/main" xmlns="" val="842267825"/>
      </p:ext>
    </p:extLst>
  </p:cSld>
  <p:clrMapOvr>
    <a:masterClrMapping/>
  </p:clrMapOvr>
  <p:transition spd="slow">
    <p:random/>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BAFDE5D4-9D12-41D7-B654-03273DBBD7A6}" type="slidenum">
              <a:rPr lang="en-US"/>
              <a:pPr>
                <a:defRPr/>
              </a:pPr>
              <a:t>‹#›</a:t>
            </a:fld>
            <a:endParaRPr lang="en-US" dirty="0"/>
          </a:p>
        </p:txBody>
      </p:sp>
    </p:spTree>
    <p:extLst>
      <p:ext uri="{BB962C8B-B14F-4D97-AF65-F5344CB8AC3E}">
        <p14:creationId xmlns:p14="http://schemas.microsoft.com/office/powerpoint/2010/main" xmlns="" val="3668175653"/>
      </p:ext>
    </p:extLst>
  </p:cSld>
  <p:clrMapOvr>
    <a:masterClrMapping/>
  </p:clrMapOvr>
  <p:transition spd="slow">
    <p:random/>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31DE4707-F207-4A7B-8123-9DF7413F88F6}" type="slidenum">
              <a:rPr lang="en-US"/>
              <a:pPr>
                <a:defRPr/>
              </a:pPr>
              <a:t>‹#›</a:t>
            </a:fld>
            <a:endParaRPr lang="en-US" dirty="0"/>
          </a:p>
        </p:txBody>
      </p:sp>
    </p:spTree>
    <p:extLst>
      <p:ext uri="{BB962C8B-B14F-4D97-AF65-F5344CB8AC3E}">
        <p14:creationId xmlns:p14="http://schemas.microsoft.com/office/powerpoint/2010/main" xmlns="" val="647460980"/>
      </p:ext>
    </p:extLst>
  </p:cSld>
  <p:clrMapOvr>
    <a:masterClrMapping/>
  </p:clrMapOvr>
  <p:transition spd="slow">
    <p:random/>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3AAD5FE-3330-4E5E-9B2A-0AA07EA283C7}" type="slidenum">
              <a:rPr lang="en-US"/>
              <a:pPr>
                <a:defRPr/>
              </a:pPr>
              <a:t>‹#›</a:t>
            </a:fld>
            <a:endParaRPr lang="en-US" dirty="0"/>
          </a:p>
        </p:txBody>
      </p:sp>
    </p:spTree>
    <p:extLst>
      <p:ext uri="{BB962C8B-B14F-4D97-AF65-F5344CB8AC3E}">
        <p14:creationId xmlns:p14="http://schemas.microsoft.com/office/powerpoint/2010/main" xmlns="" val="3203052947"/>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3275243927"/>
      </p:ext>
    </p:extLst>
  </p:cSld>
  <p:clrMapOvr>
    <a:masterClrMapping/>
  </p:clrMapOvr>
  <p:transition spd="slow">
    <p:random/>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EE548E1-24E7-429F-8BB5-BB976CB36AE5}" type="slidenum">
              <a:rPr lang="en-US"/>
              <a:pPr>
                <a:defRPr/>
              </a:pPr>
              <a:t>‹#›</a:t>
            </a:fld>
            <a:endParaRPr lang="en-US" dirty="0"/>
          </a:p>
        </p:txBody>
      </p:sp>
    </p:spTree>
    <p:extLst>
      <p:ext uri="{BB962C8B-B14F-4D97-AF65-F5344CB8AC3E}">
        <p14:creationId xmlns:p14="http://schemas.microsoft.com/office/powerpoint/2010/main" xmlns="" val="4209969317"/>
      </p:ext>
    </p:extLst>
  </p:cSld>
  <p:clrMapOvr>
    <a:masterClrMapping/>
  </p:clrMapOvr>
  <p:transition spd="slow">
    <p:random/>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7CA59CC-E294-483B-B89A-09152F8EC40F}" type="slidenum">
              <a:rPr lang="en-US"/>
              <a:pPr>
                <a:defRPr/>
              </a:pPr>
              <a:t>‹#›</a:t>
            </a:fld>
            <a:endParaRPr lang="en-US" dirty="0"/>
          </a:p>
        </p:txBody>
      </p:sp>
    </p:spTree>
    <p:extLst>
      <p:ext uri="{BB962C8B-B14F-4D97-AF65-F5344CB8AC3E}">
        <p14:creationId xmlns:p14="http://schemas.microsoft.com/office/powerpoint/2010/main" xmlns="" val="2183617177"/>
      </p:ext>
    </p:extLst>
  </p:cSld>
  <p:clrMapOvr>
    <a:masterClrMapping/>
  </p:clrMapOvr>
  <p:transition spd="slow">
    <p:random/>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172004C-606F-4AA5-A9FE-D6A8F955FAF7}" type="slidenum">
              <a:rPr lang="en-US"/>
              <a:pPr>
                <a:defRPr/>
              </a:pPr>
              <a:t>‹#›</a:t>
            </a:fld>
            <a:endParaRPr lang="en-US" dirty="0"/>
          </a:p>
        </p:txBody>
      </p:sp>
    </p:spTree>
    <p:extLst>
      <p:ext uri="{BB962C8B-B14F-4D97-AF65-F5344CB8AC3E}">
        <p14:creationId xmlns:p14="http://schemas.microsoft.com/office/powerpoint/2010/main" xmlns="" val="1432950730"/>
      </p:ext>
    </p:extLst>
  </p:cSld>
  <p:clrMapOvr>
    <a:masterClrMapping/>
  </p:clrMapOvr>
  <p:transition spd="slow">
    <p:random/>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B398D65-EEA6-423F-8759-FCD572E00415}" type="slidenum">
              <a:rPr lang="en-US"/>
              <a:pPr>
                <a:defRPr/>
              </a:pPr>
              <a:t>‹#›</a:t>
            </a:fld>
            <a:endParaRPr lang="en-US" dirty="0"/>
          </a:p>
        </p:txBody>
      </p:sp>
    </p:spTree>
    <p:extLst>
      <p:ext uri="{BB962C8B-B14F-4D97-AF65-F5344CB8AC3E}">
        <p14:creationId xmlns:p14="http://schemas.microsoft.com/office/powerpoint/2010/main" xmlns="" val="3523051602"/>
      </p:ext>
    </p:extLst>
  </p:cSld>
  <p:clrMapOvr>
    <a:masterClrMapping/>
  </p:clrMapOvr>
  <p:transition spd="slow">
    <p:random/>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50742E4-613D-411D-82E0-D164D917D81D}" type="slidenum">
              <a:rPr lang="en-US"/>
              <a:pPr>
                <a:defRPr/>
              </a:pPr>
              <a:t>‹#›</a:t>
            </a:fld>
            <a:endParaRPr lang="en-US" dirty="0"/>
          </a:p>
        </p:txBody>
      </p:sp>
    </p:spTree>
    <p:extLst>
      <p:ext uri="{BB962C8B-B14F-4D97-AF65-F5344CB8AC3E}">
        <p14:creationId xmlns:p14="http://schemas.microsoft.com/office/powerpoint/2010/main" xmlns="" val="814657186"/>
      </p:ext>
    </p:extLst>
  </p:cSld>
  <p:clrMapOvr>
    <a:masterClrMapping/>
  </p:clrMapOvr>
  <p:transition spd="slow">
    <p:random/>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2648537124"/>
      </p:ext>
    </p:extLst>
  </p:cSld>
  <p:clrMapOvr>
    <a:masterClrMapping/>
  </p:clrMapOvr>
  <p:transition spd="slow">
    <p:random/>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B43C6651-82A5-4EF5-ABA3-1B68CFFA7A21}" type="slidenum">
              <a:rPr lang="en-US"/>
              <a:pPr>
                <a:defRPr/>
              </a:pPr>
              <a:t>‹#›</a:t>
            </a:fld>
            <a:endParaRPr lang="en-US" dirty="0"/>
          </a:p>
        </p:txBody>
      </p:sp>
    </p:spTree>
    <p:extLst>
      <p:ext uri="{BB962C8B-B14F-4D97-AF65-F5344CB8AC3E}">
        <p14:creationId xmlns:p14="http://schemas.microsoft.com/office/powerpoint/2010/main" xmlns="" val="4213937947"/>
      </p:ext>
    </p:extLst>
  </p:cSld>
  <p:clrMapOvr>
    <a:masterClrMapping/>
  </p:clrMapOvr>
  <p:transition spd="slow">
    <p:random/>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62CF256-E617-416A-A0FF-EC62C165C020}" type="slidenum">
              <a:rPr lang="en-US"/>
              <a:pPr>
                <a:defRPr/>
              </a:pPr>
              <a:t>‹#›</a:t>
            </a:fld>
            <a:endParaRPr lang="en-US" dirty="0"/>
          </a:p>
        </p:txBody>
      </p:sp>
    </p:spTree>
    <p:extLst>
      <p:ext uri="{BB962C8B-B14F-4D97-AF65-F5344CB8AC3E}">
        <p14:creationId xmlns:p14="http://schemas.microsoft.com/office/powerpoint/2010/main" xmlns="" val="3067988325"/>
      </p:ext>
    </p:extLst>
  </p:cSld>
  <p:clrMapOvr>
    <a:masterClrMapping/>
  </p:clrMapOvr>
  <p:transition spd="slow">
    <p:random/>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8A83CF7D-0B97-4C6D-A26D-14EECF742CE7}" type="slidenum">
              <a:rPr lang="en-US"/>
              <a:pPr>
                <a:defRPr/>
              </a:pPr>
              <a:t>‹#›</a:t>
            </a:fld>
            <a:endParaRPr lang="en-US" dirty="0"/>
          </a:p>
        </p:txBody>
      </p:sp>
    </p:spTree>
    <p:extLst>
      <p:ext uri="{BB962C8B-B14F-4D97-AF65-F5344CB8AC3E}">
        <p14:creationId xmlns:p14="http://schemas.microsoft.com/office/powerpoint/2010/main" xmlns="" val="387856573"/>
      </p:ext>
    </p:extLst>
  </p:cSld>
  <p:clrMapOvr>
    <a:masterClrMapping/>
  </p:clrMapOvr>
  <p:transition spd="slow">
    <p:random/>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29C5E09-9933-4AA3-B29A-C0B174F6CF79}" type="slidenum">
              <a:rPr lang="en-US"/>
              <a:pPr>
                <a:defRPr/>
              </a:pPr>
              <a:t>‹#›</a:t>
            </a:fld>
            <a:endParaRPr lang="en-US" dirty="0"/>
          </a:p>
        </p:txBody>
      </p:sp>
    </p:spTree>
    <p:extLst>
      <p:ext uri="{BB962C8B-B14F-4D97-AF65-F5344CB8AC3E}">
        <p14:creationId xmlns:p14="http://schemas.microsoft.com/office/powerpoint/2010/main" xmlns="" val="1045613971"/>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786767437"/>
      </p:ext>
    </p:extLst>
  </p:cSld>
  <p:clrMapOvr>
    <a:masterClrMapping/>
  </p:clrMapOvr>
  <p:transition spd="slow">
    <p:random/>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406127B8-DC82-48CD-BFAB-CB6227956533}" type="slidenum">
              <a:rPr lang="en-US"/>
              <a:pPr>
                <a:defRPr/>
              </a:pPr>
              <a:t>‹#›</a:t>
            </a:fld>
            <a:endParaRPr lang="en-US" dirty="0"/>
          </a:p>
        </p:txBody>
      </p:sp>
    </p:spTree>
    <p:extLst>
      <p:ext uri="{BB962C8B-B14F-4D97-AF65-F5344CB8AC3E}">
        <p14:creationId xmlns:p14="http://schemas.microsoft.com/office/powerpoint/2010/main" xmlns="" val="3217874863"/>
      </p:ext>
    </p:extLst>
  </p:cSld>
  <p:clrMapOvr>
    <a:masterClrMapping/>
  </p:clrMapOvr>
  <p:transition spd="slow">
    <p:random/>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4748873-C91E-4825-A303-A116EBE8EF77}" type="slidenum">
              <a:rPr lang="en-US"/>
              <a:pPr>
                <a:defRPr/>
              </a:pPr>
              <a:t>‹#›</a:t>
            </a:fld>
            <a:endParaRPr lang="en-US" dirty="0"/>
          </a:p>
        </p:txBody>
      </p:sp>
    </p:spTree>
    <p:extLst>
      <p:ext uri="{BB962C8B-B14F-4D97-AF65-F5344CB8AC3E}">
        <p14:creationId xmlns:p14="http://schemas.microsoft.com/office/powerpoint/2010/main" xmlns="" val="1615013537"/>
      </p:ext>
    </p:extLst>
  </p:cSld>
  <p:clrMapOvr>
    <a:masterClrMapping/>
  </p:clrMapOvr>
  <p:transition spd="slow">
    <p:random/>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25470BB2-D1EE-4E16-890A-6719ABD1BC23}" type="slidenum">
              <a:rPr lang="en-US"/>
              <a:pPr>
                <a:defRPr/>
              </a:pPr>
              <a:t>‹#›</a:t>
            </a:fld>
            <a:endParaRPr lang="en-US" dirty="0"/>
          </a:p>
        </p:txBody>
      </p:sp>
    </p:spTree>
    <p:extLst>
      <p:ext uri="{BB962C8B-B14F-4D97-AF65-F5344CB8AC3E}">
        <p14:creationId xmlns:p14="http://schemas.microsoft.com/office/powerpoint/2010/main" xmlns="" val="993948250"/>
      </p:ext>
    </p:extLst>
  </p:cSld>
  <p:clrMapOvr>
    <a:masterClrMapping/>
  </p:clrMapOvr>
  <p:transition spd="slow">
    <p:random/>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390B0402-A6D5-44F8-80DC-210B0E188D73}" type="slidenum">
              <a:rPr lang="en-US"/>
              <a:pPr>
                <a:defRPr/>
              </a:pPr>
              <a:t>‹#›</a:t>
            </a:fld>
            <a:endParaRPr lang="en-US" dirty="0"/>
          </a:p>
        </p:txBody>
      </p:sp>
    </p:spTree>
    <p:extLst>
      <p:ext uri="{BB962C8B-B14F-4D97-AF65-F5344CB8AC3E}">
        <p14:creationId xmlns:p14="http://schemas.microsoft.com/office/powerpoint/2010/main" xmlns="" val="2147647470"/>
      </p:ext>
    </p:extLst>
  </p:cSld>
  <p:clrMapOvr>
    <a:masterClrMapping/>
  </p:clrMapOvr>
  <p:transition spd="slow">
    <p:random/>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279AC03-7C64-47D9-B0AB-B9A10F58EC12}" type="slidenum">
              <a:rPr lang="en-US"/>
              <a:pPr>
                <a:defRPr/>
              </a:pPr>
              <a:t>‹#›</a:t>
            </a:fld>
            <a:endParaRPr lang="en-US" dirty="0"/>
          </a:p>
        </p:txBody>
      </p:sp>
    </p:spTree>
    <p:extLst>
      <p:ext uri="{BB962C8B-B14F-4D97-AF65-F5344CB8AC3E}">
        <p14:creationId xmlns:p14="http://schemas.microsoft.com/office/powerpoint/2010/main" xmlns="" val="1384050687"/>
      </p:ext>
    </p:extLst>
  </p:cSld>
  <p:clrMapOvr>
    <a:masterClrMapping/>
  </p:clrMapOvr>
  <p:transition spd="slow">
    <p:random/>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F9C2AE4E-939C-4FA3-943F-BC433D3A2D86}" type="slidenum">
              <a:rPr lang="en-US"/>
              <a:pPr>
                <a:defRPr/>
              </a:pPr>
              <a:t>‹#›</a:t>
            </a:fld>
            <a:endParaRPr lang="en-US" dirty="0"/>
          </a:p>
        </p:txBody>
      </p:sp>
    </p:spTree>
    <p:extLst>
      <p:ext uri="{BB962C8B-B14F-4D97-AF65-F5344CB8AC3E}">
        <p14:creationId xmlns:p14="http://schemas.microsoft.com/office/powerpoint/2010/main" xmlns="" val="2607092985"/>
      </p:ext>
    </p:extLst>
  </p:cSld>
  <p:clrMapOvr>
    <a:masterClrMapping/>
  </p:clrMapOvr>
  <p:transition spd="slow">
    <p:random/>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E283274D-D8A1-45E4-BF54-8DA89C8BB21C}" type="slidenum">
              <a:rPr lang="en-US"/>
              <a:pPr>
                <a:defRPr/>
              </a:pPr>
              <a:t>‹#›</a:t>
            </a:fld>
            <a:endParaRPr lang="en-US" dirty="0"/>
          </a:p>
        </p:txBody>
      </p:sp>
    </p:spTree>
    <p:extLst>
      <p:ext uri="{BB962C8B-B14F-4D97-AF65-F5344CB8AC3E}">
        <p14:creationId xmlns:p14="http://schemas.microsoft.com/office/powerpoint/2010/main" xmlns="" val="50536768"/>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1027"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2617683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2051"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42130771-018B-40C4-8B4F-488CC8C5FF07}" type="slidenum">
              <a:rPr lang="en-US"/>
              <a:pPr>
                <a:defRPr/>
              </a:pPr>
              <a:t>‹#›</a:t>
            </a:fld>
            <a:endParaRPr lang="en-US" dirty="0"/>
          </a:p>
        </p:txBody>
      </p:sp>
    </p:spTree>
    <p:extLst>
      <p:ext uri="{BB962C8B-B14F-4D97-AF65-F5344CB8AC3E}">
        <p14:creationId xmlns:p14="http://schemas.microsoft.com/office/powerpoint/2010/main" xmlns="" val="34201729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FDBE960-E515-440A-80E5-BF1A6430439E}" type="slidenum">
              <a:rPr lang="en-US"/>
              <a:pPr>
                <a:defRPr/>
              </a:pPr>
              <a:t>‹#›</a:t>
            </a:fld>
            <a:endParaRPr lang="en-US" dirty="0"/>
          </a:p>
        </p:txBody>
      </p:sp>
    </p:spTree>
    <p:extLst>
      <p:ext uri="{BB962C8B-B14F-4D97-AF65-F5344CB8AC3E}">
        <p14:creationId xmlns:p14="http://schemas.microsoft.com/office/powerpoint/2010/main" xmlns="" val="332190296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solidFill>
                  <a:srgbClr val="000000"/>
                </a:solidFill>
                <a:latin typeface="Times"/>
              </a:defRPr>
            </a:lvl1pPr>
          </a:lstStyle>
          <a:p>
            <a:pPr>
              <a:defRPr/>
            </a:pPr>
            <a:fld id="{3F5D00C0-73F0-4089-B899-6328957381C6}" type="slidenum">
              <a:rPr lang="en-US"/>
              <a:pPr>
                <a:defRPr/>
              </a:pPr>
              <a:t>‹#›</a:t>
            </a:fld>
            <a:endParaRPr lang="en-US" dirty="0"/>
          </a:p>
        </p:txBody>
      </p:sp>
    </p:spTree>
    <p:extLst>
      <p:ext uri="{BB962C8B-B14F-4D97-AF65-F5344CB8AC3E}">
        <p14:creationId xmlns:p14="http://schemas.microsoft.com/office/powerpoint/2010/main" xmlns="" val="218542351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1027"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xmlns="" val="175749067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2051"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42130771-018B-40C4-8B4F-488CC8C5FF07}" type="slidenum">
              <a:rPr lang="en-US"/>
              <a:pPr>
                <a:defRPr/>
              </a:pPr>
              <a:t>‹#›</a:t>
            </a:fld>
            <a:endParaRPr lang="en-US" dirty="0"/>
          </a:p>
        </p:txBody>
      </p:sp>
    </p:spTree>
    <p:extLst>
      <p:ext uri="{BB962C8B-B14F-4D97-AF65-F5344CB8AC3E}">
        <p14:creationId xmlns:p14="http://schemas.microsoft.com/office/powerpoint/2010/main" xmlns="" val="4242018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FDBE960-E515-440A-80E5-BF1A6430439E}" type="slidenum">
              <a:rPr lang="en-US"/>
              <a:pPr>
                <a:defRPr/>
              </a:pPr>
              <a:t>‹#›</a:t>
            </a:fld>
            <a:endParaRPr lang="en-US" dirty="0"/>
          </a:p>
        </p:txBody>
      </p:sp>
    </p:spTree>
    <p:extLst>
      <p:ext uri="{BB962C8B-B14F-4D97-AF65-F5344CB8AC3E}">
        <p14:creationId xmlns:p14="http://schemas.microsoft.com/office/powerpoint/2010/main" xmlns="" val="318669203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solidFill>
                  <a:srgbClr val="000000"/>
                </a:solidFill>
                <a:latin typeface="Times"/>
              </a:defRPr>
            </a:lvl1pPr>
          </a:lstStyle>
          <a:p>
            <a:pPr>
              <a:defRPr/>
            </a:pPr>
            <a:fld id="{3F5D00C0-73F0-4089-B899-6328957381C6}" type="slidenum">
              <a:rPr lang="en-US"/>
              <a:pPr>
                <a:defRPr/>
              </a:pPr>
              <a:t>‹#›</a:t>
            </a:fld>
            <a:endParaRPr lang="en-US" dirty="0"/>
          </a:p>
        </p:txBody>
      </p:sp>
    </p:spTree>
    <p:extLst>
      <p:ext uri="{BB962C8B-B14F-4D97-AF65-F5344CB8AC3E}">
        <p14:creationId xmlns:p14="http://schemas.microsoft.com/office/powerpoint/2010/main" xmlns="" val="419102613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76224" y="876300"/>
            <a:ext cx="11801475" cy="5534026"/>
          </a:xfrm>
        </p:spPr>
        <p:txBody>
          <a:bodyPr/>
          <a:lstStyle/>
          <a:p>
            <a:r>
              <a:rPr lang="en-ZA" dirty="0"/>
              <a:t/>
            </a:r>
            <a:br>
              <a:rPr lang="en-ZA" dirty="0"/>
            </a:br>
            <a:r>
              <a:rPr lang="en-GB" spc="30" dirty="0">
                <a:solidFill>
                  <a:srgbClr val="000000"/>
                </a:solidFill>
                <a:effectLst/>
                <a:latin typeface="+mn-lt"/>
                <a:ea typeface="Times New Roman" panose="02020603050405020304" pitchFamily="18" charset="0"/>
                <a:cs typeface="Times New Roman" panose="02020603050405020304" pitchFamily="18" charset="0"/>
              </a:rPr>
              <a:t>POLICY AND LEGISLATIVE PRIORITIES OF DIRCO AND THE AFRICAN RENAISSANCE FUND</a:t>
            </a: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BY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MR ZANE DANGOR, DIRECTOR-GENERAL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PORTFOLIO COMMITTEE ON INTERNATIONAL RELATIONS AND COOPERATION STRATEGIC PLANNING SESSION</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27 MAY 2022</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dirty="0">
                <a:latin typeface="+mn-lt"/>
              </a:rPr>
              <a:t/>
            </a:r>
            <a:br>
              <a:rPr lang="en-ZA" dirty="0">
                <a:latin typeface="+mn-lt"/>
              </a:rPr>
            </a:br>
            <a:r>
              <a:rPr lang="en-ZA" dirty="0"/>
              <a:t/>
            </a:r>
            <a:br>
              <a:rPr lang="en-ZA" dirty="0"/>
            </a:br>
            <a:endParaRPr lang="en-ZA" dirty="0"/>
          </a:p>
        </p:txBody>
      </p:sp>
    </p:spTree>
    <p:extLst>
      <p:ext uri="{BB962C8B-B14F-4D97-AF65-F5344CB8AC3E}">
        <p14:creationId xmlns:p14="http://schemas.microsoft.com/office/powerpoint/2010/main" xmlns="" val="52677290"/>
      </p:ext>
    </p:extLst>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F64B31E-1D78-46F5-B998-EB3689C59073}"/>
              </a:ext>
            </a:extLst>
          </p:cNvPr>
          <p:cNvSpPr>
            <a:spLocks noGrp="1"/>
          </p:cNvSpPr>
          <p:nvPr>
            <p:ph idx="1"/>
          </p:nvPr>
        </p:nvSpPr>
        <p:spPr>
          <a:xfrm>
            <a:off x="-1" y="1247776"/>
            <a:ext cx="11953875" cy="4391024"/>
          </a:xfrm>
        </p:spPr>
        <p:txBody>
          <a:bodyPr/>
          <a:lstStyle/>
          <a:p>
            <a:pPr algn="just">
              <a:spcBef>
                <a:spcPts val="0"/>
              </a:spcBef>
            </a:pPr>
            <a:r>
              <a:rPr lang="en-GB" sz="2800" dirty="0"/>
              <a:t>Draft Regulations was finalised and will be published by Notice in the </a:t>
            </a:r>
            <a:r>
              <a:rPr lang="en-GB" sz="2800" i="1" dirty="0"/>
              <a:t>Government Gazette </a:t>
            </a:r>
            <a:r>
              <a:rPr lang="en-GB" sz="2800" dirty="0"/>
              <a:t>in the next two weeks  </a:t>
            </a:r>
          </a:p>
          <a:p>
            <a:pPr algn="just">
              <a:spcBef>
                <a:spcPts val="0"/>
              </a:spcBef>
            </a:pPr>
            <a:r>
              <a:rPr lang="en-GB" sz="2800" dirty="0"/>
              <a:t>Stakeholders will have the opportunity to provide comments and inputs on the draft Regulations within ten (10) working days from the date of the publication of the Notice. </a:t>
            </a:r>
          </a:p>
          <a:p>
            <a:pPr algn="just">
              <a:spcBef>
                <a:spcPts val="0"/>
              </a:spcBef>
            </a:pPr>
            <a:r>
              <a:rPr lang="en-GB" sz="2800" dirty="0"/>
              <a:t>Once comments have been received it will be considered and the draft Regulations will be finalised.  </a:t>
            </a:r>
          </a:p>
          <a:p>
            <a:pPr algn="just">
              <a:spcBef>
                <a:spcPts val="0"/>
              </a:spcBef>
            </a:pPr>
            <a:r>
              <a:rPr lang="en-GB" sz="2800" dirty="0"/>
              <a:t>The President will be requested to proclaim a date for the entry into force of the FSA and the Minister will publish the Regulations on the date proclaimed.</a:t>
            </a:r>
          </a:p>
          <a:p>
            <a:endParaRPr lang="en-GB" sz="1200" dirty="0"/>
          </a:p>
          <a:p>
            <a:pPr marL="0" indent="0">
              <a:buNone/>
            </a:pPr>
            <a:endParaRPr lang="en-GB" dirty="0"/>
          </a:p>
          <a:p>
            <a:endParaRPr lang="en-ZA" dirty="0"/>
          </a:p>
        </p:txBody>
      </p:sp>
      <p:sp>
        <p:nvSpPr>
          <p:cNvPr id="4" name="Slide Number Placeholder 3">
            <a:extLst>
              <a:ext uri="{FF2B5EF4-FFF2-40B4-BE49-F238E27FC236}">
                <a16:creationId xmlns:a16="http://schemas.microsoft.com/office/drawing/2014/main" xmlns="" id="{EE2CF2EF-B815-45A0-B643-DD7EDCE5ED8A}"/>
              </a:ext>
            </a:extLst>
          </p:cNvPr>
          <p:cNvSpPr>
            <a:spLocks noGrp="1"/>
          </p:cNvSpPr>
          <p:nvPr>
            <p:ph type="sldNum" sz="quarter" idx="10"/>
          </p:nvPr>
        </p:nvSpPr>
        <p:spPr/>
        <p:txBody>
          <a:bodyPr/>
          <a:lstStyle/>
          <a:p>
            <a:pPr>
              <a:defRPr/>
            </a:pPr>
            <a:fld id="{F8DB4327-128D-494A-8F33-DFB5FE08D846}" type="slidenum">
              <a:rPr lang="en-GB" smtClean="0"/>
              <a:pPr>
                <a:defRPr/>
              </a:pPr>
              <a:t>10</a:t>
            </a:fld>
            <a:endParaRPr lang="en-GB" dirty="0"/>
          </a:p>
        </p:txBody>
      </p:sp>
      <p:sp>
        <p:nvSpPr>
          <p:cNvPr id="5" name="Title 3">
            <a:extLst>
              <a:ext uri="{FF2B5EF4-FFF2-40B4-BE49-F238E27FC236}">
                <a16:creationId xmlns:a16="http://schemas.microsoft.com/office/drawing/2014/main" xmlns="" id="{EF403635-267D-4734-AB16-EA7A1DC26C01}"/>
              </a:ext>
            </a:extLst>
          </p:cNvPr>
          <p:cNvSpPr>
            <a:spLocks noGrp="1"/>
          </p:cNvSpPr>
          <p:nvPr>
            <p:ph type="title"/>
          </p:nvPr>
        </p:nvSpPr>
        <p:spPr>
          <a:xfrm>
            <a:off x="238125" y="274638"/>
            <a:ext cx="11610975" cy="877887"/>
          </a:xfrm>
        </p:spPr>
        <p:txBody>
          <a:bodyPr/>
          <a:lstStyle/>
          <a:p>
            <a:r>
              <a:rPr lang="en-ZA" sz="2800" dirty="0">
                <a:effectLst/>
                <a:ea typeface="Times New Roman" panose="02020603050405020304" pitchFamily="18" charset="0"/>
              </a:rPr>
              <a:t>2. PROGRESS ON THE IMPLEMENTATION OF THE FOREIGN SERVICE ACT </a:t>
            </a:r>
            <a:r>
              <a:rPr lang="en-ZA" sz="2800" dirty="0"/>
              <a:t>NO 26 OF 2019 </a:t>
            </a:r>
            <a:r>
              <a:rPr lang="en-ZA" sz="2800" i="1" dirty="0"/>
              <a:t>continued</a:t>
            </a:r>
            <a:endParaRPr lang="en-US" sz="2800" dirty="0"/>
          </a:p>
        </p:txBody>
      </p:sp>
    </p:spTree>
    <p:extLst>
      <p:ext uri="{BB962C8B-B14F-4D97-AF65-F5344CB8AC3E}">
        <p14:creationId xmlns:p14="http://schemas.microsoft.com/office/powerpoint/2010/main" xmlns="" val="1211928236"/>
      </p:ext>
    </p:extLst>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D4462D-D464-4C56-BBEC-8F8CEFF92B3D}"/>
              </a:ext>
            </a:extLst>
          </p:cNvPr>
          <p:cNvSpPr>
            <a:spLocks noGrp="1"/>
          </p:cNvSpPr>
          <p:nvPr>
            <p:ph type="title"/>
          </p:nvPr>
        </p:nvSpPr>
        <p:spPr>
          <a:xfrm>
            <a:off x="495300" y="102503"/>
            <a:ext cx="11201400" cy="592821"/>
          </a:xfrm>
        </p:spPr>
        <p:txBody>
          <a:bodyPr/>
          <a:lstStyle/>
          <a:p>
            <a:r>
              <a:rPr lang="en-ZA" sz="2400" dirty="0">
                <a:effectLst/>
                <a:ea typeface="Times New Roman" panose="02020603050405020304" pitchFamily="18" charset="0"/>
              </a:rPr>
              <a:t/>
            </a:r>
            <a:br>
              <a:rPr lang="en-ZA" sz="2400" dirty="0">
                <a:effectLst/>
                <a:ea typeface="Times New Roman" panose="02020603050405020304" pitchFamily="18" charset="0"/>
              </a:rPr>
            </a:br>
            <a:r>
              <a:rPr lang="en-ZA" sz="2400" dirty="0">
                <a:effectLst/>
                <a:ea typeface="Times New Roman" panose="02020603050405020304" pitchFamily="18" charset="0"/>
              </a:rPr>
              <a:t>3. ORGANISATIONAL STRUCTURE REVIEW OF DIRCO</a:t>
            </a:r>
            <a:br>
              <a:rPr lang="en-ZA" sz="2400" dirty="0">
                <a:effectLst/>
                <a:ea typeface="Times New Roman" panose="02020603050405020304" pitchFamily="18" charset="0"/>
              </a:rPr>
            </a:br>
            <a:r>
              <a:rPr lang="en-GB" sz="2400" dirty="0"/>
              <a:t/>
            </a:r>
            <a:br>
              <a:rPr lang="en-GB" sz="2400" dirty="0"/>
            </a:br>
            <a:endParaRPr lang="en-ZA" sz="2400" dirty="0"/>
          </a:p>
        </p:txBody>
      </p:sp>
      <p:sp>
        <p:nvSpPr>
          <p:cNvPr id="3" name="Content Placeholder 2">
            <a:extLst>
              <a:ext uri="{FF2B5EF4-FFF2-40B4-BE49-F238E27FC236}">
                <a16:creationId xmlns:a16="http://schemas.microsoft.com/office/drawing/2014/main" xmlns="" id="{5238203F-3008-423D-8D26-DD2A8E3309E7}"/>
              </a:ext>
            </a:extLst>
          </p:cNvPr>
          <p:cNvSpPr>
            <a:spLocks noGrp="1"/>
          </p:cNvSpPr>
          <p:nvPr>
            <p:ph idx="1"/>
          </p:nvPr>
        </p:nvSpPr>
        <p:spPr>
          <a:xfrm>
            <a:off x="76201" y="438150"/>
            <a:ext cx="11877674" cy="5295105"/>
          </a:xfrm>
        </p:spPr>
        <p:txBody>
          <a:bodyPr/>
          <a:lstStyle/>
          <a:p>
            <a:pPr marL="0" indent="0" algn="just">
              <a:spcBef>
                <a:spcPts val="0"/>
              </a:spcBef>
              <a:buNone/>
            </a:pPr>
            <a:r>
              <a:rPr lang="en-GB" sz="2000" u="sng" dirty="0"/>
              <a:t>Chief Directorate: Property and Facilities Management</a:t>
            </a:r>
          </a:p>
          <a:p>
            <a:pPr marL="0" indent="0" algn="just">
              <a:spcBef>
                <a:spcPts val="0"/>
              </a:spcBef>
              <a:buNone/>
            </a:pPr>
            <a:endParaRPr lang="en-GB" sz="2000" u="sng" dirty="0"/>
          </a:p>
          <a:p>
            <a:pPr algn="just">
              <a:spcBef>
                <a:spcPts val="0"/>
              </a:spcBef>
            </a:pPr>
            <a:r>
              <a:rPr lang="en-GB" sz="2000" dirty="0"/>
              <a:t>In December 2021, Minister GNM Pandor submitted the proposed Organisational Structure to the Minister of Public Service and Administration for consultation in terms of Chapter 3, Part 1 of Regulation 25 (2) (a) of the Public Service Regulation (PSR), 2016, and the 2016 Directive on Changes to the Organizational Structure.</a:t>
            </a:r>
          </a:p>
          <a:p>
            <a:pPr marL="0" indent="0" algn="just">
              <a:spcBef>
                <a:spcPts val="0"/>
              </a:spcBef>
              <a:buNone/>
            </a:pPr>
            <a:endParaRPr lang="en-GB" sz="2000" dirty="0"/>
          </a:p>
          <a:p>
            <a:pPr algn="just">
              <a:spcBef>
                <a:spcPts val="0"/>
              </a:spcBef>
            </a:pPr>
            <a:r>
              <a:rPr lang="en-US" sz="2000" dirty="0"/>
              <a:t>The DPSA has analysed the consultation request taking into consideration the provisions of the PSR, 2016, and the 2016 Directive on Changes to the Organisational Structures by Departments.</a:t>
            </a:r>
          </a:p>
          <a:p>
            <a:pPr marL="0" indent="0" algn="just">
              <a:spcBef>
                <a:spcPts val="0"/>
              </a:spcBef>
              <a:buNone/>
            </a:pPr>
            <a:endParaRPr lang="en-US" sz="2000" dirty="0"/>
          </a:p>
          <a:p>
            <a:pPr algn="just">
              <a:spcBef>
                <a:spcPts val="0"/>
              </a:spcBef>
            </a:pPr>
            <a:r>
              <a:rPr lang="en-US" sz="2000" dirty="0"/>
              <a:t>The analysis further considered the Organisational Design (OD) and job evaluation (JE) principles that </a:t>
            </a:r>
            <a:r>
              <a:rPr lang="en-US" sz="2000" dirty="0" err="1"/>
              <a:t>emphasise</a:t>
            </a:r>
            <a:r>
              <a:rPr lang="en-US" sz="2000" dirty="0"/>
              <a:t> the need to ascertain the functional relationships between units, to avoid duplication, overlap and mismatch of functions across the Department.</a:t>
            </a:r>
          </a:p>
          <a:p>
            <a:pPr marL="0" indent="0" algn="just">
              <a:spcBef>
                <a:spcPts val="0"/>
              </a:spcBef>
              <a:buNone/>
            </a:pPr>
            <a:endParaRPr lang="en-US" sz="2000" dirty="0"/>
          </a:p>
          <a:p>
            <a:pPr lvl="0" algn="just">
              <a:spcBef>
                <a:spcPts val="0"/>
              </a:spcBef>
            </a:pPr>
            <a:r>
              <a:rPr lang="en-GB" sz="2000" dirty="0">
                <a:solidFill>
                  <a:srgbClr val="000000"/>
                </a:solidFill>
              </a:rPr>
              <a:t>The overall finding of the DPSA is that the proposed Organisational Structure is aligned to the mandate and strategic objectives of the Department and the overall priorities of Government. </a:t>
            </a:r>
          </a:p>
          <a:p>
            <a:pPr lvl="0" algn="just"/>
            <a:endParaRPr lang="en-US" sz="2000" dirty="0"/>
          </a:p>
        </p:txBody>
      </p:sp>
      <p:sp>
        <p:nvSpPr>
          <p:cNvPr id="4" name="Slide Number Placeholder 3">
            <a:extLst>
              <a:ext uri="{FF2B5EF4-FFF2-40B4-BE49-F238E27FC236}">
                <a16:creationId xmlns:a16="http://schemas.microsoft.com/office/drawing/2014/main" xmlns="" id="{AAF06793-ABA9-4133-9757-34234F544380}"/>
              </a:ext>
            </a:extLst>
          </p:cNvPr>
          <p:cNvSpPr>
            <a:spLocks noGrp="1"/>
          </p:cNvSpPr>
          <p:nvPr>
            <p:ph type="sldNum" sz="quarter" idx="10"/>
          </p:nvPr>
        </p:nvSpPr>
        <p:spPr/>
        <p:txBody>
          <a:bodyPr/>
          <a:lstStyle/>
          <a:p>
            <a:pPr>
              <a:defRPr/>
            </a:pPr>
            <a:fld id="{6C3F32CC-FE93-4B9E-AD40-C074F5BA4452}" type="slidenum">
              <a:rPr lang="en-GB" altLang="en-US" smtClean="0"/>
              <a:pPr>
                <a:defRPr/>
              </a:pPr>
              <a:t>11</a:t>
            </a:fld>
            <a:endParaRPr lang="en-GB" altLang="en-US"/>
          </a:p>
        </p:txBody>
      </p:sp>
    </p:spTree>
    <p:extLst>
      <p:ext uri="{BB962C8B-B14F-4D97-AF65-F5344CB8AC3E}">
        <p14:creationId xmlns:p14="http://schemas.microsoft.com/office/powerpoint/2010/main" xmlns="" val="1780223747"/>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44624"/>
            <a:ext cx="11801475" cy="584025"/>
          </a:xfrm>
        </p:spPr>
        <p:txBody>
          <a:bodyPr/>
          <a:lstStyle/>
          <a:p>
            <a:r>
              <a:rPr lang="en-ZA" sz="2000" dirty="0">
                <a:effectLst/>
                <a:ea typeface="Times New Roman" panose="02020603050405020304" pitchFamily="18" charset="0"/>
              </a:rPr>
              <a:t/>
            </a:r>
            <a:br>
              <a:rPr lang="en-ZA" sz="2000" dirty="0">
                <a:effectLst/>
                <a:ea typeface="Times New Roman" panose="02020603050405020304" pitchFamily="18" charset="0"/>
              </a:rPr>
            </a:br>
            <a:r>
              <a:rPr lang="en-ZA" sz="2000" dirty="0">
                <a:effectLst/>
                <a:ea typeface="Times New Roman" panose="02020603050405020304" pitchFamily="18" charset="0"/>
              </a:rPr>
              <a:t>3. </a:t>
            </a:r>
            <a:r>
              <a:rPr lang="en-ZA" sz="2400" dirty="0">
                <a:effectLst/>
                <a:ea typeface="Times New Roman" panose="02020603050405020304" pitchFamily="18" charset="0"/>
              </a:rPr>
              <a:t>ORGANISATIONAL STRUCTURE REVIEW OF DIRCO </a:t>
            </a:r>
            <a:r>
              <a:rPr lang="en-ZA" sz="2400" i="1" dirty="0">
                <a:effectLst/>
                <a:ea typeface="Times New Roman" panose="02020603050405020304" pitchFamily="18" charset="0"/>
              </a:rPr>
              <a:t>continued</a:t>
            </a:r>
            <a:r>
              <a:rPr lang="en-GB" sz="2000" dirty="0"/>
              <a:t/>
            </a:r>
            <a:br>
              <a:rPr lang="en-GB" sz="2000" dirty="0"/>
            </a:br>
            <a:r>
              <a:rPr lang="en-GB" sz="2000" dirty="0"/>
              <a:t/>
            </a:r>
            <a:br>
              <a:rPr lang="en-GB" sz="2000" dirty="0"/>
            </a:br>
            <a:endParaRPr lang="en-US" sz="2000" dirty="0"/>
          </a:p>
        </p:txBody>
      </p:sp>
      <p:sp>
        <p:nvSpPr>
          <p:cNvPr id="3" name="Content Placeholder 2"/>
          <p:cNvSpPr>
            <a:spLocks noGrp="1"/>
          </p:cNvSpPr>
          <p:nvPr>
            <p:ph idx="1"/>
          </p:nvPr>
        </p:nvSpPr>
        <p:spPr>
          <a:xfrm>
            <a:off x="142875" y="381000"/>
            <a:ext cx="11906250" cy="5352256"/>
          </a:xfrm>
        </p:spPr>
        <p:txBody>
          <a:bodyPr/>
          <a:lstStyle/>
          <a:p>
            <a:pPr marL="344487" indent="0" algn="just">
              <a:spcBef>
                <a:spcPts val="0"/>
              </a:spcBef>
              <a:buNone/>
            </a:pPr>
            <a:r>
              <a:rPr lang="en-GB" sz="1900" u="sng" dirty="0"/>
              <a:t>Findings on Chief Directorate: Property and Facilities Management.</a:t>
            </a:r>
          </a:p>
          <a:p>
            <a:pPr marL="685800" algn="just">
              <a:spcBef>
                <a:spcPts val="0"/>
              </a:spcBef>
              <a:buFont typeface="Arial" panose="020B0604020202020204" pitchFamily="34" charset="0"/>
              <a:buChar char="•"/>
            </a:pPr>
            <a:endParaRPr lang="en-GB" sz="1900" dirty="0"/>
          </a:p>
          <a:p>
            <a:pPr marL="685800" algn="just">
              <a:spcBef>
                <a:spcPts val="0"/>
              </a:spcBef>
              <a:buFont typeface="Arial" panose="020B0604020202020204" pitchFamily="34" charset="0"/>
              <a:buChar char="•"/>
            </a:pPr>
            <a:r>
              <a:rPr lang="en-GB" sz="1900" dirty="0"/>
              <a:t>DPSA advised against the movement of the Chief Directorate: Property and Facilities Management as this is against the Public Service Generic Functional Programme 1 (Administration) Structure, as well as not being in line with the Public Finance Management Act (Act 1 of 1999) and also the Chief Financial Officers Handbook for Government Departments.</a:t>
            </a:r>
          </a:p>
          <a:p>
            <a:pPr marL="344487" indent="0" algn="just">
              <a:spcBef>
                <a:spcPts val="0"/>
              </a:spcBef>
              <a:buNone/>
            </a:pPr>
            <a:endParaRPr lang="en-GB" sz="1900" dirty="0"/>
          </a:p>
          <a:p>
            <a:pPr marL="685800" algn="just">
              <a:spcBef>
                <a:spcPts val="0"/>
              </a:spcBef>
              <a:buFont typeface="Arial" panose="020B0604020202020204" pitchFamily="34" charset="0"/>
              <a:buChar char="•"/>
            </a:pPr>
            <a:r>
              <a:rPr lang="en-GB" sz="1900" dirty="0"/>
              <a:t>The Functional Grouping number three of the Generic Functional Programme Structure places the Property and Facilities Management function as part of Financial Management Services.</a:t>
            </a:r>
          </a:p>
          <a:p>
            <a:pPr marL="344487" indent="0" algn="just">
              <a:spcBef>
                <a:spcPts val="0"/>
              </a:spcBef>
              <a:buNone/>
            </a:pPr>
            <a:endParaRPr lang="en-GB" sz="1900" dirty="0"/>
          </a:p>
          <a:p>
            <a:pPr marL="685800" algn="just">
              <a:spcBef>
                <a:spcPts val="0"/>
              </a:spcBef>
              <a:buFont typeface="Arial" panose="020B0604020202020204" pitchFamily="34" charset="0"/>
              <a:buChar char="•"/>
            </a:pPr>
            <a:r>
              <a:rPr lang="en-GB" sz="1900" dirty="0"/>
              <a:t>Properties and facilities are viewed as physical asserts that are utilised by and support day-to-day operations. Acquisition and disposal of asserts is regarded as a financial transaction linked with the overall responsibilities of the CFO.</a:t>
            </a:r>
          </a:p>
          <a:p>
            <a:pPr marL="344487" indent="0" algn="just">
              <a:spcBef>
                <a:spcPts val="0"/>
              </a:spcBef>
              <a:buNone/>
            </a:pPr>
            <a:endParaRPr lang="en-GB" sz="1900" dirty="0"/>
          </a:p>
          <a:p>
            <a:pPr marL="685800" algn="just">
              <a:spcBef>
                <a:spcPts val="0"/>
              </a:spcBef>
              <a:buFont typeface="Arial" panose="020B0604020202020204" pitchFamily="34" charset="0"/>
              <a:buChar char="•"/>
            </a:pPr>
            <a:r>
              <a:rPr lang="en-GB" sz="1900" dirty="0"/>
              <a:t>The DPSA also went further to ask DIRCO to benchmark with the Department of Defence, which also manages all Defence properties and asserts. The preliminary outcome of this benchmarking exercise indicates that Property and Facilities Management at the Department of Defence are managed through that Department’s Financial Management Division.</a:t>
            </a:r>
          </a:p>
          <a:p>
            <a:pPr marL="685800" algn="just">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6C3F32CC-FE93-4B9E-AD40-C074F5BA4452}" type="slidenum">
              <a:rPr lang="en-GB" altLang="en-US" smtClean="0"/>
              <a:pPr>
                <a:defRPr/>
              </a:pPr>
              <a:t>12</a:t>
            </a:fld>
            <a:endParaRPr lang="en-GB" altLang="en-US" dirty="0"/>
          </a:p>
        </p:txBody>
      </p:sp>
    </p:spTree>
    <p:extLst>
      <p:ext uri="{BB962C8B-B14F-4D97-AF65-F5344CB8AC3E}">
        <p14:creationId xmlns:p14="http://schemas.microsoft.com/office/powerpoint/2010/main" xmlns="" val="146647565"/>
      </p:ext>
    </p:extLst>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9" y="44625"/>
            <a:ext cx="11591926" cy="665487"/>
          </a:xfrm>
        </p:spPr>
        <p:txBody>
          <a:bodyPr/>
          <a:lstStyle/>
          <a:p>
            <a:r>
              <a:rPr lang="en-GB" sz="2000" dirty="0"/>
              <a:t/>
            </a:r>
            <a:br>
              <a:rPr lang="en-GB" sz="2000" dirty="0"/>
            </a:br>
            <a:r>
              <a:rPr lang="en-GB" sz="2000" dirty="0"/>
              <a:t>3. </a:t>
            </a:r>
            <a:r>
              <a:rPr lang="en-ZA" sz="2400" dirty="0">
                <a:effectLst/>
                <a:ea typeface="Times New Roman" panose="02020603050405020304" pitchFamily="18" charset="0"/>
              </a:rPr>
              <a:t>ORGANISATIONAL STRUCTURE REVIEW OF DIRCO </a:t>
            </a:r>
            <a:r>
              <a:rPr lang="en-ZA" sz="2400" i="1" dirty="0">
                <a:effectLst/>
                <a:ea typeface="Times New Roman" panose="02020603050405020304" pitchFamily="18" charset="0"/>
              </a:rPr>
              <a:t>continued</a:t>
            </a:r>
            <a:r>
              <a:rPr lang="en-GB" sz="2000" dirty="0"/>
              <a:t/>
            </a:r>
            <a:br>
              <a:rPr lang="en-GB" sz="2000" dirty="0"/>
            </a:br>
            <a:r>
              <a:rPr lang="en-GB" sz="2000" dirty="0"/>
              <a:t>.</a:t>
            </a:r>
            <a:endParaRPr lang="en-US" sz="2000" dirty="0"/>
          </a:p>
        </p:txBody>
      </p:sp>
      <p:sp>
        <p:nvSpPr>
          <p:cNvPr id="3" name="Content Placeholder 2"/>
          <p:cNvSpPr>
            <a:spLocks noGrp="1"/>
          </p:cNvSpPr>
          <p:nvPr>
            <p:ph idx="1"/>
          </p:nvPr>
        </p:nvSpPr>
        <p:spPr>
          <a:xfrm>
            <a:off x="285749" y="847724"/>
            <a:ext cx="11725275" cy="4885531"/>
          </a:xfrm>
        </p:spPr>
        <p:txBody>
          <a:bodyPr/>
          <a:lstStyle/>
          <a:p>
            <a:pPr marL="344487" indent="0" algn="just">
              <a:buNone/>
            </a:pPr>
            <a:r>
              <a:rPr lang="en-GB" sz="2400" u="sng" dirty="0"/>
              <a:t>Findings on Chief Directorate: Property and Facilities Management</a:t>
            </a:r>
            <a:endParaRPr lang="en-GB" sz="2400" u="sng" dirty="0">
              <a:solidFill>
                <a:srgbClr val="000000"/>
              </a:solidFill>
            </a:endParaRPr>
          </a:p>
          <a:p>
            <a:pPr marL="685800" algn="just">
              <a:buFont typeface="Arial" panose="020B0604020202020204" pitchFamily="34" charset="0"/>
              <a:buChar char="•"/>
            </a:pPr>
            <a:endParaRPr lang="en-GB" sz="2400" dirty="0">
              <a:solidFill>
                <a:srgbClr val="000000"/>
              </a:solidFill>
            </a:endParaRPr>
          </a:p>
          <a:p>
            <a:pPr marL="685800" algn="just">
              <a:buFont typeface="Arial" panose="020B0604020202020204" pitchFamily="34" charset="0"/>
              <a:buChar char="•"/>
            </a:pPr>
            <a:r>
              <a:rPr lang="en-GB" sz="2400" dirty="0">
                <a:solidFill>
                  <a:srgbClr val="000000"/>
                </a:solidFill>
              </a:rPr>
              <a:t>Given the above, it is therefore, proposed that newly redesigned IPFM be retained in the OCFO and be capacitated to meet the demands of the Foreign Service Act.</a:t>
            </a:r>
          </a:p>
          <a:p>
            <a:pPr marL="344487" indent="0" algn="just">
              <a:buNone/>
            </a:pPr>
            <a:endParaRPr lang="en-GB" sz="2400" dirty="0">
              <a:solidFill>
                <a:srgbClr val="000000"/>
              </a:solidFill>
            </a:endParaRPr>
          </a:p>
          <a:p>
            <a:pPr marL="685800" algn="just">
              <a:buFont typeface="Arial" panose="020B0604020202020204" pitchFamily="34" charset="0"/>
              <a:buChar char="•"/>
            </a:pPr>
            <a:r>
              <a:rPr lang="en-GB" sz="2400" dirty="0">
                <a:solidFill>
                  <a:srgbClr val="000000"/>
                </a:solidFill>
              </a:rPr>
              <a:t>The Department is currently finalising work on areas of concern raised by DPSA and will submit a final proposed Organisational Structure to the Minister for final consultation with the Minister of Public Service and Administration, in order to request concurrence. </a:t>
            </a:r>
          </a:p>
          <a:p>
            <a:pPr marL="685800" algn="just">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6C3F32CC-FE93-4B9E-AD40-C074F5BA4452}" type="slidenum">
              <a:rPr lang="en-GB" altLang="en-US" smtClean="0"/>
              <a:pPr>
                <a:defRPr/>
              </a:pPr>
              <a:t>13</a:t>
            </a:fld>
            <a:endParaRPr lang="en-GB" altLang="en-US"/>
          </a:p>
        </p:txBody>
      </p:sp>
    </p:spTree>
    <p:extLst>
      <p:ext uri="{BB962C8B-B14F-4D97-AF65-F5344CB8AC3E}">
        <p14:creationId xmlns:p14="http://schemas.microsoft.com/office/powerpoint/2010/main" xmlns="" val="397515985"/>
      </p:ext>
    </p:extLst>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5">
            <a:extLst>
              <a:ext uri="{FF2B5EF4-FFF2-40B4-BE49-F238E27FC236}">
                <a16:creationId xmlns:a16="http://schemas.microsoft.com/office/drawing/2014/main" xmlns="" id="{208BE5C8-F7A9-42B4-9EDF-EABD6FD0AD19}"/>
              </a:ext>
            </a:extLst>
          </p:cNvPr>
          <p:cNvSpPr txBox="1">
            <a:spLocks noChangeArrowheads="1"/>
          </p:cNvSpPr>
          <p:nvPr/>
        </p:nvSpPr>
        <p:spPr bwMode="auto">
          <a:xfrm>
            <a:off x="257175" y="133350"/>
            <a:ext cx="11811000" cy="6119560"/>
          </a:xfrm>
          <a:prstGeom prst="rect">
            <a:avLst/>
          </a:prstGeom>
          <a:noFill/>
          <a:ln>
            <a:noFill/>
          </a:ln>
        </p:spPr>
        <p:txBody>
          <a:bodyPr wrap="square">
            <a:spAutoFit/>
          </a:bodyPr>
          <a:lstStyle>
            <a:lvl1pPr>
              <a:defRPr sz="1000">
                <a:solidFill>
                  <a:schemeClr val="tx1"/>
                </a:solidFill>
                <a:latin typeface="Times" panose="02020603050405020304" pitchFamily="18" charset="0"/>
                <a:cs typeface="Arial" panose="020B0604020202020204" pitchFamily="34" charset="0"/>
              </a:defRPr>
            </a:lvl1pPr>
            <a:lvl2pPr marL="742950" indent="-285750">
              <a:defRPr sz="1000">
                <a:solidFill>
                  <a:schemeClr val="tx1"/>
                </a:solidFill>
                <a:latin typeface="Times" panose="02020603050405020304" pitchFamily="18" charset="0"/>
                <a:cs typeface="Arial" panose="020B0604020202020204" pitchFamily="34" charset="0"/>
              </a:defRPr>
            </a:lvl2pPr>
            <a:lvl3pPr marL="1143000" indent="-228600">
              <a:defRPr sz="1000">
                <a:solidFill>
                  <a:schemeClr val="tx1"/>
                </a:solidFill>
                <a:latin typeface="Times" panose="02020603050405020304" pitchFamily="18" charset="0"/>
                <a:cs typeface="Arial" panose="020B0604020202020204" pitchFamily="34" charset="0"/>
              </a:defRPr>
            </a:lvl3pPr>
            <a:lvl4pPr marL="1600200" indent="-228600">
              <a:defRPr sz="1000">
                <a:solidFill>
                  <a:schemeClr val="tx1"/>
                </a:solidFill>
                <a:latin typeface="Times" panose="02020603050405020304" pitchFamily="18" charset="0"/>
                <a:cs typeface="Arial" panose="020B0604020202020204" pitchFamily="34" charset="0"/>
              </a:defRPr>
            </a:lvl4pPr>
            <a:lvl5pPr marL="2057400" indent="-228600">
              <a:defRPr sz="10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imes" panose="02020603050405020304" pitchFamily="18" charset="0"/>
                <a:cs typeface="Arial" panose="020B0604020202020204" pitchFamily="34" charset="0"/>
              </a:defRPr>
            </a:lvl9pPr>
          </a:lstStyle>
          <a:p>
            <a:pPr algn="ctr">
              <a:defRPr/>
            </a:pPr>
            <a:r>
              <a:rPr lang="en-ZA" sz="2400" b="1" dirty="0">
                <a:latin typeface="Arial" panose="020B0604020202020204" pitchFamily="34" charset="0"/>
              </a:rPr>
              <a:t>4. PROPERTY AND ASSET MANAGEMENT</a:t>
            </a:r>
          </a:p>
          <a:p>
            <a:pPr algn="ctr">
              <a:defRPr/>
            </a:pPr>
            <a:r>
              <a:rPr lang="en-ZA" sz="2400" u="sng" dirty="0">
                <a:latin typeface="Arial" panose="020B0604020202020204" pitchFamily="34" charset="0"/>
              </a:rPr>
              <a:t>DISPOSAL GOVERNANCE PROCESSES</a:t>
            </a:r>
          </a:p>
          <a:p>
            <a:pPr>
              <a:defRPr/>
            </a:pPr>
            <a:endParaRPr lang="en-ZA" sz="1800" dirty="0">
              <a:latin typeface="Arial" panose="020B0604020202020204" pitchFamily="34" charset="0"/>
            </a:endParaRPr>
          </a:p>
          <a:p>
            <a:pPr marL="285750" indent="-285750" algn="just">
              <a:buFontTx/>
              <a:buChar char="-"/>
              <a:defRPr/>
            </a:pPr>
            <a:r>
              <a:rPr lang="en-GB" sz="1800" dirty="0">
                <a:latin typeface="+mn-lt"/>
              </a:rPr>
              <a:t>Clause 9 of the new Foreign Service Act 26 of 2019 confers custodianship of foreign properties utilised for Foreign Service on DIRCO.</a:t>
            </a:r>
          </a:p>
          <a:p>
            <a:pPr algn="just">
              <a:defRPr/>
            </a:pPr>
            <a:endParaRPr lang="en-GB" sz="1800" dirty="0">
              <a:latin typeface="+mn-lt"/>
            </a:endParaRPr>
          </a:p>
          <a:p>
            <a:pPr marL="285750" indent="-285750" algn="just">
              <a:buFontTx/>
              <a:buChar char="-"/>
              <a:defRPr/>
            </a:pPr>
            <a:r>
              <a:rPr lang="en-GB" sz="1800" dirty="0">
                <a:latin typeface="+mn-lt"/>
              </a:rPr>
              <a:t>Clause 9(4): The decision to dispose must be in the interest of the RSA, provide functional, financial, economic and social returns and take value of the asset into account</a:t>
            </a:r>
          </a:p>
          <a:p>
            <a:pPr marL="285750" indent="-285750" algn="just">
              <a:buFontTx/>
              <a:buChar char="-"/>
              <a:defRPr/>
            </a:pPr>
            <a:endParaRPr lang="en-ZA" sz="1800" dirty="0">
              <a:latin typeface="+mn-lt"/>
            </a:endParaRPr>
          </a:p>
          <a:p>
            <a:pPr marL="285750" indent="-285750" algn="just">
              <a:buFontTx/>
              <a:buChar char="-"/>
              <a:defRPr/>
            </a:pPr>
            <a:r>
              <a:rPr lang="en-ZA" sz="1800" dirty="0">
                <a:latin typeface="+mn-lt"/>
              </a:rPr>
              <a:t>In line with Clause 9(4), Immovable Assets Disposal Policy has been developed and approved including Standard Operating Procedures developed - approved on 15 August 2021. Immovable Asset Disposal Committee (IADC) was established consisting of DPWI, NT and DIRCO.</a:t>
            </a:r>
          </a:p>
          <a:p>
            <a:pPr algn="just">
              <a:defRPr/>
            </a:pPr>
            <a:endParaRPr lang="en-ZA" sz="1800" dirty="0">
              <a:latin typeface="+mn-lt"/>
            </a:endParaRPr>
          </a:p>
          <a:p>
            <a:pPr marL="285750" indent="-285750" algn="just">
              <a:buFont typeface="Arial" panose="020B0604020202020204" pitchFamily="34" charset="0"/>
              <a:buChar char="•"/>
              <a:defRPr/>
            </a:pPr>
            <a:r>
              <a:rPr lang="en-ZA" sz="1800" dirty="0">
                <a:latin typeface="+mn-lt"/>
              </a:rPr>
              <a:t>Disposal of the first 8 properties in Namibia has been approved for advertisement. Property valuation of the remaining 10 properties is still ongoing.</a:t>
            </a:r>
          </a:p>
          <a:p>
            <a:pPr marL="285750" indent="-285750" algn="just">
              <a:buFont typeface="Arial" panose="020B0604020202020204" pitchFamily="34" charset="0"/>
              <a:buChar char="•"/>
              <a:defRPr/>
            </a:pPr>
            <a:endParaRPr lang="en-ZA" sz="1800" dirty="0">
              <a:latin typeface="+mn-lt"/>
            </a:endParaRPr>
          </a:p>
          <a:p>
            <a:pPr marL="285750" indent="-285750" algn="just">
              <a:buFont typeface="Arial" panose="020B0604020202020204" pitchFamily="34" charset="0"/>
              <a:buChar char="•"/>
              <a:defRPr/>
            </a:pPr>
            <a:r>
              <a:rPr lang="en-ZA" sz="1800" dirty="0">
                <a:latin typeface="+mn-lt"/>
              </a:rPr>
              <a:t>Disposal bid documents including Mission Instruction were submitted to Office of the Chief State Law Adviser for legal opinion and only after the promulgation of the act that the Department can then advertise the bids for disposal.  </a:t>
            </a:r>
          </a:p>
          <a:p>
            <a:pPr algn="just">
              <a:lnSpc>
                <a:spcPct val="107000"/>
              </a:lnSpc>
              <a:defRPr/>
            </a:pPr>
            <a:endParaRPr lang="en-ZA" altLang="en-US" sz="1800" dirty="0">
              <a:latin typeface="Calibri" panose="020F0502020204030204" pitchFamily="34" charset="0"/>
              <a:cs typeface="Calibri" panose="020F0502020204030204" pitchFamily="34" charset="0"/>
            </a:endParaRPr>
          </a:p>
          <a:p>
            <a:pPr>
              <a:lnSpc>
                <a:spcPct val="107000"/>
              </a:lnSpc>
              <a:defRPr/>
            </a:pPr>
            <a:endParaRPr lang="en-ZA" altLang="en-US" sz="1800" dirty="0">
              <a:latin typeface="Calibri" panose="020F0502020204030204" pitchFamily="34" charset="0"/>
              <a:cs typeface="Calibri" panose="020F0502020204030204" pitchFamily="34" charset="0"/>
            </a:endParaRP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A31EF6BD-102E-48B7-ADDA-0741E8397292}"/>
              </a:ext>
            </a:extLst>
          </p:cNvPr>
          <p:cNvGraphicFramePr>
            <a:graphicFrameLocks noGrp="1"/>
          </p:cNvGraphicFramePr>
          <p:nvPr>
            <p:extLst>
              <p:ext uri="{D42A27DB-BD31-4B8C-83A1-F6EECF244321}">
                <p14:modId xmlns:p14="http://schemas.microsoft.com/office/powerpoint/2010/main" xmlns="" val="2927551892"/>
              </p:ext>
            </p:extLst>
          </p:nvPr>
        </p:nvGraphicFramePr>
        <p:xfrm>
          <a:off x="514349" y="836614"/>
          <a:ext cx="11268075" cy="4678361"/>
        </p:xfrm>
        <a:graphic>
          <a:graphicData uri="http://schemas.openxmlformats.org/drawingml/2006/table">
            <a:tbl>
              <a:tblPr firstRow="1" firstCol="1" bandRow="1">
                <a:tableStyleId>{5C22544A-7EE6-4342-B048-85BDC9FD1C3A}</a:tableStyleId>
              </a:tblPr>
              <a:tblGrid>
                <a:gridCol w="3175826">
                  <a:extLst>
                    <a:ext uri="{9D8B030D-6E8A-4147-A177-3AD203B41FA5}">
                      <a16:colId xmlns:a16="http://schemas.microsoft.com/office/drawing/2014/main" xmlns="" val="20000"/>
                    </a:ext>
                  </a:extLst>
                </a:gridCol>
                <a:gridCol w="8092249">
                  <a:extLst>
                    <a:ext uri="{9D8B030D-6E8A-4147-A177-3AD203B41FA5}">
                      <a16:colId xmlns:a16="http://schemas.microsoft.com/office/drawing/2014/main" xmlns="" val="20001"/>
                    </a:ext>
                  </a:extLst>
                </a:gridCol>
              </a:tblGrid>
              <a:tr h="705384">
                <a:tc>
                  <a:txBody>
                    <a:bodyPr/>
                    <a:lstStyle/>
                    <a:p>
                      <a:pPr>
                        <a:lnSpc>
                          <a:spcPct val="107000"/>
                        </a:lnSpc>
                        <a:spcAft>
                          <a:spcPts val="0"/>
                        </a:spcAft>
                      </a:pPr>
                      <a:r>
                        <a:rPr lang="en-ZA" sz="1600" dirty="0">
                          <a:solidFill>
                            <a:schemeClr val="tx1"/>
                          </a:solidFill>
                          <a:effectLst/>
                          <a:latin typeface="+mn-lt"/>
                        </a:rPr>
                        <a:t>Namibia</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b="0" dirty="0">
                          <a:solidFill>
                            <a:schemeClr val="tx1"/>
                          </a:solidFill>
                          <a:effectLst/>
                          <a:latin typeface="+mn-lt"/>
                        </a:rPr>
                        <a:t>Walvis Bay x 4  Staff Houses</a:t>
                      </a:r>
                    </a:p>
                    <a:p>
                      <a:pPr>
                        <a:lnSpc>
                          <a:spcPct val="107000"/>
                        </a:lnSpc>
                        <a:spcAft>
                          <a:spcPts val="0"/>
                        </a:spcAft>
                      </a:pPr>
                      <a:r>
                        <a:rPr lang="en-ZA" sz="1600" b="0" dirty="0">
                          <a:solidFill>
                            <a:schemeClr val="tx1"/>
                          </a:solidFill>
                          <a:effectLst/>
                          <a:latin typeface="+mn-lt"/>
                        </a:rPr>
                        <a:t>Windhoek x 4 Staff Houses</a:t>
                      </a:r>
                      <a:endParaRPr lang="en-ZA" sz="1600" b="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noFill/>
                  </a:tcPr>
                </a:tc>
                <a:extLst>
                  <a:ext uri="{0D108BD9-81ED-4DB2-BD59-A6C34878D82A}">
                    <a16:rowId xmlns:a16="http://schemas.microsoft.com/office/drawing/2014/main" xmlns="" val="10000"/>
                  </a:ext>
                </a:extLst>
              </a:tr>
              <a:tr h="491695">
                <a:tc>
                  <a:txBody>
                    <a:bodyPr/>
                    <a:lstStyle/>
                    <a:p>
                      <a:pPr>
                        <a:lnSpc>
                          <a:spcPct val="107000"/>
                        </a:lnSpc>
                        <a:spcAft>
                          <a:spcPts val="0"/>
                        </a:spcAft>
                      </a:pPr>
                      <a:r>
                        <a:rPr lang="en-ZA" sz="1600" dirty="0">
                          <a:solidFill>
                            <a:schemeClr val="tx1"/>
                          </a:solidFill>
                          <a:effectLst/>
                          <a:latin typeface="+mn-lt"/>
                        </a:rPr>
                        <a:t>The Gambia</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a:solidFill>
                            <a:schemeClr val="tx1"/>
                          </a:solidFill>
                          <a:effectLst/>
                          <a:latin typeface="+mn-lt"/>
                        </a:rPr>
                        <a:t>Banjul x 1 Staff House</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1"/>
                  </a:ext>
                </a:extLst>
              </a:tr>
              <a:tr h="501032">
                <a:tc>
                  <a:txBody>
                    <a:bodyPr/>
                    <a:lstStyle/>
                    <a:p>
                      <a:pPr>
                        <a:lnSpc>
                          <a:spcPct val="107000"/>
                        </a:lnSpc>
                        <a:spcAft>
                          <a:spcPts val="0"/>
                        </a:spcAft>
                      </a:pPr>
                      <a:r>
                        <a:rPr lang="en-ZA" sz="1600" dirty="0">
                          <a:solidFill>
                            <a:schemeClr val="tx1"/>
                          </a:solidFill>
                          <a:effectLst/>
                          <a:latin typeface="+mn-lt"/>
                        </a:rPr>
                        <a:t>Malawi</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a:solidFill>
                            <a:schemeClr val="tx1"/>
                          </a:solidFill>
                          <a:effectLst/>
                          <a:latin typeface="+mn-lt"/>
                        </a:rPr>
                        <a:t>Blantyre x 2 Staff Houses</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2"/>
                  </a:ext>
                </a:extLst>
              </a:tr>
              <a:tr h="687750">
                <a:tc>
                  <a:txBody>
                    <a:bodyPr/>
                    <a:lstStyle/>
                    <a:p>
                      <a:pPr>
                        <a:lnSpc>
                          <a:spcPct val="107000"/>
                        </a:lnSpc>
                        <a:spcAft>
                          <a:spcPts val="0"/>
                        </a:spcAft>
                      </a:pPr>
                      <a:r>
                        <a:rPr lang="en-ZA" sz="1600" dirty="0">
                          <a:solidFill>
                            <a:schemeClr val="tx1"/>
                          </a:solidFill>
                          <a:effectLst/>
                          <a:latin typeface="+mn-lt"/>
                        </a:rPr>
                        <a:t>Germany</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a:solidFill>
                            <a:schemeClr val="tx1"/>
                          </a:solidFill>
                          <a:effectLst/>
                          <a:latin typeface="+mn-lt"/>
                        </a:rPr>
                        <a:t>Bonn – 1 x Office Accommodation</a:t>
                      </a:r>
                    </a:p>
                    <a:p>
                      <a:pPr>
                        <a:lnSpc>
                          <a:spcPct val="107000"/>
                        </a:lnSpc>
                        <a:spcAft>
                          <a:spcPts val="0"/>
                        </a:spcAft>
                      </a:pPr>
                      <a:r>
                        <a:rPr lang="en-ZA" sz="1600" dirty="0">
                          <a:solidFill>
                            <a:schemeClr val="tx1"/>
                          </a:solidFill>
                          <a:effectLst/>
                          <a:latin typeface="+mn-lt"/>
                        </a:rPr>
                        <a:t>Bonn – 1 x Former Official Residence</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3"/>
                  </a:ext>
                </a:extLst>
              </a:tr>
              <a:tr h="426342">
                <a:tc>
                  <a:txBody>
                    <a:bodyPr/>
                    <a:lstStyle/>
                    <a:p>
                      <a:pPr>
                        <a:lnSpc>
                          <a:spcPct val="107000"/>
                        </a:lnSpc>
                        <a:spcAft>
                          <a:spcPts val="0"/>
                        </a:spcAft>
                      </a:pPr>
                      <a:r>
                        <a:rPr lang="en-ZA" sz="1600">
                          <a:solidFill>
                            <a:schemeClr val="tx1"/>
                          </a:solidFill>
                          <a:effectLst/>
                          <a:latin typeface="+mn-lt"/>
                        </a:rPr>
                        <a:t>Switzerland</a:t>
                      </a:r>
                      <a:endParaRPr lang="en-ZA" sz="160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a:solidFill>
                            <a:schemeClr val="tx1"/>
                          </a:solidFill>
                          <a:effectLst/>
                          <a:latin typeface="+mn-lt"/>
                        </a:rPr>
                        <a:t>Zurich – 1 x Former Official Residence</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4"/>
                  </a:ext>
                </a:extLst>
              </a:tr>
              <a:tr h="586090">
                <a:tc>
                  <a:txBody>
                    <a:bodyPr/>
                    <a:lstStyle/>
                    <a:p>
                      <a:pPr>
                        <a:lnSpc>
                          <a:spcPct val="107000"/>
                        </a:lnSpc>
                        <a:spcAft>
                          <a:spcPts val="0"/>
                        </a:spcAft>
                      </a:pPr>
                      <a:r>
                        <a:rPr lang="en-ZA" sz="1600">
                          <a:solidFill>
                            <a:schemeClr val="tx1"/>
                          </a:solidFill>
                          <a:effectLst/>
                          <a:latin typeface="+mn-lt"/>
                        </a:rPr>
                        <a:t>Portugal</a:t>
                      </a:r>
                      <a:endParaRPr lang="en-ZA" sz="160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err="1">
                          <a:solidFill>
                            <a:schemeClr val="tx1"/>
                          </a:solidFill>
                          <a:effectLst/>
                          <a:latin typeface="+mn-lt"/>
                        </a:rPr>
                        <a:t>Funchal</a:t>
                      </a:r>
                      <a:r>
                        <a:rPr lang="en-ZA" sz="1600" dirty="0">
                          <a:solidFill>
                            <a:schemeClr val="tx1"/>
                          </a:solidFill>
                          <a:effectLst/>
                          <a:latin typeface="+mn-lt"/>
                        </a:rPr>
                        <a:t> – 1 x Former Official Residence</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5"/>
                  </a:ext>
                </a:extLst>
              </a:tr>
              <a:tr h="437755">
                <a:tc>
                  <a:txBody>
                    <a:bodyPr/>
                    <a:lstStyle/>
                    <a:p>
                      <a:pPr>
                        <a:lnSpc>
                          <a:spcPct val="107000"/>
                        </a:lnSpc>
                        <a:spcAft>
                          <a:spcPts val="0"/>
                        </a:spcAft>
                      </a:pPr>
                      <a:r>
                        <a:rPr lang="en-ZA" sz="1600">
                          <a:solidFill>
                            <a:schemeClr val="tx1"/>
                          </a:solidFill>
                          <a:effectLst/>
                          <a:latin typeface="+mn-lt"/>
                        </a:rPr>
                        <a:t>France</a:t>
                      </a:r>
                      <a:endParaRPr lang="en-ZA" sz="160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a:solidFill>
                            <a:schemeClr val="tx1"/>
                          </a:solidFill>
                          <a:effectLst/>
                          <a:latin typeface="+mn-lt"/>
                        </a:rPr>
                        <a:t>Paris – 1 x Parking Bay/Single Garage</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6"/>
                  </a:ext>
                </a:extLst>
              </a:tr>
              <a:tr h="445013">
                <a:tc>
                  <a:txBody>
                    <a:bodyPr/>
                    <a:lstStyle/>
                    <a:p>
                      <a:pPr>
                        <a:lnSpc>
                          <a:spcPct val="107000"/>
                        </a:lnSpc>
                        <a:spcAft>
                          <a:spcPts val="0"/>
                        </a:spcAft>
                      </a:pPr>
                      <a:r>
                        <a:rPr lang="en-ZA" sz="1600">
                          <a:solidFill>
                            <a:schemeClr val="tx1"/>
                          </a:solidFill>
                          <a:effectLst/>
                          <a:latin typeface="+mn-lt"/>
                        </a:rPr>
                        <a:t>Uruguay </a:t>
                      </a:r>
                      <a:endParaRPr lang="en-ZA" sz="160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a:solidFill>
                            <a:schemeClr val="tx1"/>
                          </a:solidFill>
                          <a:effectLst/>
                          <a:latin typeface="+mn-lt"/>
                        </a:rPr>
                        <a:t>Montevideo – 1 x Undeveloped Land</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7"/>
                  </a:ext>
                </a:extLst>
              </a:tr>
              <a:tr h="397300">
                <a:tc>
                  <a:txBody>
                    <a:bodyPr/>
                    <a:lstStyle/>
                    <a:p>
                      <a:pPr>
                        <a:lnSpc>
                          <a:spcPct val="107000"/>
                        </a:lnSpc>
                        <a:spcAft>
                          <a:spcPts val="0"/>
                        </a:spcAft>
                      </a:pPr>
                      <a:r>
                        <a:rPr lang="en-ZA" sz="1600">
                          <a:solidFill>
                            <a:schemeClr val="tx1"/>
                          </a:solidFill>
                          <a:effectLst/>
                          <a:latin typeface="+mn-lt"/>
                        </a:rPr>
                        <a:t>Italy</a:t>
                      </a:r>
                      <a:endParaRPr lang="en-ZA" sz="160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tc>
                  <a:txBody>
                    <a:bodyPr/>
                    <a:lstStyle/>
                    <a:p>
                      <a:pPr>
                        <a:lnSpc>
                          <a:spcPct val="107000"/>
                        </a:lnSpc>
                        <a:spcAft>
                          <a:spcPts val="0"/>
                        </a:spcAft>
                      </a:pPr>
                      <a:r>
                        <a:rPr lang="en-ZA" sz="1600" dirty="0">
                          <a:solidFill>
                            <a:schemeClr val="tx1"/>
                          </a:solidFill>
                          <a:effectLst/>
                          <a:latin typeface="+mn-lt"/>
                        </a:rPr>
                        <a:t>Milan – 1 x Office Accommodation</a:t>
                      </a:r>
                      <a:endParaRPr lang="en-ZA" sz="1600" dirty="0">
                        <a:solidFill>
                          <a:schemeClr val="tx1"/>
                        </a:solidFill>
                        <a:effectLst/>
                        <a:latin typeface="+mn-lt"/>
                        <a:ea typeface="Calibri" panose="020F0502020204030204" pitchFamily="34" charset="0"/>
                        <a:cs typeface="Times New Roman" panose="02020603050405020304" pitchFamily="18" charset="0"/>
                      </a:endParaRPr>
                    </a:p>
                  </a:txBody>
                  <a:tcPr marL="68572" marR="68572" marT="0" marB="0" anchor="b"/>
                </a:tc>
                <a:extLst>
                  <a:ext uri="{0D108BD9-81ED-4DB2-BD59-A6C34878D82A}">
                    <a16:rowId xmlns:a16="http://schemas.microsoft.com/office/drawing/2014/main" xmlns="" val="10008"/>
                  </a:ext>
                </a:extLst>
              </a:tr>
            </a:tbl>
          </a:graphicData>
        </a:graphic>
      </p:graphicFrame>
      <p:sp>
        <p:nvSpPr>
          <p:cNvPr id="3" name="TextBox 2">
            <a:extLst>
              <a:ext uri="{FF2B5EF4-FFF2-40B4-BE49-F238E27FC236}">
                <a16:creationId xmlns:a16="http://schemas.microsoft.com/office/drawing/2014/main" xmlns="" id="{D81A4370-691A-4606-8BF2-50896B451CB4}"/>
              </a:ext>
            </a:extLst>
          </p:cNvPr>
          <p:cNvSpPr txBox="1"/>
          <p:nvPr/>
        </p:nvSpPr>
        <p:spPr>
          <a:xfrm>
            <a:off x="333375" y="28575"/>
            <a:ext cx="11668125" cy="70788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defRPr/>
            </a:pPr>
            <a:r>
              <a:rPr lang="en-ZA" sz="2000" b="1" dirty="0">
                <a:latin typeface="Arial" panose="020B0604020202020204" pitchFamily="34" charset="0"/>
              </a:rPr>
              <a:t>4. PROPERTY AND ASSET MANAGEMENT </a:t>
            </a:r>
            <a:r>
              <a:rPr lang="en-ZA" sz="2000" b="1" i="1" dirty="0">
                <a:latin typeface="Arial" panose="020B0604020202020204" pitchFamily="34" charset="0"/>
              </a:rPr>
              <a:t>continued</a:t>
            </a:r>
            <a:endParaRPr lang="en-ZA" sz="2000" b="1" dirty="0"/>
          </a:p>
          <a:p>
            <a:pPr algn="ctr">
              <a:defRPr/>
            </a:pPr>
            <a:r>
              <a:rPr lang="en-ZA" sz="2000" u="sng" dirty="0"/>
              <a:t>LIST OF SURPLUS PROPERTIES PRIORITIES</a:t>
            </a: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CA32434-30F9-4016-A025-1190FF8A496F}"/>
              </a:ext>
            </a:extLst>
          </p:cNvPr>
          <p:cNvSpPr>
            <a:spLocks noGrp="1"/>
          </p:cNvSpPr>
          <p:nvPr>
            <p:ph type="title"/>
          </p:nvPr>
        </p:nvSpPr>
        <p:spPr/>
        <p:txBody>
          <a:bodyPr/>
          <a:lstStyle/>
          <a:p>
            <a:r>
              <a:rPr lang="en-ZA" altLang="en-US" sz="3200" kern="0" dirty="0">
                <a:solidFill>
                  <a:prstClr val="black"/>
                </a:solidFill>
                <a:latin typeface="Arial" panose="020B0604020202020204" pitchFamily="34" charset="0"/>
                <a:cs typeface="Arial" panose="020B0604020202020204" pitchFamily="34" charset="0"/>
              </a:rPr>
              <a:t>5. PROGRESS ON THE IMPLEMENTATION OF THE  DIGITAL STRATEGY 2020 - 2025</a:t>
            </a:r>
            <a:br>
              <a:rPr lang="en-ZA" altLang="en-US" sz="3200" kern="0" dirty="0">
                <a:solidFill>
                  <a:prstClr val="black"/>
                </a:solidFill>
                <a:latin typeface="Arial" panose="020B0604020202020204" pitchFamily="34" charset="0"/>
                <a:cs typeface="Arial" panose="020B0604020202020204" pitchFamily="34" charset="0"/>
              </a:rPr>
            </a:br>
            <a:endParaRPr lang="en-ZA" dirty="0"/>
          </a:p>
        </p:txBody>
      </p:sp>
      <p:sp>
        <p:nvSpPr>
          <p:cNvPr id="8" name="Content Placeholder 7">
            <a:extLst>
              <a:ext uri="{FF2B5EF4-FFF2-40B4-BE49-F238E27FC236}">
                <a16:creationId xmlns:a16="http://schemas.microsoft.com/office/drawing/2014/main" xmlns="" id="{9AD4DF82-9C5E-4633-9F09-8BDDCE329895}"/>
              </a:ext>
            </a:extLst>
          </p:cNvPr>
          <p:cNvSpPr>
            <a:spLocks noGrp="1"/>
          </p:cNvSpPr>
          <p:nvPr>
            <p:ph idx="1"/>
          </p:nvPr>
        </p:nvSpPr>
        <p:spPr>
          <a:xfrm>
            <a:off x="609600" y="1933575"/>
            <a:ext cx="10972800" cy="3705225"/>
          </a:xfrm>
        </p:spPr>
        <p:txBody>
          <a:bodyPr/>
          <a:lstStyle/>
          <a:p>
            <a:r>
              <a:rPr lang="en-ZA" altLang="en-US" sz="2400" dirty="0">
                <a:solidFill>
                  <a:prstClr val="black"/>
                </a:solidFill>
                <a:cs typeface="Arial" panose="020B0604020202020204" pitchFamily="34" charset="0"/>
              </a:rPr>
              <a:t>Digital Strategy Implementation Plan progress report</a:t>
            </a:r>
            <a:r>
              <a:rPr lang="en-ZA" altLang="en-US" sz="3600" dirty="0">
                <a:solidFill>
                  <a:prstClr val="black"/>
                </a:solidFill>
                <a:cs typeface="Arial" panose="020B0604020202020204" pitchFamily="34" charset="0"/>
              </a:rPr>
              <a:t>.</a:t>
            </a:r>
            <a:endParaRPr lang="en-ZA" altLang="en-US" dirty="0">
              <a:solidFill>
                <a:prstClr val="black"/>
              </a:solidFill>
              <a:cs typeface="Arial" panose="020B0604020202020204" pitchFamily="34" charset="0"/>
            </a:endParaRPr>
          </a:p>
          <a:p>
            <a:endParaRPr lang="en-ZA" dirty="0"/>
          </a:p>
        </p:txBody>
      </p:sp>
      <p:sp>
        <p:nvSpPr>
          <p:cNvPr id="3" name="Slide Number Placeholder 2">
            <a:extLst>
              <a:ext uri="{FF2B5EF4-FFF2-40B4-BE49-F238E27FC236}">
                <a16:creationId xmlns:a16="http://schemas.microsoft.com/office/drawing/2014/main" xmlns="" id="{8074EB54-DF89-4B07-A166-FB7AF3D09DA8}"/>
              </a:ext>
            </a:extLst>
          </p:cNvPr>
          <p:cNvSpPr>
            <a:spLocks noGrp="1"/>
          </p:cNvSpPr>
          <p:nvPr>
            <p:ph type="sldNum" sz="quarter" idx="10"/>
          </p:nvPr>
        </p:nvSpPr>
        <p:spPr/>
        <p:txBody>
          <a:bodyPr/>
          <a:lstStyle/>
          <a:p>
            <a:fld id="{406127B8-DC82-48CD-BFAB-CB6227956533}" type="slidenum">
              <a:rPr lang="en-US" smtClean="0"/>
              <a:pPr/>
              <a:t>16</a:t>
            </a:fld>
            <a:endParaRPr lang="en-US" dirty="0"/>
          </a:p>
        </p:txBody>
      </p:sp>
    </p:spTree>
    <p:extLst>
      <p:ext uri="{BB962C8B-B14F-4D97-AF65-F5344CB8AC3E}">
        <p14:creationId xmlns:p14="http://schemas.microsoft.com/office/powerpoint/2010/main" xmlns="" val="1542552900"/>
      </p:ext>
    </p:extLst>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1294800951"/>
              </p:ext>
            </p:extLst>
          </p:nvPr>
        </p:nvGraphicFramePr>
        <p:xfrm>
          <a:off x="219075" y="457201"/>
          <a:ext cx="11877675" cy="5290361"/>
        </p:xfrm>
        <a:graphic>
          <a:graphicData uri="http://schemas.openxmlformats.org/drawingml/2006/table">
            <a:tbl>
              <a:tblPr firstRow="1" bandRow="1"/>
              <a:tblGrid>
                <a:gridCol w="2409971">
                  <a:extLst>
                    <a:ext uri="{9D8B030D-6E8A-4147-A177-3AD203B41FA5}">
                      <a16:colId xmlns:a16="http://schemas.microsoft.com/office/drawing/2014/main" xmlns="" val="20000"/>
                    </a:ext>
                  </a:extLst>
                </a:gridCol>
                <a:gridCol w="4324053">
                  <a:extLst>
                    <a:ext uri="{9D8B030D-6E8A-4147-A177-3AD203B41FA5}">
                      <a16:colId xmlns:a16="http://schemas.microsoft.com/office/drawing/2014/main" xmlns="" val="20001"/>
                    </a:ext>
                  </a:extLst>
                </a:gridCol>
                <a:gridCol w="5143651">
                  <a:extLst>
                    <a:ext uri="{9D8B030D-6E8A-4147-A177-3AD203B41FA5}">
                      <a16:colId xmlns:a16="http://schemas.microsoft.com/office/drawing/2014/main" xmlns="" val="20002"/>
                    </a:ext>
                  </a:extLst>
                </a:gridCol>
              </a:tblGrid>
              <a:tr h="309081">
                <a:tc>
                  <a:txBody>
                    <a:bodyPr/>
                    <a:lstStyle/>
                    <a:p>
                      <a:pPr>
                        <a:lnSpc>
                          <a:spcPct val="100000"/>
                        </a:lnSpc>
                        <a:spcAft>
                          <a:spcPts val="0"/>
                        </a:spcAft>
                      </a:pPr>
                      <a:r>
                        <a:rPr lang="en-GB" sz="1600" b="1" kern="1200" dirty="0">
                          <a:solidFill>
                            <a:srgbClr val="000000"/>
                          </a:solidFill>
                          <a:effectLst/>
                          <a:latin typeface="Arial" panose="020B0604020202020204" pitchFamily="34" charset="0"/>
                          <a:ea typeface="Times New Roman"/>
                          <a:cs typeface="Arial" panose="020B0604020202020204" pitchFamily="34" charset="0"/>
                        </a:rPr>
                        <a:t>Project Name</a:t>
                      </a:r>
                      <a:endParaRPr lang="en-ZA" sz="16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0000"/>
                        </a:lnSpc>
                        <a:spcAft>
                          <a:spcPts val="0"/>
                        </a:spcAft>
                      </a:pPr>
                      <a:r>
                        <a:rPr lang="en-US" sz="1600" b="1" kern="1200" dirty="0">
                          <a:solidFill>
                            <a:schemeClr val="tx1"/>
                          </a:solidFill>
                          <a:effectLst/>
                          <a:latin typeface="Arial" panose="020B0604020202020204" pitchFamily="34" charset="0"/>
                          <a:ea typeface="Times New Roman"/>
                          <a:cs typeface="Arial" panose="020B0604020202020204" pitchFamily="34" charset="0"/>
                        </a:rPr>
                        <a:t>Project Objective</a:t>
                      </a:r>
                      <a:endParaRPr lang="en-ZA" sz="1600" b="1" kern="1200" dirty="0">
                        <a:solidFill>
                          <a:schemeClr val="tx1"/>
                        </a:solidFill>
                        <a:effectLst/>
                        <a:latin typeface="Arial" panose="020B0604020202020204" pitchFamily="34" charset="0"/>
                        <a:ea typeface="Times New Roman"/>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ZA" sz="1600" b="1" dirty="0">
                          <a:effectLst/>
                          <a:latin typeface="Arial" panose="020B0604020202020204" pitchFamily="34" charset="0"/>
                          <a:ea typeface="Times New Roman"/>
                          <a:cs typeface="Arial" panose="020B0604020202020204" pitchFamily="34" charset="0"/>
                        </a:rPr>
                        <a:t>Current status</a:t>
                      </a:r>
                      <a:endParaRPr lang="en-ZA" sz="16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71345">
                <a:tc>
                  <a:txBody>
                    <a:bodyPr/>
                    <a:lstStyle/>
                    <a:p>
                      <a:pPr>
                        <a:lnSpc>
                          <a:spcPct val="100000"/>
                        </a:lnSpc>
                        <a:spcAft>
                          <a:spcPts val="0"/>
                        </a:spcAft>
                      </a:pPr>
                      <a:r>
                        <a:rPr lang="en-US" sz="1600" dirty="0">
                          <a:effectLst/>
                          <a:latin typeface="Arial" panose="020B0604020202020204" pitchFamily="34" charset="0"/>
                          <a:ea typeface="Calibri"/>
                          <a:cs typeface="Arial" panose="020B0604020202020204" pitchFamily="34" charset="0"/>
                        </a:rPr>
                        <a:t>Global desktops and laptops refresh at South</a:t>
                      </a:r>
                      <a:r>
                        <a:rPr lang="en-US" sz="1600" baseline="0" dirty="0">
                          <a:effectLst/>
                          <a:latin typeface="Arial" panose="020B0604020202020204" pitchFamily="34" charset="0"/>
                          <a:ea typeface="Calibri"/>
                          <a:cs typeface="Arial" panose="020B0604020202020204" pitchFamily="34" charset="0"/>
                        </a:rPr>
                        <a:t> African</a:t>
                      </a:r>
                      <a:r>
                        <a:rPr lang="en-US" sz="1600" dirty="0">
                          <a:effectLst/>
                          <a:latin typeface="Arial" panose="020B0604020202020204" pitchFamily="34" charset="0"/>
                          <a:ea typeface="Calibri"/>
                          <a:cs typeface="Arial" panose="020B0604020202020204" pitchFamily="34" charset="0"/>
                        </a:rPr>
                        <a:t> and Missions offices.</a:t>
                      </a:r>
                    </a:p>
                    <a:p>
                      <a:pPr>
                        <a:lnSpc>
                          <a:spcPct val="100000"/>
                        </a:lnSpc>
                        <a:spcAft>
                          <a:spcPts val="0"/>
                        </a:spcAft>
                      </a:pPr>
                      <a:endParaRPr lang="en-ZA" sz="16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313" lvl="0" indent="-87313">
                        <a:lnSpc>
                          <a:spcPct val="100000"/>
                        </a:lnSpc>
                        <a:spcAft>
                          <a:spcPts val="0"/>
                        </a:spcAft>
                        <a:buFont typeface="Arial"/>
                        <a:buChar char="•"/>
                        <a:tabLst>
                          <a:tab pos="457200" algn="l"/>
                        </a:tabLst>
                      </a:pPr>
                      <a:r>
                        <a:rPr lang="en-US" sz="1600" dirty="0">
                          <a:effectLst/>
                          <a:latin typeface="Arial" panose="020B0604020202020204" pitchFamily="34" charset="0"/>
                          <a:ea typeface="Calibri"/>
                          <a:cs typeface="Arial" panose="020B0604020202020204" pitchFamily="34" charset="0"/>
                        </a:rPr>
                        <a:t>Procure Desktops and Laptops for all offices to replace the current rented equipment.</a:t>
                      </a:r>
                    </a:p>
                    <a:p>
                      <a:pPr marL="87313" lvl="0" indent="-87313">
                        <a:lnSpc>
                          <a:spcPct val="100000"/>
                        </a:lnSpc>
                        <a:spcAft>
                          <a:spcPts val="0"/>
                        </a:spcAft>
                        <a:buFont typeface="Arial"/>
                        <a:buChar char="•"/>
                        <a:tabLst>
                          <a:tab pos="457200" algn="l"/>
                        </a:tabLst>
                      </a:pPr>
                      <a:endParaRPr lang="en-ZA" sz="16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457200" algn="l"/>
                        </a:tabLst>
                      </a:pPr>
                      <a:r>
                        <a:rPr lang="en-US" sz="1600" kern="1200" baseline="0" dirty="0">
                          <a:solidFill>
                            <a:srgbClr val="000000"/>
                          </a:solidFill>
                          <a:effectLst/>
                          <a:latin typeface="Arial" panose="020B0604020202020204" pitchFamily="34" charset="0"/>
                          <a:ea typeface="Calibri"/>
                          <a:cs typeface="Arial" panose="020B0604020202020204" pitchFamily="34" charset="0"/>
                        </a:rPr>
                        <a:t>Missions – Procurement process finalized and awaiting deliveries to start from first week of June 2022.</a:t>
                      </a: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11911">
                <a:tc>
                  <a:txBody>
                    <a:bodyPr/>
                    <a:lstStyle/>
                    <a:p>
                      <a:pPr>
                        <a:lnSpc>
                          <a:spcPct val="100000"/>
                        </a:lnSpc>
                        <a:spcAft>
                          <a:spcPts val="0"/>
                        </a:spcAft>
                      </a:pPr>
                      <a:r>
                        <a:rPr lang="en-ZA" sz="1600" dirty="0">
                          <a:effectLst/>
                          <a:latin typeface="Arial" panose="020B0604020202020204" pitchFamily="34" charset="0"/>
                          <a:ea typeface="Calibri"/>
                          <a:cs typeface="Arial" panose="020B0604020202020204" pitchFamily="34" charset="0"/>
                        </a:rPr>
                        <a:t>Server and Storage Infrastructure refresh (Datacenter Modernisation)</a:t>
                      </a: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dirty="0">
                          <a:solidFill>
                            <a:schemeClr val="tx1"/>
                          </a:solidFill>
                          <a:effectLst/>
                          <a:latin typeface="Arial" panose="020B0604020202020204" pitchFamily="34" charset="0"/>
                          <a:ea typeface="Calibri"/>
                          <a:cs typeface="Arial" panose="020B0604020202020204" pitchFamily="34" charset="0"/>
                        </a:rPr>
                        <a:t>Refresh the server infrastructure</a:t>
                      </a:r>
                      <a:r>
                        <a:rPr lang="en-US" sz="1600" kern="1200" baseline="0" dirty="0">
                          <a:solidFill>
                            <a:schemeClr val="tx1"/>
                          </a:solidFill>
                          <a:effectLst/>
                          <a:latin typeface="Arial" panose="020B0604020202020204" pitchFamily="34" charset="0"/>
                          <a:ea typeface="Calibri"/>
                          <a:cs typeface="Arial" panose="020B0604020202020204" pitchFamily="34" charset="0"/>
                        </a:rPr>
                        <a:t> with latest scalable technologies.</a:t>
                      </a:r>
                    </a:p>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baseline="0" dirty="0">
                          <a:solidFill>
                            <a:schemeClr val="tx1"/>
                          </a:solidFill>
                          <a:effectLst/>
                          <a:latin typeface="Arial" panose="020B0604020202020204" pitchFamily="34" charset="0"/>
                          <a:ea typeface="Calibri"/>
                          <a:cs typeface="Arial" panose="020B0604020202020204" pitchFamily="34" charset="0"/>
                        </a:rPr>
                        <a:t>Deploy infrastructure for Digital Transformation</a:t>
                      </a:r>
                    </a:p>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baseline="0" dirty="0">
                          <a:solidFill>
                            <a:schemeClr val="tx1"/>
                          </a:solidFill>
                          <a:effectLst/>
                          <a:latin typeface="Arial" panose="020B0604020202020204" pitchFamily="34" charset="0"/>
                          <a:ea typeface="Calibri"/>
                          <a:cs typeface="Arial" panose="020B0604020202020204" pitchFamily="34" charset="0"/>
                        </a:rPr>
                        <a:t>Deploy Business continuity and disaster recovery.</a:t>
                      </a:r>
                      <a:endParaRPr lang="en-US" sz="1600" kern="1200" dirty="0">
                        <a:solidFill>
                          <a:schemeClr val="tx1"/>
                        </a:solidFill>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457200" algn="l"/>
                        </a:tabLst>
                      </a:pPr>
                      <a:r>
                        <a:rPr lang="en-ZA" sz="1600" baseline="0" dirty="0">
                          <a:effectLst/>
                          <a:latin typeface="Arial" panose="020B0604020202020204" pitchFamily="34" charset="0"/>
                          <a:ea typeface="Calibri"/>
                          <a:cs typeface="Arial" panose="020B0604020202020204" pitchFamily="34" charset="0"/>
                        </a:rPr>
                        <a:t>London hub infrastructure has been delivered in the second week of April 2022. Finalizing the setups and configurations before shipment to the two sites can take place. </a:t>
                      </a:r>
                      <a:endParaRPr lang="en-ZA" sz="16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55937">
                <a:tc>
                  <a:txBody>
                    <a:bodyPr/>
                    <a:lstStyle/>
                    <a:p>
                      <a:pPr>
                        <a:lnSpc>
                          <a:spcPct val="100000"/>
                        </a:lnSpc>
                        <a:spcAft>
                          <a:spcPts val="0"/>
                        </a:spcAft>
                      </a:pPr>
                      <a:r>
                        <a:rPr lang="en-ZA" sz="1600" dirty="0">
                          <a:effectLst/>
                          <a:latin typeface="Arial" panose="020B0604020202020204" pitchFamily="34" charset="0"/>
                          <a:ea typeface="Calibri"/>
                          <a:cs typeface="Arial" panose="020B0604020202020204" pitchFamily="34" charset="0"/>
                        </a:rPr>
                        <a:t>Network Modernisation</a:t>
                      </a:r>
                    </a:p>
                    <a:p>
                      <a:pPr>
                        <a:lnSpc>
                          <a:spcPct val="100000"/>
                        </a:lnSpc>
                        <a:spcAft>
                          <a:spcPts val="0"/>
                        </a:spcAft>
                      </a:pPr>
                      <a:r>
                        <a:rPr lang="en-US" sz="1600" dirty="0">
                          <a:effectLst/>
                          <a:latin typeface="Arial" panose="020B0604020202020204" pitchFamily="34" charset="0"/>
                          <a:ea typeface="Calibri"/>
                          <a:cs typeface="Arial" panose="020B0604020202020204" pitchFamily="34" charset="0"/>
                        </a:rPr>
                        <a:t>(WAN,</a:t>
                      </a:r>
                      <a:r>
                        <a:rPr lang="en-US" sz="1600" baseline="0" dirty="0">
                          <a:effectLst/>
                          <a:latin typeface="Arial" panose="020B0604020202020204" pitchFamily="34" charset="0"/>
                          <a:ea typeface="Calibri"/>
                          <a:cs typeface="Arial" panose="020B0604020202020204" pitchFamily="34" charset="0"/>
                        </a:rPr>
                        <a:t> LAN, WIFI and Telephony)</a:t>
                      </a:r>
                      <a:endParaRPr lang="en-ZA" sz="1600" dirty="0">
                        <a:effectLst/>
                        <a:latin typeface="Arial" panose="020B0604020202020204" pitchFamily="34" charset="0"/>
                        <a:ea typeface="Calibri"/>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dirty="0">
                          <a:solidFill>
                            <a:schemeClr val="tx1"/>
                          </a:solidFill>
                          <a:effectLst/>
                          <a:latin typeface="Arial" panose="020B0604020202020204" pitchFamily="34" charset="0"/>
                          <a:ea typeface="Calibri"/>
                          <a:cs typeface="Arial" panose="020B0604020202020204" pitchFamily="34" charset="0"/>
                        </a:rPr>
                        <a:t>Refresh</a:t>
                      </a:r>
                      <a:r>
                        <a:rPr lang="en-US" sz="1600" kern="1200" baseline="0" dirty="0">
                          <a:solidFill>
                            <a:schemeClr val="tx1"/>
                          </a:solidFill>
                          <a:effectLst/>
                          <a:latin typeface="Arial" panose="020B0604020202020204" pitchFamily="34" charset="0"/>
                          <a:ea typeface="Calibri"/>
                          <a:cs typeface="Arial" panose="020B0604020202020204" pitchFamily="34" charset="0"/>
                        </a:rPr>
                        <a:t> network infrastructure to enable optimal access to Internal and External systems.</a:t>
                      </a:r>
                    </a:p>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baseline="0" dirty="0">
                          <a:solidFill>
                            <a:schemeClr val="tx1"/>
                          </a:solidFill>
                          <a:effectLst/>
                          <a:latin typeface="Arial" panose="020B0604020202020204" pitchFamily="34" charset="0"/>
                          <a:ea typeface="Calibri"/>
                          <a:cs typeface="Arial" panose="020B0604020202020204" pitchFamily="34" charset="0"/>
                        </a:rPr>
                        <a:t>Provide infrastructure for mobility and WIFI</a:t>
                      </a:r>
                    </a:p>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baseline="0" dirty="0">
                          <a:solidFill>
                            <a:schemeClr val="tx1"/>
                          </a:solidFill>
                          <a:effectLst/>
                          <a:latin typeface="Arial" panose="020B0604020202020204" pitchFamily="34" charset="0"/>
                          <a:ea typeface="Calibri"/>
                          <a:cs typeface="Arial" panose="020B0604020202020204" pitchFamily="34" charset="0"/>
                        </a:rPr>
                        <a:t>Provide infrastructure for audio and video</a:t>
                      </a:r>
                    </a:p>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baseline="0" dirty="0">
                          <a:solidFill>
                            <a:schemeClr val="tx1"/>
                          </a:solidFill>
                          <a:effectLst/>
                          <a:latin typeface="Arial" panose="020B0604020202020204" pitchFamily="34" charset="0"/>
                          <a:ea typeface="Calibri"/>
                          <a:cs typeface="Arial" panose="020B0604020202020204" pitchFamily="34" charset="0"/>
                        </a:rPr>
                        <a:t>Improve network visibility and network Tools</a:t>
                      </a:r>
                    </a:p>
                    <a:p>
                      <a:pPr marL="87313" marR="0" lvl="0" indent="-87313" algn="l" defTabSz="457200" rtl="0" eaLnBrk="1" fontAlgn="auto" latinLnBrk="0" hangingPunct="1">
                        <a:lnSpc>
                          <a:spcPct val="100000"/>
                        </a:lnSpc>
                        <a:spcBef>
                          <a:spcPts val="0"/>
                        </a:spcBef>
                        <a:spcAft>
                          <a:spcPts val="0"/>
                        </a:spcAft>
                        <a:buClrTx/>
                        <a:buSzTx/>
                        <a:buFont typeface="Arial"/>
                        <a:buChar char="•"/>
                        <a:tabLst>
                          <a:tab pos="457200" algn="l"/>
                        </a:tabLst>
                        <a:defRPr/>
                      </a:pPr>
                      <a:r>
                        <a:rPr lang="en-US" sz="1600" kern="1200" baseline="0" dirty="0">
                          <a:solidFill>
                            <a:schemeClr val="tx1"/>
                          </a:solidFill>
                          <a:effectLst/>
                          <a:latin typeface="Arial" panose="020B0604020202020204" pitchFamily="34" charset="0"/>
                          <a:ea typeface="Calibri"/>
                          <a:cs typeface="Arial" panose="020B0604020202020204" pitchFamily="34" charset="0"/>
                        </a:rPr>
                        <a:t>Improve the ICT Security posture.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nSpc>
                          <a:spcPct val="100000"/>
                        </a:lnSpc>
                        <a:spcAft>
                          <a:spcPts val="0"/>
                        </a:spcAft>
                        <a:buFont typeface="Arial" panose="020B0604020202020204" pitchFamily="34" charset="0"/>
                        <a:buChar char="•"/>
                        <a:tabLst>
                          <a:tab pos="457200" algn="l"/>
                        </a:tabLst>
                      </a:pPr>
                      <a:r>
                        <a:rPr lang="en-US" sz="1600" kern="1200" baseline="0" dirty="0">
                          <a:solidFill>
                            <a:schemeClr val="tx1"/>
                          </a:solidFill>
                          <a:effectLst/>
                          <a:latin typeface="Arial" panose="020B0604020202020204" pitchFamily="34" charset="0"/>
                          <a:ea typeface="Calibri"/>
                          <a:cs typeface="Arial" panose="020B0604020202020204" pitchFamily="34" charset="0"/>
                        </a:rPr>
                        <a:t>The project is in the last stage of the procurement process.</a:t>
                      </a:r>
                      <a:endParaRPr lang="en-US" sz="1600" kern="1200" baseline="0" dirty="0">
                        <a:solidFill>
                          <a:srgbClr val="00B050"/>
                        </a:solidFill>
                        <a:effectLst/>
                        <a:latin typeface="Arial" panose="020B0604020202020204" pitchFamily="34" charset="0"/>
                        <a:ea typeface="Calibri"/>
                        <a:cs typeface="Arial" panose="020B0604020202020204" pitchFamily="34" charset="0"/>
                      </a:endParaRPr>
                    </a:p>
                    <a:p>
                      <a:pPr marL="0" lvl="0" indent="0">
                        <a:lnSpc>
                          <a:spcPct val="100000"/>
                        </a:lnSpc>
                        <a:spcAft>
                          <a:spcPts val="0"/>
                        </a:spcAft>
                        <a:buFont typeface="Arial"/>
                        <a:buNone/>
                        <a:tabLst>
                          <a:tab pos="457200" algn="l"/>
                        </a:tabLst>
                      </a:pPr>
                      <a:endParaRPr lang="en-ZA" sz="1600" dirty="0">
                        <a:effectLst/>
                        <a:latin typeface="Arial" panose="020B0604020202020204" pitchFamily="34" charset="0"/>
                        <a:ea typeface="Calibri"/>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Title 1"/>
          <p:cNvSpPr txBox="1">
            <a:spLocks/>
          </p:cNvSpPr>
          <p:nvPr/>
        </p:nvSpPr>
        <p:spPr bwMode="auto">
          <a:xfrm>
            <a:off x="219075" y="0"/>
            <a:ext cx="11877675" cy="457200"/>
          </a:xfrm>
          <a:prstGeom prst="rect">
            <a:avLst/>
          </a:prstGeom>
          <a:solidFill>
            <a:schemeClr val="accent1">
              <a:lumMod val="20000"/>
              <a:lumOff val="80000"/>
            </a:schemeClr>
          </a:solidFill>
          <a:ln w="6350">
            <a:solidFill>
              <a:schemeClr val="tx1"/>
            </a:solidFill>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defTabSz="457200" eaLnBrk="1" fontAlgn="auto" hangingPunct="1">
              <a:lnSpc>
                <a:spcPct val="150000"/>
              </a:lnSpc>
              <a:spcBef>
                <a:spcPts val="1000"/>
              </a:spcBef>
              <a:spcAft>
                <a:spcPts val="0"/>
              </a:spcAft>
              <a:defRPr/>
            </a:pPr>
            <a:r>
              <a:rPr lang="en-US" altLang="en-US" sz="2800" dirty="0">
                <a:solidFill>
                  <a:prstClr val="black"/>
                </a:solidFill>
                <a:cs typeface="Arial" panose="020B0604020202020204" pitchFamily="34" charset="0"/>
              </a:rPr>
              <a:t>ICT Current Projects and Activities</a:t>
            </a:r>
          </a:p>
        </p:txBody>
      </p:sp>
    </p:spTree>
    <p:extLst>
      <p:ext uri="{BB962C8B-B14F-4D97-AF65-F5344CB8AC3E}">
        <p14:creationId xmlns:p14="http://schemas.microsoft.com/office/powerpoint/2010/main" xmlns="" val="453208690"/>
      </p:ext>
    </p:extLst>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1528006378"/>
              </p:ext>
            </p:extLst>
          </p:nvPr>
        </p:nvGraphicFramePr>
        <p:xfrm>
          <a:off x="295275" y="714375"/>
          <a:ext cx="11430000" cy="5084307"/>
        </p:xfrm>
        <a:graphic>
          <a:graphicData uri="http://schemas.openxmlformats.org/drawingml/2006/table">
            <a:tbl>
              <a:tblPr firstRow="1" bandRow="1"/>
              <a:tblGrid>
                <a:gridCol w="2305210">
                  <a:extLst>
                    <a:ext uri="{9D8B030D-6E8A-4147-A177-3AD203B41FA5}">
                      <a16:colId xmlns:a16="http://schemas.microsoft.com/office/drawing/2014/main" xmlns="" val="20000"/>
                    </a:ext>
                  </a:extLst>
                </a:gridCol>
                <a:gridCol w="4418320">
                  <a:extLst>
                    <a:ext uri="{9D8B030D-6E8A-4147-A177-3AD203B41FA5}">
                      <a16:colId xmlns:a16="http://schemas.microsoft.com/office/drawing/2014/main" xmlns="" val="20001"/>
                    </a:ext>
                  </a:extLst>
                </a:gridCol>
                <a:gridCol w="4706470">
                  <a:extLst>
                    <a:ext uri="{9D8B030D-6E8A-4147-A177-3AD203B41FA5}">
                      <a16:colId xmlns:a16="http://schemas.microsoft.com/office/drawing/2014/main" xmlns="" val="20002"/>
                    </a:ext>
                  </a:extLst>
                </a:gridCol>
              </a:tblGrid>
              <a:tr h="374386">
                <a:tc>
                  <a:txBody>
                    <a:bodyPr/>
                    <a:lstStyle/>
                    <a:p>
                      <a:pPr>
                        <a:lnSpc>
                          <a:spcPct val="115000"/>
                        </a:lnSpc>
                        <a:spcAft>
                          <a:spcPts val="0"/>
                        </a:spcAft>
                      </a:pPr>
                      <a:r>
                        <a:rPr lang="en-GB" sz="2000" b="1" kern="1200" dirty="0">
                          <a:solidFill>
                            <a:srgbClr val="000000"/>
                          </a:solidFill>
                          <a:effectLst/>
                          <a:latin typeface="Arial" panose="020B0604020202020204" pitchFamily="34" charset="0"/>
                          <a:ea typeface="Times New Roman"/>
                          <a:cs typeface="Arial" panose="020B0604020202020204" pitchFamily="34" charset="0"/>
                        </a:rPr>
                        <a:t>Project Name</a:t>
                      </a:r>
                      <a:endParaRPr lang="en-ZA" sz="20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15000"/>
                        </a:lnSpc>
                        <a:spcAft>
                          <a:spcPts val="0"/>
                        </a:spcAft>
                      </a:pPr>
                      <a:r>
                        <a:rPr lang="en-US" sz="2000" b="1" kern="1200" dirty="0">
                          <a:solidFill>
                            <a:schemeClr val="tx1"/>
                          </a:solidFill>
                          <a:effectLst/>
                          <a:latin typeface="Arial" panose="020B0604020202020204" pitchFamily="34" charset="0"/>
                          <a:ea typeface="Times New Roman"/>
                          <a:cs typeface="Arial" panose="020B0604020202020204" pitchFamily="34" charset="0"/>
                        </a:rPr>
                        <a:t>Project Objective</a:t>
                      </a:r>
                      <a:endParaRPr lang="en-ZA" sz="2000" b="1" kern="1200" dirty="0">
                        <a:solidFill>
                          <a:schemeClr val="tx1"/>
                        </a:solidFill>
                        <a:effectLst/>
                        <a:latin typeface="Arial" panose="020B0604020202020204" pitchFamily="34" charset="0"/>
                        <a:ea typeface="Times New Roman"/>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2000" b="1" dirty="0">
                          <a:effectLst/>
                          <a:latin typeface="Arial" panose="020B0604020202020204" pitchFamily="34" charset="0"/>
                          <a:ea typeface="Times New Roman"/>
                          <a:cs typeface="Arial" panose="020B0604020202020204" pitchFamily="34" charset="0"/>
                        </a:rPr>
                        <a:t>Current status</a:t>
                      </a:r>
                      <a:endParaRPr lang="en-ZA" sz="20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664339">
                <a:tc>
                  <a:txBody>
                    <a:bodyPr/>
                    <a:lstStyle/>
                    <a:p>
                      <a:pPr>
                        <a:lnSpc>
                          <a:spcPct val="115000"/>
                        </a:lnSpc>
                        <a:spcAft>
                          <a:spcPts val="0"/>
                        </a:spcAft>
                      </a:pPr>
                      <a:endParaRPr lang="en-US" sz="2000" b="1" dirty="0">
                        <a:effectLst/>
                        <a:latin typeface="Arial" panose="020B0604020202020204" pitchFamily="34" charset="0"/>
                        <a:ea typeface="Calibri"/>
                        <a:cs typeface="Arial" panose="020B0604020202020204" pitchFamily="34" charset="0"/>
                      </a:endParaRPr>
                    </a:p>
                    <a:p>
                      <a:pPr>
                        <a:lnSpc>
                          <a:spcPct val="115000"/>
                        </a:lnSpc>
                        <a:spcAft>
                          <a:spcPts val="0"/>
                        </a:spcAft>
                      </a:pPr>
                      <a:r>
                        <a:rPr lang="en-GB" sz="2000" b="1" dirty="0">
                          <a:effectLst/>
                          <a:latin typeface="Arial" panose="020B0604020202020204" pitchFamily="34" charset="0"/>
                          <a:ea typeface="Calibri"/>
                          <a:cs typeface="Arial" panose="020B0604020202020204" pitchFamily="34" charset="0"/>
                        </a:rPr>
                        <a:t>Operational ICT Projects with Facilities Management</a:t>
                      </a:r>
                      <a:endParaRPr lang="en-ZA" sz="2000" b="1"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nSpc>
                          <a:spcPct val="115000"/>
                        </a:lnSpc>
                        <a:spcAft>
                          <a:spcPts val="0"/>
                        </a:spcAft>
                        <a:buFont typeface="Arial"/>
                        <a:buNone/>
                        <a:tabLst>
                          <a:tab pos="457200" algn="l"/>
                        </a:tabLst>
                      </a:pPr>
                      <a:r>
                        <a:rPr lang="en-GB" sz="2000" dirty="0">
                          <a:effectLst/>
                          <a:latin typeface="Arial" panose="020B0604020202020204" pitchFamily="34" charset="0"/>
                          <a:ea typeface="Calibri"/>
                          <a:cs typeface="Arial" panose="020B0604020202020204" pitchFamily="34" charset="0"/>
                        </a:rPr>
                        <a:t>Due to (Public Private Partnership) PPP agreement with the department, there are certain ICT responsibilities that the partner is committed to perform in the Head Office Building.</a:t>
                      </a:r>
                    </a:p>
                    <a:p>
                      <a:pPr marL="0" lvl="0" indent="0">
                        <a:lnSpc>
                          <a:spcPct val="115000"/>
                        </a:lnSpc>
                        <a:spcAft>
                          <a:spcPts val="0"/>
                        </a:spcAft>
                        <a:buFont typeface="Arial"/>
                        <a:buNone/>
                        <a:tabLst>
                          <a:tab pos="457200" algn="l"/>
                        </a:tabLst>
                      </a:pPr>
                      <a:r>
                        <a:rPr lang="en-GB" sz="2000" dirty="0">
                          <a:effectLst/>
                          <a:latin typeface="Arial" panose="020B0604020202020204" pitchFamily="34" charset="0"/>
                          <a:ea typeface="Calibri"/>
                          <a:cs typeface="Arial" panose="020B0604020202020204" pitchFamily="34" charset="0"/>
                        </a:rPr>
                        <a:t>-	Video Conferencing Facilities for the executives’ boardrooms and Conference Centres</a:t>
                      </a:r>
                    </a:p>
                    <a:p>
                      <a:pPr marL="0" lvl="0" indent="0">
                        <a:lnSpc>
                          <a:spcPct val="115000"/>
                        </a:lnSpc>
                        <a:spcAft>
                          <a:spcPts val="0"/>
                        </a:spcAft>
                        <a:buFont typeface="Arial"/>
                        <a:buNone/>
                        <a:tabLst>
                          <a:tab pos="457200" algn="l"/>
                        </a:tabLst>
                      </a:pPr>
                      <a:r>
                        <a:rPr lang="en-GB" sz="2000" dirty="0">
                          <a:effectLst/>
                          <a:latin typeface="Arial" panose="020B0604020202020204" pitchFamily="34" charset="0"/>
                          <a:ea typeface="Calibri"/>
                          <a:cs typeface="Arial" panose="020B0604020202020204" pitchFamily="34" charset="0"/>
                        </a:rPr>
                        <a:t>-	Telephony Infrastructure modernization</a:t>
                      </a:r>
                    </a:p>
                    <a:p>
                      <a:pPr marL="0" lvl="0" indent="0">
                        <a:lnSpc>
                          <a:spcPct val="115000"/>
                        </a:lnSpc>
                        <a:spcAft>
                          <a:spcPts val="0"/>
                        </a:spcAft>
                        <a:buFont typeface="Arial"/>
                        <a:buNone/>
                        <a:tabLst>
                          <a:tab pos="457200" algn="l"/>
                        </a:tabLst>
                      </a:pPr>
                      <a:r>
                        <a:rPr lang="en-GB" sz="2000" dirty="0">
                          <a:effectLst/>
                          <a:latin typeface="Arial" panose="020B0604020202020204" pitchFamily="34" charset="0"/>
                          <a:ea typeface="Calibri"/>
                          <a:cs typeface="Arial" panose="020B0604020202020204" pitchFamily="34" charset="0"/>
                        </a:rPr>
                        <a:t>-	Local Area Network (LAN) modernization and Wi-Fi</a:t>
                      </a:r>
                    </a:p>
                    <a:p>
                      <a:pPr marL="0" lvl="0" indent="0">
                        <a:lnSpc>
                          <a:spcPct val="115000"/>
                        </a:lnSpc>
                        <a:spcAft>
                          <a:spcPts val="0"/>
                        </a:spcAft>
                        <a:buFont typeface="Arial"/>
                        <a:buNone/>
                        <a:tabLst>
                          <a:tab pos="457200" algn="l"/>
                        </a:tabLst>
                      </a:pPr>
                      <a:endParaRPr lang="en-ZA" sz="20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nSpc>
                          <a:spcPct val="115000"/>
                        </a:lnSpc>
                        <a:spcAft>
                          <a:spcPts val="0"/>
                        </a:spcAft>
                        <a:buFont typeface="Arial" panose="020B0604020202020204" pitchFamily="34" charset="0"/>
                        <a:buChar char="•"/>
                        <a:tabLst>
                          <a:tab pos="457200" algn="l"/>
                        </a:tabLst>
                      </a:pPr>
                      <a:r>
                        <a:rPr lang="en-US" sz="2000" kern="1200" baseline="0" dirty="0">
                          <a:solidFill>
                            <a:srgbClr val="000000"/>
                          </a:solidFill>
                          <a:effectLst/>
                          <a:latin typeface="Arial" panose="020B0604020202020204" pitchFamily="34" charset="0"/>
                          <a:ea typeface="Calibri"/>
                          <a:cs typeface="Arial" panose="020B0604020202020204" pitchFamily="34" charset="0"/>
                        </a:rPr>
                        <a:t>PPP issued RFP for the project, for implementation on phase 2 and 3 closed on 20 May 2022. The Bid Evaluation process to start as soon as the appointment of members is finalized.</a:t>
                      </a:r>
                    </a:p>
                    <a:p>
                      <a:pPr marL="0" lvl="0" indent="0">
                        <a:lnSpc>
                          <a:spcPct val="115000"/>
                        </a:lnSpc>
                        <a:spcAft>
                          <a:spcPts val="0"/>
                        </a:spcAft>
                        <a:buFont typeface="Arial" panose="020B0604020202020204" pitchFamily="34" charset="0"/>
                        <a:buNone/>
                        <a:tabLst>
                          <a:tab pos="457200" algn="l"/>
                        </a:tabLst>
                      </a:pPr>
                      <a:endParaRPr lang="en-US" sz="2000" kern="1200" baseline="0" dirty="0">
                        <a:solidFill>
                          <a:srgbClr val="000000"/>
                        </a:solidFill>
                        <a:effectLst/>
                        <a:latin typeface="Arial" panose="020B0604020202020204" pitchFamily="34" charset="0"/>
                        <a:ea typeface="Calibri"/>
                        <a:cs typeface="Arial" panose="020B0604020202020204" pitchFamily="34" charset="0"/>
                      </a:endParaRPr>
                    </a:p>
                    <a:p>
                      <a:pPr marL="171450" lvl="0" indent="-171450">
                        <a:lnSpc>
                          <a:spcPct val="115000"/>
                        </a:lnSpc>
                        <a:spcAft>
                          <a:spcPts val="0"/>
                        </a:spcAft>
                        <a:buFont typeface="Arial" panose="020B0604020202020204" pitchFamily="34" charset="0"/>
                        <a:buChar char="•"/>
                        <a:tabLst>
                          <a:tab pos="457200" algn="l"/>
                        </a:tabLst>
                      </a:pPr>
                      <a:r>
                        <a:rPr lang="en-US" sz="2000" kern="1200" baseline="0" dirty="0">
                          <a:solidFill>
                            <a:srgbClr val="000000"/>
                          </a:solidFill>
                          <a:effectLst/>
                          <a:latin typeface="Arial" panose="020B0604020202020204" pitchFamily="34" charset="0"/>
                          <a:ea typeface="Calibri"/>
                          <a:cs typeface="Arial" panose="020B0604020202020204" pitchFamily="34" charset="0"/>
                        </a:rPr>
                        <a:t>Phase 1 – AVVC </a:t>
                      </a:r>
                      <a:r>
                        <a:rPr lang="en-US" sz="2000" kern="1200" baseline="0" dirty="0" err="1">
                          <a:solidFill>
                            <a:srgbClr val="000000"/>
                          </a:solidFill>
                          <a:effectLst/>
                          <a:latin typeface="Arial" panose="020B0604020202020204" pitchFamily="34" charset="0"/>
                          <a:ea typeface="Calibri"/>
                          <a:cs typeface="Arial" panose="020B0604020202020204" pitchFamily="34" charset="0"/>
                        </a:rPr>
                        <a:t>equipments</a:t>
                      </a:r>
                      <a:r>
                        <a:rPr lang="en-US" sz="2000" kern="1200" baseline="0" dirty="0">
                          <a:solidFill>
                            <a:srgbClr val="000000"/>
                          </a:solidFill>
                          <a:effectLst/>
                          <a:latin typeface="Arial" panose="020B0604020202020204" pitchFamily="34" charset="0"/>
                          <a:ea typeface="Calibri"/>
                          <a:cs typeface="Arial" panose="020B0604020202020204" pitchFamily="34" charset="0"/>
                        </a:rPr>
                        <a:t> were delivered and two DTRD training rooms has been installed and the other presentation rooms are in progress.</a:t>
                      </a:r>
                    </a:p>
                    <a:p>
                      <a:pPr marL="171450" lvl="0" indent="-171450">
                        <a:lnSpc>
                          <a:spcPct val="115000"/>
                        </a:lnSpc>
                        <a:spcAft>
                          <a:spcPts val="0"/>
                        </a:spcAft>
                        <a:buFont typeface="Arial" panose="020B0604020202020204" pitchFamily="34" charset="0"/>
                        <a:buChar char="•"/>
                        <a:tabLst>
                          <a:tab pos="457200" algn="l"/>
                        </a:tabLst>
                      </a:pPr>
                      <a:endParaRPr lang="en-US" sz="2000" kern="1200" baseline="0" dirty="0">
                        <a:solidFill>
                          <a:srgbClr val="000000"/>
                        </a:solidFill>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Title 1"/>
          <p:cNvSpPr txBox="1">
            <a:spLocks/>
          </p:cNvSpPr>
          <p:nvPr/>
        </p:nvSpPr>
        <p:spPr bwMode="auto">
          <a:xfrm>
            <a:off x="295275" y="0"/>
            <a:ext cx="11430000" cy="571500"/>
          </a:xfrm>
          <a:prstGeom prst="rect">
            <a:avLst/>
          </a:prstGeom>
          <a:solidFill>
            <a:schemeClr val="accent1">
              <a:lumMod val="20000"/>
              <a:lumOff val="80000"/>
            </a:schemeClr>
          </a:solidFill>
          <a:ln w="6350">
            <a:solidFill>
              <a:schemeClr val="tx1"/>
            </a:solidFill>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defTabSz="457200" eaLnBrk="1" fontAlgn="auto" hangingPunct="1">
              <a:lnSpc>
                <a:spcPct val="150000"/>
              </a:lnSpc>
              <a:spcBef>
                <a:spcPts val="1000"/>
              </a:spcBef>
              <a:spcAft>
                <a:spcPts val="0"/>
              </a:spcAft>
              <a:defRPr/>
            </a:pPr>
            <a:r>
              <a:rPr lang="en-US" altLang="en-US" sz="2800" dirty="0">
                <a:solidFill>
                  <a:prstClr val="black"/>
                </a:solidFill>
                <a:cs typeface="Arial" panose="020B0604020202020204" pitchFamily="34" charset="0"/>
              </a:rPr>
              <a:t>ICT Current Projects and Activities</a:t>
            </a:r>
          </a:p>
        </p:txBody>
      </p:sp>
    </p:spTree>
    <p:extLst>
      <p:ext uri="{BB962C8B-B14F-4D97-AF65-F5344CB8AC3E}">
        <p14:creationId xmlns:p14="http://schemas.microsoft.com/office/powerpoint/2010/main" xmlns="" val="3869742822"/>
      </p:ext>
    </p:extLst>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3543217078"/>
              </p:ext>
            </p:extLst>
          </p:nvPr>
        </p:nvGraphicFramePr>
        <p:xfrm>
          <a:off x="209550" y="676275"/>
          <a:ext cx="11830049" cy="5658718"/>
        </p:xfrm>
        <a:graphic>
          <a:graphicData uri="http://schemas.openxmlformats.org/drawingml/2006/table">
            <a:tbl>
              <a:tblPr firstRow="1" bandRow="1"/>
              <a:tblGrid>
                <a:gridCol w="2485304">
                  <a:extLst>
                    <a:ext uri="{9D8B030D-6E8A-4147-A177-3AD203B41FA5}">
                      <a16:colId xmlns:a16="http://schemas.microsoft.com/office/drawing/2014/main" xmlns="" val="20000"/>
                    </a:ext>
                  </a:extLst>
                </a:gridCol>
                <a:gridCol w="3777663">
                  <a:extLst>
                    <a:ext uri="{9D8B030D-6E8A-4147-A177-3AD203B41FA5}">
                      <a16:colId xmlns:a16="http://schemas.microsoft.com/office/drawing/2014/main" xmlns="" val="20001"/>
                    </a:ext>
                  </a:extLst>
                </a:gridCol>
                <a:gridCol w="5567082">
                  <a:extLst>
                    <a:ext uri="{9D8B030D-6E8A-4147-A177-3AD203B41FA5}">
                      <a16:colId xmlns:a16="http://schemas.microsoft.com/office/drawing/2014/main" xmlns="" val="20002"/>
                    </a:ext>
                  </a:extLst>
                </a:gridCol>
              </a:tblGrid>
              <a:tr h="320849">
                <a:tc>
                  <a:txBody>
                    <a:bodyPr/>
                    <a:lstStyle/>
                    <a:p>
                      <a:pPr>
                        <a:lnSpc>
                          <a:spcPct val="100000"/>
                        </a:lnSpc>
                        <a:spcBef>
                          <a:spcPts val="0"/>
                        </a:spcBef>
                        <a:spcAft>
                          <a:spcPts val="0"/>
                        </a:spcAft>
                      </a:pPr>
                      <a:r>
                        <a:rPr lang="en-GB" sz="1600" b="1" kern="1200" dirty="0">
                          <a:solidFill>
                            <a:srgbClr val="000000"/>
                          </a:solidFill>
                          <a:effectLst/>
                          <a:latin typeface="Arial" panose="020B0604020202020204" pitchFamily="34" charset="0"/>
                          <a:ea typeface="Times New Roman"/>
                          <a:cs typeface="Arial" panose="020B0604020202020204" pitchFamily="34" charset="0"/>
                        </a:rPr>
                        <a:t>Project Name</a:t>
                      </a:r>
                      <a:endParaRPr lang="en-ZA" sz="16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0000"/>
                        </a:lnSpc>
                        <a:spcBef>
                          <a:spcPts val="0"/>
                        </a:spcBef>
                        <a:spcAft>
                          <a:spcPts val="0"/>
                        </a:spcAft>
                      </a:pPr>
                      <a:r>
                        <a:rPr lang="en-US" sz="1600" b="1" kern="1200" dirty="0">
                          <a:solidFill>
                            <a:schemeClr val="tx1"/>
                          </a:solidFill>
                          <a:effectLst/>
                          <a:latin typeface="Arial" panose="020B0604020202020204" pitchFamily="34" charset="0"/>
                          <a:ea typeface="Times New Roman"/>
                          <a:cs typeface="Arial" panose="020B0604020202020204" pitchFamily="34" charset="0"/>
                        </a:rPr>
                        <a:t>Project Objective</a:t>
                      </a:r>
                      <a:endParaRPr lang="en-ZA" sz="1600" b="1" kern="1200" dirty="0">
                        <a:solidFill>
                          <a:schemeClr val="tx1"/>
                        </a:solidFill>
                        <a:effectLst/>
                        <a:latin typeface="Arial" panose="020B0604020202020204" pitchFamily="34" charset="0"/>
                        <a:ea typeface="Times New Roman"/>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ZA" sz="1600" b="1" dirty="0">
                          <a:effectLst/>
                          <a:latin typeface="Arial" panose="020B0604020202020204" pitchFamily="34" charset="0"/>
                          <a:ea typeface="Times New Roman"/>
                          <a:cs typeface="Arial" panose="020B0604020202020204" pitchFamily="34" charset="0"/>
                        </a:rPr>
                        <a:t>Current status</a:t>
                      </a:r>
                      <a:endParaRPr lang="en-ZA" sz="1600" dirty="0">
                        <a:effectLst/>
                        <a:latin typeface="Arial" panose="020B0604020202020204" pitchFamily="34" charset="0"/>
                        <a:ea typeface="Calibri"/>
                        <a:cs typeface="Arial" panose="020B0604020202020204" pitchFamily="34" charset="0"/>
                      </a:endParaRPr>
                    </a:p>
                  </a:txBody>
                  <a:tcPr marL="69448" marR="69448" marT="34724" marB="34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337869">
                <a:tc>
                  <a:txBody>
                    <a:bodyPr/>
                    <a:lstStyle/>
                    <a:p>
                      <a:pPr>
                        <a:lnSpc>
                          <a:spcPct val="100000"/>
                        </a:lnSpc>
                        <a:spcBef>
                          <a:spcPts val="0"/>
                        </a:spcBef>
                        <a:spcAft>
                          <a:spcPts val="0"/>
                        </a:spcAft>
                      </a:pPr>
                      <a:r>
                        <a:rPr lang="en-ZA" sz="1600" b="1" dirty="0">
                          <a:effectLst/>
                          <a:latin typeface="Arial" panose="020B0604020202020204" pitchFamily="34" charset="0"/>
                          <a:ea typeface="Calibri"/>
                          <a:cs typeface="Arial" panose="020B0604020202020204" pitchFamily="34" charset="0"/>
                        </a:rPr>
                        <a:t>Microsoft Projects and other systems.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Bef>
                          <a:spcPts val="0"/>
                        </a:spcBef>
                        <a:spcAft>
                          <a:spcPts val="0"/>
                        </a:spcAft>
                        <a:buFont typeface="Arial"/>
                        <a:buChar char="•"/>
                        <a:tabLst>
                          <a:tab pos="457200" algn="l"/>
                        </a:tabLst>
                      </a:pPr>
                      <a:r>
                        <a:rPr lang="en-GB" sz="1600" dirty="0">
                          <a:effectLst/>
                          <a:latin typeface="Arial" panose="020B0604020202020204" pitchFamily="34" charset="0"/>
                          <a:ea typeface="Calibri"/>
                          <a:cs typeface="Arial" panose="020B0604020202020204" pitchFamily="34" charset="0"/>
                        </a:rPr>
                        <a:t>Improve business services  through Microsoft technologies.</a:t>
                      </a:r>
                    </a:p>
                    <a:p>
                      <a:pPr marL="342900" lvl="0" indent="-342900">
                        <a:lnSpc>
                          <a:spcPct val="100000"/>
                        </a:lnSpc>
                        <a:spcBef>
                          <a:spcPts val="0"/>
                        </a:spcBef>
                        <a:spcAft>
                          <a:spcPts val="0"/>
                        </a:spcAft>
                        <a:buFont typeface="Arial"/>
                        <a:buChar char="•"/>
                        <a:tabLst>
                          <a:tab pos="457200" algn="l"/>
                        </a:tabLst>
                      </a:pPr>
                      <a:endParaRPr lang="en-ZA" sz="1600" dirty="0">
                        <a:effectLst/>
                        <a:latin typeface="Arial" panose="020B0604020202020204" pitchFamily="34" charset="0"/>
                        <a:ea typeface="Calibri"/>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nSpc>
                          <a:spcPct val="100000"/>
                        </a:lnSpc>
                        <a:spcBef>
                          <a:spcPts val="0"/>
                        </a:spcBef>
                        <a:spcAft>
                          <a:spcPts val="0"/>
                        </a:spcAft>
                        <a:buFont typeface="Arial" panose="020B0604020202020204" pitchFamily="34" charset="0"/>
                        <a:buChar char="•"/>
                        <a:tabLst>
                          <a:tab pos="457200" algn="l"/>
                        </a:tabLst>
                      </a:pPr>
                      <a:r>
                        <a:rPr lang="en-ZA" sz="1600" b="1" dirty="0">
                          <a:effectLst/>
                          <a:latin typeface="Arial" panose="020B0604020202020204" pitchFamily="34" charset="0"/>
                          <a:ea typeface="Calibri"/>
                          <a:cs typeface="Arial" panose="020B0604020202020204" pitchFamily="34" charset="0"/>
                        </a:rPr>
                        <a:t>The following projects</a:t>
                      </a:r>
                      <a:r>
                        <a:rPr lang="en-ZA" sz="1600" b="1" baseline="0" dirty="0">
                          <a:effectLst/>
                          <a:latin typeface="Arial" panose="020B0604020202020204" pitchFamily="34" charset="0"/>
                          <a:ea typeface="Calibri"/>
                          <a:cs typeface="Arial" panose="020B0604020202020204" pitchFamily="34" charset="0"/>
                        </a:rPr>
                        <a:t> are in progress ;</a:t>
                      </a:r>
                    </a:p>
                    <a:p>
                      <a:pPr marL="628650" lvl="1" indent="-171450">
                        <a:lnSpc>
                          <a:spcPct val="100000"/>
                        </a:lnSpc>
                        <a:spcBef>
                          <a:spcPts val="0"/>
                        </a:spcBef>
                        <a:spcAft>
                          <a:spcPts val="0"/>
                        </a:spcAft>
                        <a:buFont typeface="Arial" panose="020B0604020202020204" pitchFamily="34" charset="0"/>
                        <a:buChar char="•"/>
                        <a:tabLst>
                          <a:tab pos="457200" algn="l"/>
                        </a:tabLst>
                      </a:pPr>
                      <a:r>
                        <a:rPr lang="en-ZA" sz="1600" baseline="0" dirty="0">
                          <a:effectLst/>
                          <a:latin typeface="Arial" panose="020B0604020202020204" pitchFamily="34" charset="0"/>
                          <a:ea typeface="Calibri"/>
                          <a:cs typeface="Arial" panose="020B0604020202020204" pitchFamily="34" charset="0"/>
                        </a:rPr>
                        <a:t>Consular Incident Management System – ideation for phase 2. awaiting for license approval.</a:t>
                      </a:r>
                    </a:p>
                    <a:p>
                      <a:pPr marL="628650" lvl="1" indent="-171450">
                        <a:lnSpc>
                          <a:spcPct val="100000"/>
                        </a:lnSpc>
                        <a:spcBef>
                          <a:spcPts val="0"/>
                        </a:spcBef>
                        <a:spcAft>
                          <a:spcPts val="0"/>
                        </a:spcAft>
                        <a:buFont typeface="Arial" panose="020B0604020202020204" pitchFamily="34" charset="0"/>
                        <a:buChar char="•"/>
                        <a:tabLst>
                          <a:tab pos="457200" algn="l"/>
                        </a:tabLst>
                      </a:pPr>
                      <a:r>
                        <a:rPr lang="en-ZA" sz="1600" baseline="0" dirty="0">
                          <a:effectLst/>
                          <a:latin typeface="Arial" panose="020B0604020202020204" pitchFamily="34" charset="0"/>
                          <a:ea typeface="Calibri"/>
                          <a:cs typeface="Arial" panose="020B0604020202020204" pitchFamily="34" charset="0"/>
                        </a:rPr>
                        <a:t>Travel and Expense System – awaiting for National Treasury deviation request response.</a:t>
                      </a:r>
                    </a:p>
                    <a:p>
                      <a:pPr marL="457200" lvl="1" indent="0">
                        <a:lnSpc>
                          <a:spcPct val="100000"/>
                        </a:lnSpc>
                        <a:spcBef>
                          <a:spcPts val="0"/>
                        </a:spcBef>
                        <a:spcAft>
                          <a:spcPts val="0"/>
                        </a:spcAft>
                        <a:buFont typeface="Arial" panose="020B0604020202020204" pitchFamily="34" charset="0"/>
                        <a:buNone/>
                        <a:tabLst>
                          <a:tab pos="457200" algn="l"/>
                        </a:tabLst>
                      </a:pPr>
                      <a:endParaRPr lang="en-ZA" sz="1600" baseline="0" dirty="0">
                        <a:effectLst/>
                        <a:latin typeface="Arial" panose="020B0604020202020204" pitchFamily="34" charset="0"/>
                        <a:ea typeface="Calibri"/>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ZA" sz="1600" b="1" dirty="0">
                          <a:effectLst/>
                          <a:latin typeface="Arial" panose="020B0604020202020204" pitchFamily="34" charset="0"/>
                          <a:ea typeface="Calibri"/>
                          <a:cs typeface="Arial" panose="020B0604020202020204" pitchFamily="34" charset="0"/>
                        </a:rPr>
                        <a:t>Digital Advisory Services </a:t>
                      </a:r>
                      <a:r>
                        <a:rPr lang="en-ZA" sz="1600" dirty="0">
                          <a:effectLst/>
                          <a:latin typeface="Arial" panose="020B0604020202020204" pitchFamily="34" charset="0"/>
                          <a:ea typeface="Calibri"/>
                          <a:cs typeface="Arial" panose="020B0604020202020204" pitchFamily="34" charset="0"/>
                        </a:rPr>
                        <a:t>–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ZA" sz="1600" baseline="0" dirty="0">
                          <a:effectLst/>
                          <a:latin typeface="Arial" panose="020B0604020202020204" pitchFamily="34" charset="0"/>
                          <a:ea typeface="Calibri"/>
                          <a:cs typeface="Arial" panose="020B0604020202020204" pitchFamily="34" charset="0"/>
                        </a:rPr>
                        <a:t>Ideation processes have been finalized – working on finalising the roadmap.</a:t>
                      </a:r>
                    </a:p>
                    <a:p>
                      <a:pPr marL="457200" marR="0" lvl="1" indent="0" algn="l" defTabSz="457200" rtl="0" eaLnBrk="1" fontAlgn="auto" latinLnBrk="0" hangingPunct="1">
                        <a:lnSpc>
                          <a:spcPct val="100000"/>
                        </a:lnSpc>
                        <a:spcBef>
                          <a:spcPts val="0"/>
                        </a:spcBef>
                        <a:spcAft>
                          <a:spcPts val="0"/>
                        </a:spcAft>
                        <a:buClrTx/>
                        <a:buSzTx/>
                        <a:buFont typeface="Arial" panose="020B0604020202020204" pitchFamily="34" charset="0"/>
                        <a:buNone/>
                        <a:tabLst>
                          <a:tab pos="457200" algn="l"/>
                        </a:tabLst>
                        <a:defRPr/>
                      </a:pPr>
                      <a:endParaRPr lang="en-ZA" sz="1600" baseline="0" dirty="0">
                        <a:effectLst/>
                        <a:latin typeface="Arial" panose="020B0604020202020204" pitchFamily="34" charset="0"/>
                        <a:ea typeface="Calibri"/>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ZA" sz="1600" b="1" baseline="0" dirty="0">
                          <a:effectLst/>
                          <a:latin typeface="Arial" panose="020B0604020202020204" pitchFamily="34" charset="0"/>
                          <a:ea typeface="Calibri"/>
                          <a:cs typeface="Arial" panose="020B0604020202020204" pitchFamily="34" charset="0"/>
                        </a:rPr>
                        <a:t>Procurement process for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ZA" sz="1600" b="0" baseline="0" dirty="0">
                          <a:effectLst/>
                          <a:latin typeface="Arial" panose="020B0604020202020204" pitchFamily="34" charset="0"/>
                          <a:ea typeface="Calibri"/>
                          <a:cs typeface="Arial" panose="020B0604020202020204" pitchFamily="34" charset="0"/>
                        </a:rPr>
                        <a:t>National Treasury deviation request submitted based on the moratorium</a:t>
                      </a:r>
                      <a:r>
                        <a:rPr lang="en-ZA" sz="1600" b="1" baseline="0" dirty="0">
                          <a:effectLst/>
                          <a:latin typeface="Arial" panose="020B0604020202020204" pitchFamily="34" charset="0"/>
                          <a:ea typeface="Calibri"/>
                          <a:cs typeface="Arial" panose="020B0604020202020204" pitchFamily="34" charset="0"/>
                        </a:rPr>
                        <a:t>.</a:t>
                      </a:r>
                    </a:p>
                    <a:p>
                      <a:pPr marL="1085850" marR="0" lvl="2"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ZA" sz="1600" b="0" baseline="0" dirty="0">
                          <a:effectLst/>
                          <a:latin typeface="Arial" panose="020B0604020202020204" pitchFamily="34" charset="0"/>
                          <a:ea typeface="Calibri"/>
                          <a:cs typeface="Arial" panose="020B0604020202020204" pitchFamily="34" charset="0"/>
                        </a:rPr>
                        <a:t>Finance and HR business process automation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ZA" sz="1600" b="0" baseline="0" dirty="0">
                          <a:effectLst/>
                          <a:latin typeface="Arial" panose="020B0604020202020204" pitchFamily="34" charset="0"/>
                          <a:ea typeface="Calibri"/>
                          <a:cs typeface="Arial" panose="020B0604020202020204" pitchFamily="34" charset="0"/>
                        </a:rPr>
                        <a:t>Had a meeting with National Treasury about the departmental request.</a:t>
                      </a:r>
                    </a:p>
                    <a:p>
                      <a:pPr marL="457200" marR="0" lvl="1" indent="0" algn="l" defTabSz="457200" rtl="0" eaLnBrk="1" fontAlgn="auto" latinLnBrk="0" hangingPunct="1">
                        <a:lnSpc>
                          <a:spcPct val="100000"/>
                        </a:lnSpc>
                        <a:spcBef>
                          <a:spcPts val="0"/>
                        </a:spcBef>
                        <a:spcAft>
                          <a:spcPts val="0"/>
                        </a:spcAft>
                        <a:buClrTx/>
                        <a:buSzTx/>
                        <a:buFont typeface="Arial" panose="020B0604020202020204" pitchFamily="34" charset="0"/>
                        <a:buNone/>
                        <a:tabLst>
                          <a:tab pos="457200" algn="l"/>
                        </a:tabLst>
                        <a:defRPr/>
                      </a:pPr>
                      <a:endParaRPr lang="en-ZA" sz="1600" b="0" baseline="0" dirty="0">
                        <a:effectLst/>
                        <a:latin typeface="Arial" panose="020B0604020202020204" pitchFamily="34" charset="0"/>
                        <a:ea typeface="Calibri"/>
                        <a:cs typeface="Arial" panose="020B0604020202020204" pitchFamily="34" charset="0"/>
                      </a:endParaRP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ZA" sz="1600" b="0" baseline="0" dirty="0">
                          <a:effectLst/>
                          <a:latin typeface="Arial" panose="020B0604020202020204" pitchFamily="34" charset="0"/>
                          <a:ea typeface="Calibri"/>
                          <a:cs typeface="Arial" panose="020B0604020202020204" pitchFamily="34" charset="0"/>
                        </a:rPr>
                        <a:t>E-Submission and digital signatures – awaiting Risk Assessments to be finalized.</a:t>
                      </a:r>
                      <a:endParaRPr lang="en-ZA" sz="1600" b="1" baseline="0" dirty="0">
                        <a:effectLst/>
                        <a:latin typeface="Arial" panose="020B0604020202020204" pitchFamily="34" charset="0"/>
                        <a:ea typeface="Calibri"/>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tab pos="457200" algn="l"/>
                        </a:tabLst>
                        <a:defRPr/>
                      </a:pPr>
                      <a:endParaRPr lang="en-ZA" sz="1600" dirty="0">
                        <a:effectLst/>
                        <a:latin typeface="Arial" panose="020B0604020202020204" pitchFamily="34" charset="0"/>
                        <a:ea typeface="Calibri"/>
                        <a:cs typeface="Arial" panose="020B0604020202020204" pitchFamily="34" charset="0"/>
                      </a:endParaRPr>
                    </a:p>
                    <a:p>
                      <a:pPr marL="0" lvl="0" indent="0">
                        <a:lnSpc>
                          <a:spcPct val="100000"/>
                        </a:lnSpc>
                        <a:spcBef>
                          <a:spcPts val="0"/>
                        </a:spcBef>
                        <a:spcAft>
                          <a:spcPts val="0"/>
                        </a:spcAft>
                        <a:buFont typeface="Arial" panose="020B0604020202020204" pitchFamily="34" charset="0"/>
                        <a:buNone/>
                        <a:tabLst>
                          <a:tab pos="457200" algn="l"/>
                        </a:tabLst>
                      </a:pPr>
                      <a:endParaRPr lang="en-ZA" sz="1600" baseline="0" dirty="0">
                        <a:effectLst/>
                        <a:latin typeface="Arial" panose="020B0604020202020204" pitchFamily="34" charset="0"/>
                        <a:ea typeface="Calibri"/>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Title 1"/>
          <p:cNvSpPr txBox="1">
            <a:spLocks/>
          </p:cNvSpPr>
          <p:nvPr/>
        </p:nvSpPr>
        <p:spPr bwMode="auto">
          <a:xfrm>
            <a:off x="209550" y="114301"/>
            <a:ext cx="11772900" cy="561974"/>
          </a:xfrm>
          <a:prstGeom prst="rect">
            <a:avLst/>
          </a:prstGeom>
          <a:solidFill>
            <a:schemeClr val="accent1">
              <a:lumMod val="20000"/>
              <a:lumOff val="80000"/>
            </a:schemeClr>
          </a:solidFill>
          <a:ln w="6350">
            <a:solidFill>
              <a:schemeClr val="tx1"/>
            </a:solidFill>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defTabSz="457200" eaLnBrk="1" fontAlgn="auto" hangingPunct="1">
              <a:lnSpc>
                <a:spcPct val="150000"/>
              </a:lnSpc>
              <a:spcBef>
                <a:spcPts val="1000"/>
              </a:spcBef>
              <a:spcAft>
                <a:spcPts val="0"/>
              </a:spcAft>
              <a:defRPr/>
            </a:pPr>
            <a:r>
              <a:rPr lang="en-US" altLang="en-US" sz="2800" dirty="0">
                <a:solidFill>
                  <a:prstClr val="black"/>
                </a:solidFill>
                <a:cs typeface="Arial" panose="020B0604020202020204" pitchFamily="34" charset="0"/>
              </a:rPr>
              <a:t>ICT Current Projects and Activities</a:t>
            </a:r>
          </a:p>
        </p:txBody>
      </p:sp>
    </p:spTree>
    <p:extLst>
      <p:ext uri="{BB962C8B-B14F-4D97-AF65-F5344CB8AC3E}">
        <p14:creationId xmlns:p14="http://schemas.microsoft.com/office/powerpoint/2010/main" xmlns="" val="2040145173"/>
      </p:ext>
    </p:extLst>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62" y="257048"/>
            <a:ext cx="10972800" cy="652641"/>
          </a:xfrm>
        </p:spPr>
        <p:txBody>
          <a:bodyPr/>
          <a:lstStyle/>
          <a:p>
            <a:r>
              <a:rPr lang="en-GB" dirty="0"/>
              <a:t>PURPOSE </a:t>
            </a:r>
            <a:endParaRPr lang="en-ZA" dirty="0"/>
          </a:p>
        </p:txBody>
      </p:sp>
      <p:sp>
        <p:nvSpPr>
          <p:cNvPr id="3" name="Content Placeholder 2"/>
          <p:cNvSpPr>
            <a:spLocks noGrp="1"/>
          </p:cNvSpPr>
          <p:nvPr>
            <p:ph idx="1"/>
          </p:nvPr>
        </p:nvSpPr>
        <p:spPr>
          <a:xfrm>
            <a:off x="609600" y="909689"/>
            <a:ext cx="10972800" cy="4683243"/>
          </a:xfrm>
        </p:spPr>
        <p:txBody>
          <a:bodyPr/>
          <a:lstStyle/>
          <a:p>
            <a:pPr marL="457200" lvl="1" indent="0">
              <a:buNone/>
            </a:pPr>
            <a:endParaRPr lang="en-ZA" dirty="0"/>
          </a:p>
          <a:p>
            <a:pPr marL="0" indent="0">
              <a:buNone/>
            </a:pPr>
            <a:endParaRPr lang="en-ZA" dirty="0"/>
          </a:p>
          <a:p>
            <a:pPr marL="0" indent="0" algn="just">
              <a:buNone/>
            </a:pPr>
            <a:r>
              <a:rPr lang="en-ZA" sz="2800" dirty="0"/>
              <a:t>To brief the Portfolio Committee on the policy and legislative priorities of the Department of International Relations and Cooperation (DIRCO) and of the African Renaissance Fund/ Partnership Fund for Development (SADPA).</a:t>
            </a:r>
          </a:p>
        </p:txBody>
      </p:sp>
      <p:sp>
        <p:nvSpPr>
          <p:cNvPr id="5" name="Slide Number Placeholder 4">
            <a:extLst>
              <a:ext uri="{FF2B5EF4-FFF2-40B4-BE49-F238E27FC236}">
                <a16:creationId xmlns:a16="http://schemas.microsoft.com/office/drawing/2014/main" xmlns="" id="{E76E9FC5-6578-4853-A041-59D282C49300}"/>
              </a:ext>
            </a:extLst>
          </p:cNvPr>
          <p:cNvSpPr>
            <a:spLocks noGrp="1"/>
          </p:cNvSpPr>
          <p:nvPr>
            <p:ph type="sldNum" sz="quarter" idx="10"/>
          </p:nvPr>
        </p:nvSpPr>
        <p:spPr/>
        <p:txBody>
          <a:bodyPr/>
          <a:lstStyle/>
          <a:p>
            <a:fld id="{287AE35B-20C6-4856-BF47-50507ACB22F7}" type="slidenum">
              <a:rPr lang="en-ZA" smtClean="0"/>
              <a:pPr/>
              <a:t>2</a:t>
            </a:fld>
            <a:endParaRPr lang="en-ZA" dirty="0"/>
          </a:p>
        </p:txBody>
      </p:sp>
      <p:sp>
        <p:nvSpPr>
          <p:cNvPr id="6" name="TextBox 5">
            <a:extLst>
              <a:ext uri="{FF2B5EF4-FFF2-40B4-BE49-F238E27FC236}">
                <a16:creationId xmlns:a16="http://schemas.microsoft.com/office/drawing/2014/main" xmlns="" id="{A3C98ACE-9957-4919-B343-976656855799}"/>
              </a:ext>
            </a:extLst>
          </p:cNvPr>
          <p:cNvSpPr txBox="1"/>
          <p:nvPr/>
        </p:nvSpPr>
        <p:spPr>
          <a:xfrm>
            <a:off x="485775" y="909689"/>
            <a:ext cx="11123563" cy="308739"/>
          </a:xfrm>
          <a:prstGeom prst="rect">
            <a:avLst/>
          </a:prstGeom>
          <a:noFill/>
        </p:spPr>
        <p:txBody>
          <a:bodyPr wrap="square">
            <a:spAutoFit/>
          </a:bodyPr>
          <a:lstStyle/>
          <a:p>
            <a:pPr>
              <a:lnSpc>
                <a:spcPts val="1400"/>
              </a:lnSpc>
            </a:pPr>
            <a:endParaRPr lang="en-ZA" sz="28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19511987"/>
      </p:ext>
    </p:extLst>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 y="0"/>
            <a:ext cx="12204000" cy="720000"/>
          </a:xfrm>
        </p:spPr>
        <p:txBody>
          <a:bodyPr/>
          <a:lstStyle/>
          <a:p>
            <a:r>
              <a:rPr lang="en-ZA" sz="2800" dirty="0">
                <a:solidFill>
                  <a:srgbClr val="003300"/>
                </a:solidFill>
              </a:rPr>
              <a:t>6. PROGRESS ON MISSIONS CLOSURE PROJECT</a:t>
            </a:r>
          </a:p>
        </p:txBody>
      </p:sp>
      <p:sp>
        <p:nvSpPr>
          <p:cNvPr id="3" name="Content Placeholder 2"/>
          <p:cNvSpPr>
            <a:spLocks noGrp="1"/>
          </p:cNvSpPr>
          <p:nvPr>
            <p:ph idx="1"/>
          </p:nvPr>
        </p:nvSpPr>
        <p:spPr>
          <a:xfrm>
            <a:off x="113791" y="589136"/>
            <a:ext cx="11827933" cy="5327616"/>
          </a:xfrm>
        </p:spPr>
        <p:txBody>
          <a:bodyPr/>
          <a:lstStyle/>
          <a:p>
            <a:pPr marL="228600" algn="just">
              <a:lnSpc>
                <a:spcPct val="115000"/>
              </a:lnSpc>
            </a:pPr>
            <a:r>
              <a:rPr lang="en-ZA" sz="2400" dirty="0">
                <a:effectLst/>
                <a:latin typeface="Arial" panose="020B0604020202020204" pitchFamily="34" charset="0"/>
                <a:ea typeface="Calibri" panose="020F0502020204030204" pitchFamily="34" charset="0"/>
                <a:cs typeface="Arial" panose="020B0604020202020204" pitchFamily="34" charset="0"/>
              </a:rPr>
              <a:t>Ten Missions were closed during FY 2020/2022. A further two Missions will be closed by 2023.</a:t>
            </a:r>
          </a:p>
          <a:p>
            <a:pPr marL="228600" algn="just">
              <a:lnSpc>
                <a:spcPct val="115000"/>
              </a:lnSpc>
            </a:pPr>
            <a:r>
              <a:rPr lang="en-ZA" sz="2400" dirty="0">
                <a:effectLst/>
                <a:latin typeface="Arial" panose="020B0604020202020204" pitchFamily="34" charset="0"/>
                <a:ea typeface="Calibri" panose="020F0502020204030204" pitchFamily="34" charset="0"/>
                <a:cs typeface="Arial" panose="020B0604020202020204" pitchFamily="34" charset="0"/>
              </a:rPr>
              <a:t>The closure of a Mission has political, human and financial implications, and must be managed in a coordinated manner so as to ensure that when South African finally leaves the host country it is done in a manner that does not diminish our reputation within the country or in the eyes of the people we are dealing with.</a:t>
            </a:r>
          </a:p>
          <a:p>
            <a:pPr marL="228600" algn="just">
              <a:lnSpc>
                <a:spcPct val="115000"/>
              </a:lnSpc>
              <a:spcAft>
                <a:spcPts val="1000"/>
              </a:spcAft>
            </a:pPr>
            <a:r>
              <a:rPr lang="en-ZA" sz="2400" dirty="0">
                <a:effectLst/>
                <a:latin typeface="Arial" panose="020B0604020202020204" pitchFamily="34" charset="0"/>
                <a:ea typeface="Calibri" panose="020F0502020204030204" pitchFamily="34" charset="0"/>
                <a:cs typeface="Arial" panose="020B0604020202020204" pitchFamily="34" charset="0"/>
              </a:rPr>
              <a:t>Given the enormity of the project of closing down a Mission close coordination among all role players is necessary, to ensure that decisions are expedited with due regard to regulatory frameworks, including the PFMA and Departmental processes, while ensuring that </a:t>
            </a:r>
            <a:r>
              <a:rPr lang="en-GB" sz="2400" dirty="0">
                <a:effectLst/>
                <a:latin typeface="Arial" panose="020B0604020202020204" pitchFamily="34" charset="0"/>
                <a:ea typeface="Calibri" panose="020F0502020204030204" pitchFamily="34" charset="0"/>
                <a:cs typeface="Arial" panose="020B0604020202020204" pitchFamily="34" charset="0"/>
              </a:rPr>
              <a:t>the relevant approval processes must still be followed, for example, approval to dispose of assets and records as well as financial and lease processes. </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600" dirty="0"/>
          </a:p>
        </p:txBody>
      </p:sp>
      <p:sp>
        <p:nvSpPr>
          <p:cNvPr id="4" name="Slide Number Placeholder 3">
            <a:extLst>
              <a:ext uri="{FF2B5EF4-FFF2-40B4-BE49-F238E27FC236}">
                <a16:creationId xmlns:a16="http://schemas.microsoft.com/office/drawing/2014/main" xmlns="" id="{B4FFA477-34B1-45FF-9E86-E0A5CB4B3096}"/>
              </a:ext>
            </a:extLst>
          </p:cNvPr>
          <p:cNvSpPr>
            <a:spLocks noGrp="1"/>
          </p:cNvSpPr>
          <p:nvPr>
            <p:ph type="sldNum" sz="quarter" idx="10"/>
          </p:nvPr>
        </p:nvSpPr>
        <p:spPr/>
        <p:txBody>
          <a:bodyPr/>
          <a:lstStyle/>
          <a:p>
            <a:pPr>
              <a:defRPr/>
            </a:pPr>
            <a:fld id="{B43C6651-82A5-4EF5-ABA3-1B68CFFA7A21}" type="slidenum">
              <a:rPr lang="en-US" smtClean="0"/>
              <a:pPr>
                <a:defRPr/>
              </a:pPr>
              <a:t>20</a:t>
            </a:fld>
            <a:endParaRPr lang="en-US" dirty="0"/>
          </a:p>
        </p:txBody>
      </p:sp>
    </p:spTree>
    <p:extLst>
      <p:ext uri="{BB962C8B-B14F-4D97-AF65-F5344CB8AC3E}">
        <p14:creationId xmlns:p14="http://schemas.microsoft.com/office/powerpoint/2010/main" xmlns="" val="3618987271"/>
      </p:ext>
    </p:extLst>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lstStyle/>
          <a:p>
            <a:r>
              <a:rPr lang="en-US" sz="2800" dirty="0"/>
              <a:t>MISSION CLOSURES</a:t>
            </a:r>
          </a:p>
        </p:txBody>
      </p:sp>
      <p:sp>
        <p:nvSpPr>
          <p:cNvPr id="3" name="Content Placeholder 2"/>
          <p:cNvSpPr>
            <a:spLocks noGrp="1"/>
          </p:cNvSpPr>
          <p:nvPr>
            <p:ph sz="half" idx="1"/>
          </p:nvPr>
        </p:nvSpPr>
        <p:spPr>
          <a:xfrm>
            <a:off x="133349" y="914400"/>
            <a:ext cx="7758793" cy="4856480"/>
          </a:xfrm>
          <a:ln>
            <a:solidFill>
              <a:schemeClr val="tx2">
                <a:lumMod val="75000"/>
              </a:schemeClr>
            </a:solidFill>
          </a:ln>
        </p:spPr>
        <p:txBody>
          <a:bodyPr/>
          <a:lstStyle/>
          <a:p>
            <a:r>
              <a:rPr lang="en-ZA" sz="2000" dirty="0"/>
              <a:t>Mission closures – 1 option to deal with budget constraints </a:t>
            </a:r>
          </a:p>
          <a:p>
            <a:r>
              <a:rPr lang="en-ZA" sz="2000" dirty="0"/>
              <a:t>Cabinet supported a recommendation for the closing of 12 diplomatic missions (Cabinet Minutes of 5 August 2020)</a:t>
            </a:r>
          </a:p>
          <a:p>
            <a:r>
              <a:rPr lang="en-ZA" sz="2000" dirty="0"/>
              <a:t>10 diplomatic missions were closed in 2021</a:t>
            </a:r>
          </a:p>
          <a:p>
            <a:r>
              <a:rPr lang="en-ZA" sz="2000" dirty="0"/>
              <a:t>2 missions are earmarked for closure in 2023</a:t>
            </a:r>
          </a:p>
          <a:p>
            <a:r>
              <a:rPr lang="en-ZA" sz="2000" dirty="0"/>
              <a:t>Financial Implications</a:t>
            </a:r>
          </a:p>
          <a:p>
            <a:pPr lvl="1"/>
            <a:r>
              <a:rPr lang="en-ZA" sz="1800" dirty="0"/>
              <a:t>2021: net savings after cost of closures – R</a:t>
            </a:r>
            <a:r>
              <a:rPr lang="pl-PL" sz="1800" dirty="0"/>
              <a:t>71 729 878 </a:t>
            </a:r>
            <a:endParaRPr lang="en-ZA" sz="1800" dirty="0"/>
          </a:p>
          <a:p>
            <a:pPr lvl="1"/>
            <a:r>
              <a:rPr lang="en-ZA" sz="1800" dirty="0"/>
              <a:t>2022: net savings – R</a:t>
            </a:r>
            <a:r>
              <a:rPr lang="pl-PL" sz="1800" dirty="0"/>
              <a:t>161 620 546 </a:t>
            </a:r>
            <a:r>
              <a:rPr lang="en-US" sz="1800" dirty="0"/>
              <a:t>p.a.</a:t>
            </a:r>
            <a:endParaRPr lang="pl-PL" sz="1800" dirty="0"/>
          </a:p>
          <a:p>
            <a:r>
              <a:rPr lang="en-ZA" sz="2000" dirty="0"/>
              <a:t>All matters completed; only a few non-residential accreditation issues are still in process due to delays in getting concurrence</a:t>
            </a:r>
          </a:p>
          <a:p>
            <a:r>
              <a:rPr lang="en-ZA" sz="2000" dirty="0"/>
              <a:t>Major challenge </a:t>
            </a:r>
          </a:p>
          <a:p>
            <a:pPr lvl="1"/>
            <a:r>
              <a:rPr lang="en-ZA" sz="1600" dirty="0"/>
              <a:t>Host country unhappiness </a:t>
            </a:r>
          </a:p>
          <a:p>
            <a:pPr lvl="1"/>
            <a:r>
              <a:rPr lang="en-ZA" sz="1600" dirty="0"/>
              <a:t>Client services (visas; civic matters)</a:t>
            </a:r>
          </a:p>
          <a:p>
            <a:pPr lvl="1"/>
            <a:r>
              <a:rPr lang="en-ZA" sz="1600" dirty="0"/>
              <a:t>Non-resident missions' capacity to service the closed mission (staff; budget)</a:t>
            </a:r>
          </a:p>
          <a:p>
            <a:pPr marL="0" indent="0">
              <a:buNone/>
            </a:pPr>
            <a:endParaRPr lang="en-US" sz="2000" dirty="0"/>
          </a:p>
          <a:p>
            <a:endParaRPr lang="en-US" sz="1800" dirty="0"/>
          </a:p>
        </p:txBody>
      </p:sp>
      <p:sp>
        <p:nvSpPr>
          <p:cNvPr id="5" name="Content Placeholder 4">
            <a:extLst>
              <a:ext uri="{FF2B5EF4-FFF2-40B4-BE49-F238E27FC236}">
                <a16:creationId xmlns:a16="http://schemas.microsoft.com/office/drawing/2014/main" xmlns="" id="{6A0F14B1-BFC7-C1D9-5C9F-8CF59BFF18FD}"/>
              </a:ext>
            </a:extLst>
          </p:cNvPr>
          <p:cNvSpPr>
            <a:spLocks noGrp="1"/>
          </p:cNvSpPr>
          <p:nvPr>
            <p:ph sz="half" idx="2"/>
          </p:nvPr>
        </p:nvSpPr>
        <p:spPr>
          <a:xfrm>
            <a:off x="8001000" y="914401"/>
            <a:ext cx="4057650" cy="4757056"/>
          </a:xfrm>
          <a:solidFill>
            <a:schemeClr val="accent3">
              <a:lumMod val="20000"/>
              <a:lumOff val="80000"/>
            </a:schemeClr>
          </a:solidFill>
          <a:ln>
            <a:solidFill>
              <a:schemeClr val="tx2">
                <a:lumMod val="75000"/>
              </a:schemeClr>
            </a:solidFill>
          </a:ln>
        </p:spPr>
        <p:txBody>
          <a:bodyPr/>
          <a:lstStyle/>
          <a:p>
            <a:r>
              <a:rPr lang="en-US" sz="2000" dirty="0"/>
              <a:t>Mission closed during 2021</a:t>
            </a:r>
          </a:p>
          <a:p>
            <a:pPr lvl="1"/>
            <a:r>
              <a:rPr lang="en-US" sz="1600" dirty="0"/>
              <a:t>Minsk (Belarus)</a:t>
            </a:r>
          </a:p>
          <a:p>
            <a:pPr lvl="1"/>
            <a:r>
              <a:rPr lang="en-US" sz="1600" dirty="0"/>
              <a:t>Helsinki (Finland)</a:t>
            </a:r>
          </a:p>
          <a:p>
            <a:pPr lvl="1"/>
            <a:r>
              <a:rPr lang="en-US" sz="1600" dirty="0"/>
              <a:t>Milan (Italy)</a:t>
            </a:r>
          </a:p>
          <a:p>
            <a:pPr lvl="1"/>
            <a:r>
              <a:rPr lang="en-US" sz="1600" dirty="0"/>
              <a:t>The Holy See (The Vatican)</a:t>
            </a:r>
          </a:p>
          <a:p>
            <a:pPr lvl="1"/>
            <a:r>
              <a:rPr lang="en-US" sz="1600" dirty="0"/>
              <a:t>Bucharest (Romania)</a:t>
            </a:r>
          </a:p>
          <a:p>
            <a:pPr lvl="1"/>
            <a:r>
              <a:rPr lang="en-US" sz="1600" dirty="0"/>
              <a:t>Trinidad &amp; Tobago</a:t>
            </a:r>
          </a:p>
          <a:p>
            <a:pPr lvl="1"/>
            <a:r>
              <a:rPr lang="en-US" sz="1600" dirty="0"/>
              <a:t>Lima (Peru)</a:t>
            </a:r>
          </a:p>
          <a:p>
            <a:pPr lvl="1"/>
            <a:r>
              <a:rPr lang="en-US" sz="1600" dirty="0"/>
              <a:t>Muscat (Oman)</a:t>
            </a:r>
          </a:p>
          <a:p>
            <a:pPr lvl="1"/>
            <a:r>
              <a:rPr lang="en-US" sz="1600" dirty="0"/>
              <a:t>Fiji</a:t>
            </a:r>
          </a:p>
          <a:p>
            <a:pPr lvl="1"/>
            <a:r>
              <a:rPr lang="en-US" sz="1600" dirty="0"/>
              <a:t>Chicago (USA)</a:t>
            </a:r>
          </a:p>
          <a:p>
            <a:r>
              <a:rPr lang="en-US" sz="2000" dirty="0"/>
              <a:t>Earmarked for closure in 2023</a:t>
            </a:r>
          </a:p>
          <a:p>
            <a:pPr lvl="1"/>
            <a:r>
              <a:rPr lang="en-US" sz="1600" dirty="0"/>
              <a:t>Sofia (Bulgaria)</a:t>
            </a:r>
          </a:p>
          <a:p>
            <a:pPr lvl="1"/>
            <a:r>
              <a:rPr lang="en-US" sz="1600" dirty="0"/>
              <a:t>Toronto (Canada)</a:t>
            </a:r>
          </a:p>
          <a:p>
            <a:pPr lvl="1"/>
            <a:endParaRPr lang="en-US" sz="1600" dirty="0"/>
          </a:p>
          <a:p>
            <a:pPr lvl="1"/>
            <a:endParaRPr lang="en-US" sz="1600" dirty="0"/>
          </a:p>
        </p:txBody>
      </p:sp>
      <p:sp>
        <p:nvSpPr>
          <p:cNvPr id="4" name="Slide Number Placeholder 3"/>
          <p:cNvSpPr>
            <a:spLocks noGrp="1"/>
          </p:cNvSpPr>
          <p:nvPr>
            <p:ph type="sldNum" sz="quarter" idx="10"/>
          </p:nvPr>
        </p:nvSpPr>
        <p:spPr/>
        <p:txBody>
          <a:bodyPr/>
          <a:lstStyle/>
          <a:p>
            <a:pPr fontAlgn="base">
              <a:spcBef>
                <a:spcPct val="0"/>
              </a:spcBef>
              <a:spcAft>
                <a:spcPct val="0"/>
              </a:spcAft>
              <a:defRPr/>
            </a:pPr>
            <a:fld id="{F2CB3425-A608-4DB0-A5F5-62865F22A3D5}" type="slidenum">
              <a:rPr lang="en-GB">
                <a:solidFill>
                  <a:prstClr val="black"/>
                </a:solidFill>
                <a:latin typeface="Times"/>
              </a:rPr>
              <a:pPr fontAlgn="base">
                <a:spcBef>
                  <a:spcPct val="0"/>
                </a:spcBef>
                <a:spcAft>
                  <a:spcPct val="0"/>
                </a:spcAft>
                <a:defRPr/>
              </a:pPr>
              <a:t>21</a:t>
            </a:fld>
            <a:endParaRPr lang="en-GB" dirty="0">
              <a:solidFill>
                <a:prstClr val="black"/>
              </a:solidFill>
              <a:latin typeface="Times"/>
            </a:endParaRPr>
          </a:p>
        </p:txBody>
      </p:sp>
    </p:spTree>
    <p:extLst>
      <p:ext uri="{BB962C8B-B14F-4D97-AF65-F5344CB8AC3E}">
        <p14:creationId xmlns:p14="http://schemas.microsoft.com/office/powerpoint/2010/main" xmlns="" val="1085707958"/>
      </p:ext>
    </p:extLst>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213984"/>
            <a:ext cx="11639550" cy="719137"/>
          </a:xfrm>
        </p:spPr>
        <p:txBody>
          <a:bodyPr/>
          <a:lstStyle/>
          <a:p>
            <a:r>
              <a:rPr lang="en-ZA" sz="2800" dirty="0"/>
              <a:t/>
            </a:r>
            <a:br>
              <a:rPr lang="en-ZA" sz="2800" dirty="0"/>
            </a:br>
            <a:r>
              <a:rPr lang="en-ZA" sz="2800" dirty="0"/>
              <a:t>7. PROGRESS ON SOUTH AFRICAN DEVELOPMENT    PARTNERSHIP AGENCY</a:t>
            </a:r>
            <a:r>
              <a:rPr lang="en-US" altLang="en-US" sz="2800" dirty="0"/>
              <a:t/>
            </a:r>
            <a:br>
              <a:rPr lang="en-US" altLang="en-US" sz="2800" dirty="0"/>
            </a:br>
            <a:endParaRPr lang="en-ZA" sz="2800" dirty="0"/>
          </a:p>
        </p:txBody>
      </p:sp>
      <p:sp>
        <p:nvSpPr>
          <p:cNvPr id="3" name="Content Placeholder 2"/>
          <p:cNvSpPr>
            <a:spLocks noGrp="1"/>
          </p:cNvSpPr>
          <p:nvPr>
            <p:ph idx="1"/>
          </p:nvPr>
        </p:nvSpPr>
        <p:spPr>
          <a:xfrm>
            <a:off x="266701" y="1066800"/>
            <a:ext cx="11553824" cy="4594450"/>
          </a:xfrm>
        </p:spPr>
        <p:txBody>
          <a:bodyPr/>
          <a:lstStyle/>
          <a:p>
            <a:pPr algn="just">
              <a:spcBef>
                <a:spcPts val="0"/>
              </a:spcBef>
              <a:defRPr/>
            </a:pPr>
            <a:r>
              <a:rPr lang="en-ZA" sz="2400" dirty="0"/>
              <a:t>The Minister of DIRCO and Minister of Finance have found consensus on the draft SADPA bill.</a:t>
            </a:r>
          </a:p>
          <a:p>
            <a:pPr algn="just">
              <a:spcBef>
                <a:spcPts val="0"/>
              </a:spcBef>
              <a:defRPr/>
            </a:pPr>
            <a:endParaRPr lang="en-ZA" sz="2400" dirty="0"/>
          </a:p>
          <a:p>
            <a:pPr algn="just">
              <a:spcBef>
                <a:spcPts val="0"/>
              </a:spcBef>
              <a:defRPr/>
            </a:pPr>
            <a:r>
              <a:rPr lang="en-ZA" sz="2400" dirty="0"/>
              <a:t>The matter is currently being processed internally in DIRCO before submission to Cabinet in quarter 2 of the 2022/23 financial year.</a:t>
            </a:r>
          </a:p>
          <a:p>
            <a:pPr algn="just">
              <a:spcBef>
                <a:spcPts val="0"/>
              </a:spcBef>
              <a:defRPr/>
            </a:pPr>
            <a:endParaRPr lang="en-ZA" sz="2400" dirty="0"/>
          </a:p>
          <a:p>
            <a:pPr algn="just">
              <a:spcBef>
                <a:spcPts val="0"/>
              </a:spcBef>
              <a:defRPr/>
            </a:pPr>
            <a:r>
              <a:rPr lang="en-ZA" sz="2400" dirty="0"/>
              <a:t>The legal form of SADPA will be a schedule 3A public entity in the PFMA. The government component will be delisted from the Public Service Act </a:t>
            </a:r>
          </a:p>
          <a:p>
            <a:pPr marL="0" indent="0" algn="just">
              <a:spcBef>
                <a:spcPts val="0"/>
              </a:spcBef>
              <a:buNone/>
              <a:defRPr/>
            </a:pPr>
            <a:endParaRPr lang="en-ZA" sz="2400" dirty="0"/>
          </a:p>
          <a:p>
            <a:pPr algn="just">
              <a:spcBef>
                <a:spcPts val="0"/>
              </a:spcBef>
              <a:defRPr/>
            </a:pPr>
            <a:r>
              <a:rPr lang="en-ZA" sz="2400" dirty="0"/>
              <a:t>The current model under discussion is an amendment of the ARF Act to include all functions of a development agency including have an independent accounting authority as opposed to the DG of DIRCO being the accounting authority. </a:t>
            </a:r>
          </a:p>
          <a:p>
            <a:pPr algn="just"/>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22</a:t>
            </a:fld>
            <a:endParaRPr lang="en-GB" dirty="0"/>
          </a:p>
        </p:txBody>
      </p:sp>
    </p:spTree>
    <p:extLst>
      <p:ext uri="{BB962C8B-B14F-4D97-AF65-F5344CB8AC3E}">
        <p14:creationId xmlns:p14="http://schemas.microsoft.com/office/powerpoint/2010/main" xmlns="" val="3628355892"/>
      </p:ext>
    </p:extLst>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a:extLst>
              <a:ext uri="{FF2B5EF4-FFF2-40B4-BE49-F238E27FC236}">
                <a16:creationId xmlns:a16="http://schemas.microsoft.com/office/drawing/2014/main" xmlns="" id="{72B78C58-64CD-4351-B757-72C5D12326FE}"/>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DC8FF185-730E-4FAA-9181-EB49EE9EC84B}" type="slidenum">
              <a:rPr lang="en-GB" altLang="en-US" sz="1000">
                <a:latin typeface="Times" panose="02020603050405020304" pitchFamily="18" charset="0"/>
              </a:rPr>
              <a:pPr>
                <a:spcBef>
                  <a:spcPct val="0"/>
                </a:spcBef>
                <a:buFontTx/>
                <a:buNone/>
              </a:pPr>
              <a:t>23</a:t>
            </a:fld>
            <a:endParaRPr lang="en-GB" altLang="en-US" sz="1000">
              <a:latin typeface="Times" panose="02020603050405020304" pitchFamily="18" charset="0"/>
            </a:endParaRPr>
          </a:p>
        </p:txBody>
      </p:sp>
      <p:sp>
        <p:nvSpPr>
          <p:cNvPr id="24579" name="Rectangle 4">
            <a:extLst>
              <a:ext uri="{FF2B5EF4-FFF2-40B4-BE49-F238E27FC236}">
                <a16:creationId xmlns:a16="http://schemas.microsoft.com/office/drawing/2014/main" xmlns="" id="{95701B5B-29AE-4C11-9227-F7387AA2EB71}"/>
              </a:ext>
            </a:extLst>
          </p:cNvPr>
          <p:cNvSpPr>
            <a:spLocks noChangeArrowheads="1"/>
          </p:cNvSpPr>
          <p:nvPr/>
        </p:nvSpPr>
        <p:spPr bwMode="auto">
          <a:xfrm>
            <a:off x="4495801" y="2133601"/>
            <a:ext cx="3057525" cy="646113"/>
          </a:xfrm>
          <a:prstGeom prst="rect">
            <a:avLst/>
          </a:prstGeom>
          <a:noFill/>
          <a:ln>
            <a:noFill/>
          </a:ln>
        </p:spPr>
        <p:txBody>
          <a:bodyPr wrap="none">
            <a:spAutoFit/>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defRPr/>
            </a:pPr>
            <a:r>
              <a:rPr lang="en-ZA" sz="3600" b="1" dirty="0">
                <a:latin typeface="+mn-lt"/>
              </a:rPr>
              <a:t>THANK YOU </a:t>
            </a:r>
            <a:endParaRPr lang="en-US" sz="3600" b="1" dirty="0">
              <a:latin typeface="+mn-lt"/>
            </a:endParaRP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62" y="257048"/>
            <a:ext cx="10972800" cy="652641"/>
          </a:xfrm>
        </p:spPr>
        <p:txBody>
          <a:bodyPr/>
          <a:lstStyle/>
          <a:p>
            <a:r>
              <a:rPr lang="en-GB" dirty="0"/>
              <a:t>POLICY AND LEGISLATIVE PRIORITIES</a:t>
            </a:r>
            <a:endParaRPr lang="en-ZA" dirty="0"/>
          </a:p>
        </p:txBody>
      </p:sp>
      <p:sp>
        <p:nvSpPr>
          <p:cNvPr id="3" name="Content Placeholder 2"/>
          <p:cNvSpPr>
            <a:spLocks noGrp="1"/>
          </p:cNvSpPr>
          <p:nvPr>
            <p:ph idx="1"/>
          </p:nvPr>
        </p:nvSpPr>
        <p:spPr>
          <a:xfrm>
            <a:off x="161925" y="909689"/>
            <a:ext cx="11782425" cy="4683243"/>
          </a:xfrm>
        </p:spPr>
        <p:txBody>
          <a:bodyPr/>
          <a:lstStyle/>
          <a:p>
            <a:pPr marL="457200" lvl="0" indent="-457200">
              <a:buSzPts val="1100"/>
              <a:buAutoNum type="arabicPeriod"/>
            </a:pPr>
            <a:r>
              <a:rPr lang="en-ZA" sz="2800" dirty="0">
                <a:effectLst/>
                <a:ea typeface="Times New Roman" panose="02020603050405020304" pitchFamily="18" charset="0"/>
              </a:rPr>
              <a:t>DIRCO’s</a:t>
            </a:r>
            <a:r>
              <a:rPr lang="en-ZA" sz="2800" dirty="0">
                <a:ea typeface="Times New Roman" panose="02020603050405020304" pitchFamily="18" charset="0"/>
              </a:rPr>
              <a:t> priorities emanating from its</a:t>
            </a:r>
            <a:r>
              <a:rPr lang="en-ZA" sz="2800" dirty="0">
                <a:effectLst/>
                <a:ea typeface="Times New Roman" panose="02020603050405020304" pitchFamily="18" charset="0"/>
              </a:rPr>
              <a:t> 2022-2023 Annual Performance Plan (APP) and Budget Vote Speech</a:t>
            </a:r>
          </a:p>
          <a:p>
            <a:pPr marL="457200" lvl="0" indent="-457200">
              <a:buSzPts val="1100"/>
              <a:buAutoNum type="arabicPeriod"/>
            </a:pPr>
            <a:r>
              <a:rPr lang="en-ZA" sz="2800" dirty="0">
                <a:effectLst/>
                <a:ea typeface="Times New Roman" panose="02020603050405020304" pitchFamily="18" charset="0"/>
              </a:rPr>
              <a:t>Progress on the implementation of the Foreign Service Act</a:t>
            </a:r>
            <a:endParaRPr lang="en-ZA" sz="2800" dirty="0">
              <a:ea typeface="Times New Roman" panose="02020603050405020304" pitchFamily="18" charset="0"/>
            </a:endParaRPr>
          </a:p>
          <a:p>
            <a:pPr marL="457200" lvl="0" indent="-457200">
              <a:buSzPts val="1100"/>
              <a:buAutoNum type="arabicPeriod"/>
            </a:pPr>
            <a:r>
              <a:rPr lang="en-ZA" sz="2800" dirty="0">
                <a:effectLst/>
                <a:ea typeface="Times New Roman" panose="02020603050405020304" pitchFamily="18" charset="0"/>
              </a:rPr>
              <a:t>Organisational structure review of DIRCO</a:t>
            </a:r>
          </a:p>
          <a:p>
            <a:pPr marL="457200" lvl="0" indent="-457200">
              <a:buSzPts val="1100"/>
              <a:buAutoNum type="arabicPeriod"/>
            </a:pPr>
            <a:r>
              <a:rPr lang="en-ZA" sz="2800" dirty="0">
                <a:effectLst/>
                <a:ea typeface="Times New Roman" panose="02020603050405020304" pitchFamily="18" charset="0"/>
              </a:rPr>
              <a:t>Property and asset management </a:t>
            </a:r>
          </a:p>
          <a:p>
            <a:pPr marL="457200" lvl="0" indent="-457200">
              <a:buSzPts val="1100"/>
              <a:buAutoNum type="arabicPeriod"/>
            </a:pPr>
            <a:r>
              <a:rPr lang="en-ZA" sz="2800" dirty="0">
                <a:effectLst/>
                <a:ea typeface="Times New Roman" panose="02020603050405020304" pitchFamily="18" charset="0"/>
              </a:rPr>
              <a:t>Digital Strategy update</a:t>
            </a:r>
          </a:p>
          <a:p>
            <a:pPr marL="457200" lvl="0" indent="-457200">
              <a:buSzPts val="1100"/>
              <a:buAutoNum type="arabicPeriod"/>
            </a:pPr>
            <a:r>
              <a:rPr lang="en-ZA" sz="2800" dirty="0">
                <a:ea typeface="Times New Roman" panose="02020603050405020304" pitchFamily="18" charset="0"/>
              </a:rPr>
              <a:t>Progress on Missions closure project</a:t>
            </a:r>
          </a:p>
          <a:p>
            <a:pPr marL="457200" lvl="0" indent="-457200">
              <a:buSzPts val="1100"/>
              <a:buAutoNum type="arabicPeriod"/>
            </a:pPr>
            <a:r>
              <a:rPr lang="en-ZA" sz="2800" dirty="0">
                <a:ea typeface="Times New Roman" panose="02020603050405020304" pitchFamily="18" charset="0"/>
              </a:rPr>
              <a:t>Creation of SAPDA</a:t>
            </a:r>
          </a:p>
          <a:p>
            <a:pPr marL="0" lvl="0" indent="0">
              <a:buSzPts val="1100"/>
              <a:buNone/>
            </a:pPr>
            <a:endParaRPr lang="en-ZA" sz="2800" dirty="0">
              <a:ea typeface="Calibri" panose="020F0502020204030204" pitchFamily="34" charset="0"/>
            </a:endParaRPr>
          </a:p>
          <a:p>
            <a:pPr marL="0" indent="0">
              <a:buNone/>
            </a:pPr>
            <a:endParaRPr lang="en-ZA" dirty="0"/>
          </a:p>
        </p:txBody>
      </p:sp>
      <p:sp>
        <p:nvSpPr>
          <p:cNvPr id="5" name="Slide Number Placeholder 4">
            <a:extLst>
              <a:ext uri="{FF2B5EF4-FFF2-40B4-BE49-F238E27FC236}">
                <a16:creationId xmlns:a16="http://schemas.microsoft.com/office/drawing/2014/main" xmlns="" id="{E76E9FC5-6578-4853-A041-59D282C49300}"/>
              </a:ext>
            </a:extLst>
          </p:cNvPr>
          <p:cNvSpPr>
            <a:spLocks noGrp="1"/>
          </p:cNvSpPr>
          <p:nvPr>
            <p:ph type="sldNum" sz="quarter" idx="10"/>
          </p:nvPr>
        </p:nvSpPr>
        <p:spPr/>
        <p:txBody>
          <a:bodyPr/>
          <a:lstStyle/>
          <a:p>
            <a:fld id="{287AE35B-20C6-4856-BF47-50507ACB22F7}" type="slidenum">
              <a:rPr lang="en-ZA" smtClean="0"/>
              <a:pPr/>
              <a:t>3</a:t>
            </a:fld>
            <a:endParaRPr lang="en-ZA" dirty="0"/>
          </a:p>
        </p:txBody>
      </p:sp>
      <p:sp>
        <p:nvSpPr>
          <p:cNvPr id="6" name="TextBox 5">
            <a:extLst>
              <a:ext uri="{FF2B5EF4-FFF2-40B4-BE49-F238E27FC236}">
                <a16:creationId xmlns:a16="http://schemas.microsoft.com/office/drawing/2014/main" xmlns="" id="{A3C98ACE-9957-4919-B343-976656855799}"/>
              </a:ext>
            </a:extLst>
          </p:cNvPr>
          <p:cNvSpPr txBox="1"/>
          <p:nvPr/>
        </p:nvSpPr>
        <p:spPr>
          <a:xfrm>
            <a:off x="-957493" y="1253243"/>
            <a:ext cx="11123563" cy="308739"/>
          </a:xfrm>
          <a:prstGeom prst="rect">
            <a:avLst/>
          </a:prstGeom>
          <a:noFill/>
        </p:spPr>
        <p:txBody>
          <a:bodyPr wrap="square">
            <a:spAutoFit/>
          </a:bodyPr>
          <a:lstStyle/>
          <a:p>
            <a:pPr>
              <a:lnSpc>
                <a:spcPts val="1400"/>
              </a:lnSpc>
            </a:pPr>
            <a:endParaRPr lang="en-ZA" sz="28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38023080"/>
      </p:ext>
    </p:extLst>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 y="0"/>
            <a:ext cx="12204000" cy="720000"/>
          </a:xfrm>
        </p:spPr>
        <p:txBody>
          <a:bodyPr/>
          <a:lstStyle/>
          <a:p>
            <a:r>
              <a:rPr lang="en-ZA" sz="2800" dirty="0">
                <a:solidFill>
                  <a:srgbClr val="003300"/>
                </a:solidFill>
              </a:rPr>
              <a:t>1. DIRCO’S PRIORITIES FOR 2022-2023</a:t>
            </a:r>
          </a:p>
        </p:txBody>
      </p:sp>
      <p:sp>
        <p:nvSpPr>
          <p:cNvPr id="3" name="Content Placeholder 2"/>
          <p:cNvSpPr>
            <a:spLocks noGrp="1"/>
          </p:cNvSpPr>
          <p:nvPr>
            <p:ph idx="1"/>
          </p:nvPr>
        </p:nvSpPr>
        <p:spPr>
          <a:xfrm>
            <a:off x="113791" y="589136"/>
            <a:ext cx="11827933" cy="5327616"/>
          </a:xfrm>
        </p:spPr>
        <p:txBody>
          <a:bodyPr/>
          <a:lstStyle/>
          <a:p>
            <a:r>
              <a:rPr lang="en-GB" sz="2400" dirty="0"/>
              <a:t>Continue to promote excellence in the conduct of South Africa’s foreign policy, and continue to stress the centrality of diplomacy and negotiations.</a:t>
            </a:r>
          </a:p>
          <a:p>
            <a:r>
              <a:rPr lang="en-GB" sz="2400" dirty="0"/>
              <a:t>As a priority, the African Continental Free Trade Area (</a:t>
            </a:r>
            <a:r>
              <a:rPr lang="en-GB" sz="2400" dirty="0" err="1"/>
              <a:t>AfCFTA</a:t>
            </a:r>
            <a:r>
              <a:rPr lang="en-GB" sz="2400" dirty="0"/>
              <a:t>) Agreement, will eliminate import tariffs on 97% of goods traded on the continent, as well as address non-tariff barriers.</a:t>
            </a:r>
          </a:p>
          <a:p>
            <a:r>
              <a:rPr lang="en-GB" sz="2400" dirty="0"/>
              <a:t>The Tripartite Free Trade Area (TFTA) – an initiative between COMESA, the EAC and SADC -  anchored on three pillars: regional market integration, infrastructure development and industrial development  - is a precursor to the vision of realising the priority of an economically integrated continent. </a:t>
            </a:r>
          </a:p>
          <a:p>
            <a:r>
              <a:rPr lang="en-GB" sz="2400" dirty="0"/>
              <a:t>Economic Diplomacy, including trade and investment promotion (especially support for the President's investment initiative), and inward tourism, will build on the foundation of the Economic Reconstruction and Recovery Plan (ERRP) to promote growth and contribute to the improvement of the lives of all South Africans.</a:t>
            </a:r>
          </a:p>
          <a:p>
            <a:pPr marL="0" indent="0">
              <a:buNone/>
            </a:pPr>
            <a:endParaRPr lang="en-ZA" sz="1600" dirty="0"/>
          </a:p>
        </p:txBody>
      </p:sp>
      <p:sp>
        <p:nvSpPr>
          <p:cNvPr id="4" name="Slide Number Placeholder 3">
            <a:extLst>
              <a:ext uri="{FF2B5EF4-FFF2-40B4-BE49-F238E27FC236}">
                <a16:creationId xmlns:a16="http://schemas.microsoft.com/office/drawing/2014/main" xmlns="" id="{B4FFA477-34B1-45FF-9E86-E0A5CB4B3096}"/>
              </a:ext>
            </a:extLst>
          </p:cNvPr>
          <p:cNvSpPr>
            <a:spLocks noGrp="1"/>
          </p:cNvSpPr>
          <p:nvPr>
            <p:ph type="sldNum" sz="quarter" idx="10"/>
          </p:nvPr>
        </p:nvSpPr>
        <p:spPr/>
        <p:txBody>
          <a:bodyPr/>
          <a:lstStyle/>
          <a:p>
            <a:pPr>
              <a:defRPr/>
            </a:pPr>
            <a:fld id="{B43C6651-82A5-4EF5-ABA3-1B68CFFA7A21}" type="slidenum">
              <a:rPr lang="en-US" smtClean="0"/>
              <a:pPr>
                <a:defRPr/>
              </a:pPr>
              <a:t>4</a:t>
            </a:fld>
            <a:endParaRPr lang="en-US" dirty="0"/>
          </a:p>
        </p:txBody>
      </p:sp>
    </p:spTree>
    <p:extLst>
      <p:ext uri="{BB962C8B-B14F-4D97-AF65-F5344CB8AC3E}">
        <p14:creationId xmlns:p14="http://schemas.microsoft.com/office/powerpoint/2010/main" xmlns="" val="3241365137"/>
      </p:ext>
    </p:extLst>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 y="0"/>
            <a:ext cx="12204000" cy="720000"/>
          </a:xfrm>
        </p:spPr>
        <p:txBody>
          <a:bodyPr/>
          <a:lstStyle/>
          <a:p>
            <a:r>
              <a:rPr lang="en-ZA" sz="2800" dirty="0">
                <a:solidFill>
                  <a:srgbClr val="003300"/>
                </a:solidFill>
              </a:rPr>
              <a:t>1. DIRCO’S PRIORITIES FOR 2022-2023 </a:t>
            </a:r>
            <a:r>
              <a:rPr lang="en-ZA" sz="2800" i="1" dirty="0">
                <a:solidFill>
                  <a:srgbClr val="003300"/>
                </a:solidFill>
              </a:rPr>
              <a:t>continued</a:t>
            </a:r>
          </a:p>
        </p:txBody>
      </p:sp>
      <p:sp>
        <p:nvSpPr>
          <p:cNvPr id="3" name="Content Placeholder 2"/>
          <p:cNvSpPr>
            <a:spLocks noGrp="1"/>
          </p:cNvSpPr>
          <p:nvPr>
            <p:ph idx="1"/>
          </p:nvPr>
        </p:nvSpPr>
        <p:spPr>
          <a:xfrm>
            <a:off x="113791" y="589136"/>
            <a:ext cx="11827933" cy="5327616"/>
          </a:xfrm>
        </p:spPr>
        <p:txBody>
          <a:bodyPr/>
          <a:lstStyle/>
          <a:p>
            <a:r>
              <a:rPr lang="en-GB" sz="2400" dirty="0"/>
              <a:t>As South Africa’s foreign policy implementation is guided and shaped by its national interest, continue to utilise high-level bilateral meetings and Structured Bilateral Mechanisms to advance wide-ranging objectives.</a:t>
            </a:r>
          </a:p>
          <a:p>
            <a:r>
              <a:rPr lang="en-GB" sz="2400" dirty="0"/>
              <a:t>Adapt to fluidity in the global environment by reviewing certain relationships and alliances in a pragmatic way to better realise foreign policy objectives, given fundamental shifts in the global political and economic environment, including the global trend away from multilateralism to unilateral-centred international relations. </a:t>
            </a:r>
          </a:p>
          <a:p>
            <a:r>
              <a:rPr lang="en-GB" sz="2400" dirty="0"/>
              <a:t>Continue to prioritise the monitoring of international responses to the pandemic to identify best practices, opportunities and threats, to reposition South Africa and the continent for the post-pandemic global economy.</a:t>
            </a:r>
          </a:p>
          <a:p>
            <a:r>
              <a:rPr lang="en-GB" sz="2400" dirty="0"/>
              <a:t>Continue to leverage key global political and economic processes of the North to promote Agenda 2063, in particular, and the broader development interests of developing countries, in general. </a:t>
            </a:r>
          </a:p>
          <a:p>
            <a:pPr marL="0" indent="0">
              <a:buNone/>
            </a:pPr>
            <a:endParaRPr lang="en-ZA" sz="1600" dirty="0"/>
          </a:p>
        </p:txBody>
      </p:sp>
      <p:sp>
        <p:nvSpPr>
          <p:cNvPr id="4" name="Slide Number Placeholder 3">
            <a:extLst>
              <a:ext uri="{FF2B5EF4-FFF2-40B4-BE49-F238E27FC236}">
                <a16:creationId xmlns:a16="http://schemas.microsoft.com/office/drawing/2014/main" xmlns="" id="{B4FFA477-34B1-45FF-9E86-E0A5CB4B3096}"/>
              </a:ext>
            </a:extLst>
          </p:cNvPr>
          <p:cNvSpPr>
            <a:spLocks noGrp="1"/>
          </p:cNvSpPr>
          <p:nvPr>
            <p:ph type="sldNum" sz="quarter" idx="10"/>
          </p:nvPr>
        </p:nvSpPr>
        <p:spPr/>
        <p:txBody>
          <a:bodyPr/>
          <a:lstStyle/>
          <a:p>
            <a:pPr>
              <a:defRPr/>
            </a:pPr>
            <a:fld id="{B43C6651-82A5-4EF5-ABA3-1B68CFFA7A21}" type="slidenum">
              <a:rPr lang="en-US" smtClean="0"/>
              <a:pPr>
                <a:defRPr/>
              </a:pPr>
              <a:t>5</a:t>
            </a:fld>
            <a:endParaRPr lang="en-US" dirty="0"/>
          </a:p>
        </p:txBody>
      </p:sp>
    </p:spTree>
    <p:extLst>
      <p:ext uri="{BB962C8B-B14F-4D97-AF65-F5344CB8AC3E}">
        <p14:creationId xmlns:p14="http://schemas.microsoft.com/office/powerpoint/2010/main" xmlns="" val="3774634959"/>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 y="0"/>
            <a:ext cx="12204000" cy="720000"/>
          </a:xfrm>
        </p:spPr>
        <p:txBody>
          <a:bodyPr/>
          <a:lstStyle/>
          <a:p>
            <a:r>
              <a:rPr lang="en-ZA" sz="2800" dirty="0">
                <a:solidFill>
                  <a:srgbClr val="003300"/>
                </a:solidFill>
              </a:rPr>
              <a:t>1. DIRCO’S PRIORITIES FOR 2022-2023 </a:t>
            </a:r>
            <a:r>
              <a:rPr lang="en-ZA" sz="2800" i="1" dirty="0">
                <a:solidFill>
                  <a:srgbClr val="003300"/>
                </a:solidFill>
              </a:rPr>
              <a:t>continued</a:t>
            </a:r>
          </a:p>
        </p:txBody>
      </p:sp>
      <p:sp>
        <p:nvSpPr>
          <p:cNvPr id="3" name="Content Placeholder 2"/>
          <p:cNvSpPr>
            <a:spLocks noGrp="1"/>
          </p:cNvSpPr>
          <p:nvPr>
            <p:ph idx="1"/>
          </p:nvPr>
        </p:nvSpPr>
        <p:spPr>
          <a:xfrm>
            <a:off x="113791" y="589136"/>
            <a:ext cx="11827933" cy="5327616"/>
          </a:xfrm>
        </p:spPr>
        <p:txBody>
          <a:bodyPr/>
          <a:lstStyle/>
          <a:p>
            <a:r>
              <a:rPr lang="en-GB" sz="2400" dirty="0"/>
              <a:t>Continue to contribute to the facilitation of economic growth and development, building relationships with partners in the North and South, despite the huge gap between major/middle powers and developing countries.</a:t>
            </a:r>
          </a:p>
          <a:p>
            <a:r>
              <a:rPr lang="en-GB" sz="2400" dirty="0"/>
              <a:t>Continue to prioritise the facilitation and monitoring of the implementation of existing mechanisms which provide a framework for relations between Africa and partner countries from the North, as well as the UN system. </a:t>
            </a:r>
          </a:p>
          <a:p>
            <a:r>
              <a:rPr lang="en-GB" sz="2400" dirty="0"/>
              <a:t>Continue placing the African continent and the Global South on the agenda of BRICS and the G20 to synchronise AU Agenda 2063 and the UN 2030 Agenda.</a:t>
            </a:r>
          </a:p>
          <a:p>
            <a:r>
              <a:rPr lang="en-GB" sz="2400" dirty="0"/>
              <a:t>Continue calling for the reform of the UN Security Council and other multilateral institutions to make them more representative of the changing world order. </a:t>
            </a:r>
          </a:p>
          <a:p>
            <a:r>
              <a:rPr lang="en-GB" sz="2400" dirty="0"/>
              <a:t>Guided by the seven MTSF strategic priorities, continue to work with all relevant government departments towards a more focussed execution of South Africa’s foreign policy, with a particular focus on Priority Seven, "A Better Africa and World". </a:t>
            </a:r>
          </a:p>
          <a:p>
            <a:pPr marL="0" indent="0">
              <a:buNone/>
            </a:pPr>
            <a:endParaRPr lang="en-ZA" sz="1600" dirty="0"/>
          </a:p>
        </p:txBody>
      </p:sp>
      <p:sp>
        <p:nvSpPr>
          <p:cNvPr id="4" name="Slide Number Placeholder 3">
            <a:extLst>
              <a:ext uri="{FF2B5EF4-FFF2-40B4-BE49-F238E27FC236}">
                <a16:creationId xmlns:a16="http://schemas.microsoft.com/office/drawing/2014/main" xmlns="" id="{B4FFA477-34B1-45FF-9E86-E0A5CB4B3096}"/>
              </a:ext>
            </a:extLst>
          </p:cNvPr>
          <p:cNvSpPr>
            <a:spLocks noGrp="1"/>
          </p:cNvSpPr>
          <p:nvPr>
            <p:ph type="sldNum" sz="quarter" idx="10"/>
          </p:nvPr>
        </p:nvSpPr>
        <p:spPr/>
        <p:txBody>
          <a:bodyPr/>
          <a:lstStyle/>
          <a:p>
            <a:pPr>
              <a:defRPr/>
            </a:pPr>
            <a:fld id="{B43C6651-82A5-4EF5-ABA3-1B68CFFA7A21}" type="slidenum">
              <a:rPr lang="en-US" smtClean="0"/>
              <a:pPr>
                <a:defRPr/>
              </a:pPr>
              <a:t>6</a:t>
            </a:fld>
            <a:endParaRPr lang="en-US" dirty="0"/>
          </a:p>
        </p:txBody>
      </p:sp>
    </p:spTree>
    <p:extLst>
      <p:ext uri="{BB962C8B-B14F-4D97-AF65-F5344CB8AC3E}">
        <p14:creationId xmlns:p14="http://schemas.microsoft.com/office/powerpoint/2010/main" xmlns="" val="835450684"/>
      </p:ext>
    </p:extLst>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125" y="1085850"/>
            <a:ext cx="11268075" cy="4552950"/>
          </a:xfrm>
        </p:spPr>
        <p:txBody>
          <a:bodyPr/>
          <a:lstStyle/>
          <a:p>
            <a:pPr marL="0" indent="0">
              <a:buNone/>
            </a:pPr>
            <a:endParaRPr lang="en-US" sz="2400" dirty="0"/>
          </a:p>
          <a:p>
            <a:pPr algn="just"/>
            <a:r>
              <a:rPr lang="en-ZA" sz="2800" dirty="0"/>
              <a:t>The Foreign Service Act (FSA) No. 26 of 2019 was assented to by the President on 26 May 2020 and published in the Government Gazette on 4 June 2020</a:t>
            </a:r>
          </a:p>
          <a:p>
            <a:pPr algn="just"/>
            <a:endParaRPr lang="en-ZA" sz="2800" dirty="0"/>
          </a:p>
          <a:p>
            <a:pPr algn="just"/>
            <a:r>
              <a:rPr lang="en-ZA" sz="2800" dirty="0"/>
              <a:t>The Act will come into force on a date to be determined by the Department and proclaimed by the President</a:t>
            </a:r>
            <a:r>
              <a:rPr lang="en-US" sz="2800" dirty="0"/>
              <a:t>. Specific matters need to be addressed in Regulations in order to operationalise the FSA</a:t>
            </a:r>
          </a:p>
          <a:p>
            <a:pPr marL="0" indent="0">
              <a:buNone/>
            </a:pPr>
            <a:endParaRPr lang="en-ZA" dirty="0"/>
          </a:p>
        </p:txBody>
      </p:sp>
      <p:sp>
        <p:nvSpPr>
          <p:cNvPr id="5" name="Slide Number Placeholder 4"/>
          <p:cNvSpPr>
            <a:spLocks noGrp="1"/>
          </p:cNvSpPr>
          <p:nvPr>
            <p:ph type="sldNum" sz="quarter" idx="10"/>
          </p:nvPr>
        </p:nvSpPr>
        <p:spPr/>
        <p:txBody>
          <a:bodyPr/>
          <a:lstStyle/>
          <a:p>
            <a:pPr>
              <a:defRPr/>
            </a:pPr>
            <a:fld id="{F8DB4327-128D-494A-8F33-DFB5FE08D846}" type="slidenum">
              <a:rPr lang="en-GB" smtClean="0"/>
              <a:pPr>
                <a:defRPr/>
              </a:pPr>
              <a:t>7</a:t>
            </a:fld>
            <a:endParaRPr lang="en-GB" dirty="0"/>
          </a:p>
        </p:txBody>
      </p:sp>
      <p:sp>
        <p:nvSpPr>
          <p:cNvPr id="4" name="Title 3">
            <a:extLst>
              <a:ext uri="{FF2B5EF4-FFF2-40B4-BE49-F238E27FC236}">
                <a16:creationId xmlns:a16="http://schemas.microsoft.com/office/drawing/2014/main" xmlns="" id="{CAB4DC84-5C2B-40C2-BAB8-938D0DD94EF5}"/>
              </a:ext>
            </a:extLst>
          </p:cNvPr>
          <p:cNvSpPr>
            <a:spLocks noGrp="1"/>
          </p:cNvSpPr>
          <p:nvPr>
            <p:ph type="title"/>
          </p:nvPr>
        </p:nvSpPr>
        <p:spPr/>
        <p:txBody>
          <a:bodyPr/>
          <a:lstStyle/>
          <a:p>
            <a:r>
              <a:rPr lang="en-ZA" sz="2800" dirty="0">
                <a:effectLst/>
                <a:ea typeface="Times New Roman" panose="02020603050405020304" pitchFamily="18" charset="0"/>
              </a:rPr>
              <a:t>2. PROGRESS ON THE IMPLEMENTATION OF THE FOREIGN SERVICE ACT </a:t>
            </a:r>
            <a:r>
              <a:rPr lang="en-ZA" sz="2800" dirty="0"/>
              <a:t>NO 26 OF 2019</a:t>
            </a:r>
            <a:r>
              <a:rPr lang="en-ZA" sz="3200" dirty="0">
                <a:ea typeface="Times New Roman" panose="02020603050405020304" pitchFamily="18" charset="0"/>
              </a:rPr>
              <a:t/>
            </a:r>
            <a:br>
              <a:rPr lang="en-ZA" sz="3200" dirty="0">
                <a:ea typeface="Times New Roman" panose="02020603050405020304" pitchFamily="18" charset="0"/>
              </a:rPr>
            </a:br>
            <a:endParaRPr lang="en-ZA" dirty="0"/>
          </a:p>
        </p:txBody>
      </p:sp>
    </p:spTree>
    <p:extLst>
      <p:ext uri="{BB962C8B-B14F-4D97-AF65-F5344CB8AC3E}">
        <p14:creationId xmlns:p14="http://schemas.microsoft.com/office/powerpoint/2010/main" xmlns="" val="1437083860"/>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8640"/>
            <a:ext cx="11353800" cy="907633"/>
          </a:xfrm>
        </p:spPr>
        <p:txBody>
          <a:bodyPr/>
          <a:lstStyle/>
          <a:p>
            <a:r>
              <a:rPr lang="en-ZA" dirty="0"/>
              <a:t/>
            </a:r>
            <a:br>
              <a:rPr lang="en-ZA" dirty="0"/>
            </a:br>
            <a:r>
              <a:rPr lang="en-ZA" dirty="0"/>
              <a:t/>
            </a:r>
            <a:br>
              <a:rPr lang="en-ZA" dirty="0"/>
            </a:br>
            <a:r>
              <a:rPr lang="en-ZA" sz="2800" dirty="0"/>
              <a:t>2. </a:t>
            </a:r>
            <a:r>
              <a:rPr lang="en-ZA" sz="2800" dirty="0">
                <a:effectLst/>
                <a:ea typeface="Times New Roman" panose="02020603050405020304" pitchFamily="18" charset="0"/>
              </a:rPr>
              <a:t>PROGRESS ON THE IMPLEMENTATION OF THE FOREIGN SERVICE ACT </a:t>
            </a:r>
            <a:r>
              <a:rPr lang="en-ZA" sz="2800" dirty="0"/>
              <a:t>NO 26 OF 2019 </a:t>
            </a:r>
            <a:r>
              <a:rPr lang="en-ZA" sz="2800" i="1" dirty="0"/>
              <a:t>continued </a:t>
            </a:r>
            <a:r>
              <a:rPr lang="en-ZA" sz="3200" dirty="0">
                <a:ea typeface="Times New Roman" panose="02020603050405020304" pitchFamily="18" charset="0"/>
              </a:rPr>
              <a:t/>
            </a:r>
            <a:br>
              <a:rPr lang="en-ZA" sz="3200" dirty="0">
                <a:ea typeface="Times New Roman" panose="02020603050405020304" pitchFamily="18" charset="0"/>
              </a:rPr>
            </a:br>
            <a:r>
              <a:rPr lang="en-US" sz="2800" dirty="0"/>
              <a:t/>
            </a:r>
            <a:br>
              <a:rPr lang="en-US" sz="2800" dirty="0"/>
            </a:br>
            <a:endParaRPr lang="en-US" sz="2800" dirty="0"/>
          </a:p>
        </p:txBody>
      </p:sp>
      <p:sp>
        <p:nvSpPr>
          <p:cNvPr id="3" name="Slide Number Placeholder 2"/>
          <p:cNvSpPr>
            <a:spLocks noGrp="1"/>
          </p:cNvSpPr>
          <p:nvPr>
            <p:ph type="sldNum" sz="quarter" idx="10"/>
          </p:nvPr>
        </p:nvSpPr>
        <p:spPr/>
        <p:txBody>
          <a:bodyPr/>
          <a:lstStyle/>
          <a:p>
            <a:pPr>
              <a:defRPr/>
            </a:pPr>
            <a:fld id="{4767F294-E88A-457F-B278-986B49A344BC}" type="slidenum">
              <a:rPr lang="en-GB" smtClean="0"/>
              <a:pPr>
                <a:defRPr/>
              </a:pPr>
              <a:t>8</a:t>
            </a:fld>
            <a:endParaRPr lang="en-GB" dirty="0"/>
          </a:p>
        </p:txBody>
      </p:sp>
      <p:sp>
        <p:nvSpPr>
          <p:cNvPr id="6" name="Content Placeholder 2">
            <a:extLst>
              <a:ext uri="{FF2B5EF4-FFF2-40B4-BE49-F238E27FC236}">
                <a16:creationId xmlns:a16="http://schemas.microsoft.com/office/drawing/2014/main" xmlns="" id="{CC5E88C9-95C6-4DD5-9D7E-6F916E12958D}"/>
              </a:ext>
            </a:extLst>
          </p:cNvPr>
          <p:cNvSpPr txBox="1">
            <a:spLocks/>
          </p:cNvSpPr>
          <p:nvPr/>
        </p:nvSpPr>
        <p:spPr>
          <a:xfrm>
            <a:off x="1981200" y="1268760"/>
            <a:ext cx="8229600" cy="4370040"/>
          </a:xfrm>
          <a:prstGeom prst="rect">
            <a:avLst/>
          </a:prstGeom>
        </p:spPr>
        <p:txBody>
          <a:bodyPr/>
          <a:lstStyle>
            <a:lvl1pPr marL="342900" indent="-342900" algn="l" rtl="0" fontAlgn="base">
              <a:spcBef>
                <a:spcPct val="20000"/>
              </a:spcBef>
              <a:spcAft>
                <a:spcPct val="0"/>
              </a:spcAft>
              <a:buChar char="•"/>
              <a:defRPr sz="22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a:lstStyle>
          <a:p>
            <a:pPr marL="0" indent="0" algn="just">
              <a:buNone/>
            </a:pPr>
            <a:endParaRPr lang="en-ZA" kern="0" dirty="0"/>
          </a:p>
          <a:p>
            <a:pPr marL="0" indent="0">
              <a:buNone/>
            </a:pPr>
            <a:endParaRPr lang="en-ZA" kern="0" dirty="0"/>
          </a:p>
        </p:txBody>
      </p:sp>
      <p:sp>
        <p:nvSpPr>
          <p:cNvPr id="5" name="Rectangle 4">
            <a:extLst>
              <a:ext uri="{FF2B5EF4-FFF2-40B4-BE49-F238E27FC236}">
                <a16:creationId xmlns:a16="http://schemas.microsoft.com/office/drawing/2014/main" xmlns="" id="{9B8A3173-D0D8-4CE4-AD70-8381B9D85B7A}"/>
              </a:ext>
            </a:extLst>
          </p:cNvPr>
          <p:cNvSpPr/>
          <p:nvPr/>
        </p:nvSpPr>
        <p:spPr>
          <a:xfrm>
            <a:off x="409575" y="1571625"/>
            <a:ext cx="11268075" cy="4731295"/>
          </a:xfrm>
          <a:prstGeom prst="rect">
            <a:avLst/>
          </a:prstGeom>
        </p:spPr>
        <p:txBody>
          <a:bodyPr wrap="square">
            <a:spAutoFit/>
          </a:bodyPr>
          <a:lstStyle/>
          <a:p>
            <a:pPr marL="342900" indent="-342900" algn="just">
              <a:lnSpc>
                <a:spcPct val="107000"/>
              </a:lnSpc>
              <a:spcAft>
                <a:spcPts val="800"/>
              </a:spcAft>
              <a:buFont typeface="Times New Roman" panose="02020603050405020304" pitchFamily="18" charset="0"/>
              <a:buChar char="•"/>
              <a:tabLst>
                <a:tab pos="228600" algn="l"/>
              </a:tabLst>
            </a:pPr>
            <a:r>
              <a:rPr lang="en-ZA" sz="2800" dirty="0">
                <a:latin typeface="+mj-lt"/>
                <a:ea typeface="Calibri" panose="020F0502020204030204" pitchFamily="34" charset="0"/>
                <a:cs typeface="Times New Roman" panose="02020603050405020304" pitchFamily="18" charset="0"/>
              </a:rPr>
              <a:t>The purpose of the Act is to professionalise the Foreign Service and provide a legislative mandate to DIRCO by providing for:</a:t>
            </a:r>
          </a:p>
          <a:p>
            <a:pPr algn="just">
              <a:lnSpc>
                <a:spcPct val="107000"/>
              </a:lnSpc>
              <a:spcAft>
                <a:spcPts val="800"/>
              </a:spcAft>
              <a:tabLst>
                <a:tab pos="228600" algn="l"/>
              </a:tabLst>
            </a:pPr>
            <a:endParaRPr lang="en-US" sz="2800" dirty="0">
              <a:latin typeface="+mj-lt"/>
              <a:ea typeface="Calibri" panose="020F0502020204030204" pitchFamily="34" charset="0"/>
              <a:cs typeface="Times New Roman" panose="02020603050405020304" pitchFamily="18" charset="0"/>
            </a:endParaRPr>
          </a:p>
          <a:p>
            <a:pPr marL="742950" lvl="1" indent="-385763" algn="just">
              <a:lnSpc>
                <a:spcPct val="107000"/>
              </a:lnSpc>
              <a:spcAft>
                <a:spcPts val="800"/>
              </a:spcAft>
              <a:buFont typeface="Wingdings" charset="2"/>
              <a:buChar char="Ø"/>
              <a:tabLst>
                <a:tab pos="714375" algn="l"/>
              </a:tabLst>
            </a:pPr>
            <a:r>
              <a:rPr lang="en-ZA" sz="2800" dirty="0">
                <a:latin typeface="+mj-lt"/>
                <a:ea typeface="Calibri" panose="020F0502020204030204" pitchFamily="34" charset="0"/>
                <a:cs typeface="Times New Roman" panose="02020603050405020304" pitchFamily="18" charset="0"/>
              </a:rPr>
              <a:t>the management, administration, accountability and functioning of a professional Foreign Service</a:t>
            </a:r>
          </a:p>
          <a:p>
            <a:pPr marL="357187" lvl="1" algn="just">
              <a:lnSpc>
                <a:spcPct val="107000"/>
              </a:lnSpc>
              <a:spcAft>
                <a:spcPts val="800"/>
              </a:spcAft>
              <a:tabLst>
                <a:tab pos="714375" algn="l"/>
              </a:tabLst>
            </a:pPr>
            <a:endParaRPr lang="en-US" sz="2800" dirty="0">
              <a:latin typeface="+mj-lt"/>
              <a:ea typeface="Calibri" panose="020F0502020204030204" pitchFamily="34" charset="0"/>
              <a:cs typeface="Times New Roman" panose="02020603050405020304" pitchFamily="18" charset="0"/>
            </a:endParaRPr>
          </a:p>
          <a:p>
            <a:pPr marL="742950" lvl="1" indent="-385763" algn="just">
              <a:lnSpc>
                <a:spcPct val="107000"/>
              </a:lnSpc>
              <a:spcAft>
                <a:spcPts val="800"/>
              </a:spcAft>
              <a:buFont typeface="Wingdings" panose="05000000000000000000" pitchFamily="2" charset="2"/>
              <a:buChar char=""/>
              <a:tabLst>
                <a:tab pos="714375" algn="l"/>
              </a:tabLst>
            </a:pPr>
            <a:r>
              <a:rPr lang="en-ZA" sz="2800" dirty="0">
                <a:latin typeface="+mj-lt"/>
                <a:ea typeface="Calibri" panose="020F0502020204030204" pitchFamily="34" charset="0"/>
                <a:cs typeface="Times New Roman" panose="02020603050405020304" pitchFamily="18" charset="0"/>
              </a:rPr>
              <a:t>the operational requirements that are suitable and supportive of the operations of the Foreign Service in a global environment</a:t>
            </a:r>
            <a:endParaRPr lang="en-US" sz="2800" dirty="0">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659078746"/>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DF122BF-CB9D-4706-AE99-7432FC9DD310}"/>
              </a:ext>
            </a:extLst>
          </p:cNvPr>
          <p:cNvSpPr>
            <a:spLocks noGrp="1"/>
          </p:cNvSpPr>
          <p:nvPr>
            <p:ph type="title"/>
          </p:nvPr>
        </p:nvSpPr>
        <p:spPr>
          <a:xfrm>
            <a:off x="276225" y="314325"/>
            <a:ext cx="11430000" cy="810419"/>
          </a:xfrm>
        </p:spPr>
        <p:txBody>
          <a:bodyPr/>
          <a:lstStyle/>
          <a:p>
            <a:r>
              <a:rPr lang="en-ZA" sz="2800" dirty="0">
                <a:effectLst/>
                <a:ea typeface="Times New Roman" panose="02020603050405020304" pitchFamily="18" charset="0"/>
              </a:rPr>
              <a:t>2. PROGRESS ON THE IMPLEMENTATION OF THE FOREIGN SERVICE ACT </a:t>
            </a:r>
            <a:r>
              <a:rPr lang="en-ZA" sz="2800" dirty="0"/>
              <a:t>NO 26 OF 2019 </a:t>
            </a:r>
            <a:r>
              <a:rPr lang="en-ZA" sz="2800" i="1" dirty="0"/>
              <a:t>continued </a:t>
            </a:r>
            <a:r>
              <a:rPr lang="en-ZA" sz="3200" dirty="0">
                <a:ea typeface="Times New Roman" panose="02020603050405020304" pitchFamily="18" charset="0"/>
              </a:rPr>
              <a:t/>
            </a:r>
            <a:br>
              <a:rPr lang="en-ZA" sz="3200" dirty="0">
                <a:ea typeface="Times New Roman" panose="02020603050405020304" pitchFamily="18" charset="0"/>
              </a:rPr>
            </a:br>
            <a:endParaRPr lang="en-US" sz="2800" dirty="0"/>
          </a:p>
        </p:txBody>
      </p:sp>
      <p:sp>
        <p:nvSpPr>
          <p:cNvPr id="2" name="Slide Number Placeholder 1">
            <a:extLst>
              <a:ext uri="{FF2B5EF4-FFF2-40B4-BE49-F238E27FC236}">
                <a16:creationId xmlns:a16="http://schemas.microsoft.com/office/drawing/2014/main" xmlns="" id="{3776BC53-E878-485E-982E-CF7526135101}"/>
              </a:ext>
            </a:extLst>
          </p:cNvPr>
          <p:cNvSpPr>
            <a:spLocks noGrp="1"/>
          </p:cNvSpPr>
          <p:nvPr>
            <p:ph type="sldNum" sz="quarter" idx="10"/>
          </p:nvPr>
        </p:nvSpPr>
        <p:spPr/>
        <p:txBody>
          <a:bodyPr/>
          <a:lstStyle/>
          <a:p>
            <a:pPr>
              <a:defRPr/>
            </a:pPr>
            <a:fld id="{D914D29C-97E7-4AFC-ADEB-99543A957961}" type="slidenum">
              <a:rPr lang="en-GB" smtClean="0"/>
              <a:pPr>
                <a:defRPr/>
              </a:pPr>
              <a:t>9</a:t>
            </a:fld>
            <a:endParaRPr lang="en-GB" dirty="0"/>
          </a:p>
        </p:txBody>
      </p:sp>
      <p:sp>
        <p:nvSpPr>
          <p:cNvPr id="3" name="Rectangle 2">
            <a:extLst>
              <a:ext uri="{FF2B5EF4-FFF2-40B4-BE49-F238E27FC236}">
                <a16:creationId xmlns:a16="http://schemas.microsoft.com/office/drawing/2014/main" xmlns="" id="{B4FE4287-05E1-4A6B-A7B5-B737356BA65F}"/>
              </a:ext>
            </a:extLst>
          </p:cNvPr>
          <p:cNvSpPr/>
          <p:nvPr/>
        </p:nvSpPr>
        <p:spPr>
          <a:xfrm>
            <a:off x="276225" y="1400176"/>
            <a:ext cx="11658600" cy="4401205"/>
          </a:xfrm>
          <a:prstGeom prst="rect">
            <a:avLst/>
          </a:prstGeom>
        </p:spPr>
        <p:txBody>
          <a:bodyPr wrap="square">
            <a:spAutoFit/>
          </a:bodyPr>
          <a:lstStyle/>
          <a:p>
            <a:pPr marL="342900" indent="-342900" algn="just">
              <a:buFont typeface="Times New Roman" panose="02020603050405020304" pitchFamily="18" charset="0"/>
              <a:buChar char="•"/>
              <a:tabLst>
                <a:tab pos="228600" algn="l"/>
              </a:tabLst>
            </a:pPr>
            <a:r>
              <a:rPr lang="en-US" sz="2800" dirty="0">
                <a:latin typeface="Arial" panose="020B0604020202020204" pitchFamily="34" charset="0"/>
                <a:ea typeface="Calibri" panose="020F0502020204030204" pitchFamily="34" charset="0"/>
                <a:cs typeface="Times New Roman" panose="02020603050405020304" pitchFamily="18" charset="0"/>
              </a:rPr>
              <a:t>DIRCO shall be responsible for:</a:t>
            </a:r>
          </a:p>
          <a:p>
            <a:pPr algn="just">
              <a:tabLst>
                <a:tab pos="228600" algn="l"/>
              </a:tabLs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800100" lvl="1" indent="-442913" algn="just">
              <a:buFont typeface="Wingdings" panose="05000000000000000000" pitchFamily="2" charset="2"/>
              <a:buChar char="Ø"/>
              <a:tabLst>
                <a:tab pos="685800" algn="l"/>
              </a:tabLst>
            </a:pPr>
            <a:r>
              <a:rPr lang="en-US" sz="2800" dirty="0">
                <a:latin typeface="Arial" panose="020B0604020202020204" pitchFamily="34" charset="0"/>
                <a:ea typeface="Calibri" panose="020F0502020204030204" pitchFamily="34" charset="0"/>
                <a:cs typeface="Times New Roman" panose="02020603050405020304" pitchFamily="18" charset="0"/>
              </a:rPr>
              <a:t>the promotion and advancement of international relations and cooperation of the Republic in an effective, coherent and comprehensive manner</a:t>
            </a:r>
          </a:p>
          <a:p>
            <a:pPr marL="800100" lvl="1" indent="-442913" algn="just">
              <a:buFont typeface="Wingdings" panose="05000000000000000000" pitchFamily="2" charset="2"/>
              <a:buChar char="Ø"/>
              <a:tabLst>
                <a:tab pos="685800" algn="l"/>
              </a:tabLs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800100" lvl="1" indent="-442913" algn="just">
              <a:buFont typeface="Wingdings" panose="05000000000000000000" pitchFamily="2" charset="2"/>
              <a:buChar char="Ø"/>
              <a:tabLst>
                <a:tab pos="685800" algn="l"/>
              </a:tabLst>
            </a:pPr>
            <a:r>
              <a:rPr lang="en-US" sz="2800" dirty="0">
                <a:latin typeface="Arial" panose="020B0604020202020204" pitchFamily="34" charset="0"/>
                <a:ea typeface="Calibri" panose="020F0502020204030204" pitchFamily="34" charset="0"/>
                <a:cs typeface="Times New Roman" panose="02020603050405020304" pitchFamily="18" charset="0"/>
              </a:rPr>
              <a:t>conducting and coordinating the international relations at bilateral, regional and multilateral levels</a:t>
            </a:r>
          </a:p>
          <a:p>
            <a:pPr marL="357187" lvl="1" algn="just">
              <a:tabLst>
                <a:tab pos="685800" algn="l"/>
              </a:tabLst>
            </a:pPr>
            <a:endParaRPr lang="en-US" sz="2800" dirty="0">
              <a:latin typeface="Arial" panose="020B0604020202020204" pitchFamily="34" charset="0"/>
            </a:endParaRPr>
          </a:p>
          <a:p>
            <a:pPr marL="800100" lvl="1" indent="-442913" algn="just">
              <a:buFont typeface="Wingdings" panose="05000000000000000000" pitchFamily="2" charset="2"/>
              <a:buChar char="Ø"/>
              <a:tabLst>
                <a:tab pos="685800" algn="l"/>
              </a:tabLst>
            </a:pPr>
            <a:r>
              <a:rPr lang="en-US" sz="2800" dirty="0">
                <a:latin typeface="Arial" panose="020B0604020202020204" pitchFamily="34" charset="0"/>
              </a:rPr>
              <a:t>the management and administration of Foreign Service </a:t>
            </a:r>
            <a:endParaRPr lang="en-US" sz="2800" dirty="0"/>
          </a:p>
        </p:txBody>
      </p:sp>
    </p:spTree>
    <p:extLst>
      <p:ext uri="{BB962C8B-B14F-4D97-AF65-F5344CB8AC3E}">
        <p14:creationId xmlns:p14="http://schemas.microsoft.com/office/powerpoint/2010/main" xmlns="" val="2607857112"/>
      </p:ext>
    </p:extLst>
  </p:cSld>
  <p:clrMapOvr>
    <a:masterClrMapping/>
  </p:clrMapOvr>
  <p:transition spd="slow">
    <p:random/>
  </p:transition>
</p:sld>
</file>

<file path=ppt/theme/theme1.xml><?xml version="1.0" encoding="utf-8"?>
<a:theme xmlns:a="http://schemas.openxmlformats.org/drawingml/2006/main" name="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IRCO Theme" id="{421A1358-7D94-458A-991F-F7378694D40E}" vid="{DFDF2DB0-DC37-4783-B7C6-29149E047BCD}"/>
    </a:ext>
  </a:extLst>
</a:theme>
</file>

<file path=ppt/theme/theme2.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IRCO Theme" id="{421A1358-7D94-458A-991F-F7378694D40E}" vid="{DFDF2DB0-DC37-4783-B7C6-29149E047BCD}"/>
    </a:ext>
  </a:extLst>
</a:theme>
</file>

<file path=ppt/theme/theme6.xml><?xml version="1.0" encoding="utf-8"?>
<a:theme xmlns:a="http://schemas.openxmlformats.org/drawingml/2006/main" name="4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DIRCO Theme</Template>
  <TotalTime>14581</TotalTime>
  <Words>2457</Words>
  <Application>Microsoft Office PowerPoint</Application>
  <PresentationFormat>Custom</PresentationFormat>
  <Paragraphs>230</Paragraphs>
  <Slides>23</Slides>
  <Notes>2</Notes>
  <HiddenSlides>0</HiddenSlides>
  <MMClips>0</MMClips>
  <ScaleCrop>false</ScaleCrop>
  <HeadingPairs>
    <vt:vector size="4" baseType="variant">
      <vt:variant>
        <vt:lpstr>Theme</vt:lpstr>
      </vt:variant>
      <vt:variant>
        <vt:i4>8</vt:i4>
      </vt:variant>
      <vt:variant>
        <vt:lpstr>Slide Titles</vt:lpstr>
      </vt:variant>
      <vt:variant>
        <vt:i4>23</vt:i4>
      </vt:variant>
    </vt:vector>
  </HeadingPairs>
  <TitlesOfParts>
    <vt:vector size="31" baseType="lpstr">
      <vt:lpstr>DIRCO Theme</vt:lpstr>
      <vt:lpstr>1_DICO Presentation</vt:lpstr>
      <vt:lpstr>2_DICO Presentation</vt:lpstr>
      <vt:lpstr>3_DICO Presentation</vt:lpstr>
      <vt:lpstr>1_DIRCO Theme</vt:lpstr>
      <vt:lpstr>4_DICO Presentation</vt:lpstr>
      <vt:lpstr>5_DICO Presentation</vt:lpstr>
      <vt:lpstr>6_DICO Presentation</vt:lpstr>
      <vt:lpstr> POLICY AND LEGISLATIVE PRIORITIES OF DIRCO AND THE AFRICAN RENAISSANCE FUND  BY  MR ZANE DANGOR, DIRECTOR-GENERAL   PORTFOLIO COMMITTEE ON INTERNATIONAL RELATIONS AND COOPERATION STRATEGIC PLANNING SESSION  27 MAY 2022   </vt:lpstr>
      <vt:lpstr>PURPOSE </vt:lpstr>
      <vt:lpstr>POLICY AND LEGISLATIVE PRIORITIES</vt:lpstr>
      <vt:lpstr>1. DIRCO’S PRIORITIES FOR 2022-2023</vt:lpstr>
      <vt:lpstr>1. DIRCO’S PRIORITIES FOR 2022-2023 continued</vt:lpstr>
      <vt:lpstr>1. DIRCO’S PRIORITIES FOR 2022-2023 continued</vt:lpstr>
      <vt:lpstr>2. PROGRESS ON THE IMPLEMENTATION OF THE FOREIGN SERVICE ACT NO 26 OF 2019 </vt:lpstr>
      <vt:lpstr>  2. PROGRESS ON THE IMPLEMENTATION OF THE FOREIGN SERVICE ACT NO 26 OF 2019 continued   </vt:lpstr>
      <vt:lpstr>2. PROGRESS ON THE IMPLEMENTATION OF THE FOREIGN SERVICE ACT NO 26 OF 2019 continued  </vt:lpstr>
      <vt:lpstr>2. PROGRESS ON THE IMPLEMENTATION OF THE FOREIGN SERVICE ACT NO 26 OF 2019 continued</vt:lpstr>
      <vt:lpstr> 3. ORGANISATIONAL STRUCTURE REVIEW OF DIRCO  </vt:lpstr>
      <vt:lpstr> 3. ORGANISATIONAL STRUCTURE REVIEW OF DIRCO continued  </vt:lpstr>
      <vt:lpstr> 3. ORGANISATIONAL STRUCTURE REVIEW OF DIRCO continued .</vt:lpstr>
      <vt:lpstr>Slide 14</vt:lpstr>
      <vt:lpstr>Slide 15</vt:lpstr>
      <vt:lpstr>5. PROGRESS ON THE IMPLEMENTATION OF THE  DIGITAL STRATEGY 2020 - 2025 </vt:lpstr>
      <vt:lpstr>Slide 17</vt:lpstr>
      <vt:lpstr>Slide 18</vt:lpstr>
      <vt:lpstr>Slide 19</vt:lpstr>
      <vt:lpstr>6. PROGRESS ON MISSIONS CLOSURE PROJECT</vt:lpstr>
      <vt:lpstr>MISSION CLOSURES</vt:lpstr>
      <vt:lpstr> 7. PROGRESS ON SOUTH AFRICAN DEVELOPMENT    PARTNERSHIP AGENCY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Ntombela, M Ms : SPME</dc:creator>
  <cp:lastModifiedBy>USER</cp:lastModifiedBy>
  <cp:revision>240</cp:revision>
  <cp:lastPrinted>2021-04-21T09:29:20Z</cp:lastPrinted>
  <dcterms:created xsi:type="dcterms:W3CDTF">2020-02-07T11:05:54Z</dcterms:created>
  <dcterms:modified xsi:type="dcterms:W3CDTF">2022-05-27T06:40:44Z</dcterms:modified>
</cp:coreProperties>
</file>