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Default Extension="xlsm" ContentType="application/vnd.ms-excel.sheet.macroEnabled.12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</p:sldMasterIdLst>
  <p:notesMasterIdLst>
    <p:notesMasterId r:id="rId28"/>
  </p:notesMasterIdLst>
  <p:handoutMasterIdLst>
    <p:handoutMasterId r:id="rId29"/>
  </p:handoutMasterIdLst>
  <p:sldIdLst>
    <p:sldId id="302" r:id="rId2"/>
    <p:sldId id="475" r:id="rId3"/>
    <p:sldId id="303" r:id="rId4"/>
    <p:sldId id="450" r:id="rId5"/>
    <p:sldId id="451" r:id="rId6"/>
    <p:sldId id="432" r:id="rId7"/>
    <p:sldId id="368" r:id="rId8"/>
    <p:sldId id="369" r:id="rId9"/>
    <p:sldId id="356" r:id="rId10"/>
    <p:sldId id="357" r:id="rId11"/>
    <p:sldId id="374" r:id="rId12"/>
    <p:sldId id="443" r:id="rId13"/>
    <p:sldId id="444" r:id="rId14"/>
    <p:sldId id="445" r:id="rId15"/>
    <p:sldId id="439" r:id="rId16"/>
    <p:sldId id="382" r:id="rId17"/>
    <p:sldId id="383" r:id="rId18"/>
    <p:sldId id="468" r:id="rId19"/>
    <p:sldId id="377" r:id="rId20"/>
    <p:sldId id="378" r:id="rId21"/>
    <p:sldId id="379" r:id="rId22"/>
    <p:sldId id="380" r:id="rId23"/>
    <p:sldId id="472" r:id="rId24"/>
    <p:sldId id="473" r:id="rId25"/>
    <p:sldId id="471" r:id="rId26"/>
    <p:sldId id="420" r:id="rId2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6600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4683"/>
  </p:normalViewPr>
  <p:slideViewPr>
    <p:cSldViewPr snapToGrid="0" snapToObjects="1">
      <p:cViewPr>
        <p:scale>
          <a:sx n="70" d="100"/>
          <a:sy n="70" d="100"/>
        </p:scale>
        <p:origin x="-71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acro-Enabled_Worksheet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dk2" tx1="lt1" bg2="dk1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972602739726004"/>
          <c:y val="9.0252707581227512E-2"/>
          <c:w val="0.52283105022831211"/>
          <c:h val="0.82671480144404308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dPt>
            <c:idx val="0"/>
            <c:spPr>
              <a:solidFill>
                <a:srgbClr val="3333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10-4B9B-91AE-B2EB6622DEAB}"/>
              </c:ext>
            </c:extLst>
          </c:dPt>
          <c:dPt>
            <c:idx val="1"/>
            <c:spPr>
              <a:solidFill>
                <a:srgbClr val="00CC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910-4B9B-91AE-B2EB6622DEAB}"/>
              </c:ext>
            </c:extLst>
          </c:dPt>
          <c:dPt>
            <c:idx val="2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910-4B9B-91AE-B2EB6622DEAB}"/>
              </c:ext>
            </c:extLst>
          </c:dPt>
          <c:cat>
            <c:strRef>
              <c:f>Sheet1!$B$1:$D$1</c:f>
              <c:strCache>
                <c:ptCount val="3"/>
                <c:pt idx="0">
                  <c:v>Public Sector</c:v>
                </c:pt>
                <c:pt idx="1">
                  <c:v>Private Sector</c:v>
                </c:pt>
                <c:pt idx="2">
                  <c:v>Civil Society Sector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681000</c:v>
                </c:pt>
                <c:pt idx="1">
                  <c:v>1446600</c:v>
                </c:pt>
                <c:pt idx="2">
                  <c:v>291000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910-4B9B-91AE-B2EB6622DEAB}"/>
            </c:ext>
          </c:extLst>
        </c:ser>
        <c:dLbls/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hart>
    <c:autoTitleDeleted val="1"/>
    <c:plotArea>
      <c:layout>
        <c:manualLayout>
          <c:layoutTarget val="inner"/>
          <c:xMode val="edge"/>
          <c:yMode val="edge"/>
          <c:x val="0.23841059602649006"/>
          <c:y val="8.7412587412587353E-2"/>
          <c:w val="0.52538631346578402"/>
          <c:h val="0.83216783216783208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0000FF"/>
            </a:solidFill>
            <a:ln w="6813">
              <a:noFill/>
            </a:ln>
          </c:spPr>
          <c:dPt>
            <c:idx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6FF-4E63-9F6D-CBAC2375C297}"/>
              </c:ext>
            </c:extLst>
          </c:dPt>
          <c:dPt>
            <c:idx val="1"/>
            <c:spPr>
              <a:solidFill>
                <a:srgbClr val="30E70D"/>
              </a:solidFill>
              <a:ln w="6813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6FF-4E63-9F6D-CBAC2375C297}"/>
              </c:ext>
            </c:extLst>
          </c:dPt>
          <c:dPt>
            <c:idx val="2"/>
            <c:spPr>
              <a:solidFill>
                <a:srgbClr val="FF0000"/>
              </a:solidFill>
              <a:ln w="6813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6FF-4E63-9F6D-CBAC2375C297}"/>
              </c:ext>
            </c:extLst>
          </c:dPt>
          <c:cat>
            <c:strRef>
              <c:f>Sheet1!$B$1:$D$1</c:f>
              <c:strCache>
                <c:ptCount val="3"/>
                <c:pt idx="0">
                  <c:v>Public Sector</c:v>
                </c:pt>
                <c:pt idx="1">
                  <c:v>Private Sector</c:v>
                </c:pt>
                <c:pt idx="2">
                  <c:v>Civil Society Sector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123000</c:v>
                </c:pt>
                <c:pt idx="1">
                  <c:v>69000</c:v>
                </c:pt>
                <c:pt idx="2">
                  <c:v>8000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6FF-4E63-9F6D-CBAC2375C297}"/>
            </c:ext>
          </c:extLst>
        </c:ser>
        <c:dLbls/>
        <c:firstSliceAng val="0"/>
      </c:pieChart>
      <c:spPr>
        <a:noFill/>
        <a:ln w="6813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443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0530B-07ED-9F40-BBC0-A54CF60813CD}" type="datetimeFigureOut">
              <a:rPr lang="en-GB" smtClean="0"/>
              <a:pPr/>
              <a:t>30/05/2022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4BB47-0C67-0043-9690-28FDE3E24C8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01579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4F7EC-3AA2-D84A-BFC1-24E5F7EC5609}" type="datetimeFigureOut">
              <a:rPr lang="en-GB" smtClean="0"/>
              <a:pPr/>
              <a:t>30/05/2022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BC7DA-3673-7D41-9753-0FCE0274BE1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05161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C049-8850-3C4E-8713-D0EF620C79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0AC-43CE-9247-A294-4CEE08B1594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37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C049-8850-3C4E-8713-D0EF620C79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0AC-43CE-9247-A294-4CEE08B1594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45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C049-8850-3C4E-8713-D0EF620C79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0AC-43CE-9247-A294-4CEE08B1594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803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696220501"/>
      </p:ext>
    </p:extLst>
  </p:cSld>
  <p:clrMapOvr>
    <a:masterClrMapping/>
  </p:clrMapOvr>
  <p:transition spd="slow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C049-8850-3C4E-8713-D0EF620C79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0AC-43CE-9247-A294-4CEE08B1594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67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C049-8850-3C4E-8713-D0EF620C79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0AC-43CE-9247-A294-4CEE08B1594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5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C049-8850-3C4E-8713-D0EF620C79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0AC-43CE-9247-A294-4CEE08B1594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026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C049-8850-3C4E-8713-D0EF620C79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0AC-43CE-9247-A294-4CEE08B1594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9859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C049-8850-3C4E-8713-D0EF620C79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0AC-43CE-9247-A294-4CEE08B1594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314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C049-8850-3C4E-8713-D0EF620C79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0AC-43CE-9247-A294-4CEE08B1594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2248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C049-8850-3C4E-8713-D0EF620C79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0AC-43CE-9247-A294-4CEE08B1594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446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C049-8850-3C4E-8713-D0EF620C79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0AC-43CE-9247-A294-4CEE08B1594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127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9C049-8850-3C4E-8713-D0EF620C79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0D0AC-43CE-9247-A294-4CEE08B1594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72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488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626"/>
            <a:ext cx="12335256" cy="1143000"/>
          </a:xfrm>
        </p:spPr>
        <p:txBody>
          <a:bodyPr>
            <a:normAutofit/>
          </a:bodyPr>
          <a:lstStyle/>
          <a:p>
            <a:r>
              <a:rPr lang="en-ZA" sz="4000" b="1" dirty="0"/>
              <a:t>WHAT AFRICA DID WRONG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" y="1271017"/>
            <a:ext cx="11951208" cy="4855148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ZA" sz="2400" dirty="0"/>
              <a:t>Lack of job creation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ZA" sz="2400" dirty="0"/>
              <a:t>Quality of growth wasn’t sustainable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ZA" sz="2400" dirty="0"/>
              <a:t>Inequality increased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ZA" sz="2400" dirty="0"/>
              <a:t>Absolute poverty increased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ZA" sz="2400" dirty="0"/>
              <a:t>Lack of invest in infrastructure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ZA" sz="2400" dirty="0"/>
              <a:t>Economies retaining the same structure over decades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ZA" sz="2400" dirty="0"/>
              <a:t>Governance -  weak and non existent institutions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ZA" sz="2400" dirty="0"/>
              <a:t>New conflicts – terrorism</a:t>
            </a:r>
          </a:p>
          <a:p>
            <a:pPr marL="0" indent="0">
              <a:spcAft>
                <a:spcPts val="600"/>
              </a:spcAft>
              <a:buNone/>
            </a:pPr>
            <a:endParaRPr lang="en-ZA" sz="2800" dirty="0"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endParaRPr lang="en-ZA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428233" y="6126165"/>
            <a:ext cx="386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/>
              <a:t>Source: </a:t>
            </a:r>
            <a:r>
              <a:rPr lang="en-US" sz="1200" dirty="0"/>
              <a:t>How Africa can Keep Rising: Ngozi Okonjo-Iweala</a:t>
            </a:r>
            <a:endParaRPr lang="en-ZA" sz="1200" dirty="0"/>
          </a:p>
          <a:p>
            <a:endParaRPr lang="en-ZA" sz="1200" dirty="0"/>
          </a:p>
          <a:p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403639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923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AFRICA’S SOCIO-ECONOMIC STRUCTURAL CHALLENGE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0472" y="1831815"/>
            <a:ext cx="2288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ea typeface="Calibri" charset="0"/>
                <a:cs typeface="Calibri" charset="0"/>
              </a:rPr>
              <a:t>1. Agricultural 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5063589" y="1841012"/>
            <a:ext cx="1843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ea typeface="Calibri" charset="0"/>
                <a:cs typeface="Calibri" charset="0"/>
              </a:rPr>
              <a:t>2. </a:t>
            </a:r>
            <a:r>
              <a:rPr lang="en-GB" sz="2000" b="1" dirty="0">
                <a:ea typeface="Calibri" charset="0"/>
                <a:cs typeface="Calibri" charset="0"/>
              </a:rPr>
              <a:t>Industrial</a:t>
            </a:r>
            <a:r>
              <a:rPr lang="en-GB" b="1" dirty="0">
                <a:ea typeface="Calibri" charset="0"/>
                <a:cs typeface="Calibri" charset="0"/>
              </a:rPr>
              <a:t> Age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96029" y="1858850"/>
            <a:ext cx="21017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ea typeface="Calibri" charset="0"/>
                <a:cs typeface="Calibri" charset="0"/>
              </a:rPr>
              <a:t>3. </a:t>
            </a:r>
            <a:r>
              <a:rPr lang="en-GB" sz="2000" b="1" dirty="0">
                <a:ea typeface="Calibri" charset="0"/>
                <a:cs typeface="Calibri" charset="0"/>
              </a:rPr>
              <a:t>Information</a:t>
            </a:r>
            <a:r>
              <a:rPr lang="en-GB" b="1" dirty="0">
                <a:ea typeface="Calibri" charset="0"/>
                <a:cs typeface="Calibri" charset="0"/>
              </a:rPr>
              <a:t> Age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079391" y="2031870"/>
            <a:ext cx="778826" cy="16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228" r="-27233"/>
          <a:stretch/>
        </p:blipFill>
        <p:spPr>
          <a:xfrm>
            <a:off x="4763032" y="2515548"/>
            <a:ext cx="3232997" cy="2139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83101" y="2590920"/>
            <a:ext cx="2816640" cy="2064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416" r="-11711"/>
          <a:stretch/>
        </p:blipFill>
        <p:spPr>
          <a:xfrm>
            <a:off x="7574422" y="2590920"/>
            <a:ext cx="3342372" cy="206428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4212951" y="2031870"/>
            <a:ext cx="695694" cy="16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390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4"/>
          <p:cNvSpPr>
            <a:spLocks noChangeArrowheads="1"/>
          </p:cNvSpPr>
          <p:nvPr/>
        </p:nvSpPr>
        <p:spPr bwMode="auto">
          <a:xfrm>
            <a:off x="0" y="114300"/>
            <a:ext cx="12192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4000" b="1" cap="all" dirty="0">
                <a:latin typeface="Calibri" charset="0"/>
                <a:ea typeface="MS PGothic" charset="0"/>
                <a:cs typeface="MS PGothic" charset="0"/>
              </a:rPr>
              <a:t>Centre and Periphery: </a:t>
            </a:r>
            <a:r>
              <a:rPr kumimoji="1" lang="en-US" sz="4000" b="1" dirty="0">
                <a:latin typeface="Calibri" charset="0"/>
                <a:ea typeface="MS PGothic" charset="0"/>
                <a:cs typeface="MS PGothic" charset="0"/>
              </a:rPr>
              <a:t>South Africa</a:t>
            </a:r>
          </a:p>
        </p:txBody>
      </p:sp>
      <p:grpSp>
        <p:nvGrpSpPr>
          <p:cNvPr id="169986" name="Group 2"/>
          <p:cNvGrpSpPr>
            <a:grpSpLocks/>
          </p:cNvGrpSpPr>
          <p:nvPr/>
        </p:nvGrpSpPr>
        <p:grpSpPr bwMode="auto">
          <a:xfrm>
            <a:off x="3657600" y="1600200"/>
            <a:ext cx="4648200" cy="4445000"/>
            <a:chOff x="2235200" y="1803400"/>
            <a:chExt cx="4648200" cy="4445000"/>
          </a:xfrm>
        </p:grpSpPr>
        <p:sp>
          <p:nvSpPr>
            <p:cNvPr id="669701" name="AutoShape 5"/>
            <p:cNvSpPr>
              <a:spLocks noChangeArrowheads="1"/>
            </p:cNvSpPr>
            <p:nvPr/>
          </p:nvSpPr>
          <p:spPr bwMode="auto">
            <a:xfrm>
              <a:off x="2235200" y="1803400"/>
              <a:ext cx="4648200" cy="4445000"/>
            </a:xfrm>
            <a:custGeom>
              <a:avLst/>
              <a:gdLst>
                <a:gd name="G0" fmla="+- 7869 0 0"/>
                <a:gd name="G1" fmla="+- 21600 0 7869"/>
                <a:gd name="G2" fmla="+- 21600 0 7869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869" y="10800"/>
                  </a:moveTo>
                  <a:cubicBezTo>
                    <a:pt x="7869" y="12419"/>
                    <a:pt x="9181" y="13731"/>
                    <a:pt x="10800" y="13731"/>
                  </a:cubicBezTo>
                  <a:cubicBezTo>
                    <a:pt x="12419" y="13731"/>
                    <a:pt x="13731" y="12419"/>
                    <a:pt x="13731" y="10800"/>
                  </a:cubicBezTo>
                  <a:cubicBezTo>
                    <a:pt x="13731" y="9181"/>
                    <a:pt x="12419" y="7869"/>
                    <a:pt x="10800" y="7869"/>
                  </a:cubicBezTo>
                  <a:cubicBezTo>
                    <a:pt x="9181" y="7869"/>
                    <a:pt x="7869" y="9181"/>
                    <a:pt x="7869" y="10800"/>
                  </a:cubicBezTo>
                  <a:close/>
                </a:path>
              </a:pathLst>
            </a:custGeom>
            <a:solidFill>
              <a:srgbClr val="FF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ea typeface="Geneva" charset="-128"/>
                <a:cs typeface="Calibri"/>
              </a:endParaRPr>
            </a:p>
          </p:txBody>
        </p:sp>
        <p:graphicFrame>
          <p:nvGraphicFramePr>
            <p:cNvPr id="169990" name="Object 4"/>
            <p:cNvGraphicFramePr>
              <a:graphicFrameLocks noChangeAspect="1"/>
            </p:cNvGraphicFramePr>
            <p:nvPr/>
          </p:nvGraphicFramePr>
          <p:xfrm>
            <a:off x="2641600" y="2590800"/>
            <a:ext cx="3860736" cy="2611374"/>
          </p:xfrm>
          <a:graphic>
            <a:graphicData uri="http://schemas.openxmlformats.org/presentationml/2006/ole">
              <p:oleObj spid="_x0000_s9240" name="Chart" r:id="rId3" imgW="3858449" imgH="2608872" progId="">
                <p:embed/>
              </p:oleObj>
            </a:graphicData>
          </a:graphic>
        </p:graphicFrame>
      </p:grpSp>
      <p:sp>
        <p:nvSpPr>
          <p:cNvPr id="169987" name="AutoShape 9"/>
          <p:cNvSpPr>
            <a:spLocks/>
          </p:cNvSpPr>
          <p:nvPr/>
        </p:nvSpPr>
        <p:spPr bwMode="auto">
          <a:xfrm>
            <a:off x="1930400" y="2400300"/>
            <a:ext cx="1524000" cy="381000"/>
          </a:xfrm>
          <a:prstGeom prst="callout1">
            <a:avLst>
              <a:gd name="adj1" fmla="val 81852"/>
              <a:gd name="adj2" fmla="val 93889"/>
              <a:gd name="adj3" fmla="val 267778"/>
              <a:gd name="adj4" fmla="val 21083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Centre 30%</a:t>
            </a:r>
          </a:p>
        </p:txBody>
      </p:sp>
      <p:sp>
        <p:nvSpPr>
          <p:cNvPr id="169988" name="AutoShape 10"/>
          <p:cNvSpPr>
            <a:spLocks/>
          </p:cNvSpPr>
          <p:nvPr/>
        </p:nvSpPr>
        <p:spPr bwMode="auto">
          <a:xfrm>
            <a:off x="8229600" y="1981200"/>
            <a:ext cx="2133600" cy="381000"/>
          </a:xfrm>
          <a:prstGeom prst="callout1">
            <a:avLst>
              <a:gd name="adj1" fmla="val 63333"/>
              <a:gd name="adj2" fmla="val 3046"/>
              <a:gd name="adj3" fmla="val 149509"/>
              <a:gd name="adj4" fmla="val -29755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Periphery 70%</a:t>
            </a:r>
          </a:p>
        </p:txBody>
      </p:sp>
    </p:spTree>
    <p:extLst>
      <p:ext uri="{BB962C8B-B14F-4D97-AF65-F5344CB8AC3E}">
        <p14:creationId xmlns:p14="http://schemas.microsoft.com/office/powerpoint/2010/main" xmlns="" val="249941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4"/>
          <p:cNvSpPr>
            <a:spLocks noChangeArrowheads="1"/>
          </p:cNvSpPr>
          <p:nvPr/>
        </p:nvSpPr>
        <p:spPr bwMode="auto">
          <a:xfrm>
            <a:off x="0" y="101600"/>
            <a:ext cx="121920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4000" b="1" cap="all" dirty="0">
                <a:latin typeface="Calibri" charset="0"/>
                <a:ea typeface="MS PGothic" charset="0"/>
                <a:cs typeface="MS PGothic" charset="0"/>
              </a:rPr>
              <a:t>Centre and Periphery</a:t>
            </a:r>
            <a:r>
              <a:rPr kumimoji="1" lang="en-US" sz="4000" b="1" dirty="0">
                <a:latin typeface="Calibri" charset="0"/>
                <a:ea typeface="MS PGothic" charset="0"/>
                <a:cs typeface="MS PGothic" charset="0"/>
              </a:rPr>
              <a:t>: Kenya</a:t>
            </a:r>
          </a:p>
        </p:txBody>
      </p:sp>
      <p:sp>
        <p:nvSpPr>
          <p:cNvPr id="671749" name="AutoShape 5"/>
          <p:cNvSpPr>
            <a:spLocks noChangeArrowheads="1"/>
          </p:cNvSpPr>
          <p:nvPr/>
        </p:nvSpPr>
        <p:spPr bwMode="auto">
          <a:xfrm>
            <a:off x="3733800" y="1447800"/>
            <a:ext cx="4648200" cy="4445000"/>
          </a:xfrm>
          <a:custGeom>
            <a:avLst/>
            <a:gdLst>
              <a:gd name="G0" fmla="+- 9347 0 0"/>
              <a:gd name="G1" fmla="+- 21600 0 9347"/>
              <a:gd name="G2" fmla="+- 21600 0 9347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347" y="10800"/>
                </a:moveTo>
                <a:cubicBezTo>
                  <a:pt x="9347" y="11602"/>
                  <a:pt x="9998" y="12253"/>
                  <a:pt x="10800" y="12253"/>
                </a:cubicBezTo>
                <a:cubicBezTo>
                  <a:pt x="11602" y="12253"/>
                  <a:pt x="12253" y="11602"/>
                  <a:pt x="12253" y="10800"/>
                </a:cubicBezTo>
                <a:cubicBezTo>
                  <a:pt x="12253" y="9998"/>
                  <a:pt x="11602" y="9347"/>
                  <a:pt x="10800" y="9347"/>
                </a:cubicBezTo>
                <a:cubicBezTo>
                  <a:pt x="9998" y="9347"/>
                  <a:pt x="9347" y="9998"/>
                  <a:pt x="9347" y="10800"/>
                </a:cubicBezTo>
                <a:close/>
              </a:path>
            </a:pathLst>
          </a:custGeom>
          <a:solidFill>
            <a:srgbClr val="FF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  <a:ea typeface="Geneva" charset="-128"/>
              <a:cs typeface="Calibri"/>
            </a:endParaRPr>
          </a:p>
        </p:txBody>
      </p:sp>
      <p:sp>
        <p:nvSpPr>
          <p:cNvPr id="172035" name="AutoShape 6"/>
          <p:cNvSpPr>
            <a:spLocks/>
          </p:cNvSpPr>
          <p:nvPr/>
        </p:nvSpPr>
        <p:spPr bwMode="auto">
          <a:xfrm>
            <a:off x="1905000" y="2209800"/>
            <a:ext cx="1524000" cy="381000"/>
          </a:xfrm>
          <a:prstGeom prst="callout1">
            <a:avLst>
              <a:gd name="adj1" fmla="val 72810"/>
              <a:gd name="adj2" fmla="val 94296"/>
              <a:gd name="adj3" fmla="val 401667"/>
              <a:gd name="adj4" fmla="val 254167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Centre 20%</a:t>
            </a:r>
          </a:p>
        </p:txBody>
      </p:sp>
      <p:sp>
        <p:nvSpPr>
          <p:cNvPr id="172036" name="AutoShape 7"/>
          <p:cNvSpPr>
            <a:spLocks/>
          </p:cNvSpPr>
          <p:nvPr/>
        </p:nvSpPr>
        <p:spPr bwMode="auto">
          <a:xfrm>
            <a:off x="8077200" y="2133600"/>
            <a:ext cx="2133600" cy="381000"/>
          </a:xfrm>
          <a:prstGeom prst="callout1">
            <a:avLst>
              <a:gd name="adj1" fmla="val 60579"/>
              <a:gd name="adj2" fmla="val -3569"/>
              <a:gd name="adj3" fmla="val 70000"/>
              <a:gd name="adj4" fmla="val -36310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Periphery 80%</a:t>
            </a: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4800600" y="2743201"/>
          <a:ext cx="2590800" cy="1728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7591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4"/>
          <p:cNvSpPr>
            <a:spLocks noChangeArrowheads="1"/>
          </p:cNvSpPr>
          <p:nvPr/>
        </p:nvSpPr>
        <p:spPr bwMode="auto">
          <a:xfrm>
            <a:off x="0" y="101600"/>
            <a:ext cx="121920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4000" b="1" cap="all" dirty="0">
                <a:latin typeface="Calibri" charset="0"/>
                <a:ea typeface="MS PGothic" charset="0"/>
                <a:cs typeface="MS PGothic" charset="0"/>
              </a:rPr>
              <a:t>Centre and Periphery</a:t>
            </a:r>
            <a:r>
              <a:rPr kumimoji="1" lang="en-US" sz="4000" b="1" dirty="0">
                <a:latin typeface="Calibri" charset="0"/>
                <a:ea typeface="MS PGothic" charset="0"/>
                <a:cs typeface="MS PGothic" charset="0"/>
              </a:rPr>
              <a:t>: Burundi </a:t>
            </a:r>
          </a:p>
        </p:txBody>
      </p:sp>
      <p:sp>
        <p:nvSpPr>
          <p:cNvPr id="671749" name="AutoShape 5"/>
          <p:cNvSpPr>
            <a:spLocks noChangeArrowheads="1"/>
          </p:cNvSpPr>
          <p:nvPr/>
        </p:nvSpPr>
        <p:spPr bwMode="auto">
          <a:xfrm>
            <a:off x="3733800" y="1447800"/>
            <a:ext cx="4648200" cy="4445000"/>
          </a:xfrm>
          <a:custGeom>
            <a:avLst/>
            <a:gdLst>
              <a:gd name="G0" fmla="+- 9347 0 0"/>
              <a:gd name="G1" fmla="+- 21600 0 9347"/>
              <a:gd name="G2" fmla="+- 21600 0 9347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347" y="10800"/>
                </a:moveTo>
                <a:cubicBezTo>
                  <a:pt x="9347" y="11602"/>
                  <a:pt x="9998" y="12253"/>
                  <a:pt x="10800" y="12253"/>
                </a:cubicBezTo>
                <a:cubicBezTo>
                  <a:pt x="11602" y="12253"/>
                  <a:pt x="12253" y="11602"/>
                  <a:pt x="12253" y="10800"/>
                </a:cubicBezTo>
                <a:cubicBezTo>
                  <a:pt x="12253" y="9998"/>
                  <a:pt x="11602" y="9347"/>
                  <a:pt x="10800" y="9347"/>
                </a:cubicBezTo>
                <a:cubicBezTo>
                  <a:pt x="9998" y="9347"/>
                  <a:pt x="9347" y="9998"/>
                  <a:pt x="9347" y="10800"/>
                </a:cubicBezTo>
                <a:close/>
              </a:path>
            </a:pathLst>
          </a:custGeom>
          <a:solidFill>
            <a:srgbClr val="FF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/>
              <a:ea typeface="Geneva" charset="-128"/>
              <a:cs typeface="Calibri"/>
            </a:endParaRPr>
          </a:p>
        </p:txBody>
      </p:sp>
      <p:sp>
        <p:nvSpPr>
          <p:cNvPr id="174083" name="AutoShape 6"/>
          <p:cNvSpPr>
            <a:spLocks/>
          </p:cNvSpPr>
          <p:nvPr/>
        </p:nvSpPr>
        <p:spPr bwMode="auto">
          <a:xfrm>
            <a:off x="1905000" y="2209800"/>
            <a:ext cx="1524000" cy="381000"/>
          </a:xfrm>
          <a:prstGeom prst="callout1">
            <a:avLst>
              <a:gd name="adj1" fmla="val 30000"/>
              <a:gd name="adj2" fmla="val 105000"/>
              <a:gd name="adj3" fmla="val 401667"/>
              <a:gd name="adj4" fmla="val 254167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Centre 5%</a:t>
            </a:r>
          </a:p>
        </p:txBody>
      </p:sp>
      <p:sp>
        <p:nvSpPr>
          <p:cNvPr id="174084" name="AutoShape 7"/>
          <p:cNvSpPr>
            <a:spLocks/>
          </p:cNvSpPr>
          <p:nvPr/>
        </p:nvSpPr>
        <p:spPr bwMode="auto">
          <a:xfrm>
            <a:off x="8001000" y="1828800"/>
            <a:ext cx="2133600" cy="381000"/>
          </a:xfrm>
          <a:prstGeom prst="callout1">
            <a:avLst>
              <a:gd name="adj1" fmla="val 30000"/>
              <a:gd name="adj2" fmla="val -3569"/>
              <a:gd name="adj3" fmla="val 70000"/>
              <a:gd name="adj4" fmla="val -36310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Periphery 95%</a:t>
            </a:r>
          </a:p>
        </p:txBody>
      </p:sp>
      <p:graphicFrame>
        <p:nvGraphicFramePr>
          <p:cNvPr id="2" name="Object 6"/>
          <p:cNvGraphicFramePr>
            <a:graphicFrameLocks noChangeAspect="1"/>
          </p:cNvGraphicFramePr>
          <p:nvPr>
            <p:extLst/>
          </p:nvPr>
        </p:nvGraphicFramePr>
        <p:xfrm>
          <a:off x="5310189" y="3176588"/>
          <a:ext cx="1533525" cy="989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66373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12723"/>
          </a:xfrm>
        </p:spPr>
        <p:txBody>
          <a:bodyPr>
            <a:normAutofit fontScale="90000"/>
          </a:bodyPr>
          <a:lstStyle/>
          <a:p>
            <a:r>
              <a:rPr lang="en-ZA" sz="4000" b="1" cap="all" dirty="0"/>
              <a:t>Convergence and Complexity of Escalating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12723"/>
            <a:ext cx="10972800" cy="5113445"/>
          </a:xfrm>
        </p:spPr>
        <p:txBody>
          <a:bodyPr/>
          <a:lstStyle/>
          <a:p>
            <a:r>
              <a:rPr lang="en-ZA" sz="2400" dirty="0"/>
              <a:t>Exponential Population Growth</a:t>
            </a:r>
          </a:p>
          <a:p>
            <a:endParaRPr lang="en-ZA" sz="2400" dirty="0"/>
          </a:p>
          <a:p>
            <a:r>
              <a:rPr lang="en-ZA" sz="2400" dirty="0"/>
              <a:t>Rapid Urbanisation</a:t>
            </a:r>
          </a:p>
          <a:p>
            <a:endParaRPr lang="en-ZA" sz="2400" dirty="0"/>
          </a:p>
          <a:p>
            <a:r>
              <a:rPr lang="en-ZA" sz="2400" dirty="0"/>
              <a:t>Global Economic Slowdown</a:t>
            </a:r>
          </a:p>
          <a:p>
            <a:endParaRPr lang="en-ZA" sz="2400" dirty="0"/>
          </a:p>
          <a:p>
            <a:r>
              <a:rPr lang="en-ZA" sz="2400" dirty="0"/>
              <a:t>Commodity Crisis</a:t>
            </a:r>
          </a:p>
          <a:p>
            <a:endParaRPr lang="en-ZA" sz="2400" dirty="0"/>
          </a:p>
          <a:p>
            <a:r>
              <a:rPr lang="en-ZA" sz="2400" dirty="0"/>
              <a:t>Climate Change</a:t>
            </a:r>
          </a:p>
          <a:p>
            <a:endParaRPr lang="en-ZA" sz="2400" dirty="0"/>
          </a:p>
          <a:p>
            <a:r>
              <a:rPr lang="en-ZA" sz="2400" dirty="0"/>
              <a:t>Disruptive Technology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6950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EC808D-2D5E-4AC3-B1CA-FA5B83359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88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COVID-19 AND THE UKRAINE WAR:  </a:t>
            </a:r>
            <a:r>
              <a:rPr lang="en-US" b="1" dirty="0" smtClean="0">
                <a:solidFill>
                  <a:schemeClr val="tx1"/>
                </a:solidFill>
              </a:rPr>
              <a:t>                                     A </a:t>
            </a:r>
            <a:r>
              <a:rPr lang="en-US" b="1" dirty="0">
                <a:solidFill>
                  <a:schemeClr val="tx1"/>
                </a:solidFill>
              </a:rPr>
              <a:t>CONFLICT MULTIPLIER </a:t>
            </a:r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868C11-F095-45C0-8FEA-696CF68B3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8" y="1243584"/>
            <a:ext cx="11667744" cy="4882585"/>
          </a:xfrm>
        </p:spPr>
        <p:txBody>
          <a:bodyPr>
            <a:normAutofit/>
          </a:bodyPr>
          <a:lstStyle/>
          <a:p>
            <a:r>
              <a:rPr lang="en-US" sz="2400" b="1" dirty="0"/>
              <a:t>COVID 19:</a:t>
            </a:r>
          </a:p>
          <a:p>
            <a:pPr lvl="1"/>
            <a:r>
              <a:rPr lang="en-US" sz="2400" dirty="0"/>
              <a:t>HEALTH </a:t>
            </a:r>
            <a:r>
              <a:rPr lang="en-US" sz="2400" dirty="0" smtClean="0"/>
              <a:t>CRISIS</a:t>
            </a:r>
            <a:endParaRPr lang="en-US" sz="2400" dirty="0"/>
          </a:p>
          <a:p>
            <a:pPr lvl="1"/>
            <a:r>
              <a:rPr lang="en-US" sz="2400" dirty="0"/>
              <a:t>ECONOMIC </a:t>
            </a:r>
            <a:r>
              <a:rPr lang="en-US" sz="2400" dirty="0" smtClean="0"/>
              <a:t>CRISIS</a:t>
            </a:r>
            <a:endParaRPr lang="en-US" sz="2400" dirty="0"/>
          </a:p>
          <a:p>
            <a:pPr lvl="1"/>
            <a:r>
              <a:rPr lang="en-US" sz="2400" dirty="0"/>
              <a:t>SECURITY CRISIS </a:t>
            </a:r>
          </a:p>
          <a:p>
            <a:pPr lvl="1"/>
            <a:r>
              <a:rPr lang="en-US" sz="2400" dirty="0"/>
              <a:t>HUMANITARIAN CRISIS</a:t>
            </a:r>
          </a:p>
          <a:p>
            <a:r>
              <a:rPr lang="en-US" sz="2400" b="1" dirty="0"/>
              <a:t>UKRAINE WAR</a:t>
            </a:r>
          </a:p>
          <a:p>
            <a:pPr lvl="1"/>
            <a:r>
              <a:rPr lang="en-US" sz="2400" dirty="0"/>
              <a:t>FOOD </a:t>
            </a:r>
            <a:r>
              <a:rPr lang="en-US" sz="2400" dirty="0" smtClean="0"/>
              <a:t>SECURITY</a:t>
            </a:r>
            <a:endParaRPr lang="en-US" sz="2400" dirty="0"/>
          </a:p>
          <a:p>
            <a:pPr lvl="1"/>
            <a:r>
              <a:rPr lang="en-US" sz="2400" dirty="0"/>
              <a:t> FUEL PRICE INCREASE…FOOD PRICE </a:t>
            </a:r>
            <a:r>
              <a:rPr lang="en-US" sz="2400" dirty="0" smtClean="0"/>
              <a:t>INCREASE</a:t>
            </a:r>
            <a:endParaRPr lang="en-US" sz="2400" dirty="0"/>
          </a:p>
          <a:p>
            <a:pPr lvl="1"/>
            <a:r>
              <a:rPr lang="en-US" sz="2400" dirty="0"/>
              <a:t>INFLATION…RISING INTEREST RATES…RISING DOMESTIC DEBT</a:t>
            </a:r>
          </a:p>
          <a:p>
            <a:pPr lvl="1"/>
            <a:r>
              <a:rPr lang="en-US" sz="2400" dirty="0"/>
              <a:t>CIVIL UNREST 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54588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6EBC3D-BC90-4683-BC52-C0D6B2266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155"/>
            <a:ext cx="121920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NEW COMPLEXITY: EMERGING TRENDS</a:t>
            </a:r>
            <a:endParaRPr lang="en-ZA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884A37-68FB-4F11-8AD1-63237E6DC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2" y="1700809"/>
            <a:ext cx="11965858" cy="4425355"/>
          </a:xfrm>
        </p:spPr>
        <p:txBody>
          <a:bodyPr/>
          <a:lstStyle/>
          <a:p>
            <a:r>
              <a:rPr lang="en-US" sz="2400" dirty="0"/>
              <a:t> 	Rise of Insurgencies…Rise in Private Military Groups…Wagner, 	Dyck Advisory Group and EO</a:t>
            </a:r>
          </a:p>
          <a:p>
            <a:endParaRPr lang="en-US" sz="2400" dirty="0"/>
          </a:p>
          <a:p>
            <a:r>
              <a:rPr lang="en-US" sz="2400" dirty="0"/>
              <a:t> Rise of Social Media and Rise of Civil Society and the Diaspora</a:t>
            </a:r>
          </a:p>
          <a:p>
            <a:endParaRPr lang="en-US" sz="2400" dirty="0"/>
          </a:p>
          <a:p>
            <a:r>
              <a:rPr lang="en-US" sz="2400" dirty="0"/>
              <a:t> Increasing geopolitical divide…new entrants Saudi Arabia, UAE, Qatar, Turkey, Russia </a:t>
            </a:r>
          </a:p>
          <a:p>
            <a:endParaRPr lang="en-US" sz="2400" dirty="0"/>
          </a:p>
          <a:p>
            <a:r>
              <a:rPr lang="en-US" sz="2400" dirty="0"/>
              <a:t>Growing nationalism and claims for sovereign integrity </a:t>
            </a:r>
          </a:p>
          <a:p>
            <a:endParaRPr lang="en-US" sz="2400" dirty="0"/>
          </a:p>
          <a:p>
            <a:r>
              <a:rPr lang="en-US" sz="2400" dirty="0"/>
              <a:t>Increasing State security response and military coups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17624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21532" y="1478262"/>
            <a:ext cx="4128104" cy="3309370"/>
          </a:xfrm>
        </p:spPr>
        <p:txBody>
          <a:bodyPr>
            <a:noAutofit/>
          </a:bodyPr>
          <a:lstStyle/>
          <a:p>
            <a:r>
              <a:rPr lang="en-ZA" sz="3375" b="1" dirty="0"/>
              <a:t/>
            </a:r>
            <a:br>
              <a:rPr lang="en-ZA" sz="3375" b="1" dirty="0"/>
            </a:br>
            <a:r>
              <a:rPr lang="en-ZA" sz="3375" b="1" dirty="0"/>
              <a:t/>
            </a:r>
            <a:br>
              <a:rPr lang="en-ZA" sz="3375" b="1" dirty="0"/>
            </a:br>
            <a:endParaRPr lang="en-GB" sz="3375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6441" y="655844"/>
            <a:ext cx="5884408" cy="52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95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0236"/>
            <a:ext cx="12309987" cy="1143000"/>
          </a:xfrm>
        </p:spPr>
        <p:txBody>
          <a:bodyPr/>
          <a:lstStyle/>
          <a:p>
            <a:r>
              <a:rPr lang="en-GB" dirty="0">
                <a:solidFill>
                  <a:srgbClr val="336600"/>
                </a:solidFill>
              </a:rPr>
              <a:t>	</a:t>
            </a:r>
            <a:r>
              <a:rPr lang="en-GB" sz="4000" b="1" dirty="0">
                <a:latin typeface="Calibri" panose="020F0502020204030204" pitchFamily="34" charset="0"/>
              </a:rPr>
              <a:t>DRIVERS OF CONFLICT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639" y="1143001"/>
            <a:ext cx="11700387" cy="4808095"/>
          </a:xfrm>
        </p:spPr>
        <p:txBody>
          <a:bodyPr>
            <a:normAutofit/>
          </a:bodyPr>
          <a:lstStyle/>
          <a:p>
            <a:pPr lvl="0"/>
            <a:r>
              <a:rPr lang="en-ZA" sz="2400" dirty="0">
                <a:latin typeface="Calibri" panose="020F0502020204030204" pitchFamily="34" charset="0"/>
              </a:rPr>
              <a:t>Constitutional crises</a:t>
            </a:r>
          </a:p>
          <a:p>
            <a:endParaRPr lang="en-ZA" sz="2400" dirty="0">
              <a:latin typeface="Calibri" panose="020F0502020204030204" pitchFamily="34" charset="0"/>
            </a:endParaRPr>
          </a:p>
          <a:p>
            <a:r>
              <a:rPr lang="en-ZA" sz="2400" dirty="0">
                <a:latin typeface="Calibri" panose="020F0502020204030204" pitchFamily="34" charset="0"/>
              </a:rPr>
              <a:t>Election-related conflicts (intra-party and inter-party)</a:t>
            </a:r>
          </a:p>
          <a:p>
            <a:endParaRPr lang="en-ZA" sz="2400" dirty="0">
              <a:latin typeface="Calibri" panose="020F0502020204030204" pitchFamily="34" charset="0"/>
            </a:endParaRPr>
          </a:p>
          <a:p>
            <a:r>
              <a:rPr lang="en-ZA" sz="2400" dirty="0">
                <a:latin typeface="Calibri" panose="020F0502020204030204" pitchFamily="34" charset="0"/>
              </a:rPr>
              <a:t>Struggle over political hegemony</a:t>
            </a:r>
            <a:endParaRPr lang="en-US" sz="2400" dirty="0">
              <a:latin typeface="Calibri" panose="020F0502020204030204" pitchFamily="34" charset="0"/>
            </a:endParaRPr>
          </a:p>
          <a:p>
            <a:pPr lvl="0"/>
            <a:endParaRPr lang="en-ZA" sz="2400" dirty="0">
              <a:latin typeface="Calibri" panose="020F0502020204030204" pitchFamily="34" charset="0"/>
            </a:endParaRPr>
          </a:p>
          <a:p>
            <a:r>
              <a:rPr lang="en-ZA" sz="2400" dirty="0">
                <a:latin typeface="Calibri" panose="020F0502020204030204" pitchFamily="34" charset="0"/>
              </a:rPr>
              <a:t>Conflicts over scarce resources (land, water, food, education, employment, etc.) </a:t>
            </a:r>
            <a:endParaRPr lang="en-US" sz="2400" dirty="0">
              <a:latin typeface="Calibri" panose="020F0502020204030204" pitchFamily="34" charset="0"/>
            </a:endParaRPr>
          </a:p>
          <a:p>
            <a:pPr lvl="0"/>
            <a:endParaRPr lang="en-US" sz="2400" dirty="0">
              <a:latin typeface="Calibri" panose="020F0502020204030204" pitchFamily="34" charset="0"/>
            </a:endParaRPr>
          </a:p>
          <a:p>
            <a:pPr lvl="0"/>
            <a:r>
              <a:rPr lang="en-US" sz="2400" dirty="0">
                <a:latin typeface="Calibri" panose="020F0502020204030204" pitchFamily="34" charset="0"/>
              </a:rPr>
              <a:t>Exploitation of identity (religion, ethnic, racial)</a:t>
            </a:r>
          </a:p>
        </p:txBody>
      </p:sp>
    </p:spTree>
    <p:extLst>
      <p:ext uri="{BB962C8B-B14F-4D97-AF65-F5344CB8AC3E}">
        <p14:creationId xmlns:p14="http://schemas.microsoft.com/office/powerpoint/2010/main" xmlns="" val="320791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31520"/>
            <a:ext cx="10972800" cy="511149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ZA" b="1" dirty="0" smtClean="0"/>
          </a:p>
          <a:p>
            <a:pPr marL="0" indent="0" algn="ctr">
              <a:buNone/>
            </a:pPr>
            <a:endParaRPr lang="en-ZA" b="1" dirty="0"/>
          </a:p>
          <a:p>
            <a:pPr marL="0" indent="0" algn="ctr">
              <a:buNone/>
            </a:pPr>
            <a:endParaRPr lang="en-ZA" b="1" dirty="0" smtClean="0"/>
          </a:p>
          <a:p>
            <a:pPr marL="0" indent="0" algn="ctr">
              <a:buNone/>
            </a:pPr>
            <a:r>
              <a:rPr lang="en-ZA" sz="4100" b="1" dirty="0" smtClean="0"/>
              <a:t>SOUTH AFRICA AND CONFLICT RESOLUTION</a:t>
            </a:r>
          </a:p>
          <a:p>
            <a:pPr marL="0" indent="0" algn="ctr">
              <a:buNone/>
            </a:pPr>
            <a:endParaRPr lang="en-ZA" b="1" dirty="0" smtClean="0"/>
          </a:p>
          <a:p>
            <a:pPr marL="0" indent="0" algn="ctr">
              <a:buNone/>
            </a:pPr>
            <a:endParaRPr lang="en-ZA" b="1" dirty="0"/>
          </a:p>
          <a:p>
            <a:pPr marL="0" indent="0" algn="ctr">
              <a:buNone/>
            </a:pPr>
            <a:endParaRPr lang="en-ZA" b="1" dirty="0" smtClean="0"/>
          </a:p>
          <a:p>
            <a:pPr marL="0" indent="0" algn="ctr">
              <a:buNone/>
            </a:pPr>
            <a:endParaRPr lang="en-ZA" b="1" dirty="0"/>
          </a:p>
          <a:p>
            <a:pPr marL="0" indent="0" algn="ctr">
              <a:buNone/>
            </a:pPr>
            <a:r>
              <a:rPr lang="en-ZA" sz="2900" b="1" dirty="0" smtClean="0"/>
              <a:t>Advocate Vasu Gounden</a:t>
            </a:r>
          </a:p>
          <a:p>
            <a:pPr marL="0" indent="0" algn="ctr">
              <a:buNone/>
            </a:pPr>
            <a:r>
              <a:rPr lang="en-ZA" sz="2900" b="1" dirty="0" smtClean="0"/>
              <a:t>Founder and Executive Director, ACCORD</a:t>
            </a:r>
          </a:p>
          <a:p>
            <a:pPr marL="0" indent="0" algn="ctr">
              <a:buNone/>
            </a:pPr>
            <a:endParaRPr lang="en-ZA" b="1" dirty="0"/>
          </a:p>
          <a:p>
            <a:pPr marL="0" indent="0" algn="ctr">
              <a:buNone/>
            </a:pPr>
            <a:r>
              <a:rPr lang="en-ZA" sz="2300" b="1" dirty="0" smtClean="0"/>
              <a:t>27 May 2022</a:t>
            </a:r>
          </a:p>
          <a:p>
            <a:pPr marL="0" indent="0" algn="ctr">
              <a:buNone/>
            </a:pPr>
            <a:r>
              <a:rPr lang="en-ZA" sz="2300" b="1" dirty="0" smtClean="0"/>
              <a:t>Portfolio Committee on International Relations and Cooperation’s Strategic Planning Session</a:t>
            </a:r>
            <a:endParaRPr lang="en-ZA" sz="2300" b="1" dirty="0"/>
          </a:p>
        </p:txBody>
      </p:sp>
    </p:spTree>
    <p:extLst>
      <p:ext uri="{BB962C8B-B14F-4D97-AF65-F5344CB8AC3E}">
        <p14:creationId xmlns:p14="http://schemas.microsoft.com/office/powerpoint/2010/main" xmlns="" val="205543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51"/>
            <a:ext cx="12192000" cy="1143000"/>
          </a:xfrm>
        </p:spPr>
        <p:txBody>
          <a:bodyPr/>
          <a:lstStyle/>
          <a:p>
            <a:r>
              <a:rPr lang="en-GB" sz="4000" b="1" dirty="0">
                <a:latin typeface="Calibri" pitchFamily="34" charset="0"/>
              </a:rPr>
              <a:t>MANIFESTATIONS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67" y="1170039"/>
            <a:ext cx="11739717" cy="4451274"/>
          </a:xfrm>
        </p:spPr>
        <p:txBody>
          <a:bodyPr>
            <a:normAutofit fontScale="92500" lnSpcReduction="10000"/>
          </a:bodyPr>
          <a:lstStyle/>
          <a:p>
            <a:r>
              <a:rPr lang="en-ZA" sz="2800" dirty="0">
                <a:latin typeface="Calibri" panose="020F0502020204030204" pitchFamily="34" charset="0"/>
              </a:rPr>
              <a:t>Urban unrest and social protests </a:t>
            </a:r>
          </a:p>
          <a:p>
            <a:pPr lvl="0"/>
            <a:endParaRPr lang="en-ZA" sz="2800" dirty="0">
              <a:latin typeface="Calibri" panose="020F0502020204030204" pitchFamily="34" charset="0"/>
            </a:endParaRPr>
          </a:p>
          <a:p>
            <a:pPr lvl="0"/>
            <a:r>
              <a:rPr lang="en-ZA" sz="2800" dirty="0">
                <a:latin typeface="Calibri" panose="020F0502020204030204" pitchFamily="34" charset="0"/>
              </a:rPr>
              <a:t>Low-intensity violence, escalating to civil war</a:t>
            </a:r>
          </a:p>
          <a:p>
            <a:pPr lvl="0"/>
            <a:endParaRPr lang="en-ZA" sz="2800" dirty="0">
              <a:latin typeface="Calibri" panose="020F0502020204030204" pitchFamily="34" charset="0"/>
            </a:endParaRPr>
          </a:p>
          <a:p>
            <a:pPr lvl="0"/>
            <a:r>
              <a:rPr lang="en-ZA" sz="2800" dirty="0">
                <a:latin typeface="Calibri" panose="020F0502020204030204" pitchFamily="34" charset="0"/>
              </a:rPr>
              <a:t>Creation of new centres of power through secession/self-determination movements</a:t>
            </a:r>
          </a:p>
          <a:p>
            <a:pPr lvl="0"/>
            <a:endParaRPr lang="en-ZA" sz="2800" dirty="0">
              <a:latin typeface="Calibri" panose="020F0502020204030204" pitchFamily="34" charset="0"/>
            </a:endParaRPr>
          </a:p>
          <a:p>
            <a:pPr lvl="0"/>
            <a:r>
              <a:rPr lang="en-ZA" sz="2800" dirty="0">
                <a:latin typeface="Calibri" panose="020F0502020204030204" pitchFamily="34" charset="0"/>
              </a:rPr>
              <a:t>Radicalisation and rise of extremist ideologies</a:t>
            </a:r>
          </a:p>
          <a:p>
            <a:pPr lvl="0"/>
            <a:endParaRPr lang="en-ZA" sz="2800" dirty="0">
              <a:latin typeface="Calibri" panose="020F0502020204030204" pitchFamily="34" charset="0"/>
            </a:endParaRPr>
          </a:p>
          <a:p>
            <a:pPr lvl="0"/>
            <a:r>
              <a:rPr lang="en-ZA" sz="2800" dirty="0">
                <a:latin typeface="Calibri" panose="020F0502020204030204" pitchFamily="34" charset="0"/>
              </a:rPr>
              <a:t>Emergence of criminal syndicates and proliferation of human, arms, drug trafficking</a:t>
            </a:r>
          </a:p>
          <a:p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673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r>
              <a:rPr lang="en-GB" sz="4000" b="1" dirty="0"/>
              <a:t>CONSEQUENCES OF CONFLICT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511" y="1256233"/>
            <a:ext cx="8138300" cy="4857911"/>
          </a:xfrm>
        </p:spPr>
        <p:txBody>
          <a:bodyPr numCol="2">
            <a:noAutofit/>
          </a:bodyPr>
          <a:lstStyle/>
          <a:p>
            <a:pPr algn="ctr">
              <a:buClr>
                <a:schemeClr val="bg1"/>
              </a:buClr>
              <a:buSzPct val="80000"/>
            </a:pPr>
            <a:r>
              <a:rPr lang="en-GB" altLang="en-US" sz="2400" dirty="0">
                <a:latin typeface="Calibri" panose="020F0502020204030204" pitchFamily="34" charset="0"/>
                <a:ea typeface="ＭＳ Ｐゴシック" charset="-128"/>
              </a:rPr>
              <a:t>VIOLENCE AND DEATH</a:t>
            </a:r>
          </a:p>
          <a:p>
            <a:pPr algn="ctr">
              <a:buClr>
                <a:schemeClr val="bg1"/>
              </a:buClr>
              <a:buSzPct val="80000"/>
            </a:pPr>
            <a:endParaRPr lang="en-GB" altLang="en-US" sz="2400" dirty="0">
              <a:latin typeface="Calibri" panose="020F0502020204030204" pitchFamily="34" charset="0"/>
              <a:ea typeface="ＭＳ Ｐゴシック" charset="-128"/>
            </a:endParaRPr>
          </a:p>
          <a:p>
            <a:pPr algn="ctr">
              <a:buClr>
                <a:schemeClr val="bg1"/>
              </a:buClr>
              <a:buSzPct val="80000"/>
            </a:pPr>
            <a:endParaRPr lang="en-GB" altLang="en-US" sz="2400" dirty="0">
              <a:latin typeface="Calibri" panose="020F0502020204030204" pitchFamily="34" charset="0"/>
              <a:ea typeface="ＭＳ Ｐゴシック" charset="-128"/>
            </a:endParaRPr>
          </a:p>
          <a:p>
            <a:pPr algn="ctr">
              <a:buClr>
                <a:schemeClr val="bg1"/>
              </a:buClr>
              <a:buSzPct val="80000"/>
            </a:pPr>
            <a:r>
              <a:rPr lang="en-GB" altLang="en-US" sz="2400" dirty="0">
                <a:latin typeface="Calibri" panose="020F0502020204030204" pitchFamily="34" charset="0"/>
                <a:ea typeface="ＭＳ Ｐゴシック" charset="-128"/>
              </a:rPr>
              <a:t>ECONOMIC STAGNATION (DEFICITS, RECESSION, INFLATION, PARALYSIS)</a:t>
            </a:r>
          </a:p>
          <a:p>
            <a:pPr algn="ctr">
              <a:buClr>
                <a:schemeClr val="bg1"/>
              </a:buClr>
              <a:buSzPct val="80000"/>
            </a:pPr>
            <a:endParaRPr lang="en-GB" altLang="en-US" sz="2400" dirty="0">
              <a:latin typeface="Calibri" panose="020F0502020204030204" pitchFamily="34" charset="0"/>
              <a:ea typeface="ＭＳ Ｐゴシック" charset="-128"/>
            </a:endParaRPr>
          </a:p>
          <a:p>
            <a:pPr algn="ctr">
              <a:buClr>
                <a:schemeClr val="bg1"/>
              </a:buClr>
              <a:buSzPct val="80000"/>
            </a:pPr>
            <a:r>
              <a:rPr lang="en-GB" altLang="en-US" sz="2400" dirty="0">
                <a:latin typeface="Calibri" panose="020F0502020204030204" pitchFamily="34" charset="0"/>
                <a:ea typeface="ＭＳ Ｐゴシック" charset="-128"/>
              </a:rPr>
              <a:t>DESTRUCTION OF BASIC INFRASTRUCTURE AND GOVERNANCE CAPACITY</a:t>
            </a:r>
          </a:p>
          <a:p>
            <a:pPr algn="ctr">
              <a:buClr>
                <a:schemeClr val="bg1"/>
              </a:buClr>
            </a:pPr>
            <a:endParaRPr lang="en-GB" sz="2400" dirty="0">
              <a:latin typeface="Calibri" panose="020F0502020204030204" pitchFamily="34" charset="0"/>
            </a:endParaRPr>
          </a:p>
          <a:p>
            <a:pPr algn="ctr">
              <a:buClr>
                <a:schemeClr val="bg1"/>
              </a:buClr>
            </a:pPr>
            <a:r>
              <a:rPr lang="en-GB" sz="2400" dirty="0">
                <a:latin typeface="Calibri" panose="020F0502020204030204" pitchFamily="34" charset="0"/>
              </a:rPr>
              <a:t>HUMANITARIAN CRISES</a:t>
            </a:r>
          </a:p>
          <a:p>
            <a:pPr algn="ctr">
              <a:buClr>
                <a:schemeClr val="bg1"/>
              </a:buClr>
            </a:pPr>
            <a:endParaRPr lang="en-GB" sz="2400" dirty="0">
              <a:latin typeface="Calibri" panose="020F0502020204030204" pitchFamily="34" charset="0"/>
            </a:endParaRPr>
          </a:p>
          <a:p>
            <a:pPr algn="ctr">
              <a:buClr>
                <a:schemeClr val="bg1"/>
              </a:buClr>
            </a:pPr>
            <a:endParaRPr lang="en-GB" sz="2400" dirty="0">
              <a:latin typeface="Calibri" panose="020F0502020204030204" pitchFamily="34" charset="0"/>
            </a:endParaRPr>
          </a:p>
          <a:p>
            <a:pPr algn="ctr">
              <a:buClr>
                <a:schemeClr val="bg1"/>
              </a:buClr>
            </a:pPr>
            <a:r>
              <a:rPr lang="en-GB" sz="2400" dirty="0">
                <a:latin typeface="Calibri" panose="020F0502020204030204" pitchFamily="34" charset="0"/>
              </a:rPr>
              <a:t>OVERFLOW OF REFUGEES AND IDPS</a:t>
            </a:r>
          </a:p>
          <a:p>
            <a:pPr algn="ctr">
              <a:buClr>
                <a:schemeClr val="bg1"/>
              </a:buClr>
            </a:pPr>
            <a:endParaRPr lang="en-GB" sz="2400" dirty="0">
              <a:latin typeface="Calibri" panose="020F0502020204030204" pitchFamily="34" charset="0"/>
            </a:endParaRPr>
          </a:p>
          <a:p>
            <a:pPr algn="ctr">
              <a:buClr>
                <a:schemeClr val="bg1"/>
              </a:buClr>
            </a:pPr>
            <a:endParaRPr lang="en-GB" sz="2400" dirty="0">
              <a:latin typeface="Calibri" panose="020F0502020204030204" pitchFamily="34" charset="0"/>
            </a:endParaRPr>
          </a:p>
          <a:p>
            <a:pPr algn="ctr">
              <a:buClr>
                <a:schemeClr val="bg1"/>
              </a:buClr>
            </a:pPr>
            <a:r>
              <a:rPr lang="en-GB" sz="2400" dirty="0">
                <a:latin typeface="Calibri" panose="020F0502020204030204" pitchFamily="34" charset="0"/>
              </a:rPr>
              <a:t>BREAKDOWN IN AUTHORITY AND SECURITY</a:t>
            </a:r>
          </a:p>
          <a:p>
            <a:pPr algn="ctr">
              <a:buClr>
                <a:schemeClr val="bg1"/>
              </a:buClr>
            </a:pPr>
            <a:endParaRPr lang="en-GB" sz="2400" dirty="0">
              <a:latin typeface="Calibri" panose="020F0502020204030204" pitchFamily="34" charset="0"/>
            </a:endParaRPr>
          </a:p>
          <a:p>
            <a:pPr algn="ctr">
              <a:buClr>
                <a:schemeClr val="bg1"/>
              </a:buClr>
            </a:pPr>
            <a:endParaRPr lang="en-GB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14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/>
              <a:t>RESPONSES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457" y="1684583"/>
            <a:ext cx="11405419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REVOLUTION/UPRISINGS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WAR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DIALOGUE/NEGOTIATION/MEDIATION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3877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99369F-6E27-4B5E-9C63-87D03B289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SOUTH AFRICA AND CONFLICT RESOLUTION</a:t>
            </a:r>
            <a:endParaRPr lang="en-ZA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E9FDE6-46A1-4D40-8862-E69D55C93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4" y="1600205"/>
            <a:ext cx="11161776" cy="4525963"/>
          </a:xfrm>
        </p:spPr>
        <p:txBody>
          <a:bodyPr>
            <a:normAutofit/>
          </a:bodyPr>
          <a:lstStyle/>
          <a:p>
            <a:r>
              <a:rPr lang="en-US" sz="2400" dirty="0"/>
              <a:t>THROUGH MULTI-LATERALISM</a:t>
            </a:r>
          </a:p>
          <a:p>
            <a:endParaRPr lang="en-US" sz="2400" dirty="0"/>
          </a:p>
          <a:p>
            <a:r>
              <a:rPr lang="en-US" sz="2400" dirty="0"/>
              <a:t>MEDIATION…the South African Model</a:t>
            </a:r>
          </a:p>
          <a:p>
            <a:endParaRPr lang="en-US" sz="2400" dirty="0"/>
          </a:p>
          <a:p>
            <a:r>
              <a:rPr lang="en-US" sz="2400" dirty="0"/>
              <a:t>ECONOMIC DIPLOMACY</a:t>
            </a:r>
          </a:p>
          <a:p>
            <a:endParaRPr lang="en-US" sz="2400" dirty="0"/>
          </a:p>
          <a:p>
            <a:r>
              <a:rPr lang="en-US" sz="2400" dirty="0"/>
              <a:t>PEACEKEEPING AND PEACE-ENFORCEMENT SUPPORT</a:t>
            </a:r>
          </a:p>
          <a:p>
            <a:endParaRPr lang="en-US" sz="2400" dirty="0"/>
          </a:p>
          <a:p>
            <a:r>
              <a:rPr lang="en-US" sz="2400" dirty="0"/>
              <a:t>ARF…Elections, Humanitarian assistance, Governance etc</a:t>
            </a:r>
            <a:r>
              <a:rPr lang="en-US" sz="2600" dirty="0"/>
              <a:t>.</a:t>
            </a:r>
          </a:p>
          <a:p>
            <a:endParaRPr lang="en-US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73699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21A37C-88A6-4A75-BEDD-18C7B170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9"/>
            <a:ext cx="121920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CURRENT CHALLENGES</a:t>
            </a:r>
            <a:endParaRPr lang="en-ZA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7EF3A9-17DA-4EF9-910B-653DC501F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152145"/>
            <a:ext cx="11740896" cy="4974024"/>
          </a:xfrm>
        </p:spPr>
        <p:txBody>
          <a:bodyPr/>
          <a:lstStyle/>
          <a:p>
            <a:r>
              <a:rPr lang="en-US" sz="2400" b="1" dirty="0"/>
              <a:t>MULTI-LATERAL AGENCIES (AU, SADC etc.) </a:t>
            </a:r>
            <a:r>
              <a:rPr lang="en-US" sz="2400" dirty="0"/>
              <a:t>have limitations e.g. Sovereignty, capacity issues etc. constrains our role  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MEDIATION</a:t>
            </a:r>
            <a:r>
              <a:rPr lang="en-US" sz="2400" dirty="0" smtClean="0"/>
              <a:t>…South </a:t>
            </a:r>
            <a:r>
              <a:rPr lang="en-US" sz="2400" dirty="0"/>
              <a:t>African model under pressure domestically</a:t>
            </a:r>
          </a:p>
          <a:p>
            <a:endParaRPr lang="en-US" sz="2400" b="1" dirty="0"/>
          </a:p>
          <a:p>
            <a:r>
              <a:rPr lang="en-US" sz="2400" b="1" dirty="0" smtClean="0"/>
              <a:t>ECONOMIC </a:t>
            </a:r>
            <a:r>
              <a:rPr lang="en-US" sz="2400" b="1" dirty="0"/>
              <a:t>DIPLOMACY</a:t>
            </a:r>
            <a:r>
              <a:rPr lang="en-US" sz="2400" dirty="0"/>
              <a:t>…domestic pressures growing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PEACEKEEPING </a:t>
            </a:r>
            <a:r>
              <a:rPr lang="en-US" sz="2400" b="1" dirty="0"/>
              <a:t>AND PEACE ENFORCEMENT</a:t>
            </a:r>
            <a:r>
              <a:rPr lang="en-US" sz="2400" dirty="0"/>
              <a:t>…military has serious personnel and equipment challenges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ARF</a:t>
            </a:r>
            <a:r>
              <a:rPr lang="en-US" sz="2400" dirty="0" smtClean="0"/>
              <a:t>…current </a:t>
            </a:r>
            <a:r>
              <a:rPr lang="en-US" sz="2400" dirty="0"/>
              <a:t>budget totally inadequate to meet needs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38881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211D52-BD49-476C-83C1-327706B06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758"/>
            <a:ext cx="121920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SOUTH AFRICA IN AFRICA</a:t>
            </a:r>
            <a:endParaRPr lang="en-ZA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17DBF4-55C8-48E5-A4DD-ABB569459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405349"/>
            <a:ext cx="11823192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WITH WHAT?</a:t>
            </a:r>
          </a:p>
          <a:p>
            <a:pPr marL="0" indent="0">
              <a:buNone/>
            </a:pPr>
            <a:r>
              <a:rPr lang="en-US" sz="2400" dirty="0"/>
              <a:t>Peace support operations, political intervention and mediation, socio-economic development 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HOW? </a:t>
            </a:r>
          </a:p>
          <a:p>
            <a:pPr marL="0" indent="0">
              <a:buNone/>
            </a:pPr>
            <a:r>
              <a:rPr lang="en-US" sz="2400" dirty="0"/>
              <a:t>ARF, Soft diplomacy, military support, trade etc. </a:t>
            </a:r>
            <a:endParaRPr lang="en-US" sz="24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WHO?</a:t>
            </a:r>
          </a:p>
          <a:p>
            <a:pPr marL="0" indent="0">
              <a:buNone/>
            </a:pPr>
            <a:r>
              <a:rPr lang="en-US" sz="2400" dirty="0"/>
              <a:t>Civil society organizations, corporate South Africa, government…we can disagree but we should reach consensus on our national interest and practice a united patriotic approach to our foreign relations…it is in our collective interests.</a:t>
            </a:r>
          </a:p>
          <a:p>
            <a:endParaRPr lang="en-US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406016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ZA" b="1" dirty="0"/>
          </a:p>
          <a:p>
            <a:pPr marL="0" indent="0" algn="ctr">
              <a:buNone/>
            </a:pPr>
            <a:endParaRPr lang="en-ZA" b="1" dirty="0"/>
          </a:p>
          <a:p>
            <a:pPr marL="0" indent="0" algn="ctr">
              <a:buNone/>
            </a:pPr>
            <a:r>
              <a:rPr lang="en-ZA" sz="4000" b="1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xmlns="" val="159127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6" name="Text Box 4"/>
          <p:cNvSpPr txBox="1">
            <a:spLocks noChangeArrowheads="1"/>
          </p:cNvSpPr>
          <p:nvPr/>
        </p:nvSpPr>
        <p:spPr bwMode="auto">
          <a:xfrm>
            <a:off x="6156328" y="947741"/>
            <a:ext cx="184731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1200" i="1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1200" i="1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1200" i="1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1200" i="1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Futura Md BT" charset="0"/>
            </a:endParaRPr>
          </a:p>
        </p:txBody>
      </p:sp>
      <p:graphicFrame>
        <p:nvGraphicFramePr>
          <p:cNvPr id="7171" name="Object 10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xmlns="" val="1002249528"/>
              </p:ext>
            </p:extLst>
          </p:nvPr>
        </p:nvGraphicFramePr>
        <p:xfrm>
          <a:off x="2701135" y="209828"/>
          <a:ext cx="6910387" cy="5182791"/>
        </p:xfrm>
        <a:graphic>
          <a:graphicData uri="http://schemas.openxmlformats.org/presentationml/2006/ole">
            <p:oleObj spid="_x0000_s4194" name="Photo Editor Photo" r:id="rId3" imgW="19504762" imgH="14628571" progId="">
              <p:embed/>
            </p:oleObj>
          </a:graphicData>
        </a:graphic>
      </p:graphicFrame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892744" y="5392615"/>
            <a:ext cx="45271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ZA" sz="1400" b="1" i="0" dirty="0">
                <a:solidFill>
                  <a:prstClr val="black"/>
                </a:solidFill>
                <a:latin typeface="Calibri"/>
                <a:cs typeface="Calibri"/>
              </a:rPr>
              <a:t>ACCORD House</a:t>
            </a:r>
          </a:p>
          <a:p>
            <a:pPr algn="ctr"/>
            <a:r>
              <a:rPr lang="en-ZA" sz="1400" b="1" i="0" dirty="0">
                <a:solidFill>
                  <a:prstClr val="black"/>
                </a:solidFill>
                <a:latin typeface="Calibri"/>
                <a:cs typeface="Calibri"/>
              </a:rPr>
              <a:t>Durban, South Africa</a:t>
            </a:r>
          </a:p>
        </p:txBody>
      </p:sp>
    </p:spTree>
    <p:extLst>
      <p:ext uri="{BB962C8B-B14F-4D97-AF65-F5344CB8AC3E}">
        <p14:creationId xmlns:p14="http://schemas.microsoft.com/office/powerpoint/2010/main" xmlns="" val="137026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713"/>
            <a:ext cx="12192000" cy="1143000"/>
          </a:xfrm>
        </p:spPr>
        <p:txBody>
          <a:bodyPr>
            <a:normAutofit/>
          </a:bodyPr>
          <a:lstStyle/>
          <a:p>
            <a:r>
              <a:rPr lang="en-ZA" sz="4000" b="1" cap="all" dirty="0"/>
              <a:t>About ACCORD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805" y="1319104"/>
            <a:ext cx="11769213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Since </a:t>
            </a:r>
            <a:r>
              <a:rPr lang="en-GB" sz="2400" b="1" dirty="0"/>
              <a:t>1992</a:t>
            </a:r>
            <a:r>
              <a:rPr lang="en-GB" sz="2400" dirty="0"/>
              <a:t>, ACCORD has played an integral role in peace and security across Africa working with the OAU/AU since 1993</a:t>
            </a:r>
            <a:br>
              <a:rPr lang="en-GB" sz="2400" dirty="0"/>
            </a:br>
            <a:endParaRPr lang="en-GB" sz="2400" dirty="0"/>
          </a:p>
          <a:p>
            <a:r>
              <a:rPr lang="en-GB" sz="2400" dirty="0"/>
              <a:t>ACCORD intervenes in conflicts through </a:t>
            </a:r>
            <a:r>
              <a:rPr lang="en-GB" sz="2400" b="1" dirty="0"/>
              <a:t>training</a:t>
            </a:r>
            <a:r>
              <a:rPr lang="en-GB" sz="2400" dirty="0"/>
              <a:t>, </a:t>
            </a:r>
            <a:r>
              <a:rPr lang="en-GB" sz="2400" b="1" dirty="0"/>
              <a:t>research, policy development, and mediation support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  <a:p>
            <a:r>
              <a:rPr lang="en-GB" sz="2400" dirty="0"/>
              <a:t>ACCORD ranked in top 100 globally out of 11 175 think tanks for eleven consecutive years (Pennsylvania University TTCSP)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b="1" dirty="0"/>
          </a:p>
          <a:p>
            <a:r>
              <a:rPr lang="en-GB" sz="2400" dirty="0"/>
              <a:t>Over the past 30 years, ACCORD has </a:t>
            </a:r>
            <a:r>
              <a:rPr lang="en-GB" sz="2400" b="1" dirty="0"/>
              <a:t>trained over 20,000 </a:t>
            </a:r>
            <a:r>
              <a:rPr lang="en-GB" sz="2400" dirty="0"/>
              <a:t>people in conflict management skills. </a:t>
            </a:r>
          </a:p>
          <a:p>
            <a:endParaRPr lang="en-GB" sz="2400" dirty="0"/>
          </a:p>
          <a:p>
            <a:endParaRPr lang="en-ZA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03341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E3182E-4467-4211-BC4B-0C5CFB9E2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958"/>
            <a:ext cx="12192000" cy="881988"/>
          </a:xfrm>
        </p:spPr>
        <p:txBody>
          <a:bodyPr>
            <a:normAutofit/>
          </a:bodyPr>
          <a:lstStyle/>
          <a:p>
            <a:r>
              <a:rPr lang="en-US" sz="4000" b="1" dirty="0"/>
              <a:t>ACCORD’s RESPONSE</a:t>
            </a:r>
            <a:endParaRPr lang="en-ZA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5D3CA4-757D-4DB1-8955-3FEAA3227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2" y="1362456"/>
            <a:ext cx="11667744" cy="4763708"/>
          </a:xfrm>
        </p:spPr>
        <p:txBody>
          <a:bodyPr>
            <a:normAutofit/>
          </a:bodyPr>
          <a:lstStyle/>
          <a:p>
            <a:r>
              <a:rPr lang="en-US" sz="2400" dirty="0"/>
              <a:t>Evidence Based Research through a Data Analytics Unit + Continental Research Network</a:t>
            </a:r>
          </a:p>
          <a:p>
            <a:endParaRPr lang="en-US" sz="2400" dirty="0"/>
          </a:p>
          <a:p>
            <a:r>
              <a:rPr lang="en-US" sz="2400" dirty="0"/>
              <a:t>ACCORD Training Faculty…</a:t>
            </a:r>
          </a:p>
          <a:p>
            <a:endParaRPr lang="en-US" sz="2400" dirty="0"/>
          </a:p>
          <a:p>
            <a:r>
              <a:rPr lang="en-US" sz="2400" dirty="0"/>
              <a:t>High Level Mediation Group </a:t>
            </a:r>
          </a:p>
          <a:p>
            <a:endParaRPr lang="en-US" sz="2400" dirty="0"/>
          </a:p>
          <a:p>
            <a:r>
              <a:rPr lang="en-US" sz="2400" dirty="0"/>
              <a:t>Conflict Prevention Network through partnerships:</a:t>
            </a:r>
          </a:p>
          <a:p>
            <a:pPr lvl="1"/>
            <a:r>
              <a:rPr lang="en-US" sz="2400" dirty="0"/>
              <a:t>UCLG, AASU, AAU, FEMWISE, AUYEO, Faith Based Organizations and Traditional Leaders</a:t>
            </a:r>
            <a:endParaRPr lang="en-ZA" sz="2400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0708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1742" y="1297858"/>
            <a:ext cx="4650657" cy="3500284"/>
          </a:xfrm>
        </p:spPr>
        <p:txBody>
          <a:bodyPr>
            <a:noAutofit/>
          </a:bodyPr>
          <a:lstStyle/>
          <a:p>
            <a:r>
              <a:rPr lang="en-ZA" sz="3375" dirty="0"/>
              <a:t> </a:t>
            </a:r>
            <a:r>
              <a:rPr lang="en-ZA" sz="2400" b="1" dirty="0"/>
              <a:t>Convergence and Complexity: Africa’s crisis over the next Decade </a:t>
            </a:r>
            <a:endParaRPr lang="en-GB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4503" y="274147"/>
            <a:ext cx="5076832" cy="53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17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n-ZA" sz="4000" b="1" dirty="0"/>
              <a:t>CONCLUSIONS</a:t>
            </a:r>
            <a:endParaRPr lang="en-Z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23" y="1600205"/>
            <a:ext cx="11995354" cy="3855715"/>
          </a:xfrm>
        </p:spPr>
        <p:txBody>
          <a:bodyPr>
            <a:normAutofit fontScale="55000" lnSpcReduction="20000"/>
          </a:bodyPr>
          <a:lstStyle/>
          <a:p>
            <a:r>
              <a:rPr lang="en-ZA" sz="4400" dirty="0"/>
              <a:t>Significant parts of Africa are reaching a dangerous tipping point</a:t>
            </a:r>
          </a:p>
          <a:p>
            <a:endParaRPr lang="en-ZA" sz="4400" dirty="0"/>
          </a:p>
          <a:p>
            <a:r>
              <a:rPr lang="en-ZA" sz="4400" dirty="0"/>
              <a:t>Africa is in a race against time</a:t>
            </a:r>
          </a:p>
          <a:p>
            <a:endParaRPr lang="en-ZA" sz="4400" dirty="0"/>
          </a:p>
          <a:p>
            <a:r>
              <a:rPr lang="en-ZA" sz="4400" dirty="0"/>
              <a:t>Transformation to address the root causes will take between 20 to 40 years</a:t>
            </a:r>
          </a:p>
          <a:p>
            <a:endParaRPr lang="en-ZA" sz="4400" dirty="0"/>
          </a:p>
          <a:p>
            <a:r>
              <a:rPr lang="en-ZA" sz="4400" dirty="0"/>
              <a:t>Armed, complex, and protracted conflict will characterise large parts of the African landscape in the coming decades</a:t>
            </a:r>
          </a:p>
          <a:p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xmlns="" val="29053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n-ZA" sz="4000" b="1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87" y="2290916"/>
            <a:ext cx="11956026" cy="3835252"/>
          </a:xfrm>
        </p:spPr>
        <p:txBody>
          <a:bodyPr>
            <a:normAutofit/>
          </a:bodyPr>
          <a:lstStyle/>
          <a:p>
            <a:r>
              <a:rPr lang="en-ZA" sz="2400" dirty="0"/>
              <a:t>Prevention at the local and national levels must assume the highest priority</a:t>
            </a:r>
          </a:p>
          <a:p>
            <a:endParaRPr lang="en-ZA" sz="2400" dirty="0"/>
          </a:p>
          <a:p>
            <a:r>
              <a:rPr lang="en-ZA" sz="2400" dirty="0"/>
              <a:t>Increasingly mediation will be accompanied by peace enforcement</a:t>
            </a:r>
          </a:p>
        </p:txBody>
      </p:sp>
    </p:spTree>
    <p:extLst>
      <p:ext uri="{BB962C8B-B14F-4D97-AF65-F5344CB8AC3E}">
        <p14:creationId xmlns:p14="http://schemas.microsoft.com/office/powerpoint/2010/main" xmlns="" val="296848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" y="341410"/>
            <a:ext cx="12127992" cy="776239"/>
          </a:xfrm>
        </p:spPr>
        <p:txBody>
          <a:bodyPr>
            <a:normAutofit/>
          </a:bodyPr>
          <a:lstStyle/>
          <a:p>
            <a:r>
              <a:rPr lang="en-ZA" sz="4000" b="1" dirty="0"/>
              <a:t>WHAT AFRICA DID WELL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176" y="1589598"/>
            <a:ext cx="11795760" cy="5377217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ZA" sz="2400" dirty="0"/>
              <a:t>Managing economies better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ZA" sz="2400" dirty="0"/>
              <a:t>Debt relief – 1994 debt to GDP ratio was 130 % 2005, debt to GDP ratio dropped to 30 %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ZA" sz="2400" dirty="0"/>
              <a:t>Loss making enterprises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ZA" sz="2400" dirty="0"/>
              <a:t>Telecom Revolution – 	2000: 11 million mobile lines	                                						        					2016: 687 million mobile lines 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ZA" sz="2400" dirty="0"/>
              <a:t>Conflict decreased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endParaRPr lang="en-ZA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386317" y="6209731"/>
            <a:ext cx="43263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/>
              <a:t>Source: </a:t>
            </a:r>
            <a:r>
              <a:rPr lang="en-US" sz="1200" dirty="0"/>
              <a:t>How Africa can Keep Rising: Ngozi Okonjo-Iweala</a:t>
            </a:r>
            <a:endParaRPr lang="en-ZA" sz="1200" dirty="0"/>
          </a:p>
          <a:p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7320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temporary 1">
    <a:dk1>
      <a:srgbClr val="000000"/>
    </a:dk1>
    <a:lt1>
      <a:srgbClr val="FFFFFF"/>
    </a:lt1>
    <a:dk2>
      <a:srgbClr val="0066CC"/>
    </a:dk2>
    <a:lt2>
      <a:srgbClr val="CBCBCB"/>
    </a:lt2>
    <a:accent1>
      <a:srgbClr val="009999"/>
    </a:accent1>
    <a:accent2>
      <a:srgbClr val="FF9933"/>
    </a:accent2>
    <a:accent3>
      <a:srgbClr val="AAB8E2"/>
    </a:accent3>
    <a:accent4>
      <a:srgbClr val="DADADA"/>
    </a:accent4>
    <a:accent5>
      <a:srgbClr val="AACACA"/>
    </a:accent5>
    <a:accent6>
      <a:srgbClr val="E78A2D"/>
    </a:accent6>
    <a:hlink>
      <a:srgbClr val="330099"/>
    </a:hlink>
    <a:folHlink>
      <a:srgbClr val="CBCBCB"/>
    </a:folHlink>
  </a:clrScheme>
  <a:fontScheme name="Contemporary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6747</TotalTime>
  <Words>647</Words>
  <Application>Microsoft Office PowerPoint</Application>
  <PresentationFormat>Custom</PresentationFormat>
  <Paragraphs>190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Photo Editor Photo</vt:lpstr>
      <vt:lpstr>Chart</vt:lpstr>
      <vt:lpstr>Slide 1</vt:lpstr>
      <vt:lpstr>Slide 2</vt:lpstr>
      <vt:lpstr>Slide 3</vt:lpstr>
      <vt:lpstr>About ACCORD</vt:lpstr>
      <vt:lpstr>ACCORD’s RESPONSE</vt:lpstr>
      <vt:lpstr> Convergence and Complexity: Africa’s crisis over the next Decade </vt:lpstr>
      <vt:lpstr>CONCLUSIONS</vt:lpstr>
      <vt:lpstr>CONCLUSIONS</vt:lpstr>
      <vt:lpstr>WHAT AFRICA DID WELL</vt:lpstr>
      <vt:lpstr>WHAT AFRICA DID WRONG</vt:lpstr>
      <vt:lpstr>AFRICA’S SOCIO-ECONOMIC STRUCTURAL CHALLENGE</vt:lpstr>
      <vt:lpstr>Slide 12</vt:lpstr>
      <vt:lpstr>Slide 13</vt:lpstr>
      <vt:lpstr>Slide 14</vt:lpstr>
      <vt:lpstr>Convergence and Complexity of Escalating Factors</vt:lpstr>
      <vt:lpstr>COVID-19 AND THE UKRAINE WAR:                                       A CONFLICT MULTIPLIER </vt:lpstr>
      <vt:lpstr>NEW COMPLEXITY: EMERGING TRENDS</vt:lpstr>
      <vt:lpstr>  </vt:lpstr>
      <vt:lpstr> DRIVERS OF CONFLICT</vt:lpstr>
      <vt:lpstr>MANIFESTATIONS</vt:lpstr>
      <vt:lpstr>CONSEQUENCES OF CONFLICT</vt:lpstr>
      <vt:lpstr>RESPONSES</vt:lpstr>
      <vt:lpstr>SOUTH AFRICA AND CONFLICT RESOLUTION</vt:lpstr>
      <vt:lpstr>CURRENT CHALLENGES</vt:lpstr>
      <vt:lpstr>SOUTH AFRICA IN AFRICA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Forti</dc:creator>
  <cp:lastModifiedBy>USER</cp:lastModifiedBy>
  <cp:revision>373</cp:revision>
  <cp:lastPrinted>2022-02-25T13:13:53Z</cp:lastPrinted>
  <dcterms:created xsi:type="dcterms:W3CDTF">2016-02-16T13:26:36Z</dcterms:created>
  <dcterms:modified xsi:type="dcterms:W3CDTF">2022-05-30T17:23:25Z</dcterms:modified>
</cp:coreProperties>
</file>