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7" r:id="rId4"/>
  </p:sldMasterIdLst>
  <p:notesMasterIdLst>
    <p:notesMasterId r:id="rId16"/>
  </p:notesMasterIdLst>
  <p:handoutMasterIdLst>
    <p:handoutMasterId r:id="rId17"/>
  </p:handoutMasterIdLst>
  <p:sldIdLst>
    <p:sldId id="2596" r:id="rId5"/>
    <p:sldId id="2606" r:id="rId6"/>
    <p:sldId id="2611" r:id="rId7"/>
    <p:sldId id="2567" r:id="rId8"/>
    <p:sldId id="2602" r:id="rId9"/>
    <p:sldId id="2604" r:id="rId10"/>
    <p:sldId id="2605" r:id="rId11"/>
    <p:sldId id="2612" r:id="rId12"/>
    <p:sldId id="2613" r:id="rId13"/>
    <p:sldId id="2614" r:id="rId14"/>
    <p:sldId id="261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238" autoAdjust="0"/>
  </p:normalViewPr>
  <p:slideViewPr>
    <p:cSldViewPr snapToGrid="0" snapToObjects="1" showGuides="1">
      <p:cViewPr varScale="1">
        <p:scale>
          <a:sx n="85" d="100"/>
          <a:sy n="85" d="100"/>
        </p:scale>
        <p:origin x="180" y="84"/>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5/24/2022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73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049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26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80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735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19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43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52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219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346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131718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47070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113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552906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088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mod="1">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041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mod="1">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mod="1">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1923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2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59142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4.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7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7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816790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8" r:id="rId19"/>
    <p:sldLayoutId id="2147483673" r:id="rId20"/>
    <p:sldLayoutId id="2147483736" r:id="rId21"/>
    <p:sldLayoutId id="2147483689" r:id="rId22"/>
    <p:sldLayoutId id="2147483735" r:id="rId23"/>
    <p:sldLayoutId id="2147483684" r:id="rId24"/>
    <p:sldLayoutId id="2147483752" r:id="rId25"/>
    <p:sldLayoutId id="2147483651" r:id="rId26"/>
    <p:sldLayoutId id="2147483738" r:id="rId27"/>
    <p:sldLayoutId id="2147483685" r:id="rId28"/>
    <p:sldLayoutId id="2147483674" r:id="rId29"/>
    <p:sldLayoutId id="2147483694" r:id="rId30"/>
    <p:sldLayoutId id="2147483748" r:id="rId31"/>
    <p:sldLayoutId id="2147483693" r:id="rId32"/>
    <p:sldLayoutId id="2147483686" r:id="rId33"/>
    <p:sldLayoutId id="2147483703" r:id="rId34"/>
    <p:sldLayoutId id="2147483709" r:id="rId35"/>
    <p:sldLayoutId id="2147483711" r:id="rId36"/>
    <p:sldLayoutId id="2147483712" r:id="rId37"/>
    <p:sldLayoutId id="2147483749" r:id="rId38"/>
    <p:sldLayoutId id="2147483751" r:id="rId39"/>
    <p:sldLayoutId id="2147483704" r:id="rId40"/>
    <p:sldLayoutId id="2147483702" r:id="rId41"/>
    <p:sldLayoutId id="2147483714" r:id="rId42"/>
    <p:sldLayoutId id="2147483695" r:id="rId43"/>
    <p:sldLayoutId id="2147483730" r:id="rId44"/>
    <p:sldLayoutId id="2147483698" r:id="rId45"/>
    <p:sldLayoutId id="2147483699" r:id="rId46"/>
    <p:sldLayoutId id="2147483732" r:id="rId47"/>
    <p:sldLayoutId id="2147483739" r:id="rId48"/>
    <p:sldLayoutId id="2147483740" r:id="rId49"/>
    <p:sldLayoutId id="2147483700" r:id="rId50"/>
    <p:sldLayoutId id="2147483741" r:id="rId51"/>
    <p:sldLayoutId id="2147483742" r:id="rId52"/>
    <p:sldLayoutId id="2147483696" r:id="rId53"/>
    <p:sldLayoutId id="2147483743" r:id="rId54"/>
    <p:sldLayoutId id="2147483744" r:id="rId55"/>
    <p:sldLayoutId id="2147483705" r:id="rId56"/>
    <p:sldLayoutId id="2147483746" r:id="rId57"/>
    <p:sldLayoutId id="2147483687" r:id="rId58"/>
    <p:sldLayoutId id="2147483720" r:id="rId59"/>
    <p:sldLayoutId id="2147483718" r:id="rId60"/>
    <p:sldLayoutId id="2147483721" r:id="rId61"/>
    <p:sldLayoutId id="2147483716" r:id="rId62"/>
    <p:sldLayoutId id="2147483722" r:id="rId63"/>
    <p:sldLayoutId id="2147483753" r:id="rId64"/>
    <p:sldLayoutId id="2147483754" r:id="rId65"/>
    <p:sldLayoutId id="2147483755" r:id="rId66"/>
    <p:sldLayoutId id="2147483756" r:id="rId67"/>
    <p:sldLayoutId id="2147483725" r:id="rId68"/>
    <p:sldLayoutId id="2147483726" r:id="rId69"/>
    <p:sldLayoutId id="2147483675" r:id="rId70"/>
    <p:sldLayoutId id="2147483677" r:id="rId71"/>
    <p:sldLayoutId id="2147483729" r:id="rId72"/>
    <p:sldLayoutId id="2147483747" r:id="rId73"/>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267097" y="888274"/>
            <a:ext cx="9640389" cy="5055326"/>
          </a:xfrm>
        </p:spPr>
        <p:txBody>
          <a:bodyPr/>
          <a:lstStyle/>
          <a:p>
            <a:pPr>
              <a:spcAft>
                <a:spcPts val="0"/>
              </a:spcAft>
            </a:pPr>
            <a:r>
              <a:rPr lang="en-ZA" sz="5400" dirty="0" smtClean="0">
                <a:solidFill>
                  <a:srgbClr val="538135"/>
                </a:solidFill>
                <a:latin typeface="Times New Roman" panose="02020603050405020304" pitchFamily="18" charset="0"/>
                <a:ea typeface="Calibri" panose="020F0502020204030204" pitchFamily="34" charset="0"/>
              </a:rPr>
              <a:t/>
            </a:r>
            <a:br>
              <a:rPr lang="en-ZA" sz="5400" dirty="0" smtClean="0">
                <a:solidFill>
                  <a:srgbClr val="538135"/>
                </a:solidFill>
                <a:latin typeface="Times New Roman" panose="02020603050405020304" pitchFamily="18" charset="0"/>
                <a:ea typeface="Calibri" panose="020F0502020204030204" pitchFamily="34" charset="0"/>
              </a:rPr>
            </a:br>
            <a:r>
              <a:rPr lang="en-ZA" sz="5400" dirty="0">
                <a:solidFill>
                  <a:srgbClr val="538135"/>
                </a:solidFill>
                <a:latin typeface="Times New Roman" panose="02020603050405020304" pitchFamily="18" charset="0"/>
                <a:ea typeface="Calibri" panose="020F0502020204030204" pitchFamily="34" charset="0"/>
              </a:rPr>
              <a:t/>
            </a:r>
            <a:br>
              <a:rPr lang="en-ZA" sz="5400" dirty="0">
                <a:solidFill>
                  <a:srgbClr val="538135"/>
                </a:solidFill>
                <a:latin typeface="Times New Roman" panose="02020603050405020304" pitchFamily="18" charset="0"/>
                <a:ea typeface="Calibri" panose="020F0502020204030204" pitchFamily="34" charset="0"/>
              </a:rPr>
            </a:br>
            <a:r>
              <a:rPr lang="en-ZA" sz="5400" dirty="0" smtClean="0">
                <a:solidFill>
                  <a:srgbClr val="538135"/>
                </a:solidFill>
                <a:latin typeface="Times New Roman" panose="02020603050405020304" pitchFamily="18" charset="0"/>
                <a:ea typeface="Calibri" panose="020F0502020204030204" pitchFamily="34" charset="0"/>
              </a:rPr>
              <a:t/>
            </a:r>
            <a:br>
              <a:rPr lang="en-ZA" sz="5400" dirty="0" smtClean="0">
                <a:solidFill>
                  <a:srgbClr val="538135"/>
                </a:solidFill>
                <a:latin typeface="Times New Roman" panose="02020603050405020304" pitchFamily="18" charset="0"/>
                <a:ea typeface="Calibri" panose="020F0502020204030204" pitchFamily="34" charset="0"/>
              </a:rPr>
            </a:br>
            <a:r>
              <a:rPr lang="en-ZA" sz="4000" dirty="0" smtClean="0">
                <a:solidFill>
                  <a:srgbClr val="538135"/>
                </a:solidFill>
                <a:latin typeface="Times New Roman" panose="02020603050405020304" pitchFamily="18" charset="0"/>
                <a:ea typeface="Calibri" panose="020F0502020204030204" pitchFamily="34" charset="0"/>
              </a:rPr>
              <a:t>SOUTH WEST GAUTENG TVET COLLEGE STUDENT GOVERNACE</a:t>
            </a:r>
            <a:br>
              <a:rPr lang="en-ZA" sz="4000" dirty="0" smtClean="0">
                <a:solidFill>
                  <a:srgbClr val="538135"/>
                </a:solidFill>
                <a:latin typeface="Times New Roman" panose="02020603050405020304" pitchFamily="18" charset="0"/>
                <a:ea typeface="Calibri" panose="020F0502020204030204" pitchFamily="34" charset="0"/>
              </a:rPr>
            </a:br>
            <a:r>
              <a:rPr lang="en-ZA" sz="4000" dirty="0" smtClean="0">
                <a:solidFill>
                  <a:srgbClr val="538135"/>
                </a:solidFill>
                <a:latin typeface="Times New Roman" panose="02020603050405020304" pitchFamily="18" charset="0"/>
                <a:ea typeface="Calibri" panose="020F0502020204030204" pitchFamily="34" charset="0"/>
              </a:rPr>
              <a:t>PRESENTATION:2022 SRC</a:t>
            </a:r>
            <a:br>
              <a:rPr lang="en-ZA" sz="4000" dirty="0" smtClean="0">
                <a:solidFill>
                  <a:srgbClr val="538135"/>
                </a:solidFill>
                <a:latin typeface="Times New Roman" panose="02020603050405020304" pitchFamily="18" charset="0"/>
                <a:ea typeface="Calibri" panose="020F0502020204030204" pitchFamily="34" charset="0"/>
              </a:rPr>
            </a:br>
            <a:endParaRPr lang="en-US" sz="4000"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p:txBody>
          <a:bodyPr/>
          <a:lstStyle/>
          <a:p>
            <a:r>
              <a:rPr lang="en-US" dirty="0" smtClean="0"/>
              <a:t>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461657" y="1188720"/>
            <a:ext cx="5669279" cy="1789612"/>
          </a:xfrm>
          <a:prstGeom prst="rect">
            <a:avLst/>
          </a:prstGeom>
        </p:spPr>
      </p:pic>
    </p:spTree>
    <p:extLst>
      <p:ext uri="{BB962C8B-B14F-4D97-AF65-F5344CB8AC3E}">
        <p14:creationId xmlns:p14="http://schemas.microsoft.com/office/powerpoint/2010/main" val="7959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challenges of a College</a:t>
            </a:r>
            <a:endParaRPr lang="en-ZA" dirty="0"/>
          </a:p>
        </p:txBody>
      </p:sp>
      <p:sp>
        <p:nvSpPr>
          <p:cNvPr id="3" name="Content Placeholder 2"/>
          <p:cNvSpPr>
            <a:spLocks noGrp="1"/>
          </p:cNvSpPr>
          <p:nvPr>
            <p:ph idx="1"/>
          </p:nvPr>
        </p:nvSpPr>
        <p:spPr/>
        <p:txBody>
          <a:bodyPr>
            <a:normAutofit fontScale="32500" lnSpcReduction="20000"/>
          </a:bodyPr>
          <a:lstStyle/>
          <a:p>
            <a:r>
              <a:rPr lang="en-ZA" sz="4500" dirty="0" smtClean="0">
                <a:latin typeface="Arial" panose="020B0604020202020204" pitchFamily="34" charset="0"/>
                <a:cs typeface="Arial" panose="020B0604020202020204" pitchFamily="34" charset="0"/>
              </a:rPr>
              <a:t>Lack </a:t>
            </a:r>
            <a:r>
              <a:rPr lang="en-ZA" sz="4500" dirty="0">
                <a:latin typeface="Arial" panose="020B0604020202020204" pitchFamily="34" charset="0"/>
                <a:cs typeface="Arial" panose="020B0604020202020204" pitchFamily="34" charset="0"/>
              </a:rPr>
              <a:t>of transfer across streams in the education </a:t>
            </a:r>
            <a:r>
              <a:rPr lang="en-ZA" sz="4500" dirty="0" smtClean="0">
                <a:latin typeface="Arial" panose="020B0604020202020204" pitchFamily="34" charset="0"/>
                <a:cs typeface="Arial" panose="020B0604020202020204" pitchFamily="34" charset="0"/>
              </a:rPr>
              <a:t>system, The </a:t>
            </a:r>
            <a:r>
              <a:rPr lang="en-ZA" sz="4500" dirty="0">
                <a:latin typeface="Arial" panose="020B0604020202020204" pitchFamily="34" charset="0"/>
                <a:cs typeface="Arial" panose="020B0604020202020204" pitchFamily="34" charset="0"/>
              </a:rPr>
              <a:t>idea of enabling students to move from one stream to another with ease so that they can see a better career path whichever entry they take is not getting much support in its enforcement</a:t>
            </a:r>
            <a:r>
              <a:rPr lang="en-ZA" sz="4500" dirty="0" smtClean="0">
                <a:latin typeface="Arial" panose="020B0604020202020204" pitchFamily="34" charset="0"/>
                <a:cs typeface="Arial" panose="020B0604020202020204" pitchFamily="34" charset="0"/>
              </a:rPr>
              <a:t>.</a:t>
            </a:r>
          </a:p>
          <a:p>
            <a:r>
              <a:rPr lang="en-ZA" sz="4500" dirty="0">
                <a:latin typeface="Arial" panose="020B0604020202020204" pitchFamily="34" charset="0"/>
                <a:cs typeface="Arial" panose="020B0604020202020204" pitchFamily="34" charset="0"/>
              </a:rPr>
              <a:t>Resources for TVET are very </a:t>
            </a:r>
            <a:r>
              <a:rPr lang="en-ZA" sz="4500" dirty="0" smtClean="0">
                <a:latin typeface="Arial" panose="020B0604020202020204" pitchFamily="34" charset="0"/>
                <a:cs typeface="Arial" panose="020B0604020202020204" pitchFamily="34" charset="0"/>
              </a:rPr>
              <a:t>limited, Equipment </a:t>
            </a:r>
            <a:r>
              <a:rPr lang="en-ZA" sz="4500" dirty="0">
                <a:latin typeface="Arial" panose="020B0604020202020204" pitchFamily="34" charset="0"/>
                <a:cs typeface="Arial" panose="020B0604020202020204" pitchFamily="34" charset="0"/>
              </a:rPr>
              <a:t>from previous investments are left idle due to the expensive trading supplies, no capacity to repair the imported equipment, and few knew how to use it. Some of this equipment has already become relics of previous industrial requirements</a:t>
            </a:r>
            <a:r>
              <a:rPr lang="en-ZA" sz="4500" dirty="0" smtClean="0">
                <a:latin typeface="Arial" panose="020B0604020202020204" pitchFamily="34" charset="0"/>
                <a:cs typeface="Arial" panose="020B0604020202020204" pitchFamily="34" charset="0"/>
              </a:rPr>
              <a:t>.</a:t>
            </a:r>
          </a:p>
          <a:p>
            <a:r>
              <a:rPr lang="en-ZA" sz="4500" dirty="0" smtClean="0">
                <a:latin typeface="Arial" panose="020B0604020202020204" pitchFamily="34" charset="0"/>
                <a:cs typeface="Arial" panose="020B0604020202020204" pitchFamily="34" charset="0"/>
              </a:rPr>
              <a:t>TVET </a:t>
            </a:r>
            <a:r>
              <a:rPr lang="en-ZA" sz="4500" dirty="0">
                <a:latin typeface="Arial" panose="020B0604020202020204" pitchFamily="34" charset="0"/>
                <a:cs typeface="Arial" panose="020B0604020202020204" pitchFamily="34" charset="0"/>
              </a:rPr>
              <a:t>does not respond to the demands of the market and the needs of the industry.</a:t>
            </a:r>
            <a:br>
              <a:rPr lang="en-ZA" sz="4500" dirty="0">
                <a:latin typeface="Arial" panose="020B0604020202020204" pitchFamily="34" charset="0"/>
                <a:cs typeface="Arial" panose="020B0604020202020204" pitchFamily="34" charset="0"/>
              </a:rPr>
            </a:br>
            <a:r>
              <a:rPr lang="en-ZA" sz="4500" dirty="0">
                <a:latin typeface="Arial" panose="020B0604020202020204" pitchFamily="34" charset="0"/>
                <a:cs typeface="Arial" panose="020B0604020202020204" pitchFamily="34" charset="0"/>
              </a:rPr>
              <a:t>Many of those leading the TVET system look at industry not as partners but as a source of funds. They have no desire to develop partnerships with the industry beyond funding</a:t>
            </a:r>
            <a:r>
              <a:rPr lang="en-ZA" sz="4500" dirty="0" smtClean="0">
                <a:latin typeface="Arial" panose="020B0604020202020204" pitchFamily="34" charset="0"/>
                <a:cs typeface="Arial" panose="020B0604020202020204" pitchFamily="34" charset="0"/>
              </a:rPr>
              <a:t>.</a:t>
            </a:r>
          </a:p>
          <a:p>
            <a:r>
              <a:rPr lang="en-ZA" sz="4500" dirty="0" smtClean="0">
                <a:latin typeface="Arial" panose="020B0604020202020204" pitchFamily="34" charset="0"/>
                <a:cs typeface="Arial" panose="020B0604020202020204" pitchFamily="34" charset="0"/>
              </a:rPr>
              <a:t>Lack </a:t>
            </a:r>
            <a:r>
              <a:rPr lang="en-ZA" sz="4500" dirty="0">
                <a:latin typeface="Arial" panose="020B0604020202020204" pitchFamily="34" charset="0"/>
                <a:cs typeface="Arial" panose="020B0604020202020204" pitchFamily="34" charset="0"/>
              </a:rPr>
              <a:t>of industry experience for many TVET teachers</a:t>
            </a:r>
            <a:br>
              <a:rPr lang="en-ZA" sz="4500" dirty="0">
                <a:latin typeface="Arial" panose="020B0604020202020204" pitchFamily="34" charset="0"/>
                <a:cs typeface="Arial" panose="020B0604020202020204" pitchFamily="34" charset="0"/>
              </a:rPr>
            </a:br>
            <a:r>
              <a:rPr lang="en-ZA" sz="4500" dirty="0">
                <a:latin typeface="Arial" panose="020B0604020202020204" pitchFamily="34" charset="0"/>
                <a:cs typeface="Arial" panose="020B0604020202020204" pitchFamily="34" charset="0"/>
              </a:rPr>
              <a:t>TVET institutions cannot really hire trainers from the industry as their fees are much higher. Often, TVET institutions have to hire graduates of the Government teacher training institution.</a:t>
            </a:r>
            <a:br>
              <a:rPr lang="en-ZA" sz="4500" dirty="0">
                <a:latin typeface="Arial" panose="020B0604020202020204" pitchFamily="34" charset="0"/>
                <a:cs typeface="Arial" panose="020B0604020202020204" pitchFamily="34" charset="0"/>
              </a:rPr>
            </a:br>
            <a:r>
              <a:rPr lang="en-ZA" sz="4500" dirty="0">
                <a:latin typeface="Arial" panose="020B0604020202020204" pitchFamily="34" charset="0"/>
                <a:cs typeface="Arial" panose="020B0604020202020204" pitchFamily="34" charset="0"/>
              </a:rPr>
              <a:t/>
            </a:r>
            <a:br>
              <a:rPr lang="en-ZA" sz="4500" dirty="0">
                <a:latin typeface="Arial" panose="020B0604020202020204" pitchFamily="34" charset="0"/>
                <a:cs typeface="Arial" panose="020B0604020202020204" pitchFamily="34" charset="0"/>
              </a:rPr>
            </a:br>
            <a:r>
              <a:rPr lang="en-ZA" dirty="0"/>
              <a:t/>
            </a:r>
            <a:br>
              <a:rPr lang="en-ZA" dirty="0"/>
            </a:br>
            <a:endParaRPr lang="en-ZA" dirty="0"/>
          </a:p>
        </p:txBody>
      </p:sp>
    </p:spTree>
    <p:extLst>
      <p:ext uri="{BB962C8B-B14F-4D97-AF65-F5344CB8AC3E}">
        <p14:creationId xmlns:p14="http://schemas.microsoft.com/office/powerpoint/2010/main" val="426640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66" y="736980"/>
            <a:ext cx="10508776"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48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 y="614148"/>
            <a:ext cx="10631606" cy="5636527"/>
          </a:xfrm>
          <a:prstGeom prst="rect">
            <a:avLst/>
          </a:prstGeom>
        </p:spPr>
      </p:pic>
    </p:spTree>
    <p:extLst>
      <p:ext uri="{BB962C8B-B14F-4D97-AF65-F5344CB8AC3E}">
        <p14:creationId xmlns:p14="http://schemas.microsoft.com/office/powerpoint/2010/main" val="372791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00897"/>
          </a:xfrm>
        </p:spPr>
        <p:txBody>
          <a:bodyPr>
            <a:normAutofit fontScale="90000"/>
          </a:bodyPr>
          <a:lstStyle/>
          <a:p>
            <a:r>
              <a:rPr lang="en-ZA" sz="2400" b="1" dirty="0"/>
              <a:t>Student Representative Council of South West Gauteng TVET College</a:t>
            </a:r>
          </a:p>
        </p:txBody>
      </p:sp>
      <p:sp>
        <p:nvSpPr>
          <p:cNvPr id="3" name="Content Placeholder 2"/>
          <p:cNvSpPr>
            <a:spLocks noGrp="1"/>
          </p:cNvSpPr>
          <p:nvPr>
            <p:ph idx="1"/>
          </p:nvPr>
        </p:nvSpPr>
        <p:spPr>
          <a:xfrm>
            <a:off x="902970" y="1463040"/>
            <a:ext cx="10641330" cy="4652010"/>
          </a:xfrm>
        </p:spPr>
        <p:txBody>
          <a:bodyPr>
            <a:normAutofit/>
          </a:bodyPr>
          <a:lstStyle/>
          <a:p>
            <a:r>
              <a:rPr lang="en-ZA" sz="1400" b="1" dirty="0">
                <a:latin typeface="Arial" panose="020B0604020202020204" pitchFamily="34" charset="0"/>
                <a:cs typeface="Arial" panose="020B0604020202020204" pitchFamily="34" charset="0"/>
              </a:rPr>
              <a:t>The Student Representative Council (SRC)of the College is fully constituted in terms of section 9(1) and 14 of the CET ACT 16 of 2006.</a:t>
            </a:r>
          </a:p>
          <a:p>
            <a:r>
              <a:rPr lang="en-ZA" sz="1400" b="1" dirty="0">
                <a:latin typeface="Arial" panose="020B0604020202020204" pitchFamily="34" charset="0"/>
                <a:cs typeface="Arial" panose="020B0604020202020204" pitchFamily="34" charset="0"/>
              </a:rPr>
              <a:t>The Student Representative Council of the College consist of 11 members elected by Students of the college in line with the constitution of the SRC, of which seven(7) are African females and four(4) are African males as per the table below. </a:t>
            </a:r>
            <a:r>
              <a:rPr lang="en-ZA" sz="1400" dirty="0">
                <a:latin typeface="Arial" panose="020B0604020202020204" pitchFamily="34" charset="0"/>
                <a:cs typeface="Arial" panose="020B0604020202020204" pitchFamily="34" charset="0"/>
              </a:rPr>
              <a:t>.  </a:t>
            </a:r>
          </a:p>
          <a:p>
            <a:pPr marL="0" indent="0">
              <a:buNone/>
            </a:pPr>
            <a:endParaRPr lang="en-ZA"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48795157"/>
              </p:ext>
            </p:extLst>
          </p:nvPr>
        </p:nvGraphicFramePr>
        <p:xfrm>
          <a:off x="1805940" y="2686049"/>
          <a:ext cx="6640829" cy="3038779"/>
        </p:xfrm>
        <a:graphic>
          <a:graphicData uri="http://schemas.openxmlformats.org/drawingml/2006/table">
            <a:tbl>
              <a:tblPr firstRow="1" bandRow="1">
                <a:tableStyleId>{5C22544A-7EE6-4342-B048-85BDC9FD1C3A}</a:tableStyleId>
              </a:tblPr>
              <a:tblGrid>
                <a:gridCol w="1007192">
                  <a:extLst>
                    <a:ext uri="{9D8B030D-6E8A-4147-A177-3AD203B41FA5}">
                      <a16:colId xmlns:a16="http://schemas.microsoft.com/office/drawing/2014/main" val="1957134204"/>
                    </a:ext>
                  </a:extLst>
                </a:gridCol>
                <a:gridCol w="935908">
                  <a:extLst>
                    <a:ext uri="{9D8B030D-6E8A-4147-A177-3AD203B41FA5}">
                      <a16:colId xmlns:a16="http://schemas.microsoft.com/office/drawing/2014/main" val="1310248642"/>
                    </a:ext>
                  </a:extLst>
                </a:gridCol>
                <a:gridCol w="1900973">
                  <a:extLst>
                    <a:ext uri="{9D8B030D-6E8A-4147-A177-3AD203B41FA5}">
                      <a16:colId xmlns:a16="http://schemas.microsoft.com/office/drawing/2014/main" val="2045170130"/>
                    </a:ext>
                  </a:extLst>
                </a:gridCol>
                <a:gridCol w="933667">
                  <a:extLst>
                    <a:ext uri="{9D8B030D-6E8A-4147-A177-3AD203B41FA5}">
                      <a16:colId xmlns:a16="http://schemas.microsoft.com/office/drawing/2014/main" val="3663347509"/>
                    </a:ext>
                  </a:extLst>
                </a:gridCol>
                <a:gridCol w="1863089">
                  <a:extLst>
                    <a:ext uri="{9D8B030D-6E8A-4147-A177-3AD203B41FA5}">
                      <a16:colId xmlns:a16="http://schemas.microsoft.com/office/drawing/2014/main" val="1835083274"/>
                    </a:ext>
                  </a:extLst>
                </a:gridCol>
              </a:tblGrid>
              <a:tr h="269786">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NAME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SURNAME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PORTFOLIO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GENDER</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CAMPUS</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9416940"/>
                  </a:ext>
                </a:extLst>
              </a:tr>
              <a:tr h="225307">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SAMKELO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MOKOENA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PRESIDENT</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MALE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GEORGE TABOR</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2639561"/>
                  </a:ext>
                </a:extLst>
              </a:tr>
              <a:tr h="225307">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NONHLANHLA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NKOSI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DEPUTY PRESIDENT</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FEMALE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ROODEPOORT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519873"/>
                  </a:ext>
                </a:extLst>
              </a:tr>
              <a:tr h="225307">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VIVIAN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KHUMALO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SECRETARY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MALE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DOBSONVILLE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485672"/>
                  </a:ext>
                </a:extLst>
              </a:tr>
              <a:tr h="269786">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FAITH</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MATABANE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DEPUTY SECRETARY GENERAL</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MALE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TECHNISA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2719984"/>
                  </a:ext>
                </a:extLst>
              </a:tr>
              <a:tr h="225307">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VHULENDA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MASINDI</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TREASURER GENERAL</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FEMALE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ROODEPOORT WEST</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01979276"/>
                  </a:ext>
                </a:extLst>
              </a:tr>
              <a:tr h="269786">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THABILE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SITOLE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SPORTS,ARTS &amp; CULTURE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FEMALE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DOBSONVILLE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7412839"/>
                  </a:ext>
                </a:extLst>
              </a:tr>
              <a:tr h="269786">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NHLANAHLA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BUTHELEZI</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ACADEMICS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MALE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MOLAPO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0503678"/>
                  </a:ext>
                </a:extLst>
              </a:tr>
              <a:tr h="225307">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LUCIA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MHAKA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GENDER &amp; DISABILITY</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FEMALE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ROODEPOORT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8752597"/>
                  </a:ext>
                </a:extLst>
              </a:tr>
              <a:tr h="225307">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THANDEKA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MTHEMBU</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HEALTH &amp; SAFETY</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FEMALE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TECHNISA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307319"/>
                  </a:ext>
                </a:extLst>
              </a:tr>
              <a:tr h="225307">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NOMVULA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MOLEANE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EMPLOYABILTY</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FEMALE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MOLAPO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6227699"/>
                  </a:ext>
                </a:extLst>
              </a:tr>
              <a:tr h="269786">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AVIWE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BEKWA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EVENTS &amp; COMMUNCATIONS</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smtClean="0">
                          <a:effectLst/>
                          <a:latin typeface="Arial" panose="020B0604020202020204" pitchFamily="34" charset="0"/>
                          <a:cs typeface="Arial" panose="020B0604020202020204" pitchFamily="34" charset="0"/>
                        </a:rPr>
                        <a:t>FEMALE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000" dirty="0" smtClean="0">
                          <a:effectLst/>
                          <a:latin typeface="Arial" panose="020B0604020202020204" pitchFamily="34" charset="0"/>
                          <a:cs typeface="Arial" panose="020B0604020202020204" pitchFamily="34" charset="0"/>
                        </a:rPr>
                        <a:t>ROODEPOORT WEST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999864"/>
                  </a:ext>
                </a:extLst>
              </a:tr>
            </a:tbl>
          </a:graphicData>
        </a:graphic>
      </p:graphicFrame>
    </p:spTree>
    <p:extLst>
      <p:ext uri="{BB962C8B-B14F-4D97-AF65-F5344CB8AC3E}">
        <p14:creationId xmlns:p14="http://schemas.microsoft.com/office/powerpoint/2010/main" val="63966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pPr algn="ctr"/>
            <a:r>
              <a:rPr lang="en-US" sz="4000" b="1" dirty="0" smtClean="0">
                <a:latin typeface="Arial" panose="020B0604020202020204" pitchFamily="34" charset="0"/>
                <a:cs typeface="Arial" panose="020B0604020202020204" pitchFamily="34" charset="0"/>
              </a:rPr>
              <a:t>SRC FUNCTIONS </a:t>
            </a:r>
            <a:endParaRPr lang="en-US" sz="4000" b="1"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1197273"/>
            <a:ext cx="6121722" cy="382749"/>
          </a:xfrm>
        </p:spPr>
        <p:txBody>
          <a:bodyPr>
            <a:normAutofit/>
          </a:bodyPr>
          <a:lstStyle/>
          <a:p>
            <a:pPr algn="ctr"/>
            <a:r>
              <a:rPr lang="en-US" sz="2000" dirty="0" smtClean="0">
                <a:latin typeface="Arial" panose="020B0604020202020204" pitchFamily="34" charset="0"/>
              </a:rPr>
              <a:t>CRUCIAL !!!</a:t>
            </a:r>
            <a:endParaRPr lang="en-US" sz="2000" dirty="0">
              <a:latin typeface="Arial" panose="020B0604020202020204" pitchFamily="34" charset="0"/>
            </a:endParaRP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1588154"/>
            <a:ext cx="6121722" cy="1496239"/>
          </a:xfrm>
        </p:spPr>
        <p:txBody>
          <a:bodyPr>
            <a:noAutofit/>
          </a:bodyPr>
          <a:lstStyle/>
          <a:p>
            <a:pPr marL="285750" indent="-285750">
              <a:buFont typeface="Wingdings" panose="05000000000000000000" pitchFamily="2" charset="2"/>
              <a:buChar char="Ø"/>
            </a:pPr>
            <a:r>
              <a:rPr lang="en-US" sz="1800" b="1" dirty="0" smtClean="0">
                <a:latin typeface="Arial" panose="020B0604020202020204" pitchFamily="34" charset="0"/>
                <a:cs typeface="Arial" panose="020B0604020202020204" pitchFamily="34" charset="0"/>
              </a:rPr>
              <a:t>It is very important that the SRC represents the whole student body irrespective of students formations</a:t>
            </a:r>
          </a:p>
          <a:p>
            <a:pPr marL="285750" indent="-285750">
              <a:buFont typeface="Wingdings" panose="05000000000000000000" pitchFamily="2" charset="2"/>
              <a:buChar char="Ø"/>
            </a:pPr>
            <a:r>
              <a:rPr lang="en-US" sz="1800" b="1" dirty="0" smtClean="0">
                <a:latin typeface="Arial" panose="020B0604020202020204" pitchFamily="34" charset="0"/>
                <a:cs typeface="Arial" panose="020B0604020202020204" pitchFamily="34" charset="0"/>
              </a:rPr>
              <a:t>The SRC is the voice of the students and link between students and College Management </a:t>
            </a:r>
            <a:endParaRPr lang="en-US" sz="1800" b="1"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6"/>
          </p:nvPr>
        </p:nvSpPr>
        <p:spPr>
          <a:xfrm>
            <a:off x="838199" y="3428990"/>
            <a:ext cx="3802039" cy="2821685"/>
          </a:xfrm>
        </p:spPr>
        <p:txBody>
          <a:bodyPr>
            <a:noAutofit/>
          </a:bodyPr>
          <a:lstStyle/>
          <a:p>
            <a:pPr marL="285750" indent="-28575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Students of the college are represented by SRC in all matters that may affect them</a:t>
            </a:r>
          </a:p>
          <a:p>
            <a:pPr marL="171450" indent="-17145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Being the umbrella organization for all student committees ,clubs, councils and societies, granting PR withdrawing recognition of such student committees, clubs, councils and societies as it considers appropriate</a:t>
            </a:r>
            <a:endParaRPr lang="en-US" sz="1600" b="1" dirty="0">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303" b="19303"/>
          <a:stretch>
            <a:fillRect/>
          </a:stretch>
        </p:blipFill>
        <p:spPr>
          <a:xfrm>
            <a:off x="4745620" y="3428990"/>
            <a:ext cx="6841329" cy="2821685"/>
          </a:xfrm>
        </p:spPr>
      </p:pic>
    </p:spTree>
    <p:extLst>
      <p:ext uri="{BB962C8B-B14F-4D97-AF65-F5344CB8AC3E}">
        <p14:creationId xmlns:p14="http://schemas.microsoft.com/office/powerpoint/2010/main" val="268795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464024"/>
            <a:ext cx="6241816" cy="2647666"/>
          </a:xfrm>
        </p:spPr>
        <p:txBody>
          <a:bodyPr>
            <a:normAutofit fontScale="90000"/>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2000" b="1" u="sng" dirty="0" smtClean="0">
                <a:latin typeface="Arial" panose="020B0604020202020204" pitchFamily="34" charset="0"/>
                <a:cs typeface="Arial" panose="020B0604020202020204" pitchFamily="34" charset="0"/>
              </a:rPr>
              <a:t>STUDENT REPRESENTATIVE COUNCIL </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1300" b="1" dirty="0" smtClean="0">
                <a:latin typeface="Arial" panose="020B0604020202020204" pitchFamily="34" charset="0"/>
                <a:cs typeface="Arial" panose="020B0604020202020204" pitchFamily="34" charset="0"/>
              </a:rPr>
              <a:t/>
            </a:r>
            <a:br>
              <a:rPr lang="en-US" sz="1300" b="1" dirty="0" smtClean="0">
                <a:latin typeface="Arial" panose="020B0604020202020204" pitchFamily="34" charset="0"/>
                <a:cs typeface="Arial" panose="020B0604020202020204" pitchFamily="34" charset="0"/>
              </a:rPr>
            </a:br>
            <a:r>
              <a:rPr lang="en-US" sz="1300" b="1" dirty="0" smtClean="0">
                <a:latin typeface="Arial" panose="020B0604020202020204" pitchFamily="34" charset="0"/>
                <a:cs typeface="Arial" panose="020B0604020202020204" pitchFamily="34" charset="0"/>
              </a:rPr>
              <a:t>1 - </a:t>
            </a:r>
            <a:r>
              <a:rPr lang="en-US" sz="1800" b="1" dirty="0" smtClean="0">
                <a:latin typeface="Arial" panose="020B0604020202020204" pitchFamily="34" charset="0"/>
                <a:cs typeface="Arial" panose="020B0604020202020204" pitchFamily="34" charset="0"/>
              </a:rPr>
              <a:t>Constitution</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2 - Elections</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3 - Induction</a:t>
            </a:r>
            <a:endParaRPr lang="en-ZA" sz="18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225" r="7225"/>
          <a:stretch>
            <a:fillRect/>
          </a:stretch>
        </p:blipFill>
        <p:spPr/>
      </p:pic>
      <p:sp>
        <p:nvSpPr>
          <p:cNvPr id="4" name="Text Placeholder 3"/>
          <p:cNvSpPr>
            <a:spLocks noGrp="1"/>
          </p:cNvSpPr>
          <p:nvPr>
            <p:ph type="body" sz="half" idx="2"/>
          </p:nvPr>
        </p:nvSpPr>
        <p:spPr>
          <a:xfrm>
            <a:off x="1295399" y="3255432"/>
            <a:ext cx="6241816" cy="2561168"/>
          </a:xfrm>
        </p:spPr>
        <p:txBody>
          <a:bodyPr>
            <a:normAutofit/>
          </a:bodyPr>
          <a:lstStyle/>
          <a:p>
            <a:pPr algn="l"/>
            <a:r>
              <a:rPr lang="en-US" sz="1400" dirty="0" smtClean="0">
                <a:latin typeface="Arial" panose="020B0604020202020204" pitchFamily="34" charset="0"/>
                <a:cs typeface="Arial" panose="020B0604020202020204" pitchFamily="34" charset="0"/>
              </a:rPr>
              <a:t>1 - The SRC Constitution was approved on the 08</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April 2021</a:t>
            </a:r>
          </a:p>
          <a:p>
            <a:pPr algn="l"/>
            <a:endParaRPr lang="en-US" sz="1400" dirty="0">
              <a:latin typeface="Arial" panose="020B0604020202020204" pitchFamily="34" charset="0"/>
              <a:cs typeface="Arial" panose="020B0604020202020204" pitchFamily="34" charset="0"/>
            </a:endParaRPr>
          </a:p>
          <a:p>
            <a:pPr algn="l"/>
            <a:r>
              <a:rPr lang="en-US" sz="1400" dirty="0" smtClean="0">
                <a:latin typeface="Arial" panose="020B0604020202020204" pitchFamily="34" charset="0"/>
                <a:cs typeface="Arial" panose="020B0604020202020204" pitchFamily="34" charset="0"/>
              </a:rPr>
              <a:t>2 - All classes as per approved SRC Constitution have class Reps. All Campuses have functional SRC and recently the college had SRC Exco Elections on the 28</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April 2022</a:t>
            </a:r>
          </a:p>
          <a:p>
            <a:pPr algn="l"/>
            <a:endParaRPr lang="en-US" sz="1400" dirty="0">
              <a:latin typeface="Arial" panose="020B0604020202020204" pitchFamily="34" charset="0"/>
              <a:cs typeface="Arial" panose="020B0604020202020204" pitchFamily="34" charset="0"/>
            </a:endParaRPr>
          </a:p>
          <a:p>
            <a:pPr algn="l"/>
            <a:r>
              <a:rPr lang="en-US" sz="1400" dirty="0" smtClean="0">
                <a:latin typeface="Arial" panose="020B0604020202020204" pitchFamily="34" charset="0"/>
                <a:cs typeface="Arial" panose="020B0604020202020204" pitchFamily="34" charset="0"/>
              </a:rPr>
              <a:t>3 - From the 12</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to 15</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May 2022 the College had SRC Annual Induction with the intention of ensuring that SRCs are inclined with College/DHET process, Policies and other Governance related matters</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11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Arial" panose="020B0604020202020204" pitchFamily="34" charset="0"/>
                <a:cs typeface="Arial" panose="020B0604020202020204" pitchFamily="34" charset="0"/>
              </a:rPr>
              <a:t>SRC participation In College Governance</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b="1" u="sng" dirty="0" smtClean="0">
                <a:latin typeface="Arial" panose="020B0604020202020204" pitchFamily="34" charset="0"/>
                <a:cs typeface="Arial" panose="020B0604020202020204" pitchFamily="34" charset="0"/>
              </a:rPr>
              <a:t>COLLEGE ACADEMIC BOARD</a:t>
            </a:r>
          </a:p>
          <a:p>
            <a:pPr>
              <a:buFont typeface="Wingdings" panose="05000000000000000000" pitchFamily="2" charset="2"/>
              <a:buChar char="Ø"/>
            </a:pPr>
            <a:r>
              <a:rPr lang="en-US" dirty="0" smtClean="0"/>
              <a:t>SRC President, Secretary General and Academics General forms part of Academic Board Meetings and are given an opportunity during the meeting to present the SRC Report which is informed by student Academic related matters (e.g.: learning material, Time table, Registration, Retention) </a:t>
            </a:r>
            <a:endParaRPr lang="en-ZA" dirty="0"/>
          </a:p>
        </p:txBody>
      </p:sp>
      <p:sp>
        <p:nvSpPr>
          <p:cNvPr id="4" name="Content Placeholder 3"/>
          <p:cNvSpPr>
            <a:spLocks noGrp="1"/>
          </p:cNvSpPr>
          <p:nvPr>
            <p:ph sz="half" idx="2"/>
          </p:nvPr>
        </p:nvSpPr>
        <p:spPr/>
        <p:txBody>
          <a:bodyPr>
            <a:normAutofit fontScale="92500" lnSpcReduction="10000"/>
          </a:bodyPr>
          <a:lstStyle/>
          <a:p>
            <a:r>
              <a:rPr lang="en-US" sz="2000" b="1" u="sng" dirty="0">
                <a:latin typeface="Arial" panose="020B0604020202020204" pitchFamily="34" charset="0"/>
                <a:cs typeface="Arial" panose="020B0604020202020204" pitchFamily="34" charset="0"/>
              </a:rPr>
              <a:t>COLLEGE </a:t>
            </a:r>
            <a:r>
              <a:rPr lang="en-US" sz="2000" b="1" u="sng" dirty="0" smtClean="0">
                <a:latin typeface="Arial" panose="020B0604020202020204" pitchFamily="34" charset="0"/>
                <a:cs typeface="Arial" panose="020B0604020202020204" pitchFamily="34" charset="0"/>
              </a:rPr>
              <a:t>COUNCIL</a:t>
            </a:r>
            <a:endParaRPr lang="en-US" sz="2000" b="1" u="sng"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t>SRC </a:t>
            </a:r>
            <a:r>
              <a:rPr lang="en-US" dirty="0" smtClean="0"/>
              <a:t>President and Secretary General forms </a:t>
            </a:r>
            <a:r>
              <a:rPr lang="en-US" dirty="0"/>
              <a:t>part </a:t>
            </a:r>
            <a:r>
              <a:rPr lang="en-US" dirty="0" smtClean="0"/>
              <a:t>of College Council  Meetings as Full Council members  </a:t>
            </a:r>
            <a:r>
              <a:rPr lang="en-US" dirty="0"/>
              <a:t>and are given an </a:t>
            </a:r>
            <a:r>
              <a:rPr lang="en-US" dirty="0" smtClean="0"/>
              <a:t>opportunity during the meeting </a:t>
            </a:r>
            <a:r>
              <a:rPr lang="en-US" dirty="0"/>
              <a:t>to present the SRC </a:t>
            </a:r>
            <a:r>
              <a:rPr lang="en-US" dirty="0" smtClean="0"/>
              <a:t>Report which deals with Student Governance.</a:t>
            </a:r>
            <a:endParaRPr lang="en-ZA" dirty="0"/>
          </a:p>
        </p:txBody>
      </p:sp>
    </p:spTree>
    <p:extLst>
      <p:ext uri="{BB962C8B-B14F-4D97-AF65-F5344CB8AC3E}">
        <p14:creationId xmlns:p14="http://schemas.microsoft.com/office/powerpoint/2010/main" val="3938387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OTHER SRC ENGAGEMENT PLATFORMS</a:t>
            </a:r>
            <a:endParaRPr lang="en-ZA"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US" sz="2000" b="1" u="sng" dirty="0" smtClean="0">
                <a:latin typeface="Arial" panose="020B0604020202020204" pitchFamily="34" charset="0"/>
                <a:cs typeface="Arial" panose="020B0604020202020204" pitchFamily="34" charset="0"/>
              </a:rPr>
              <a:t>CAMPUS FORUM MEETINGS</a:t>
            </a:r>
          </a:p>
          <a:p>
            <a:pPr marL="0" indent="0">
              <a:buNone/>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All Campus SRCs form part of Campus Forums Meeting, this platform is intended to manage any other matter that might emanate from campus level and has impact on Teaching and Learning</a:t>
            </a:r>
            <a:endParaRPr lang="en-ZA" sz="2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r>
              <a:rPr lang="en-US" sz="2000" b="1" u="sng" dirty="0" smtClean="0">
                <a:latin typeface="Arial" panose="020B0604020202020204" pitchFamily="34" charset="0"/>
                <a:cs typeface="Arial" panose="020B0604020202020204" pitchFamily="34" charset="0"/>
              </a:rPr>
              <a:t>SMT AND SRC MEETINGS</a:t>
            </a:r>
          </a:p>
          <a:p>
            <a:pPr marL="0" indent="0">
              <a:buNone/>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Quarterly meeting between College Senior Management Team and SRC Exco are scheduled ,during this meetings all matters affecting students and college operations are tabled and discussed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19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challenges</a:t>
            </a:r>
            <a:endParaRPr lang="en-ZA" dirty="0"/>
          </a:p>
        </p:txBody>
      </p:sp>
      <p:sp>
        <p:nvSpPr>
          <p:cNvPr id="3" name="Content Placeholder 2"/>
          <p:cNvSpPr>
            <a:spLocks noGrp="1"/>
          </p:cNvSpPr>
          <p:nvPr>
            <p:ph idx="1"/>
          </p:nvPr>
        </p:nvSpPr>
        <p:spPr/>
        <p:txBody>
          <a:bodyPr>
            <a:normAutofit fontScale="47500" lnSpcReduction="20000"/>
          </a:bodyPr>
          <a:lstStyle/>
          <a:p>
            <a:r>
              <a:rPr lang="en-GB" sz="3300" dirty="0" smtClean="0">
                <a:latin typeface="Arial" panose="020B0604020202020204" pitchFamily="34" charset="0"/>
                <a:cs typeface="Arial" panose="020B0604020202020204" pitchFamily="34" charset="0"/>
              </a:rPr>
              <a:t>The students are still facing the issue of NSFAS, Late Responses and payment. And some of the students are rejected while they qualifying based on the basic requirements as per standard Policy and it becomes difficult for such students to get hold of NSFAS(Contact Centre) due to its centralised system.</a:t>
            </a:r>
          </a:p>
          <a:p>
            <a:r>
              <a:rPr lang="en-GB" sz="3300" dirty="0" smtClean="0">
                <a:latin typeface="Arial" panose="020B0604020202020204" pitchFamily="34" charset="0"/>
                <a:cs typeface="Arial" panose="020B0604020202020204" pitchFamily="34" charset="0"/>
              </a:rPr>
              <a:t>Since covid-19 Pandemic Teaching and learning requires E-learning however college is not capacitated to offer E-learning and students have not been provided with Data to learn online.</a:t>
            </a:r>
          </a:p>
          <a:p>
            <a:r>
              <a:rPr lang="en-GB" sz="3300" dirty="0" smtClean="0">
                <a:latin typeface="Arial" panose="020B0604020202020204" pitchFamily="34" charset="0"/>
                <a:cs typeface="Arial" panose="020B0604020202020204" pitchFamily="34" charset="0"/>
              </a:rPr>
              <a:t>The college has the missing middle class students who are not funded by NSFAS and when students funded by NSFAS receives laptops, such students are not yet catered for by the college. We are  currently engaging College Management in this matter.</a:t>
            </a:r>
          </a:p>
          <a:p>
            <a:r>
              <a:rPr lang="en-GB" sz="3300" dirty="0" smtClean="0">
                <a:latin typeface="Arial" panose="020B0604020202020204" pitchFamily="34" charset="0"/>
                <a:cs typeface="Arial" panose="020B0604020202020204" pitchFamily="34" charset="0"/>
              </a:rPr>
              <a:t>Engineering students are given PPEs once off and in some campuses are not yet issued and such students are required to be in a workshop more than once in a week as per their subjects guidelines.</a:t>
            </a:r>
          </a:p>
          <a:p>
            <a:endParaRPr lang="en-GB" sz="1400" dirty="0" smtClean="0"/>
          </a:p>
          <a:p>
            <a:endParaRPr lang="en-GB" sz="1400" dirty="0" smtClean="0"/>
          </a:p>
          <a:p>
            <a:endParaRPr lang="en-ZA" sz="1400" dirty="0"/>
          </a:p>
        </p:txBody>
      </p:sp>
    </p:spTree>
    <p:extLst>
      <p:ext uri="{BB962C8B-B14F-4D97-AF65-F5344CB8AC3E}">
        <p14:creationId xmlns:p14="http://schemas.microsoft.com/office/powerpoint/2010/main" val="357832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Continues…….</a:t>
            </a:r>
            <a:endParaRPr lang="en-ZA" dirty="0"/>
          </a:p>
        </p:txBody>
      </p:sp>
      <p:sp>
        <p:nvSpPr>
          <p:cNvPr id="3" name="Content Placeholder 2"/>
          <p:cNvSpPr>
            <a:spLocks noGrp="1"/>
          </p:cNvSpPr>
          <p:nvPr>
            <p:ph idx="1"/>
          </p:nvPr>
        </p:nvSpPr>
        <p:spPr/>
        <p:txBody>
          <a:bodyPr>
            <a:normAutofit fontScale="85000" lnSpcReduction="10000"/>
          </a:bodyPr>
          <a:lstStyle/>
          <a:p>
            <a:r>
              <a:rPr lang="en-GB" dirty="0">
                <a:latin typeface="Arial" panose="020B0604020202020204" pitchFamily="34" charset="0"/>
                <a:cs typeface="Arial" panose="020B0604020202020204" pitchFamily="34" charset="0"/>
              </a:rPr>
              <a:t>There is an issue of Repeating of students on Occupational programmes and Internships based of favouritism, most students who just completed their N6 are complaining of not being assisted due to those who are being repeated and doing internship for the 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and 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time without allowing others a chance.</a:t>
            </a:r>
          </a:p>
          <a:p>
            <a:r>
              <a:rPr lang="en-GB" dirty="0">
                <a:latin typeface="Arial" panose="020B0604020202020204" pitchFamily="34" charset="0"/>
                <a:cs typeface="Arial" panose="020B0604020202020204" pitchFamily="34" charset="0"/>
              </a:rPr>
              <a:t>There is victimisation of student leaders by lecturers, some lecturers threaten the students and SRCs who speaks against them, the students are told that they will fail if they continue to speak against the </a:t>
            </a:r>
            <a:r>
              <a:rPr lang="en-GB" dirty="0" smtClean="0">
                <a:latin typeface="Arial" panose="020B0604020202020204" pitchFamily="34" charset="0"/>
                <a:cs typeface="Arial" panose="020B0604020202020204" pitchFamily="34" charset="0"/>
              </a:rPr>
              <a:t>lecturers. we have noted that such lecturers do not even follow their code of conduct as indicated on SACE </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College Admission Policy is not followed to the latter and as such it creates inconsistency in students admission</a:t>
            </a:r>
            <a:endParaRPr lang="en-GB"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0275885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FE9C68-0C22-4EEC-B457-063807029368}">
  <ds:schemaRefs>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16c05727-aa75-4e4a-9b5f-8a80a1165891"/>
    <ds:schemaRef ds:uri="http://purl.org/dc/elements/1.1/"/>
    <ds:schemaRef ds:uri="71af3243-3dd4-4a8d-8c0d-dd76da1f02a5"/>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E8B52BE-6787-403E-A094-B18CEB0166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891</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Constantia</vt:lpstr>
      <vt:lpstr>Garamond</vt:lpstr>
      <vt:lpstr>Gill Sans</vt:lpstr>
      <vt:lpstr>Helvetica Light</vt:lpstr>
      <vt:lpstr>Helvetica Neue Medium</vt:lpstr>
      <vt:lpstr>Raleway</vt:lpstr>
      <vt:lpstr>Times New Roman</vt:lpstr>
      <vt:lpstr>Wingdings</vt:lpstr>
      <vt:lpstr>Organic</vt:lpstr>
      <vt:lpstr>   SOUTH WEST GAUTENG TVET COLLEGE STUDENT GOVERNACE PRESENTATION:2022 SRC </vt:lpstr>
      <vt:lpstr>PowerPoint Presentation</vt:lpstr>
      <vt:lpstr>Student Representative Council of South West Gauteng TVET College</vt:lpstr>
      <vt:lpstr>SRC FUNCTIONS </vt:lpstr>
      <vt:lpstr>                    STUDENT REPRESENTATIVE COUNCIL    1 - Constitution   2 - Elections   3 - Induction</vt:lpstr>
      <vt:lpstr>SRC participation In College Governance</vt:lpstr>
      <vt:lpstr>OTHER SRC ENGAGEMENT PLATFORMS</vt:lpstr>
      <vt:lpstr>Student challenges</vt:lpstr>
      <vt:lpstr>Continues…….</vt:lpstr>
      <vt:lpstr>General challenges of a College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2022-05-19T14:51:03Z</dcterms:created>
  <dcterms:modified xsi:type="dcterms:W3CDTF">2022-05-24T10:28:31Z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