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charts/colors2.xml" ContentType="application/vnd.ms-office.chartcolor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charts/colors1.xml" ContentType="application/vnd.ms-office.chartcolorstyl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8" r:id="rId2"/>
    <p:sldId id="291" r:id="rId3"/>
    <p:sldId id="259" r:id="rId4"/>
    <p:sldId id="293" r:id="rId5"/>
    <p:sldId id="260" r:id="rId6"/>
    <p:sldId id="292" r:id="rId7"/>
    <p:sldId id="261" r:id="rId8"/>
    <p:sldId id="275" r:id="rId9"/>
    <p:sldId id="263" r:id="rId10"/>
    <p:sldId id="264" r:id="rId11"/>
    <p:sldId id="265" r:id="rId12"/>
    <p:sldId id="267" r:id="rId13"/>
    <p:sldId id="269" r:id="rId14"/>
    <p:sldId id="271" r:id="rId15"/>
    <p:sldId id="272" r:id="rId16"/>
    <p:sldId id="276" r:id="rId17"/>
    <p:sldId id="278" r:id="rId18"/>
    <p:sldId id="279" r:id="rId19"/>
    <p:sldId id="280" r:id="rId20"/>
    <p:sldId id="281" r:id="rId21"/>
    <p:sldId id="303" r:id="rId22"/>
    <p:sldId id="282" r:id="rId23"/>
    <p:sldId id="283" r:id="rId24"/>
    <p:sldId id="294" r:id="rId25"/>
    <p:sldId id="284" r:id="rId26"/>
    <p:sldId id="288" r:id="rId27"/>
    <p:sldId id="289" r:id="rId28"/>
    <p:sldId id="311" r:id="rId29"/>
    <p:sldId id="290" r:id="rId30"/>
    <p:sldId id="310" r:id="rId31"/>
    <p:sldId id="312" r:id="rId32"/>
    <p:sldId id="315" r:id="rId33"/>
    <p:sldId id="285" r:id="rId34"/>
    <p:sldId id="299" r:id="rId35"/>
    <p:sldId id="300" r:id="rId36"/>
    <p:sldId id="286" r:id="rId37"/>
    <p:sldId id="304" r:id="rId38"/>
    <p:sldId id="314" r:id="rId39"/>
    <p:sldId id="305" r:id="rId40"/>
    <p:sldId id="306" r:id="rId41"/>
    <p:sldId id="287" r:id="rId42"/>
    <p:sldId id="295" r:id="rId43"/>
    <p:sldId id="296" r:id="rId44"/>
    <p:sldId id="301" r:id="rId45"/>
    <p:sldId id="316" r:id="rId46"/>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191" autoAdjust="0"/>
    <p:restoredTop sz="94737" autoAdjust="0"/>
  </p:normalViewPr>
  <p:slideViewPr>
    <p:cSldViewPr snapToGrid="0">
      <p:cViewPr varScale="1">
        <p:scale>
          <a:sx n="24" d="100"/>
          <a:sy n="24" d="100"/>
        </p:scale>
        <p:origin x="-17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Monyamane%20J\AppData\Local\Microsoft\Windows\INetCache\Content.Outlook\PR72PSGA\College%20Stats%2018%20November%202021%20Revised.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Monyamane%20J\AppData\Local\Microsoft\Windows\INetCache\Content.Outlook\PR72PSGA\College%20Stats%2018%20November%202021%20Revis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'Admin Data'!$B$4</c:f>
              <c:strCache>
                <c:ptCount val="1"/>
                <c:pt idx="0">
                  <c:v>Salary Level 12</c:v>
                </c:pt>
              </c:strCache>
            </c:strRef>
          </c:tx>
          <c:spPr>
            <a:solidFill>
              <a:schemeClr val="accent1"/>
            </a:solidFill>
            <a:ln>
              <a:noFill/>
            </a:ln>
            <a:effectLst/>
          </c:spPr>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'Admin Data'!$C$3:$J$3</c:f>
              <c:strCache>
                <c:ptCount val="8"/>
                <c:pt idx="0">
                  <c:v>Male African</c:v>
                </c:pt>
                <c:pt idx="1">
                  <c:v>Female African</c:v>
                </c:pt>
                <c:pt idx="2">
                  <c:v>Male White</c:v>
                </c:pt>
                <c:pt idx="3">
                  <c:v>Female White</c:v>
                </c:pt>
                <c:pt idx="4">
                  <c:v>Male Colored</c:v>
                </c:pt>
                <c:pt idx="5">
                  <c:v>Female Colored</c:v>
                </c:pt>
                <c:pt idx="6">
                  <c:v>Male Indian</c:v>
                </c:pt>
                <c:pt idx="7">
                  <c:v>Female Indian</c:v>
                </c:pt>
              </c:strCache>
            </c:strRef>
          </c:cat>
          <c:val>
            <c:numRef>
              <c:f>'Admin Data'!$C$4:$J$4</c:f>
              <c:numCache>
                <c:formatCode>General</c:formatCode>
                <c:ptCount val="8"/>
                <c:pt idx="0">
                  <c:v>1</c:v>
                </c:pt>
                <c:pt idx="1">
                  <c:v>1</c:v>
                </c:pt>
                <c:pt idx="2">
                  <c:v>1</c:v>
                </c:pt>
                <c:pt idx="3">
                  <c:v>0</c:v>
                </c:pt>
                <c:pt idx="4">
                  <c:v>0</c:v>
                </c:pt>
                <c:pt idx="5">
                  <c:v>0</c:v>
                </c:pt>
                <c:pt idx="6">
                  <c:v>0</c:v>
                </c:pt>
                <c:pt idx="7">
                  <c:v>0</c:v>
                </c:pt>
              </c:numCache>
            </c:numRef>
          </c:val>
          <c:extLst xmlns:c16r2="http://schemas.microsoft.com/office/drawing/2015/06/chart">
            <c:ext xmlns:c16="http://schemas.microsoft.com/office/drawing/2014/chart" uri="{C3380CC4-5D6E-409C-BE32-E72D297353CC}">
              <c16:uniqueId val="{00000000-60E4-4EB3-841A-232910D8548E}"/>
            </c:ext>
          </c:extLst>
        </c:ser>
        <c:ser>
          <c:idx val="1"/>
          <c:order val="1"/>
          <c:tx>
            <c:strRef>
              <c:f>'Admin Data'!$B$5</c:f>
              <c:strCache>
                <c:ptCount val="1"/>
                <c:pt idx="0">
                  <c:v>Salary Level 11</c:v>
                </c:pt>
              </c:strCache>
            </c:strRef>
          </c:tx>
          <c:spPr>
            <a:solidFill>
              <a:schemeClr val="accent3"/>
            </a:solidFill>
            <a:ln>
              <a:noFill/>
            </a:ln>
            <a:effectLst/>
          </c:spPr>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'Admin Data'!$C$3:$J$3</c:f>
              <c:strCache>
                <c:ptCount val="8"/>
                <c:pt idx="0">
                  <c:v>Male African</c:v>
                </c:pt>
                <c:pt idx="1">
                  <c:v>Female African</c:v>
                </c:pt>
                <c:pt idx="2">
                  <c:v>Male White</c:v>
                </c:pt>
                <c:pt idx="3">
                  <c:v>Female White</c:v>
                </c:pt>
                <c:pt idx="4">
                  <c:v>Male Colored</c:v>
                </c:pt>
                <c:pt idx="5">
                  <c:v>Female Colored</c:v>
                </c:pt>
                <c:pt idx="6">
                  <c:v>Male Indian</c:v>
                </c:pt>
                <c:pt idx="7">
                  <c:v>Female Indian</c:v>
                </c:pt>
              </c:strCache>
            </c:strRef>
          </c:cat>
          <c:val>
            <c:numRef>
              <c:f>'Admin Data'!$C$5:$J$5</c:f>
              <c:numCache>
                <c:formatCode>General</c:formatCode>
                <c:ptCount val="8"/>
                <c:pt idx="0">
                  <c:v>0</c:v>
                </c:pt>
                <c:pt idx="1">
                  <c:v>0</c:v>
                </c:pt>
                <c:pt idx="2">
                  <c:v>0</c:v>
                </c:pt>
                <c:pt idx="3">
                  <c:v>0</c:v>
                </c:pt>
                <c:pt idx="4">
                  <c:v>0</c:v>
                </c:pt>
                <c:pt idx="5">
                  <c:v>0</c:v>
                </c:pt>
                <c:pt idx="6">
                  <c:v>0</c:v>
                </c:pt>
                <c:pt idx="7">
                  <c:v>0</c:v>
                </c:pt>
              </c:numCache>
            </c:numRef>
          </c:val>
          <c:extLst xmlns:c16r2="http://schemas.microsoft.com/office/drawing/2015/06/chart">
            <c:ext xmlns:c16="http://schemas.microsoft.com/office/drawing/2014/chart" uri="{C3380CC4-5D6E-409C-BE32-E72D297353CC}">
              <c16:uniqueId val="{00000001-60E4-4EB3-841A-232910D8548E}"/>
            </c:ext>
          </c:extLst>
        </c:ser>
        <c:ser>
          <c:idx val="2"/>
          <c:order val="2"/>
          <c:tx>
            <c:strRef>
              <c:f>'Admin Data'!$B$6</c:f>
              <c:strCache>
                <c:ptCount val="1"/>
                <c:pt idx="0">
                  <c:v>Salary Level 10</c:v>
                </c:pt>
              </c:strCache>
            </c:strRef>
          </c:tx>
          <c:spPr>
            <a:solidFill>
              <a:schemeClr val="accent5"/>
            </a:solidFill>
            <a:ln>
              <a:noFill/>
            </a:ln>
            <a:effectLst/>
          </c:spPr>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'Admin Data'!$C$3:$J$3</c:f>
              <c:strCache>
                <c:ptCount val="8"/>
                <c:pt idx="0">
                  <c:v>Male African</c:v>
                </c:pt>
                <c:pt idx="1">
                  <c:v>Female African</c:v>
                </c:pt>
                <c:pt idx="2">
                  <c:v>Male White</c:v>
                </c:pt>
                <c:pt idx="3">
                  <c:v>Female White</c:v>
                </c:pt>
                <c:pt idx="4">
                  <c:v>Male Colored</c:v>
                </c:pt>
                <c:pt idx="5">
                  <c:v>Female Colored</c:v>
                </c:pt>
                <c:pt idx="6">
                  <c:v>Male Indian</c:v>
                </c:pt>
                <c:pt idx="7">
                  <c:v>Female Indian</c:v>
                </c:pt>
              </c:strCache>
            </c:strRef>
          </c:cat>
          <c:val>
            <c:numRef>
              <c:f>'Admin Data'!$C$6:$J$6</c:f>
              <c:numCache>
                <c:formatCode>General</c:formatCode>
                <c:ptCount val="8"/>
                <c:pt idx="0">
                  <c:v>2</c:v>
                </c:pt>
                <c:pt idx="1">
                  <c:v>0</c:v>
                </c:pt>
                <c:pt idx="2">
                  <c:v>0</c:v>
                </c:pt>
                <c:pt idx="3">
                  <c:v>0</c:v>
                </c:pt>
                <c:pt idx="4">
                  <c:v>0</c:v>
                </c:pt>
                <c:pt idx="5">
                  <c:v>0</c:v>
                </c:pt>
                <c:pt idx="6">
                  <c:v>0</c:v>
                </c:pt>
                <c:pt idx="7">
                  <c:v>0</c:v>
                </c:pt>
              </c:numCache>
            </c:numRef>
          </c:val>
          <c:extLst xmlns:c16r2="http://schemas.microsoft.com/office/drawing/2015/06/chart">
            <c:ext xmlns:c16="http://schemas.microsoft.com/office/drawing/2014/chart" uri="{C3380CC4-5D6E-409C-BE32-E72D297353CC}">
              <c16:uniqueId val="{00000002-60E4-4EB3-841A-232910D8548E}"/>
            </c:ext>
          </c:extLst>
        </c:ser>
        <c:ser>
          <c:idx val="3"/>
          <c:order val="3"/>
          <c:tx>
            <c:strRef>
              <c:f>'Admin Data'!$B$7</c:f>
              <c:strCache>
                <c:ptCount val="1"/>
                <c:pt idx="0">
                  <c:v>Salary Level 09</c:v>
                </c:pt>
              </c:strCache>
            </c:strRef>
          </c:tx>
          <c:spPr>
            <a:solidFill>
              <a:schemeClr val="accent1">
                <a:lumMod val="60000"/>
              </a:schemeClr>
            </a:solidFill>
            <a:ln>
              <a:noFill/>
            </a:ln>
            <a:effectLst/>
          </c:spPr>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'Admin Data'!$C$3:$J$3</c:f>
              <c:strCache>
                <c:ptCount val="8"/>
                <c:pt idx="0">
                  <c:v>Male African</c:v>
                </c:pt>
                <c:pt idx="1">
                  <c:v>Female African</c:v>
                </c:pt>
                <c:pt idx="2">
                  <c:v>Male White</c:v>
                </c:pt>
                <c:pt idx="3">
                  <c:v>Female White</c:v>
                </c:pt>
                <c:pt idx="4">
                  <c:v>Male Colored</c:v>
                </c:pt>
                <c:pt idx="5">
                  <c:v>Female Colored</c:v>
                </c:pt>
                <c:pt idx="6">
                  <c:v>Male Indian</c:v>
                </c:pt>
                <c:pt idx="7">
                  <c:v>Female Indian</c:v>
                </c:pt>
              </c:strCache>
            </c:strRef>
          </c:cat>
          <c:val>
            <c:numRef>
              <c:f>'Admin Data'!$C$7:$J$7</c:f>
              <c:numCache>
                <c:formatCode>General</c:formatCode>
                <c:ptCount val="8"/>
                <c:pt idx="0">
                  <c:v>3</c:v>
                </c:pt>
                <c:pt idx="1">
                  <c:v>0</c:v>
                </c:pt>
                <c:pt idx="2">
                  <c:v>0</c:v>
                </c:pt>
                <c:pt idx="3">
                  <c:v>0</c:v>
                </c:pt>
                <c:pt idx="4">
                  <c:v>0</c:v>
                </c:pt>
                <c:pt idx="5">
                  <c:v>0</c:v>
                </c:pt>
                <c:pt idx="6">
                  <c:v>0</c:v>
                </c:pt>
                <c:pt idx="7">
                  <c:v>0</c:v>
                </c:pt>
              </c:numCache>
            </c:numRef>
          </c:val>
          <c:extLst xmlns:c16r2="http://schemas.microsoft.com/office/drawing/2015/06/chart">
            <c:ext xmlns:c16="http://schemas.microsoft.com/office/drawing/2014/chart" uri="{C3380CC4-5D6E-409C-BE32-E72D297353CC}">
              <c16:uniqueId val="{00000003-60E4-4EB3-841A-232910D8548E}"/>
            </c:ext>
          </c:extLst>
        </c:ser>
        <c:ser>
          <c:idx val="4"/>
          <c:order val="4"/>
          <c:tx>
            <c:strRef>
              <c:f>'Admin Data'!$B$8</c:f>
              <c:strCache>
                <c:ptCount val="1"/>
                <c:pt idx="0">
                  <c:v>Salary Level 08</c:v>
                </c:pt>
              </c:strCache>
            </c:strRef>
          </c:tx>
          <c:spPr>
            <a:solidFill>
              <a:schemeClr val="accent3">
                <a:lumMod val="60000"/>
              </a:schemeClr>
            </a:solidFill>
            <a:ln>
              <a:noFill/>
            </a:ln>
            <a:effectLst/>
          </c:spPr>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'Admin Data'!$C$3:$J$3</c:f>
              <c:strCache>
                <c:ptCount val="8"/>
                <c:pt idx="0">
                  <c:v>Male African</c:v>
                </c:pt>
                <c:pt idx="1">
                  <c:v>Female African</c:v>
                </c:pt>
                <c:pt idx="2">
                  <c:v>Male White</c:v>
                </c:pt>
                <c:pt idx="3">
                  <c:v>Female White</c:v>
                </c:pt>
                <c:pt idx="4">
                  <c:v>Male Colored</c:v>
                </c:pt>
                <c:pt idx="5">
                  <c:v>Female Colored</c:v>
                </c:pt>
                <c:pt idx="6">
                  <c:v>Male Indian</c:v>
                </c:pt>
                <c:pt idx="7">
                  <c:v>Female Indian</c:v>
                </c:pt>
              </c:strCache>
            </c:strRef>
          </c:cat>
          <c:val>
            <c:numRef>
              <c:f>'Admin Data'!$C$8:$J$8</c:f>
              <c:numCache>
                <c:formatCode>General</c:formatCode>
                <c:ptCount val="8"/>
                <c:pt idx="0">
                  <c:v>1</c:v>
                </c:pt>
                <c:pt idx="1">
                  <c:v>5</c:v>
                </c:pt>
                <c:pt idx="2">
                  <c:v>1</c:v>
                </c:pt>
                <c:pt idx="3">
                  <c:v>1</c:v>
                </c:pt>
                <c:pt idx="4">
                  <c:v>0</c:v>
                </c:pt>
                <c:pt idx="5">
                  <c:v>0</c:v>
                </c:pt>
                <c:pt idx="6">
                  <c:v>0</c:v>
                </c:pt>
                <c:pt idx="7">
                  <c:v>0</c:v>
                </c:pt>
              </c:numCache>
            </c:numRef>
          </c:val>
          <c:extLst xmlns:c16r2="http://schemas.microsoft.com/office/drawing/2015/06/chart">
            <c:ext xmlns:c16="http://schemas.microsoft.com/office/drawing/2014/chart" uri="{C3380CC4-5D6E-409C-BE32-E72D297353CC}">
              <c16:uniqueId val="{00000004-60E4-4EB3-841A-232910D8548E}"/>
            </c:ext>
          </c:extLst>
        </c:ser>
        <c:ser>
          <c:idx val="5"/>
          <c:order val="5"/>
          <c:tx>
            <c:strRef>
              <c:f>'Admin Data'!$B$9</c:f>
              <c:strCache>
                <c:ptCount val="1"/>
                <c:pt idx="0">
                  <c:v>Salary Level 07</c:v>
                </c:pt>
              </c:strCache>
            </c:strRef>
          </c:tx>
          <c:spPr>
            <a:solidFill>
              <a:schemeClr val="accent5">
                <a:lumMod val="60000"/>
              </a:schemeClr>
            </a:solidFill>
            <a:ln>
              <a:noFill/>
            </a:ln>
            <a:effectLst/>
          </c:spPr>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'Admin Data'!$C$3:$J$3</c:f>
              <c:strCache>
                <c:ptCount val="8"/>
                <c:pt idx="0">
                  <c:v>Male African</c:v>
                </c:pt>
                <c:pt idx="1">
                  <c:v>Female African</c:v>
                </c:pt>
                <c:pt idx="2">
                  <c:v>Male White</c:v>
                </c:pt>
                <c:pt idx="3">
                  <c:v>Female White</c:v>
                </c:pt>
                <c:pt idx="4">
                  <c:v>Male Colored</c:v>
                </c:pt>
                <c:pt idx="5">
                  <c:v>Female Colored</c:v>
                </c:pt>
                <c:pt idx="6">
                  <c:v>Male Indian</c:v>
                </c:pt>
                <c:pt idx="7">
                  <c:v>Female Indian</c:v>
                </c:pt>
              </c:strCache>
            </c:strRef>
          </c:cat>
          <c:val>
            <c:numRef>
              <c:f>'Admin Data'!$C$9:$J$9</c:f>
              <c:numCache>
                <c:formatCode>General</c:formatCode>
                <c:ptCount val="8"/>
                <c:pt idx="0">
                  <c:v>9</c:v>
                </c:pt>
                <c:pt idx="1">
                  <c:v>16</c:v>
                </c:pt>
                <c:pt idx="2">
                  <c:v>1</c:v>
                </c:pt>
                <c:pt idx="3">
                  <c:v>1</c:v>
                </c:pt>
                <c:pt idx="4">
                  <c:v>0</c:v>
                </c:pt>
                <c:pt idx="5">
                  <c:v>1</c:v>
                </c:pt>
                <c:pt idx="6">
                  <c:v>0</c:v>
                </c:pt>
                <c:pt idx="7">
                  <c:v>0</c:v>
                </c:pt>
              </c:numCache>
            </c:numRef>
          </c:val>
          <c:extLst xmlns:c16r2="http://schemas.microsoft.com/office/drawing/2015/06/chart">
            <c:ext xmlns:c16="http://schemas.microsoft.com/office/drawing/2014/chart" uri="{C3380CC4-5D6E-409C-BE32-E72D297353CC}">
              <c16:uniqueId val="{00000005-60E4-4EB3-841A-232910D8548E}"/>
            </c:ext>
          </c:extLst>
        </c:ser>
        <c:ser>
          <c:idx val="6"/>
          <c:order val="6"/>
          <c:tx>
            <c:strRef>
              <c:f>'Admin Data'!$B$10</c:f>
              <c:strCache>
                <c:ptCount val="1"/>
                <c:pt idx="0">
                  <c:v>Salary Level 05-06</c:v>
                </c:pt>
              </c:strCache>
            </c:strRef>
          </c:tx>
          <c:spPr>
            <a:solidFill>
              <a:schemeClr val="accent1">
                <a:lumMod val="80000"/>
                <a:lumOff val="20000"/>
              </a:schemeClr>
            </a:solidFill>
            <a:ln>
              <a:noFill/>
            </a:ln>
            <a:effectLst/>
          </c:spPr>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'Admin Data'!$C$3:$J$3</c:f>
              <c:strCache>
                <c:ptCount val="8"/>
                <c:pt idx="0">
                  <c:v>Male African</c:v>
                </c:pt>
                <c:pt idx="1">
                  <c:v>Female African</c:v>
                </c:pt>
                <c:pt idx="2">
                  <c:v>Male White</c:v>
                </c:pt>
                <c:pt idx="3">
                  <c:v>Female White</c:v>
                </c:pt>
                <c:pt idx="4">
                  <c:v>Male Colored</c:v>
                </c:pt>
                <c:pt idx="5">
                  <c:v>Female Colored</c:v>
                </c:pt>
                <c:pt idx="6">
                  <c:v>Male Indian</c:v>
                </c:pt>
                <c:pt idx="7">
                  <c:v>Female Indian</c:v>
                </c:pt>
              </c:strCache>
            </c:strRef>
          </c:cat>
          <c:val>
            <c:numRef>
              <c:f>'Admin Data'!$C$10:$J$10</c:f>
              <c:numCache>
                <c:formatCode>General</c:formatCode>
                <c:ptCount val="8"/>
                <c:pt idx="0">
                  <c:v>41</c:v>
                </c:pt>
                <c:pt idx="1">
                  <c:v>64</c:v>
                </c:pt>
                <c:pt idx="2">
                  <c:v>0</c:v>
                </c:pt>
                <c:pt idx="3">
                  <c:v>0</c:v>
                </c:pt>
                <c:pt idx="4">
                  <c:v>0</c:v>
                </c:pt>
                <c:pt idx="5">
                  <c:v>0</c:v>
                </c:pt>
                <c:pt idx="6">
                  <c:v>0</c:v>
                </c:pt>
                <c:pt idx="7">
                  <c:v>0</c:v>
                </c:pt>
              </c:numCache>
            </c:numRef>
          </c:val>
          <c:extLst xmlns:c16r2="http://schemas.microsoft.com/office/drawing/2015/06/chart">
            <c:ext xmlns:c16="http://schemas.microsoft.com/office/drawing/2014/chart" uri="{C3380CC4-5D6E-409C-BE32-E72D297353CC}">
              <c16:uniqueId val="{00000006-60E4-4EB3-841A-232910D8548E}"/>
            </c:ext>
          </c:extLst>
        </c:ser>
        <c:ser>
          <c:idx val="7"/>
          <c:order val="7"/>
          <c:tx>
            <c:strRef>
              <c:f>'Admin Data'!$B$11</c:f>
              <c:strCache>
                <c:ptCount val="1"/>
                <c:pt idx="0">
                  <c:v>Salary Level 02-04</c:v>
                </c:pt>
              </c:strCache>
            </c:strRef>
          </c:tx>
          <c:spPr>
            <a:solidFill>
              <a:schemeClr val="accent3">
                <a:lumMod val="80000"/>
                <a:lumOff val="20000"/>
              </a:schemeClr>
            </a:solidFill>
            <a:ln>
              <a:noFill/>
            </a:ln>
            <a:effectLst/>
          </c:spPr>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'Admin Data'!$C$3:$J$3</c:f>
              <c:strCache>
                <c:ptCount val="8"/>
                <c:pt idx="0">
                  <c:v>Male African</c:v>
                </c:pt>
                <c:pt idx="1">
                  <c:v>Female African</c:v>
                </c:pt>
                <c:pt idx="2">
                  <c:v>Male White</c:v>
                </c:pt>
                <c:pt idx="3">
                  <c:v>Female White</c:v>
                </c:pt>
                <c:pt idx="4">
                  <c:v>Male Colored</c:v>
                </c:pt>
                <c:pt idx="5">
                  <c:v>Female Colored</c:v>
                </c:pt>
                <c:pt idx="6">
                  <c:v>Male Indian</c:v>
                </c:pt>
                <c:pt idx="7">
                  <c:v>Female Indian</c:v>
                </c:pt>
              </c:strCache>
            </c:strRef>
          </c:cat>
          <c:val>
            <c:numRef>
              <c:f>'Admin Data'!$C$11:$J$11</c:f>
              <c:numCache>
                <c:formatCode>General</c:formatCode>
                <c:ptCount val="8"/>
                <c:pt idx="0">
                  <c:v>13</c:v>
                </c:pt>
                <c:pt idx="1">
                  <c:v>11</c:v>
                </c:pt>
                <c:pt idx="2">
                  <c:v>0</c:v>
                </c:pt>
                <c:pt idx="3">
                  <c:v>0</c:v>
                </c:pt>
                <c:pt idx="4">
                  <c:v>0</c:v>
                </c:pt>
                <c:pt idx="5">
                  <c:v>0</c:v>
                </c:pt>
                <c:pt idx="6">
                  <c:v>0</c:v>
                </c:pt>
                <c:pt idx="7">
                  <c:v>0</c:v>
                </c:pt>
              </c:numCache>
            </c:numRef>
          </c:val>
          <c:extLst xmlns:c16r2="http://schemas.microsoft.com/office/drawing/2015/06/chart">
            <c:ext xmlns:c16="http://schemas.microsoft.com/office/drawing/2014/chart" uri="{C3380CC4-5D6E-409C-BE32-E72D297353CC}">
              <c16:uniqueId val="{00000007-60E4-4EB3-841A-232910D8548E}"/>
            </c:ext>
          </c:extLst>
        </c:ser>
        <c:dLbls>
          <c:showVal val="1"/>
        </c:dLbls>
        <c:gapWidth val="219"/>
        <c:overlap val="-27"/>
        <c:axId val="70434816"/>
        <c:axId val="70436736"/>
      </c:barChart>
      <c:catAx>
        <c:axId val="70434816"/>
        <c:scaling>
          <c:orientation val="minMax"/>
        </c:scaling>
        <c:axPos val="b"/>
        <c:title>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0436736"/>
        <c:crosses val="autoZero"/>
        <c:auto val="1"/>
        <c:lblAlgn val="ctr"/>
        <c:lblOffset val="100"/>
      </c:catAx>
      <c:valAx>
        <c:axId val="70436736"/>
        <c:scaling>
          <c:orientation val="minMax"/>
        </c:scaling>
        <c:axPos val="l"/>
        <c:majorGridlines>
          <c:spPr>
            <a:ln w="9525" cap="flat" cmpd="sng" algn="ctr">
              <a:solidFill>
                <a:schemeClr val="tx1">
                  <a:lumMod val="15000"/>
                  <a:lumOff val="85000"/>
                </a:schemeClr>
              </a:solidFill>
              <a:round/>
            </a:ln>
            <a:effectLst/>
          </c:spPr>
        </c:majorGridlines>
        <c:title>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043481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sz="11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'Lecturer Data'!$B$4</c:f>
              <c:strCache>
                <c:ptCount val="1"/>
                <c:pt idx="0">
                  <c:v>Post Level 5</c:v>
                </c:pt>
              </c:strCache>
            </c:strRef>
          </c:tx>
          <c:spPr>
            <a:solidFill>
              <a:schemeClr val="accent1"/>
            </a:solidFill>
            <a:ln>
              <a:noFill/>
            </a:ln>
            <a:effectLst/>
          </c:spP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'Lecturer Data'!$C$3:$J$3</c:f>
              <c:strCache>
                <c:ptCount val="8"/>
                <c:pt idx="0">
                  <c:v>Male African</c:v>
                </c:pt>
                <c:pt idx="1">
                  <c:v>Female African</c:v>
                </c:pt>
                <c:pt idx="2">
                  <c:v>Male White</c:v>
                </c:pt>
                <c:pt idx="3">
                  <c:v>Female White</c:v>
                </c:pt>
                <c:pt idx="4">
                  <c:v>Male Colored</c:v>
                </c:pt>
                <c:pt idx="5">
                  <c:v>Female Colored</c:v>
                </c:pt>
                <c:pt idx="6">
                  <c:v>Male Indian</c:v>
                </c:pt>
                <c:pt idx="7">
                  <c:v>Female Indian</c:v>
                </c:pt>
              </c:strCache>
            </c:strRef>
          </c:cat>
          <c:val>
            <c:numRef>
              <c:f>'Lecturer Data'!$C$4:$J$4</c:f>
              <c:numCache>
                <c:formatCode>General</c:formatCode>
                <c:ptCount val="8"/>
                <c:pt idx="0">
                  <c:v>2</c:v>
                </c:pt>
                <c:pt idx="1">
                  <c:v>1</c:v>
                </c:pt>
                <c:pt idx="2">
                  <c:v>0</c:v>
                </c:pt>
                <c:pt idx="3">
                  <c:v>0</c:v>
                </c:pt>
                <c:pt idx="4">
                  <c:v>0</c:v>
                </c:pt>
                <c:pt idx="5">
                  <c:v>0</c:v>
                </c:pt>
                <c:pt idx="6">
                  <c:v>0</c:v>
                </c:pt>
                <c:pt idx="7">
                  <c:v>0</c:v>
                </c:pt>
              </c:numCache>
            </c:numRef>
          </c:val>
          <c:extLst xmlns:c16r2="http://schemas.microsoft.com/office/drawing/2015/06/chart">
            <c:ext xmlns:c16="http://schemas.microsoft.com/office/drawing/2014/chart" uri="{C3380CC4-5D6E-409C-BE32-E72D297353CC}">
              <c16:uniqueId val="{00000000-71BF-45F6-8A05-126FB7D73096}"/>
            </c:ext>
          </c:extLst>
        </c:ser>
        <c:ser>
          <c:idx val="1"/>
          <c:order val="1"/>
          <c:tx>
            <c:strRef>
              <c:f>'Lecturer Data'!$B$5</c:f>
              <c:strCache>
                <c:ptCount val="1"/>
                <c:pt idx="0">
                  <c:v>Post Level 3</c:v>
                </c:pt>
              </c:strCache>
            </c:strRef>
          </c:tx>
          <c:spPr>
            <a:solidFill>
              <a:schemeClr val="accent3"/>
            </a:solidFill>
            <a:ln>
              <a:noFill/>
            </a:ln>
            <a:effectLst/>
          </c:spP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'Lecturer Data'!$C$3:$J$3</c:f>
              <c:strCache>
                <c:ptCount val="8"/>
                <c:pt idx="0">
                  <c:v>Male African</c:v>
                </c:pt>
                <c:pt idx="1">
                  <c:v>Female African</c:v>
                </c:pt>
                <c:pt idx="2">
                  <c:v>Male White</c:v>
                </c:pt>
                <c:pt idx="3">
                  <c:v>Female White</c:v>
                </c:pt>
                <c:pt idx="4">
                  <c:v>Male Colored</c:v>
                </c:pt>
                <c:pt idx="5">
                  <c:v>Female Colored</c:v>
                </c:pt>
                <c:pt idx="6">
                  <c:v>Male Indian</c:v>
                </c:pt>
                <c:pt idx="7">
                  <c:v>Female Indian</c:v>
                </c:pt>
              </c:strCache>
            </c:strRef>
          </c:cat>
          <c:val>
            <c:numRef>
              <c:f>'Lecturer Data'!$C$5:$J$5</c:f>
              <c:numCache>
                <c:formatCode>General</c:formatCode>
                <c:ptCount val="8"/>
                <c:pt idx="0">
                  <c:v>11</c:v>
                </c:pt>
                <c:pt idx="1">
                  <c:v>6</c:v>
                </c:pt>
                <c:pt idx="2">
                  <c:v>2</c:v>
                </c:pt>
                <c:pt idx="3">
                  <c:v>0</c:v>
                </c:pt>
                <c:pt idx="4">
                  <c:v>1</c:v>
                </c:pt>
                <c:pt idx="5">
                  <c:v>0</c:v>
                </c:pt>
                <c:pt idx="6">
                  <c:v>0</c:v>
                </c:pt>
                <c:pt idx="7">
                  <c:v>0</c:v>
                </c:pt>
              </c:numCache>
            </c:numRef>
          </c:val>
          <c:extLst xmlns:c16r2="http://schemas.microsoft.com/office/drawing/2015/06/chart">
            <c:ext xmlns:c16="http://schemas.microsoft.com/office/drawing/2014/chart" uri="{C3380CC4-5D6E-409C-BE32-E72D297353CC}">
              <c16:uniqueId val="{00000001-71BF-45F6-8A05-126FB7D73096}"/>
            </c:ext>
          </c:extLst>
        </c:ser>
        <c:ser>
          <c:idx val="2"/>
          <c:order val="2"/>
          <c:tx>
            <c:strRef>
              <c:f>'Lecturer Data'!$B$6</c:f>
              <c:strCache>
                <c:ptCount val="1"/>
                <c:pt idx="0">
                  <c:v>Post Level 2</c:v>
                </c:pt>
              </c:strCache>
            </c:strRef>
          </c:tx>
          <c:spPr>
            <a:solidFill>
              <a:schemeClr val="accent5"/>
            </a:solidFill>
            <a:ln>
              <a:noFill/>
            </a:ln>
            <a:effectLst/>
          </c:spP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'Lecturer Data'!$C$3:$J$3</c:f>
              <c:strCache>
                <c:ptCount val="8"/>
                <c:pt idx="0">
                  <c:v>Male African</c:v>
                </c:pt>
                <c:pt idx="1">
                  <c:v>Female African</c:v>
                </c:pt>
                <c:pt idx="2">
                  <c:v>Male White</c:v>
                </c:pt>
                <c:pt idx="3">
                  <c:v>Female White</c:v>
                </c:pt>
                <c:pt idx="4">
                  <c:v>Male Colored</c:v>
                </c:pt>
                <c:pt idx="5">
                  <c:v>Female Colored</c:v>
                </c:pt>
                <c:pt idx="6">
                  <c:v>Male Indian</c:v>
                </c:pt>
                <c:pt idx="7">
                  <c:v>Female Indian</c:v>
                </c:pt>
              </c:strCache>
            </c:strRef>
          </c:cat>
          <c:val>
            <c:numRef>
              <c:f>'Lecturer Data'!$C$6:$J$6</c:f>
              <c:numCache>
                <c:formatCode>General</c:formatCode>
                <c:ptCount val="8"/>
                <c:pt idx="0">
                  <c:v>22</c:v>
                </c:pt>
                <c:pt idx="1">
                  <c:v>18</c:v>
                </c:pt>
                <c:pt idx="2">
                  <c:v>0</c:v>
                </c:pt>
                <c:pt idx="3">
                  <c:v>3</c:v>
                </c:pt>
                <c:pt idx="4">
                  <c:v>0</c:v>
                </c:pt>
                <c:pt idx="5">
                  <c:v>0</c:v>
                </c:pt>
                <c:pt idx="6">
                  <c:v>0</c:v>
                </c:pt>
                <c:pt idx="7">
                  <c:v>0</c:v>
                </c:pt>
              </c:numCache>
            </c:numRef>
          </c:val>
          <c:extLst xmlns:c16r2="http://schemas.microsoft.com/office/drawing/2015/06/chart">
            <c:ext xmlns:c16="http://schemas.microsoft.com/office/drawing/2014/chart" uri="{C3380CC4-5D6E-409C-BE32-E72D297353CC}">
              <c16:uniqueId val="{00000002-71BF-45F6-8A05-126FB7D73096}"/>
            </c:ext>
          </c:extLst>
        </c:ser>
        <c:ser>
          <c:idx val="3"/>
          <c:order val="3"/>
          <c:tx>
            <c:strRef>
              <c:f>'Lecturer Data'!$B$7</c:f>
              <c:strCache>
                <c:ptCount val="1"/>
                <c:pt idx="0">
                  <c:v>Post Level 1</c:v>
                </c:pt>
              </c:strCache>
            </c:strRef>
          </c:tx>
          <c:spPr>
            <a:solidFill>
              <a:schemeClr val="accent1">
                <a:lumMod val="60000"/>
              </a:schemeClr>
            </a:solidFill>
            <a:ln>
              <a:noFill/>
            </a:ln>
            <a:effectLst/>
          </c:spP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'Lecturer Data'!$C$3:$J$3</c:f>
              <c:strCache>
                <c:ptCount val="8"/>
                <c:pt idx="0">
                  <c:v>Male African</c:v>
                </c:pt>
                <c:pt idx="1">
                  <c:v>Female African</c:v>
                </c:pt>
                <c:pt idx="2">
                  <c:v>Male White</c:v>
                </c:pt>
                <c:pt idx="3">
                  <c:v>Female White</c:v>
                </c:pt>
                <c:pt idx="4">
                  <c:v>Male Colored</c:v>
                </c:pt>
                <c:pt idx="5">
                  <c:v>Female Colored</c:v>
                </c:pt>
                <c:pt idx="6">
                  <c:v>Male Indian</c:v>
                </c:pt>
                <c:pt idx="7">
                  <c:v>Female Indian</c:v>
                </c:pt>
              </c:strCache>
            </c:strRef>
          </c:cat>
          <c:val>
            <c:numRef>
              <c:f>'Lecturer Data'!$C$7:$J$7</c:f>
              <c:numCache>
                <c:formatCode>General</c:formatCode>
                <c:ptCount val="8"/>
                <c:pt idx="0">
                  <c:v>164</c:v>
                </c:pt>
                <c:pt idx="1">
                  <c:v>182</c:v>
                </c:pt>
                <c:pt idx="2">
                  <c:v>1</c:v>
                </c:pt>
                <c:pt idx="3">
                  <c:v>7</c:v>
                </c:pt>
                <c:pt idx="4">
                  <c:v>0</c:v>
                </c:pt>
                <c:pt idx="5">
                  <c:v>0</c:v>
                </c:pt>
                <c:pt idx="6">
                  <c:v>0</c:v>
                </c:pt>
                <c:pt idx="7">
                  <c:v>0</c:v>
                </c:pt>
              </c:numCache>
            </c:numRef>
          </c:val>
          <c:extLst xmlns:c16r2="http://schemas.microsoft.com/office/drawing/2015/06/chart">
            <c:ext xmlns:c16="http://schemas.microsoft.com/office/drawing/2014/chart" uri="{C3380CC4-5D6E-409C-BE32-E72D297353CC}">
              <c16:uniqueId val="{00000003-71BF-45F6-8A05-126FB7D73096}"/>
            </c:ext>
          </c:extLst>
        </c:ser>
        <c:dLbls>
          <c:showVal val="1"/>
        </c:dLbls>
        <c:gapWidth val="219"/>
        <c:overlap val="-27"/>
        <c:axId val="73925760"/>
        <c:axId val="73927296"/>
      </c:barChart>
      <c:catAx>
        <c:axId val="7392576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3927296"/>
        <c:crosses val="autoZero"/>
        <c:auto val="1"/>
        <c:lblAlgn val="ctr"/>
        <c:lblOffset val="100"/>
      </c:catAx>
      <c:valAx>
        <c:axId val="7392729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392576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sz="1200"/>
      </a:pPr>
      <a:endParaRPr lang="en-US"/>
    </a:p>
  </c:txPr>
  <c:externalData r:id="rId1"/>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AD4576BF-2131-41C3-9515-A07A7033346A}" type="datetimeFigureOut">
              <a:rPr lang="en-US" smtClean="0"/>
              <a:pPr/>
              <a:t>5/26/2022</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DA127867-BDF7-46E0-A5C6-3C602FF8723B}" type="slidenum">
              <a:rPr lang="en-US" smtClean="0"/>
              <a:pPr/>
              <a:t>‹#›</a:t>
            </a:fld>
            <a:endParaRPr lang="en-US"/>
          </a:p>
        </p:txBody>
      </p:sp>
    </p:spTree>
    <p:extLst>
      <p:ext uri="{BB962C8B-B14F-4D97-AF65-F5344CB8AC3E}">
        <p14:creationId xmlns:p14="http://schemas.microsoft.com/office/powerpoint/2010/main" xmlns="" val="1959020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1</a:t>
            </a:fld>
            <a:endParaRPr lang="en-US" altLang="en-US" sz="1200" dirty="0">
              <a:solidFill>
                <a:srgbClr val="000000"/>
              </a:solidFill>
            </a:endParaRPr>
          </a:p>
        </p:txBody>
      </p:sp>
    </p:spTree>
    <p:extLst>
      <p:ext uri="{BB962C8B-B14F-4D97-AF65-F5344CB8AC3E}">
        <p14:creationId xmlns:p14="http://schemas.microsoft.com/office/powerpoint/2010/main" xmlns="" val="3605725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11</a:t>
            </a:fld>
            <a:endParaRPr lang="en-US" altLang="en-US" sz="1200" dirty="0">
              <a:solidFill>
                <a:srgbClr val="000000"/>
              </a:solidFill>
            </a:endParaRPr>
          </a:p>
        </p:txBody>
      </p:sp>
    </p:spTree>
    <p:extLst>
      <p:ext uri="{BB962C8B-B14F-4D97-AF65-F5344CB8AC3E}">
        <p14:creationId xmlns:p14="http://schemas.microsoft.com/office/powerpoint/2010/main" xmlns="" val="2817594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12</a:t>
            </a:fld>
            <a:endParaRPr lang="en-US" altLang="en-US" sz="1200" dirty="0">
              <a:solidFill>
                <a:srgbClr val="000000"/>
              </a:solidFill>
            </a:endParaRPr>
          </a:p>
        </p:txBody>
      </p:sp>
    </p:spTree>
    <p:extLst>
      <p:ext uri="{BB962C8B-B14F-4D97-AF65-F5344CB8AC3E}">
        <p14:creationId xmlns:p14="http://schemas.microsoft.com/office/powerpoint/2010/main" xmlns="" val="1313927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13</a:t>
            </a:fld>
            <a:endParaRPr lang="en-US" altLang="en-US" sz="1200" dirty="0">
              <a:solidFill>
                <a:srgbClr val="000000"/>
              </a:solidFill>
            </a:endParaRPr>
          </a:p>
        </p:txBody>
      </p:sp>
    </p:spTree>
    <p:extLst>
      <p:ext uri="{BB962C8B-B14F-4D97-AF65-F5344CB8AC3E}">
        <p14:creationId xmlns:p14="http://schemas.microsoft.com/office/powerpoint/2010/main" xmlns="" val="1010612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14</a:t>
            </a:fld>
            <a:endParaRPr lang="en-US" altLang="en-US" sz="1200" dirty="0">
              <a:solidFill>
                <a:srgbClr val="000000"/>
              </a:solidFill>
            </a:endParaRPr>
          </a:p>
        </p:txBody>
      </p:sp>
    </p:spTree>
    <p:extLst>
      <p:ext uri="{BB962C8B-B14F-4D97-AF65-F5344CB8AC3E}">
        <p14:creationId xmlns:p14="http://schemas.microsoft.com/office/powerpoint/2010/main" xmlns="" val="1350337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15</a:t>
            </a:fld>
            <a:endParaRPr lang="en-US" altLang="en-US" sz="1200" dirty="0">
              <a:solidFill>
                <a:srgbClr val="000000"/>
              </a:solidFill>
            </a:endParaRPr>
          </a:p>
        </p:txBody>
      </p:sp>
    </p:spTree>
    <p:extLst>
      <p:ext uri="{BB962C8B-B14F-4D97-AF65-F5344CB8AC3E}">
        <p14:creationId xmlns:p14="http://schemas.microsoft.com/office/powerpoint/2010/main" xmlns="" val="1692858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16</a:t>
            </a:fld>
            <a:endParaRPr lang="en-US" altLang="en-US" sz="1200" dirty="0">
              <a:solidFill>
                <a:srgbClr val="000000"/>
              </a:solidFill>
            </a:endParaRPr>
          </a:p>
        </p:txBody>
      </p:sp>
    </p:spTree>
    <p:extLst>
      <p:ext uri="{BB962C8B-B14F-4D97-AF65-F5344CB8AC3E}">
        <p14:creationId xmlns:p14="http://schemas.microsoft.com/office/powerpoint/2010/main" xmlns="" val="2146068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17</a:t>
            </a:fld>
            <a:endParaRPr lang="en-US" altLang="en-US" sz="1200" dirty="0">
              <a:solidFill>
                <a:srgbClr val="000000"/>
              </a:solidFill>
            </a:endParaRPr>
          </a:p>
        </p:txBody>
      </p:sp>
    </p:spTree>
    <p:extLst>
      <p:ext uri="{BB962C8B-B14F-4D97-AF65-F5344CB8AC3E}">
        <p14:creationId xmlns:p14="http://schemas.microsoft.com/office/powerpoint/2010/main" xmlns="" val="838007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18</a:t>
            </a:fld>
            <a:endParaRPr lang="en-US" altLang="en-US" sz="1200" dirty="0">
              <a:solidFill>
                <a:srgbClr val="000000"/>
              </a:solidFill>
            </a:endParaRPr>
          </a:p>
        </p:txBody>
      </p:sp>
    </p:spTree>
    <p:extLst>
      <p:ext uri="{BB962C8B-B14F-4D97-AF65-F5344CB8AC3E}">
        <p14:creationId xmlns:p14="http://schemas.microsoft.com/office/powerpoint/2010/main" xmlns="" val="3771529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19</a:t>
            </a:fld>
            <a:endParaRPr lang="en-US" altLang="en-US" sz="1200" dirty="0">
              <a:solidFill>
                <a:srgbClr val="000000"/>
              </a:solidFill>
            </a:endParaRPr>
          </a:p>
        </p:txBody>
      </p:sp>
    </p:spTree>
    <p:extLst>
      <p:ext uri="{BB962C8B-B14F-4D97-AF65-F5344CB8AC3E}">
        <p14:creationId xmlns:p14="http://schemas.microsoft.com/office/powerpoint/2010/main" xmlns="" val="3625783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20</a:t>
            </a:fld>
            <a:endParaRPr lang="en-US" altLang="en-US" sz="1200" dirty="0">
              <a:solidFill>
                <a:srgbClr val="000000"/>
              </a:solidFill>
            </a:endParaRPr>
          </a:p>
        </p:txBody>
      </p:sp>
    </p:spTree>
    <p:extLst>
      <p:ext uri="{BB962C8B-B14F-4D97-AF65-F5344CB8AC3E}">
        <p14:creationId xmlns:p14="http://schemas.microsoft.com/office/powerpoint/2010/main" xmlns="" val="483416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2</a:t>
            </a:fld>
            <a:endParaRPr lang="en-US" altLang="en-US" sz="1200" dirty="0">
              <a:solidFill>
                <a:srgbClr val="000000"/>
              </a:solidFill>
            </a:endParaRPr>
          </a:p>
        </p:txBody>
      </p:sp>
    </p:spTree>
    <p:extLst>
      <p:ext uri="{BB962C8B-B14F-4D97-AF65-F5344CB8AC3E}">
        <p14:creationId xmlns:p14="http://schemas.microsoft.com/office/powerpoint/2010/main" xmlns="" val="8429566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21</a:t>
            </a:fld>
            <a:endParaRPr lang="en-US" altLang="en-US" sz="1200" dirty="0">
              <a:solidFill>
                <a:srgbClr val="000000"/>
              </a:solidFill>
            </a:endParaRPr>
          </a:p>
        </p:txBody>
      </p:sp>
    </p:spTree>
    <p:extLst>
      <p:ext uri="{BB962C8B-B14F-4D97-AF65-F5344CB8AC3E}">
        <p14:creationId xmlns:p14="http://schemas.microsoft.com/office/powerpoint/2010/main" xmlns="" val="39219794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22</a:t>
            </a:fld>
            <a:endParaRPr lang="en-US" altLang="en-US" sz="1200" dirty="0">
              <a:solidFill>
                <a:srgbClr val="000000"/>
              </a:solidFill>
            </a:endParaRPr>
          </a:p>
        </p:txBody>
      </p:sp>
    </p:spTree>
    <p:extLst>
      <p:ext uri="{BB962C8B-B14F-4D97-AF65-F5344CB8AC3E}">
        <p14:creationId xmlns:p14="http://schemas.microsoft.com/office/powerpoint/2010/main" xmlns="" val="31834397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23</a:t>
            </a:fld>
            <a:endParaRPr lang="en-US" altLang="en-US" sz="1200" dirty="0">
              <a:solidFill>
                <a:srgbClr val="000000"/>
              </a:solidFill>
            </a:endParaRPr>
          </a:p>
        </p:txBody>
      </p:sp>
    </p:spTree>
    <p:extLst>
      <p:ext uri="{BB962C8B-B14F-4D97-AF65-F5344CB8AC3E}">
        <p14:creationId xmlns:p14="http://schemas.microsoft.com/office/powerpoint/2010/main" xmlns="" val="40667150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24</a:t>
            </a:fld>
            <a:endParaRPr lang="en-US" altLang="en-US" sz="1200" dirty="0">
              <a:solidFill>
                <a:srgbClr val="000000"/>
              </a:solidFill>
            </a:endParaRPr>
          </a:p>
        </p:txBody>
      </p:sp>
    </p:spTree>
    <p:extLst>
      <p:ext uri="{BB962C8B-B14F-4D97-AF65-F5344CB8AC3E}">
        <p14:creationId xmlns:p14="http://schemas.microsoft.com/office/powerpoint/2010/main" xmlns="" val="41987393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25</a:t>
            </a:fld>
            <a:endParaRPr lang="en-US" altLang="en-US" sz="1200" dirty="0">
              <a:solidFill>
                <a:srgbClr val="000000"/>
              </a:solidFill>
            </a:endParaRPr>
          </a:p>
        </p:txBody>
      </p:sp>
    </p:spTree>
    <p:extLst>
      <p:ext uri="{BB962C8B-B14F-4D97-AF65-F5344CB8AC3E}">
        <p14:creationId xmlns:p14="http://schemas.microsoft.com/office/powerpoint/2010/main" xmlns="" val="11764544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26</a:t>
            </a:fld>
            <a:endParaRPr lang="en-US" altLang="en-US" sz="1200" dirty="0">
              <a:solidFill>
                <a:srgbClr val="000000"/>
              </a:solidFill>
            </a:endParaRPr>
          </a:p>
        </p:txBody>
      </p:sp>
    </p:spTree>
    <p:extLst>
      <p:ext uri="{BB962C8B-B14F-4D97-AF65-F5344CB8AC3E}">
        <p14:creationId xmlns:p14="http://schemas.microsoft.com/office/powerpoint/2010/main" xmlns="" val="2626169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27</a:t>
            </a:fld>
            <a:endParaRPr lang="en-US" altLang="en-US" sz="1200" dirty="0">
              <a:solidFill>
                <a:srgbClr val="000000"/>
              </a:solidFill>
            </a:endParaRPr>
          </a:p>
        </p:txBody>
      </p:sp>
    </p:spTree>
    <p:extLst>
      <p:ext uri="{BB962C8B-B14F-4D97-AF65-F5344CB8AC3E}">
        <p14:creationId xmlns:p14="http://schemas.microsoft.com/office/powerpoint/2010/main" xmlns="" val="41591775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28</a:t>
            </a:fld>
            <a:endParaRPr lang="en-US" altLang="en-US" sz="1200" dirty="0">
              <a:solidFill>
                <a:srgbClr val="000000"/>
              </a:solidFill>
            </a:endParaRPr>
          </a:p>
        </p:txBody>
      </p:sp>
    </p:spTree>
    <p:extLst>
      <p:ext uri="{BB962C8B-B14F-4D97-AF65-F5344CB8AC3E}">
        <p14:creationId xmlns:p14="http://schemas.microsoft.com/office/powerpoint/2010/main" xmlns="" val="14155559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29</a:t>
            </a:fld>
            <a:endParaRPr lang="en-US" altLang="en-US" sz="1200" dirty="0">
              <a:solidFill>
                <a:srgbClr val="000000"/>
              </a:solidFill>
            </a:endParaRPr>
          </a:p>
        </p:txBody>
      </p:sp>
    </p:spTree>
    <p:extLst>
      <p:ext uri="{BB962C8B-B14F-4D97-AF65-F5344CB8AC3E}">
        <p14:creationId xmlns:p14="http://schemas.microsoft.com/office/powerpoint/2010/main" xmlns="" val="13539779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30</a:t>
            </a:fld>
            <a:endParaRPr lang="en-US" altLang="en-US" sz="1200" dirty="0">
              <a:solidFill>
                <a:srgbClr val="000000"/>
              </a:solidFill>
            </a:endParaRPr>
          </a:p>
        </p:txBody>
      </p:sp>
    </p:spTree>
    <p:extLst>
      <p:ext uri="{BB962C8B-B14F-4D97-AF65-F5344CB8AC3E}">
        <p14:creationId xmlns:p14="http://schemas.microsoft.com/office/powerpoint/2010/main" xmlns="" val="1093585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3</a:t>
            </a:fld>
            <a:endParaRPr lang="en-US" altLang="en-US" sz="1200" dirty="0">
              <a:solidFill>
                <a:srgbClr val="000000"/>
              </a:solidFill>
            </a:endParaRPr>
          </a:p>
        </p:txBody>
      </p:sp>
    </p:spTree>
    <p:extLst>
      <p:ext uri="{BB962C8B-B14F-4D97-AF65-F5344CB8AC3E}">
        <p14:creationId xmlns:p14="http://schemas.microsoft.com/office/powerpoint/2010/main" xmlns="" val="19955377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31</a:t>
            </a:fld>
            <a:endParaRPr lang="en-US" altLang="en-US" sz="1200" dirty="0">
              <a:solidFill>
                <a:srgbClr val="000000"/>
              </a:solidFill>
            </a:endParaRPr>
          </a:p>
        </p:txBody>
      </p:sp>
    </p:spTree>
    <p:extLst>
      <p:ext uri="{BB962C8B-B14F-4D97-AF65-F5344CB8AC3E}">
        <p14:creationId xmlns:p14="http://schemas.microsoft.com/office/powerpoint/2010/main" xmlns="" val="35333658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32</a:t>
            </a:fld>
            <a:endParaRPr lang="en-US" altLang="en-US" sz="1200" dirty="0">
              <a:solidFill>
                <a:srgbClr val="000000"/>
              </a:solidFill>
            </a:endParaRPr>
          </a:p>
        </p:txBody>
      </p:sp>
    </p:spTree>
    <p:extLst>
      <p:ext uri="{BB962C8B-B14F-4D97-AF65-F5344CB8AC3E}">
        <p14:creationId xmlns:p14="http://schemas.microsoft.com/office/powerpoint/2010/main" xmlns="" val="32464206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33</a:t>
            </a:fld>
            <a:endParaRPr lang="en-US" altLang="en-US" sz="1200" dirty="0">
              <a:solidFill>
                <a:srgbClr val="000000"/>
              </a:solidFill>
            </a:endParaRPr>
          </a:p>
        </p:txBody>
      </p:sp>
    </p:spTree>
    <p:extLst>
      <p:ext uri="{BB962C8B-B14F-4D97-AF65-F5344CB8AC3E}">
        <p14:creationId xmlns:p14="http://schemas.microsoft.com/office/powerpoint/2010/main" xmlns="" val="25244914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34</a:t>
            </a:fld>
            <a:endParaRPr lang="en-US" altLang="en-US" sz="1200" dirty="0">
              <a:solidFill>
                <a:srgbClr val="000000"/>
              </a:solidFill>
            </a:endParaRPr>
          </a:p>
        </p:txBody>
      </p:sp>
    </p:spTree>
    <p:extLst>
      <p:ext uri="{BB962C8B-B14F-4D97-AF65-F5344CB8AC3E}">
        <p14:creationId xmlns:p14="http://schemas.microsoft.com/office/powerpoint/2010/main" xmlns="" val="19246775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35</a:t>
            </a:fld>
            <a:endParaRPr lang="en-US" altLang="en-US" sz="1200" dirty="0">
              <a:solidFill>
                <a:srgbClr val="000000"/>
              </a:solidFill>
            </a:endParaRPr>
          </a:p>
        </p:txBody>
      </p:sp>
    </p:spTree>
    <p:extLst>
      <p:ext uri="{BB962C8B-B14F-4D97-AF65-F5344CB8AC3E}">
        <p14:creationId xmlns:p14="http://schemas.microsoft.com/office/powerpoint/2010/main" xmlns="" val="11617374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36</a:t>
            </a:fld>
            <a:endParaRPr lang="en-US" altLang="en-US" sz="1200" dirty="0">
              <a:solidFill>
                <a:srgbClr val="000000"/>
              </a:solidFill>
            </a:endParaRPr>
          </a:p>
        </p:txBody>
      </p:sp>
    </p:spTree>
    <p:extLst>
      <p:ext uri="{BB962C8B-B14F-4D97-AF65-F5344CB8AC3E}">
        <p14:creationId xmlns:p14="http://schemas.microsoft.com/office/powerpoint/2010/main" xmlns="" val="7670312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37</a:t>
            </a:fld>
            <a:endParaRPr lang="en-US" altLang="en-US" sz="1200" dirty="0">
              <a:solidFill>
                <a:srgbClr val="000000"/>
              </a:solidFill>
            </a:endParaRPr>
          </a:p>
        </p:txBody>
      </p:sp>
    </p:spTree>
    <p:extLst>
      <p:ext uri="{BB962C8B-B14F-4D97-AF65-F5344CB8AC3E}">
        <p14:creationId xmlns:p14="http://schemas.microsoft.com/office/powerpoint/2010/main" xmlns="" val="35524511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38</a:t>
            </a:fld>
            <a:endParaRPr lang="en-US" altLang="en-US" sz="1200" dirty="0">
              <a:solidFill>
                <a:srgbClr val="000000"/>
              </a:solidFill>
            </a:endParaRPr>
          </a:p>
        </p:txBody>
      </p:sp>
    </p:spTree>
    <p:extLst>
      <p:ext uri="{BB962C8B-B14F-4D97-AF65-F5344CB8AC3E}">
        <p14:creationId xmlns:p14="http://schemas.microsoft.com/office/powerpoint/2010/main" xmlns="" val="39225118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39</a:t>
            </a:fld>
            <a:endParaRPr lang="en-US" altLang="en-US" sz="1200" dirty="0">
              <a:solidFill>
                <a:srgbClr val="000000"/>
              </a:solidFill>
            </a:endParaRPr>
          </a:p>
        </p:txBody>
      </p:sp>
    </p:spTree>
    <p:extLst>
      <p:ext uri="{BB962C8B-B14F-4D97-AF65-F5344CB8AC3E}">
        <p14:creationId xmlns:p14="http://schemas.microsoft.com/office/powerpoint/2010/main" xmlns="" val="21727801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40</a:t>
            </a:fld>
            <a:endParaRPr lang="en-US" altLang="en-US" sz="1200" dirty="0">
              <a:solidFill>
                <a:srgbClr val="000000"/>
              </a:solidFill>
            </a:endParaRPr>
          </a:p>
        </p:txBody>
      </p:sp>
    </p:spTree>
    <p:extLst>
      <p:ext uri="{BB962C8B-B14F-4D97-AF65-F5344CB8AC3E}">
        <p14:creationId xmlns:p14="http://schemas.microsoft.com/office/powerpoint/2010/main" xmlns="" val="1285173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4</a:t>
            </a:fld>
            <a:endParaRPr lang="en-US" altLang="en-US" sz="1200" dirty="0">
              <a:solidFill>
                <a:srgbClr val="000000"/>
              </a:solidFill>
            </a:endParaRPr>
          </a:p>
        </p:txBody>
      </p:sp>
    </p:spTree>
    <p:extLst>
      <p:ext uri="{BB962C8B-B14F-4D97-AF65-F5344CB8AC3E}">
        <p14:creationId xmlns:p14="http://schemas.microsoft.com/office/powerpoint/2010/main" xmlns="" val="31992946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41</a:t>
            </a:fld>
            <a:endParaRPr lang="en-US" altLang="en-US" sz="1200" dirty="0">
              <a:solidFill>
                <a:srgbClr val="000000"/>
              </a:solidFill>
            </a:endParaRPr>
          </a:p>
        </p:txBody>
      </p:sp>
    </p:spTree>
    <p:extLst>
      <p:ext uri="{BB962C8B-B14F-4D97-AF65-F5344CB8AC3E}">
        <p14:creationId xmlns:p14="http://schemas.microsoft.com/office/powerpoint/2010/main" xmlns="" val="14837463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42</a:t>
            </a:fld>
            <a:endParaRPr lang="en-US" altLang="en-US" sz="1200" dirty="0">
              <a:solidFill>
                <a:srgbClr val="000000"/>
              </a:solidFill>
            </a:endParaRPr>
          </a:p>
        </p:txBody>
      </p:sp>
    </p:spTree>
    <p:extLst>
      <p:ext uri="{BB962C8B-B14F-4D97-AF65-F5344CB8AC3E}">
        <p14:creationId xmlns:p14="http://schemas.microsoft.com/office/powerpoint/2010/main" xmlns="" val="38982119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43</a:t>
            </a:fld>
            <a:endParaRPr lang="en-US" altLang="en-US" sz="1200" dirty="0">
              <a:solidFill>
                <a:srgbClr val="000000"/>
              </a:solidFill>
            </a:endParaRPr>
          </a:p>
        </p:txBody>
      </p:sp>
    </p:spTree>
    <p:extLst>
      <p:ext uri="{BB962C8B-B14F-4D97-AF65-F5344CB8AC3E}">
        <p14:creationId xmlns:p14="http://schemas.microsoft.com/office/powerpoint/2010/main" xmlns="" val="23616450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44</a:t>
            </a:fld>
            <a:endParaRPr lang="en-US" altLang="en-US" sz="1200" dirty="0">
              <a:solidFill>
                <a:srgbClr val="000000"/>
              </a:solidFill>
            </a:endParaRPr>
          </a:p>
        </p:txBody>
      </p:sp>
    </p:spTree>
    <p:extLst>
      <p:ext uri="{BB962C8B-B14F-4D97-AF65-F5344CB8AC3E}">
        <p14:creationId xmlns:p14="http://schemas.microsoft.com/office/powerpoint/2010/main" xmlns="" val="426091419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45</a:t>
            </a:fld>
            <a:endParaRPr lang="en-US" altLang="en-US" sz="1200" dirty="0">
              <a:solidFill>
                <a:srgbClr val="000000"/>
              </a:solidFill>
            </a:endParaRPr>
          </a:p>
        </p:txBody>
      </p:sp>
    </p:spTree>
    <p:extLst>
      <p:ext uri="{BB962C8B-B14F-4D97-AF65-F5344CB8AC3E}">
        <p14:creationId xmlns:p14="http://schemas.microsoft.com/office/powerpoint/2010/main" xmlns="" val="2251545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5</a:t>
            </a:fld>
            <a:endParaRPr lang="en-US" altLang="en-US" sz="1200" dirty="0">
              <a:solidFill>
                <a:srgbClr val="000000"/>
              </a:solidFill>
            </a:endParaRPr>
          </a:p>
        </p:txBody>
      </p:sp>
    </p:spTree>
    <p:extLst>
      <p:ext uri="{BB962C8B-B14F-4D97-AF65-F5344CB8AC3E}">
        <p14:creationId xmlns:p14="http://schemas.microsoft.com/office/powerpoint/2010/main" xmlns="" val="1023912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6</a:t>
            </a:fld>
            <a:endParaRPr lang="en-US" altLang="en-US" sz="1200" dirty="0">
              <a:solidFill>
                <a:srgbClr val="000000"/>
              </a:solidFill>
            </a:endParaRPr>
          </a:p>
        </p:txBody>
      </p:sp>
    </p:spTree>
    <p:extLst>
      <p:ext uri="{BB962C8B-B14F-4D97-AF65-F5344CB8AC3E}">
        <p14:creationId xmlns:p14="http://schemas.microsoft.com/office/powerpoint/2010/main" xmlns="" val="1082084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7</a:t>
            </a:fld>
            <a:endParaRPr lang="en-US" altLang="en-US" sz="1200" dirty="0">
              <a:solidFill>
                <a:srgbClr val="000000"/>
              </a:solidFill>
            </a:endParaRPr>
          </a:p>
        </p:txBody>
      </p:sp>
    </p:spTree>
    <p:extLst>
      <p:ext uri="{BB962C8B-B14F-4D97-AF65-F5344CB8AC3E}">
        <p14:creationId xmlns:p14="http://schemas.microsoft.com/office/powerpoint/2010/main" xmlns="" val="4256633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9</a:t>
            </a:fld>
            <a:endParaRPr lang="en-US" altLang="en-US" sz="1200" dirty="0">
              <a:solidFill>
                <a:srgbClr val="000000"/>
              </a:solidFill>
            </a:endParaRPr>
          </a:p>
        </p:txBody>
      </p:sp>
    </p:spTree>
    <p:extLst>
      <p:ext uri="{BB962C8B-B14F-4D97-AF65-F5344CB8AC3E}">
        <p14:creationId xmlns:p14="http://schemas.microsoft.com/office/powerpoint/2010/main" xmlns="" val="3887704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latin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66D5E6-F6E2-46DB-B05A-38579FC94075}" type="slidenum">
              <a:rPr lang="en-US" altLang="en-US" sz="1200">
                <a:solidFill>
                  <a:srgbClr val="000000"/>
                </a:solidFill>
              </a:rPr>
              <a:pPr/>
              <a:t>10</a:t>
            </a:fld>
            <a:endParaRPr lang="en-US" altLang="en-US" sz="1200" dirty="0">
              <a:solidFill>
                <a:srgbClr val="000000"/>
              </a:solidFill>
            </a:endParaRPr>
          </a:p>
        </p:txBody>
      </p:sp>
    </p:spTree>
    <p:extLst>
      <p:ext uri="{BB962C8B-B14F-4D97-AF65-F5344CB8AC3E}">
        <p14:creationId xmlns:p14="http://schemas.microsoft.com/office/powerpoint/2010/main" xmlns="" val="2665867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F6E442-3E54-4B3F-B427-EEBA24B2E500}" type="datetimeFigureOut">
              <a:rPr lang="en-US" smtClean="0"/>
              <a:pPr/>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24C12-9FFE-40D8-913F-CE06A837E2FB}" type="slidenum">
              <a:rPr lang="en-US" smtClean="0"/>
              <a:pPr/>
              <a:t>‹#›</a:t>
            </a:fld>
            <a:endParaRPr lang="en-US"/>
          </a:p>
        </p:txBody>
      </p:sp>
    </p:spTree>
    <p:extLst>
      <p:ext uri="{BB962C8B-B14F-4D97-AF65-F5344CB8AC3E}">
        <p14:creationId xmlns:p14="http://schemas.microsoft.com/office/powerpoint/2010/main" xmlns="" val="1764829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F6E442-3E54-4B3F-B427-EEBA24B2E500}" type="datetimeFigureOut">
              <a:rPr lang="en-US" smtClean="0"/>
              <a:pPr/>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24C12-9FFE-40D8-913F-CE06A837E2FB}" type="slidenum">
              <a:rPr lang="en-US" smtClean="0"/>
              <a:pPr/>
              <a:t>‹#›</a:t>
            </a:fld>
            <a:endParaRPr lang="en-US"/>
          </a:p>
        </p:txBody>
      </p:sp>
    </p:spTree>
    <p:extLst>
      <p:ext uri="{BB962C8B-B14F-4D97-AF65-F5344CB8AC3E}">
        <p14:creationId xmlns:p14="http://schemas.microsoft.com/office/powerpoint/2010/main" xmlns="" val="2154764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F6E442-3E54-4B3F-B427-EEBA24B2E500}" type="datetimeFigureOut">
              <a:rPr lang="en-US" smtClean="0"/>
              <a:pPr/>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24C12-9FFE-40D8-913F-CE06A837E2FB}" type="slidenum">
              <a:rPr lang="en-US" smtClean="0"/>
              <a:pPr/>
              <a:t>‹#›</a:t>
            </a:fld>
            <a:endParaRPr lang="en-US"/>
          </a:p>
        </p:txBody>
      </p:sp>
    </p:spTree>
    <p:extLst>
      <p:ext uri="{BB962C8B-B14F-4D97-AF65-F5344CB8AC3E}">
        <p14:creationId xmlns:p14="http://schemas.microsoft.com/office/powerpoint/2010/main" xmlns="" val="3532828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725085" y="1663701"/>
            <a:ext cx="9095316"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4603751" y="6451600"/>
            <a:ext cx="3860800" cy="152400"/>
          </a:xfrm>
        </p:spPr>
        <p:txBody>
          <a:bodyPr/>
          <a:lstStyle>
            <a:lvl1pPr algn="ctr" eaLnBrk="0" hangingPunct="0">
              <a:defRPr sz="1400" b="0" dirty="0">
                <a:solidFill>
                  <a:srgbClr val="800080"/>
                </a:solidFill>
                <a:effectLst>
                  <a:outerShdw blurRad="38100" dist="38100" dir="2700000" algn="tl">
                    <a:srgbClr val="C0C0C0"/>
                  </a:outerShdw>
                </a:effectLst>
                <a:latin typeface="Times New Roman" pitchFamily="18" charset="0"/>
              </a:defRPr>
            </a:lvl1pPr>
          </a:lstStyle>
          <a:p>
            <a:pPr>
              <a:defRPr/>
            </a:pPr>
            <a:endParaRPr lang="en-US" altLang="ko-KR" dirty="0"/>
          </a:p>
        </p:txBody>
      </p:sp>
    </p:spTree>
    <p:extLst>
      <p:ext uri="{BB962C8B-B14F-4D97-AF65-F5344CB8AC3E}">
        <p14:creationId xmlns:p14="http://schemas.microsoft.com/office/powerpoint/2010/main" xmlns="" val="2905384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F6E442-3E54-4B3F-B427-EEBA24B2E500}" type="datetimeFigureOut">
              <a:rPr lang="en-US" smtClean="0"/>
              <a:pPr/>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24C12-9FFE-40D8-913F-CE06A837E2FB}" type="slidenum">
              <a:rPr lang="en-US" smtClean="0"/>
              <a:pPr/>
              <a:t>‹#›</a:t>
            </a:fld>
            <a:endParaRPr lang="en-US"/>
          </a:p>
        </p:txBody>
      </p:sp>
    </p:spTree>
    <p:extLst>
      <p:ext uri="{BB962C8B-B14F-4D97-AF65-F5344CB8AC3E}">
        <p14:creationId xmlns:p14="http://schemas.microsoft.com/office/powerpoint/2010/main" xmlns="" val="3131367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F6E442-3E54-4B3F-B427-EEBA24B2E500}" type="datetimeFigureOut">
              <a:rPr lang="en-US" smtClean="0"/>
              <a:pPr/>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24C12-9FFE-40D8-913F-CE06A837E2FB}" type="slidenum">
              <a:rPr lang="en-US" smtClean="0"/>
              <a:pPr/>
              <a:t>‹#›</a:t>
            </a:fld>
            <a:endParaRPr lang="en-US"/>
          </a:p>
        </p:txBody>
      </p:sp>
    </p:spTree>
    <p:extLst>
      <p:ext uri="{BB962C8B-B14F-4D97-AF65-F5344CB8AC3E}">
        <p14:creationId xmlns:p14="http://schemas.microsoft.com/office/powerpoint/2010/main" xmlns="" val="1747153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F6E442-3E54-4B3F-B427-EEBA24B2E500}" type="datetimeFigureOut">
              <a:rPr lang="en-US" smtClean="0"/>
              <a:pPr/>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24C12-9FFE-40D8-913F-CE06A837E2FB}" type="slidenum">
              <a:rPr lang="en-US" smtClean="0"/>
              <a:pPr/>
              <a:t>‹#›</a:t>
            </a:fld>
            <a:endParaRPr lang="en-US"/>
          </a:p>
        </p:txBody>
      </p:sp>
    </p:spTree>
    <p:extLst>
      <p:ext uri="{BB962C8B-B14F-4D97-AF65-F5344CB8AC3E}">
        <p14:creationId xmlns:p14="http://schemas.microsoft.com/office/powerpoint/2010/main" xmlns="" val="774338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F6E442-3E54-4B3F-B427-EEBA24B2E500}" type="datetimeFigureOut">
              <a:rPr lang="en-US" smtClean="0"/>
              <a:pPr/>
              <a:t>5/26/2022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724C12-9FFE-40D8-913F-CE06A837E2FB}" type="slidenum">
              <a:rPr lang="en-US" smtClean="0"/>
              <a:pPr/>
              <a:t>‹#›</a:t>
            </a:fld>
            <a:endParaRPr lang="en-US"/>
          </a:p>
        </p:txBody>
      </p:sp>
    </p:spTree>
    <p:extLst>
      <p:ext uri="{BB962C8B-B14F-4D97-AF65-F5344CB8AC3E}">
        <p14:creationId xmlns:p14="http://schemas.microsoft.com/office/powerpoint/2010/main" xmlns="" val="3003280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F6E442-3E54-4B3F-B427-EEBA24B2E500}" type="datetimeFigureOut">
              <a:rPr lang="en-US" smtClean="0"/>
              <a:pPr/>
              <a:t>5/26/2022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724C12-9FFE-40D8-913F-CE06A837E2FB}" type="slidenum">
              <a:rPr lang="en-US" smtClean="0"/>
              <a:pPr/>
              <a:t>‹#›</a:t>
            </a:fld>
            <a:endParaRPr lang="en-US"/>
          </a:p>
        </p:txBody>
      </p:sp>
    </p:spTree>
    <p:extLst>
      <p:ext uri="{BB962C8B-B14F-4D97-AF65-F5344CB8AC3E}">
        <p14:creationId xmlns:p14="http://schemas.microsoft.com/office/powerpoint/2010/main" xmlns="" val="413855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6E442-3E54-4B3F-B427-EEBA24B2E500}" type="datetimeFigureOut">
              <a:rPr lang="en-US" smtClean="0"/>
              <a:pPr/>
              <a:t>5/26/2022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724C12-9FFE-40D8-913F-CE06A837E2FB}" type="slidenum">
              <a:rPr lang="en-US" smtClean="0"/>
              <a:pPr/>
              <a:t>‹#›</a:t>
            </a:fld>
            <a:endParaRPr lang="en-US"/>
          </a:p>
        </p:txBody>
      </p:sp>
    </p:spTree>
    <p:extLst>
      <p:ext uri="{BB962C8B-B14F-4D97-AF65-F5344CB8AC3E}">
        <p14:creationId xmlns:p14="http://schemas.microsoft.com/office/powerpoint/2010/main" xmlns="" val="1927741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6E442-3E54-4B3F-B427-EEBA24B2E500}" type="datetimeFigureOut">
              <a:rPr lang="en-US" smtClean="0"/>
              <a:pPr/>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24C12-9FFE-40D8-913F-CE06A837E2FB}" type="slidenum">
              <a:rPr lang="en-US" smtClean="0"/>
              <a:pPr/>
              <a:t>‹#›</a:t>
            </a:fld>
            <a:endParaRPr lang="en-US"/>
          </a:p>
        </p:txBody>
      </p:sp>
    </p:spTree>
    <p:extLst>
      <p:ext uri="{BB962C8B-B14F-4D97-AF65-F5344CB8AC3E}">
        <p14:creationId xmlns:p14="http://schemas.microsoft.com/office/powerpoint/2010/main" xmlns="" val="4122074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6E442-3E54-4B3F-B427-EEBA24B2E500}" type="datetimeFigureOut">
              <a:rPr lang="en-US" smtClean="0"/>
              <a:pPr/>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24C12-9FFE-40D8-913F-CE06A837E2FB}" type="slidenum">
              <a:rPr lang="en-US" smtClean="0"/>
              <a:pPr/>
              <a:t>‹#›</a:t>
            </a:fld>
            <a:endParaRPr lang="en-US"/>
          </a:p>
        </p:txBody>
      </p:sp>
    </p:spTree>
    <p:extLst>
      <p:ext uri="{BB962C8B-B14F-4D97-AF65-F5344CB8AC3E}">
        <p14:creationId xmlns:p14="http://schemas.microsoft.com/office/powerpoint/2010/main" xmlns="" val="1459107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6E442-3E54-4B3F-B427-EEBA24B2E500}" type="datetimeFigureOut">
              <a:rPr lang="en-US" smtClean="0"/>
              <a:pPr/>
              <a:t>5/26/2022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24C12-9FFE-40D8-913F-CE06A837E2FB}" type="slidenum">
              <a:rPr lang="en-US" smtClean="0"/>
              <a:pPr/>
              <a:t>‹#›</a:t>
            </a:fld>
            <a:endParaRPr lang="en-US"/>
          </a:p>
        </p:txBody>
      </p:sp>
    </p:spTree>
    <p:extLst>
      <p:ext uri="{BB962C8B-B14F-4D97-AF65-F5344CB8AC3E}">
        <p14:creationId xmlns:p14="http://schemas.microsoft.com/office/powerpoint/2010/main" xmlns="" val="467340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499872" y="2656113"/>
            <a:ext cx="11106912" cy="3657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endParaRPr lang="en-ZA" altLang="en-US" dirty="0">
              <a:solidFill>
                <a:srgbClr val="FF0000"/>
              </a:solidFill>
              <a:latin typeface="Calibri" panose="020F0502020204030204" pitchFamily="34" charset="0"/>
            </a:endParaRPr>
          </a:p>
          <a:p>
            <a:pPr algn="ctr">
              <a:lnSpc>
                <a:spcPct val="80000"/>
              </a:lnSpc>
              <a:spcBef>
                <a:spcPct val="20000"/>
              </a:spcBef>
              <a:buFont typeface="Arial" panose="020B0604020202020204" pitchFamily="34" charset="0"/>
              <a:buNone/>
            </a:pPr>
            <a:r>
              <a:rPr lang="en-ZA" altLang="en-US" b="1" dirty="0" smtClean="0">
                <a:cs typeface="Arial" panose="020B0604020202020204" pitchFamily="34" charset="0"/>
              </a:rPr>
              <a:t>SOUTH WEST GAUTENG TVET COLLEGE</a:t>
            </a:r>
          </a:p>
          <a:p>
            <a:pPr algn="ctr">
              <a:lnSpc>
                <a:spcPct val="80000"/>
              </a:lnSpc>
              <a:spcBef>
                <a:spcPct val="20000"/>
              </a:spcBef>
              <a:buFont typeface="Arial" panose="020B0604020202020204" pitchFamily="34" charset="0"/>
              <a:buNone/>
            </a:pPr>
            <a:r>
              <a:rPr lang="en-ZA" altLang="en-US" b="1" dirty="0" smtClean="0">
                <a:cs typeface="Arial" panose="020B0604020202020204" pitchFamily="34" charset="0"/>
              </a:rPr>
              <a:t>PRESENTATION ON STATE OF THE COLLEGE</a:t>
            </a:r>
          </a:p>
          <a:p>
            <a:pPr algn="ctr">
              <a:lnSpc>
                <a:spcPct val="80000"/>
              </a:lnSpc>
              <a:spcBef>
                <a:spcPct val="20000"/>
              </a:spcBef>
              <a:buFont typeface="Arial" panose="020B0604020202020204" pitchFamily="34" charset="0"/>
              <a:buNone/>
            </a:pPr>
            <a:r>
              <a:rPr lang="en-ZA" altLang="en-US" b="1" dirty="0" smtClean="0">
                <a:cs typeface="Arial" panose="020B0604020202020204" pitchFamily="34" charset="0"/>
              </a:rPr>
              <a:t>TO</a:t>
            </a:r>
          </a:p>
          <a:p>
            <a:pPr algn="ctr">
              <a:lnSpc>
                <a:spcPct val="80000"/>
              </a:lnSpc>
              <a:spcBef>
                <a:spcPct val="20000"/>
              </a:spcBef>
              <a:buFont typeface="Arial" panose="020B0604020202020204" pitchFamily="34" charset="0"/>
              <a:buNone/>
            </a:pPr>
            <a:r>
              <a:rPr lang="en-ZA" altLang="en-US" b="1" dirty="0" smtClean="0">
                <a:cs typeface="Arial" panose="020B0604020202020204" pitchFamily="34" charset="0"/>
              </a:rPr>
              <a:t>PORTFOLIO COMMITTEE ON HIGHER EDUCATION, SCIENCE &amp; INNOVATION</a:t>
            </a:r>
          </a:p>
          <a:p>
            <a:pPr algn="ctr">
              <a:lnSpc>
                <a:spcPct val="80000"/>
              </a:lnSpc>
              <a:spcBef>
                <a:spcPct val="20000"/>
              </a:spcBef>
              <a:buFont typeface="Arial" panose="020B0604020202020204" pitchFamily="34" charset="0"/>
              <a:buNone/>
            </a:pPr>
            <a:endParaRPr lang="en-ZA" altLang="en-US" b="1" dirty="0" smtClean="0">
              <a:cs typeface="Arial" panose="020B0604020202020204" pitchFamily="34" charset="0"/>
            </a:endParaRPr>
          </a:p>
          <a:p>
            <a:pPr algn="ctr">
              <a:lnSpc>
                <a:spcPct val="80000"/>
              </a:lnSpc>
              <a:spcBef>
                <a:spcPct val="20000"/>
              </a:spcBef>
              <a:buFont typeface="Arial" panose="020B0604020202020204" pitchFamily="34" charset="0"/>
              <a:buNone/>
            </a:pPr>
            <a:r>
              <a:rPr lang="en-ZA" altLang="en-US" b="1" dirty="0" smtClean="0">
                <a:cs typeface="Arial" panose="020B0604020202020204" pitchFamily="34" charset="0"/>
              </a:rPr>
              <a:t>PRESENTATION BY MJ MONYAMANE</a:t>
            </a:r>
          </a:p>
          <a:p>
            <a:pPr algn="ctr">
              <a:lnSpc>
                <a:spcPct val="80000"/>
              </a:lnSpc>
              <a:spcBef>
                <a:spcPct val="20000"/>
              </a:spcBef>
              <a:buFont typeface="Arial" panose="020B0604020202020204" pitchFamily="34" charset="0"/>
              <a:buNone/>
            </a:pPr>
            <a:r>
              <a:rPr lang="en-ZA" altLang="en-US" b="1" dirty="0" smtClean="0">
                <a:cs typeface="Arial" panose="020B0604020202020204" pitchFamily="34" charset="0"/>
              </a:rPr>
              <a:t>25 MAY 2022</a:t>
            </a:r>
          </a:p>
          <a:p>
            <a:pPr algn="ctr">
              <a:lnSpc>
                <a:spcPct val="80000"/>
              </a:lnSpc>
              <a:spcBef>
                <a:spcPct val="20000"/>
              </a:spcBef>
              <a:buFont typeface="Arial" panose="020B0604020202020204" pitchFamily="34" charset="0"/>
              <a:buNone/>
            </a:pPr>
            <a:endParaRPr lang="en-ZA" altLang="en-US" sz="1800" dirty="0">
              <a:solidFill>
                <a:srgbClr val="FF0000"/>
              </a:solidFill>
              <a:latin typeface="Calibri" panose="020F0502020204030204" pitchFamily="34" charset="0"/>
            </a:endParaRPr>
          </a:p>
        </p:txBody>
      </p:sp>
      <p:pic>
        <p:nvPicPr>
          <p:cNvPr id="5" name="Picture 4"/>
          <p:cNvPicPr/>
          <p:nvPr/>
        </p:nvPicPr>
        <p:blipFill>
          <a:blip r:embed="rId3" cstate="print">
            <a:extLst>
              <a:ext uri="{28A0092B-C50C-407E-A947-70E740481C1C}">
                <a14:useLocalDpi xmlns:a14="http://schemas.microsoft.com/office/drawing/2010/main" xmlns="" val="0"/>
              </a:ext>
            </a:extLst>
          </a:blip>
          <a:stretch>
            <a:fillRect/>
          </a:stretch>
        </p:blipFill>
        <p:spPr>
          <a:xfrm>
            <a:off x="2107474" y="737506"/>
            <a:ext cx="8682446" cy="1918607"/>
          </a:xfrm>
          <a:prstGeom prst="rect">
            <a:avLst/>
          </a:prstGeom>
        </p:spPr>
      </p:pic>
    </p:spTree>
    <p:extLst>
      <p:ext uri="{BB962C8B-B14F-4D97-AF65-F5344CB8AC3E}">
        <p14:creationId xmlns:p14="http://schemas.microsoft.com/office/powerpoint/2010/main" xmlns="" val="3007814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1072896" y="393700"/>
            <a:ext cx="986332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sz="2800" b="1" u="sng" dirty="0"/>
              <a:t>South West Gauteng TVET College Council </a:t>
            </a:r>
            <a:r>
              <a:rPr lang="en-ZA" sz="2800" b="1" u="sng" dirty="0" smtClean="0"/>
              <a:t>Committees</a:t>
            </a:r>
          </a:p>
          <a:p>
            <a:pPr algn="ctr">
              <a:lnSpc>
                <a:spcPct val="80000"/>
              </a:lnSpc>
              <a:spcBef>
                <a:spcPct val="20000"/>
              </a:spcBef>
              <a:buFont typeface="Arial" panose="020B0604020202020204" pitchFamily="34" charset="0"/>
              <a:buNone/>
            </a:pPr>
            <a:endParaRPr lang="en-ZA" dirty="0"/>
          </a:p>
          <a:p>
            <a:r>
              <a:rPr lang="en-ZA" b="1" dirty="0"/>
              <a:t>In line with </a:t>
            </a:r>
            <a:r>
              <a:rPr lang="en-GB" b="1" dirty="0"/>
              <a:t>Section 12(1)(a)(b) of CET ACT 16 of 2006, the college has established the following committees;</a:t>
            </a:r>
          </a:p>
          <a:p>
            <a:pPr marL="342900" indent="-342900">
              <a:lnSpc>
                <a:spcPct val="150000"/>
              </a:lnSpc>
              <a:buFont typeface="Arial" panose="020B0604020202020204" pitchFamily="34" charset="0"/>
              <a:buChar char="•"/>
            </a:pPr>
            <a:r>
              <a:rPr lang="en-GB" b="1" dirty="0"/>
              <a:t>Executive Committee of Council (</a:t>
            </a:r>
            <a:r>
              <a:rPr lang="en-GB" b="1" dirty="0" err="1"/>
              <a:t>Exco</a:t>
            </a:r>
            <a:r>
              <a:rPr lang="en-GB" b="1" dirty="0"/>
              <a:t>)</a:t>
            </a:r>
          </a:p>
          <a:p>
            <a:pPr marL="342900" indent="-342900">
              <a:lnSpc>
                <a:spcPct val="150000"/>
              </a:lnSpc>
              <a:buFont typeface="Arial" panose="020B0604020202020204" pitchFamily="34" charset="0"/>
              <a:buChar char="•"/>
            </a:pPr>
            <a:r>
              <a:rPr lang="en-GB" b="1" dirty="0"/>
              <a:t>Audit and Risk Committee </a:t>
            </a:r>
          </a:p>
          <a:p>
            <a:pPr marL="342900" indent="-342900">
              <a:lnSpc>
                <a:spcPct val="150000"/>
              </a:lnSpc>
              <a:buFont typeface="Arial" panose="020B0604020202020204" pitchFamily="34" charset="0"/>
              <a:buChar char="•"/>
            </a:pPr>
            <a:r>
              <a:rPr lang="en-GB" b="1" dirty="0"/>
              <a:t>Finance Committee </a:t>
            </a:r>
          </a:p>
          <a:p>
            <a:pPr marL="342900" indent="-342900">
              <a:lnSpc>
                <a:spcPct val="150000"/>
              </a:lnSpc>
              <a:buFont typeface="Arial" panose="020B0604020202020204" pitchFamily="34" charset="0"/>
              <a:buChar char="•"/>
            </a:pPr>
            <a:r>
              <a:rPr lang="en-GB" b="1" dirty="0"/>
              <a:t>Planning and Resources Committee</a:t>
            </a:r>
          </a:p>
          <a:p>
            <a:pPr marL="342900" indent="-342900">
              <a:lnSpc>
                <a:spcPct val="150000"/>
              </a:lnSpc>
              <a:buFont typeface="Arial" panose="020B0604020202020204" pitchFamily="34" charset="0"/>
              <a:buChar char="•"/>
            </a:pPr>
            <a:r>
              <a:rPr lang="en-GB" b="1" dirty="0"/>
              <a:t>ICT Governance committee</a:t>
            </a:r>
          </a:p>
          <a:p>
            <a:pPr marL="342900" indent="-342900">
              <a:lnSpc>
                <a:spcPct val="150000"/>
              </a:lnSpc>
              <a:buFont typeface="Arial" panose="020B0604020202020204" pitchFamily="34" charset="0"/>
              <a:buChar char="•"/>
            </a:pPr>
            <a:r>
              <a:rPr lang="en-GB" b="1" dirty="0"/>
              <a:t>Employability committee</a:t>
            </a:r>
          </a:p>
          <a:p>
            <a:pPr marL="342900" indent="-342900">
              <a:lnSpc>
                <a:spcPct val="150000"/>
              </a:lnSpc>
              <a:buFont typeface="Arial" panose="020B0604020202020204" pitchFamily="34" charset="0"/>
              <a:buChar char="•"/>
            </a:pPr>
            <a:r>
              <a:rPr lang="en-GB" b="1" dirty="0"/>
              <a:t>Human Resources and Remuneration Committee</a:t>
            </a:r>
          </a:p>
          <a:p>
            <a:pPr algn="ctr">
              <a:lnSpc>
                <a:spcPct val="150000"/>
              </a:lnSpc>
              <a:spcBef>
                <a:spcPct val="20000"/>
              </a:spcBef>
              <a:buFont typeface="Arial" panose="020B0604020202020204" pitchFamily="34" charset="0"/>
              <a:buNone/>
            </a:pPr>
            <a:r>
              <a:rPr lang="en-ZA" dirty="0" smtClean="0"/>
              <a:t> </a:t>
            </a:r>
            <a:endParaRPr lang="en-ZA" altLang="en-US" b="1" dirty="0" smtClean="0">
              <a:cs typeface="Arial" panose="020B0604020202020204" pitchFamily="34" charset="0"/>
            </a:endParaRPr>
          </a:p>
        </p:txBody>
      </p:sp>
    </p:spTree>
    <p:extLst>
      <p:ext uri="{BB962C8B-B14F-4D97-AF65-F5344CB8AC3E}">
        <p14:creationId xmlns:p14="http://schemas.microsoft.com/office/powerpoint/2010/main" xmlns="" val="265629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57022" y="393700"/>
            <a:ext cx="5563362"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GB" sz="2000" b="1" u="sng" dirty="0"/>
              <a:t>Executive Committee of Council (</a:t>
            </a:r>
            <a:r>
              <a:rPr lang="en-GB" sz="2000" b="1" u="sng" dirty="0" err="1"/>
              <a:t>Exco</a:t>
            </a:r>
            <a:r>
              <a:rPr lang="en-GB" sz="2000" b="1" u="sng" dirty="0" smtClean="0"/>
              <a:t>)</a:t>
            </a:r>
          </a:p>
          <a:p>
            <a:pPr marL="285750" indent="-285750">
              <a:buFont typeface="Arial" panose="020B0604020202020204" pitchFamily="34" charset="0"/>
              <a:buChar char="•"/>
            </a:pPr>
            <a:r>
              <a:rPr lang="en-ZA" sz="1400" dirty="0" smtClean="0"/>
              <a:t>The Executive Committee of Council</a:t>
            </a:r>
            <a:r>
              <a:rPr lang="en-US" sz="1400" dirty="0" smtClean="0"/>
              <a:t> is assigned, but not limited to the following functions;</a:t>
            </a:r>
          </a:p>
          <a:p>
            <a:pPr marL="285750" indent="-285750">
              <a:lnSpc>
                <a:spcPct val="100000"/>
              </a:lnSpc>
              <a:buFont typeface="Arial" panose="020B0604020202020204" pitchFamily="34" charset="0"/>
              <a:buChar char="•"/>
            </a:pPr>
            <a:r>
              <a:rPr lang="en-US" sz="1400" dirty="0" smtClean="0"/>
              <a:t>To oversee implementation of strategies and decisions taken by the Council.</a:t>
            </a:r>
          </a:p>
          <a:p>
            <a:pPr marL="285750" indent="-285750">
              <a:lnSpc>
                <a:spcPct val="100000"/>
              </a:lnSpc>
              <a:buFont typeface="Arial" panose="020B0604020202020204" pitchFamily="34" charset="0"/>
              <a:buChar char="•"/>
            </a:pPr>
            <a:r>
              <a:rPr lang="en-US" sz="1400" dirty="0" smtClean="0"/>
              <a:t>To recommend planned (budgeted ) expenditure greater than R1 million, or within the limits as set by the DAF to Council, and further recommend the strategic, financial, risk management and internal control policies, procedures and systems for the approval of Council, as motivated by the Council subcommittees.</a:t>
            </a:r>
          </a:p>
          <a:p>
            <a:pPr marL="285750" indent="-285750">
              <a:lnSpc>
                <a:spcPct val="100000"/>
              </a:lnSpc>
              <a:buFont typeface="Arial" panose="020B0604020202020204" pitchFamily="34" charset="0"/>
              <a:buChar char="•"/>
            </a:pPr>
            <a:r>
              <a:rPr lang="en-US" sz="1400" dirty="0" smtClean="0"/>
              <a:t>To oversee the preparation of the Annual report for approval by the Council</a:t>
            </a:r>
          </a:p>
          <a:p>
            <a:pPr marL="285750" indent="-285750">
              <a:lnSpc>
                <a:spcPct val="100000"/>
              </a:lnSpc>
              <a:buFont typeface="Arial" panose="020B0604020202020204" pitchFamily="34" charset="0"/>
              <a:buChar char="•"/>
            </a:pPr>
            <a:r>
              <a:rPr lang="en-US" sz="1400" dirty="0" smtClean="0"/>
              <a:t>To review business plans and expenditure, and planned capital projects, and make recommendations to Council.</a:t>
            </a:r>
          </a:p>
          <a:p>
            <a:pPr marL="285750" indent="-285750">
              <a:lnSpc>
                <a:spcPct val="100000"/>
              </a:lnSpc>
              <a:buFont typeface="Arial" panose="020B0604020202020204" pitchFamily="34" charset="0"/>
              <a:buChar char="•"/>
            </a:pPr>
            <a:r>
              <a:rPr lang="en-US" sz="1400" dirty="0" smtClean="0"/>
              <a:t>To </a:t>
            </a:r>
            <a:r>
              <a:rPr lang="en-US" sz="1400" dirty="0"/>
              <a:t>receive reports from management on legal matters and litigation of material concern.</a:t>
            </a:r>
          </a:p>
          <a:p>
            <a:pPr marL="285750" indent="-285750">
              <a:lnSpc>
                <a:spcPct val="100000"/>
              </a:lnSpc>
              <a:buFont typeface="Arial" panose="020B0604020202020204" pitchFamily="34" charset="0"/>
              <a:buChar char="•"/>
            </a:pPr>
            <a:r>
              <a:rPr lang="en-US" sz="1400" dirty="0"/>
              <a:t>To recommend to Council any sale or disposal of moveable assets proposed by management, above the delegated authority of the Accounting Officer.</a:t>
            </a:r>
          </a:p>
          <a:p>
            <a:pPr marL="285750" indent="-285750">
              <a:lnSpc>
                <a:spcPct val="100000"/>
              </a:lnSpc>
              <a:buFont typeface="Arial" panose="020B0604020202020204" pitchFamily="34" charset="0"/>
              <a:buChar char="•"/>
            </a:pPr>
            <a:r>
              <a:rPr lang="en-US" sz="1400" dirty="0" smtClean="0"/>
              <a:t>To recommend to Council the write-off of all bad debts or settlement or abandoning of legal actions to recover amounts due to the College.</a:t>
            </a:r>
          </a:p>
          <a:p>
            <a:pPr marL="285750" indent="-285750">
              <a:lnSpc>
                <a:spcPct val="100000"/>
              </a:lnSpc>
              <a:buFont typeface="Arial" panose="020B0604020202020204" pitchFamily="34" charset="0"/>
              <a:buChar char="•"/>
            </a:pPr>
            <a:r>
              <a:rPr lang="en-US" sz="1400" dirty="0" smtClean="0"/>
              <a:t>To </a:t>
            </a:r>
            <a:r>
              <a:rPr lang="en-US" sz="1400" dirty="0"/>
              <a:t>recommend to Council the write-off resulting from impairment of assets per the College’s financial policies.</a:t>
            </a:r>
            <a:endParaRPr lang="en-ZA" sz="1400" dirty="0"/>
          </a:p>
          <a:p>
            <a:pPr>
              <a:lnSpc>
                <a:spcPct val="100000"/>
              </a:lnSpc>
            </a:pPr>
            <a:endParaRPr lang="en-ZA" sz="1400" dirty="0"/>
          </a:p>
          <a:p>
            <a:pPr>
              <a:lnSpc>
                <a:spcPct val="100000"/>
              </a:lnSpc>
            </a:pPr>
            <a:endParaRPr lang="en-ZA" sz="1400" dirty="0"/>
          </a:p>
          <a:p>
            <a:pPr algn="ctr">
              <a:lnSpc>
                <a:spcPct val="80000"/>
              </a:lnSpc>
              <a:spcBef>
                <a:spcPct val="20000"/>
              </a:spcBef>
              <a:buFont typeface="Arial" panose="020B0604020202020204" pitchFamily="34" charset="0"/>
              <a:buNone/>
            </a:pPr>
            <a:endParaRPr lang="en-GB" sz="1400" dirty="0" smtClean="0"/>
          </a:p>
          <a:p>
            <a:pPr algn="ctr">
              <a:lnSpc>
                <a:spcPct val="80000"/>
              </a:lnSpc>
              <a:spcBef>
                <a:spcPct val="20000"/>
              </a:spcBef>
              <a:buFont typeface="Arial" panose="020B0604020202020204" pitchFamily="34" charset="0"/>
              <a:buNone/>
            </a:pPr>
            <a:endParaRPr lang="en-GB" sz="1400" b="1" dirty="0"/>
          </a:p>
          <a:p>
            <a:pPr algn="ctr">
              <a:lnSpc>
                <a:spcPct val="80000"/>
              </a:lnSpc>
              <a:spcBef>
                <a:spcPct val="20000"/>
              </a:spcBef>
              <a:buFont typeface="Arial" panose="020B0604020202020204" pitchFamily="34" charset="0"/>
              <a:buNone/>
            </a:pPr>
            <a:r>
              <a:rPr lang="en-GB" sz="1400" b="1" dirty="0" smtClean="0"/>
              <a:t/>
            </a:r>
            <a:br>
              <a:rPr lang="en-GB" sz="1400" b="1" dirty="0" smtClean="0"/>
            </a:br>
            <a:endParaRPr lang="en-ZA" altLang="en-US" sz="1400" b="1" dirty="0" smtClean="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3689740839"/>
              </p:ext>
            </p:extLst>
          </p:nvPr>
        </p:nvGraphicFramePr>
        <p:xfrm>
          <a:off x="6422136" y="393698"/>
          <a:ext cx="4715256" cy="5792896"/>
        </p:xfrm>
        <a:graphic>
          <a:graphicData uri="http://schemas.openxmlformats.org/drawingml/2006/table">
            <a:tbl>
              <a:tblPr firstRow="1" firstCol="1" bandRow="1">
                <a:tableStyleId>{5C22544A-7EE6-4342-B048-85BDC9FD1C3A}</a:tableStyleId>
              </a:tblPr>
              <a:tblGrid>
                <a:gridCol w="2417233">
                  <a:extLst>
                    <a:ext uri="{9D8B030D-6E8A-4147-A177-3AD203B41FA5}">
                      <a16:colId xmlns:a16="http://schemas.microsoft.com/office/drawing/2014/main" xmlns="" val="4120541669"/>
                    </a:ext>
                  </a:extLst>
                </a:gridCol>
                <a:gridCol w="2298023">
                  <a:extLst>
                    <a:ext uri="{9D8B030D-6E8A-4147-A177-3AD203B41FA5}">
                      <a16:colId xmlns:a16="http://schemas.microsoft.com/office/drawing/2014/main" xmlns="" val="2622792846"/>
                    </a:ext>
                  </a:extLst>
                </a:gridCol>
              </a:tblGrid>
              <a:tr h="1250385">
                <a:tc gridSpan="2">
                  <a:txBody>
                    <a:bodyPr/>
                    <a:lstStyle/>
                    <a:p>
                      <a:pPr algn="ctr">
                        <a:lnSpc>
                          <a:spcPct val="150000"/>
                        </a:lnSpc>
                        <a:spcAft>
                          <a:spcPts val="0"/>
                        </a:spcAft>
                      </a:pPr>
                      <a:r>
                        <a:rPr lang="en-US" sz="1600" dirty="0">
                          <a:effectLst/>
                        </a:rPr>
                        <a:t>Executive Committee of Council (</a:t>
                      </a:r>
                      <a:r>
                        <a:rPr lang="en-US" sz="1600" dirty="0" err="1">
                          <a:effectLst/>
                        </a:rPr>
                        <a:t>Exco</a:t>
                      </a:r>
                      <a:r>
                        <a:rPr lang="en-US" sz="1600" dirty="0">
                          <a:effectLst/>
                        </a:rPr>
                        <a:t>) South West Gauteng TVET College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extLst>
                  <a:ext uri="{0D108BD9-81ED-4DB2-BD59-A6C34878D82A}">
                    <a16:rowId xmlns:a16="http://schemas.microsoft.com/office/drawing/2014/main" xmlns="" val="3049955789"/>
                  </a:ext>
                </a:extLst>
              </a:tr>
              <a:tr h="607220">
                <a:tc>
                  <a:txBody>
                    <a:bodyPr/>
                    <a:lstStyle/>
                    <a:p>
                      <a:pPr algn="l">
                        <a:lnSpc>
                          <a:spcPct val="150000"/>
                        </a:lnSpc>
                        <a:spcAft>
                          <a:spcPts val="0"/>
                        </a:spcAft>
                      </a:pPr>
                      <a:r>
                        <a:rPr lang="en-US" sz="1600">
                          <a:effectLst/>
                        </a:rPr>
                        <a:t>Initials &amp; Surname</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a:effectLst/>
                        </a:rPr>
                        <a:t>Portfolio</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384130607"/>
                  </a:ext>
                </a:extLst>
              </a:tr>
              <a:tr h="540534">
                <a:tc>
                  <a:txBody>
                    <a:bodyPr/>
                    <a:lstStyle/>
                    <a:p>
                      <a:pPr algn="l">
                        <a:lnSpc>
                          <a:spcPct val="150000"/>
                        </a:lnSpc>
                        <a:spcAft>
                          <a:spcPts val="0"/>
                        </a:spcAft>
                      </a:pPr>
                      <a:r>
                        <a:rPr lang="en-US" sz="1600" dirty="0" err="1">
                          <a:effectLst/>
                        </a:rPr>
                        <a:t>Mr</a:t>
                      </a:r>
                      <a:r>
                        <a:rPr lang="en-US" sz="1600" dirty="0">
                          <a:effectLst/>
                        </a:rPr>
                        <a:t> ZL Dlamini</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1600">
                          <a:effectLst/>
                        </a:rPr>
                        <a:t>Chairperson: External</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641944417"/>
                  </a:ext>
                </a:extLst>
              </a:tr>
              <a:tr h="540534">
                <a:tc>
                  <a:txBody>
                    <a:bodyPr/>
                    <a:lstStyle/>
                    <a:p>
                      <a:pPr algn="l">
                        <a:lnSpc>
                          <a:spcPct val="150000"/>
                        </a:lnSpc>
                        <a:spcAft>
                          <a:spcPts val="0"/>
                        </a:spcAft>
                      </a:pPr>
                      <a:r>
                        <a:rPr lang="en-US" sz="1600" dirty="0" err="1">
                          <a:effectLst/>
                        </a:rPr>
                        <a:t>Ms</a:t>
                      </a:r>
                      <a:r>
                        <a:rPr lang="en-US" sz="1600" dirty="0">
                          <a:effectLst/>
                        </a:rPr>
                        <a:t> N </a:t>
                      </a:r>
                      <a:r>
                        <a:rPr lang="en-US" sz="1600" dirty="0" err="1">
                          <a:effectLst/>
                        </a:rPr>
                        <a:t>Lamula</a:t>
                      </a:r>
                      <a:r>
                        <a:rPr lang="en-US" sz="1600" dirty="0">
                          <a:effectLst/>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dirty="0">
                          <a:effectLst/>
                        </a:rPr>
                        <a:t>Vice Chairperson External</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56255518"/>
                  </a:ext>
                </a:extLst>
              </a:tr>
              <a:tr h="540534">
                <a:tc>
                  <a:txBody>
                    <a:bodyPr/>
                    <a:lstStyle/>
                    <a:p>
                      <a:pPr algn="l">
                        <a:lnSpc>
                          <a:spcPct val="150000"/>
                        </a:lnSpc>
                        <a:spcAft>
                          <a:spcPts val="0"/>
                        </a:spcAft>
                      </a:pPr>
                      <a:r>
                        <a:rPr lang="en-US" sz="1600">
                          <a:effectLst/>
                        </a:rPr>
                        <a:t>Mr MJ Monyamane </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a:effectLst/>
                        </a:rPr>
                        <a:t>Acting Principal: Internal</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444638233"/>
                  </a:ext>
                </a:extLst>
              </a:tr>
              <a:tr h="540534">
                <a:tc>
                  <a:txBody>
                    <a:bodyPr/>
                    <a:lstStyle/>
                    <a:p>
                      <a:pPr algn="l">
                        <a:lnSpc>
                          <a:spcPct val="150000"/>
                        </a:lnSpc>
                        <a:spcAft>
                          <a:spcPts val="0"/>
                        </a:spcAft>
                      </a:pPr>
                      <a:r>
                        <a:rPr lang="en-US" sz="1600">
                          <a:effectLst/>
                        </a:rPr>
                        <a:t>Mr S Masiza</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a:effectLst/>
                        </a:rPr>
                        <a:t>Interim  Secretary: Internal </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878872117"/>
                  </a:ext>
                </a:extLst>
              </a:tr>
              <a:tr h="540534">
                <a:tc>
                  <a:txBody>
                    <a:bodyPr/>
                    <a:lstStyle/>
                    <a:p>
                      <a:pPr algn="l">
                        <a:lnSpc>
                          <a:spcPct val="150000"/>
                        </a:lnSpc>
                        <a:spcAft>
                          <a:spcPts val="0"/>
                        </a:spcAft>
                      </a:pPr>
                      <a:r>
                        <a:rPr lang="en-US" sz="1600" dirty="0">
                          <a:effectLst/>
                        </a:rPr>
                        <a:t>Mr A Schlemmer</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a:effectLst/>
                        </a:rPr>
                        <a:t>PDC: Invitee</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693501889"/>
                  </a:ext>
                </a:extLst>
              </a:tr>
              <a:tr h="540534">
                <a:tc>
                  <a:txBody>
                    <a:bodyPr/>
                    <a:lstStyle/>
                    <a:p>
                      <a:pPr algn="l">
                        <a:lnSpc>
                          <a:spcPct val="150000"/>
                        </a:lnSpc>
                        <a:spcAft>
                          <a:spcPts val="0"/>
                        </a:spcAft>
                      </a:pPr>
                      <a:r>
                        <a:rPr lang="en-US" sz="1600" dirty="0" err="1">
                          <a:effectLst/>
                        </a:rPr>
                        <a:t>Mr</a:t>
                      </a:r>
                      <a:r>
                        <a:rPr lang="en-US" sz="1600" dirty="0">
                          <a:effectLst/>
                        </a:rPr>
                        <a:t> J Makola</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a:effectLst/>
                        </a:rPr>
                        <a:t>DPA: Invitee</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235650795"/>
                  </a:ext>
                </a:extLst>
              </a:tr>
              <a:tr h="540534">
                <a:tc>
                  <a:txBody>
                    <a:bodyPr/>
                    <a:lstStyle/>
                    <a:p>
                      <a:pPr algn="l">
                        <a:lnSpc>
                          <a:spcPct val="150000"/>
                        </a:lnSpc>
                        <a:spcAft>
                          <a:spcPts val="0"/>
                        </a:spcAft>
                      </a:pPr>
                      <a:r>
                        <a:rPr lang="en-US" sz="1600">
                          <a:effectLst/>
                        </a:rPr>
                        <a:t>Ms Z Qwesha</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dirty="0">
                          <a:effectLst/>
                        </a:rPr>
                        <a:t>DPF: Invitee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696386669"/>
                  </a:ext>
                </a:extLst>
              </a:tr>
            </a:tbl>
          </a:graphicData>
        </a:graphic>
      </p:graphicFrame>
    </p:spTree>
    <p:extLst>
      <p:ext uri="{BB962C8B-B14F-4D97-AF65-F5344CB8AC3E}">
        <p14:creationId xmlns:p14="http://schemas.microsoft.com/office/powerpoint/2010/main" xmlns="" val="1714949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499872" y="393700"/>
            <a:ext cx="5669280"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GB" b="1" u="sng" dirty="0"/>
              <a:t>Audit and Risk </a:t>
            </a:r>
            <a:r>
              <a:rPr lang="en-GB" b="1" u="sng" dirty="0" smtClean="0"/>
              <a:t>Committee</a:t>
            </a:r>
          </a:p>
          <a:p>
            <a:pPr algn="ctr">
              <a:lnSpc>
                <a:spcPct val="80000"/>
              </a:lnSpc>
              <a:spcBef>
                <a:spcPct val="20000"/>
              </a:spcBef>
              <a:buFont typeface="Arial" panose="020B0604020202020204" pitchFamily="34" charset="0"/>
              <a:buNone/>
            </a:pPr>
            <a:endParaRPr lang="en-GB" sz="1800" dirty="0" smtClean="0"/>
          </a:p>
          <a:p>
            <a:pPr marL="285750" indent="-285750">
              <a:buFont typeface="Arial" panose="020B0604020202020204" pitchFamily="34" charset="0"/>
              <a:buChar char="•"/>
            </a:pPr>
            <a:r>
              <a:rPr lang="en-ZA" sz="1600" dirty="0" smtClean="0"/>
              <a:t>The </a:t>
            </a:r>
            <a:r>
              <a:rPr lang="en-ZA" sz="1600" dirty="0"/>
              <a:t>Committee`s primary mandate is to provide oversight and to assist the College Council in matters relating to the effectiveness of internal controls.</a:t>
            </a:r>
          </a:p>
          <a:p>
            <a:pPr marL="285750" indent="-285750">
              <a:buFont typeface="Arial" panose="020B0604020202020204" pitchFamily="34" charset="0"/>
              <a:buChar char="•"/>
            </a:pPr>
            <a:r>
              <a:rPr lang="en-GB" sz="1600" dirty="0"/>
              <a:t>The Audit and Risk Management Committee must, amongst other matters, review the following:</a:t>
            </a:r>
          </a:p>
          <a:p>
            <a:pPr>
              <a:buFont typeface="Wingdings" panose="05000000000000000000" pitchFamily="2" charset="2"/>
              <a:buChar char="Ø"/>
            </a:pPr>
            <a:r>
              <a:rPr lang="en-GB" sz="1600" dirty="0"/>
              <a:t>The effectiveness of the internal control systems.</a:t>
            </a:r>
          </a:p>
          <a:p>
            <a:pPr>
              <a:buFont typeface="Wingdings" panose="05000000000000000000" pitchFamily="2" charset="2"/>
              <a:buChar char="Ø"/>
            </a:pPr>
            <a:r>
              <a:rPr lang="en-GB" sz="1600" dirty="0"/>
              <a:t>The effectiveness of the internal audit function.</a:t>
            </a:r>
          </a:p>
          <a:p>
            <a:pPr>
              <a:buFont typeface="Wingdings" panose="05000000000000000000" pitchFamily="2" charset="2"/>
              <a:buChar char="Ø"/>
            </a:pPr>
            <a:r>
              <a:rPr lang="en-GB" sz="1600" dirty="0"/>
              <a:t>The effectiveness of the external audit function</a:t>
            </a:r>
            <a:endParaRPr lang="en-ZA" sz="1600" dirty="0"/>
          </a:p>
          <a:p>
            <a:pPr>
              <a:buFont typeface="Wingdings" panose="05000000000000000000" pitchFamily="2" charset="2"/>
              <a:buChar char="Ø"/>
            </a:pPr>
            <a:r>
              <a:rPr lang="en-GB" sz="1600" dirty="0"/>
              <a:t>The risk areas of the College’s operations, as identified by the risk management function, to be covered in the scope of internal and external audits.</a:t>
            </a:r>
          </a:p>
          <a:p>
            <a:pPr>
              <a:buFont typeface="Wingdings" panose="05000000000000000000" pitchFamily="2" charset="2"/>
              <a:buChar char="Ø"/>
            </a:pPr>
            <a:r>
              <a:rPr lang="en-GB" sz="1600" dirty="0"/>
              <a:t>The adequacy, </a:t>
            </a:r>
            <a:r>
              <a:rPr lang="en-GB" sz="1600" dirty="0" smtClean="0"/>
              <a:t>reliability and accuracy of the financial information provided to management and other users of such information.</a:t>
            </a:r>
          </a:p>
          <a:p>
            <a:pPr>
              <a:buFont typeface="Wingdings" panose="05000000000000000000" pitchFamily="2" charset="2"/>
              <a:buChar char="Ø"/>
            </a:pPr>
            <a:r>
              <a:rPr lang="en-GB" sz="1600" dirty="0" smtClean="0"/>
              <a:t>Any accounting and auditing concerns identified as a result of internal and external audits; and compliance with legal and regulatory provisions.</a:t>
            </a:r>
          </a:p>
          <a:p>
            <a:pPr>
              <a:buFont typeface="Wingdings" panose="05000000000000000000" pitchFamily="2" charset="2"/>
              <a:buChar char="Ø"/>
            </a:pPr>
            <a:r>
              <a:rPr lang="en-GB" sz="1600" dirty="0" smtClean="0"/>
              <a:t>Review the Risk Committee policy</a:t>
            </a:r>
            <a:r>
              <a:rPr lang="en-GB" sz="1600" b="1" dirty="0" smtClean="0"/>
              <a:t>. </a:t>
            </a:r>
            <a:endParaRPr lang="en-ZA" sz="1600" b="1" dirty="0" smtClean="0"/>
          </a:p>
          <a:p>
            <a:pPr algn="ctr">
              <a:lnSpc>
                <a:spcPct val="80000"/>
              </a:lnSpc>
              <a:spcBef>
                <a:spcPct val="20000"/>
              </a:spcBef>
              <a:buFont typeface="Arial" panose="020B0604020202020204" pitchFamily="34" charset="0"/>
              <a:buNone/>
            </a:pPr>
            <a:r>
              <a:rPr lang="en-GB" sz="1600" dirty="0" smtClean="0"/>
              <a:t> </a:t>
            </a:r>
            <a:r>
              <a:rPr lang="en-GB" sz="1800" dirty="0" smtClean="0"/>
              <a:t/>
            </a:r>
            <a:br>
              <a:rPr lang="en-GB" sz="1800" dirty="0" smtClean="0"/>
            </a:br>
            <a:endParaRPr lang="en-ZA" altLang="en-US" sz="1800" b="1" dirty="0" smtClean="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070605904"/>
              </p:ext>
            </p:extLst>
          </p:nvPr>
        </p:nvGraphicFramePr>
        <p:xfrm>
          <a:off x="6169152" y="1011935"/>
          <a:ext cx="5629656" cy="4654014"/>
        </p:xfrm>
        <a:graphic>
          <a:graphicData uri="http://schemas.openxmlformats.org/drawingml/2006/table">
            <a:tbl>
              <a:tblPr firstRow="1" firstCol="1" bandRow="1">
                <a:tableStyleId>{5C22544A-7EE6-4342-B048-85BDC9FD1C3A}</a:tableStyleId>
              </a:tblPr>
              <a:tblGrid>
                <a:gridCol w="2443154">
                  <a:extLst>
                    <a:ext uri="{9D8B030D-6E8A-4147-A177-3AD203B41FA5}">
                      <a16:colId xmlns:a16="http://schemas.microsoft.com/office/drawing/2014/main" xmlns="" val="2828125688"/>
                    </a:ext>
                  </a:extLst>
                </a:gridCol>
                <a:gridCol w="3186502">
                  <a:extLst>
                    <a:ext uri="{9D8B030D-6E8A-4147-A177-3AD203B41FA5}">
                      <a16:colId xmlns:a16="http://schemas.microsoft.com/office/drawing/2014/main" xmlns="" val="2765819096"/>
                    </a:ext>
                  </a:extLst>
                </a:gridCol>
              </a:tblGrid>
              <a:tr h="526138">
                <a:tc gridSpan="2">
                  <a:txBody>
                    <a:bodyPr/>
                    <a:lstStyle/>
                    <a:p>
                      <a:pPr algn="ctr">
                        <a:lnSpc>
                          <a:spcPct val="150000"/>
                        </a:lnSpc>
                        <a:spcAft>
                          <a:spcPts val="0"/>
                        </a:spcAft>
                      </a:pPr>
                      <a:r>
                        <a:rPr lang="en-US" sz="1600" dirty="0">
                          <a:effectLst/>
                        </a:rPr>
                        <a:t>Audit and Risk Committee of South West Gauteng TVET College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extLst>
                  <a:ext uri="{0D108BD9-81ED-4DB2-BD59-A6C34878D82A}">
                    <a16:rowId xmlns:a16="http://schemas.microsoft.com/office/drawing/2014/main" xmlns="" val="3435198723"/>
                  </a:ext>
                </a:extLst>
              </a:tr>
              <a:tr h="541833">
                <a:tc>
                  <a:txBody>
                    <a:bodyPr/>
                    <a:lstStyle/>
                    <a:p>
                      <a:pPr algn="l">
                        <a:lnSpc>
                          <a:spcPct val="150000"/>
                        </a:lnSpc>
                        <a:spcAft>
                          <a:spcPts val="0"/>
                        </a:spcAft>
                      </a:pPr>
                      <a:r>
                        <a:rPr lang="en-US" sz="1600">
                          <a:effectLst/>
                        </a:rPr>
                        <a:t>Initials &amp; Surname</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a:effectLst/>
                        </a:rPr>
                        <a:t>Portfolio</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238322533"/>
                  </a:ext>
                </a:extLst>
              </a:tr>
              <a:tr h="482326">
                <a:tc>
                  <a:txBody>
                    <a:bodyPr/>
                    <a:lstStyle/>
                    <a:p>
                      <a:pPr algn="l">
                        <a:lnSpc>
                          <a:spcPct val="150000"/>
                        </a:lnSpc>
                        <a:spcAft>
                          <a:spcPts val="0"/>
                        </a:spcAft>
                      </a:pPr>
                      <a:r>
                        <a:rPr lang="en-US" sz="1600">
                          <a:effectLst/>
                        </a:rPr>
                        <a:t>Ms M Liau</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1600" dirty="0" smtClean="0">
                          <a:effectLst/>
                        </a:rPr>
                        <a:t>Chairperson: </a:t>
                      </a:r>
                      <a:r>
                        <a:rPr lang="en-US" sz="1600" dirty="0">
                          <a:effectLst/>
                        </a:rPr>
                        <a:t>External</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675125133"/>
                  </a:ext>
                </a:extLst>
              </a:tr>
              <a:tr h="482326">
                <a:tc>
                  <a:txBody>
                    <a:bodyPr/>
                    <a:lstStyle/>
                    <a:p>
                      <a:pPr algn="l">
                        <a:lnSpc>
                          <a:spcPct val="150000"/>
                        </a:lnSpc>
                        <a:spcAft>
                          <a:spcPts val="0"/>
                        </a:spcAft>
                      </a:pPr>
                      <a:r>
                        <a:rPr lang="en-US" sz="1600" dirty="0">
                          <a:effectLst/>
                        </a:rPr>
                        <a:t>Mr M Magoele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a:effectLst/>
                        </a:rPr>
                        <a:t>External member </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800237650"/>
                  </a:ext>
                </a:extLst>
              </a:tr>
              <a:tr h="646647">
                <a:tc>
                  <a:txBody>
                    <a:bodyPr/>
                    <a:lstStyle/>
                    <a:p>
                      <a:pPr algn="l">
                        <a:lnSpc>
                          <a:spcPct val="150000"/>
                        </a:lnSpc>
                        <a:spcAft>
                          <a:spcPts val="0"/>
                        </a:spcAft>
                      </a:pPr>
                      <a:r>
                        <a:rPr lang="en-US" sz="1600" dirty="0" err="1">
                          <a:effectLst/>
                        </a:rPr>
                        <a:t>Ms</a:t>
                      </a:r>
                      <a:r>
                        <a:rPr lang="en-US" sz="1600" dirty="0">
                          <a:effectLst/>
                        </a:rPr>
                        <a:t> LT </a:t>
                      </a:r>
                      <a:r>
                        <a:rPr lang="en-US" sz="1600" dirty="0" err="1">
                          <a:effectLst/>
                        </a:rPr>
                        <a:t>Khorommbi</a:t>
                      </a:r>
                      <a:r>
                        <a:rPr lang="en-US" sz="1600" dirty="0">
                          <a:effectLst/>
                        </a:rPr>
                        <a:t> (Resigned 31 January 2022)</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dirty="0">
                          <a:effectLst/>
                        </a:rPr>
                        <a:t>External member</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5282258"/>
                  </a:ext>
                </a:extLst>
              </a:tr>
              <a:tr h="482326">
                <a:tc>
                  <a:txBody>
                    <a:bodyPr/>
                    <a:lstStyle/>
                    <a:p>
                      <a:pPr algn="l">
                        <a:lnSpc>
                          <a:spcPct val="150000"/>
                        </a:lnSpc>
                        <a:spcAft>
                          <a:spcPts val="0"/>
                        </a:spcAft>
                      </a:pPr>
                      <a:r>
                        <a:rPr lang="en-US" sz="1600">
                          <a:effectLst/>
                        </a:rPr>
                        <a:t>Mr MJ Monyamane</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a:effectLst/>
                        </a:rPr>
                        <a:t>Acting Principal: Internal </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616298293"/>
                  </a:ext>
                </a:extLst>
              </a:tr>
              <a:tr h="482326">
                <a:tc>
                  <a:txBody>
                    <a:bodyPr/>
                    <a:lstStyle/>
                    <a:p>
                      <a:pPr algn="l">
                        <a:lnSpc>
                          <a:spcPct val="150000"/>
                        </a:lnSpc>
                        <a:spcAft>
                          <a:spcPts val="0"/>
                        </a:spcAft>
                      </a:pPr>
                      <a:r>
                        <a:rPr lang="en-US" sz="1600">
                          <a:effectLst/>
                        </a:rPr>
                        <a:t>Ms Z Qwesha</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a:effectLst/>
                        </a:rPr>
                        <a:t>CFO: Internal member </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813322574"/>
                  </a:ext>
                </a:extLst>
              </a:tr>
              <a:tr h="482326">
                <a:tc>
                  <a:txBody>
                    <a:bodyPr/>
                    <a:lstStyle/>
                    <a:p>
                      <a:pPr algn="l">
                        <a:lnSpc>
                          <a:spcPct val="150000"/>
                        </a:lnSpc>
                        <a:spcAft>
                          <a:spcPts val="0"/>
                        </a:spcAft>
                      </a:pPr>
                      <a:r>
                        <a:rPr lang="en-US" sz="1600">
                          <a:effectLst/>
                        </a:rPr>
                        <a:t>Mr W Magagula</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dirty="0">
                          <a:effectLst/>
                        </a:rPr>
                        <a:t>ASD: QMS: Internal member</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992816868"/>
                  </a:ext>
                </a:extLst>
              </a:tr>
              <a:tr h="482326">
                <a:tc>
                  <a:txBody>
                    <a:bodyPr/>
                    <a:lstStyle/>
                    <a:p>
                      <a:pPr algn="l">
                        <a:lnSpc>
                          <a:spcPct val="150000"/>
                        </a:lnSpc>
                        <a:spcAft>
                          <a:spcPts val="0"/>
                        </a:spcAft>
                      </a:pPr>
                      <a:r>
                        <a:rPr lang="en-US" sz="1600">
                          <a:effectLst/>
                        </a:rPr>
                        <a:t>Ms N Nkambule</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dirty="0">
                          <a:effectLst/>
                        </a:rPr>
                        <a:t>Internal Auditor: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597812065"/>
                  </a:ext>
                </a:extLst>
              </a:tr>
            </a:tbl>
          </a:graphicData>
        </a:graphic>
      </p:graphicFrame>
    </p:spTree>
    <p:extLst>
      <p:ext uri="{BB962C8B-B14F-4D97-AF65-F5344CB8AC3E}">
        <p14:creationId xmlns:p14="http://schemas.microsoft.com/office/powerpoint/2010/main" xmlns="" val="3556720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499872" y="393700"/>
            <a:ext cx="5705856" cy="5919789"/>
          </a:xfrm>
          <a:prstGeom prst="rect">
            <a:avLst/>
          </a:prstGeom>
          <a:ln/>
          <a:extLst/>
        </p:spPr>
        <p:style>
          <a:lnRef idx="2">
            <a:schemeClr val="dk1"/>
          </a:lnRef>
          <a:fillRef idx="1">
            <a:schemeClr val="lt1"/>
          </a:fillRef>
          <a:effectRef idx="0">
            <a:schemeClr val="dk1"/>
          </a:effectRef>
          <a:fontRef idx="minor">
            <a:schemeClr val="dk1"/>
          </a:fontRef>
        </p:style>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GB" b="1" u="sng" dirty="0" smtClean="0"/>
              <a:t>Finance Committee</a:t>
            </a:r>
          </a:p>
          <a:p>
            <a:r>
              <a:rPr lang="en-US" sz="1500" b="1" dirty="0" smtClean="0"/>
              <a:t>Finance committee is assigned but not limited to the following functions;</a:t>
            </a:r>
          </a:p>
          <a:p>
            <a:pPr marL="285750" indent="-285750">
              <a:buFont typeface="Arial" panose="020B0604020202020204" pitchFamily="34" charset="0"/>
              <a:buChar char="•"/>
            </a:pPr>
            <a:r>
              <a:rPr lang="en-US" sz="1500" dirty="0" smtClean="0"/>
              <a:t>To </a:t>
            </a:r>
            <a:r>
              <a:rPr lang="en-US" sz="1500" dirty="0"/>
              <a:t>monitor the implementation of the DAF that has been prescribed by the DHET.</a:t>
            </a:r>
          </a:p>
          <a:p>
            <a:pPr marL="285750" indent="-285750">
              <a:buFont typeface="Arial" panose="020B0604020202020204" pitchFamily="34" charset="0"/>
              <a:buChar char="•"/>
            </a:pPr>
            <a:r>
              <a:rPr lang="en-US" sz="1500" dirty="0"/>
              <a:t>To take overall responsibility for the review of the appropriateness and applicability of financial policies and recommend suitable changes to Council.</a:t>
            </a:r>
          </a:p>
          <a:p>
            <a:pPr marL="285750" indent="-285750">
              <a:buFont typeface="Arial" panose="020B0604020202020204" pitchFamily="34" charset="0"/>
              <a:buChar char="•"/>
            </a:pPr>
            <a:r>
              <a:rPr lang="en-US" sz="1500" dirty="0"/>
              <a:t>To oversee and approve College budget submissions, deviations and quarterly revisions and ensure that the outputs to be delivered are specific and consistent with the desired outcomes.</a:t>
            </a:r>
          </a:p>
          <a:p>
            <a:pPr marL="285750" indent="-285750">
              <a:buFont typeface="Arial" panose="020B0604020202020204" pitchFamily="34" charset="0"/>
              <a:buChar char="•"/>
            </a:pPr>
            <a:r>
              <a:rPr lang="en-US" sz="1500" dirty="0"/>
              <a:t>To recommend to Council, and ensure that the necessary steps are taken to instigate any investigations into financial misconduct or maladministration.</a:t>
            </a:r>
          </a:p>
          <a:p>
            <a:pPr marL="285750" indent="-285750">
              <a:buFont typeface="Arial" panose="020B0604020202020204" pitchFamily="34" charset="0"/>
              <a:buChar char="•"/>
            </a:pPr>
            <a:r>
              <a:rPr lang="en-US" sz="1500" dirty="0"/>
              <a:t>To ensure that an appropriate management information system is established to provide timely and accurate financial information.</a:t>
            </a:r>
          </a:p>
          <a:p>
            <a:pPr marL="285750" indent="-285750">
              <a:buFont typeface="Arial" panose="020B0604020202020204" pitchFamily="34" charset="0"/>
              <a:buChar char="•"/>
            </a:pPr>
            <a:r>
              <a:rPr lang="en-US" sz="1500" dirty="0"/>
              <a:t>To review and recommend to Council any capital projects, prior to commitment, and to monitor and report on the progress thereon.</a:t>
            </a:r>
          </a:p>
          <a:p>
            <a:pPr marL="285750" indent="-285750">
              <a:buFont typeface="Arial" panose="020B0604020202020204" pitchFamily="34" charset="0"/>
              <a:buChar char="•"/>
            </a:pPr>
            <a:r>
              <a:rPr lang="en-US" sz="1500" dirty="0"/>
              <a:t>To consider disposal and impairment of assets as well as write-off of bad debts:</a:t>
            </a:r>
            <a:endParaRPr lang="en-ZA" sz="1500" dirty="0"/>
          </a:p>
          <a:p>
            <a:pPr marL="285750" indent="-285750">
              <a:buFont typeface="Arial" panose="020B0604020202020204" pitchFamily="34" charset="0"/>
              <a:buChar char="•"/>
            </a:pPr>
            <a:r>
              <a:rPr lang="en-US" sz="1500" dirty="0" smtClean="0"/>
              <a:t>To review and recommend the annual financial statements to the Council. </a:t>
            </a:r>
          </a:p>
          <a:p>
            <a:endParaRPr lang="en-US" sz="2000" dirty="0"/>
          </a:p>
          <a:p>
            <a:endParaRPr lang="en-US" sz="2000" dirty="0" smtClean="0"/>
          </a:p>
          <a:p>
            <a:endParaRPr lang="en-ZA" sz="2000" dirty="0" smtClean="0"/>
          </a:p>
          <a:p>
            <a:pPr algn="ctr">
              <a:lnSpc>
                <a:spcPct val="80000"/>
              </a:lnSpc>
              <a:spcBef>
                <a:spcPct val="20000"/>
              </a:spcBef>
              <a:buFont typeface="Arial" panose="020B0604020202020204" pitchFamily="34" charset="0"/>
              <a:buNone/>
            </a:pPr>
            <a:endParaRPr lang="en-ZA" altLang="en-US" sz="2000" b="1" dirty="0" smtClean="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034449091"/>
              </p:ext>
            </p:extLst>
          </p:nvPr>
        </p:nvGraphicFramePr>
        <p:xfrm>
          <a:off x="6205728" y="393700"/>
          <a:ext cx="5629656" cy="5919791"/>
        </p:xfrm>
        <a:graphic>
          <a:graphicData uri="http://schemas.openxmlformats.org/drawingml/2006/table">
            <a:tbl>
              <a:tblPr firstRow="1" firstCol="1" bandRow="1">
                <a:tableStyleId>{5C22544A-7EE6-4342-B048-85BDC9FD1C3A}</a:tableStyleId>
              </a:tblPr>
              <a:tblGrid>
                <a:gridCol w="2443154">
                  <a:extLst>
                    <a:ext uri="{9D8B030D-6E8A-4147-A177-3AD203B41FA5}">
                      <a16:colId xmlns:a16="http://schemas.microsoft.com/office/drawing/2014/main" xmlns="" val="2828125688"/>
                    </a:ext>
                  </a:extLst>
                </a:gridCol>
                <a:gridCol w="3186502">
                  <a:extLst>
                    <a:ext uri="{9D8B030D-6E8A-4147-A177-3AD203B41FA5}">
                      <a16:colId xmlns:a16="http://schemas.microsoft.com/office/drawing/2014/main" xmlns="" val="2765819096"/>
                    </a:ext>
                  </a:extLst>
                </a:gridCol>
              </a:tblGrid>
              <a:tr h="675833">
                <a:tc gridSpan="2">
                  <a:txBody>
                    <a:bodyPr/>
                    <a:lstStyle/>
                    <a:p>
                      <a:pPr algn="ctr">
                        <a:lnSpc>
                          <a:spcPct val="150000"/>
                        </a:lnSpc>
                        <a:spcAft>
                          <a:spcPts val="0"/>
                        </a:spcAft>
                      </a:pPr>
                      <a:r>
                        <a:rPr lang="en-US" sz="1500" dirty="0">
                          <a:effectLst/>
                        </a:rPr>
                        <a:t>Audit and Risk Committee of South West Gauteng TVET College </a:t>
                      </a:r>
                      <a:endParaRPr lang="en-ZA" sz="15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extLst>
                  <a:ext uri="{0D108BD9-81ED-4DB2-BD59-A6C34878D82A}">
                    <a16:rowId xmlns:a16="http://schemas.microsoft.com/office/drawing/2014/main" xmlns="" val="3435198723"/>
                  </a:ext>
                </a:extLst>
              </a:tr>
              <a:tr h="695993">
                <a:tc>
                  <a:txBody>
                    <a:bodyPr/>
                    <a:lstStyle/>
                    <a:p>
                      <a:pPr algn="l">
                        <a:lnSpc>
                          <a:spcPct val="150000"/>
                        </a:lnSpc>
                        <a:spcAft>
                          <a:spcPts val="0"/>
                        </a:spcAft>
                      </a:pPr>
                      <a:r>
                        <a:rPr lang="en-US" sz="1500">
                          <a:effectLst/>
                        </a:rPr>
                        <a:t>Initials &amp; Surname</a:t>
                      </a:r>
                      <a:endParaRPr lang="en-ZA" sz="15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500">
                          <a:effectLst/>
                        </a:rPr>
                        <a:t>Portfolio</a:t>
                      </a:r>
                      <a:endParaRPr lang="en-ZA" sz="15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238322533"/>
                  </a:ext>
                </a:extLst>
              </a:tr>
              <a:tr h="619556">
                <a:tc>
                  <a:txBody>
                    <a:bodyPr/>
                    <a:lstStyle/>
                    <a:p>
                      <a:pPr algn="l">
                        <a:lnSpc>
                          <a:spcPct val="150000"/>
                        </a:lnSpc>
                        <a:spcAft>
                          <a:spcPts val="0"/>
                        </a:spcAft>
                      </a:pPr>
                      <a:r>
                        <a:rPr lang="en-US" sz="1500">
                          <a:effectLst/>
                        </a:rPr>
                        <a:t>Ms M Liau</a:t>
                      </a:r>
                      <a:endParaRPr lang="en-ZA" sz="15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1500" dirty="0" smtClean="0">
                          <a:effectLst/>
                        </a:rPr>
                        <a:t>Chairperson: </a:t>
                      </a:r>
                      <a:r>
                        <a:rPr lang="en-US" sz="1500" dirty="0">
                          <a:effectLst/>
                        </a:rPr>
                        <a:t>External</a:t>
                      </a:r>
                      <a:endParaRPr lang="en-ZA" sz="15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675125133"/>
                  </a:ext>
                </a:extLst>
              </a:tr>
              <a:tr h="619556">
                <a:tc>
                  <a:txBody>
                    <a:bodyPr/>
                    <a:lstStyle/>
                    <a:p>
                      <a:pPr algn="l">
                        <a:lnSpc>
                          <a:spcPct val="150000"/>
                        </a:lnSpc>
                        <a:spcAft>
                          <a:spcPts val="0"/>
                        </a:spcAft>
                      </a:pPr>
                      <a:r>
                        <a:rPr lang="en-US" sz="1500" dirty="0">
                          <a:effectLst/>
                        </a:rPr>
                        <a:t>Mr M Magoele  </a:t>
                      </a:r>
                      <a:endParaRPr lang="en-ZA" sz="15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500">
                          <a:effectLst/>
                        </a:rPr>
                        <a:t>External member </a:t>
                      </a:r>
                      <a:endParaRPr lang="en-ZA" sz="15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800237650"/>
                  </a:ext>
                </a:extLst>
              </a:tr>
              <a:tr h="830629">
                <a:tc>
                  <a:txBody>
                    <a:bodyPr/>
                    <a:lstStyle/>
                    <a:p>
                      <a:pPr algn="l">
                        <a:lnSpc>
                          <a:spcPct val="150000"/>
                        </a:lnSpc>
                        <a:spcAft>
                          <a:spcPts val="0"/>
                        </a:spcAft>
                      </a:pPr>
                      <a:r>
                        <a:rPr lang="en-US" sz="1500" dirty="0" err="1">
                          <a:effectLst/>
                        </a:rPr>
                        <a:t>Ms</a:t>
                      </a:r>
                      <a:r>
                        <a:rPr lang="en-US" sz="1500" dirty="0">
                          <a:effectLst/>
                        </a:rPr>
                        <a:t> LT </a:t>
                      </a:r>
                      <a:r>
                        <a:rPr lang="en-US" sz="1500" dirty="0" err="1">
                          <a:effectLst/>
                        </a:rPr>
                        <a:t>Khorommbi</a:t>
                      </a:r>
                      <a:r>
                        <a:rPr lang="en-US" sz="1500" dirty="0">
                          <a:effectLst/>
                        </a:rPr>
                        <a:t> (Resigned 31 January 2022)</a:t>
                      </a:r>
                      <a:endParaRPr lang="en-ZA" sz="15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500" dirty="0">
                          <a:effectLst/>
                        </a:rPr>
                        <a:t>External member</a:t>
                      </a:r>
                      <a:endParaRPr lang="en-ZA" sz="15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5282258"/>
                  </a:ext>
                </a:extLst>
              </a:tr>
              <a:tr h="619556">
                <a:tc>
                  <a:txBody>
                    <a:bodyPr/>
                    <a:lstStyle/>
                    <a:p>
                      <a:pPr algn="l">
                        <a:lnSpc>
                          <a:spcPct val="150000"/>
                        </a:lnSpc>
                        <a:spcAft>
                          <a:spcPts val="0"/>
                        </a:spcAft>
                      </a:pPr>
                      <a:r>
                        <a:rPr lang="en-US" sz="1500">
                          <a:effectLst/>
                        </a:rPr>
                        <a:t>Mr MJ Monyamane</a:t>
                      </a:r>
                      <a:endParaRPr lang="en-ZA" sz="15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500">
                          <a:effectLst/>
                        </a:rPr>
                        <a:t>Acting Principal: Internal </a:t>
                      </a:r>
                      <a:endParaRPr lang="en-ZA" sz="15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616298293"/>
                  </a:ext>
                </a:extLst>
              </a:tr>
              <a:tr h="619556">
                <a:tc>
                  <a:txBody>
                    <a:bodyPr/>
                    <a:lstStyle/>
                    <a:p>
                      <a:pPr algn="l">
                        <a:lnSpc>
                          <a:spcPct val="150000"/>
                        </a:lnSpc>
                        <a:spcAft>
                          <a:spcPts val="0"/>
                        </a:spcAft>
                      </a:pPr>
                      <a:r>
                        <a:rPr lang="en-US" sz="1500">
                          <a:effectLst/>
                        </a:rPr>
                        <a:t>Ms Z Qwesha</a:t>
                      </a:r>
                      <a:endParaRPr lang="en-ZA" sz="15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500">
                          <a:effectLst/>
                        </a:rPr>
                        <a:t>CFO: Internal member </a:t>
                      </a:r>
                      <a:endParaRPr lang="en-ZA" sz="15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813322574"/>
                  </a:ext>
                </a:extLst>
              </a:tr>
              <a:tr h="619556">
                <a:tc>
                  <a:txBody>
                    <a:bodyPr/>
                    <a:lstStyle/>
                    <a:p>
                      <a:pPr algn="l">
                        <a:lnSpc>
                          <a:spcPct val="150000"/>
                        </a:lnSpc>
                        <a:spcAft>
                          <a:spcPts val="0"/>
                        </a:spcAft>
                      </a:pPr>
                      <a:r>
                        <a:rPr lang="en-US" sz="1500">
                          <a:effectLst/>
                        </a:rPr>
                        <a:t>Mr W Magagula</a:t>
                      </a:r>
                      <a:endParaRPr lang="en-ZA" sz="15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500" dirty="0">
                          <a:effectLst/>
                        </a:rPr>
                        <a:t>ASD: QMS: Internal member</a:t>
                      </a:r>
                      <a:endParaRPr lang="en-ZA" sz="15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992816868"/>
                  </a:ext>
                </a:extLst>
              </a:tr>
              <a:tr h="619556">
                <a:tc>
                  <a:txBody>
                    <a:bodyPr/>
                    <a:lstStyle/>
                    <a:p>
                      <a:pPr algn="l">
                        <a:lnSpc>
                          <a:spcPct val="150000"/>
                        </a:lnSpc>
                        <a:spcAft>
                          <a:spcPts val="0"/>
                        </a:spcAft>
                      </a:pPr>
                      <a:r>
                        <a:rPr lang="en-US" sz="1500">
                          <a:effectLst/>
                        </a:rPr>
                        <a:t>Ms N Nkambule</a:t>
                      </a:r>
                      <a:endParaRPr lang="en-ZA" sz="15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500" dirty="0">
                          <a:effectLst/>
                        </a:rPr>
                        <a:t>Internal Auditor: </a:t>
                      </a:r>
                      <a:endParaRPr lang="en-ZA" sz="15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597812065"/>
                  </a:ext>
                </a:extLst>
              </a:tr>
            </a:tbl>
          </a:graphicData>
        </a:graphic>
      </p:graphicFrame>
    </p:spTree>
    <p:extLst>
      <p:ext uri="{BB962C8B-B14F-4D97-AF65-F5344CB8AC3E}">
        <p14:creationId xmlns:p14="http://schemas.microsoft.com/office/powerpoint/2010/main" xmlns="" val="3403385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499872" y="393700"/>
            <a:ext cx="5254752"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GB" sz="2000" b="1" u="sng" dirty="0"/>
              <a:t>Planning and Resources </a:t>
            </a:r>
            <a:r>
              <a:rPr lang="en-GB" sz="2000" b="1" u="sng" dirty="0" smtClean="0"/>
              <a:t>Committee</a:t>
            </a:r>
          </a:p>
          <a:p>
            <a:pPr lvl="0">
              <a:lnSpc>
                <a:spcPct val="90000"/>
              </a:lnSpc>
              <a:spcBef>
                <a:spcPts val="1000"/>
              </a:spcBef>
            </a:pPr>
            <a:r>
              <a:rPr lang="en-US" sz="2000" b="1" dirty="0" smtClean="0">
                <a:solidFill>
                  <a:prstClr val="black"/>
                </a:solidFill>
                <a:latin typeface="Calibri" panose="020F0502020204030204"/>
                <a:ea typeface="+mn-ea"/>
              </a:rPr>
              <a:t>Planning and Resources committee is assigned but not limited to the following functions;</a:t>
            </a:r>
          </a:p>
          <a:p>
            <a:pPr marL="228600" lvl="0" indent="-228600">
              <a:lnSpc>
                <a:spcPct val="90000"/>
              </a:lnSpc>
              <a:spcBef>
                <a:spcPts val="1000"/>
              </a:spcBef>
              <a:buFont typeface="Arial" panose="020B0604020202020204" pitchFamily="34" charset="0"/>
              <a:buChar char="•"/>
            </a:pPr>
            <a:r>
              <a:rPr lang="en-US" sz="2000" dirty="0" smtClean="0">
                <a:solidFill>
                  <a:prstClr val="black"/>
                </a:solidFill>
                <a:latin typeface="Calibri" panose="020F0502020204030204"/>
                <a:ea typeface="+mn-ea"/>
              </a:rPr>
              <a:t>To </a:t>
            </a:r>
            <a:r>
              <a:rPr lang="en-US" sz="2000" dirty="0">
                <a:solidFill>
                  <a:prstClr val="black"/>
                </a:solidFill>
                <a:latin typeface="Calibri" panose="020F0502020204030204"/>
                <a:ea typeface="+mn-ea"/>
              </a:rPr>
              <a:t>oversee and review the planning, organizing, monitoring and review of the College’s strategic plan.</a:t>
            </a:r>
          </a:p>
          <a:p>
            <a:pPr marL="228600" lvl="0" indent="-228600">
              <a:lnSpc>
                <a:spcPct val="90000"/>
              </a:lnSpc>
              <a:spcBef>
                <a:spcPts val="1000"/>
              </a:spcBef>
              <a:buFont typeface="Arial" panose="020B0604020202020204" pitchFamily="34" charset="0"/>
              <a:buChar char="•"/>
            </a:pPr>
            <a:r>
              <a:rPr lang="en-US" sz="2000" dirty="0">
                <a:solidFill>
                  <a:prstClr val="black"/>
                </a:solidFill>
                <a:latin typeface="Calibri" panose="020F0502020204030204"/>
                <a:ea typeface="+mn-ea"/>
              </a:rPr>
              <a:t>Monitor the College’s organizational structuring within the objectives of the College’s strategic plan.</a:t>
            </a:r>
          </a:p>
          <a:p>
            <a:pPr marL="228600" lvl="0" indent="-228600">
              <a:lnSpc>
                <a:spcPct val="90000"/>
              </a:lnSpc>
              <a:spcBef>
                <a:spcPts val="1000"/>
              </a:spcBef>
              <a:buFont typeface="Arial" panose="020B0604020202020204" pitchFamily="34" charset="0"/>
              <a:buChar char="•"/>
            </a:pPr>
            <a:r>
              <a:rPr lang="en-US" sz="2000" dirty="0">
                <a:solidFill>
                  <a:prstClr val="black"/>
                </a:solidFill>
                <a:latin typeface="Calibri" panose="020F0502020204030204"/>
                <a:ea typeface="+mn-ea"/>
              </a:rPr>
              <a:t>Monitor management’s allocation of the College’s resources in line with the objectives of its strategic plan.</a:t>
            </a:r>
            <a:endParaRPr lang="en-ZA" sz="2000" dirty="0">
              <a:solidFill>
                <a:prstClr val="black"/>
              </a:solidFill>
              <a:latin typeface="Calibri" panose="020F0502020204030204"/>
              <a:ea typeface="+mn-ea"/>
            </a:endParaRPr>
          </a:p>
          <a:p>
            <a:pPr marL="228600" lvl="0" indent="-228600">
              <a:lnSpc>
                <a:spcPct val="90000"/>
              </a:lnSpc>
              <a:spcBef>
                <a:spcPts val="1000"/>
              </a:spcBef>
              <a:buFont typeface="Arial" panose="020B0604020202020204" pitchFamily="34" charset="0"/>
              <a:buChar char="•"/>
            </a:pPr>
            <a:r>
              <a:rPr lang="en-US" sz="2000" dirty="0">
                <a:solidFill>
                  <a:prstClr val="black"/>
                </a:solidFill>
                <a:latin typeface="Calibri" panose="020F0502020204030204"/>
                <a:ea typeface="+mn-ea"/>
              </a:rPr>
              <a:t>Review the required resources per the Annual Performance Plans.</a:t>
            </a:r>
          </a:p>
          <a:p>
            <a:pPr marL="228600" lvl="0" indent="-228600">
              <a:lnSpc>
                <a:spcPct val="90000"/>
              </a:lnSpc>
              <a:spcBef>
                <a:spcPts val="1000"/>
              </a:spcBef>
              <a:buFont typeface="Arial" panose="020B0604020202020204" pitchFamily="34" charset="0"/>
              <a:buChar char="•"/>
            </a:pPr>
            <a:r>
              <a:rPr lang="en-US" sz="2000" dirty="0">
                <a:solidFill>
                  <a:prstClr val="black"/>
                </a:solidFill>
                <a:latin typeface="Calibri" panose="020F0502020204030204"/>
                <a:ea typeface="+mn-ea"/>
              </a:rPr>
              <a:t>Recommend to Council the approval of the College’s strategic plan</a:t>
            </a:r>
          </a:p>
          <a:p>
            <a:pPr>
              <a:lnSpc>
                <a:spcPct val="80000"/>
              </a:lnSpc>
              <a:spcBef>
                <a:spcPct val="20000"/>
              </a:spcBef>
              <a:buFont typeface="Arial" panose="020B0604020202020204" pitchFamily="34" charset="0"/>
              <a:buNone/>
            </a:pPr>
            <a:endParaRPr lang="en-GB" sz="2000" dirty="0" smtClean="0"/>
          </a:p>
          <a:p>
            <a:endParaRPr lang="en-US" sz="1200" dirty="0"/>
          </a:p>
          <a:p>
            <a:pPr algn="ctr">
              <a:lnSpc>
                <a:spcPct val="80000"/>
              </a:lnSpc>
              <a:spcBef>
                <a:spcPct val="20000"/>
              </a:spcBef>
              <a:buFont typeface="Arial" panose="020B0604020202020204" pitchFamily="34" charset="0"/>
              <a:buNone/>
            </a:pPr>
            <a:r>
              <a:rPr lang="en-GB" sz="1200" b="1" dirty="0"/>
              <a:t/>
            </a:r>
            <a:br>
              <a:rPr lang="en-GB" sz="1200" b="1" dirty="0"/>
            </a:br>
            <a:endParaRPr lang="en-ZA" altLang="en-US" sz="1200" b="1" dirty="0" smtClean="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1100816898"/>
              </p:ext>
            </p:extLst>
          </p:nvPr>
        </p:nvGraphicFramePr>
        <p:xfrm>
          <a:off x="6096000" y="512062"/>
          <a:ext cx="5157217" cy="5387172"/>
        </p:xfrm>
        <a:graphic>
          <a:graphicData uri="http://schemas.openxmlformats.org/drawingml/2006/table">
            <a:tbl>
              <a:tblPr firstRow="1" firstCol="1" bandRow="1">
                <a:tableStyleId>{5C22544A-7EE6-4342-B048-85BDC9FD1C3A}</a:tableStyleId>
              </a:tblPr>
              <a:tblGrid>
                <a:gridCol w="1657885">
                  <a:extLst>
                    <a:ext uri="{9D8B030D-6E8A-4147-A177-3AD203B41FA5}">
                      <a16:colId xmlns:a16="http://schemas.microsoft.com/office/drawing/2014/main" xmlns="" val="2116200599"/>
                    </a:ext>
                  </a:extLst>
                </a:gridCol>
                <a:gridCol w="3499332">
                  <a:extLst>
                    <a:ext uri="{9D8B030D-6E8A-4147-A177-3AD203B41FA5}">
                      <a16:colId xmlns:a16="http://schemas.microsoft.com/office/drawing/2014/main" xmlns="" val="2560164526"/>
                    </a:ext>
                  </a:extLst>
                </a:gridCol>
              </a:tblGrid>
              <a:tr h="1118017">
                <a:tc gridSpan="2">
                  <a:txBody>
                    <a:bodyPr/>
                    <a:lstStyle/>
                    <a:p>
                      <a:pPr algn="just">
                        <a:lnSpc>
                          <a:spcPct val="150000"/>
                        </a:lnSpc>
                        <a:spcAft>
                          <a:spcPts val="0"/>
                        </a:spcAft>
                      </a:pPr>
                      <a:r>
                        <a:rPr lang="en-US" sz="1800" dirty="0">
                          <a:effectLst/>
                        </a:rPr>
                        <a:t>Planning &amp; Resources Committee of South West Gauteng TVET College </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extLst>
                  <a:ext uri="{0D108BD9-81ED-4DB2-BD59-A6C34878D82A}">
                    <a16:rowId xmlns:a16="http://schemas.microsoft.com/office/drawing/2014/main" xmlns="" val="1511726716"/>
                  </a:ext>
                </a:extLst>
              </a:tr>
              <a:tr h="677601">
                <a:tc>
                  <a:txBody>
                    <a:bodyPr/>
                    <a:lstStyle/>
                    <a:p>
                      <a:pPr algn="l">
                        <a:lnSpc>
                          <a:spcPct val="150000"/>
                        </a:lnSpc>
                        <a:spcAft>
                          <a:spcPts val="0"/>
                        </a:spcAft>
                      </a:pPr>
                      <a:r>
                        <a:rPr lang="en-US" sz="1800" dirty="0">
                          <a:effectLst/>
                        </a:rPr>
                        <a:t>Initials &amp; Surname</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800" dirty="0">
                          <a:effectLst/>
                        </a:rPr>
                        <a:t>Portfolio</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689363141"/>
                  </a:ext>
                </a:extLst>
              </a:tr>
              <a:tr h="483311">
                <a:tc>
                  <a:txBody>
                    <a:bodyPr/>
                    <a:lstStyle/>
                    <a:p>
                      <a:pPr algn="l">
                        <a:lnSpc>
                          <a:spcPct val="150000"/>
                        </a:lnSpc>
                        <a:spcAft>
                          <a:spcPts val="0"/>
                        </a:spcAft>
                      </a:pPr>
                      <a:r>
                        <a:rPr lang="en-US" sz="1800">
                          <a:effectLst/>
                        </a:rPr>
                        <a:t>Ms N Lamula</a:t>
                      </a:r>
                      <a:endParaRPr lang="en-ZA"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1800" dirty="0">
                          <a:effectLst/>
                        </a:rPr>
                        <a:t>Chairperson: External</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74441567"/>
                  </a:ext>
                </a:extLst>
              </a:tr>
              <a:tr h="483311">
                <a:tc>
                  <a:txBody>
                    <a:bodyPr/>
                    <a:lstStyle/>
                    <a:p>
                      <a:pPr algn="l">
                        <a:lnSpc>
                          <a:spcPct val="150000"/>
                        </a:lnSpc>
                        <a:spcAft>
                          <a:spcPts val="0"/>
                        </a:spcAft>
                      </a:pPr>
                      <a:r>
                        <a:rPr lang="en-US" sz="1800">
                          <a:effectLst/>
                        </a:rPr>
                        <a:t>Ms F Mazibuko</a:t>
                      </a:r>
                      <a:endParaRPr lang="en-ZA"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800" dirty="0">
                          <a:effectLst/>
                        </a:rPr>
                        <a:t>External member </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543527564"/>
                  </a:ext>
                </a:extLst>
              </a:tr>
              <a:tr h="677601">
                <a:tc>
                  <a:txBody>
                    <a:bodyPr/>
                    <a:lstStyle/>
                    <a:p>
                      <a:pPr algn="l">
                        <a:lnSpc>
                          <a:spcPct val="150000"/>
                        </a:lnSpc>
                        <a:spcAft>
                          <a:spcPts val="0"/>
                        </a:spcAft>
                      </a:pPr>
                      <a:r>
                        <a:rPr lang="en-US" sz="1800">
                          <a:effectLst/>
                        </a:rPr>
                        <a:t>Mr MJ Monyamane</a:t>
                      </a:r>
                      <a:endParaRPr lang="en-ZA"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800" dirty="0">
                          <a:effectLst/>
                        </a:rPr>
                        <a:t>Acting Principal: Internal member </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069560168"/>
                  </a:ext>
                </a:extLst>
              </a:tr>
              <a:tr h="677601">
                <a:tc>
                  <a:txBody>
                    <a:bodyPr/>
                    <a:lstStyle/>
                    <a:p>
                      <a:pPr algn="l">
                        <a:lnSpc>
                          <a:spcPct val="150000"/>
                        </a:lnSpc>
                        <a:spcAft>
                          <a:spcPts val="0"/>
                        </a:spcAft>
                      </a:pPr>
                      <a:r>
                        <a:rPr lang="en-US" sz="1800">
                          <a:effectLst/>
                        </a:rPr>
                        <a:t>Mr A Schlemmer</a:t>
                      </a:r>
                      <a:endParaRPr lang="en-ZA"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800" dirty="0">
                          <a:effectLst/>
                        </a:rPr>
                        <a:t>DPC: Internal member  </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019124204"/>
                  </a:ext>
                </a:extLst>
              </a:tr>
              <a:tr h="483311">
                <a:tc>
                  <a:txBody>
                    <a:bodyPr/>
                    <a:lstStyle/>
                    <a:p>
                      <a:pPr algn="l">
                        <a:lnSpc>
                          <a:spcPct val="150000"/>
                        </a:lnSpc>
                        <a:spcAft>
                          <a:spcPts val="0"/>
                        </a:spcAft>
                      </a:pPr>
                      <a:r>
                        <a:rPr lang="en-US" sz="1800">
                          <a:effectLst/>
                        </a:rPr>
                        <a:t>Mr G Mathatho</a:t>
                      </a:r>
                      <a:endParaRPr lang="en-ZA"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800" dirty="0">
                          <a:effectLst/>
                        </a:rPr>
                        <a:t>Invitee</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862550928"/>
                  </a:ext>
                </a:extLst>
              </a:tr>
              <a:tr h="483311">
                <a:tc>
                  <a:txBody>
                    <a:bodyPr/>
                    <a:lstStyle/>
                    <a:p>
                      <a:pPr algn="l">
                        <a:lnSpc>
                          <a:spcPct val="150000"/>
                        </a:lnSpc>
                        <a:spcAft>
                          <a:spcPts val="0"/>
                        </a:spcAft>
                      </a:pPr>
                      <a:r>
                        <a:rPr lang="en-US" sz="1800">
                          <a:effectLst/>
                        </a:rPr>
                        <a:t>Mr L Taleni</a:t>
                      </a:r>
                      <a:endParaRPr lang="en-ZA"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800" dirty="0">
                          <a:effectLst/>
                        </a:rPr>
                        <a:t>Invitee</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466924522"/>
                  </a:ext>
                </a:extLst>
              </a:tr>
            </a:tbl>
          </a:graphicData>
        </a:graphic>
      </p:graphicFrame>
    </p:spTree>
    <p:extLst>
      <p:ext uri="{BB962C8B-B14F-4D97-AF65-F5344CB8AC3E}">
        <p14:creationId xmlns:p14="http://schemas.microsoft.com/office/powerpoint/2010/main" xmlns="" val="3338977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endParaRPr lang="en-ZA" altLang="en-US" b="1" dirty="0" smtClean="0">
              <a:cs typeface="Arial" panose="020B0604020202020204" pitchFamily="34" charset="0"/>
            </a:endParaRPr>
          </a:p>
        </p:txBody>
      </p:sp>
      <p:sp>
        <p:nvSpPr>
          <p:cNvPr id="4" name="Rectangle 3"/>
          <p:cNvSpPr/>
          <p:nvPr/>
        </p:nvSpPr>
        <p:spPr>
          <a:xfrm>
            <a:off x="585216" y="225046"/>
            <a:ext cx="5230368" cy="6266331"/>
          </a:xfrm>
          <a:prstGeom prst="rect">
            <a:avLst/>
          </a:prstGeom>
        </p:spPr>
        <p:txBody>
          <a:bodyPr wrap="square">
            <a:spAutoFit/>
          </a:bodyPr>
          <a:lstStyle/>
          <a:p>
            <a:pPr algn="ctr">
              <a:lnSpc>
                <a:spcPct val="80000"/>
              </a:lnSpc>
              <a:spcBef>
                <a:spcPct val="20000"/>
              </a:spcBef>
              <a:buFont typeface="Arial" panose="020B0604020202020204" pitchFamily="34" charset="0"/>
              <a:buNone/>
            </a:pPr>
            <a:r>
              <a:rPr lang="en-GB" sz="2400" b="1" u="sng" dirty="0"/>
              <a:t>ICT Governance committee</a:t>
            </a:r>
          </a:p>
          <a:p>
            <a:pPr algn="ctr">
              <a:lnSpc>
                <a:spcPct val="80000"/>
              </a:lnSpc>
              <a:spcBef>
                <a:spcPct val="20000"/>
              </a:spcBef>
              <a:buFont typeface="Arial" panose="020B0604020202020204" pitchFamily="34" charset="0"/>
              <a:buNone/>
            </a:pPr>
            <a:endParaRPr lang="en-GB" altLang="en-US" sz="1400" b="1" dirty="0">
              <a:cs typeface="Arial" panose="020B0604020202020204" pitchFamily="34" charset="0"/>
            </a:endParaRPr>
          </a:p>
          <a:p>
            <a:r>
              <a:rPr lang="en-GB" sz="1600" b="1" dirty="0"/>
              <a:t>The ICT Steering Committee is assigned the following functions;</a:t>
            </a:r>
          </a:p>
          <a:p>
            <a:pPr marL="285750" indent="-285750">
              <a:buFont typeface="Arial" panose="020B0604020202020204" pitchFamily="34" charset="0"/>
              <a:buChar char="•"/>
            </a:pPr>
            <a:r>
              <a:rPr lang="en-GB" sz="1600" dirty="0"/>
              <a:t>Recommend for approval ICT strategies and plans that ensure the cost effective application and management of ICT systems and resources throughout the College usually codified as the ICT Strategic Plan.</a:t>
            </a:r>
          </a:p>
          <a:p>
            <a:pPr marL="285750" indent="-285750">
              <a:buFont typeface="Arial" panose="020B0604020202020204" pitchFamily="34" charset="0"/>
              <a:buChar char="•"/>
            </a:pPr>
            <a:r>
              <a:rPr lang="en-GB" sz="1600" dirty="0"/>
              <a:t>Review current and future technologies to identify opportunities to increase the efficiency of ICT resources.</a:t>
            </a:r>
          </a:p>
          <a:p>
            <a:pPr marL="285750" indent="-285750">
              <a:buFont typeface="Arial" panose="020B0604020202020204" pitchFamily="34" charset="0"/>
              <a:buChar char="•"/>
            </a:pPr>
            <a:r>
              <a:rPr lang="en-GB" sz="1600" dirty="0"/>
              <a:t>Inform and make recommendations to the College Principal and Council on significant ICT issues.</a:t>
            </a:r>
          </a:p>
          <a:p>
            <a:pPr marL="285750" indent="-285750">
              <a:buFont typeface="Arial" panose="020B0604020202020204" pitchFamily="34" charset="0"/>
              <a:buChar char="•"/>
            </a:pPr>
            <a:r>
              <a:rPr lang="en-GB" sz="1600" dirty="0"/>
              <a:t>Consider new projects that emerge outside the ICT Strategies Planning Cycle and investigate the impact of their implementation on other projects, priorities, budgets etc.</a:t>
            </a:r>
          </a:p>
          <a:p>
            <a:pPr marL="285750" indent="-285750">
              <a:buFont typeface="Arial" panose="020B0604020202020204" pitchFamily="34" charset="0"/>
              <a:buChar char="•"/>
            </a:pPr>
            <a:r>
              <a:rPr lang="en-GB" sz="1600" dirty="0"/>
              <a:t>Review and approve the detailed ICT project implementation plans and project management documents such as ICT risk management and information security.</a:t>
            </a:r>
          </a:p>
          <a:p>
            <a:pPr marL="285750" indent="-285750">
              <a:buFont typeface="Arial" panose="020B0604020202020204" pitchFamily="34" charset="0"/>
              <a:buChar char="•"/>
            </a:pPr>
            <a:r>
              <a:rPr lang="en-GB" sz="1600" dirty="0"/>
              <a:t>Monitor compliance with the law and industry practices/ standards and report any departures from the compliance arrangements to the Principal. </a:t>
            </a:r>
          </a:p>
          <a:p>
            <a:pPr marL="285750" indent="-285750">
              <a:buFont typeface="Arial" panose="020B0604020202020204" pitchFamily="34" charset="0"/>
              <a:buChar char="•"/>
            </a:pPr>
            <a:r>
              <a:rPr lang="en-GB" sz="1600" dirty="0"/>
              <a:t>Ensuring that systems are in place to support teaching and learning, data integrity, data protection and backup.</a:t>
            </a:r>
            <a:endParaRPr lang="en-ZA" sz="1600" dirty="0"/>
          </a:p>
        </p:txBody>
      </p:sp>
      <p:graphicFrame>
        <p:nvGraphicFramePr>
          <p:cNvPr id="8" name="Table 7"/>
          <p:cNvGraphicFramePr>
            <a:graphicFrameLocks noGrp="1"/>
          </p:cNvGraphicFramePr>
          <p:nvPr>
            <p:extLst>
              <p:ext uri="{D42A27DB-BD31-4B8C-83A1-F6EECF244321}">
                <p14:modId xmlns:p14="http://schemas.microsoft.com/office/powerpoint/2010/main" xmlns="" val="2368504180"/>
              </p:ext>
            </p:extLst>
          </p:nvPr>
        </p:nvGraphicFramePr>
        <p:xfrm>
          <a:off x="6217920" y="499870"/>
          <a:ext cx="5681472" cy="5413248"/>
        </p:xfrm>
        <a:graphic>
          <a:graphicData uri="http://schemas.openxmlformats.org/drawingml/2006/table">
            <a:tbl>
              <a:tblPr firstRow="1" firstCol="1" bandRow="1">
                <a:tableStyleId>{5C22544A-7EE6-4342-B048-85BDC9FD1C3A}</a:tableStyleId>
              </a:tblPr>
              <a:tblGrid>
                <a:gridCol w="3048000">
                  <a:extLst>
                    <a:ext uri="{9D8B030D-6E8A-4147-A177-3AD203B41FA5}">
                      <a16:colId xmlns:a16="http://schemas.microsoft.com/office/drawing/2014/main" xmlns="" val="2232877302"/>
                    </a:ext>
                  </a:extLst>
                </a:gridCol>
                <a:gridCol w="2633472">
                  <a:extLst>
                    <a:ext uri="{9D8B030D-6E8A-4147-A177-3AD203B41FA5}">
                      <a16:colId xmlns:a16="http://schemas.microsoft.com/office/drawing/2014/main" xmlns="" val="3096705808"/>
                    </a:ext>
                  </a:extLst>
                </a:gridCol>
              </a:tblGrid>
              <a:tr h="1286314">
                <a:tc gridSpan="2">
                  <a:txBody>
                    <a:bodyPr/>
                    <a:lstStyle/>
                    <a:p>
                      <a:pPr algn="just">
                        <a:lnSpc>
                          <a:spcPct val="150000"/>
                        </a:lnSpc>
                        <a:spcAft>
                          <a:spcPts val="0"/>
                        </a:spcAft>
                      </a:pPr>
                      <a:r>
                        <a:rPr lang="en-US" sz="1200" dirty="0">
                          <a:effectLst/>
                        </a:rPr>
                        <a:t>Planning &amp; Resources Committee of South West Gauteng TVET College </a:t>
                      </a:r>
                      <a:endParaRPr lang="en-ZA"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extLst>
                  <a:ext uri="{0D108BD9-81ED-4DB2-BD59-A6C34878D82A}">
                    <a16:rowId xmlns:a16="http://schemas.microsoft.com/office/drawing/2014/main" xmlns="" val="2229133759"/>
                  </a:ext>
                </a:extLst>
              </a:tr>
              <a:tr h="589562">
                <a:tc>
                  <a:txBody>
                    <a:bodyPr/>
                    <a:lstStyle/>
                    <a:p>
                      <a:pPr algn="l">
                        <a:lnSpc>
                          <a:spcPct val="150000"/>
                        </a:lnSpc>
                        <a:spcAft>
                          <a:spcPts val="0"/>
                        </a:spcAft>
                      </a:pPr>
                      <a:r>
                        <a:rPr lang="en-US" sz="1100">
                          <a:effectLst/>
                        </a:rPr>
                        <a:t>Initials &amp; Surname</a:t>
                      </a:r>
                      <a:endParaRPr lang="en-Z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100" dirty="0">
                          <a:effectLst/>
                        </a:rPr>
                        <a:t>Portfolio</a:t>
                      </a:r>
                      <a:endParaRPr lang="en-ZA"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363664052"/>
                  </a:ext>
                </a:extLst>
              </a:tr>
              <a:tr h="589562">
                <a:tc>
                  <a:txBody>
                    <a:bodyPr/>
                    <a:lstStyle/>
                    <a:p>
                      <a:pPr algn="l">
                        <a:lnSpc>
                          <a:spcPct val="150000"/>
                        </a:lnSpc>
                        <a:spcAft>
                          <a:spcPts val="0"/>
                        </a:spcAft>
                      </a:pPr>
                      <a:r>
                        <a:rPr lang="en-US" sz="1100">
                          <a:effectLst/>
                        </a:rPr>
                        <a:t>Mr L Nengovhela</a:t>
                      </a:r>
                      <a:endParaRPr lang="en-Z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1100">
                          <a:effectLst/>
                        </a:rPr>
                        <a:t>Chairperson: External</a:t>
                      </a:r>
                      <a:endParaRPr lang="en-Z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771475219"/>
                  </a:ext>
                </a:extLst>
              </a:tr>
              <a:tr h="589562">
                <a:tc>
                  <a:txBody>
                    <a:bodyPr/>
                    <a:lstStyle/>
                    <a:p>
                      <a:pPr algn="l">
                        <a:lnSpc>
                          <a:spcPct val="150000"/>
                        </a:lnSpc>
                        <a:spcAft>
                          <a:spcPts val="0"/>
                        </a:spcAft>
                      </a:pPr>
                      <a:r>
                        <a:rPr lang="en-US" sz="1100">
                          <a:effectLst/>
                        </a:rPr>
                        <a:t>Mr S Manthata</a:t>
                      </a:r>
                      <a:endParaRPr lang="en-Z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100">
                          <a:effectLst/>
                        </a:rPr>
                        <a:t>External member </a:t>
                      </a:r>
                      <a:endParaRPr lang="en-Z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911260530"/>
                  </a:ext>
                </a:extLst>
              </a:tr>
              <a:tr h="589562">
                <a:tc>
                  <a:txBody>
                    <a:bodyPr/>
                    <a:lstStyle/>
                    <a:p>
                      <a:pPr algn="l">
                        <a:lnSpc>
                          <a:spcPct val="150000"/>
                        </a:lnSpc>
                        <a:spcAft>
                          <a:spcPts val="0"/>
                        </a:spcAft>
                      </a:pPr>
                      <a:r>
                        <a:rPr lang="en-US" sz="1100">
                          <a:effectLst/>
                        </a:rPr>
                        <a:t>Mr A Schlemmer</a:t>
                      </a:r>
                      <a:endParaRPr lang="en-Z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100">
                          <a:effectLst/>
                        </a:rPr>
                        <a:t>DPC: Internal member </a:t>
                      </a:r>
                      <a:endParaRPr lang="en-Z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787781076"/>
                  </a:ext>
                </a:extLst>
              </a:tr>
              <a:tr h="589562">
                <a:tc>
                  <a:txBody>
                    <a:bodyPr/>
                    <a:lstStyle/>
                    <a:p>
                      <a:pPr algn="l">
                        <a:lnSpc>
                          <a:spcPct val="150000"/>
                        </a:lnSpc>
                        <a:spcAft>
                          <a:spcPts val="0"/>
                        </a:spcAft>
                      </a:pPr>
                      <a:r>
                        <a:rPr lang="en-US" sz="1100">
                          <a:effectLst/>
                        </a:rPr>
                        <a:t>Mr B Sepato</a:t>
                      </a:r>
                      <a:endParaRPr lang="en-Z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100">
                          <a:effectLst/>
                        </a:rPr>
                        <a:t>ASD IT: Internal member  </a:t>
                      </a:r>
                      <a:endParaRPr lang="en-Z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385421417"/>
                  </a:ext>
                </a:extLst>
              </a:tr>
              <a:tr h="589562">
                <a:tc>
                  <a:txBody>
                    <a:bodyPr/>
                    <a:lstStyle/>
                    <a:p>
                      <a:pPr algn="l">
                        <a:lnSpc>
                          <a:spcPct val="150000"/>
                        </a:lnSpc>
                        <a:spcAft>
                          <a:spcPts val="0"/>
                        </a:spcAft>
                      </a:pPr>
                      <a:r>
                        <a:rPr lang="en-US" sz="1100">
                          <a:effectLst/>
                        </a:rPr>
                        <a:t>Mr MJ Monyamane</a:t>
                      </a:r>
                      <a:endParaRPr lang="en-Z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100" dirty="0">
                          <a:effectLst/>
                        </a:rPr>
                        <a:t>Invitee: Acting Principal</a:t>
                      </a:r>
                      <a:endParaRPr lang="en-ZA"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937379655"/>
                  </a:ext>
                </a:extLst>
              </a:tr>
              <a:tr h="589562">
                <a:tc>
                  <a:txBody>
                    <a:bodyPr/>
                    <a:lstStyle/>
                    <a:p>
                      <a:pPr algn="l">
                        <a:lnSpc>
                          <a:spcPct val="150000"/>
                        </a:lnSpc>
                        <a:spcAft>
                          <a:spcPts val="0"/>
                        </a:spcAft>
                      </a:pPr>
                      <a:r>
                        <a:rPr lang="en-US" sz="1100">
                          <a:effectLst/>
                        </a:rPr>
                        <a:t>Mr L Sithebe</a:t>
                      </a:r>
                      <a:endParaRPr lang="en-Z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100" dirty="0">
                          <a:effectLst/>
                        </a:rPr>
                        <a:t>Invitee: IT Technician </a:t>
                      </a:r>
                      <a:endParaRPr lang="en-ZA"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546924098"/>
                  </a:ext>
                </a:extLst>
              </a:tr>
            </a:tbl>
          </a:graphicData>
        </a:graphic>
      </p:graphicFrame>
    </p:spTree>
    <p:extLst>
      <p:ext uri="{BB962C8B-B14F-4D97-AF65-F5344CB8AC3E}">
        <p14:creationId xmlns:p14="http://schemas.microsoft.com/office/powerpoint/2010/main" xmlns="" val="11093251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5829681"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GB" b="1" u="sng" dirty="0"/>
              <a:t>Employability </a:t>
            </a:r>
            <a:r>
              <a:rPr lang="en-GB" b="1" u="sng" dirty="0" smtClean="0"/>
              <a:t>committee</a:t>
            </a:r>
          </a:p>
          <a:p>
            <a:r>
              <a:rPr lang="en-US" sz="2000" b="1" dirty="0"/>
              <a:t>The Employability Committee is assigned the following functions:</a:t>
            </a:r>
          </a:p>
          <a:p>
            <a:pPr marL="342900" indent="-342900">
              <a:buFont typeface="Arial" panose="020B0604020202020204" pitchFamily="34" charset="0"/>
              <a:buChar char="•"/>
            </a:pPr>
            <a:r>
              <a:rPr lang="en-US" sz="1800" dirty="0"/>
              <a:t>To take overall responsibility for the review of the appropriateness and applicability of Employability policies and recommend suitable changes to Council.</a:t>
            </a:r>
          </a:p>
          <a:p>
            <a:pPr marL="342900" indent="-342900">
              <a:buFont typeface="Arial" panose="020B0604020202020204" pitchFamily="34" charset="0"/>
              <a:buChar char="•"/>
            </a:pPr>
            <a:r>
              <a:rPr lang="en-US" sz="1800" dirty="0"/>
              <a:t>To promote and support initiatives aimed at connecting the students of the college to the economy.</a:t>
            </a:r>
          </a:p>
          <a:p>
            <a:pPr marL="342900" indent="-342900">
              <a:buFont typeface="Arial" panose="020B0604020202020204" pitchFamily="34" charset="0"/>
              <a:buChar char="•"/>
            </a:pPr>
            <a:r>
              <a:rPr lang="en-US" sz="1800" dirty="0"/>
              <a:t>To assist in the establishment of an appropriate management information system related to partnership programs for the prompt provision of accurate information.</a:t>
            </a:r>
          </a:p>
          <a:p>
            <a:pPr marL="342900" indent="-342900">
              <a:buFont typeface="Arial" panose="020B0604020202020204" pitchFamily="34" charset="0"/>
              <a:buChar char="•"/>
            </a:pPr>
            <a:r>
              <a:rPr lang="en-US" sz="1800" dirty="0"/>
              <a:t>To consider all funding matters relating to the College’s relationship with Government Departments, SETAS and any other public/private organization and make appropriate recommendations to Council, if necessary.</a:t>
            </a:r>
            <a:endParaRPr lang="en-ZA" sz="1800" dirty="0"/>
          </a:p>
          <a:p>
            <a:endParaRPr lang="en-ZA" sz="2000" dirty="0"/>
          </a:p>
          <a:p>
            <a:pPr>
              <a:lnSpc>
                <a:spcPct val="80000"/>
              </a:lnSpc>
              <a:spcBef>
                <a:spcPct val="20000"/>
              </a:spcBef>
              <a:buFont typeface="Arial" panose="020B0604020202020204" pitchFamily="34" charset="0"/>
              <a:buNone/>
            </a:pPr>
            <a:r>
              <a:rPr lang="en-GB" sz="2000" b="1" dirty="0"/>
              <a:t/>
            </a:r>
            <a:br>
              <a:rPr lang="en-GB" sz="2000" b="1" dirty="0"/>
            </a:br>
            <a:endParaRPr lang="en-ZA" altLang="en-US" sz="2000" b="1" dirty="0" smtClean="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98203022"/>
              </p:ext>
            </p:extLst>
          </p:nvPr>
        </p:nvGraphicFramePr>
        <p:xfrm>
          <a:off x="6656832" y="841247"/>
          <a:ext cx="4779263" cy="5532448"/>
        </p:xfrm>
        <a:graphic>
          <a:graphicData uri="http://schemas.openxmlformats.org/drawingml/2006/table">
            <a:tbl>
              <a:tblPr firstRow="1" firstCol="1" bandRow="1">
                <a:tableStyleId>{5C22544A-7EE6-4342-B048-85BDC9FD1C3A}</a:tableStyleId>
              </a:tblPr>
              <a:tblGrid>
                <a:gridCol w="2243328">
                  <a:extLst>
                    <a:ext uri="{9D8B030D-6E8A-4147-A177-3AD203B41FA5}">
                      <a16:colId xmlns:a16="http://schemas.microsoft.com/office/drawing/2014/main" xmlns="" val="681995798"/>
                    </a:ext>
                  </a:extLst>
                </a:gridCol>
                <a:gridCol w="2535935">
                  <a:extLst>
                    <a:ext uri="{9D8B030D-6E8A-4147-A177-3AD203B41FA5}">
                      <a16:colId xmlns:a16="http://schemas.microsoft.com/office/drawing/2014/main" xmlns="" val="2545035335"/>
                    </a:ext>
                  </a:extLst>
                </a:gridCol>
              </a:tblGrid>
              <a:tr h="744671">
                <a:tc gridSpan="2">
                  <a:txBody>
                    <a:bodyPr/>
                    <a:lstStyle/>
                    <a:p>
                      <a:pPr algn="just">
                        <a:lnSpc>
                          <a:spcPct val="150000"/>
                        </a:lnSpc>
                        <a:spcAft>
                          <a:spcPts val="0"/>
                        </a:spcAft>
                      </a:pPr>
                      <a:r>
                        <a:rPr lang="en-US" sz="1600">
                          <a:effectLst/>
                        </a:rPr>
                        <a:t>Employability Committee of South West Gauteng TVET College </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extLst>
                  <a:ext uri="{0D108BD9-81ED-4DB2-BD59-A6C34878D82A}">
                    <a16:rowId xmlns:a16="http://schemas.microsoft.com/office/drawing/2014/main" xmlns="" val="879097187"/>
                  </a:ext>
                </a:extLst>
              </a:tr>
              <a:tr h="682615">
                <a:tc>
                  <a:txBody>
                    <a:bodyPr/>
                    <a:lstStyle/>
                    <a:p>
                      <a:pPr algn="l">
                        <a:lnSpc>
                          <a:spcPct val="150000"/>
                        </a:lnSpc>
                        <a:spcAft>
                          <a:spcPts val="0"/>
                        </a:spcAft>
                      </a:pPr>
                      <a:r>
                        <a:rPr lang="en-US" sz="1600">
                          <a:effectLst/>
                        </a:rPr>
                        <a:t>Initials &amp; Surname</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a:effectLst/>
                        </a:rPr>
                        <a:t>Portfolio</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203636610"/>
                  </a:ext>
                </a:extLst>
              </a:tr>
              <a:tr h="682615">
                <a:tc>
                  <a:txBody>
                    <a:bodyPr/>
                    <a:lstStyle/>
                    <a:p>
                      <a:pPr algn="l">
                        <a:lnSpc>
                          <a:spcPct val="150000"/>
                        </a:lnSpc>
                        <a:spcAft>
                          <a:spcPts val="0"/>
                        </a:spcAft>
                      </a:pPr>
                      <a:r>
                        <a:rPr lang="en-US" sz="1600">
                          <a:effectLst/>
                        </a:rPr>
                        <a:t>Mr AG Netshimbupfe</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1600" dirty="0">
                          <a:effectLst/>
                        </a:rPr>
                        <a:t>Chairperson: External</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246968844"/>
                  </a:ext>
                </a:extLst>
              </a:tr>
              <a:tr h="682615">
                <a:tc>
                  <a:txBody>
                    <a:bodyPr/>
                    <a:lstStyle/>
                    <a:p>
                      <a:pPr algn="l">
                        <a:lnSpc>
                          <a:spcPct val="150000"/>
                        </a:lnSpc>
                        <a:spcAft>
                          <a:spcPts val="0"/>
                        </a:spcAft>
                      </a:pPr>
                      <a:r>
                        <a:rPr lang="en-US" sz="1600">
                          <a:effectLst/>
                        </a:rPr>
                        <a:t>Ms F Mazibuko</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a:effectLst/>
                        </a:rPr>
                        <a:t>External member </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244419053"/>
                  </a:ext>
                </a:extLst>
              </a:tr>
              <a:tr h="682615">
                <a:tc>
                  <a:txBody>
                    <a:bodyPr/>
                    <a:lstStyle/>
                    <a:p>
                      <a:pPr algn="l">
                        <a:lnSpc>
                          <a:spcPct val="150000"/>
                        </a:lnSpc>
                        <a:spcAft>
                          <a:spcPts val="0"/>
                        </a:spcAft>
                      </a:pPr>
                      <a:r>
                        <a:rPr lang="en-US" sz="1600">
                          <a:effectLst/>
                        </a:rPr>
                        <a:t>Mr MJ Monyamane</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a:effectLst/>
                        </a:rPr>
                        <a:t>Acting Principal: Internal member </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936748499"/>
                  </a:ext>
                </a:extLst>
              </a:tr>
              <a:tr h="682615">
                <a:tc>
                  <a:txBody>
                    <a:bodyPr/>
                    <a:lstStyle/>
                    <a:p>
                      <a:pPr algn="l">
                        <a:lnSpc>
                          <a:spcPct val="150000"/>
                        </a:lnSpc>
                        <a:spcAft>
                          <a:spcPts val="0"/>
                        </a:spcAft>
                      </a:pPr>
                      <a:r>
                        <a:rPr lang="en-US" sz="1600">
                          <a:effectLst/>
                        </a:rPr>
                        <a:t>Mr A Sebe</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a:effectLst/>
                        </a:rPr>
                        <a:t>ASD NBDU: Internal member  </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649569002"/>
                  </a:ext>
                </a:extLst>
              </a:tr>
              <a:tr h="682615">
                <a:tc>
                  <a:txBody>
                    <a:bodyPr/>
                    <a:lstStyle/>
                    <a:p>
                      <a:pPr algn="l">
                        <a:lnSpc>
                          <a:spcPct val="150000"/>
                        </a:lnSpc>
                        <a:spcAft>
                          <a:spcPts val="0"/>
                        </a:spcAft>
                      </a:pPr>
                      <a:r>
                        <a:rPr lang="en-US" sz="1600">
                          <a:effectLst/>
                        </a:rPr>
                        <a:t>Mr J Makola</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a:effectLst/>
                        </a:rPr>
                        <a:t>Invitee: DPA</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767833605"/>
                  </a:ext>
                </a:extLst>
              </a:tr>
              <a:tr h="682615">
                <a:tc>
                  <a:txBody>
                    <a:bodyPr/>
                    <a:lstStyle/>
                    <a:p>
                      <a:pPr algn="l">
                        <a:lnSpc>
                          <a:spcPct val="150000"/>
                        </a:lnSpc>
                        <a:spcAft>
                          <a:spcPts val="0"/>
                        </a:spcAft>
                      </a:pPr>
                      <a:r>
                        <a:rPr lang="en-US" sz="1600">
                          <a:effectLst/>
                        </a:rPr>
                        <a:t>Ms P Makhaphela</a:t>
                      </a:r>
                      <a:endParaRPr lang="en-ZA"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600" dirty="0">
                          <a:effectLst/>
                        </a:rPr>
                        <a:t>Invitee: Marketing Manager</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00942655"/>
                  </a:ext>
                </a:extLst>
              </a:tr>
            </a:tbl>
          </a:graphicData>
        </a:graphic>
      </p:graphicFrame>
    </p:spTree>
    <p:extLst>
      <p:ext uri="{BB962C8B-B14F-4D97-AF65-F5344CB8AC3E}">
        <p14:creationId xmlns:p14="http://schemas.microsoft.com/office/powerpoint/2010/main" xmlns="" val="22148315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5201031"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GB" b="1" u="sng" dirty="0"/>
              <a:t>Human Resources and Remuneration </a:t>
            </a:r>
            <a:r>
              <a:rPr lang="en-GB" b="1" u="sng" dirty="0" smtClean="0"/>
              <a:t>Committee</a:t>
            </a:r>
          </a:p>
          <a:p>
            <a:pPr algn="ctr">
              <a:lnSpc>
                <a:spcPct val="80000"/>
              </a:lnSpc>
              <a:spcBef>
                <a:spcPct val="20000"/>
              </a:spcBef>
              <a:buFont typeface="Arial" panose="020B0604020202020204" pitchFamily="34" charset="0"/>
              <a:buNone/>
            </a:pPr>
            <a:endParaRPr lang="en-GB" altLang="en-US" sz="2000" b="1" dirty="0">
              <a:cs typeface="Arial" panose="020B0604020202020204" pitchFamily="34" charset="0"/>
            </a:endParaRPr>
          </a:p>
          <a:p>
            <a:r>
              <a:rPr lang="en-GB" sz="2000" b="1" dirty="0"/>
              <a:t>Human Resources and Remuneration Committee assist Council to:</a:t>
            </a:r>
          </a:p>
          <a:p>
            <a:pPr marL="342900" indent="-342900">
              <a:buFont typeface="Arial" panose="020B0604020202020204" pitchFamily="34" charset="0"/>
              <a:buChar char="•"/>
            </a:pPr>
            <a:r>
              <a:rPr lang="en-GB" sz="2000" dirty="0"/>
              <a:t>Oversee the processes operated by management to ensure that the College remunerates employees fairly, responsibly and in accordance with the Department’s directives, norms and the College’s policies.</a:t>
            </a:r>
          </a:p>
          <a:p>
            <a:pPr marL="342900" indent="-342900">
              <a:buFont typeface="Arial" panose="020B0604020202020204" pitchFamily="34" charset="0"/>
              <a:buChar char="•"/>
            </a:pPr>
            <a:r>
              <a:rPr lang="en-GB" sz="2000" dirty="0"/>
              <a:t> Ensure that the disclosure of Council members’ remuneration is accurate, complete and transparent. </a:t>
            </a:r>
          </a:p>
          <a:p>
            <a:pPr marL="342900" indent="-342900">
              <a:buFont typeface="Arial" panose="020B0604020202020204" pitchFamily="34" charset="0"/>
              <a:buChar char="•"/>
            </a:pPr>
            <a:r>
              <a:rPr lang="en-GB" sz="2000" dirty="0"/>
              <a:t>Oversee that human capital, transformation and related matters are attended to by management, in accordance with legislation, norms, standards and policies of the College. </a:t>
            </a:r>
            <a:endParaRPr lang="en-GB" sz="2000" b="1" dirty="0"/>
          </a:p>
          <a:p>
            <a:pPr>
              <a:lnSpc>
                <a:spcPct val="80000"/>
              </a:lnSpc>
              <a:spcBef>
                <a:spcPct val="20000"/>
              </a:spcBef>
              <a:buFont typeface="Arial" panose="020B0604020202020204" pitchFamily="34" charset="0"/>
              <a:buNone/>
            </a:pPr>
            <a:endParaRPr lang="en-ZA" altLang="en-US" sz="2000" b="1" dirty="0" smtClean="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64295436"/>
              </p:ext>
            </p:extLst>
          </p:nvPr>
        </p:nvGraphicFramePr>
        <p:xfrm>
          <a:off x="6486144" y="704053"/>
          <a:ext cx="5157216" cy="5574829"/>
        </p:xfrm>
        <a:graphic>
          <a:graphicData uri="http://schemas.openxmlformats.org/drawingml/2006/table">
            <a:tbl>
              <a:tblPr firstRow="1" firstCol="1" bandRow="1">
                <a:tableStyleId>{5C22544A-7EE6-4342-B048-85BDC9FD1C3A}</a:tableStyleId>
              </a:tblPr>
              <a:tblGrid>
                <a:gridCol w="2669642">
                  <a:extLst>
                    <a:ext uri="{9D8B030D-6E8A-4147-A177-3AD203B41FA5}">
                      <a16:colId xmlns:a16="http://schemas.microsoft.com/office/drawing/2014/main" xmlns="" val="3372112271"/>
                    </a:ext>
                  </a:extLst>
                </a:gridCol>
                <a:gridCol w="2487574">
                  <a:extLst>
                    <a:ext uri="{9D8B030D-6E8A-4147-A177-3AD203B41FA5}">
                      <a16:colId xmlns:a16="http://schemas.microsoft.com/office/drawing/2014/main" xmlns="" val="2626615634"/>
                    </a:ext>
                  </a:extLst>
                </a:gridCol>
              </a:tblGrid>
              <a:tr h="1324346">
                <a:tc gridSpan="2">
                  <a:txBody>
                    <a:bodyPr/>
                    <a:lstStyle/>
                    <a:p>
                      <a:pPr algn="just">
                        <a:lnSpc>
                          <a:spcPct val="150000"/>
                        </a:lnSpc>
                        <a:spcAft>
                          <a:spcPts val="0"/>
                        </a:spcAft>
                      </a:pPr>
                      <a:r>
                        <a:rPr lang="en-US" sz="1800" dirty="0">
                          <a:effectLst/>
                        </a:rPr>
                        <a:t>Human Resources &amp; Remunerations Committee of South West Gauteng TVET College </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extLst>
                  <a:ext uri="{0D108BD9-81ED-4DB2-BD59-A6C34878D82A}">
                    <a16:rowId xmlns:a16="http://schemas.microsoft.com/office/drawing/2014/main" xmlns="" val="2320063075"/>
                  </a:ext>
                </a:extLst>
              </a:tr>
              <a:tr h="608525">
                <a:tc>
                  <a:txBody>
                    <a:bodyPr/>
                    <a:lstStyle/>
                    <a:p>
                      <a:pPr algn="l">
                        <a:lnSpc>
                          <a:spcPct val="150000"/>
                        </a:lnSpc>
                        <a:spcAft>
                          <a:spcPts val="0"/>
                        </a:spcAft>
                      </a:pPr>
                      <a:r>
                        <a:rPr lang="en-US" sz="1800">
                          <a:effectLst/>
                        </a:rPr>
                        <a:t>Initials &amp; Surname</a:t>
                      </a:r>
                      <a:endParaRPr lang="en-ZA"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800" dirty="0">
                          <a:effectLst/>
                        </a:rPr>
                        <a:t>Portfolio</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31372730"/>
                  </a:ext>
                </a:extLst>
              </a:tr>
              <a:tr h="606993">
                <a:tc>
                  <a:txBody>
                    <a:bodyPr/>
                    <a:lstStyle/>
                    <a:p>
                      <a:pPr algn="l">
                        <a:lnSpc>
                          <a:spcPct val="150000"/>
                        </a:lnSpc>
                        <a:spcAft>
                          <a:spcPts val="0"/>
                        </a:spcAft>
                      </a:pPr>
                      <a:r>
                        <a:rPr lang="en-US" sz="1800" dirty="0" err="1">
                          <a:effectLst/>
                        </a:rPr>
                        <a:t>Ms</a:t>
                      </a:r>
                      <a:r>
                        <a:rPr lang="en-US" sz="1800" dirty="0">
                          <a:effectLst/>
                        </a:rPr>
                        <a:t> F </a:t>
                      </a:r>
                      <a:r>
                        <a:rPr lang="en-US" sz="1800" dirty="0" err="1">
                          <a:effectLst/>
                        </a:rPr>
                        <a:t>Mazibuko</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7000"/>
                        </a:lnSpc>
                        <a:spcAft>
                          <a:spcPts val="800"/>
                        </a:spcAft>
                      </a:pPr>
                      <a:r>
                        <a:rPr lang="en-US" sz="1800">
                          <a:effectLst/>
                        </a:rPr>
                        <a:t>Chairperson: External</a:t>
                      </a:r>
                      <a:endParaRPr lang="en-ZA"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733683841"/>
                  </a:ext>
                </a:extLst>
              </a:tr>
              <a:tr h="606993">
                <a:tc>
                  <a:txBody>
                    <a:bodyPr/>
                    <a:lstStyle/>
                    <a:p>
                      <a:pPr algn="l">
                        <a:lnSpc>
                          <a:spcPct val="150000"/>
                        </a:lnSpc>
                        <a:spcAft>
                          <a:spcPts val="0"/>
                        </a:spcAft>
                      </a:pPr>
                      <a:r>
                        <a:rPr lang="en-US" sz="1800" dirty="0" err="1">
                          <a:effectLst/>
                        </a:rPr>
                        <a:t>Mr</a:t>
                      </a:r>
                      <a:r>
                        <a:rPr lang="en-US" sz="1800" dirty="0">
                          <a:effectLst/>
                        </a:rPr>
                        <a:t> AG </a:t>
                      </a:r>
                      <a:r>
                        <a:rPr lang="en-US" sz="1800" dirty="0" err="1">
                          <a:effectLst/>
                        </a:rPr>
                        <a:t>Netshimbupfe</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800">
                          <a:effectLst/>
                        </a:rPr>
                        <a:t>External member </a:t>
                      </a:r>
                      <a:endParaRPr lang="en-ZA"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524391518"/>
                  </a:ext>
                </a:extLst>
              </a:tr>
              <a:tr h="606993">
                <a:tc>
                  <a:txBody>
                    <a:bodyPr/>
                    <a:lstStyle/>
                    <a:p>
                      <a:pPr algn="l">
                        <a:lnSpc>
                          <a:spcPct val="150000"/>
                        </a:lnSpc>
                        <a:spcAft>
                          <a:spcPts val="0"/>
                        </a:spcAft>
                      </a:pPr>
                      <a:r>
                        <a:rPr lang="en-US" sz="1800" dirty="0">
                          <a:effectLst/>
                        </a:rPr>
                        <a:t>Mr L Nengovhela</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800" dirty="0">
                          <a:effectLst/>
                        </a:rPr>
                        <a:t>External member</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680091784"/>
                  </a:ext>
                </a:extLst>
              </a:tr>
              <a:tr h="606993">
                <a:tc>
                  <a:txBody>
                    <a:bodyPr/>
                    <a:lstStyle/>
                    <a:p>
                      <a:pPr algn="l">
                        <a:lnSpc>
                          <a:spcPct val="150000"/>
                        </a:lnSpc>
                        <a:spcAft>
                          <a:spcPts val="0"/>
                        </a:spcAft>
                      </a:pPr>
                      <a:r>
                        <a:rPr lang="en-US" sz="1800">
                          <a:effectLst/>
                        </a:rPr>
                        <a:t>Mr A Schlemmer</a:t>
                      </a:r>
                      <a:endParaRPr lang="en-ZA"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800">
                          <a:effectLst/>
                        </a:rPr>
                        <a:t>DPC: Internal member  </a:t>
                      </a:r>
                      <a:endParaRPr lang="en-ZA"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358454254"/>
                  </a:ext>
                </a:extLst>
              </a:tr>
              <a:tr h="606993">
                <a:tc>
                  <a:txBody>
                    <a:bodyPr/>
                    <a:lstStyle/>
                    <a:p>
                      <a:pPr algn="l">
                        <a:lnSpc>
                          <a:spcPct val="150000"/>
                        </a:lnSpc>
                        <a:spcAft>
                          <a:spcPts val="0"/>
                        </a:spcAft>
                      </a:pPr>
                      <a:r>
                        <a:rPr lang="en-US" sz="1800">
                          <a:effectLst/>
                        </a:rPr>
                        <a:t>Mr L Tshoko</a:t>
                      </a:r>
                      <a:endParaRPr lang="en-ZA"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800">
                          <a:effectLst/>
                        </a:rPr>
                        <a:t>Internal member  </a:t>
                      </a:r>
                      <a:endParaRPr lang="en-ZA"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631289389"/>
                  </a:ext>
                </a:extLst>
              </a:tr>
              <a:tr h="606993">
                <a:tc>
                  <a:txBody>
                    <a:bodyPr/>
                    <a:lstStyle/>
                    <a:p>
                      <a:pPr algn="l">
                        <a:lnSpc>
                          <a:spcPct val="150000"/>
                        </a:lnSpc>
                        <a:spcAft>
                          <a:spcPts val="0"/>
                        </a:spcAft>
                      </a:pPr>
                      <a:r>
                        <a:rPr lang="en-US" sz="1800">
                          <a:effectLst/>
                        </a:rPr>
                        <a:t>Mr T Khuse</a:t>
                      </a:r>
                      <a:endParaRPr lang="en-ZA"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50000"/>
                        </a:lnSpc>
                        <a:spcAft>
                          <a:spcPts val="0"/>
                        </a:spcAft>
                      </a:pPr>
                      <a:r>
                        <a:rPr lang="en-US" sz="1800" dirty="0">
                          <a:effectLst/>
                        </a:rPr>
                        <a:t>Internal member  </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649653237"/>
                  </a:ext>
                </a:extLst>
              </a:tr>
            </a:tbl>
          </a:graphicData>
        </a:graphic>
      </p:graphicFrame>
    </p:spTree>
    <p:extLst>
      <p:ext uri="{BB962C8B-B14F-4D97-AF65-F5344CB8AC3E}">
        <p14:creationId xmlns:p14="http://schemas.microsoft.com/office/powerpoint/2010/main" xmlns="" val="29140204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Academic board of South West Gauteng TVET </a:t>
            </a:r>
            <a:r>
              <a:rPr lang="en-ZA" b="1" u="sng" dirty="0" smtClean="0"/>
              <a:t>College</a:t>
            </a:r>
          </a:p>
          <a:p>
            <a:pPr algn="ctr">
              <a:lnSpc>
                <a:spcPct val="80000"/>
              </a:lnSpc>
              <a:spcBef>
                <a:spcPct val="20000"/>
              </a:spcBef>
              <a:buFont typeface="Arial" panose="020B0604020202020204" pitchFamily="34" charset="0"/>
              <a:buNone/>
            </a:pPr>
            <a:endParaRPr lang="en-ZA" b="1" u="sng" dirty="0" smtClean="0"/>
          </a:p>
          <a:p>
            <a:pPr marL="342900" indent="-342900">
              <a:buFont typeface="Arial" panose="020B0604020202020204" pitchFamily="34" charset="0"/>
              <a:buChar char="•"/>
            </a:pPr>
            <a:r>
              <a:rPr lang="en-GB" sz="2000" dirty="0"/>
              <a:t>The Academic board of the college is established in terms of chapter 3 section 11(3) to (5) of CET ACT 16 of 2006 and perform its functions In accordance with Sections 11(1) to (2) of the Act.</a:t>
            </a:r>
          </a:p>
          <a:p>
            <a:pPr marL="342900" indent="-342900">
              <a:buFont typeface="Arial" panose="020B0604020202020204" pitchFamily="34" charset="0"/>
              <a:buChar char="•"/>
            </a:pPr>
            <a:r>
              <a:rPr lang="en-ZA" sz="2000" dirty="0"/>
              <a:t>The academic board of the college is consist of 51 members of which  the majority of the board membership are lecturers.  The board membership comprise of 16 African females, 32  African males, 2 male </a:t>
            </a:r>
            <a:r>
              <a:rPr lang="en-US" sz="2000" dirty="0" err="1"/>
              <a:t>Coloureds</a:t>
            </a:r>
            <a:r>
              <a:rPr lang="en-ZA" sz="2000" dirty="0"/>
              <a:t> and 1 is white male.  </a:t>
            </a:r>
          </a:p>
          <a:p>
            <a:endParaRPr lang="en-GB" sz="2000" dirty="0"/>
          </a:p>
          <a:p>
            <a:pPr marL="342900" indent="-342900">
              <a:buFont typeface="Arial" panose="020B0604020202020204" pitchFamily="34" charset="0"/>
              <a:buChar char="•"/>
            </a:pPr>
            <a:r>
              <a:rPr lang="en-GB" sz="2000" dirty="0"/>
              <a:t>The academic board  is accountable to the college council, for the academic functions of the college and the promotion of the participation of women and the disabled in the learning programmes.</a:t>
            </a:r>
          </a:p>
          <a:p>
            <a:pPr marL="342900" indent="-342900">
              <a:buFont typeface="Arial" panose="020B0604020202020204" pitchFamily="34" charset="0"/>
              <a:buChar char="•"/>
            </a:pPr>
            <a:r>
              <a:rPr lang="en-GB" sz="2000" dirty="0"/>
              <a:t> It is responsible for establishment of internal academic monitoring and quality promotion mechanism.</a:t>
            </a:r>
          </a:p>
          <a:p>
            <a:pPr marL="342900" indent="-342900">
              <a:buFont typeface="Arial" panose="020B0604020202020204" pitchFamily="34" charset="0"/>
              <a:buChar char="•"/>
            </a:pPr>
            <a:r>
              <a:rPr lang="en-GB" sz="2000" dirty="0"/>
              <a:t>Responsible for ensuring that the requirements of accreditation to provide learning against standards and qualifications registered on the National Qualifications Framework are met. </a:t>
            </a:r>
          </a:p>
          <a:p>
            <a:pPr marL="342900" indent="-342900">
              <a:buFont typeface="Arial" panose="020B0604020202020204" pitchFamily="34" charset="0"/>
              <a:buChar char="•"/>
            </a:pPr>
            <a:r>
              <a:rPr lang="en-GB" sz="2000" dirty="0"/>
              <a:t>Subject to the approval of the council and to any applicable policy, the academic board must determine the learning programmes Contemplated in section 43 that will be offered at the public college</a:t>
            </a:r>
            <a:endParaRPr lang="en-ZA" sz="2000" b="1" dirty="0" smtClean="0"/>
          </a:p>
          <a:p>
            <a:pPr algn="ctr">
              <a:lnSpc>
                <a:spcPct val="80000"/>
              </a:lnSpc>
              <a:spcBef>
                <a:spcPct val="20000"/>
              </a:spcBef>
              <a:buFont typeface="Arial" panose="020B0604020202020204" pitchFamily="34" charset="0"/>
              <a:buNone/>
            </a:pPr>
            <a:r>
              <a:rPr lang="en-ZA" sz="2000" dirty="0" smtClean="0"/>
              <a:t> </a:t>
            </a:r>
            <a:endParaRPr lang="en-ZA" altLang="en-US" sz="2000" b="1" dirty="0" smtClean="0">
              <a:cs typeface="Arial" panose="020B0604020202020204" pitchFamily="34" charset="0"/>
            </a:endParaRPr>
          </a:p>
        </p:txBody>
      </p:sp>
    </p:spTree>
    <p:extLst>
      <p:ext uri="{BB962C8B-B14F-4D97-AF65-F5344CB8AC3E}">
        <p14:creationId xmlns:p14="http://schemas.microsoft.com/office/powerpoint/2010/main" xmlns="" val="29172719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5358384"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Student Representative Council of South West Gauteng TVET </a:t>
            </a:r>
            <a:r>
              <a:rPr lang="en-ZA" b="1" u="sng" dirty="0" smtClean="0"/>
              <a:t>College</a:t>
            </a:r>
          </a:p>
          <a:p>
            <a:pPr algn="ctr">
              <a:lnSpc>
                <a:spcPct val="80000"/>
              </a:lnSpc>
              <a:spcBef>
                <a:spcPct val="20000"/>
              </a:spcBef>
              <a:buFont typeface="Arial" panose="020B0604020202020204" pitchFamily="34" charset="0"/>
              <a:buNone/>
            </a:pPr>
            <a:endParaRPr lang="en-ZA" altLang="en-US" b="1" u="sng" dirty="0">
              <a:cs typeface="Arial" panose="020B0604020202020204" pitchFamily="34" charset="0"/>
            </a:endParaRPr>
          </a:p>
          <a:p>
            <a:pPr marL="342900" indent="-342900">
              <a:buFont typeface="Arial" panose="020B0604020202020204" pitchFamily="34" charset="0"/>
              <a:buChar char="•"/>
            </a:pPr>
            <a:r>
              <a:rPr lang="en-ZA" sz="2000" dirty="0"/>
              <a:t>The Student Representative Council (SRC)of the College is fully constituted in terms of section 9(1) and 14 of the CET ACT 16 of 2006</a:t>
            </a:r>
            <a:r>
              <a:rPr lang="en-ZA" sz="2000" dirty="0" smtClean="0"/>
              <a:t>.</a:t>
            </a:r>
          </a:p>
          <a:p>
            <a:endParaRPr lang="en-ZA" sz="2000" dirty="0"/>
          </a:p>
          <a:p>
            <a:pPr marL="342900" indent="-342900">
              <a:buFont typeface="Arial" panose="020B0604020202020204" pitchFamily="34" charset="0"/>
              <a:buChar char="•"/>
            </a:pPr>
            <a:r>
              <a:rPr lang="en-ZA" sz="2000" dirty="0"/>
              <a:t>The Student Representative Council of the College consist of 11 members elected by Students of the college in line with the constitution of the SRC, of which seven(7) are African females and four(4) are African males as per the table below. </a:t>
            </a:r>
            <a:r>
              <a:rPr lang="en-ZA" sz="2000" dirty="0" smtClean="0"/>
              <a:t>  </a:t>
            </a:r>
            <a:endParaRPr lang="en-ZA" sz="2000" dirty="0"/>
          </a:p>
          <a:p>
            <a:pPr>
              <a:lnSpc>
                <a:spcPct val="80000"/>
              </a:lnSpc>
              <a:spcBef>
                <a:spcPct val="20000"/>
              </a:spcBef>
              <a:buFont typeface="Arial" panose="020B0604020202020204" pitchFamily="34" charset="0"/>
              <a:buNone/>
            </a:pPr>
            <a:endParaRPr lang="en-ZA" altLang="en-US" b="1" u="sng" dirty="0" smtClean="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938805402"/>
              </p:ext>
            </p:extLst>
          </p:nvPr>
        </p:nvGraphicFramePr>
        <p:xfrm>
          <a:off x="5803392" y="704055"/>
          <a:ext cx="5730239" cy="4880238"/>
        </p:xfrm>
        <a:graphic>
          <a:graphicData uri="http://schemas.openxmlformats.org/drawingml/2006/table">
            <a:tbl>
              <a:tblPr firstRow="1" firstCol="1" bandRow="1">
                <a:tableStyleId>{5C22544A-7EE6-4342-B048-85BDC9FD1C3A}</a:tableStyleId>
              </a:tblPr>
              <a:tblGrid>
                <a:gridCol w="871170">
                  <a:extLst>
                    <a:ext uri="{9D8B030D-6E8A-4147-A177-3AD203B41FA5}">
                      <a16:colId xmlns:a16="http://schemas.microsoft.com/office/drawing/2014/main" xmlns="" val="3350286180"/>
                    </a:ext>
                  </a:extLst>
                </a:gridCol>
                <a:gridCol w="722734">
                  <a:extLst>
                    <a:ext uri="{9D8B030D-6E8A-4147-A177-3AD203B41FA5}">
                      <a16:colId xmlns:a16="http://schemas.microsoft.com/office/drawing/2014/main" xmlns="" val="1796060373"/>
                    </a:ext>
                  </a:extLst>
                </a:gridCol>
                <a:gridCol w="1071033">
                  <a:extLst>
                    <a:ext uri="{9D8B030D-6E8A-4147-A177-3AD203B41FA5}">
                      <a16:colId xmlns:a16="http://schemas.microsoft.com/office/drawing/2014/main" xmlns="" val="3797786441"/>
                    </a:ext>
                  </a:extLst>
                </a:gridCol>
                <a:gridCol w="162560">
                  <a:extLst>
                    <a:ext uri="{9D8B030D-6E8A-4147-A177-3AD203B41FA5}">
                      <a16:colId xmlns:a16="http://schemas.microsoft.com/office/drawing/2014/main" xmlns="" val="4272487376"/>
                    </a:ext>
                  </a:extLst>
                </a:gridCol>
                <a:gridCol w="1451098">
                  <a:extLst>
                    <a:ext uri="{9D8B030D-6E8A-4147-A177-3AD203B41FA5}">
                      <a16:colId xmlns:a16="http://schemas.microsoft.com/office/drawing/2014/main" xmlns="" val="2405197311"/>
                    </a:ext>
                  </a:extLst>
                </a:gridCol>
                <a:gridCol w="1233562">
                  <a:extLst>
                    <a:ext uri="{9D8B030D-6E8A-4147-A177-3AD203B41FA5}">
                      <a16:colId xmlns:a16="http://schemas.microsoft.com/office/drawing/2014/main" xmlns="" val="779427582"/>
                    </a:ext>
                  </a:extLst>
                </a:gridCol>
                <a:gridCol w="218082">
                  <a:extLst>
                    <a:ext uri="{9D8B030D-6E8A-4147-A177-3AD203B41FA5}">
                      <a16:colId xmlns:a16="http://schemas.microsoft.com/office/drawing/2014/main" xmlns="" val="2076283080"/>
                    </a:ext>
                  </a:extLst>
                </a:gridCol>
              </a:tblGrid>
              <a:tr h="474310">
                <a:tc>
                  <a:txBody>
                    <a:bodyPr/>
                    <a:lstStyle/>
                    <a:p>
                      <a:pPr>
                        <a:lnSpc>
                          <a:spcPct val="107000"/>
                        </a:lnSpc>
                        <a:spcAft>
                          <a:spcPts val="0"/>
                        </a:spcAft>
                      </a:pPr>
                      <a:r>
                        <a:rPr lang="en-ZA" sz="1100">
                          <a:effectLst/>
                        </a:rPr>
                        <a:t>NAME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SURNAME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PORTFOLIO</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GENDER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CAMPUS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55808923"/>
                  </a:ext>
                </a:extLst>
              </a:tr>
              <a:tr h="215580">
                <a:tc>
                  <a:txBody>
                    <a:bodyPr/>
                    <a:lstStyle/>
                    <a:p>
                      <a:pPr>
                        <a:lnSpc>
                          <a:spcPct val="107000"/>
                        </a:lnSpc>
                        <a:spcAft>
                          <a:spcPts val="0"/>
                        </a:spcAft>
                      </a:pPr>
                      <a:r>
                        <a:rPr lang="en-ZA" sz="1100" dirty="0">
                          <a:effectLst/>
                        </a:rPr>
                        <a:t>SAMKELO</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MOKOENA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PRESIDENT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MALE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GEORGE TABOR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58475481"/>
                  </a:ext>
                </a:extLst>
              </a:tr>
              <a:tr h="431161">
                <a:tc>
                  <a:txBody>
                    <a:bodyPr/>
                    <a:lstStyle/>
                    <a:p>
                      <a:pPr>
                        <a:lnSpc>
                          <a:spcPct val="107000"/>
                        </a:lnSpc>
                        <a:spcAft>
                          <a:spcPts val="0"/>
                        </a:spcAft>
                      </a:pPr>
                      <a:r>
                        <a:rPr lang="en-ZA" sz="1100">
                          <a:effectLst/>
                        </a:rPr>
                        <a:t>NONHLANHLA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NKOSI</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DEPUTY PRESIDENT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FEMALE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ROODEPOORT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45817015"/>
                  </a:ext>
                </a:extLst>
              </a:tr>
              <a:tr h="215580">
                <a:tc>
                  <a:txBody>
                    <a:bodyPr/>
                    <a:lstStyle/>
                    <a:p>
                      <a:pPr>
                        <a:lnSpc>
                          <a:spcPct val="107000"/>
                        </a:lnSpc>
                        <a:spcAft>
                          <a:spcPts val="0"/>
                        </a:spcAft>
                      </a:pPr>
                      <a:r>
                        <a:rPr lang="en-ZA" sz="1100">
                          <a:effectLst/>
                        </a:rPr>
                        <a:t>VIVIAN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KHUMALO</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SECRETARY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MALE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DOBSONVILLE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82188797"/>
                  </a:ext>
                </a:extLst>
              </a:tr>
              <a:tr h="582016">
                <a:tc>
                  <a:txBody>
                    <a:bodyPr/>
                    <a:lstStyle/>
                    <a:p>
                      <a:pPr>
                        <a:lnSpc>
                          <a:spcPct val="107000"/>
                        </a:lnSpc>
                        <a:spcAft>
                          <a:spcPts val="0"/>
                        </a:spcAft>
                      </a:pPr>
                      <a:r>
                        <a:rPr lang="en-ZA" sz="1100">
                          <a:effectLst/>
                        </a:rPr>
                        <a:t>FAITH</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MATABANE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DEPUTY SECRETARY GENERAL</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MALE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TECHNISA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584860463"/>
                  </a:ext>
                </a:extLst>
              </a:tr>
              <a:tr h="388011">
                <a:tc>
                  <a:txBody>
                    <a:bodyPr/>
                    <a:lstStyle/>
                    <a:p>
                      <a:pPr>
                        <a:lnSpc>
                          <a:spcPct val="107000"/>
                        </a:lnSpc>
                        <a:spcAft>
                          <a:spcPts val="0"/>
                        </a:spcAft>
                      </a:pPr>
                      <a:r>
                        <a:rPr lang="en-ZA" sz="1100">
                          <a:effectLst/>
                        </a:rPr>
                        <a:t>VHULENDA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MASINDI</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TREASURER GENERAL</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FEMALE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ROODEPOORT WEST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41537722"/>
                  </a:ext>
                </a:extLst>
              </a:tr>
              <a:tr h="388011">
                <a:tc>
                  <a:txBody>
                    <a:bodyPr/>
                    <a:lstStyle/>
                    <a:p>
                      <a:pPr>
                        <a:lnSpc>
                          <a:spcPct val="107000"/>
                        </a:lnSpc>
                        <a:spcAft>
                          <a:spcPts val="0"/>
                        </a:spcAft>
                      </a:pPr>
                      <a:r>
                        <a:rPr lang="en-ZA" sz="1100">
                          <a:effectLst/>
                        </a:rPr>
                        <a:t>THABILE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SITOLE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SPORTS,ARTS &amp; CULTURE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FEMALE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DOBSONVILLE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903849133"/>
                  </a:ext>
                </a:extLst>
              </a:tr>
              <a:tr h="378608">
                <a:tc>
                  <a:txBody>
                    <a:bodyPr/>
                    <a:lstStyle/>
                    <a:p>
                      <a:pPr>
                        <a:lnSpc>
                          <a:spcPct val="107000"/>
                        </a:lnSpc>
                        <a:spcAft>
                          <a:spcPts val="0"/>
                        </a:spcAft>
                      </a:pPr>
                      <a:r>
                        <a:rPr lang="en-ZA" sz="1100">
                          <a:effectLst/>
                        </a:rPr>
                        <a:t>NHLANAHLA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BUTHELEZI</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ACADEMICS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MALE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MOLAPO</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66651869"/>
                  </a:ext>
                </a:extLst>
              </a:tr>
              <a:tr h="388011">
                <a:tc>
                  <a:txBody>
                    <a:bodyPr/>
                    <a:lstStyle/>
                    <a:p>
                      <a:pPr>
                        <a:lnSpc>
                          <a:spcPct val="107000"/>
                        </a:lnSpc>
                        <a:spcAft>
                          <a:spcPts val="0"/>
                        </a:spcAft>
                      </a:pPr>
                      <a:r>
                        <a:rPr lang="en-ZA" sz="1100">
                          <a:effectLst/>
                        </a:rPr>
                        <a:t>LUCIA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MHAKA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GENDER &amp; DISABILITY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FEMALE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ROODEPOORT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74008646"/>
                  </a:ext>
                </a:extLst>
              </a:tr>
              <a:tr h="215580">
                <a:tc>
                  <a:txBody>
                    <a:bodyPr/>
                    <a:lstStyle/>
                    <a:p>
                      <a:pPr>
                        <a:lnSpc>
                          <a:spcPct val="107000"/>
                        </a:lnSpc>
                        <a:spcAft>
                          <a:spcPts val="0"/>
                        </a:spcAft>
                      </a:pPr>
                      <a:r>
                        <a:rPr lang="en-ZA" sz="1100">
                          <a:effectLst/>
                        </a:rPr>
                        <a:t>THANDEKA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MTHEMBU</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HEALTH &amp; SAFETY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FEMALE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TECHNISA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27013342"/>
                  </a:ext>
                </a:extLst>
              </a:tr>
              <a:tr h="215580">
                <a:tc>
                  <a:txBody>
                    <a:bodyPr/>
                    <a:lstStyle/>
                    <a:p>
                      <a:pPr>
                        <a:lnSpc>
                          <a:spcPct val="107000"/>
                        </a:lnSpc>
                        <a:spcAft>
                          <a:spcPts val="0"/>
                        </a:spcAft>
                      </a:pPr>
                      <a:r>
                        <a:rPr lang="en-ZA" sz="1100">
                          <a:effectLst/>
                        </a:rPr>
                        <a:t>NOMVULA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MOLEANE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EMPLOYABILTY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FEMALE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MOLAPO</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51188587"/>
                  </a:ext>
                </a:extLst>
              </a:tr>
              <a:tr h="582016">
                <a:tc>
                  <a:txBody>
                    <a:bodyPr/>
                    <a:lstStyle/>
                    <a:p>
                      <a:pPr>
                        <a:lnSpc>
                          <a:spcPct val="107000"/>
                        </a:lnSpc>
                        <a:spcAft>
                          <a:spcPts val="0"/>
                        </a:spcAft>
                      </a:pPr>
                      <a:r>
                        <a:rPr lang="en-ZA" sz="1100" dirty="0">
                          <a:effectLst/>
                        </a:rPr>
                        <a:t>AVIWE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BEKWA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EVENTS &amp; COMMUNCATIONS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a:effectLst/>
                        </a:rPr>
                        <a:t>FEMALE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dirty="0">
                          <a:effectLst/>
                        </a:rPr>
                        <a:t>ROODEPOORT WEST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309119676"/>
                  </a:ext>
                </a:extLst>
              </a:tr>
            </a:tbl>
          </a:graphicData>
        </a:graphic>
      </p:graphicFrame>
    </p:spTree>
    <p:extLst>
      <p:ext uri="{BB962C8B-B14F-4D97-AF65-F5344CB8AC3E}">
        <p14:creationId xmlns:p14="http://schemas.microsoft.com/office/powerpoint/2010/main" xmlns="" val="221905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378848" y="393700"/>
            <a:ext cx="11106912"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endParaRPr lang="en-ZA" altLang="en-US" b="1" dirty="0" smtClean="0">
              <a:cs typeface="Arial" panose="020B0604020202020204" pitchFamily="34" charset="0"/>
            </a:endParaRPr>
          </a:p>
          <a:p>
            <a:pPr algn="ctr">
              <a:lnSpc>
                <a:spcPct val="80000"/>
              </a:lnSpc>
              <a:spcBef>
                <a:spcPct val="20000"/>
              </a:spcBef>
              <a:buFont typeface="Arial" panose="020B0604020202020204" pitchFamily="34" charset="0"/>
              <a:buNone/>
            </a:pPr>
            <a:r>
              <a:rPr lang="en-ZA" sz="2800" b="1" u="sng" dirty="0"/>
              <a:t>COLLEGE </a:t>
            </a:r>
            <a:r>
              <a:rPr lang="en-ZA" sz="2800" b="1" u="sng" dirty="0" smtClean="0"/>
              <a:t>PROFILE</a:t>
            </a:r>
          </a:p>
          <a:p>
            <a:pPr algn="just">
              <a:lnSpc>
                <a:spcPct val="80000"/>
              </a:lnSpc>
              <a:spcBef>
                <a:spcPct val="20000"/>
              </a:spcBef>
            </a:pPr>
            <a:r>
              <a:rPr lang="en-GB" sz="2800" dirty="0"/>
              <a:t>South West Gauteng College is a public Technical and Vocational Education and Training (formerly FET) College operating under the auspices of the Department of Higher Education and Training in terms of the Continuing Education and Training Act of 2006, as amended.   </a:t>
            </a:r>
            <a:endParaRPr lang="en-GB" sz="2800" dirty="0" smtClean="0"/>
          </a:p>
          <a:p>
            <a:pPr algn="just">
              <a:lnSpc>
                <a:spcPct val="80000"/>
              </a:lnSpc>
              <a:spcBef>
                <a:spcPct val="20000"/>
              </a:spcBef>
            </a:pPr>
            <a:r>
              <a:rPr lang="en-GB" sz="2800" dirty="0" smtClean="0"/>
              <a:t>The </a:t>
            </a:r>
            <a:r>
              <a:rPr lang="en-GB" sz="2800" dirty="0"/>
              <a:t>college is one of the biggest TVET colleges in the country, based on enrolment numbers, with a head office and three of its six campuses, </a:t>
            </a:r>
            <a:r>
              <a:rPr lang="en-GB" sz="2800" dirty="0" err="1"/>
              <a:t>Molapo</a:t>
            </a:r>
            <a:r>
              <a:rPr lang="en-GB" sz="2800" dirty="0"/>
              <a:t> Campus, George Tabor Campus and </a:t>
            </a:r>
            <a:r>
              <a:rPr lang="en-GB" sz="2800" dirty="0" err="1"/>
              <a:t>Dobsonville</a:t>
            </a:r>
            <a:r>
              <a:rPr lang="en-GB" sz="2800" dirty="0"/>
              <a:t> situated in Soweto, whilst the three other campuses, Roodepoort and Roodepoort West and </a:t>
            </a:r>
            <a:r>
              <a:rPr lang="en-GB" sz="2800" dirty="0" err="1"/>
              <a:t>Technisa</a:t>
            </a:r>
            <a:r>
              <a:rPr lang="en-GB" sz="2800" dirty="0"/>
              <a:t>  are situated in Roodepoort and Randburg.  </a:t>
            </a:r>
            <a:endParaRPr lang="en-GB" sz="2800" dirty="0" smtClean="0"/>
          </a:p>
          <a:p>
            <a:pPr algn="just">
              <a:lnSpc>
                <a:spcPct val="80000"/>
              </a:lnSpc>
              <a:spcBef>
                <a:spcPct val="20000"/>
              </a:spcBef>
            </a:pPr>
            <a:r>
              <a:rPr lang="en-GB" sz="2800" dirty="0" smtClean="0"/>
              <a:t>On </a:t>
            </a:r>
            <a:r>
              <a:rPr lang="en-GB" sz="2800" dirty="0"/>
              <a:t>offer at the college are education and training programmes in Engineering, Business Studies and Utility Studies, covering most sectors of the economy.</a:t>
            </a:r>
            <a:endParaRPr lang="en-ZA" sz="2800" dirty="0"/>
          </a:p>
          <a:p>
            <a:pPr algn="just">
              <a:lnSpc>
                <a:spcPct val="80000"/>
              </a:lnSpc>
              <a:spcBef>
                <a:spcPct val="20000"/>
              </a:spcBef>
              <a:buFont typeface="Arial" panose="020B0604020202020204" pitchFamily="34" charset="0"/>
              <a:buNone/>
            </a:pPr>
            <a:endParaRPr lang="en-ZA" altLang="en-US" sz="2800" b="1" u="sng" dirty="0">
              <a:latin typeface="Calibri" panose="020F0502020204030204" pitchFamily="34" charset="0"/>
            </a:endParaRPr>
          </a:p>
        </p:txBody>
      </p:sp>
    </p:spTree>
    <p:extLst>
      <p:ext uri="{BB962C8B-B14F-4D97-AF65-F5344CB8AC3E}">
        <p14:creationId xmlns:p14="http://schemas.microsoft.com/office/powerpoint/2010/main" xmlns="" val="19459804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310896" y="393700"/>
            <a:ext cx="1157020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sz="2300" u="sng" dirty="0"/>
              <a:t>Gender demographics in management, governance structures and student </a:t>
            </a:r>
            <a:r>
              <a:rPr lang="en-ZA" sz="2300" u="sng" dirty="0" smtClean="0"/>
              <a:t>populace</a:t>
            </a:r>
          </a:p>
          <a:p>
            <a:pPr algn="ctr">
              <a:lnSpc>
                <a:spcPct val="80000"/>
              </a:lnSpc>
              <a:spcBef>
                <a:spcPct val="20000"/>
              </a:spcBef>
              <a:buFont typeface="Arial" panose="020B0604020202020204" pitchFamily="34" charset="0"/>
              <a:buNone/>
            </a:pPr>
            <a:endParaRPr lang="en-ZA" altLang="en-US" sz="2300" b="1" u="sng" dirty="0" smtClean="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416814066"/>
              </p:ext>
            </p:extLst>
          </p:nvPr>
        </p:nvGraphicFramePr>
        <p:xfrm>
          <a:off x="707136" y="1024466"/>
          <a:ext cx="10863072" cy="5913120"/>
        </p:xfrm>
        <a:graphic>
          <a:graphicData uri="http://schemas.openxmlformats.org/drawingml/2006/table">
            <a:tbl>
              <a:tblPr firstRow="1" bandRow="1">
                <a:tableStyleId>{5C22544A-7EE6-4342-B048-85BDC9FD1C3A}</a:tableStyleId>
              </a:tblPr>
              <a:tblGrid>
                <a:gridCol w="6912864">
                  <a:extLst>
                    <a:ext uri="{9D8B030D-6E8A-4147-A177-3AD203B41FA5}">
                      <a16:colId xmlns:a16="http://schemas.microsoft.com/office/drawing/2014/main" xmlns="" val="1752482483"/>
                    </a:ext>
                  </a:extLst>
                </a:gridCol>
                <a:gridCol w="1353312">
                  <a:extLst>
                    <a:ext uri="{9D8B030D-6E8A-4147-A177-3AD203B41FA5}">
                      <a16:colId xmlns:a16="http://schemas.microsoft.com/office/drawing/2014/main" xmlns="" val="1239872316"/>
                    </a:ext>
                  </a:extLst>
                </a:gridCol>
                <a:gridCol w="1328928">
                  <a:extLst>
                    <a:ext uri="{9D8B030D-6E8A-4147-A177-3AD203B41FA5}">
                      <a16:colId xmlns:a16="http://schemas.microsoft.com/office/drawing/2014/main" xmlns="" val="2223861449"/>
                    </a:ext>
                  </a:extLst>
                </a:gridCol>
                <a:gridCol w="1267968">
                  <a:extLst>
                    <a:ext uri="{9D8B030D-6E8A-4147-A177-3AD203B41FA5}">
                      <a16:colId xmlns:a16="http://schemas.microsoft.com/office/drawing/2014/main" xmlns="" val="2066034119"/>
                    </a:ext>
                  </a:extLst>
                </a:gridCol>
              </a:tblGrid>
              <a:tr h="370840">
                <a:tc>
                  <a:txBody>
                    <a:bodyPr/>
                    <a:lstStyle/>
                    <a:p>
                      <a:r>
                        <a:rPr lang="en-ZA" sz="2400" dirty="0" smtClean="0">
                          <a:solidFill>
                            <a:schemeClr val="tx1"/>
                          </a:solidFill>
                        </a:rPr>
                        <a:t>Structure</a:t>
                      </a:r>
                      <a:endParaRPr lang="en-ZA" sz="2400" dirty="0">
                        <a:solidFill>
                          <a:schemeClr val="tx1"/>
                        </a:solidFill>
                      </a:endParaRPr>
                    </a:p>
                  </a:txBody>
                  <a:tcPr/>
                </a:tc>
                <a:tc>
                  <a:txBody>
                    <a:bodyPr/>
                    <a:lstStyle/>
                    <a:p>
                      <a:r>
                        <a:rPr lang="en-ZA" sz="2400" dirty="0" smtClean="0">
                          <a:solidFill>
                            <a:schemeClr val="tx1"/>
                          </a:solidFill>
                        </a:rPr>
                        <a:t>Female </a:t>
                      </a:r>
                      <a:endParaRPr lang="en-ZA" sz="2400" dirty="0">
                        <a:solidFill>
                          <a:schemeClr val="tx1"/>
                        </a:solidFill>
                      </a:endParaRPr>
                    </a:p>
                  </a:txBody>
                  <a:tcPr/>
                </a:tc>
                <a:tc>
                  <a:txBody>
                    <a:bodyPr/>
                    <a:lstStyle/>
                    <a:p>
                      <a:r>
                        <a:rPr lang="en-ZA" sz="2400" dirty="0" smtClean="0">
                          <a:solidFill>
                            <a:schemeClr val="tx1"/>
                          </a:solidFill>
                        </a:rPr>
                        <a:t>Male</a:t>
                      </a:r>
                      <a:endParaRPr lang="en-ZA" sz="2400" dirty="0">
                        <a:solidFill>
                          <a:schemeClr val="tx1"/>
                        </a:solidFill>
                      </a:endParaRPr>
                    </a:p>
                  </a:txBody>
                  <a:tcPr/>
                </a:tc>
                <a:tc>
                  <a:txBody>
                    <a:bodyPr/>
                    <a:lstStyle/>
                    <a:p>
                      <a:r>
                        <a:rPr lang="en-ZA" sz="2400" dirty="0" smtClean="0">
                          <a:solidFill>
                            <a:schemeClr val="tx1"/>
                          </a:solidFill>
                        </a:rPr>
                        <a:t>Total</a:t>
                      </a:r>
                      <a:r>
                        <a:rPr lang="en-ZA" sz="2400" baseline="0" dirty="0" smtClean="0">
                          <a:solidFill>
                            <a:schemeClr val="tx1"/>
                          </a:solidFill>
                        </a:rPr>
                        <a:t> </a:t>
                      </a:r>
                      <a:endParaRPr lang="en-ZA" sz="2400" dirty="0">
                        <a:solidFill>
                          <a:schemeClr val="tx1"/>
                        </a:solidFill>
                      </a:endParaRPr>
                    </a:p>
                  </a:txBody>
                  <a:tcPr/>
                </a:tc>
                <a:extLst>
                  <a:ext uri="{0D108BD9-81ED-4DB2-BD59-A6C34878D82A}">
                    <a16:rowId xmlns:a16="http://schemas.microsoft.com/office/drawing/2014/main" xmlns="" val="230754216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dirty="0" smtClean="0">
                          <a:solidFill>
                            <a:schemeClr val="tx1"/>
                          </a:solidFill>
                          <a:latin typeface="Arial" panose="020B0604020202020204" pitchFamily="34" charset="0"/>
                          <a:cs typeface="Arial" panose="020B0604020202020204" pitchFamily="34" charset="0"/>
                        </a:rPr>
                        <a:t>College</a:t>
                      </a:r>
                      <a:r>
                        <a:rPr lang="en-ZA" sz="2000" b="1" baseline="0" dirty="0" smtClean="0">
                          <a:solidFill>
                            <a:schemeClr val="tx1"/>
                          </a:solidFill>
                          <a:latin typeface="Arial" panose="020B0604020202020204" pitchFamily="34" charset="0"/>
                          <a:cs typeface="Arial" panose="020B0604020202020204" pitchFamily="34" charset="0"/>
                        </a:rPr>
                        <a:t>  Council</a:t>
                      </a:r>
                      <a:endParaRPr lang="en-ZA" sz="2000" b="1" dirty="0" smtClean="0">
                        <a:solidFill>
                          <a:schemeClr val="tx1"/>
                        </a:solidFill>
                        <a:latin typeface="Arial" panose="020B0604020202020204" pitchFamily="34" charset="0"/>
                        <a:cs typeface="Arial" panose="020B0604020202020204" pitchFamily="34" charset="0"/>
                      </a:endParaRPr>
                    </a:p>
                  </a:txBody>
                  <a:tcPr/>
                </a:tc>
                <a:tc>
                  <a:txBody>
                    <a:bodyPr/>
                    <a:lstStyle/>
                    <a:p>
                      <a:r>
                        <a:rPr lang="en-ZA" sz="2000" b="1" dirty="0" smtClean="0">
                          <a:solidFill>
                            <a:schemeClr val="tx1"/>
                          </a:solidFill>
                        </a:rPr>
                        <a:t>4</a:t>
                      </a:r>
                      <a:endParaRPr lang="en-ZA" sz="2000" b="1" dirty="0">
                        <a:solidFill>
                          <a:schemeClr val="tx1"/>
                        </a:solidFill>
                      </a:endParaRPr>
                    </a:p>
                  </a:txBody>
                  <a:tcPr/>
                </a:tc>
                <a:tc>
                  <a:txBody>
                    <a:bodyPr/>
                    <a:lstStyle/>
                    <a:p>
                      <a:r>
                        <a:rPr lang="en-ZA" sz="2000" b="1" dirty="0" smtClean="0">
                          <a:solidFill>
                            <a:schemeClr val="tx1"/>
                          </a:solidFill>
                        </a:rPr>
                        <a:t>9</a:t>
                      </a:r>
                      <a:endParaRPr lang="en-ZA" sz="2000" b="1" dirty="0">
                        <a:solidFill>
                          <a:schemeClr val="tx1"/>
                        </a:solidFill>
                      </a:endParaRPr>
                    </a:p>
                  </a:txBody>
                  <a:tcPr/>
                </a:tc>
                <a:tc>
                  <a:txBody>
                    <a:bodyPr/>
                    <a:lstStyle/>
                    <a:p>
                      <a:r>
                        <a:rPr lang="en-ZA" sz="2000" b="1" dirty="0" smtClean="0">
                          <a:solidFill>
                            <a:schemeClr val="tx1"/>
                          </a:solidFill>
                        </a:rPr>
                        <a:t>13</a:t>
                      </a:r>
                      <a:endParaRPr lang="en-ZA" sz="2000" b="1" dirty="0">
                        <a:solidFill>
                          <a:schemeClr val="tx1"/>
                        </a:solidFill>
                      </a:endParaRPr>
                    </a:p>
                  </a:txBody>
                  <a:tcPr/>
                </a:tc>
                <a:extLst>
                  <a:ext uri="{0D108BD9-81ED-4DB2-BD59-A6C34878D82A}">
                    <a16:rowId xmlns:a16="http://schemas.microsoft.com/office/drawing/2014/main" xmlns="" val="3212279701"/>
                  </a:ext>
                </a:extLst>
              </a:tr>
              <a:tr h="370840">
                <a:tc>
                  <a:txBody>
                    <a:bodyPr/>
                    <a:lstStyle/>
                    <a:p>
                      <a:endParaRPr lang="en-ZA" sz="2000" b="1" dirty="0">
                        <a:solidFill>
                          <a:schemeClr val="tx1"/>
                        </a:solidFill>
                        <a:latin typeface="Arial" panose="020B0604020202020204" pitchFamily="34" charset="0"/>
                        <a:cs typeface="Arial" panose="020B0604020202020204" pitchFamily="34" charset="0"/>
                      </a:endParaRPr>
                    </a:p>
                  </a:txBody>
                  <a:tcPr/>
                </a:tc>
                <a:tc>
                  <a:txBody>
                    <a:bodyPr/>
                    <a:lstStyle/>
                    <a:p>
                      <a:endParaRPr lang="en-ZA" sz="2000" b="1" dirty="0"/>
                    </a:p>
                  </a:txBody>
                  <a:tcPr/>
                </a:tc>
                <a:tc>
                  <a:txBody>
                    <a:bodyPr/>
                    <a:lstStyle/>
                    <a:p>
                      <a:endParaRPr lang="en-ZA" sz="2000" b="1" dirty="0"/>
                    </a:p>
                  </a:txBody>
                  <a:tcPr/>
                </a:tc>
                <a:tc>
                  <a:txBody>
                    <a:bodyPr/>
                    <a:lstStyle/>
                    <a:p>
                      <a:endParaRPr lang="en-ZA" sz="2000" b="1" dirty="0"/>
                    </a:p>
                  </a:txBody>
                  <a:tcPr/>
                </a:tc>
                <a:extLst>
                  <a:ext uri="{0D108BD9-81ED-4DB2-BD59-A6C34878D82A}">
                    <a16:rowId xmlns:a16="http://schemas.microsoft.com/office/drawing/2014/main" xmlns="" val="2808886974"/>
                  </a:ext>
                </a:extLst>
              </a:tr>
              <a:tr h="370840">
                <a:tc>
                  <a:txBody>
                    <a:bodyPr/>
                    <a:lstStyle/>
                    <a:p>
                      <a:r>
                        <a:rPr lang="en-ZA" sz="2000" b="1" dirty="0" smtClean="0"/>
                        <a:t>Academic</a:t>
                      </a:r>
                      <a:r>
                        <a:rPr lang="en-ZA" sz="2000" b="1" baseline="0" dirty="0" smtClean="0"/>
                        <a:t>  Board</a:t>
                      </a:r>
                      <a:endParaRPr lang="en-ZA" sz="2000" b="1" dirty="0"/>
                    </a:p>
                  </a:txBody>
                  <a:tcPr/>
                </a:tc>
                <a:tc>
                  <a:txBody>
                    <a:bodyPr/>
                    <a:lstStyle/>
                    <a:p>
                      <a:r>
                        <a:rPr lang="en-ZA" sz="2000" b="1" dirty="0" smtClean="0"/>
                        <a:t>16</a:t>
                      </a:r>
                      <a:endParaRPr lang="en-ZA" sz="2000" b="1" dirty="0"/>
                    </a:p>
                  </a:txBody>
                  <a:tcPr/>
                </a:tc>
                <a:tc>
                  <a:txBody>
                    <a:bodyPr/>
                    <a:lstStyle/>
                    <a:p>
                      <a:r>
                        <a:rPr lang="en-ZA" sz="2000" b="1" dirty="0" smtClean="0"/>
                        <a:t>35</a:t>
                      </a:r>
                      <a:endParaRPr lang="en-ZA" sz="2000" b="1" dirty="0"/>
                    </a:p>
                  </a:txBody>
                  <a:tcPr/>
                </a:tc>
                <a:tc>
                  <a:txBody>
                    <a:bodyPr/>
                    <a:lstStyle/>
                    <a:p>
                      <a:r>
                        <a:rPr lang="en-ZA" sz="2000" b="1" dirty="0" smtClean="0"/>
                        <a:t>51</a:t>
                      </a:r>
                      <a:endParaRPr lang="en-ZA" sz="2000" b="1" dirty="0"/>
                    </a:p>
                  </a:txBody>
                  <a:tcPr/>
                </a:tc>
                <a:extLst>
                  <a:ext uri="{0D108BD9-81ED-4DB2-BD59-A6C34878D82A}">
                    <a16:rowId xmlns:a16="http://schemas.microsoft.com/office/drawing/2014/main" xmlns="" val="1764815180"/>
                  </a:ext>
                </a:extLst>
              </a:tr>
              <a:tr h="370840">
                <a:tc>
                  <a:txBody>
                    <a:bodyPr/>
                    <a:lstStyle/>
                    <a:p>
                      <a:endParaRPr lang="en-ZA" sz="2000" b="1" dirty="0"/>
                    </a:p>
                  </a:txBody>
                  <a:tcPr/>
                </a:tc>
                <a:tc>
                  <a:txBody>
                    <a:bodyPr/>
                    <a:lstStyle/>
                    <a:p>
                      <a:endParaRPr lang="en-ZA" sz="2000" b="1"/>
                    </a:p>
                  </a:txBody>
                  <a:tcPr/>
                </a:tc>
                <a:tc>
                  <a:txBody>
                    <a:bodyPr/>
                    <a:lstStyle/>
                    <a:p>
                      <a:endParaRPr lang="en-ZA" sz="2000" b="1"/>
                    </a:p>
                  </a:txBody>
                  <a:tcPr/>
                </a:tc>
                <a:tc>
                  <a:txBody>
                    <a:bodyPr/>
                    <a:lstStyle/>
                    <a:p>
                      <a:endParaRPr lang="en-ZA" sz="2000" b="1" dirty="0"/>
                    </a:p>
                  </a:txBody>
                  <a:tcPr/>
                </a:tc>
                <a:extLst>
                  <a:ext uri="{0D108BD9-81ED-4DB2-BD59-A6C34878D82A}">
                    <a16:rowId xmlns:a16="http://schemas.microsoft.com/office/drawing/2014/main" xmlns="" val="3888581538"/>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dirty="0" smtClean="0"/>
                        <a:t>Students Representative Council</a:t>
                      </a:r>
                    </a:p>
                  </a:txBody>
                  <a:tcPr/>
                </a:tc>
                <a:tc>
                  <a:txBody>
                    <a:bodyPr/>
                    <a:lstStyle/>
                    <a:p>
                      <a:r>
                        <a:rPr lang="en-ZA" sz="2000" b="1" dirty="0" smtClean="0"/>
                        <a:t>7</a:t>
                      </a:r>
                      <a:endParaRPr lang="en-ZA" sz="2000" b="1" dirty="0"/>
                    </a:p>
                  </a:txBody>
                  <a:tcPr/>
                </a:tc>
                <a:tc>
                  <a:txBody>
                    <a:bodyPr/>
                    <a:lstStyle/>
                    <a:p>
                      <a:r>
                        <a:rPr lang="en-ZA" sz="2000" b="1" dirty="0" smtClean="0"/>
                        <a:t>4</a:t>
                      </a:r>
                      <a:endParaRPr lang="en-ZA" sz="2000" b="1" dirty="0"/>
                    </a:p>
                  </a:txBody>
                  <a:tcPr/>
                </a:tc>
                <a:tc>
                  <a:txBody>
                    <a:bodyPr/>
                    <a:lstStyle/>
                    <a:p>
                      <a:r>
                        <a:rPr lang="en-ZA" sz="2000" b="1" dirty="0" smtClean="0"/>
                        <a:t>11</a:t>
                      </a:r>
                      <a:endParaRPr lang="en-ZA" sz="2000" b="1" dirty="0"/>
                    </a:p>
                  </a:txBody>
                  <a:tcPr/>
                </a:tc>
                <a:extLst>
                  <a:ext uri="{0D108BD9-81ED-4DB2-BD59-A6C34878D82A}">
                    <a16:rowId xmlns:a16="http://schemas.microsoft.com/office/drawing/2014/main" xmlns="" val="2387560764"/>
                  </a:ext>
                </a:extLst>
              </a:tr>
              <a:tr h="370840">
                <a:tc>
                  <a:txBody>
                    <a:bodyPr/>
                    <a:lstStyle/>
                    <a:p>
                      <a:endParaRPr lang="en-ZA" sz="2000" b="1" dirty="0"/>
                    </a:p>
                  </a:txBody>
                  <a:tcPr/>
                </a:tc>
                <a:tc>
                  <a:txBody>
                    <a:bodyPr/>
                    <a:lstStyle/>
                    <a:p>
                      <a:endParaRPr lang="en-ZA" sz="2000" b="1"/>
                    </a:p>
                  </a:txBody>
                  <a:tcPr/>
                </a:tc>
                <a:tc>
                  <a:txBody>
                    <a:bodyPr/>
                    <a:lstStyle/>
                    <a:p>
                      <a:endParaRPr lang="en-ZA" sz="2000" b="1"/>
                    </a:p>
                  </a:txBody>
                  <a:tcPr/>
                </a:tc>
                <a:tc>
                  <a:txBody>
                    <a:bodyPr/>
                    <a:lstStyle/>
                    <a:p>
                      <a:endParaRPr lang="en-ZA" sz="2000" b="1" dirty="0"/>
                    </a:p>
                  </a:txBody>
                  <a:tcPr/>
                </a:tc>
                <a:extLst>
                  <a:ext uri="{0D108BD9-81ED-4DB2-BD59-A6C34878D82A}">
                    <a16:rowId xmlns:a16="http://schemas.microsoft.com/office/drawing/2014/main" xmlns="" val="92390947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dirty="0" smtClean="0"/>
                        <a:t>Senior Management</a:t>
                      </a:r>
                    </a:p>
                  </a:txBody>
                  <a:tcPr/>
                </a:tc>
                <a:tc>
                  <a:txBody>
                    <a:bodyPr/>
                    <a:lstStyle/>
                    <a:p>
                      <a:r>
                        <a:rPr lang="en-ZA" sz="2000" b="1" dirty="0" smtClean="0"/>
                        <a:t>1</a:t>
                      </a:r>
                      <a:endParaRPr lang="en-ZA" sz="2000" b="1" dirty="0"/>
                    </a:p>
                  </a:txBody>
                  <a:tcPr/>
                </a:tc>
                <a:tc>
                  <a:txBody>
                    <a:bodyPr/>
                    <a:lstStyle/>
                    <a:p>
                      <a:r>
                        <a:rPr lang="en-ZA" sz="2000" b="1" dirty="0" smtClean="0"/>
                        <a:t>3</a:t>
                      </a:r>
                      <a:endParaRPr lang="en-ZA" sz="2000" b="1" dirty="0"/>
                    </a:p>
                  </a:txBody>
                  <a:tcPr/>
                </a:tc>
                <a:tc>
                  <a:txBody>
                    <a:bodyPr/>
                    <a:lstStyle/>
                    <a:p>
                      <a:r>
                        <a:rPr lang="en-ZA" sz="2000" b="1" dirty="0" smtClean="0"/>
                        <a:t>4</a:t>
                      </a:r>
                      <a:endParaRPr lang="en-ZA" sz="2000" b="1" dirty="0"/>
                    </a:p>
                  </a:txBody>
                  <a:tcPr/>
                </a:tc>
                <a:extLst>
                  <a:ext uri="{0D108BD9-81ED-4DB2-BD59-A6C34878D82A}">
                    <a16:rowId xmlns:a16="http://schemas.microsoft.com/office/drawing/2014/main" xmlns="" val="1365220077"/>
                  </a:ext>
                </a:extLst>
              </a:tr>
              <a:tr h="370840">
                <a:tc>
                  <a:txBody>
                    <a:bodyPr/>
                    <a:lstStyle/>
                    <a:p>
                      <a:endParaRPr lang="en-ZA" sz="2000" b="1" dirty="0"/>
                    </a:p>
                  </a:txBody>
                  <a:tcPr/>
                </a:tc>
                <a:tc>
                  <a:txBody>
                    <a:bodyPr/>
                    <a:lstStyle/>
                    <a:p>
                      <a:endParaRPr lang="en-ZA" sz="2000" b="1"/>
                    </a:p>
                  </a:txBody>
                  <a:tcPr/>
                </a:tc>
                <a:tc>
                  <a:txBody>
                    <a:bodyPr/>
                    <a:lstStyle/>
                    <a:p>
                      <a:endParaRPr lang="en-ZA" sz="2000" b="1"/>
                    </a:p>
                  </a:txBody>
                  <a:tcPr/>
                </a:tc>
                <a:tc>
                  <a:txBody>
                    <a:bodyPr/>
                    <a:lstStyle/>
                    <a:p>
                      <a:endParaRPr lang="en-ZA" sz="2000" b="1" dirty="0"/>
                    </a:p>
                  </a:txBody>
                  <a:tcPr/>
                </a:tc>
                <a:extLst>
                  <a:ext uri="{0D108BD9-81ED-4DB2-BD59-A6C34878D82A}">
                    <a16:rowId xmlns:a16="http://schemas.microsoft.com/office/drawing/2014/main" xmlns="" val="79297738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dirty="0" smtClean="0"/>
                        <a:t>Middle  Management</a:t>
                      </a:r>
                    </a:p>
                  </a:txBody>
                  <a:tcPr/>
                </a:tc>
                <a:tc>
                  <a:txBody>
                    <a:bodyPr/>
                    <a:lstStyle/>
                    <a:p>
                      <a:r>
                        <a:rPr lang="en-ZA" sz="2000" b="1" dirty="0" smtClean="0"/>
                        <a:t>6</a:t>
                      </a:r>
                      <a:endParaRPr lang="en-ZA" sz="2000" b="1" dirty="0"/>
                    </a:p>
                  </a:txBody>
                  <a:tcPr/>
                </a:tc>
                <a:tc>
                  <a:txBody>
                    <a:bodyPr/>
                    <a:lstStyle/>
                    <a:p>
                      <a:r>
                        <a:rPr lang="en-ZA" sz="2000" b="1" dirty="0" smtClean="0"/>
                        <a:t>15</a:t>
                      </a:r>
                      <a:endParaRPr lang="en-ZA" sz="2000" b="1" dirty="0"/>
                    </a:p>
                  </a:txBody>
                  <a:tcPr/>
                </a:tc>
                <a:tc>
                  <a:txBody>
                    <a:bodyPr/>
                    <a:lstStyle/>
                    <a:p>
                      <a:r>
                        <a:rPr lang="en-ZA" sz="2000" b="1" dirty="0" smtClean="0"/>
                        <a:t>21</a:t>
                      </a:r>
                      <a:endParaRPr lang="en-ZA" sz="2000" b="1" dirty="0"/>
                    </a:p>
                  </a:txBody>
                  <a:tcPr/>
                </a:tc>
                <a:extLst>
                  <a:ext uri="{0D108BD9-81ED-4DB2-BD59-A6C34878D82A}">
                    <a16:rowId xmlns:a16="http://schemas.microsoft.com/office/drawing/2014/main" xmlns="" val="2844481475"/>
                  </a:ext>
                </a:extLst>
              </a:tr>
              <a:tr h="370840">
                <a:tc>
                  <a:txBody>
                    <a:bodyPr/>
                    <a:lstStyle/>
                    <a:p>
                      <a:endParaRPr lang="en-ZA" sz="2000" b="1" dirty="0"/>
                    </a:p>
                  </a:txBody>
                  <a:tcPr/>
                </a:tc>
                <a:tc>
                  <a:txBody>
                    <a:bodyPr/>
                    <a:lstStyle/>
                    <a:p>
                      <a:endParaRPr lang="en-ZA" sz="2000" b="1"/>
                    </a:p>
                  </a:txBody>
                  <a:tcPr/>
                </a:tc>
                <a:tc>
                  <a:txBody>
                    <a:bodyPr/>
                    <a:lstStyle/>
                    <a:p>
                      <a:endParaRPr lang="en-ZA" sz="2000" b="1"/>
                    </a:p>
                  </a:txBody>
                  <a:tcPr/>
                </a:tc>
                <a:tc>
                  <a:txBody>
                    <a:bodyPr/>
                    <a:lstStyle/>
                    <a:p>
                      <a:endParaRPr lang="en-ZA" sz="2000" b="1" dirty="0"/>
                    </a:p>
                  </a:txBody>
                  <a:tcPr/>
                </a:tc>
                <a:extLst>
                  <a:ext uri="{0D108BD9-81ED-4DB2-BD59-A6C34878D82A}">
                    <a16:rowId xmlns:a16="http://schemas.microsoft.com/office/drawing/2014/main" xmlns="" val="243399712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dirty="0" smtClean="0"/>
                        <a:t>Campus Managers</a:t>
                      </a:r>
                    </a:p>
                  </a:txBody>
                  <a:tcPr/>
                </a:tc>
                <a:tc>
                  <a:txBody>
                    <a:bodyPr/>
                    <a:lstStyle/>
                    <a:p>
                      <a:r>
                        <a:rPr lang="en-ZA" sz="2000" b="1" dirty="0" smtClean="0"/>
                        <a:t>4</a:t>
                      </a:r>
                      <a:endParaRPr lang="en-ZA" sz="2000" b="1" dirty="0"/>
                    </a:p>
                  </a:txBody>
                  <a:tcPr/>
                </a:tc>
                <a:tc>
                  <a:txBody>
                    <a:bodyPr/>
                    <a:lstStyle/>
                    <a:p>
                      <a:r>
                        <a:rPr lang="en-ZA" sz="2000" b="1" dirty="0" smtClean="0"/>
                        <a:t>2</a:t>
                      </a:r>
                      <a:endParaRPr lang="en-ZA" sz="2000" b="1" dirty="0"/>
                    </a:p>
                  </a:txBody>
                  <a:tcPr/>
                </a:tc>
                <a:tc>
                  <a:txBody>
                    <a:bodyPr/>
                    <a:lstStyle/>
                    <a:p>
                      <a:r>
                        <a:rPr lang="en-ZA" sz="2000" b="1" dirty="0" smtClean="0"/>
                        <a:t>6</a:t>
                      </a:r>
                      <a:endParaRPr lang="en-ZA" sz="2000" b="1" dirty="0"/>
                    </a:p>
                  </a:txBody>
                  <a:tcPr/>
                </a:tc>
                <a:extLst>
                  <a:ext uri="{0D108BD9-81ED-4DB2-BD59-A6C34878D82A}">
                    <a16:rowId xmlns:a16="http://schemas.microsoft.com/office/drawing/2014/main" xmlns="" val="3160684734"/>
                  </a:ext>
                </a:extLst>
              </a:tr>
              <a:tr h="370840">
                <a:tc>
                  <a:txBody>
                    <a:bodyPr/>
                    <a:lstStyle/>
                    <a:p>
                      <a:endParaRPr lang="en-ZA" sz="2000" b="1" dirty="0"/>
                    </a:p>
                  </a:txBody>
                  <a:tcPr/>
                </a:tc>
                <a:tc>
                  <a:txBody>
                    <a:bodyPr/>
                    <a:lstStyle/>
                    <a:p>
                      <a:endParaRPr lang="en-ZA" sz="2000" b="1"/>
                    </a:p>
                  </a:txBody>
                  <a:tcPr/>
                </a:tc>
                <a:tc>
                  <a:txBody>
                    <a:bodyPr/>
                    <a:lstStyle/>
                    <a:p>
                      <a:endParaRPr lang="en-ZA" sz="2000" b="1"/>
                    </a:p>
                  </a:txBody>
                  <a:tcPr/>
                </a:tc>
                <a:tc>
                  <a:txBody>
                    <a:bodyPr/>
                    <a:lstStyle/>
                    <a:p>
                      <a:endParaRPr lang="en-ZA" sz="2000" b="1" dirty="0"/>
                    </a:p>
                  </a:txBody>
                  <a:tcPr/>
                </a:tc>
                <a:extLst>
                  <a:ext uri="{0D108BD9-81ED-4DB2-BD59-A6C34878D82A}">
                    <a16:rowId xmlns:a16="http://schemas.microsoft.com/office/drawing/2014/main" xmlns="" val="1615299828"/>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dirty="0" smtClean="0"/>
                        <a:t>Student</a:t>
                      </a:r>
                      <a:r>
                        <a:rPr lang="en-ZA" sz="2000" b="1" baseline="0" dirty="0" smtClean="0"/>
                        <a:t> Populace</a:t>
                      </a:r>
                      <a:endParaRPr lang="en-ZA"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ZA" sz="2000" b="1" dirty="0" smtClean="0"/>
                    </a:p>
                  </a:txBody>
                  <a:tcPr/>
                </a:tc>
                <a:tc>
                  <a:txBody>
                    <a:bodyPr/>
                    <a:lstStyle/>
                    <a:p>
                      <a:r>
                        <a:rPr lang="en-ZA" sz="2000" b="1" dirty="0" smtClean="0"/>
                        <a:t>9</a:t>
                      </a:r>
                      <a:r>
                        <a:rPr lang="en-ZA" sz="2000" b="1" baseline="0" dirty="0" smtClean="0"/>
                        <a:t> 572</a:t>
                      </a:r>
                      <a:endParaRPr lang="en-ZA" sz="2000" b="1" dirty="0"/>
                    </a:p>
                  </a:txBody>
                  <a:tcPr/>
                </a:tc>
                <a:tc>
                  <a:txBody>
                    <a:bodyPr/>
                    <a:lstStyle/>
                    <a:p>
                      <a:r>
                        <a:rPr lang="en-ZA" sz="2000" b="1" dirty="0" smtClean="0"/>
                        <a:t>5 447</a:t>
                      </a:r>
                      <a:endParaRPr lang="en-ZA" sz="2000" b="1" dirty="0"/>
                    </a:p>
                  </a:txBody>
                  <a:tcPr/>
                </a:tc>
                <a:tc>
                  <a:txBody>
                    <a:bodyPr/>
                    <a:lstStyle/>
                    <a:p>
                      <a:r>
                        <a:rPr lang="en-ZA" sz="2000" b="1" dirty="0" smtClean="0"/>
                        <a:t>15 019</a:t>
                      </a:r>
                      <a:endParaRPr lang="en-ZA" sz="2000" b="1" dirty="0"/>
                    </a:p>
                  </a:txBody>
                  <a:tcPr/>
                </a:tc>
                <a:extLst>
                  <a:ext uri="{0D108BD9-81ED-4DB2-BD59-A6C34878D82A}">
                    <a16:rowId xmlns:a16="http://schemas.microsoft.com/office/drawing/2014/main" xmlns="" val="4124876640"/>
                  </a:ext>
                </a:extLst>
              </a:tr>
            </a:tbl>
          </a:graphicData>
        </a:graphic>
      </p:graphicFrame>
    </p:spTree>
    <p:extLst>
      <p:ext uri="{BB962C8B-B14F-4D97-AF65-F5344CB8AC3E}">
        <p14:creationId xmlns:p14="http://schemas.microsoft.com/office/powerpoint/2010/main" xmlns="" val="31170228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1600199" y="621323"/>
            <a:ext cx="10146323" cy="51763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altLang="en-US" sz="2800" b="1" u="sng" dirty="0" smtClean="0">
                <a:cs typeface="Arial" panose="020B0604020202020204" pitchFamily="34" charset="0"/>
              </a:rPr>
              <a:t>COLLEGE FINANCIAL STATUS</a:t>
            </a:r>
          </a:p>
          <a:p>
            <a:pPr algn="ctr">
              <a:lnSpc>
                <a:spcPct val="80000"/>
              </a:lnSpc>
              <a:spcBef>
                <a:spcPct val="20000"/>
              </a:spcBef>
              <a:buFont typeface="Arial" panose="020B0604020202020204" pitchFamily="34" charset="0"/>
              <a:buNone/>
            </a:pPr>
            <a:endParaRPr lang="en-ZA" altLang="en-US" sz="2800" b="1" u="sng" dirty="0" smtClean="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1332740805"/>
              </p:ext>
            </p:extLst>
          </p:nvPr>
        </p:nvGraphicFramePr>
        <p:xfrm>
          <a:off x="857251" y="2098430"/>
          <a:ext cx="10654810" cy="4220307"/>
        </p:xfrm>
        <a:graphic>
          <a:graphicData uri="http://schemas.openxmlformats.org/drawingml/2006/table">
            <a:tbl>
              <a:tblPr firstRow="1" firstCol="1" bandRow="1">
                <a:tableStyleId>{5C22544A-7EE6-4342-B048-85BDC9FD1C3A}</a:tableStyleId>
              </a:tblPr>
              <a:tblGrid>
                <a:gridCol w="2123179">
                  <a:extLst>
                    <a:ext uri="{9D8B030D-6E8A-4147-A177-3AD203B41FA5}">
                      <a16:colId xmlns:a16="http://schemas.microsoft.com/office/drawing/2014/main" xmlns="" val="2169865895"/>
                    </a:ext>
                  </a:extLst>
                </a:gridCol>
                <a:gridCol w="2843877">
                  <a:extLst>
                    <a:ext uri="{9D8B030D-6E8A-4147-A177-3AD203B41FA5}">
                      <a16:colId xmlns:a16="http://schemas.microsoft.com/office/drawing/2014/main" xmlns="" val="370713977"/>
                    </a:ext>
                  </a:extLst>
                </a:gridCol>
                <a:gridCol w="2843877">
                  <a:extLst>
                    <a:ext uri="{9D8B030D-6E8A-4147-A177-3AD203B41FA5}">
                      <a16:colId xmlns:a16="http://schemas.microsoft.com/office/drawing/2014/main" xmlns="" val="3034160606"/>
                    </a:ext>
                  </a:extLst>
                </a:gridCol>
                <a:gridCol w="2843877">
                  <a:extLst>
                    <a:ext uri="{9D8B030D-6E8A-4147-A177-3AD203B41FA5}">
                      <a16:colId xmlns:a16="http://schemas.microsoft.com/office/drawing/2014/main" xmlns="" val="2138383599"/>
                    </a:ext>
                  </a:extLst>
                </a:gridCol>
              </a:tblGrid>
              <a:tr h="1276735">
                <a:tc>
                  <a:txBody>
                    <a:bodyPr/>
                    <a:lstStyle/>
                    <a:p>
                      <a:pPr algn="l">
                        <a:lnSpc>
                          <a:spcPct val="107000"/>
                        </a:lnSpc>
                        <a:spcAft>
                          <a:spcPts val="0"/>
                        </a:spcAft>
                      </a:pPr>
                      <a:r>
                        <a:rPr lang="en-ZA" sz="1800" b="1" dirty="0">
                          <a:solidFill>
                            <a:schemeClr val="tx1"/>
                          </a:solidFill>
                          <a:effectLst/>
                        </a:rPr>
                        <a:t>Description</a:t>
                      </a:r>
                      <a:endParaRPr lang="en-Z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ZA" sz="1800" b="1" dirty="0">
                          <a:solidFill>
                            <a:schemeClr val="tx1"/>
                          </a:solidFill>
                          <a:effectLst/>
                        </a:rPr>
                        <a:t>Bank Statement Balance at                   30 April 2022</a:t>
                      </a:r>
                      <a:endParaRPr lang="en-Z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ZA" sz="1800" b="1" dirty="0">
                          <a:solidFill>
                            <a:schemeClr val="tx1"/>
                          </a:solidFill>
                          <a:effectLst/>
                        </a:rPr>
                        <a:t>Bank Statement Balance at                   31 December  2021</a:t>
                      </a:r>
                      <a:endParaRPr lang="en-Z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ZA" sz="1800" b="1" dirty="0">
                          <a:solidFill>
                            <a:schemeClr val="tx1"/>
                          </a:solidFill>
                          <a:effectLst/>
                        </a:rPr>
                        <a:t>Bank Statement Balance at                   31 December 2020</a:t>
                      </a:r>
                      <a:endParaRPr lang="en-Z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264325891"/>
                  </a:ext>
                </a:extLst>
              </a:tr>
              <a:tr h="844062">
                <a:tc>
                  <a:txBody>
                    <a:bodyPr/>
                    <a:lstStyle/>
                    <a:p>
                      <a:pPr>
                        <a:lnSpc>
                          <a:spcPct val="107000"/>
                        </a:lnSpc>
                        <a:spcAft>
                          <a:spcPts val="0"/>
                        </a:spcAft>
                      </a:pPr>
                      <a:r>
                        <a:rPr lang="en-ZA" sz="1800" b="1">
                          <a:solidFill>
                            <a:schemeClr val="tx1"/>
                          </a:solidFill>
                          <a:effectLst/>
                        </a:rPr>
                        <a:t>ABSA- Current Accounts</a:t>
                      </a:r>
                      <a:endParaRPr lang="en-ZA" sz="18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en-ZA" sz="1800" b="1" dirty="0">
                          <a:solidFill>
                            <a:schemeClr val="tx1"/>
                          </a:solidFill>
                          <a:effectLst/>
                        </a:rPr>
                        <a:t>            398 528 364,06 </a:t>
                      </a:r>
                      <a:endParaRPr lang="en-Z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en-ZA" sz="1800" b="1" dirty="0">
                          <a:solidFill>
                            <a:schemeClr val="tx1"/>
                          </a:solidFill>
                          <a:effectLst/>
                        </a:rPr>
                        <a:t>            254 609 695,10 </a:t>
                      </a:r>
                      <a:endParaRPr lang="en-Z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en-ZA" sz="1800" b="1" dirty="0">
                          <a:solidFill>
                            <a:schemeClr val="tx1"/>
                          </a:solidFill>
                          <a:effectLst/>
                        </a:rPr>
                        <a:t>            203 167 122,51 </a:t>
                      </a:r>
                      <a:endParaRPr lang="en-Z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699151077"/>
                  </a:ext>
                </a:extLst>
              </a:tr>
              <a:tr h="844062">
                <a:tc>
                  <a:txBody>
                    <a:bodyPr/>
                    <a:lstStyle/>
                    <a:p>
                      <a:pPr>
                        <a:lnSpc>
                          <a:spcPct val="107000"/>
                        </a:lnSpc>
                        <a:spcAft>
                          <a:spcPts val="0"/>
                        </a:spcAft>
                      </a:pPr>
                      <a:r>
                        <a:rPr lang="en-ZA" sz="1800" b="1" dirty="0">
                          <a:solidFill>
                            <a:schemeClr val="tx1"/>
                          </a:solidFill>
                          <a:effectLst/>
                        </a:rPr>
                        <a:t>ABSA - Investments</a:t>
                      </a:r>
                      <a:endParaRPr lang="en-Z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en-ZA" sz="1800" b="1">
                          <a:solidFill>
                            <a:schemeClr val="tx1"/>
                          </a:solidFill>
                          <a:effectLst/>
                        </a:rPr>
                        <a:t>            405 907 572,33 </a:t>
                      </a:r>
                      <a:endParaRPr lang="en-ZA" sz="18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en-ZA" sz="1800" b="1">
                          <a:solidFill>
                            <a:schemeClr val="tx1"/>
                          </a:solidFill>
                          <a:effectLst/>
                        </a:rPr>
                        <a:t>            401 986 157,35 </a:t>
                      </a:r>
                      <a:endParaRPr lang="en-ZA" sz="18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en-ZA" sz="1800" b="1" dirty="0">
                          <a:solidFill>
                            <a:schemeClr val="tx1"/>
                          </a:solidFill>
                          <a:effectLst/>
                        </a:rPr>
                        <a:t>            290 544 368,32 </a:t>
                      </a:r>
                      <a:endParaRPr lang="en-Z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228186967"/>
                  </a:ext>
                </a:extLst>
              </a:tr>
              <a:tr h="844062">
                <a:tc>
                  <a:txBody>
                    <a:bodyPr/>
                    <a:lstStyle/>
                    <a:p>
                      <a:pPr>
                        <a:lnSpc>
                          <a:spcPct val="107000"/>
                        </a:lnSpc>
                        <a:spcAft>
                          <a:spcPts val="0"/>
                        </a:spcAft>
                      </a:pPr>
                      <a:r>
                        <a:rPr lang="en-ZA" sz="1800" b="1">
                          <a:solidFill>
                            <a:schemeClr val="tx1"/>
                          </a:solidFill>
                          <a:effectLst/>
                        </a:rPr>
                        <a:t>Investec Investments</a:t>
                      </a:r>
                      <a:endParaRPr lang="en-ZA" sz="18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en-ZA" sz="1800" b="1" dirty="0">
                          <a:solidFill>
                            <a:schemeClr val="tx1"/>
                          </a:solidFill>
                          <a:effectLst/>
                        </a:rPr>
                        <a:t>              59 788 019,52 </a:t>
                      </a:r>
                      <a:endParaRPr lang="en-Z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en-ZA" sz="1800" b="1">
                          <a:solidFill>
                            <a:schemeClr val="tx1"/>
                          </a:solidFill>
                          <a:effectLst/>
                        </a:rPr>
                        <a:t>              58 977 320,37 </a:t>
                      </a:r>
                      <a:endParaRPr lang="en-ZA" sz="18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en-ZA" sz="1800" b="1" dirty="0">
                          <a:solidFill>
                            <a:schemeClr val="tx1"/>
                          </a:solidFill>
                          <a:effectLst/>
                        </a:rPr>
                        <a:t>              56 831 137,89 </a:t>
                      </a:r>
                      <a:endParaRPr lang="en-Z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844961431"/>
                  </a:ext>
                </a:extLst>
              </a:tr>
              <a:tr h="411386">
                <a:tc>
                  <a:txBody>
                    <a:bodyPr/>
                    <a:lstStyle/>
                    <a:p>
                      <a:pPr>
                        <a:lnSpc>
                          <a:spcPct val="107000"/>
                        </a:lnSpc>
                        <a:spcAft>
                          <a:spcPts val="0"/>
                        </a:spcAft>
                      </a:pPr>
                      <a:r>
                        <a:rPr lang="en-ZA" sz="1800" b="1" dirty="0">
                          <a:solidFill>
                            <a:schemeClr val="tx1"/>
                          </a:solidFill>
                          <a:effectLst/>
                        </a:rPr>
                        <a:t> </a:t>
                      </a:r>
                      <a:r>
                        <a:rPr lang="en-ZA" sz="1800" b="1" dirty="0" smtClean="0">
                          <a:solidFill>
                            <a:schemeClr val="tx1"/>
                          </a:solidFill>
                          <a:effectLst/>
                        </a:rPr>
                        <a:t>Total</a:t>
                      </a:r>
                      <a:endParaRPr lang="en-Z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en-ZA" sz="1800" b="1">
                          <a:solidFill>
                            <a:schemeClr val="tx1"/>
                          </a:solidFill>
                          <a:effectLst/>
                        </a:rPr>
                        <a:t>           864 223 955,91 </a:t>
                      </a:r>
                      <a:endParaRPr lang="en-ZA" sz="18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en-ZA" sz="1800" b="1">
                          <a:solidFill>
                            <a:schemeClr val="tx1"/>
                          </a:solidFill>
                          <a:effectLst/>
                        </a:rPr>
                        <a:t>           715 573 172,82 </a:t>
                      </a:r>
                      <a:endParaRPr lang="en-ZA" sz="18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en-ZA" sz="1800" b="1" dirty="0">
                          <a:solidFill>
                            <a:schemeClr val="tx1"/>
                          </a:solidFill>
                          <a:effectLst/>
                        </a:rPr>
                        <a:t>           550 542 628,72</a:t>
                      </a:r>
                      <a:endParaRPr lang="en-ZA"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65833308"/>
                  </a:ext>
                </a:extLst>
              </a:tr>
            </a:tbl>
          </a:graphicData>
        </a:graphic>
      </p:graphicFrame>
      <p:sp>
        <p:nvSpPr>
          <p:cNvPr id="4" name="Rectangle 1"/>
          <p:cNvSpPr>
            <a:spLocks noChangeArrowheads="1"/>
          </p:cNvSpPr>
          <p:nvPr/>
        </p:nvSpPr>
        <p:spPr bwMode="auto">
          <a:xfrm>
            <a:off x="1934308" y="1430515"/>
            <a:ext cx="9812213" cy="7694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tabLst/>
            </a:pPr>
            <a:r>
              <a:rPr kumimoji="0" lang="en-ZA" altLang="en-US" sz="3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Bank Balances</a:t>
            </a:r>
            <a:endParaRPr kumimoji="0" lang="en-ZA" altLang="en-US" sz="3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ZA" altLang="en-US" sz="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xmlns="" val="5832695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Progress report on disbursement of the National Student Financial Aid Scheme (NSFAS) funding and allowances to </a:t>
            </a:r>
            <a:r>
              <a:rPr lang="en-ZA" b="1" u="sng" dirty="0" smtClean="0"/>
              <a:t>students</a:t>
            </a:r>
          </a:p>
          <a:p>
            <a:pPr algn="ctr">
              <a:lnSpc>
                <a:spcPct val="80000"/>
              </a:lnSpc>
              <a:spcBef>
                <a:spcPct val="20000"/>
              </a:spcBef>
              <a:buFont typeface="Arial" panose="020B0604020202020204" pitchFamily="34" charset="0"/>
              <a:buNone/>
            </a:pPr>
            <a:endParaRPr lang="en-ZA" altLang="en-US" b="1" u="sng" dirty="0" smtClean="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2145968977"/>
              </p:ext>
            </p:extLst>
          </p:nvPr>
        </p:nvGraphicFramePr>
        <p:xfrm>
          <a:off x="337970" y="1470579"/>
          <a:ext cx="11156396" cy="5333559"/>
        </p:xfrm>
        <a:graphic>
          <a:graphicData uri="http://schemas.openxmlformats.org/drawingml/2006/table">
            <a:tbl>
              <a:tblPr firstRow="1" firstCol="1" bandRow="1">
                <a:tableStyleId>{5C22544A-7EE6-4342-B048-85BDC9FD1C3A}</a:tableStyleId>
              </a:tblPr>
              <a:tblGrid>
                <a:gridCol w="4167808">
                  <a:extLst>
                    <a:ext uri="{9D8B030D-6E8A-4147-A177-3AD203B41FA5}">
                      <a16:colId xmlns:a16="http://schemas.microsoft.com/office/drawing/2014/main" xmlns="" val="3686348497"/>
                    </a:ext>
                  </a:extLst>
                </a:gridCol>
                <a:gridCol w="1421912">
                  <a:extLst>
                    <a:ext uri="{9D8B030D-6E8A-4147-A177-3AD203B41FA5}">
                      <a16:colId xmlns:a16="http://schemas.microsoft.com/office/drawing/2014/main" xmlns="" val="1609996024"/>
                    </a:ext>
                  </a:extLst>
                </a:gridCol>
                <a:gridCol w="1556326">
                  <a:extLst>
                    <a:ext uri="{9D8B030D-6E8A-4147-A177-3AD203B41FA5}">
                      <a16:colId xmlns:a16="http://schemas.microsoft.com/office/drawing/2014/main" xmlns="" val="3748890770"/>
                    </a:ext>
                  </a:extLst>
                </a:gridCol>
                <a:gridCol w="1520803">
                  <a:extLst>
                    <a:ext uri="{9D8B030D-6E8A-4147-A177-3AD203B41FA5}">
                      <a16:colId xmlns:a16="http://schemas.microsoft.com/office/drawing/2014/main" xmlns="" val="2500439326"/>
                    </a:ext>
                  </a:extLst>
                </a:gridCol>
                <a:gridCol w="1263496">
                  <a:extLst>
                    <a:ext uri="{9D8B030D-6E8A-4147-A177-3AD203B41FA5}">
                      <a16:colId xmlns:a16="http://schemas.microsoft.com/office/drawing/2014/main" xmlns="" val="1846191292"/>
                    </a:ext>
                  </a:extLst>
                </a:gridCol>
                <a:gridCol w="1226051">
                  <a:extLst>
                    <a:ext uri="{9D8B030D-6E8A-4147-A177-3AD203B41FA5}">
                      <a16:colId xmlns:a16="http://schemas.microsoft.com/office/drawing/2014/main" xmlns="" val="2288622897"/>
                    </a:ext>
                  </a:extLst>
                </a:gridCol>
              </a:tblGrid>
              <a:tr h="286542">
                <a:tc gridSpan="6">
                  <a:txBody>
                    <a:bodyPr/>
                    <a:lstStyle/>
                    <a:p>
                      <a:pPr algn="ctr">
                        <a:lnSpc>
                          <a:spcPct val="107000"/>
                        </a:lnSpc>
                        <a:spcAft>
                          <a:spcPts val="0"/>
                        </a:spcAft>
                      </a:pPr>
                      <a:r>
                        <a:rPr lang="en-ZA" sz="2000" dirty="0">
                          <a:solidFill>
                            <a:schemeClr val="tx1"/>
                          </a:solidFill>
                          <a:effectLst/>
                        </a:rPr>
                        <a:t>Progress report on NSFAS 2022 as at 20 May 2022 for South West </a:t>
                      </a:r>
                      <a:r>
                        <a:rPr lang="en-ZA" sz="2000" dirty="0" err="1" smtClean="0">
                          <a:solidFill>
                            <a:schemeClr val="tx1"/>
                          </a:solidFill>
                          <a:effectLst/>
                        </a:rPr>
                        <a:t>nGauteg</a:t>
                      </a:r>
                      <a:r>
                        <a:rPr lang="en-ZA" sz="2000" dirty="0" smtClean="0">
                          <a:solidFill>
                            <a:schemeClr val="tx1"/>
                          </a:solidFill>
                          <a:effectLst/>
                        </a:rPr>
                        <a:t> College</a:t>
                      </a:r>
                      <a:endParaRPr lang="en-ZA"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2308350836"/>
                  </a:ext>
                </a:extLst>
              </a:tr>
              <a:tr h="204673">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extLst>
                  <a:ext uri="{0D108BD9-81ED-4DB2-BD59-A6C34878D82A}">
                    <a16:rowId xmlns:a16="http://schemas.microsoft.com/office/drawing/2014/main" xmlns="" val="1767820727"/>
                  </a:ext>
                </a:extLst>
              </a:tr>
              <a:tr h="220364">
                <a:tc>
                  <a:txBody>
                    <a:bodyPr/>
                    <a:lstStyle/>
                    <a:p>
                      <a:pPr>
                        <a:lnSpc>
                          <a:spcPct val="107000"/>
                        </a:lnSpc>
                        <a:spcAft>
                          <a:spcPts val="0"/>
                        </a:spcAft>
                      </a:pPr>
                      <a:r>
                        <a:rPr lang="en-ZA" sz="1400" b="1" dirty="0">
                          <a:solidFill>
                            <a:schemeClr val="tx1"/>
                          </a:solidFill>
                          <a:effectLst/>
                        </a:rPr>
                        <a:t>No of students funded for 2022</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gn="r">
                        <a:lnSpc>
                          <a:spcPct val="107000"/>
                        </a:lnSpc>
                        <a:spcAft>
                          <a:spcPts val="0"/>
                        </a:spcAft>
                      </a:pPr>
                      <a:r>
                        <a:rPr lang="en-ZA" sz="1400" b="1">
                          <a:effectLst/>
                        </a:rPr>
                        <a:t>6668</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extLst>
                  <a:ext uri="{0D108BD9-81ED-4DB2-BD59-A6C34878D82A}">
                    <a16:rowId xmlns:a16="http://schemas.microsoft.com/office/drawing/2014/main" xmlns="" val="4190169865"/>
                  </a:ext>
                </a:extLst>
              </a:tr>
              <a:tr h="385466">
                <a:tc>
                  <a:txBody>
                    <a:bodyPr/>
                    <a:lstStyle/>
                    <a:p>
                      <a:pPr>
                        <a:lnSpc>
                          <a:spcPct val="107000"/>
                        </a:lnSpc>
                        <a:spcAft>
                          <a:spcPts val="0"/>
                        </a:spcAft>
                      </a:pPr>
                      <a:r>
                        <a:rPr lang="en-ZA" sz="1400" b="1" dirty="0">
                          <a:solidFill>
                            <a:schemeClr val="tx1"/>
                          </a:solidFill>
                          <a:effectLst/>
                        </a:rPr>
                        <a:t>Registration Data Uploaded for Students 2022</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gn="r">
                        <a:lnSpc>
                          <a:spcPct val="107000"/>
                        </a:lnSpc>
                        <a:spcAft>
                          <a:spcPts val="0"/>
                        </a:spcAft>
                      </a:pPr>
                      <a:r>
                        <a:rPr lang="en-ZA" sz="1400" b="1">
                          <a:effectLst/>
                        </a:rPr>
                        <a:t>5229</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extLst>
                  <a:ext uri="{0D108BD9-81ED-4DB2-BD59-A6C34878D82A}">
                    <a16:rowId xmlns:a16="http://schemas.microsoft.com/office/drawing/2014/main" xmlns="" val="718070884"/>
                  </a:ext>
                </a:extLst>
              </a:tr>
              <a:tr h="197168">
                <a:tc>
                  <a:txBody>
                    <a:bodyPr/>
                    <a:lstStyle/>
                    <a:p>
                      <a:pPr>
                        <a:lnSpc>
                          <a:spcPct val="107000"/>
                        </a:lnSpc>
                        <a:spcAft>
                          <a:spcPts val="0"/>
                        </a:spcAft>
                      </a:pPr>
                      <a:r>
                        <a:rPr lang="en-ZA" sz="1400" b="1" dirty="0">
                          <a:solidFill>
                            <a:schemeClr val="tx1"/>
                          </a:solidFill>
                          <a:effectLst/>
                        </a:rPr>
                        <a:t>Number of students under Progress 2022</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gn="r">
                        <a:lnSpc>
                          <a:spcPct val="107000"/>
                        </a:lnSpc>
                        <a:spcAft>
                          <a:spcPts val="0"/>
                        </a:spcAft>
                      </a:pPr>
                      <a:r>
                        <a:rPr lang="en-ZA" sz="1400" b="1">
                          <a:effectLst/>
                        </a:rPr>
                        <a:t>1439</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extLst>
                  <a:ext uri="{0D108BD9-81ED-4DB2-BD59-A6C34878D82A}">
                    <a16:rowId xmlns:a16="http://schemas.microsoft.com/office/drawing/2014/main" xmlns="" val="203703758"/>
                  </a:ext>
                </a:extLst>
              </a:tr>
              <a:tr h="197168">
                <a:tc>
                  <a:txBody>
                    <a:bodyPr/>
                    <a:lstStyle/>
                    <a:p>
                      <a:pPr>
                        <a:lnSpc>
                          <a:spcPct val="107000"/>
                        </a:lnSpc>
                      </a:pPr>
                      <a:endParaRPr lang="en-ZA" sz="1400" b="1" dirty="0">
                        <a:solidFill>
                          <a:schemeClr val="tx1"/>
                        </a:solidFill>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extLst>
                  <a:ext uri="{0D108BD9-81ED-4DB2-BD59-A6C34878D82A}">
                    <a16:rowId xmlns:a16="http://schemas.microsoft.com/office/drawing/2014/main" xmlns="" val="2317971801"/>
                  </a:ext>
                </a:extLst>
              </a:tr>
              <a:tr h="385466">
                <a:tc>
                  <a:txBody>
                    <a:bodyPr/>
                    <a:lstStyle/>
                    <a:p>
                      <a:pPr>
                        <a:lnSpc>
                          <a:spcPct val="107000"/>
                        </a:lnSpc>
                      </a:pPr>
                      <a:endParaRPr lang="en-ZA" sz="1400" b="1" dirty="0">
                        <a:solidFill>
                          <a:schemeClr val="tx1"/>
                        </a:solidFill>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spcAft>
                          <a:spcPts val="0"/>
                        </a:spcAft>
                      </a:pPr>
                      <a:r>
                        <a:rPr lang="en-ZA" sz="1400" b="1">
                          <a:effectLst/>
                        </a:rPr>
                        <a:t>Tuition</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spcAft>
                          <a:spcPts val="0"/>
                        </a:spcAft>
                      </a:pPr>
                      <a:r>
                        <a:rPr lang="en-ZA" sz="1400" b="1">
                          <a:effectLst/>
                        </a:rPr>
                        <a:t>Accommodation</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spcAft>
                          <a:spcPts val="0"/>
                        </a:spcAft>
                      </a:pPr>
                      <a:r>
                        <a:rPr lang="en-ZA" sz="1400" b="1">
                          <a:effectLst/>
                        </a:rPr>
                        <a:t>LivingAllowance</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spcAft>
                          <a:spcPts val="0"/>
                        </a:spcAft>
                      </a:pPr>
                      <a:r>
                        <a:rPr lang="en-ZA" sz="1400" b="1" dirty="0">
                          <a:effectLst/>
                        </a:rPr>
                        <a:t>Transport</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spcAft>
                          <a:spcPts val="0"/>
                        </a:spcAft>
                      </a:pPr>
                      <a:r>
                        <a:rPr lang="en-ZA" sz="1400" b="1" dirty="0">
                          <a:effectLst/>
                        </a:rPr>
                        <a:t>Grand Total</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extLst>
                  <a:ext uri="{0D108BD9-81ED-4DB2-BD59-A6C34878D82A}">
                    <a16:rowId xmlns:a16="http://schemas.microsoft.com/office/drawing/2014/main" xmlns="" val="512828733"/>
                  </a:ext>
                </a:extLst>
              </a:tr>
              <a:tr h="204673">
                <a:tc>
                  <a:txBody>
                    <a:bodyPr/>
                    <a:lstStyle/>
                    <a:p>
                      <a:pPr>
                        <a:lnSpc>
                          <a:spcPct val="107000"/>
                        </a:lnSpc>
                        <a:spcAft>
                          <a:spcPts val="0"/>
                        </a:spcAft>
                      </a:pPr>
                      <a:r>
                        <a:rPr lang="en-ZA" sz="1400" b="1" dirty="0">
                          <a:solidFill>
                            <a:schemeClr val="tx1"/>
                          </a:solidFill>
                          <a:effectLst/>
                        </a:rPr>
                        <a:t>Registration Data Uploaded for 2022</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extLst>
                  <a:ext uri="{0D108BD9-81ED-4DB2-BD59-A6C34878D82A}">
                    <a16:rowId xmlns:a16="http://schemas.microsoft.com/office/drawing/2014/main" xmlns="" val="2406737367"/>
                  </a:ext>
                </a:extLst>
              </a:tr>
              <a:tr h="204673">
                <a:tc>
                  <a:txBody>
                    <a:bodyPr/>
                    <a:lstStyle/>
                    <a:p>
                      <a:pPr>
                        <a:lnSpc>
                          <a:spcPct val="107000"/>
                        </a:lnSpc>
                        <a:spcAft>
                          <a:spcPts val="0"/>
                        </a:spcAft>
                      </a:pPr>
                      <a:r>
                        <a:rPr lang="en-ZA" sz="1400" b="1" dirty="0">
                          <a:solidFill>
                            <a:schemeClr val="tx1"/>
                          </a:solidFill>
                          <a:effectLst/>
                        </a:rPr>
                        <a:t>Number of Students - </a:t>
                      </a:r>
                      <a:r>
                        <a:rPr lang="en-ZA" sz="1400" b="1" dirty="0" err="1">
                          <a:solidFill>
                            <a:schemeClr val="tx1"/>
                          </a:solidFill>
                          <a:effectLst/>
                        </a:rPr>
                        <a:t>Reg</a:t>
                      </a:r>
                      <a:r>
                        <a:rPr lang="en-ZA" sz="1400" b="1" dirty="0">
                          <a:solidFill>
                            <a:schemeClr val="tx1"/>
                          </a:solidFill>
                          <a:effectLst/>
                        </a:rPr>
                        <a:t> loaded 2022</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gn="r">
                        <a:lnSpc>
                          <a:spcPct val="107000"/>
                        </a:lnSpc>
                        <a:spcAft>
                          <a:spcPts val="0"/>
                        </a:spcAft>
                      </a:pPr>
                      <a:r>
                        <a:rPr lang="en-ZA" sz="1400" b="1" dirty="0">
                          <a:effectLst/>
                        </a:rPr>
                        <a:t>5229</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gn="r">
                        <a:lnSpc>
                          <a:spcPct val="107000"/>
                        </a:lnSpc>
                        <a:spcAft>
                          <a:spcPts val="0"/>
                        </a:spcAft>
                      </a:pPr>
                      <a:r>
                        <a:rPr lang="en-ZA" sz="1400" b="1" dirty="0">
                          <a:effectLst/>
                        </a:rPr>
                        <a:t>401</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gn="r">
                        <a:lnSpc>
                          <a:spcPct val="107000"/>
                        </a:lnSpc>
                        <a:spcAft>
                          <a:spcPts val="0"/>
                        </a:spcAft>
                      </a:pPr>
                      <a:r>
                        <a:rPr lang="en-ZA" sz="1400" b="1" dirty="0">
                          <a:effectLst/>
                        </a:rPr>
                        <a:t>5229</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gn="r">
                        <a:lnSpc>
                          <a:spcPct val="107000"/>
                        </a:lnSpc>
                        <a:spcAft>
                          <a:spcPts val="0"/>
                        </a:spcAft>
                      </a:pPr>
                      <a:r>
                        <a:rPr lang="en-ZA" sz="1400" b="1" dirty="0">
                          <a:effectLst/>
                        </a:rPr>
                        <a:t>4828</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gn="r">
                        <a:lnSpc>
                          <a:spcPct val="107000"/>
                        </a:lnSpc>
                        <a:spcAft>
                          <a:spcPts val="0"/>
                        </a:spcAft>
                      </a:pPr>
                      <a:r>
                        <a:rPr lang="en-ZA" sz="1400" b="1" dirty="0">
                          <a:effectLst/>
                        </a:rPr>
                        <a:t>5229</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extLst>
                  <a:ext uri="{0D108BD9-81ED-4DB2-BD59-A6C34878D82A}">
                    <a16:rowId xmlns:a16="http://schemas.microsoft.com/office/drawing/2014/main" xmlns="" val="3907432140"/>
                  </a:ext>
                </a:extLst>
              </a:tr>
              <a:tr h="385466">
                <a:tc>
                  <a:txBody>
                    <a:bodyPr/>
                    <a:lstStyle/>
                    <a:p>
                      <a:pPr>
                        <a:lnSpc>
                          <a:spcPct val="107000"/>
                        </a:lnSpc>
                        <a:spcAft>
                          <a:spcPts val="0"/>
                        </a:spcAft>
                      </a:pPr>
                      <a:r>
                        <a:rPr lang="en-ZA" sz="1400" b="1" dirty="0">
                          <a:solidFill>
                            <a:schemeClr val="tx1"/>
                          </a:solidFill>
                          <a:effectLst/>
                        </a:rPr>
                        <a:t>Amounts - </a:t>
                      </a:r>
                      <a:r>
                        <a:rPr lang="en-ZA" sz="1400" b="1" dirty="0" err="1">
                          <a:solidFill>
                            <a:schemeClr val="tx1"/>
                          </a:solidFill>
                          <a:effectLst/>
                        </a:rPr>
                        <a:t>Reg</a:t>
                      </a:r>
                      <a:r>
                        <a:rPr lang="en-ZA" sz="1400" b="1" dirty="0">
                          <a:solidFill>
                            <a:schemeClr val="tx1"/>
                          </a:solidFill>
                          <a:effectLst/>
                        </a:rPr>
                        <a:t> loaded 2022</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spcAft>
                          <a:spcPts val="0"/>
                        </a:spcAft>
                      </a:pPr>
                      <a:r>
                        <a:rPr lang="en-ZA" sz="1400" b="1">
                          <a:effectLst/>
                        </a:rPr>
                        <a:t> R     43 348 900 </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spcAft>
                          <a:spcPts val="0"/>
                        </a:spcAft>
                      </a:pPr>
                      <a:r>
                        <a:rPr lang="en-ZA" sz="1400" b="1">
                          <a:effectLst/>
                        </a:rPr>
                        <a:t> R          9 382 200 </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spcAft>
                          <a:spcPts val="0"/>
                        </a:spcAft>
                      </a:pPr>
                      <a:r>
                        <a:rPr lang="en-ZA" sz="1400" b="1">
                          <a:effectLst/>
                        </a:rPr>
                        <a:t> R       11 695 810 </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spcAft>
                          <a:spcPts val="0"/>
                        </a:spcAft>
                      </a:pPr>
                      <a:r>
                        <a:rPr lang="en-ZA" sz="1400" b="1" dirty="0">
                          <a:effectLst/>
                        </a:rPr>
                        <a:t> R 26 468 738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spcAft>
                          <a:spcPts val="0"/>
                        </a:spcAft>
                      </a:pPr>
                      <a:r>
                        <a:rPr lang="en-ZA" sz="1400" b="1" dirty="0">
                          <a:effectLst/>
                        </a:rPr>
                        <a:t> R 90 895 648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extLst>
                  <a:ext uri="{0D108BD9-81ED-4DB2-BD59-A6C34878D82A}">
                    <a16:rowId xmlns:a16="http://schemas.microsoft.com/office/drawing/2014/main" xmlns="" val="1852686889"/>
                  </a:ext>
                </a:extLst>
              </a:tr>
              <a:tr h="204673">
                <a:tc>
                  <a:txBody>
                    <a:bodyPr/>
                    <a:lstStyle/>
                    <a:p>
                      <a:pPr>
                        <a:lnSpc>
                          <a:spcPct val="107000"/>
                        </a:lnSpc>
                      </a:pPr>
                      <a:endParaRPr lang="en-ZA" sz="1400" b="1" dirty="0">
                        <a:solidFill>
                          <a:schemeClr val="tx1"/>
                        </a:solidFill>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extLst>
                  <a:ext uri="{0D108BD9-81ED-4DB2-BD59-A6C34878D82A}">
                    <a16:rowId xmlns:a16="http://schemas.microsoft.com/office/drawing/2014/main" xmlns="" val="3713358614"/>
                  </a:ext>
                </a:extLst>
              </a:tr>
              <a:tr h="204673">
                <a:tc>
                  <a:txBody>
                    <a:bodyPr/>
                    <a:lstStyle/>
                    <a:p>
                      <a:pPr>
                        <a:lnSpc>
                          <a:spcPct val="107000"/>
                        </a:lnSpc>
                        <a:spcAft>
                          <a:spcPts val="0"/>
                        </a:spcAft>
                      </a:pPr>
                      <a:r>
                        <a:rPr lang="en-ZA" sz="1400" b="1" dirty="0">
                          <a:solidFill>
                            <a:schemeClr val="tx1"/>
                          </a:solidFill>
                          <a:effectLst/>
                        </a:rPr>
                        <a:t>Disbursement to </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spcAft>
                          <a:spcPts val="0"/>
                        </a:spcAft>
                      </a:pPr>
                      <a:r>
                        <a:rPr lang="en-ZA" sz="1400" b="1">
                          <a:effectLst/>
                        </a:rPr>
                        <a:t>College</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gridSpan="4">
                  <a:txBody>
                    <a:bodyPr/>
                    <a:lstStyle/>
                    <a:p>
                      <a:pPr>
                        <a:lnSpc>
                          <a:spcPct val="107000"/>
                        </a:lnSpc>
                        <a:spcAft>
                          <a:spcPts val="0"/>
                        </a:spcAft>
                      </a:pPr>
                      <a:r>
                        <a:rPr lang="en-ZA" sz="1400" b="1" dirty="0">
                          <a:effectLst/>
                        </a:rPr>
                        <a:t>Paid via </a:t>
                      </a:r>
                      <a:r>
                        <a:rPr lang="en-ZA" sz="1400" b="1" dirty="0" err="1">
                          <a:effectLst/>
                        </a:rPr>
                        <a:t>sBux</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4120952467"/>
                  </a:ext>
                </a:extLst>
              </a:tr>
              <a:tr h="204673">
                <a:tc>
                  <a:txBody>
                    <a:bodyPr/>
                    <a:lstStyle/>
                    <a:p>
                      <a:pPr>
                        <a:lnSpc>
                          <a:spcPct val="107000"/>
                        </a:lnSpc>
                        <a:spcAft>
                          <a:spcPts val="0"/>
                        </a:spcAft>
                      </a:pPr>
                      <a:r>
                        <a:rPr lang="en-ZA" sz="1400" b="1" dirty="0">
                          <a:solidFill>
                            <a:schemeClr val="tx1"/>
                          </a:solidFill>
                          <a:effectLst/>
                        </a:rPr>
                        <a:t>Number of students</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gn="r">
                        <a:lnSpc>
                          <a:spcPct val="107000"/>
                        </a:lnSpc>
                        <a:spcAft>
                          <a:spcPts val="0"/>
                        </a:spcAft>
                      </a:pPr>
                      <a:r>
                        <a:rPr lang="en-ZA" sz="1400" b="1" dirty="0">
                          <a:effectLst/>
                        </a:rPr>
                        <a:t>1610</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gn="r">
                        <a:lnSpc>
                          <a:spcPct val="107000"/>
                        </a:lnSpc>
                        <a:spcAft>
                          <a:spcPts val="0"/>
                        </a:spcAft>
                      </a:pPr>
                      <a:r>
                        <a:rPr lang="en-ZA" sz="1400" b="1" dirty="0">
                          <a:effectLst/>
                        </a:rPr>
                        <a:t>279</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gn="r">
                        <a:lnSpc>
                          <a:spcPct val="107000"/>
                        </a:lnSpc>
                        <a:spcAft>
                          <a:spcPts val="0"/>
                        </a:spcAft>
                      </a:pPr>
                      <a:r>
                        <a:rPr lang="en-ZA" sz="1400" b="1" dirty="0">
                          <a:effectLst/>
                        </a:rPr>
                        <a:t>4714</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gn="r">
                        <a:lnSpc>
                          <a:spcPct val="107000"/>
                        </a:lnSpc>
                        <a:spcAft>
                          <a:spcPts val="0"/>
                        </a:spcAft>
                      </a:pPr>
                      <a:r>
                        <a:rPr lang="en-ZA" sz="1400" b="1" dirty="0">
                          <a:effectLst/>
                        </a:rPr>
                        <a:t>4435</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gn="r">
                        <a:lnSpc>
                          <a:spcPct val="107000"/>
                        </a:lnSpc>
                        <a:spcAft>
                          <a:spcPts val="0"/>
                        </a:spcAft>
                      </a:pPr>
                      <a:r>
                        <a:rPr lang="en-ZA" sz="1400" b="1" dirty="0">
                          <a:effectLst/>
                        </a:rPr>
                        <a:t>11038</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extLst>
                  <a:ext uri="{0D108BD9-81ED-4DB2-BD59-A6C34878D82A}">
                    <a16:rowId xmlns:a16="http://schemas.microsoft.com/office/drawing/2014/main" xmlns="" val="3041111275"/>
                  </a:ext>
                </a:extLst>
              </a:tr>
              <a:tr h="385466">
                <a:tc>
                  <a:txBody>
                    <a:bodyPr/>
                    <a:lstStyle/>
                    <a:p>
                      <a:pPr>
                        <a:lnSpc>
                          <a:spcPct val="107000"/>
                        </a:lnSpc>
                        <a:spcAft>
                          <a:spcPts val="0"/>
                        </a:spcAft>
                      </a:pPr>
                      <a:r>
                        <a:rPr lang="en-ZA" sz="1400" b="1" dirty="0">
                          <a:solidFill>
                            <a:schemeClr val="tx1"/>
                          </a:solidFill>
                          <a:effectLst/>
                        </a:rPr>
                        <a:t>Amounts disbursed</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spcAft>
                          <a:spcPts val="0"/>
                        </a:spcAft>
                      </a:pPr>
                      <a:r>
                        <a:rPr lang="en-ZA" sz="1400" b="1">
                          <a:effectLst/>
                        </a:rPr>
                        <a:t> R       5 176 607 </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spcAft>
                          <a:spcPts val="0"/>
                        </a:spcAft>
                      </a:pPr>
                      <a:r>
                        <a:rPr lang="en-ZA" sz="1400" b="1">
                          <a:effectLst/>
                        </a:rPr>
                        <a:t> R          2 630 640 </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spcAft>
                          <a:spcPts val="0"/>
                        </a:spcAft>
                      </a:pPr>
                      <a:r>
                        <a:rPr lang="en-ZA" sz="1400" b="1">
                          <a:effectLst/>
                        </a:rPr>
                        <a:t> R         3 616 880 </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spcAft>
                          <a:spcPts val="0"/>
                        </a:spcAft>
                      </a:pPr>
                      <a:r>
                        <a:rPr lang="en-ZA" sz="1400" b="1" dirty="0">
                          <a:effectLst/>
                        </a:rPr>
                        <a:t> R    8 537 761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spcAft>
                          <a:spcPts val="0"/>
                        </a:spcAft>
                      </a:pPr>
                      <a:r>
                        <a:rPr lang="en-ZA" sz="1400" b="1" dirty="0">
                          <a:effectLst/>
                        </a:rPr>
                        <a:t> R 19 961 888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extLst>
                  <a:ext uri="{0D108BD9-81ED-4DB2-BD59-A6C34878D82A}">
                    <a16:rowId xmlns:a16="http://schemas.microsoft.com/office/drawing/2014/main" xmlns="" val="3506544291"/>
                  </a:ext>
                </a:extLst>
              </a:tr>
              <a:tr h="204673">
                <a:tc>
                  <a:txBody>
                    <a:bodyPr/>
                    <a:lstStyle/>
                    <a:p>
                      <a:pPr>
                        <a:lnSpc>
                          <a:spcPct val="107000"/>
                        </a:lnSpc>
                      </a:pPr>
                      <a:endParaRPr lang="en-ZA" sz="1400" b="1" dirty="0">
                        <a:solidFill>
                          <a:schemeClr val="tx1"/>
                        </a:solidFill>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extLst>
                  <a:ext uri="{0D108BD9-81ED-4DB2-BD59-A6C34878D82A}">
                    <a16:rowId xmlns:a16="http://schemas.microsoft.com/office/drawing/2014/main" xmlns="" val="2320772025"/>
                  </a:ext>
                </a:extLst>
              </a:tr>
              <a:tr h="204673">
                <a:tc>
                  <a:txBody>
                    <a:bodyPr/>
                    <a:lstStyle/>
                    <a:p>
                      <a:pPr>
                        <a:lnSpc>
                          <a:spcPct val="107000"/>
                        </a:lnSpc>
                        <a:spcAft>
                          <a:spcPts val="0"/>
                        </a:spcAft>
                      </a:pPr>
                      <a:r>
                        <a:rPr lang="en-ZA" sz="1400" b="1" dirty="0">
                          <a:solidFill>
                            <a:schemeClr val="tx1"/>
                          </a:solidFill>
                          <a:effectLst/>
                        </a:rPr>
                        <a:t>Payments received by College for 2022</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extLst>
                  <a:ext uri="{0D108BD9-81ED-4DB2-BD59-A6C34878D82A}">
                    <a16:rowId xmlns:a16="http://schemas.microsoft.com/office/drawing/2014/main" xmlns="" val="3581452900"/>
                  </a:ext>
                </a:extLst>
              </a:tr>
              <a:tr h="385466">
                <a:tc>
                  <a:txBody>
                    <a:bodyPr/>
                    <a:lstStyle/>
                    <a:p>
                      <a:pPr>
                        <a:lnSpc>
                          <a:spcPct val="107000"/>
                        </a:lnSpc>
                        <a:spcAft>
                          <a:spcPts val="0"/>
                        </a:spcAft>
                      </a:pPr>
                      <a:r>
                        <a:rPr lang="en-ZA" sz="1400" b="1" dirty="0">
                          <a:solidFill>
                            <a:schemeClr val="tx1"/>
                          </a:solidFill>
                          <a:effectLst/>
                        </a:rPr>
                        <a:t>Upfront</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spcAft>
                          <a:spcPts val="0"/>
                        </a:spcAft>
                      </a:pPr>
                      <a:r>
                        <a:rPr lang="en-ZA" sz="1400" b="1">
                          <a:effectLst/>
                        </a:rPr>
                        <a:t>R     26 958 085 </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extLst>
                  <a:ext uri="{0D108BD9-81ED-4DB2-BD59-A6C34878D82A}">
                    <a16:rowId xmlns:a16="http://schemas.microsoft.com/office/drawing/2014/main" xmlns="" val="1759274285"/>
                  </a:ext>
                </a:extLst>
              </a:tr>
              <a:tr h="385466">
                <a:tc>
                  <a:txBody>
                    <a:bodyPr/>
                    <a:lstStyle/>
                    <a:p>
                      <a:pPr>
                        <a:lnSpc>
                          <a:spcPct val="107000"/>
                        </a:lnSpc>
                        <a:spcAft>
                          <a:spcPts val="0"/>
                        </a:spcAft>
                      </a:pPr>
                      <a:r>
                        <a:rPr lang="en-ZA" sz="1400" b="1" dirty="0">
                          <a:solidFill>
                            <a:schemeClr val="tx1"/>
                          </a:solidFill>
                          <a:effectLst/>
                        </a:rPr>
                        <a:t>Allowances (Resident Students)</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spcAft>
                          <a:spcPts val="0"/>
                        </a:spcAft>
                      </a:pPr>
                      <a:r>
                        <a:rPr lang="en-ZA" sz="1400" b="1">
                          <a:effectLst/>
                        </a:rPr>
                        <a:t> R       1 491 600 </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extLst>
                  <a:ext uri="{0D108BD9-81ED-4DB2-BD59-A6C34878D82A}">
                    <a16:rowId xmlns:a16="http://schemas.microsoft.com/office/drawing/2014/main" xmlns="" val="1110026857"/>
                  </a:ext>
                </a:extLst>
              </a:tr>
              <a:tr h="204673">
                <a:tc>
                  <a:txBody>
                    <a:bodyPr/>
                    <a:lstStyle/>
                    <a:p>
                      <a:pPr>
                        <a:lnSpc>
                          <a:spcPct val="107000"/>
                        </a:lnSpc>
                      </a:pPr>
                      <a:endParaRPr lang="en-ZA" sz="1400" b="1" dirty="0">
                        <a:solidFill>
                          <a:schemeClr val="tx1"/>
                        </a:solidFill>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a:effectLst/>
                        <a:latin typeface="Calibri" panose="020F0502020204030204" pitchFamily="34" charset="0"/>
                        <a:cs typeface="Times New Roman" panose="02020603050405020304" pitchFamily="18" charset="0"/>
                      </a:endParaRPr>
                    </a:p>
                  </a:txBody>
                  <a:tcPr marL="63412" marR="63412" marT="0" marB="0" anchor="b"/>
                </a:tc>
                <a:tc>
                  <a:txBody>
                    <a:bodyPr/>
                    <a:lstStyle/>
                    <a:p>
                      <a:pPr>
                        <a:lnSpc>
                          <a:spcPct val="107000"/>
                        </a:lnSpc>
                      </a:pPr>
                      <a:endParaRPr lang="en-ZA" sz="1400" b="1" dirty="0">
                        <a:effectLst/>
                        <a:latin typeface="Calibri" panose="020F0502020204030204" pitchFamily="34" charset="0"/>
                        <a:cs typeface="Times New Roman" panose="02020603050405020304" pitchFamily="18" charset="0"/>
                      </a:endParaRPr>
                    </a:p>
                  </a:txBody>
                  <a:tcPr marL="63412" marR="63412" marT="0" marB="0" anchor="b"/>
                </a:tc>
                <a:extLst>
                  <a:ext uri="{0D108BD9-81ED-4DB2-BD59-A6C34878D82A}">
                    <a16:rowId xmlns:a16="http://schemas.microsoft.com/office/drawing/2014/main" xmlns="" val="1489562536"/>
                  </a:ext>
                </a:extLst>
              </a:tr>
            </a:tbl>
          </a:graphicData>
        </a:graphic>
      </p:graphicFrame>
      <p:sp>
        <p:nvSpPr>
          <p:cNvPr id="4" name="Rectangle 1"/>
          <p:cNvSpPr>
            <a:spLocks noChangeArrowheads="1"/>
          </p:cNvSpPr>
          <p:nvPr/>
        </p:nvSpPr>
        <p:spPr bwMode="auto">
          <a:xfrm>
            <a:off x="-815438" y="1825625"/>
            <a:ext cx="18190561"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sz="2400"/>
          </a:p>
        </p:txBody>
      </p:sp>
    </p:spTree>
    <p:extLst>
      <p:ext uri="{BB962C8B-B14F-4D97-AF65-F5344CB8AC3E}">
        <p14:creationId xmlns:p14="http://schemas.microsoft.com/office/powerpoint/2010/main" xmlns="" val="38319935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sz="2800" b="1" u="sng" dirty="0"/>
              <a:t>Overview of student housing and infrastructure </a:t>
            </a:r>
            <a:r>
              <a:rPr lang="en-ZA" sz="2800" b="1" u="sng" dirty="0" smtClean="0"/>
              <a:t>projects</a:t>
            </a:r>
          </a:p>
          <a:p>
            <a:pPr algn="ctr">
              <a:lnSpc>
                <a:spcPct val="80000"/>
              </a:lnSpc>
              <a:spcBef>
                <a:spcPct val="20000"/>
              </a:spcBef>
              <a:buFont typeface="Arial" panose="020B0604020202020204" pitchFamily="34" charset="0"/>
              <a:buNone/>
            </a:pPr>
            <a:endParaRPr lang="en-ZA" sz="1800" b="1" u="sng" dirty="0"/>
          </a:p>
          <a:p>
            <a:pPr>
              <a:lnSpc>
                <a:spcPct val="80000"/>
              </a:lnSpc>
              <a:spcBef>
                <a:spcPct val="20000"/>
              </a:spcBef>
              <a:buFont typeface="Arial" panose="020B0604020202020204" pitchFamily="34" charset="0"/>
              <a:buNone/>
            </a:pPr>
            <a:r>
              <a:rPr lang="en-ZA" sz="1800" dirty="0" smtClean="0"/>
              <a:t>The college is currently accommodating ???? Primary Agricultural students at its training satellite campus in </a:t>
            </a:r>
            <a:r>
              <a:rPr lang="en-ZA" sz="1800" dirty="0" err="1" smtClean="0"/>
              <a:t>Hectpoort</a:t>
            </a:r>
            <a:r>
              <a:rPr lang="en-ZA" sz="1800" dirty="0" smtClean="0"/>
              <a:t> in </a:t>
            </a:r>
            <a:r>
              <a:rPr lang="en-ZA" sz="1800" dirty="0" err="1" smtClean="0"/>
              <a:t>Magaliesburg</a:t>
            </a:r>
            <a:r>
              <a:rPr lang="en-ZA" sz="1800" dirty="0" smtClean="0"/>
              <a:t> area. </a:t>
            </a:r>
          </a:p>
          <a:p>
            <a:pPr>
              <a:lnSpc>
                <a:spcPct val="80000"/>
              </a:lnSpc>
              <a:spcBef>
                <a:spcPct val="20000"/>
              </a:spcBef>
              <a:buFont typeface="Arial" panose="020B0604020202020204" pitchFamily="34" charset="0"/>
              <a:buNone/>
            </a:pPr>
            <a:r>
              <a:rPr lang="en-ZA" sz="1800" dirty="0" smtClean="0"/>
              <a:t>We currently set aside funding to build modern students accommodation that will accommodate 600 students. </a:t>
            </a:r>
          </a:p>
          <a:p>
            <a:pPr>
              <a:lnSpc>
                <a:spcPct val="80000"/>
              </a:lnSpc>
              <a:spcBef>
                <a:spcPct val="20000"/>
              </a:spcBef>
              <a:buFont typeface="Arial" panose="020B0604020202020204" pitchFamily="34" charset="0"/>
              <a:buNone/>
            </a:pPr>
            <a:r>
              <a:rPr lang="en-ZA" sz="1800" dirty="0" smtClean="0"/>
              <a:t>The accommodation will be all inclusive, which amongst other facilities it will include, canteen, laundry, study centre etc.</a:t>
            </a:r>
          </a:p>
          <a:p>
            <a:pPr algn="ctr">
              <a:lnSpc>
                <a:spcPct val="80000"/>
              </a:lnSpc>
              <a:spcBef>
                <a:spcPct val="20000"/>
              </a:spcBef>
              <a:buFont typeface="Arial" panose="020B0604020202020204" pitchFamily="34" charset="0"/>
              <a:buNone/>
            </a:pPr>
            <a:endParaRPr lang="en-ZA" dirty="0"/>
          </a:p>
          <a:p>
            <a:pPr algn="ctr">
              <a:lnSpc>
                <a:spcPct val="80000"/>
              </a:lnSpc>
              <a:spcBef>
                <a:spcPct val="20000"/>
              </a:spcBef>
              <a:buFont typeface="Arial" panose="020B0604020202020204" pitchFamily="34" charset="0"/>
              <a:buNone/>
            </a:pPr>
            <a:endParaRPr lang="en-ZA" dirty="0" smtClean="0"/>
          </a:p>
        </p:txBody>
      </p:sp>
      <p:pic>
        <p:nvPicPr>
          <p:cNvPr id="2050" name="Picture 111" descr="image0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4769" y="2825263"/>
            <a:ext cx="10281139" cy="3798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923274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1023191" y="480466"/>
            <a:ext cx="10747248" cy="76791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sz="2800" b="1" u="sng" dirty="0"/>
              <a:t>Overview of student housing and infrastructure </a:t>
            </a:r>
            <a:r>
              <a:rPr lang="en-ZA" sz="2800" b="1" u="sng" dirty="0" smtClean="0"/>
              <a:t>projects</a:t>
            </a:r>
          </a:p>
          <a:p>
            <a:pPr algn="ctr">
              <a:lnSpc>
                <a:spcPct val="80000"/>
              </a:lnSpc>
              <a:spcBef>
                <a:spcPct val="20000"/>
              </a:spcBef>
              <a:buFont typeface="Arial" panose="020B0604020202020204" pitchFamily="34" charset="0"/>
              <a:buNone/>
            </a:pPr>
            <a:r>
              <a:rPr lang="en-ZA" sz="2800" b="1" i="1" u="sng" dirty="0" smtClean="0"/>
              <a:t>Continue;</a:t>
            </a:r>
          </a:p>
          <a:p>
            <a:pPr algn="ctr">
              <a:lnSpc>
                <a:spcPct val="80000"/>
              </a:lnSpc>
              <a:spcBef>
                <a:spcPct val="20000"/>
              </a:spcBef>
              <a:buFont typeface="Arial" panose="020B0604020202020204" pitchFamily="34" charset="0"/>
              <a:buNone/>
            </a:pPr>
            <a:endParaRPr lang="en-ZA" sz="2800" b="1" i="1" u="sng" dirty="0"/>
          </a:p>
          <a:p>
            <a:pPr algn="ctr">
              <a:lnSpc>
                <a:spcPct val="80000"/>
              </a:lnSpc>
              <a:spcBef>
                <a:spcPct val="20000"/>
              </a:spcBef>
              <a:buFont typeface="Arial" panose="020B0604020202020204" pitchFamily="34" charset="0"/>
              <a:buNone/>
            </a:pPr>
            <a:endParaRPr lang="en-ZA" sz="2800" b="1" i="1" u="sng" dirty="0" smtClean="0"/>
          </a:p>
          <a:p>
            <a:pPr>
              <a:lnSpc>
                <a:spcPct val="80000"/>
              </a:lnSpc>
              <a:spcBef>
                <a:spcPct val="20000"/>
              </a:spcBef>
              <a:buFont typeface="Arial" panose="020B0604020202020204" pitchFamily="34" charset="0"/>
              <a:buNone/>
            </a:pPr>
            <a:endParaRPr lang="en-ZA" sz="2800" b="1" i="1" u="sng" dirty="0" smtClean="0"/>
          </a:p>
          <a:p>
            <a:pPr>
              <a:lnSpc>
                <a:spcPct val="80000"/>
              </a:lnSpc>
              <a:spcBef>
                <a:spcPct val="20000"/>
              </a:spcBef>
              <a:buFont typeface="Arial" panose="020B0604020202020204" pitchFamily="34" charset="0"/>
              <a:buNone/>
            </a:pPr>
            <a:endParaRPr lang="en-ZA" sz="2800" b="1" i="1" u="sng" dirty="0"/>
          </a:p>
          <a:p>
            <a:pPr>
              <a:lnSpc>
                <a:spcPct val="80000"/>
              </a:lnSpc>
              <a:spcBef>
                <a:spcPct val="20000"/>
              </a:spcBef>
              <a:buFont typeface="Arial" panose="020B0604020202020204" pitchFamily="34" charset="0"/>
              <a:buNone/>
            </a:pPr>
            <a:endParaRPr lang="en-ZA" sz="2800" b="1" i="1" u="sng" dirty="0" smtClean="0"/>
          </a:p>
          <a:p>
            <a:pPr>
              <a:lnSpc>
                <a:spcPct val="80000"/>
              </a:lnSpc>
              <a:spcBef>
                <a:spcPct val="20000"/>
              </a:spcBef>
              <a:buFont typeface="Arial" panose="020B0604020202020204" pitchFamily="34" charset="0"/>
              <a:buNone/>
            </a:pPr>
            <a:endParaRPr lang="en-ZA" sz="2800" b="1" i="1" u="sng" dirty="0"/>
          </a:p>
          <a:p>
            <a:pPr>
              <a:lnSpc>
                <a:spcPct val="80000"/>
              </a:lnSpc>
              <a:spcBef>
                <a:spcPct val="20000"/>
              </a:spcBef>
              <a:buFont typeface="Arial" panose="020B0604020202020204" pitchFamily="34" charset="0"/>
              <a:buNone/>
            </a:pPr>
            <a:endParaRPr lang="en-ZA" sz="2800" b="1" i="1" u="sng" dirty="0"/>
          </a:p>
          <a:p>
            <a:pPr>
              <a:lnSpc>
                <a:spcPct val="80000"/>
              </a:lnSpc>
              <a:spcBef>
                <a:spcPct val="20000"/>
              </a:spcBef>
              <a:buFont typeface="Arial" panose="020B0604020202020204" pitchFamily="34" charset="0"/>
              <a:buNone/>
            </a:pPr>
            <a:endParaRPr lang="en-ZA" dirty="0" smtClean="0"/>
          </a:p>
          <a:p>
            <a:pPr algn="ctr">
              <a:lnSpc>
                <a:spcPct val="80000"/>
              </a:lnSpc>
              <a:spcBef>
                <a:spcPct val="20000"/>
              </a:spcBef>
              <a:buFont typeface="Arial" panose="020B0604020202020204" pitchFamily="34" charset="0"/>
              <a:buNone/>
            </a:pPr>
            <a:endParaRPr lang="en-ZA" dirty="0"/>
          </a:p>
          <a:p>
            <a:pPr algn="ctr">
              <a:lnSpc>
                <a:spcPct val="80000"/>
              </a:lnSpc>
              <a:spcBef>
                <a:spcPct val="20000"/>
              </a:spcBef>
              <a:buFont typeface="Arial" panose="020B0604020202020204" pitchFamily="34" charset="0"/>
              <a:buNone/>
            </a:pPr>
            <a:endParaRPr lang="en-ZA" dirty="0" smtClean="0"/>
          </a:p>
        </p:txBody>
      </p:sp>
      <p:pic>
        <p:nvPicPr>
          <p:cNvPr id="3075" name="Picture 113" descr="image00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2339" y="1688121"/>
            <a:ext cx="9759462" cy="45251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335186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Overview of the college’s partnerships with industries for work integrated learning (WIL) and related </a:t>
            </a:r>
            <a:r>
              <a:rPr lang="en-ZA" b="1" u="sng" dirty="0" smtClean="0"/>
              <a:t>matters.</a:t>
            </a:r>
          </a:p>
          <a:p>
            <a:r>
              <a:rPr lang="en-US" b="1" dirty="0"/>
              <a:t>Student Placements </a:t>
            </a:r>
            <a:endParaRPr lang="en-ZA" b="1" dirty="0"/>
          </a:p>
          <a:p>
            <a:pPr marL="285750" lvl="0" indent="-285750">
              <a:buFont typeface="Arial" panose="020B0604020202020204" pitchFamily="34" charset="0"/>
              <a:buChar char="•"/>
            </a:pPr>
            <a:r>
              <a:rPr lang="en-ZA" dirty="0"/>
              <a:t>100 Students funded by MICTSETA</a:t>
            </a:r>
          </a:p>
          <a:p>
            <a:pPr marL="285750" lvl="0" indent="-285750">
              <a:buFont typeface="Arial" panose="020B0604020202020204" pitchFamily="34" charset="0"/>
              <a:buChar char="•"/>
            </a:pPr>
            <a:r>
              <a:rPr lang="en-ZA" dirty="0"/>
              <a:t>50 Students funded by EWSETA</a:t>
            </a:r>
          </a:p>
          <a:p>
            <a:pPr marL="285750" lvl="0" indent="-285750">
              <a:buFont typeface="Arial" panose="020B0604020202020204" pitchFamily="34" charset="0"/>
              <a:buChar char="•"/>
            </a:pPr>
            <a:r>
              <a:rPr lang="en-ZA" dirty="0"/>
              <a:t>26 Students funded by MQA</a:t>
            </a:r>
          </a:p>
          <a:p>
            <a:pPr marL="285750" lvl="0" indent="-285750">
              <a:buFont typeface="Arial" panose="020B0604020202020204" pitchFamily="34" charset="0"/>
              <a:buChar char="•"/>
            </a:pPr>
            <a:r>
              <a:rPr lang="en-ZA" dirty="0"/>
              <a:t>80 Students funded by </a:t>
            </a:r>
            <a:r>
              <a:rPr lang="en-ZA" dirty="0" err="1"/>
              <a:t>Lethatsi</a:t>
            </a:r>
            <a:r>
              <a:rPr lang="en-ZA" dirty="0"/>
              <a:t> Education</a:t>
            </a:r>
          </a:p>
          <a:p>
            <a:pPr marL="285750" lvl="0" indent="-285750">
              <a:buFont typeface="Arial" panose="020B0604020202020204" pitchFamily="34" charset="0"/>
              <a:buChar char="•"/>
            </a:pPr>
            <a:r>
              <a:rPr lang="en-ZA" dirty="0"/>
              <a:t>20 Students funded by Global Optima</a:t>
            </a:r>
          </a:p>
          <a:p>
            <a:pPr marL="285750" lvl="0" indent="-285750">
              <a:buFont typeface="Arial" panose="020B0604020202020204" pitchFamily="34" charset="0"/>
              <a:buChar char="•"/>
            </a:pPr>
            <a:r>
              <a:rPr lang="en-ZA" dirty="0"/>
              <a:t>7 Students funded by Clover – Only Hospitality</a:t>
            </a:r>
          </a:p>
          <a:p>
            <a:pPr marL="285750" lvl="0" indent="-285750">
              <a:buFont typeface="Arial" panose="020B0604020202020204" pitchFamily="34" charset="0"/>
              <a:buChar char="•"/>
            </a:pPr>
            <a:r>
              <a:rPr lang="en-ZA" dirty="0"/>
              <a:t>100 Students funded by WAL Training</a:t>
            </a:r>
          </a:p>
          <a:p>
            <a:pPr marL="285750" lvl="0" indent="-285750">
              <a:buFont typeface="Arial" panose="020B0604020202020204" pitchFamily="34" charset="0"/>
              <a:buChar char="•"/>
            </a:pPr>
            <a:r>
              <a:rPr lang="en-ZA" dirty="0"/>
              <a:t>25 Students funded by </a:t>
            </a:r>
            <a:r>
              <a:rPr lang="en-ZA" dirty="0" err="1"/>
              <a:t>Harmanote</a:t>
            </a:r>
            <a:r>
              <a:rPr lang="en-ZA" dirty="0"/>
              <a:t> Business Solution</a:t>
            </a:r>
          </a:p>
          <a:p>
            <a:pPr marL="285750" lvl="0" indent="-285750">
              <a:buFont typeface="Arial" panose="020B0604020202020204" pitchFamily="34" charset="0"/>
              <a:buChar char="•"/>
            </a:pPr>
            <a:r>
              <a:rPr lang="en-ZA" dirty="0"/>
              <a:t>25 Students funded by HWSETA through Strategy Life </a:t>
            </a:r>
            <a:r>
              <a:rPr lang="en-ZA" dirty="0" err="1"/>
              <a:t>Ithala</a:t>
            </a:r>
            <a:endParaRPr lang="en-ZA" dirty="0"/>
          </a:p>
          <a:p>
            <a:pPr marL="285750" lvl="0" indent="-285750">
              <a:buFont typeface="Arial" panose="020B0604020202020204" pitchFamily="34" charset="0"/>
              <a:buChar char="•"/>
            </a:pPr>
            <a:r>
              <a:rPr lang="en-ZA" dirty="0"/>
              <a:t>234 Students funded by Food and Beverage SETA</a:t>
            </a:r>
          </a:p>
          <a:p>
            <a:pPr marL="285750" lvl="0" indent="-285750">
              <a:buFont typeface="Arial" panose="020B0604020202020204" pitchFamily="34" charset="0"/>
              <a:buChar char="•"/>
            </a:pPr>
            <a:r>
              <a:rPr lang="en-ZA" dirty="0"/>
              <a:t>30 Music Students funded by </a:t>
            </a:r>
            <a:r>
              <a:rPr lang="en-ZA" dirty="0" err="1"/>
              <a:t>Cathsseta</a:t>
            </a:r>
            <a:endParaRPr lang="en-ZA" dirty="0"/>
          </a:p>
          <a:p>
            <a:pPr marL="285750" lvl="0" indent="-285750">
              <a:buFont typeface="Arial" panose="020B0604020202020204" pitchFamily="34" charset="0"/>
              <a:buChar char="•"/>
            </a:pPr>
            <a:r>
              <a:rPr lang="en-ZA" dirty="0"/>
              <a:t>160 Students funded by SASSETA, TETA and FP&amp;M SETA</a:t>
            </a:r>
          </a:p>
          <a:p>
            <a:pPr algn="ctr">
              <a:lnSpc>
                <a:spcPct val="80000"/>
              </a:lnSpc>
              <a:spcBef>
                <a:spcPct val="20000"/>
              </a:spcBef>
              <a:buFont typeface="Arial" panose="020B0604020202020204" pitchFamily="34" charset="0"/>
              <a:buNone/>
            </a:pPr>
            <a:endParaRPr lang="en-ZA" altLang="en-US" b="1" u="sng" dirty="0" smtClean="0">
              <a:cs typeface="Arial" panose="020B0604020202020204" pitchFamily="34" charset="0"/>
            </a:endParaRPr>
          </a:p>
        </p:txBody>
      </p:sp>
    </p:spTree>
    <p:extLst>
      <p:ext uri="{BB962C8B-B14F-4D97-AF65-F5344CB8AC3E}">
        <p14:creationId xmlns:p14="http://schemas.microsoft.com/office/powerpoint/2010/main" xmlns="" val="15754698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Overview of the college’s partnerships with industries for work integrated learning (WIL) and related </a:t>
            </a:r>
            <a:r>
              <a:rPr lang="en-ZA" b="1" u="sng" dirty="0" smtClean="0"/>
              <a:t>matters.</a:t>
            </a:r>
          </a:p>
          <a:p>
            <a:pPr lvl="0" algn="ctr"/>
            <a:r>
              <a:rPr lang="en-ZA" sz="2800" b="1" dirty="0" smtClean="0"/>
              <a:t>Lecturer Industry Placement</a:t>
            </a:r>
          </a:p>
          <a:p>
            <a:pPr marL="342900" lvl="0" indent="-342900">
              <a:lnSpc>
                <a:spcPct val="150000"/>
              </a:lnSpc>
              <a:buFont typeface="Arial" panose="020B0604020202020204" pitchFamily="34" charset="0"/>
              <a:buChar char="•"/>
            </a:pPr>
            <a:r>
              <a:rPr lang="en-ZA" dirty="0" smtClean="0"/>
              <a:t>Energy </a:t>
            </a:r>
            <a:r>
              <a:rPr lang="en-ZA" dirty="0"/>
              <a:t>and Water SETA – 10 Lecturers from Roodepoort Campus are attended the placement at Resolution Circle for PLC.</a:t>
            </a:r>
          </a:p>
          <a:p>
            <a:pPr marL="342900" lvl="0" indent="-342900">
              <a:lnSpc>
                <a:spcPct val="150000"/>
              </a:lnSpc>
              <a:buFont typeface="Arial" panose="020B0604020202020204" pitchFamily="34" charset="0"/>
              <a:buChar char="•"/>
            </a:pPr>
            <a:r>
              <a:rPr lang="en-ZA" dirty="0"/>
              <a:t>35 Lecturers are funded by Transport Education and Training Authority to attended the Placement for various Intervention </a:t>
            </a:r>
          </a:p>
          <a:p>
            <a:pPr marL="342900" lvl="0" indent="-342900">
              <a:lnSpc>
                <a:spcPct val="150000"/>
              </a:lnSpc>
              <a:buFont typeface="Arial" panose="020B0604020202020204" pitchFamily="34" charset="0"/>
              <a:buChar char="•"/>
            </a:pPr>
            <a:r>
              <a:rPr lang="en-ZA" dirty="0"/>
              <a:t>2 Human Resources Management attended the placement at Clover funded by </a:t>
            </a:r>
            <a:r>
              <a:rPr lang="en-ZA" dirty="0" err="1"/>
              <a:t>Foodbev</a:t>
            </a:r>
            <a:r>
              <a:rPr lang="en-ZA" dirty="0"/>
              <a:t> SETA</a:t>
            </a:r>
          </a:p>
          <a:p>
            <a:pPr marL="342900" lvl="0" indent="-342900">
              <a:lnSpc>
                <a:spcPct val="150000"/>
              </a:lnSpc>
              <a:buFont typeface="Arial" panose="020B0604020202020204" pitchFamily="34" charset="0"/>
              <a:buChar char="•"/>
            </a:pPr>
            <a:r>
              <a:rPr lang="en-ZA" dirty="0"/>
              <a:t>10 Lecturers from Roodepoort West Campus attended the Mechatronics and they even went to Germany in March 2021 for experiencing the industrial robotics.</a:t>
            </a:r>
          </a:p>
          <a:p>
            <a:endParaRPr lang="en-US" b="1" dirty="0" smtClean="0"/>
          </a:p>
          <a:p>
            <a:endParaRPr lang="en-ZA" dirty="0"/>
          </a:p>
          <a:p>
            <a:pPr algn="ctr">
              <a:lnSpc>
                <a:spcPct val="80000"/>
              </a:lnSpc>
              <a:spcBef>
                <a:spcPct val="20000"/>
              </a:spcBef>
              <a:buFont typeface="Arial" panose="020B0604020202020204" pitchFamily="34" charset="0"/>
              <a:buNone/>
            </a:pPr>
            <a:endParaRPr lang="en-ZA" altLang="en-US" b="1" u="sng" dirty="0" smtClean="0">
              <a:cs typeface="Arial" panose="020B0604020202020204" pitchFamily="34" charset="0"/>
            </a:endParaRPr>
          </a:p>
        </p:txBody>
      </p:sp>
    </p:spTree>
    <p:extLst>
      <p:ext uri="{BB962C8B-B14F-4D97-AF65-F5344CB8AC3E}">
        <p14:creationId xmlns:p14="http://schemas.microsoft.com/office/powerpoint/2010/main" xmlns="" val="28845414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61539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Overview of the college’s partnerships with industries for work integrated learning (WIL) and related </a:t>
            </a:r>
            <a:r>
              <a:rPr lang="en-ZA" b="1" u="sng" dirty="0" smtClean="0"/>
              <a:t>matters.</a:t>
            </a:r>
          </a:p>
          <a:p>
            <a:pPr lvl="0" algn="ctr"/>
            <a:r>
              <a:rPr lang="en-ZA" b="1" dirty="0" smtClean="0"/>
              <a:t>SIGNED MOU/MOA PRIVATE SECTOR:</a:t>
            </a:r>
          </a:p>
          <a:p>
            <a:pPr lvl="0"/>
            <a:r>
              <a:rPr lang="en-ZA" sz="2000" b="1" dirty="0" smtClean="0"/>
              <a:t>The college signed MOU/MOA with the following entities:</a:t>
            </a:r>
          </a:p>
          <a:p>
            <a:pPr marL="342900" lvl="0" indent="-342900">
              <a:buFont typeface="Arial" panose="020B0604020202020204" pitchFamily="34" charset="0"/>
              <a:buChar char="•"/>
            </a:pPr>
            <a:r>
              <a:rPr lang="en-ZA" sz="2000" dirty="0" err="1" smtClean="0"/>
              <a:t>NooderpoortCollege</a:t>
            </a:r>
            <a:r>
              <a:rPr lang="en-ZA" sz="2000" dirty="0" smtClean="0"/>
              <a:t> = Exchange Programme (Netherlands)	</a:t>
            </a:r>
          </a:p>
          <a:p>
            <a:pPr marL="342900" lvl="0" indent="-342900">
              <a:buFont typeface="Arial" panose="020B0604020202020204" pitchFamily="34" charset="0"/>
              <a:buChar char="•"/>
            </a:pPr>
            <a:r>
              <a:rPr lang="en-ZA" sz="2000" dirty="0" smtClean="0"/>
              <a:t>BBW = Mechatronics Programme &amp; Lecturer Development (Germany)</a:t>
            </a:r>
          </a:p>
          <a:p>
            <a:pPr marL="342900" lvl="0" indent="-342900">
              <a:buFont typeface="Arial" panose="020B0604020202020204" pitchFamily="34" charset="0"/>
              <a:buChar char="•"/>
            </a:pPr>
            <a:r>
              <a:rPr lang="en-ZA" sz="2000" dirty="0" smtClean="0"/>
              <a:t>AMAZOM = Internet of things: United Kingdom				</a:t>
            </a:r>
          </a:p>
          <a:p>
            <a:pPr marL="342900" lvl="0" indent="-342900">
              <a:buFont typeface="Arial" panose="020B0604020202020204" pitchFamily="34" charset="0"/>
              <a:buChar char="•"/>
            </a:pPr>
            <a:r>
              <a:rPr lang="en-GB" sz="2000" dirty="0"/>
              <a:t>The Dr Richard Maponya Institute for Skills and Entrepreneurship Development</a:t>
            </a:r>
            <a:r>
              <a:rPr lang="en-ZA" sz="2000" dirty="0" smtClean="0"/>
              <a:t> = Placement of students and lecturers	</a:t>
            </a:r>
          </a:p>
          <a:p>
            <a:pPr marL="342900" lvl="0" indent="-342900">
              <a:buFont typeface="Arial" panose="020B0604020202020204" pitchFamily="34" charset="0"/>
              <a:buChar char="•"/>
            </a:pPr>
            <a:r>
              <a:rPr lang="en-GB" sz="2000" dirty="0"/>
              <a:t>Huawei Accredited the George Tabor Campus as the ICT Academy</a:t>
            </a:r>
            <a:endParaRPr lang="en-ZA" sz="2000" dirty="0"/>
          </a:p>
          <a:p>
            <a:pPr marL="342900" lvl="0" indent="-342900">
              <a:buFont typeface="Arial" panose="020B0604020202020204" pitchFamily="34" charset="0"/>
              <a:buChar char="•"/>
            </a:pPr>
            <a:r>
              <a:rPr lang="en-GB" sz="2000" dirty="0"/>
              <a:t>Huawei, MICTSETA and </a:t>
            </a:r>
            <a:r>
              <a:rPr lang="en-GB" sz="2000" dirty="0" err="1"/>
              <a:t>Nepad</a:t>
            </a:r>
            <a:r>
              <a:rPr lang="en-GB" sz="2000" dirty="0"/>
              <a:t> to Fund the College to become the 5G Campus with the equipment to the value of R25 000 000.00</a:t>
            </a:r>
            <a:endParaRPr lang="en-ZA" sz="2000" dirty="0"/>
          </a:p>
          <a:p>
            <a:pPr marL="342900" lvl="0" indent="-342900">
              <a:buFont typeface="Arial" panose="020B0604020202020204" pitchFamily="34" charset="0"/>
              <a:buChar char="•"/>
            </a:pPr>
            <a:r>
              <a:rPr lang="en-GB" sz="2000" dirty="0"/>
              <a:t>100 Students from </a:t>
            </a:r>
            <a:r>
              <a:rPr lang="en-GB" sz="2000" dirty="0" err="1"/>
              <a:t>Katlegong</a:t>
            </a:r>
            <a:r>
              <a:rPr lang="en-GB" sz="2000" dirty="0"/>
              <a:t>, </a:t>
            </a:r>
            <a:r>
              <a:rPr lang="en-GB" sz="2000" dirty="0" err="1"/>
              <a:t>Daveyton</a:t>
            </a:r>
            <a:r>
              <a:rPr lang="en-GB" sz="2000" dirty="0"/>
              <a:t>, Eldorado Park and Soweto are attending the online on CISCO IT Essential programme funded by ETDP SETA</a:t>
            </a:r>
            <a:endParaRPr lang="en-ZA" sz="2000" dirty="0"/>
          </a:p>
          <a:p>
            <a:pPr marL="342900" lvl="0" indent="-342900">
              <a:buFont typeface="Arial" panose="020B0604020202020204" pitchFamily="34" charset="0"/>
              <a:buChar char="•"/>
            </a:pPr>
            <a:r>
              <a:rPr lang="en-GB" sz="2000" dirty="0"/>
              <a:t>EPWP and </a:t>
            </a:r>
            <a:r>
              <a:rPr lang="en-GB" sz="2000" dirty="0" err="1"/>
              <a:t>Agriseta</a:t>
            </a:r>
            <a:r>
              <a:rPr lang="en-GB" sz="2000" dirty="0"/>
              <a:t> for apprenticeship </a:t>
            </a:r>
            <a:endParaRPr lang="en-ZA" sz="2000" dirty="0"/>
          </a:p>
          <a:p>
            <a:pPr marL="342900" lvl="0" indent="-342900">
              <a:buFont typeface="Arial" panose="020B0604020202020204" pitchFamily="34" charset="0"/>
              <a:buChar char="•"/>
            </a:pPr>
            <a:r>
              <a:rPr lang="en-GB" sz="2000" dirty="0"/>
              <a:t>University of Free State – Leadership Programme</a:t>
            </a:r>
            <a:endParaRPr lang="en-ZA" sz="2000" dirty="0"/>
          </a:p>
          <a:p>
            <a:pPr marL="342900" lvl="0" indent="-342900">
              <a:buFont typeface="Arial" panose="020B0604020202020204" pitchFamily="34" charset="0"/>
              <a:buChar char="•"/>
            </a:pPr>
            <a:r>
              <a:rPr lang="en-GB" sz="2000" dirty="0"/>
              <a:t>University of Johannesburg </a:t>
            </a:r>
            <a:endParaRPr lang="en-GB" sz="2000" dirty="0" smtClean="0"/>
          </a:p>
          <a:p>
            <a:pPr marL="342900" lvl="0" indent="-342900">
              <a:buFont typeface="Arial" panose="020B0604020202020204" pitchFamily="34" charset="0"/>
              <a:buChar char="•"/>
            </a:pPr>
            <a:r>
              <a:rPr lang="en-GB" sz="2000" dirty="0" smtClean="0"/>
              <a:t>City of Johannesburg</a:t>
            </a:r>
          </a:p>
          <a:p>
            <a:pPr marL="342900" lvl="0" indent="-342900">
              <a:buFont typeface="Arial" panose="020B0604020202020204" pitchFamily="34" charset="0"/>
              <a:buChar char="•"/>
            </a:pPr>
            <a:r>
              <a:rPr lang="en-GB" sz="2000" dirty="0" err="1" smtClean="0"/>
              <a:t>Mogale</a:t>
            </a:r>
            <a:r>
              <a:rPr lang="en-GB" sz="2000" dirty="0" smtClean="0"/>
              <a:t> City</a:t>
            </a:r>
            <a:endParaRPr lang="en-ZA" sz="2000" dirty="0"/>
          </a:p>
          <a:p>
            <a:pPr lvl="0"/>
            <a:r>
              <a:rPr lang="en-ZA" sz="1600" b="1" dirty="0" smtClean="0"/>
              <a:t>					</a:t>
            </a:r>
          </a:p>
          <a:p>
            <a:pPr lvl="0"/>
            <a:endParaRPr lang="en-ZA" sz="1600" b="1" dirty="0" smtClean="0"/>
          </a:p>
          <a:p>
            <a:pPr marL="342900" lvl="0" indent="-342900">
              <a:lnSpc>
                <a:spcPct val="150000"/>
              </a:lnSpc>
              <a:buFont typeface="Arial" panose="020B0604020202020204" pitchFamily="34" charset="0"/>
              <a:buChar char="•"/>
            </a:pPr>
            <a:endParaRPr lang="en-ZA" sz="1600" dirty="0"/>
          </a:p>
          <a:p>
            <a:endParaRPr lang="en-US" sz="1600" b="1" dirty="0" smtClean="0"/>
          </a:p>
          <a:p>
            <a:endParaRPr lang="en-ZA" sz="1600" dirty="0"/>
          </a:p>
          <a:p>
            <a:pPr algn="ctr">
              <a:lnSpc>
                <a:spcPct val="80000"/>
              </a:lnSpc>
              <a:spcBef>
                <a:spcPct val="20000"/>
              </a:spcBef>
              <a:buFont typeface="Arial" panose="020B0604020202020204" pitchFamily="34" charset="0"/>
              <a:buNone/>
            </a:pPr>
            <a:endParaRPr lang="en-ZA" altLang="en-US" sz="1600" b="1" u="sng" dirty="0" smtClean="0">
              <a:cs typeface="Arial" panose="020B0604020202020204" pitchFamily="34" charset="0"/>
            </a:endParaRPr>
          </a:p>
        </p:txBody>
      </p:sp>
    </p:spTree>
    <p:extLst>
      <p:ext uri="{BB962C8B-B14F-4D97-AF65-F5344CB8AC3E}">
        <p14:creationId xmlns:p14="http://schemas.microsoft.com/office/powerpoint/2010/main" xmlns="" val="20961119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Overview of the college’s partnerships with industries for work integrated learning (WIL) and related </a:t>
            </a:r>
            <a:r>
              <a:rPr lang="en-ZA" b="1" u="sng" dirty="0" smtClean="0"/>
              <a:t>matters.</a:t>
            </a:r>
          </a:p>
          <a:p>
            <a:pPr lvl="0" algn="ctr"/>
            <a:r>
              <a:rPr lang="en-ZA" b="1" dirty="0" smtClean="0"/>
              <a:t>SIGNED MOU/MOA PRIVATE SECTOR: </a:t>
            </a:r>
            <a:r>
              <a:rPr lang="en-ZA" b="1" i="1" dirty="0" smtClean="0"/>
              <a:t>Continue;</a:t>
            </a:r>
          </a:p>
          <a:p>
            <a:pPr lvl="0"/>
            <a:r>
              <a:rPr lang="en-GB" sz="2300" dirty="0"/>
              <a:t>Transport SETA – R1 500 000.00 for Lecturer Placement </a:t>
            </a:r>
            <a:endParaRPr lang="en-ZA" sz="2300" dirty="0"/>
          </a:p>
          <a:p>
            <a:pPr lvl="0"/>
            <a:r>
              <a:rPr lang="en-GB" sz="2300" dirty="0" smtClean="0"/>
              <a:t>NPC </a:t>
            </a:r>
            <a:r>
              <a:rPr lang="en-GB" sz="2300" dirty="0"/>
              <a:t>– for the placement of Students, Lecturers and Entrepreneurship</a:t>
            </a:r>
            <a:endParaRPr lang="en-ZA" sz="2300" dirty="0"/>
          </a:p>
          <a:p>
            <a:pPr lvl="0"/>
            <a:r>
              <a:rPr lang="en-GB" sz="2300" dirty="0"/>
              <a:t> </a:t>
            </a:r>
            <a:r>
              <a:rPr lang="en-GB" sz="2300" dirty="0" err="1"/>
              <a:t>Lethatsi</a:t>
            </a:r>
            <a:r>
              <a:rPr lang="en-GB" sz="2300" dirty="0"/>
              <a:t> Education – For Both Students and Lecturers on the Placement and </a:t>
            </a:r>
            <a:r>
              <a:rPr lang="en-GB" sz="2300" dirty="0" err="1"/>
              <a:t>Learnerships</a:t>
            </a:r>
            <a:endParaRPr lang="en-ZA" sz="2300" dirty="0"/>
          </a:p>
          <a:p>
            <a:pPr lvl="0"/>
            <a:r>
              <a:rPr lang="en-GB" sz="2300" dirty="0" err="1"/>
              <a:t>Procoding</a:t>
            </a:r>
            <a:r>
              <a:rPr lang="en-GB" sz="2300" dirty="0"/>
              <a:t> Consultants – IT Lecturer and Students Placements</a:t>
            </a:r>
            <a:endParaRPr lang="en-ZA" sz="2300" dirty="0"/>
          </a:p>
          <a:p>
            <a:pPr lvl="0"/>
            <a:r>
              <a:rPr lang="en-GB" sz="2300" dirty="0"/>
              <a:t>Gauteng E-</a:t>
            </a:r>
            <a:r>
              <a:rPr lang="en-GB" sz="2300" dirty="0" err="1"/>
              <a:t>Gov</a:t>
            </a:r>
            <a:r>
              <a:rPr lang="en-GB" sz="2300" dirty="0"/>
              <a:t> and University of Johannesburg for SMME’s and ICT</a:t>
            </a:r>
            <a:endParaRPr lang="en-ZA" sz="2300" dirty="0"/>
          </a:p>
          <a:p>
            <a:pPr lvl="0"/>
            <a:r>
              <a:rPr lang="en-GB" sz="2300" dirty="0"/>
              <a:t>SEIFSA – Apprenticeship Students </a:t>
            </a:r>
            <a:endParaRPr lang="en-ZA" sz="2300" dirty="0"/>
          </a:p>
          <a:p>
            <a:pPr lvl="0"/>
            <a:r>
              <a:rPr lang="en-GB" sz="2300" dirty="0"/>
              <a:t>RTMC for Students Licencing</a:t>
            </a:r>
            <a:endParaRPr lang="en-ZA" sz="2300" dirty="0"/>
          </a:p>
          <a:p>
            <a:pPr lvl="0"/>
            <a:r>
              <a:rPr lang="en-GB" sz="2300" dirty="0"/>
              <a:t>City of Johannesburg for lecturer and students placement</a:t>
            </a:r>
            <a:endParaRPr lang="en-ZA" sz="2300" dirty="0"/>
          </a:p>
          <a:p>
            <a:pPr lvl="0"/>
            <a:r>
              <a:rPr lang="en-GB" sz="2300" dirty="0" err="1"/>
              <a:t>Thuthukisa</a:t>
            </a:r>
            <a:r>
              <a:rPr lang="en-GB" sz="2300" dirty="0"/>
              <a:t> for Agriculture students </a:t>
            </a:r>
            <a:endParaRPr lang="en-ZA" sz="2300" dirty="0"/>
          </a:p>
          <a:p>
            <a:pPr lvl="0"/>
            <a:r>
              <a:rPr lang="en-GB" sz="2300" dirty="0" err="1"/>
              <a:t>Bodibeng</a:t>
            </a:r>
            <a:r>
              <a:rPr lang="en-GB" sz="2300" dirty="0"/>
              <a:t> Academy TETA Collaboration </a:t>
            </a:r>
            <a:endParaRPr lang="en-ZA" sz="2300" dirty="0"/>
          </a:p>
          <a:p>
            <a:pPr lvl="0"/>
            <a:r>
              <a:rPr lang="en-GB" sz="2300" dirty="0"/>
              <a:t>JFa2 Technical Training Institution</a:t>
            </a:r>
            <a:endParaRPr lang="en-ZA" sz="2300" dirty="0"/>
          </a:p>
          <a:p>
            <a:r>
              <a:rPr lang="en-GB" dirty="0"/>
              <a:t> </a:t>
            </a:r>
            <a:endParaRPr lang="en-ZA" dirty="0"/>
          </a:p>
          <a:p>
            <a:pPr lvl="0"/>
            <a:endParaRPr lang="en-ZA" b="1" i="1" dirty="0" smtClean="0"/>
          </a:p>
          <a:p>
            <a:pPr lvl="0"/>
            <a:endParaRPr lang="en-ZA" sz="2000" b="1" dirty="0" smtClean="0"/>
          </a:p>
          <a:p>
            <a:pPr lvl="0"/>
            <a:endParaRPr lang="en-ZA" sz="2000" b="1" dirty="0"/>
          </a:p>
          <a:p>
            <a:pPr lvl="0"/>
            <a:endParaRPr lang="en-ZA" sz="2000" dirty="0"/>
          </a:p>
          <a:p>
            <a:pPr lvl="0"/>
            <a:r>
              <a:rPr lang="en-ZA" sz="1600" b="1" dirty="0" smtClean="0"/>
              <a:t>					</a:t>
            </a:r>
          </a:p>
          <a:p>
            <a:pPr lvl="0"/>
            <a:endParaRPr lang="en-ZA" sz="1600" b="1" dirty="0" smtClean="0"/>
          </a:p>
          <a:p>
            <a:pPr marL="342900" lvl="0" indent="-342900">
              <a:lnSpc>
                <a:spcPct val="150000"/>
              </a:lnSpc>
              <a:buFont typeface="Arial" panose="020B0604020202020204" pitchFamily="34" charset="0"/>
              <a:buChar char="•"/>
            </a:pPr>
            <a:endParaRPr lang="en-ZA" sz="1600" dirty="0"/>
          </a:p>
          <a:p>
            <a:endParaRPr lang="en-US" sz="1600" b="1" dirty="0" smtClean="0"/>
          </a:p>
          <a:p>
            <a:endParaRPr lang="en-ZA" sz="1600" dirty="0"/>
          </a:p>
          <a:p>
            <a:pPr algn="ctr">
              <a:lnSpc>
                <a:spcPct val="80000"/>
              </a:lnSpc>
              <a:spcBef>
                <a:spcPct val="20000"/>
              </a:spcBef>
              <a:buFont typeface="Arial" panose="020B0604020202020204" pitchFamily="34" charset="0"/>
              <a:buNone/>
            </a:pPr>
            <a:endParaRPr lang="en-ZA" altLang="en-US" sz="1600" b="1" u="sng" dirty="0" smtClean="0">
              <a:cs typeface="Arial" panose="020B0604020202020204" pitchFamily="34" charset="0"/>
            </a:endParaRPr>
          </a:p>
        </p:txBody>
      </p:sp>
    </p:spTree>
    <p:extLst>
      <p:ext uri="{BB962C8B-B14F-4D97-AF65-F5344CB8AC3E}">
        <p14:creationId xmlns:p14="http://schemas.microsoft.com/office/powerpoint/2010/main" xmlns="" val="7928816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Overview of the college’s partnerships with industries for work integrated learning (WIL) and related </a:t>
            </a:r>
            <a:r>
              <a:rPr lang="en-ZA" b="1" u="sng" dirty="0" smtClean="0"/>
              <a:t>matters.</a:t>
            </a:r>
          </a:p>
          <a:p>
            <a:pPr lvl="0" algn="ctr"/>
            <a:r>
              <a:rPr lang="en-ZA" sz="2800" b="1" dirty="0" smtClean="0"/>
              <a:t>ACCREDITATION BY SETAs:</a:t>
            </a:r>
          </a:p>
          <a:p>
            <a:r>
              <a:rPr lang="en-ZA" sz="2800" b="1" dirty="0" smtClean="0"/>
              <a:t>-</a:t>
            </a:r>
            <a:r>
              <a:rPr lang="en-GB" dirty="0"/>
              <a:t>South West Gauteng </a:t>
            </a:r>
            <a:r>
              <a:rPr lang="en-GB" dirty="0" err="1"/>
              <a:t>Tvet</a:t>
            </a:r>
            <a:r>
              <a:rPr lang="en-GB" dirty="0"/>
              <a:t> College is accredited by 18 SETA and some of the following SETA’s role is as below:</a:t>
            </a:r>
            <a:endParaRPr lang="en-ZA" dirty="0"/>
          </a:p>
          <a:p>
            <a:r>
              <a:rPr lang="en-GB" dirty="0"/>
              <a:t> </a:t>
            </a:r>
            <a:endParaRPr lang="en-ZA" dirty="0"/>
          </a:p>
          <a:p>
            <a:pPr marL="342900" lvl="0" indent="-342900">
              <a:buFont typeface="Arial" panose="020B0604020202020204" pitchFamily="34" charset="0"/>
              <a:buChar char="•"/>
            </a:pPr>
            <a:r>
              <a:rPr lang="en-GB" dirty="0"/>
              <a:t>MICTSETA – Accredited George Tabor Campus as the IT Centre of Specialisation and also TVET Office Establishment.</a:t>
            </a:r>
            <a:endParaRPr lang="en-ZA" dirty="0"/>
          </a:p>
          <a:p>
            <a:pPr marL="342900" lvl="0" indent="-342900">
              <a:buFont typeface="Arial" panose="020B0604020202020204" pitchFamily="34" charset="0"/>
              <a:buChar char="•"/>
            </a:pPr>
            <a:r>
              <a:rPr lang="en-GB" dirty="0"/>
              <a:t>Mining Qualification Authority – Funding the College staff members with a bursary of R4 800 000.00 and also the Lecturer Placement for R700 000.00</a:t>
            </a:r>
            <a:endParaRPr lang="en-ZA" dirty="0"/>
          </a:p>
          <a:p>
            <a:pPr marL="342900" lvl="0" indent="-342900">
              <a:buFont typeface="Arial" panose="020B0604020202020204" pitchFamily="34" charset="0"/>
              <a:buChar char="•"/>
            </a:pPr>
            <a:r>
              <a:rPr lang="en-GB" dirty="0"/>
              <a:t>Food and Beverage SETA – The College is received R33 000 000.00 for apprenticeship </a:t>
            </a:r>
            <a:endParaRPr lang="en-ZA" dirty="0"/>
          </a:p>
          <a:p>
            <a:pPr marL="342900" lvl="0" indent="-342900">
              <a:buFont typeface="Arial" panose="020B0604020202020204" pitchFamily="34" charset="0"/>
              <a:buChar char="•"/>
            </a:pPr>
            <a:r>
              <a:rPr lang="en-GB" dirty="0"/>
              <a:t>Energy and Water SETA – The Memorandum of Understanding to Collaborate with the Special Projects.</a:t>
            </a:r>
            <a:endParaRPr lang="en-ZA" dirty="0"/>
          </a:p>
          <a:p>
            <a:r>
              <a:rPr lang="en-GB" dirty="0"/>
              <a:t> </a:t>
            </a:r>
            <a:endParaRPr lang="en-ZA" dirty="0"/>
          </a:p>
          <a:p>
            <a:pPr lvl="0"/>
            <a:endParaRPr lang="en-ZA" b="1" dirty="0" smtClean="0"/>
          </a:p>
          <a:p>
            <a:pPr marL="342900" lvl="0" indent="-342900">
              <a:lnSpc>
                <a:spcPct val="150000"/>
              </a:lnSpc>
              <a:buFont typeface="Arial" panose="020B0604020202020204" pitchFamily="34" charset="0"/>
              <a:buChar char="•"/>
            </a:pPr>
            <a:endParaRPr lang="en-ZA" dirty="0"/>
          </a:p>
          <a:p>
            <a:endParaRPr lang="en-US" b="1" dirty="0" smtClean="0"/>
          </a:p>
          <a:p>
            <a:endParaRPr lang="en-ZA" dirty="0"/>
          </a:p>
          <a:p>
            <a:pPr algn="ctr">
              <a:lnSpc>
                <a:spcPct val="80000"/>
              </a:lnSpc>
              <a:spcBef>
                <a:spcPct val="20000"/>
              </a:spcBef>
              <a:buFont typeface="Arial" panose="020B0604020202020204" pitchFamily="34" charset="0"/>
              <a:buNone/>
            </a:pPr>
            <a:endParaRPr lang="en-ZA" altLang="en-US" b="1" u="sng" dirty="0" smtClean="0">
              <a:cs typeface="Arial" panose="020B0604020202020204" pitchFamily="34" charset="0"/>
            </a:endParaRPr>
          </a:p>
        </p:txBody>
      </p:sp>
    </p:spTree>
    <p:extLst>
      <p:ext uri="{BB962C8B-B14F-4D97-AF65-F5344CB8AC3E}">
        <p14:creationId xmlns:p14="http://schemas.microsoft.com/office/powerpoint/2010/main" xmlns="" val="3129199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499872" y="393700"/>
            <a:ext cx="11106912"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endParaRPr lang="en-ZA" altLang="en-US" b="1" dirty="0" smtClean="0">
              <a:cs typeface="Arial" panose="020B0604020202020204" pitchFamily="34" charset="0"/>
            </a:endParaRPr>
          </a:p>
          <a:p>
            <a:pPr algn="ctr">
              <a:lnSpc>
                <a:spcPct val="80000"/>
              </a:lnSpc>
              <a:spcBef>
                <a:spcPct val="20000"/>
              </a:spcBef>
              <a:buFont typeface="Arial" panose="020B0604020202020204" pitchFamily="34" charset="0"/>
              <a:buNone/>
            </a:pPr>
            <a:r>
              <a:rPr lang="en-ZA" altLang="en-US" sz="3600" b="1" u="sng" dirty="0" smtClean="0">
                <a:cs typeface="Arial" panose="020B0604020202020204" pitchFamily="34" charset="0"/>
              </a:rPr>
              <a:t>COLLEGE VISION</a:t>
            </a:r>
            <a:endParaRPr lang="en-ZA" altLang="en-US" sz="3600" b="1" u="sng" dirty="0">
              <a:cs typeface="Arial" panose="020B0604020202020204" pitchFamily="34" charset="0"/>
            </a:endParaRPr>
          </a:p>
          <a:p>
            <a:pPr algn="ctr">
              <a:lnSpc>
                <a:spcPct val="80000"/>
              </a:lnSpc>
              <a:spcBef>
                <a:spcPct val="20000"/>
              </a:spcBef>
              <a:buFont typeface="Arial" panose="020B0604020202020204" pitchFamily="34" charset="0"/>
              <a:buNone/>
            </a:pPr>
            <a:endParaRPr lang="en-ZA" sz="3600" b="1" dirty="0" smtClean="0">
              <a:cs typeface="Arial" panose="020B0604020202020204" pitchFamily="34" charset="0"/>
            </a:endParaRPr>
          </a:p>
          <a:p>
            <a:pPr algn="ctr">
              <a:lnSpc>
                <a:spcPct val="80000"/>
              </a:lnSpc>
              <a:spcBef>
                <a:spcPct val="20000"/>
              </a:spcBef>
              <a:buFont typeface="Arial" panose="020B0604020202020204" pitchFamily="34" charset="0"/>
              <a:buNone/>
            </a:pPr>
            <a:endParaRPr lang="en-ZA" b="1" dirty="0"/>
          </a:p>
          <a:p>
            <a:pPr algn="ctr">
              <a:lnSpc>
                <a:spcPct val="150000"/>
              </a:lnSpc>
              <a:spcBef>
                <a:spcPct val="20000"/>
              </a:spcBef>
            </a:pPr>
            <a:r>
              <a:rPr lang="en-ZA" sz="3600" b="1" dirty="0"/>
              <a:t>TO BE THE BENCHMARK TVET COLLEGE IN THE DELIVERY OF QUALITY VOCATIONAL EDUCATION AND TRAINING</a:t>
            </a:r>
          </a:p>
          <a:p>
            <a:pPr algn="ctr">
              <a:lnSpc>
                <a:spcPct val="250000"/>
              </a:lnSpc>
              <a:spcBef>
                <a:spcPct val="20000"/>
              </a:spcBef>
              <a:buFont typeface="Arial" panose="020B0604020202020204" pitchFamily="34" charset="0"/>
              <a:buNone/>
            </a:pPr>
            <a:endParaRPr lang="en-ZA" altLang="en-US" b="1" dirty="0">
              <a:latin typeface="Calibri" panose="020F0502020204030204" pitchFamily="34" charset="0"/>
            </a:endParaRPr>
          </a:p>
        </p:txBody>
      </p:sp>
    </p:spTree>
    <p:extLst>
      <p:ext uri="{BB962C8B-B14F-4D97-AF65-F5344CB8AC3E}">
        <p14:creationId xmlns:p14="http://schemas.microsoft.com/office/powerpoint/2010/main" xmlns="" val="8116252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Overview of the college’s partnerships with industries for work integrated learning (WIL) and related </a:t>
            </a:r>
            <a:r>
              <a:rPr lang="en-ZA" b="1" u="sng" dirty="0" smtClean="0"/>
              <a:t>matters.</a:t>
            </a:r>
          </a:p>
          <a:p>
            <a:pPr lvl="0" algn="ctr"/>
            <a:r>
              <a:rPr lang="en-GB" dirty="0" smtClean="0"/>
              <a:t>             </a:t>
            </a:r>
            <a:r>
              <a:rPr lang="en-GB" sz="2800" b="1" dirty="0" smtClean="0"/>
              <a:t>National </a:t>
            </a:r>
            <a:r>
              <a:rPr lang="en-GB" sz="2800" b="1" dirty="0"/>
              <a:t>Skills Fund </a:t>
            </a:r>
            <a:endParaRPr lang="en-ZA" sz="2800" b="1" dirty="0"/>
          </a:p>
          <a:p>
            <a:r>
              <a:rPr lang="en-GB" dirty="0"/>
              <a:t> </a:t>
            </a:r>
            <a:endParaRPr lang="en-ZA" dirty="0"/>
          </a:p>
          <a:p>
            <a:r>
              <a:rPr lang="en-GB" dirty="0"/>
              <a:t>For 2020 – 2024 the College is allocated an amount of R27 975 362,25 for 370 Beneficiaries as below</a:t>
            </a:r>
            <a:r>
              <a:rPr lang="en-GB" dirty="0" smtClean="0"/>
              <a:t>:</a:t>
            </a:r>
            <a:endParaRPr lang="en-ZA" dirty="0"/>
          </a:p>
          <a:p>
            <a:endParaRPr lang="en-ZA" dirty="0"/>
          </a:p>
          <a:p>
            <a:pPr marL="342900" indent="-342900">
              <a:buFont typeface="Arial" panose="020B0604020202020204" pitchFamily="34" charset="0"/>
              <a:buChar char="•"/>
            </a:pPr>
            <a:r>
              <a:rPr lang="en-GB" dirty="0"/>
              <a:t>15 Electricians Trade</a:t>
            </a:r>
            <a:endParaRPr lang="en-ZA" dirty="0"/>
          </a:p>
          <a:p>
            <a:pPr marL="342900" indent="-342900">
              <a:buFont typeface="Arial" panose="020B0604020202020204" pitchFamily="34" charset="0"/>
              <a:buChar char="•"/>
            </a:pPr>
            <a:r>
              <a:rPr lang="en-GB" dirty="0"/>
              <a:t>Welding Workshop Refurbishment to Qualify for Trade Test </a:t>
            </a:r>
            <a:endParaRPr lang="en-ZA" dirty="0"/>
          </a:p>
          <a:p>
            <a:pPr marL="342900" indent="-342900">
              <a:buFont typeface="Arial" panose="020B0604020202020204" pitchFamily="34" charset="0"/>
              <a:buChar char="•"/>
            </a:pPr>
            <a:r>
              <a:rPr lang="en-GB" dirty="0"/>
              <a:t>10 WIL For Lecturer</a:t>
            </a:r>
            <a:endParaRPr lang="en-ZA" dirty="0"/>
          </a:p>
          <a:p>
            <a:pPr marL="342900" indent="-342900">
              <a:buFont typeface="Arial" panose="020B0604020202020204" pitchFamily="34" charset="0"/>
              <a:buChar char="•"/>
            </a:pPr>
            <a:r>
              <a:rPr lang="en-GB" dirty="0"/>
              <a:t>05 Lecturers to attend PLC Training</a:t>
            </a:r>
            <a:endParaRPr lang="en-ZA" dirty="0"/>
          </a:p>
          <a:p>
            <a:pPr marL="342900" indent="-342900">
              <a:buFont typeface="Arial" panose="020B0604020202020204" pitchFamily="34" charset="0"/>
              <a:buChar char="•"/>
            </a:pPr>
            <a:r>
              <a:rPr lang="en-GB" dirty="0"/>
              <a:t>295 Students on Various </a:t>
            </a:r>
            <a:r>
              <a:rPr lang="en-GB" dirty="0" err="1"/>
              <a:t>Learnerships</a:t>
            </a:r>
            <a:r>
              <a:rPr lang="en-GB" dirty="0"/>
              <a:t> </a:t>
            </a:r>
            <a:endParaRPr lang="en-ZA" dirty="0"/>
          </a:p>
          <a:p>
            <a:pPr marL="342900" indent="-342900">
              <a:buFont typeface="Arial" panose="020B0604020202020204" pitchFamily="34" charset="0"/>
              <a:buChar char="•"/>
            </a:pPr>
            <a:r>
              <a:rPr lang="en-GB" dirty="0"/>
              <a:t>15 WIL for Business Studies Students</a:t>
            </a:r>
            <a:endParaRPr lang="en-ZA" dirty="0"/>
          </a:p>
          <a:p>
            <a:pPr marL="342900" indent="-342900">
              <a:buFont typeface="Arial" panose="020B0604020202020204" pitchFamily="34" charset="0"/>
              <a:buChar char="•"/>
            </a:pPr>
            <a:r>
              <a:rPr lang="en-GB" dirty="0"/>
              <a:t>30 WIL for Engineering Studies Students</a:t>
            </a:r>
            <a:endParaRPr lang="en-ZA" dirty="0"/>
          </a:p>
          <a:p>
            <a:r>
              <a:rPr lang="en-GB" dirty="0"/>
              <a:t> </a:t>
            </a:r>
            <a:endParaRPr lang="en-ZA" dirty="0"/>
          </a:p>
          <a:p>
            <a:pPr>
              <a:lnSpc>
                <a:spcPct val="80000"/>
              </a:lnSpc>
              <a:spcBef>
                <a:spcPct val="20000"/>
              </a:spcBef>
              <a:buFont typeface="Arial" panose="020B0604020202020204" pitchFamily="34" charset="0"/>
              <a:buNone/>
            </a:pPr>
            <a:endParaRPr lang="en-ZA" dirty="0"/>
          </a:p>
          <a:p>
            <a:r>
              <a:rPr lang="en-GB" dirty="0"/>
              <a:t> </a:t>
            </a:r>
            <a:endParaRPr lang="en-ZA" dirty="0"/>
          </a:p>
          <a:p>
            <a:pPr lvl="0"/>
            <a:endParaRPr lang="en-ZA" b="1" dirty="0" smtClean="0"/>
          </a:p>
          <a:p>
            <a:pPr marL="342900" lvl="0" indent="-342900">
              <a:lnSpc>
                <a:spcPct val="150000"/>
              </a:lnSpc>
              <a:buFont typeface="Arial" panose="020B0604020202020204" pitchFamily="34" charset="0"/>
              <a:buChar char="•"/>
            </a:pPr>
            <a:endParaRPr lang="en-ZA" dirty="0"/>
          </a:p>
          <a:p>
            <a:endParaRPr lang="en-US" b="1" dirty="0" smtClean="0"/>
          </a:p>
          <a:p>
            <a:endParaRPr lang="en-ZA" dirty="0"/>
          </a:p>
          <a:p>
            <a:pPr algn="ctr">
              <a:lnSpc>
                <a:spcPct val="80000"/>
              </a:lnSpc>
              <a:spcBef>
                <a:spcPct val="20000"/>
              </a:spcBef>
              <a:buFont typeface="Arial" panose="020B0604020202020204" pitchFamily="34" charset="0"/>
              <a:buNone/>
            </a:pPr>
            <a:endParaRPr lang="en-ZA" altLang="en-US" b="1" u="sng" dirty="0" smtClean="0">
              <a:cs typeface="Arial" panose="020B0604020202020204" pitchFamily="34" charset="0"/>
            </a:endParaRPr>
          </a:p>
        </p:txBody>
      </p:sp>
    </p:spTree>
    <p:extLst>
      <p:ext uri="{BB962C8B-B14F-4D97-AF65-F5344CB8AC3E}">
        <p14:creationId xmlns:p14="http://schemas.microsoft.com/office/powerpoint/2010/main" xmlns="" val="17499961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Overview of the college’s partnerships with industries for work integrated learning (WIL) and related </a:t>
            </a:r>
            <a:r>
              <a:rPr lang="en-ZA" b="1" u="sng" dirty="0" smtClean="0"/>
              <a:t>matters.</a:t>
            </a:r>
          </a:p>
          <a:p>
            <a:pPr algn="ctr">
              <a:lnSpc>
                <a:spcPct val="80000"/>
              </a:lnSpc>
              <a:spcBef>
                <a:spcPct val="20000"/>
              </a:spcBef>
              <a:buFont typeface="Arial" panose="020B0604020202020204" pitchFamily="34" charset="0"/>
              <a:buNone/>
            </a:pPr>
            <a:r>
              <a:rPr lang="en-ZA" b="1" u="sng" dirty="0" smtClean="0"/>
              <a:t>SWGC-CHIETA PARTENERSHIP: ROBOTICS </a:t>
            </a:r>
          </a:p>
          <a:p>
            <a:pPr algn="ctr">
              <a:lnSpc>
                <a:spcPct val="80000"/>
              </a:lnSpc>
              <a:spcBef>
                <a:spcPct val="20000"/>
              </a:spcBef>
              <a:buFont typeface="Arial" panose="020B0604020202020204" pitchFamily="34" charset="0"/>
              <a:buNone/>
            </a:pPr>
            <a:r>
              <a:rPr lang="en-ZA" b="1" u="sng" dirty="0" smtClean="0"/>
              <a:t>IN ATTENDED BY Hon. Deputy Minister </a:t>
            </a:r>
            <a:r>
              <a:rPr lang="en-ZA" b="1" u="sng" dirty="0" err="1" smtClean="0"/>
              <a:t>Buti</a:t>
            </a:r>
            <a:r>
              <a:rPr lang="en-ZA" b="1" u="sng" dirty="0" smtClean="0"/>
              <a:t> </a:t>
            </a:r>
            <a:r>
              <a:rPr lang="en-ZA" b="1" u="sng" dirty="0" err="1" smtClean="0"/>
              <a:t>Manamela</a:t>
            </a:r>
            <a:endParaRPr lang="en-ZA" b="1" u="sng" dirty="0" smtClean="0"/>
          </a:p>
          <a:p>
            <a:pPr algn="ctr">
              <a:lnSpc>
                <a:spcPct val="80000"/>
              </a:lnSpc>
              <a:spcBef>
                <a:spcPct val="20000"/>
              </a:spcBef>
              <a:buFont typeface="Arial" panose="020B0604020202020204" pitchFamily="34" charset="0"/>
              <a:buNone/>
            </a:pPr>
            <a:endParaRPr lang="en-ZA" b="1" u="sng" dirty="0" smtClean="0"/>
          </a:p>
          <a:p>
            <a:pPr lvl="0" algn="ctr"/>
            <a:r>
              <a:rPr lang="en-GB" dirty="0" smtClean="0"/>
              <a:t>             </a:t>
            </a:r>
            <a:endParaRPr lang="en-ZA" dirty="0"/>
          </a:p>
          <a:p>
            <a:r>
              <a:rPr lang="en-GB" dirty="0"/>
              <a:t> </a:t>
            </a:r>
            <a:endParaRPr lang="en-ZA" dirty="0"/>
          </a:p>
          <a:p>
            <a:pPr>
              <a:lnSpc>
                <a:spcPct val="80000"/>
              </a:lnSpc>
              <a:spcBef>
                <a:spcPct val="20000"/>
              </a:spcBef>
              <a:buFont typeface="Arial" panose="020B0604020202020204" pitchFamily="34" charset="0"/>
              <a:buNone/>
            </a:pPr>
            <a:endParaRPr lang="en-ZA" dirty="0"/>
          </a:p>
          <a:p>
            <a:r>
              <a:rPr lang="en-GB" dirty="0"/>
              <a:t> </a:t>
            </a:r>
            <a:endParaRPr lang="en-ZA" dirty="0"/>
          </a:p>
          <a:p>
            <a:pPr lvl="0"/>
            <a:endParaRPr lang="en-ZA" b="1" dirty="0" smtClean="0"/>
          </a:p>
          <a:p>
            <a:pPr marL="342900" lvl="0" indent="-342900">
              <a:lnSpc>
                <a:spcPct val="150000"/>
              </a:lnSpc>
              <a:buFont typeface="Arial" panose="020B0604020202020204" pitchFamily="34" charset="0"/>
              <a:buChar char="•"/>
            </a:pPr>
            <a:endParaRPr lang="en-ZA" dirty="0"/>
          </a:p>
          <a:p>
            <a:endParaRPr lang="en-US" b="1" dirty="0" smtClean="0"/>
          </a:p>
          <a:p>
            <a:endParaRPr lang="en-ZA" dirty="0"/>
          </a:p>
          <a:p>
            <a:pPr algn="ctr">
              <a:lnSpc>
                <a:spcPct val="80000"/>
              </a:lnSpc>
              <a:spcBef>
                <a:spcPct val="20000"/>
              </a:spcBef>
              <a:buFont typeface="Arial" panose="020B0604020202020204" pitchFamily="34" charset="0"/>
              <a:buNone/>
            </a:pPr>
            <a:endParaRPr lang="en-ZA" altLang="en-US" b="1" u="sng" dirty="0" smtClean="0">
              <a:cs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42545" y="2157413"/>
            <a:ext cx="11030330" cy="4466432"/>
          </a:xfrm>
          <a:prstGeom prst="rect">
            <a:avLst/>
          </a:prstGeom>
        </p:spPr>
      </p:pic>
    </p:spTree>
    <p:extLst>
      <p:ext uri="{BB962C8B-B14F-4D97-AF65-F5344CB8AC3E}">
        <p14:creationId xmlns:p14="http://schemas.microsoft.com/office/powerpoint/2010/main" xmlns="" val="36178390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Overview of the college’s partnerships with industries for work integrated learning (WIL) and related </a:t>
            </a:r>
            <a:r>
              <a:rPr lang="en-ZA" b="1" u="sng" dirty="0" smtClean="0"/>
              <a:t>matters.</a:t>
            </a:r>
          </a:p>
          <a:p>
            <a:pPr algn="ctr">
              <a:lnSpc>
                <a:spcPct val="80000"/>
              </a:lnSpc>
              <a:spcBef>
                <a:spcPct val="20000"/>
              </a:spcBef>
              <a:buFont typeface="Arial" panose="020B0604020202020204" pitchFamily="34" charset="0"/>
              <a:buNone/>
            </a:pPr>
            <a:r>
              <a:rPr lang="en-ZA" b="1" u="sng" dirty="0" smtClean="0"/>
              <a:t>SWGC-HUAWEI PARTENERSHIP</a:t>
            </a:r>
          </a:p>
          <a:p>
            <a:pPr algn="ctr">
              <a:lnSpc>
                <a:spcPct val="80000"/>
              </a:lnSpc>
              <a:spcBef>
                <a:spcPct val="20000"/>
              </a:spcBef>
              <a:buFont typeface="Arial" panose="020B0604020202020204" pitchFamily="34" charset="0"/>
              <a:buNone/>
            </a:pPr>
            <a:r>
              <a:rPr lang="en-ZA" b="1" u="sng" dirty="0" smtClean="0"/>
              <a:t>Attended by Hon. Minister of Employment and Labour </a:t>
            </a:r>
            <a:r>
              <a:rPr lang="en-ZA" b="1" u="sng" dirty="0" err="1" smtClean="0"/>
              <a:t>Thulas</a:t>
            </a:r>
            <a:r>
              <a:rPr lang="en-ZA" b="1" u="sng" dirty="0" smtClean="0"/>
              <a:t> </a:t>
            </a:r>
            <a:r>
              <a:rPr lang="en-ZA" b="1" u="sng" dirty="0" err="1" smtClean="0"/>
              <a:t>Nxesi</a:t>
            </a:r>
            <a:endParaRPr lang="en-ZA" b="1" u="sng" dirty="0" smtClean="0"/>
          </a:p>
          <a:p>
            <a:pPr algn="ctr">
              <a:lnSpc>
                <a:spcPct val="80000"/>
              </a:lnSpc>
              <a:spcBef>
                <a:spcPct val="20000"/>
              </a:spcBef>
              <a:buFont typeface="Arial" panose="020B0604020202020204" pitchFamily="34" charset="0"/>
              <a:buNone/>
            </a:pPr>
            <a:endParaRPr lang="en-ZA" b="1" u="sng" dirty="0"/>
          </a:p>
          <a:p>
            <a:pPr algn="ctr">
              <a:lnSpc>
                <a:spcPct val="80000"/>
              </a:lnSpc>
              <a:spcBef>
                <a:spcPct val="20000"/>
              </a:spcBef>
              <a:buFont typeface="Arial" panose="020B0604020202020204" pitchFamily="34" charset="0"/>
              <a:buNone/>
            </a:pPr>
            <a:endParaRPr lang="en-ZA" b="1" u="sng" dirty="0" smtClean="0"/>
          </a:p>
          <a:p>
            <a:pPr algn="ctr">
              <a:lnSpc>
                <a:spcPct val="80000"/>
              </a:lnSpc>
              <a:spcBef>
                <a:spcPct val="20000"/>
              </a:spcBef>
              <a:buFont typeface="Arial" panose="020B0604020202020204" pitchFamily="34" charset="0"/>
              <a:buNone/>
            </a:pPr>
            <a:endParaRPr lang="en-ZA" b="1" u="sng" dirty="0" smtClean="0"/>
          </a:p>
          <a:p>
            <a:pPr lvl="0" algn="ctr"/>
            <a:r>
              <a:rPr lang="en-GB" dirty="0" smtClean="0"/>
              <a:t>             </a:t>
            </a:r>
            <a:endParaRPr lang="en-ZA" dirty="0"/>
          </a:p>
          <a:p>
            <a:r>
              <a:rPr lang="en-GB" dirty="0"/>
              <a:t> </a:t>
            </a:r>
            <a:endParaRPr lang="en-ZA" dirty="0"/>
          </a:p>
          <a:p>
            <a:pPr>
              <a:lnSpc>
                <a:spcPct val="80000"/>
              </a:lnSpc>
              <a:spcBef>
                <a:spcPct val="20000"/>
              </a:spcBef>
              <a:buFont typeface="Arial" panose="020B0604020202020204" pitchFamily="34" charset="0"/>
              <a:buNone/>
            </a:pPr>
            <a:endParaRPr lang="en-ZA" dirty="0"/>
          </a:p>
          <a:p>
            <a:r>
              <a:rPr lang="en-GB" dirty="0"/>
              <a:t> </a:t>
            </a:r>
            <a:endParaRPr lang="en-ZA" dirty="0"/>
          </a:p>
          <a:p>
            <a:pPr lvl="0"/>
            <a:endParaRPr lang="en-ZA" b="1" dirty="0" smtClean="0"/>
          </a:p>
          <a:p>
            <a:pPr marL="342900" lvl="0" indent="-342900">
              <a:lnSpc>
                <a:spcPct val="150000"/>
              </a:lnSpc>
              <a:buFont typeface="Arial" panose="020B0604020202020204" pitchFamily="34" charset="0"/>
              <a:buChar char="•"/>
            </a:pPr>
            <a:endParaRPr lang="en-ZA" dirty="0"/>
          </a:p>
          <a:p>
            <a:endParaRPr lang="en-US" b="1" dirty="0" smtClean="0"/>
          </a:p>
          <a:p>
            <a:endParaRPr lang="en-ZA" dirty="0"/>
          </a:p>
          <a:p>
            <a:pPr algn="ctr">
              <a:lnSpc>
                <a:spcPct val="80000"/>
              </a:lnSpc>
              <a:spcBef>
                <a:spcPct val="20000"/>
              </a:spcBef>
              <a:buFont typeface="Arial" panose="020B0604020202020204" pitchFamily="34" charset="0"/>
              <a:buNone/>
            </a:pPr>
            <a:endParaRPr lang="en-ZA" altLang="en-US" b="1" u="sng" dirty="0" smtClean="0">
              <a:cs typeface="Arial" panose="020B0604020202020204"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57225" y="2100263"/>
            <a:ext cx="10632567" cy="4523582"/>
          </a:xfrm>
          <a:prstGeom prst="rect">
            <a:avLst/>
          </a:prstGeom>
        </p:spPr>
      </p:pic>
    </p:spTree>
    <p:extLst>
      <p:ext uri="{BB962C8B-B14F-4D97-AF65-F5344CB8AC3E}">
        <p14:creationId xmlns:p14="http://schemas.microsoft.com/office/powerpoint/2010/main" xmlns="" val="10824587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Student success, drop-out and throughput rates, causes and measures put in place to address </a:t>
            </a:r>
            <a:r>
              <a:rPr lang="en-ZA" b="1" u="sng" dirty="0" smtClean="0"/>
              <a:t>them.</a:t>
            </a:r>
          </a:p>
          <a:p>
            <a:pPr algn="ctr">
              <a:lnSpc>
                <a:spcPct val="80000"/>
              </a:lnSpc>
              <a:spcBef>
                <a:spcPct val="20000"/>
              </a:spcBef>
              <a:buFont typeface="Arial" panose="020B0604020202020204" pitchFamily="34" charset="0"/>
              <a:buNone/>
            </a:pPr>
            <a:endParaRPr lang="en-ZA" altLang="en-US" b="1" u="sng" dirty="0">
              <a:cs typeface="Arial" panose="020B0604020202020204" pitchFamily="34" charset="0"/>
            </a:endParaRPr>
          </a:p>
          <a:p>
            <a:pPr>
              <a:lnSpc>
                <a:spcPct val="80000"/>
              </a:lnSpc>
              <a:spcBef>
                <a:spcPct val="20000"/>
              </a:spcBef>
              <a:buFont typeface="Arial" panose="020B0604020202020204" pitchFamily="34" charset="0"/>
              <a:buNone/>
            </a:pPr>
            <a:r>
              <a:rPr lang="en-ZA" altLang="en-US" b="1" dirty="0">
                <a:cs typeface="Arial" panose="020B0604020202020204" pitchFamily="34" charset="0"/>
              </a:rPr>
              <a:t>The college academic performance for the academic  year under review 2021:</a:t>
            </a:r>
          </a:p>
          <a:p>
            <a:pPr>
              <a:spcBef>
                <a:spcPct val="20000"/>
              </a:spcBef>
              <a:buFont typeface="Arial" panose="020B0604020202020204" pitchFamily="34" charset="0"/>
              <a:buNone/>
            </a:pPr>
            <a:r>
              <a:rPr lang="en-ZA" altLang="en-US" dirty="0">
                <a:cs typeface="Arial" panose="020B0604020202020204" pitchFamily="34" charset="0"/>
              </a:rPr>
              <a:t>1. </a:t>
            </a:r>
            <a:r>
              <a:rPr lang="en-ZA" altLang="en-US" sz="2000" dirty="0">
                <a:cs typeface="Arial" panose="020B0604020202020204" pitchFamily="34" charset="0"/>
              </a:rPr>
              <a:t>Pass rate for Report 191 Business and Utility Studies = </a:t>
            </a:r>
            <a:r>
              <a:rPr lang="en-ZA" altLang="en-US" sz="2000" dirty="0" smtClean="0">
                <a:cs typeface="Arial" panose="020B0604020202020204" pitchFamily="34" charset="0"/>
              </a:rPr>
              <a:t>76.59%</a:t>
            </a:r>
            <a:endParaRPr lang="en-ZA" altLang="en-US" sz="2000" dirty="0">
              <a:cs typeface="Arial" panose="020B0604020202020204" pitchFamily="34" charset="0"/>
            </a:endParaRPr>
          </a:p>
          <a:p>
            <a:pPr>
              <a:spcBef>
                <a:spcPct val="20000"/>
              </a:spcBef>
              <a:buFont typeface="Arial" panose="020B0604020202020204" pitchFamily="34" charset="0"/>
              <a:buNone/>
            </a:pPr>
            <a:r>
              <a:rPr lang="en-ZA" altLang="en-US" sz="2000" dirty="0">
                <a:cs typeface="Arial" panose="020B0604020202020204" pitchFamily="34" charset="0"/>
              </a:rPr>
              <a:t>2. Certification rate Report 191 Business and Utility Studies = </a:t>
            </a:r>
            <a:r>
              <a:rPr lang="en-ZA" altLang="en-US" sz="2000" dirty="0" smtClean="0">
                <a:cs typeface="Arial" panose="020B0604020202020204" pitchFamily="34" charset="0"/>
              </a:rPr>
              <a:t>40,84</a:t>
            </a:r>
            <a:endParaRPr lang="en-ZA" altLang="en-US" sz="2000" dirty="0">
              <a:cs typeface="Arial" panose="020B0604020202020204" pitchFamily="34" charset="0"/>
            </a:endParaRPr>
          </a:p>
          <a:p>
            <a:pPr>
              <a:spcBef>
                <a:spcPct val="20000"/>
              </a:spcBef>
              <a:buFont typeface="Arial" panose="020B0604020202020204" pitchFamily="34" charset="0"/>
              <a:buNone/>
            </a:pPr>
            <a:r>
              <a:rPr lang="en-ZA" altLang="en-US" sz="2000" dirty="0">
                <a:cs typeface="Arial" panose="020B0604020202020204" pitchFamily="34" charset="0"/>
              </a:rPr>
              <a:t>3. Retention rate for Report 191 Business and Utility Studies </a:t>
            </a:r>
            <a:r>
              <a:rPr lang="en-ZA" altLang="en-US" sz="2000" dirty="0" smtClean="0">
                <a:cs typeface="Arial" panose="020B0604020202020204" pitchFamily="34" charset="0"/>
              </a:rPr>
              <a:t>= 86,86%</a:t>
            </a:r>
            <a:endParaRPr lang="en-ZA" altLang="en-US" sz="2000" dirty="0">
              <a:cs typeface="Arial" panose="020B0604020202020204" pitchFamily="34" charset="0"/>
            </a:endParaRPr>
          </a:p>
          <a:p>
            <a:pPr>
              <a:spcBef>
                <a:spcPct val="20000"/>
              </a:spcBef>
            </a:pPr>
            <a:r>
              <a:rPr lang="en-ZA" altLang="en-US" sz="2000" dirty="0">
                <a:cs typeface="Arial" panose="020B0604020202020204" pitchFamily="34" charset="0"/>
              </a:rPr>
              <a:t>4. Pass rate for Report 190 Engineering Studies </a:t>
            </a:r>
            <a:r>
              <a:rPr lang="en-ZA" altLang="en-US" sz="2000" dirty="0" smtClean="0">
                <a:cs typeface="Arial" panose="020B0604020202020204" pitchFamily="34" charset="0"/>
              </a:rPr>
              <a:t>= </a:t>
            </a:r>
            <a:r>
              <a:rPr lang="en-US" sz="2000" dirty="0" smtClean="0">
                <a:cs typeface="Arial" panose="020B0604020202020204" pitchFamily="34" charset="0"/>
              </a:rPr>
              <a:t>53.65</a:t>
            </a:r>
            <a:r>
              <a:rPr lang="en-ZA" sz="2000" dirty="0" smtClean="0">
                <a:cs typeface="Arial" panose="020B0604020202020204" pitchFamily="34" charset="0"/>
              </a:rPr>
              <a:t>%</a:t>
            </a:r>
            <a:r>
              <a:rPr lang="en-ZA" altLang="en-US" sz="2000" dirty="0" smtClean="0">
                <a:cs typeface="Arial" panose="020B0604020202020204" pitchFamily="34" charset="0"/>
              </a:rPr>
              <a:t> </a:t>
            </a:r>
            <a:endParaRPr lang="en-ZA" altLang="en-US" sz="2000" dirty="0">
              <a:cs typeface="Arial" panose="020B0604020202020204" pitchFamily="34" charset="0"/>
            </a:endParaRPr>
          </a:p>
          <a:p>
            <a:pPr>
              <a:spcBef>
                <a:spcPct val="20000"/>
              </a:spcBef>
            </a:pPr>
            <a:r>
              <a:rPr lang="en-ZA" altLang="en-US" sz="2000" dirty="0">
                <a:cs typeface="Arial" panose="020B0604020202020204" pitchFamily="34" charset="0"/>
              </a:rPr>
              <a:t>5. Certification rate Report 190 Engineering Studies = </a:t>
            </a:r>
            <a:r>
              <a:rPr lang="en-ZA" altLang="en-US" sz="2000" dirty="0" smtClean="0">
                <a:cs typeface="Arial" panose="020B0604020202020204" pitchFamily="34" charset="0"/>
              </a:rPr>
              <a:t>32,93%</a:t>
            </a:r>
            <a:endParaRPr lang="en-ZA" altLang="en-US" sz="2000" dirty="0">
              <a:cs typeface="Arial" panose="020B0604020202020204" pitchFamily="34" charset="0"/>
            </a:endParaRPr>
          </a:p>
          <a:p>
            <a:pPr>
              <a:spcBef>
                <a:spcPct val="20000"/>
              </a:spcBef>
            </a:pPr>
            <a:r>
              <a:rPr lang="en-ZA" altLang="en-US" sz="2000" dirty="0">
                <a:cs typeface="Arial" panose="020B0604020202020204" pitchFamily="34" charset="0"/>
              </a:rPr>
              <a:t>6. Retention rate for Report 190 Engineering Studies = </a:t>
            </a:r>
            <a:r>
              <a:rPr lang="en-ZA" altLang="en-US" sz="2000" dirty="0" smtClean="0">
                <a:cs typeface="Arial" panose="020B0604020202020204" pitchFamily="34" charset="0"/>
              </a:rPr>
              <a:t>90.14%</a:t>
            </a:r>
            <a:endParaRPr lang="en-ZA" altLang="en-US" sz="2000" dirty="0">
              <a:cs typeface="Arial" panose="020B0604020202020204" pitchFamily="34" charset="0"/>
            </a:endParaRPr>
          </a:p>
          <a:p>
            <a:pPr>
              <a:spcBef>
                <a:spcPct val="20000"/>
              </a:spcBef>
            </a:pPr>
            <a:r>
              <a:rPr lang="en-ZA" altLang="en-US" sz="2000" dirty="0">
                <a:cs typeface="Arial" panose="020B0604020202020204" pitchFamily="34" charset="0"/>
              </a:rPr>
              <a:t>7. Pass rate for National Certificate Vocational Studies = </a:t>
            </a:r>
            <a:r>
              <a:rPr lang="en-ZA" altLang="en-US" sz="2000" dirty="0" smtClean="0">
                <a:cs typeface="Arial" panose="020B0604020202020204" pitchFamily="34" charset="0"/>
              </a:rPr>
              <a:t>72.36%</a:t>
            </a:r>
            <a:endParaRPr lang="en-ZA" altLang="en-US" sz="2000" dirty="0">
              <a:cs typeface="Arial" panose="020B0604020202020204" pitchFamily="34" charset="0"/>
            </a:endParaRPr>
          </a:p>
          <a:p>
            <a:pPr>
              <a:spcBef>
                <a:spcPct val="20000"/>
              </a:spcBef>
            </a:pPr>
            <a:r>
              <a:rPr lang="en-ZA" altLang="en-US" sz="2000" dirty="0">
                <a:cs typeface="Arial" panose="020B0604020202020204" pitchFamily="34" charset="0"/>
              </a:rPr>
              <a:t>8. Certification rate  for National Certificate Vocational Studies </a:t>
            </a:r>
            <a:r>
              <a:rPr lang="en-ZA" altLang="en-US" sz="2000" dirty="0" smtClean="0">
                <a:cs typeface="Arial" panose="020B0604020202020204" pitchFamily="34" charset="0"/>
              </a:rPr>
              <a:t>= </a:t>
            </a:r>
            <a:r>
              <a:rPr lang="en-US" sz="2000" dirty="0" smtClean="0"/>
              <a:t>40.05% </a:t>
            </a:r>
            <a:endParaRPr lang="en-ZA" altLang="en-US" sz="2000" dirty="0">
              <a:cs typeface="Arial" panose="020B0604020202020204" pitchFamily="34" charset="0"/>
            </a:endParaRPr>
          </a:p>
          <a:p>
            <a:pPr>
              <a:spcBef>
                <a:spcPct val="20000"/>
              </a:spcBef>
            </a:pPr>
            <a:r>
              <a:rPr lang="en-ZA" altLang="en-US" sz="2000" dirty="0">
                <a:cs typeface="Arial" panose="020B0604020202020204" pitchFamily="34" charset="0"/>
              </a:rPr>
              <a:t>9. Retention rate  for National Certificate Vocational </a:t>
            </a:r>
            <a:r>
              <a:rPr lang="en-ZA" altLang="en-US" sz="2000" dirty="0" smtClean="0">
                <a:cs typeface="Arial" panose="020B0604020202020204" pitchFamily="34" charset="0"/>
              </a:rPr>
              <a:t>Studies = </a:t>
            </a:r>
            <a:r>
              <a:rPr lang="en-US" sz="1800" dirty="0" smtClean="0"/>
              <a:t>79.19%</a:t>
            </a:r>
            <a:endParaRPr lang="en-ZA" altLang="en-US" sz="1800" dirty="0" smtClean="0">
              <a:cs typeface="Arial" panose="020B0604020202020204" pitchFamily="34" charset="0"/>
            </a:endParaRPr>
          </a:p>
          <a:p>
            <a:pPr>
              <a:spcBef>
                <a:spcPct val="20000"/>
              </a:spcBef>
            </a:pPr>
            <a:r>
              <a:rPr lang="en-ZA" altLang="en-US" sz="2000" dirty="0" smtClean="0">
                <a:cs typeface="Arial" panose="020B0604020202020204" pitchFamily="34" charset="0"/>
              </a:rPr>
              <a:t>10. Throughput rate for NATED programmes = 13%</a:t>
            </a:r>
          </a:p>
          <a:p>
            <a:pPr>
              <a:spcBef>
                <a:spcPct val="20000"/>
              </a:spcBef>
            </a:pPr>
            <a:r>
              <a:rPr lang="en-ZA" altLang="en-US" sz="2000" dirty="0" smtClean="0">
                <a:cs typeface="Arial" panose="020B0604020202020204" pitchFamily="34" charset="0"/>
              </a:rPr>
              <a:t>11. Throughput for National Certificate Vocational = 11%</a:t>
            </a:r>
          </a:p>
          <a:p>
            <a:pPr>
              <a:spcBef>
                <a:spcPct val="20000"/>
              </a:spcBef>
            </a:pPr>
            <a:endParaRPr lang="en-ZA" altLang="en-US" b="1" u="sng" dirty="0" smtClean="0">
              <a:cs typeface="Arial" panose="020B0604020202020204" pitchFamily="34" charset="0"/>
            </a:endParaRPr>
          </a:p>
        </p:txBody>
      </p:sp>
    </p:spTree>
    <p:extLst>
      <p:ext uri="{BB962C8B-B14F-4D97-AF65-F5344CB8AC3E}">
        <p14:creationId xmlns:p14="http://schemas.microsoft.com/office/powerpoint/2010/main" xmlns="" val="14498070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Student success, drop-out and throughput rates, causes and measures put in place to address </a:t>
            </a:r>
            <a:r>
              <a:rPr lang="en-ZA" b="1" u="sng" dirty="0" smtClean="0"/>
              <a:t>them.</a:t>
            </a:r>
            <a:endParaRPr lang="en-ZA" b="1" u="sng" dirty="0">
              <a:cs typeface="Arial" panose="020B0604020202020204" pitchFamily="34" charset="0"/>
            </a:endParaRPr>
          </a:p>
          <a:p>
            <a:pPr>
              <a:lnSpc>
                <a:spcPct val="80000"/>
              </a:lnSpc>
              <a:spcBef>
                <a:spcPct val="20000"/>
              </a:spcBef>
              <a:buFont typeface="Arial" panose="020B0604020202020204" pitchFamily="34" charset="0"/>
              <a:buNone/>
            </a:pPr>
            <a:r>
              <a:rPr lang="en-ZA" b="1" u="sng" dirty="0" err="1" smtClean="0">
                <a:cs typeface="Arial" panose="020B0604020202020204" pitchFamily="34" charset="0"/>
              </a:rPr>
              <a:t>Cuases</a:t>
            </a:r>
            <a:r>
              <a:rPr lang="en-ZA" b="1" u="sng" dirty="0" smtClean="0">
                <a:cs typeface="Arial" panose="020B0604020202020204" pitchFamily="34" charset="0"/>
              </a:rPr>
              <a:t> for student`s drop-out.</a:t>
            </a:r>
          </a:p>
          <a:p>
            <a:pPr>
              <a:lnSpc>
                <a:spcPct val="80000"/>
              </a:lnSpc>
              <a:spcBef>
                <a:spcPct val="20000"/>
              </a:spcBef>
              <a:buFont typeface="Arial" panose="020B0604020202020204" pitchFamily="34" charset="0"/>
              <a:buNone/>
            </a:pPr>
            <a:r>
              <a:rPr lang="en-ZA" dirty="0" smtClean="0">
                <a:cs typeface="Arial" panose="020B0604020202020204" pitchFamily="34" charset="0"/>
              </a:rPr>
              <a:t>The following are some of the reasons but not limited for the students drop-out:</a:t>
            </a:r>
          </a:p>
          <a:p>
            <a:pPr marL="457200" indent="-457200">
              <a:lnSpc>
                <a:spcPct val="80000"/>
              </a:lnSpc>
              <a:spcBef>
                <a:spcPct val="20000"/>
              </a:spcBef>
              <a:buFont typeface="Arial" panose="020B0604020202020204" pitchFamily="34" charset="0"/>
              <a:buAutoNum type="arabicPeriod"/>
            </a:pPr>
            <a:r>
              <a:rPr lang="en-ZA" dirty="0" smtClean="0">
                <a:cs typeface="Arial" panose="020B0604020202020204" pitchFamily="34" charset="0"/>
              </a:rPr>
              <a:t>Employment</a:t>
            </a:r>
          </a:p>
          <a:p>
            <a:pPr marL="457200" indent="-457200">
              <a:lnSpc>
                <a:spcPct val="80000"/>
              </a:lnSpc>
              <a:spcBef>
                <a:spcPct val="20000"/>
              </a:spcBef>
              <a:buFont typeface="Arial" panose="020B0604020202020204" pitchFamily="34" charset="0"/>
              <a:buAutoNum type="arabicPeriod"/>
            </a:pPr>
            <a:r>
              <a:rPr lang="en-ZA" dirty="0" smtClean="0">
                <a:cs typeface="Arial" panose="020B0604020202020204" pitchFamily="34" charset="0"/>
              </a:rPr>
              <a:t>Arrest </a:t>
            </a:r>
          </a:p>
          <a:p>
            <a:pPr marL="457200" indent="-457200">
              <a:lnSpc>
                <a:spcPct val="80000"/>
              </a:lnSpc>
              <a:spcBef>
                <a:spcPct val="20000"/>
              </a:spcBef>
              <a:buFont typeface="Arial" panose="020B0604020202020204" pitchFamily="34" charset="0"/>
              <a:buAutoNum type="arabicPeriod"/>
            </a:pPr>
            <a:r>
              <a:rPr lang="en-ZA" dirty="0" smtClean="0">
                <a:cs typeface="Arial" panose="020B0604020202020204" pitchFamily="34" charset="0"/>
              </a:rPr>
              <a:t>Pregnancy </a:t>
            </a:r>
          </a:p>
          <a:p>
            <a:pPr marL="457200" indent="-457200">
              <a:lnSpc>
                <a:spcPct val="80000"/>
              </a:lnSpc>
              <a:spcBef>
                <a:spcPct val="20000"/>
              </a:spcBef>
              <a:buFont typeface="Arial" panose="020B0604020202020204" pitchFamily="34" charset="0"/>
              <a:buAutoNum type="arabicPeriod"/>
            </a:pPr>
            <a:r>
              <a:rPr lang="en-ZA" dirty="0" smtClean="0">
                <a:cs typeface="Arial" panose="020B0604020202020204" pitchFamily="34" charset="0"/>
              </a:rPr>
              <a:t>Substance abuse</a:t>
            </a:r>
          </a:p>
          <a:p>
            <a:pPr marL="457200" indent="-457200">
              <a:lnSpc>
                <a:spcPct val="80000"/>
              </a:lnSpc>
              <a:spcBef>
                <a:spcPct val="20000"/>
              </a:spcBef>
              <a:buFont typeface="Arial" panose="020B0604020202020204" pitchFamily="34" charset="0"/>
              <a:buAutoNum type="arabicPeriod"/>
            </a:pPr>
            <a:r>
              <a:rPr lang="en-ZA" dirty="0" smtClean="0">
                <a:cs typeface="Arial" panose="020B0604020202020204" pitchFamily="34" charset="0"/>
              </a:rPr>
              <a:t>Late payment of students allowance by NSFAS</a:t>
            </a:r>
          </a:p>
          <a:p>
            <a:pPr marL="457200" indent="-457200">
              <a:lnSpc>
                <a:spcPct val="80000"/>
              </a:lnSpc>
              <a:spcBef>
                <a:spcPct val="20000"/>
              </a:spcBef>
              <a:buFont typeface="Arial" panose="020B0604020202020204" pitchFamily="34" charset="0"/>
              <a:buAutoNum type="arabicPeriod"/>
            </a:pPr>
            <a:r>
              <a:rPr lang="en-ZA" dirty="0" smtClean="0">
                <a:cs typeface="Arial" panose="020B0604020202020204" pitchFamily="34" charset="0"/>
              </a:rPr>
              <a:t>Students not meeting sub-minimum</a:t>
            </a:r>
          </a:p>
          <a:p>
            <a:pPr marL="457200" indent="-457200">
              <a:lnSpc>
                <a:spcPct val="80000"/>
              </a:lnSpc>
              <a:spcBef>
                <a:spcPct val="20000"/>
              </a:spcBef>
              <a:buFont typeface="Arial" panose="020B0604020202020204" pitchFamily="34" charset="0"/>
              <a:buAutoNum type="arabicPeriod"/>
            </a:pPr>
            <a:r>
              <a:rPr lang="en-ZA" dirty="0" smtClean="0">
                <a:cs typeface="Arial" panose="020B0604020202020204" pitchFamily="34" charset="0"/>
              </a:rPr>
              <a:t>Wrong career choice</a:t>
            </a:r>
          </a:p>
          <a:p>
            <a:pPr marL="457200" indent="-457200">
              <a:lnSpc>
                <a:spcPct val="80000"/>
              </a:lnSpc>
              <a:spcBef>
                <a:spcPct val="20000"/>
              </a:spcBef>
              <a:buFont typeface="Arial" panose="020B0604020202020204" pitchFamily="34" charset="0"/>
              <a:buAutoNum type="arabicPeriod"/>
            </a:pPr>
            <a:r>
              <a:rPr lang="en-ZA" dirty="0" smtClean="0">
                <a:cs typeface="Arial" panose="020B0604020202020204" pitchFamily="34" charset="0"/>
              </a:rPr>
              <a:t>Psycho-socio economic issues </a:t>
            </a:r>
          </a:p>
          <a:p>
            <a:pPr marL="457200" indent="-457200">
              <a:lnSpc>
                <a:spcPct val="80000"/>
              </a:lnSpc>
              <a:spcBef>
                <a:spcPct val="20000"/>
              </a:spcBef>
              <a:buFont typeface="Arial" panose="020B0604020202020204" pitchFamily="34" charset="0"/>
              <a:buAutoNum type="arabicPeriod"/>
            </a:pPr>
            <a:r>
              <a:rPr lang="en-ZA" dirty="0" smtClean="0">
                <a:cs typeface="Arial" panose="020B0604020202020204" pitchFamily="34" charset="0"/>
              </a:rPr>
              <a:t>Impact of COVID-19 </a:t>
            </a:r>
          </a:p>
          <a:p>
            <a:pPr marL="457200" indent="-457200">
              <a:lnSpc>
                <a:spcPct val="80000"/>
              </a:lnSpc>
              <a:spcBef>
                <a:spcPct val="20000"/>
              </a:spcBef>
              <a:buFont typeface="Arial" panose="020B0604020202020204" pitchFamily="34" charset="0"/>
              <a:buAutoNum type="arabicPeriod"/>
            </a:pPr>
            <a:r>
              <a:rPr lang="en-ZA" dirty="0">
                <a:cs typeface="Arial" panose="020B0604020202020204" pitchFamily="34" charset="0"/>
              </a:rPr>
              <a:t> </a:t>
            </a:r>
            <a:r>
              <a:rPr lang="en-ZA" dirty="0" smtClean="0">
                <a:cs typeface="Arial" panose="020B0604020202020204" pitchFamily="34" charset="0"/>
              </a:rPr>
              <a:t>Mortality </a:t>
            </a:r>
          </a:p>
          <a:p>
            <a:pPr>
              <a:lnSpc>
                <a:spcPct val="80000"/>
              </a:lnSpc>
              <a:spcBef>
                <a:spcPct val="20000"/>
              </a:spcBef>
            </a:pPr>
            <a:endParaRPr lang="en-ZA" dirty="0" smtClean="0">
              <a:cs typeface="Arial" panose="020B0604020202020204" pitchFamily="34" charset="0"/>
            </a:endParaRPr>
          </a:p>
        </p:txBody>
      </p:sp>
    </p:spTree>
    <p:extLst>
      <p:ext uri="{BB962C8B-B14F-4D97-AF65-F5344CB8AC3E}">
        <p14:creationId xmlns:p14="http://schemas.microsoft.com/office/powerpoint/2010/main" xmlns="" val="3724451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Student success, drop-out and throughput rates, causes and measures put in place to address </a:t>
            </a:r>
            <a:r>
              <a:rPr lang="en-ZA" b="1" u="sng" dirty="0" smtClean="0"/>
              <a:t>them.</a:t>
            </a:r>
          </a:p>
          <a:p>
            <a:pPr algn="ctr">
              <a:lnSpc>
                <a:spcPct val="80000"/>
              </a:lnSpc>
              <a:spcBef>
                <a:spcPct val="20000"/>
              </a:spcBef>
              <a:buFont typeface="Arial" panose="020B0604020202020204" pitchFamily="34" charset="0"/>
              <a:buNone/>
            </a:pPr>
            <a:endParaRPr lang="en-ZA" b="1" u="sng" dirty="0" smtClean="0"/>
          </a:p>
          <a:p>
            <a:pPr>
              <a:lnSpc>
                <a:spcPct val="80000"/>
              </a:lnSpc>
              <a:spcBef>
                <a:spcPct val="20000"/>
              </a:spcBef>
              <a:buFont typeface="Arial" panose="020B0604020202020204" pitchFamily="34" charset="0"/>
              <a:buNone/>
            </a:pPr>
            <a:r>
              <a:rPr lang="en-ZA" altLang="en-US" b="1" u="sng" dirty="0" smtClean="0">
                <a:cs typeface="Arial" panose="020B0604020202020204" pitchFamily="34" charset="0"/>
              </a:rPr>
              <a:t>Remedial action/interventions through students support services</a:t>
            </a:r>
          </a:p>
          <a:p>
            <a:pPr marL="342900" indent="-342900">
              <a:lnSpc>
                <a:spcPct val="80000"/>
              </a:lnSpc>
              <a:spcBef>
                <a:spcPct val="20000"/>
              </a:spcBef>
              <a:buFont typeface="Arial" panose="020B0604020202020204" pitchFamily="34" charset="0"/>
              <a:buChar char="•"/>
            </a:pPr>
            <a:r>
              <a:rPr lang="en-ZA" altLang="en-US" sz="2000" dirty="0" smtClean="0">
                <a:cs typeface="Arial" panose="020B0604020202020204" pitchFamily="34" charset="0"/>
              </a:rPr>
              <a:t>The college has employed 2 counsellors to deal with students psycho-socio economic matters.</a:t>
            </a:r>
          </a:p>
          <a:p>
            <a:pPr marL="342900" indent="-342900">
              <a:lnSpc>
                <a:spcPct val="80000"/>
              </a:lnSpc>
              <a:spcBef>
                <a:spcPct val="20000"/>
              </a:spcBef>
              <a:buFont typeface="Arial" panose="020B0604020202020204" pitchFamily="34" charset="0"/>
              <a:buChar char="•"/>
            </a:pPr>
            <a:r>
              <a:rPr lang="en-ZA" altLang="en-US" sz="2000" dirty="0" smtClean="0">
                <a:cs typeface="Arial" panose="020B0604020202020204" pitchFamily="34" charset="0"/>
              </a:rPr>
              <a:t>Every campus has a Students Support Officer that monitor students attendance.</a:t>
            </a:r>
          </a:p>
          <a:p>
            <a:pPr marL="342900" indent="-342900">
              <a:lnSpc>
                <a:spcPct val="80000"/>
              </a:lnSpc>
              <a:spcBef>
                <a:spcPct val="20000"/>
              </a:spcBef>
              <a:buFont typeface="Arial" panose="020B0604020202020204" pitchFamily="34" charset="0"/>
              <a:buChar char="•"/>
            </a:pPr>
            <a:r>
              <a:rPr lang="en-ZA" altLang="en-US" sz="2000" dirty="0" smtClean="0">
                <a:cs typeface="Arial" panose="020B0604020202020204" pitchFamily="34" charset="0"/>
              </a:rPr>
              <a:t>All campuses has remedial lecturers</a:t>
            </a:r>
          </a:p>
          <a:p>
            <a:pPr marL="342900" indent="-342900">
              <a:lnSpc>
                <a:spcPct val="80000"/>
              </a:lnSpc>
              <a:spcBef>
                <a:spcPct val="20000"/>
              </a:spcBef>
              <a:buFont typeface="Arial" panose="020B0604020202020204" pitchFamily="34" charset="0"/>
              <a:buChar char="•"/>
            </a:pPr>
            <a:r>
              <a:rPr lang="en-ZA" altLang="en-US" sz="2000" dirty="0" smtClean="0">
                <a:cs typeface="Arial" panose="020B0604020202020204" pitchFamily="34" charset="0"/>
              </a:rPr>
              <a:t>Students who failed to meet sub-minimum to qualify for exam are given a second chance to write assessment test that will make them to qualify.</a:t>
            </a:r>
          </a:p>
          <a:p>
            <a:pPr marL="342900" indent="-342900">
              <a:lnSpc>
                <a:spcPct val="80000"/>
              </a:lnSpc>
              <a:spcBef>
                <a:spcPct val="20000"/>
              </a:spcBef>
              <a:buFont typeface="Arial" panose="020B0604020202020204" pitchFamily="34" charset="0"/>
              <a:buChar char="•"/>
            </a:pPr>
            <a:r>
              <a:rPr lang="en-ZA" altLang="en-US" sz="2000" dirty="0" smtClean="0">
                <a:cs typeface="Arial" panose="020B0604020202020204" pitchFamily="34" charset="0"/>
              </a:rPr>
              <a:t>Career advise is offered to all prospective students before the register for their proffered qualifications.</a:t>
            </a:r>
          </a:p>
          <a:p>
            <a:pPr marL="342900" indent="-342900">
              <a:lnSpc>
                <a:spcPct val="80000"/>
              </a:lnSpc>
              <a:spcBef>
                <a:spcPct val="20000"/>
              </a:spcBef>
              <a:buFont typeface="Arial" panose="020B0604020202020204" pitchFamily="34" charset="0"/>
              <a:buChar char="•"/>
            </a:pPr>
            <a:r>
              <a:rPr lang="en-ZA" altLang="en-US" sz="2000" dirty="0" smtClean="0">
                <a:cs typeface="Arial" panose="020B0604020202020204" pitchFamily="34" charset="0"/>
              </a:rPr>
              <a:t>Remedial support is given to those students who are in need for such intervention.</a:t>
            </a:r>
          </a:p>
          <a:p>
            <a:pPr marL="342900" indent="-342900">
              <a:lnSpc>
                <a:spcPct val="80000"/>
              </a:lnSpc>
              <a:spcBef>
                <a:spcPct val="20000"/>
              </a:spcBef>
              <a:buFont typeface="Arial" panose="020B0604020202020204" pitchFamily="34" charset="0"/>
              <a:buChar char="•"/>
            </a:pPr>
            <a:r>
              <a:rPr lang="en-ZA" altLang="en-US" sz="2000" dirty="0" smtClean="0">
                <a:cs typeface="Arial" panose="020B0604020202020204" pitchFamily="34" charset="0"/>
              </a:rPr>
              <a:t>All campuses are equipped with 24 hour Free WI-FI with 200mbps speed.</a:t>
            </a:r>
          </a:p>
          <a:p>
            <a:pPr marL="342900" indent="-342900">
              <a:lnSpc>
                <a:spcPct val="80000"/>
              </a:lnSpc>
              <a:spcBef>
                <a:spcPct val="20000"/>
              </a:spcBef>
              <a:buFont typeface="Arial" panose="020B0604020202020204" pitchFamily="34" charset="0"/>
              <a:buChar char="•"/>
            </a:pPr>
            <a:r>
              <a:rPr lang="en-ZA" altLang="en-US" sz="2000" dirty="0" smtClean="0">
                <a:cs typeface="Arial" panose="020B0604020202020204" pitchFamily="34" charset="0"/>
              </a:rPr>
              <a:t>The college procured a software system called Academic Support Technology to assist students with skills in numeracy and literacy.</a:t>
            </a:r>
          </a:p>
          <a:p>
            <a:pPr marL="342900" indent="-342900">
              <a:lnSpc>
                <a:spcPct val="80000"/>
              </a:lnSpc>
              <a:spcBef>
                <a:spcPct val="20000"/>
              </a:spcBef>
              <a:buFont typeface="Arial" panose="020B0604020202020204" pitchFamily="34" charset="0"/>
              <a:buChar char="•"/>
            </a:pPr>
            <a:r>
              <a:rPr lang="en-ZA" altLang="en-US" sz="2000" dirty="0" smtClean="0">
                <a:cs typeface="Arial" panose="020B0604020202020204" pitchFamily="34" charset="0"/>
              </a:rPr>
              <a:t>The campuses `s library are uploaded with laptops and e-books which allows the students to access e-books anywhere at anytime.</a:t>
            </a:r>
          </a:p>
          <a:p>
            <a:pPr marL="342900" indent="-342900">
              <a:lnSpc>
                <a:spcPct val="80000"/>
              </a:lnSpc>
              <a:spcBef>
                <a:spcPct val="20000"/>
              </a:spcBef>
              <a:buFont typeface="Arial" panose="020B0604020202020204" pitchFamily="34" charset="0"/>
              <a:buChar char="•"/>
            </a:pPr>
            <a:r>
              <a:rPr lang="en-ZA" altLang="en-US" sz="2000" dirty="0" smtClean="0">
                <a:cs typeface="Arial" panose="020B0604020202020204" pitchFamily="34" charset="0"/>
              </a:rPr>
              <a:t>All lecturers of the college are provided with laptops and data for the provision of blended learning.</a:t>
            </a:r>
          </a:p>
          <a:p>
            <a:pPr>
              <a:lnSpc>
                <a:spcPct val="80000"/>
              </a:lnSpc>
              <a:spcBef>
                <a:spcPct val="20000"/>
              </a:spcBef>
              <a:buFont typeface="Arial" panose="020B0604020202020204" pitchFamily="34" charset="0"/>
              <a:buNone/>
            </a:pPr>
            <a:endParaRPr lang="en-ZA" altLang="en-US" b="1" u="sng" dirty="0" smtClean="0">
              <a:cs typeface="Arial" panose="020B0604020202020204" pitchFamily="34" charset="0"/>
            </a:endParaRPr>
          </a:p>
        </p:txBody>
      </p:sp>
    </p:spTree>
    <p:extLst>
      <p:ext uri="{BB962C8B-B14F-4D97-AF65-F5344CB8AC3E}">
        <p14:creationId xmlns:p14="http://schemas.microsoft.com/office/powerpoint/2010/main" xmlns="" val="35551857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Progress in the implementation of the Commission for Gender Equality (CGE) recommendations of the Report on Gender Transformation Investigations in TVET colleges</a:t>
            </a:r>
            <a:r>
              <a:rPr lang="en-ZA" b="1" u="sng" dirty="0" smtClean="0"/>
              <a:t>.</a:t>
            </a:r>
          </a:p>
          <a:p>
            <a:pPr>
              <a:lnSpc>
                <a:spcPct val="80000"/>
              </a:lnSpc>
              <a:spcBef>
                <a:spcPct val="20000"/>
              </a:spcBef>
              <a:buFont typeface="Arial" panose="020B0604020202020204" pitchFamily="34" charset="0"/>
              <a:buNone/>
            </a:pPr>
            <a:r>
              <a:rPr lang="en-ZA" dirty="0" smtClean="0"/>
              <a:t>The college management continued with its gender equality  and people with disability transformation:  </a:t>
            </a:r>
          </a:p>
          <a:p>
            <a:pPr>
              <a:lnSpc>
                <a:spcPct val="80000"/>
              </a:lnSpc>
              <a:spcBef>
                <a:spcPct val="20000"/>
              </a:spcBef>
              <a:buFont typeface="Arial" panose="020B0604020202020204" pitchFamily="34" charset="0"/>
              <a:buNone/>
            </a:pPr>
            <a:r>
              <a:rPr lang="en-ZA" dirty="0" smtClean="0"/>
              <a:t>In campus management of the college  6 sites/campuses 4 are female and 2 males.</a:t>
            </a:r>
          </a:p>
          <a:p>
            <a:pPr>
              <a:lnSpc>
                <a:spcPct val="80000"/>
              </a:lnSpc>
              <a:spcBef>
                <a:spcPct val="20000"/>
              </a:spcBef>
              <a:buFont typeface="Arial" panose="020B0604020202020204" pitchFamily="34" charset="0"/>
              <a:buNone/>
            </a:pPr>
            <a:r>
              <a:rPr lang="en-ZA" dirty="0" smtClean="0"/>
              <a:t>In College Students Representative Council structure 7 are female and 4 are males.</a:t>
            </a:r>
          </a:p>
          <a:p>
            <a:pPr>
              <a:lnSpc>
                <a:spcPct val="80000"/>
              </a:lnSpc>
              <a:spcBef>
                <a:spcPct val="20000"/>
              </a:spcBef>
              <a:buFont typeface="Arial" panose="020B0604020202020204" pitchFamily="34" charset="0"/>
              <a:buNone/>
            </a:pPr>
            <a:r>
              <a:rPr lang="en-ZA" dirty="0" smtClean="0"/>
              <a:t>The college enrolled 24 </a:t>
            </a:r>
            <a:r>
              <a:rPr lang="en-ZA" dirty="0"/>
              <a:t>b</a:t>
            </a:r>
            <a:r>
              <a:rPr lang="en-ZA" dirty="0" smtClean="0"/>
              <a:t>lind students at its 2 campuses, 9 female and 15 males.</a:t>
            </a:r>
          </a:p>
          <a:p>
            <a:pPr>
              <a:lnSpc>
                <a:spcPct val="80000"/>
              </a:lnSpc>
              <a:spcBef>
                <a:spcPct val="20000"/>
              </a:spcBef>
              <a:buFont typeface="Arial" panose="020B0604020202020204" pitchFamily="34" charset="0"/>
              <a:buNone/>
            </a:pPr>
            <a:r>
              <a:rPr lang="en-ZA" dirty="0" smtClean="0"/>
              <a:t>All these students are provided with laptops loaded with relevant software such as JAWS, voice recorder and magnifier for partially blind students</a:t>
            </a:r>
          </a:p>
          <a:p>
            <a:pPr>
              <a:lnSpc>
                <a:spcPct val="80000"/>
              </a:lnSpc>
              <a:spcBef>
                <a:spcPct val="20000"/>
              </a:spcBef>
              <a:buFont typeface="Arial" panose="020B0604020202020204" pitchFamily="34" charset="0"/>
              <a:buNone/>
            </a:pPr>
            <a:r>
              <a:rPr lang="en-ZA" dirty="0" smtClean="0"/>
              <a:t>The college provide Scriber for blind students and other students with various disability who require the assistance of scribers during assessment.</a:t>
            </a:r>
          </a:p>
          <a:p>
            <a:pPr>
              <a:lnSpc>
                <a:spcPct val="80000"/>
              </a:lnSpc>
              <a:spcBef>
                <a:spcPct val="20000"/>
              </a:spcBef>
              <a:buFont typeface="Arial" panose="020B0604020202020204" pitchFamily="34" charset="0"/>
              <a:buNone/>
            </a:pPr>
            <a:r>
              <a:rPr lang="en-ZA" dirty="0" smtClean="0"/>
              <a:t>Both the campuses has functional disability unit to that provide service to students living with disability.</a:t>
            </a:r>
          </a:p>
          <a:p>
            <a:pPr>
              <a:lnSpc>
                <a:spcPct val="80000"/>
              </a:lnSpc>
              <a:spcBef>
                <a:spcPct val="20000"/>
              </a:spcBef>
              <a:buFont typeface="Arial" panose="020B0604020202020204" pitchFamily="34" charset="0"/>
              <a:buNone/>
            </a:pPr>
            <a:r>
              <a:rPr lang="en-ZA" dirty="0" smtClean="0"/>
              <a:t>The college received R4.2million for SNE infrastructure upgrade from DHET</a:t>
            </a:r>
          </a:p>
          <a:p>
            <a:pPr algn="ctr">
              <a:lnSpc>
                <a:spcPct val="80000"/>
              </a:lnSpc>
              <a:spcBef>
                <a:spcPct val="20000"/>
              </a:spcBef>
              <a:buFont typeface="Arial" panose="020B0604020202020204" pitchFamily="34" charset="0"/>
              <a:buNone/>
            </a:pPr>
            <a:endParaRPr lang="en-ZA" b="1" u="sng" dirty="0" smtClean="0"/>
          </a:p>
          <a:p>
            <a:pPr algn="ctr">
              <a:lnSpc>
                <a:spcPct val="80000"/>
              </a:lnSpc>
              <a:spcBef>
                <a:spcPct val="20000"/>
              </a:spcBef>
              <a:buFont typeface="Arial" panose="020B0604020202020204" pitchFamily="34" charset="0"/>
              <a:buNone/>
            </a:pPr>
            <a:endParaRPr lang="en-ZA" altLang="en-US" b="1" u="sng" dirty="0" smtClean="0">
              <a:cs typeface="Arial" panose="020B0604020202020204" pitchFamily="34" charset="0"/>
            </a:endParaRPr>
          </a:p>
        </p:txBody>
      </p:sp>
    </p:spTree>
    <p:extLst>
      <p:ext uri="{BB962C8B-B14F-4D97-AF65-F5344CB8AC3E}">
        <p14:creationId xmlns:p14="http://schemas.microsoft.com/office/powerpoint/2010/main" xmlns="" val="40837572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341194" y="704055"/>
            <a:ext cx="1094859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Progress in the implementation of the Commission for Gender Equality (CGE) recommendations of the Report on Gender Transformation Investigations in TVET colleges</a:t>
            </a:r>
            <a:r>
              <a:rPr lang="en-ZA" b="1" u="sng" dirty="0" smtClean="0"/>
              <a:t>.</a:t>
            </a:r>
          </a:p>
          <a:p>
            <a:pPr>
              <a:lnSpc>
                <a:spcPct val="80000"/>
              </a:lnSpc>
              <a:spcBef>
                <a:spcPct val="20000"/>
              </a:spcBef>
              <a:buFont typeface="Arial" panose="020B0604020202020204" pitchFamily="34" charset="0"/>
              <a:buNone/>
            </a:pPr>
            <a:r>
              <a:rPr lang="en-ZA" dirty="0" smtClean="0"/>
              <a:t>To date the college have enrolled 9 572 female students and 1002 of them registered for Engineering studies and 5 447 male students amount to 15 019 students with 1 semester and 1 Trimester left to complete the enrolment for the 2022 academic year.</a:t>
            </a:r>
          </a:p>
          <a:p>
            <a:pPr lvl="0">
              <a:lnSpc>
                <a:spcPct val="80000"/>
              </a:lnSpc>
              <a:spcBef>
                <a:spcPct val="20000"/>
              </a:spcBef>
            </a:pPr>
            <a:r>
              <a:rPr lang="en-ZA" dirty="0" smtClean="0"/>
              <a:t>In terms of </a:t>
            </a:r>
            <a:r>
              <a:rPr lang="en-GB" b="1" i="1" dirty="0" smtClean="0"/>
              <a:t>Sexual </a:t>
            </a:r>
            <a:r>
              <a:rPr lang="en-GB" b="1" i="1" dirty="0"/>
              <a:t>Harassment</a:t>
            </a:r>
            <a:r>
              <a:rPr lang="en-GB" b="1" i="1" dirty="0" smtClean="0"/>
              <a:t>: </a:t>
            </a:r>
            <a:r>
              <a:rPr lang="en-GB" dirty="0" smtClean="0"/>
              <a:t>Two male staff members where charged with sexual harassment misconduct. One case has been concluded and the outcome is dismissal, however, the staff member concern lodged appeal. The second case is at final phase.</a:t>
            </a:r>
          </a:p>
          <a:p>
            <a:pPr lvl="0">
              <a:lnSpc>
                <a:spcPct val="80000"/>
              </a:lnSpc>
              <a:spcBef>
                <a:spcPct val="20000"/>
              </a:spcBef>
            </a:pPr>
            <a:r>
              <a:rPr lang="en-GB" b="1" i="1" dirty="0" smtClean="0"/>
              <a:t>Gender Base Violence campaign: </a:t>
            </a:r>
            <a:r>
              <a:rPr lang="en-GB" dirty="0" smtClean="0"/>
              <a:t>The college through SRC held march in support to victims of GBV and pledging to work with SAPS and the community in all matters relating to GBV. A Memorandum was handed over to </a:t>
            </a:r>
            <a:r>
              <a:rPr lang="en-GB" dirty="0" err="1" smtClean="0"/>
              <a:t>Moroka</a:t>
            </a:r>
            <a:r>
              <a:rPr lang="en-GB" dirty="0" smtClean="0"/>
              <a:t> police station in Soweto</a:t>
            </a:r>
            <a:endParaRPr lang="en-GB" b="1" i="1" dirty="0" smtClean="0"/>
          </a:p>
          <a:p>
            <a:pPr lvl="0">
              <a:lnSpc>
                <a:spcPct val="80000"/>
              </a:lnSpc>
              <a:spcBef>
                <a:spcPct val="20000"/>
              </a:spcBef>
            </a:pPr>
            <a:endParaRPr lang="en-GB" dirty="0"/>
          </a:p>
          <a:p>
            <a:pPr>
              <a:lnSpc>
                <a:spcPct val="80000"/>
              </a:lnSpc>
              <a:spcBef>
                <a:spcPct val="20000"/>
              </a:spcBef>
              <a:buFont typeface="Arial" panose="020B0604020202020204" pitchFamily="34" charset="0"/>
              <a:buNone/>
            </a:pPr>
            <a:endParaRPr lang="en-ZA" dirty="0" smtClean="0"/>
          </a:p>
          <a:p>
            <a:pPr>
              <a:lnSpc>
                <a:spcPct val="80000"/>
              </a:lnSpc>
              <a:spcBef>
                <a:spcPct val="20000"/>
              </a:spcBef>
              <a:buFont typeface="Arial" panose="020B0604020202020204" pitchFamily="34" charset="0"/>
              <a:buNone/>
            </a:pPr>
            <a:endParaRPr lang="en-ZA" sz="1600" b="1" u="sng" dirty="0" smtClean="0"/>
          </a:p>
          <a:p>
            <a:pPr algn="ctr">
              <a:lnSpc>
                <a:spcPct val="80000"/>
              </a:lnSpc>
              <a:spcBef>
                <a:spcPct val="20000"/>
              </a:spcBef>
              <a:buFont typeface="Arial" panose="020B0604020202020204" pitchFamily="34" charset="0"/>
              <a:buNone/>
            </a:pPr>
            <a:endParaRPr lang="en-ZA" altLang="en-US" b="1" u="sng" dirty="0" smtClean="0">
              <a:cs typeface="Arial" panose="020B0604020202020204" pitchFamily="34" charset="0"/>
            </a:endParaRPr>
          </a:p>
        </p:txBody>
      </p:sp>
    </p:spTree>
    <p:extLst>
      <p:ext uri="{BB962C8B-B14F-4D97-AF65-F5344CB8AC3E}">
        <p14:creationId xmlns:p14="http://schemas.microsoft.com/office/powerpoint/2010/main" xmlns="" val="41251144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341194" y="704055"/>
            <a:ext cx="1094859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Progress in the implementation of the Commission for Gender Equality (CGE) recommendations of the Report on Gender Transformation Investigations in TVET colleges</a:t>
            </a:r>
            <a:r>
              <a:rPr lang="en-ZA" b="1" u="sng" dirty="0" smtClean="0"/>
              <a:t>.</a:t>
            </a:r>
          </a:p>
          <a:p>
            <a:pPr algn="ctr">
              <a:lnSpc>
                <a:spcPct val="80000"/>
              </a:lnSpc>
              <a:spcBef>
                <a:spcPct val="20000"/>
              </a:spcBef>
              <a:buFont typeface="Arial" panose="020B0604020202020204" pitchFamily="34" charset="0"/>
              <a:buNone/>
            </a:pPr>
            <a:r>
              <a:rPr lang="en-ZA" b="1" u="sng" dirty="0" smtClean="0"/>
              <a:t>SRC/STUDENTS GBV MARCH TO MOROKA POLICE STATION</a:t>
            </a:r>
            <a:endParaRPr lang="en-ZA" b="1" u="sng" dirty="0"/>
          </a:p>
          <a:p>
            <a:pPr algn="ctr">
              <a:lnSpc>
                <a:spcPct val="80000"/>
              </a:lnSpc>
              <a:spcBef>
                <a:spcPct val="20000"/>
              </a:spcBef>
              <a:buFont typeface="Arial" panose="020B0604020202020204" pitchFamily="34" charset="0"/>
              <a:buNone/>
            </a:pPr>
            <a:endParaRPr lang="en-ZA" b="1" u="sng" dirty="0" smtClean="0"/>
          </a:p>
          <a:p>
            <a:pPr>
              <a:lnSpc>
                <a:spcPct val="80000"/>
              </a:lnSpc>
              <a:spcBef>
                <a:spcPct val="20000"/>
              </a:spcBef>
              <a:buFont typeface="Arial" panose="020B0604020202020204" pitchFamily="34" charset="0"/>
              <a:buNone/>
            </a:pPr>
            <a:endParaRPr lang="en-ZA" dirty="0"/>
          </a:p>
          <a:p>
            <a:pPr>
              <a:lnSpc>
                <a:spcPct val="80000"/>
              </a:lnSpc>
              <a:spcBef>
                <a:spcPct val="20000"/>
              </a:spcBef>
              <a:buFont typeface="Arial" panose="020B0604020202020204" pitchFamily="34" charset="0"/>
              <a:buNone/>
            </a:pPr>
            <a:endParaRPr lang="en-ZA" b="1" i="1" dirty="0" smtClean="0"/>
          </a:p>
          <a:p>
            <a:pPr>
              <a:lnSpc>
                <a:spcPct val="80000"/>
              </a:lnSpc>
              <a:spcBef>
                <a:spcPct val="20000"/>
              </a:spcBef>
              <a:buFont typeface="Arial" panose="020B0604020202020204" pitchFamily="34" charset="0"/>
              <a:buNone/>
            </a:pPr>
            <a:endParaRPr lang="en-GB" b="1" i="1" dirty="0" smtClean="0"/>
          </a:p>
          <a:p>
            <a:pPr lvl="0">
              <a:lnSpc>
                <a:spcPct val="80000"/>
              </a:lnSpc>
              <a:spcBef>
                <a:spcPct val="20000"/>
              </a:spcBef>
            </a:pPr>
            <a:endParaRPr lang="en-GB" dirty="0"/>
          </a:p>
          <a:p>
            <a:pPr>
              <a:lnSpc>
                <a:spcPct val="80000"/>
              </a:lnSpc>
              <a:spcBef>
                <a:spcPct val="20000"/>
              </a:spcBef>
              <a:buFont typeface="Arial" panose="020B0604020202020204" pitchFamily="34" charset="0"/>
              <a:buNone/>
            </a:pPr>
            <a:endParaRPr lang="en-ZA" dirty="0" smtClean="0"/>
          </a:p>
          <a:p>
            <a:pPr>
              <a:lnSpc>
                <a:spcPct val="80000"/>
              </a:lnSpc>
              <a:spcBef>
                <a:spcPct val="20000"/>
              </a:spcBef>
              <a:buFont typeface="Arial" panose="020B0604020202020204" pitchFamily="34" charset="0"/>
              <a:buNone/>
            </a:pPr>
            <a:endParaRPr lang="en-ZA" sz="1600" b="1" u="sng" dirty="0" smtClean="0"/>
          </a:p>
          <a:p>
            <a:pPr algn="ctr">
              <a:lnSpc>
                <a:spcPct val="80000"/>
              </a:lnSpc>
              <a:spcBef>
                <a:spcPct val="20000"/>
              </a:spcBef>
              <a:buFont typeface="Arial" panose="020B0604020202020204" pitchFamily="34" charset="0"/>
              <a:buNone/>
            </a:pPr>
            <a:endParaRPr lang="en-ZA" altLang="en-US" b="1" u="sng" dirty="0" smtClean="0">
              <a:cs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41194" y="2103120"/>
            <a:ext cx="11663572" cy="4520725"/>
          </a:xfrm>
          <a:prstGeom prst="rect">
            <a:avLst/>
          </a:prstGeom>
        </p:spPr>
      </p:pic>
    </p:spTree>
    <p:extLst>
      <p:ext uri="{BB962C8B-B14F-4D97-AF65-F5344CB8AC3E}">
        <p14:creationId xmlns:p14="http://schemas.microsoft.com/office/powerpoint/2010/main" xmlns="" val="1748530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341194" y="704055"/>
            <a:ext cx="1094859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Progress in the implementation of the Commission for Gender Equality (CGE) recommendations of the Report on Gender Transformation Investigations in TVET colleges</a:t>
            </a:r>
            <a:r>
              <a:rPr lang="en-ZA" b="1" u="sng" dirty="0" smtClean="0"/>
              <a:t>.</a:t>
            </a:r>
          </a:p>
          <a:p>
            <a:pPr algn="ctr">
              <a:lnSpc>
                <a:spcPct val="80000"/>
              </a:lnSpc>
              <a:spcBef>
                <a:spcPct val="20000"/>
              </a:spcBef>
              <a:buFont typeface="Arial" panose="020B0604020202020204" pitchFamily="34" charset="0"/>
              <a:buNone/>
            </a:pPr>
            <a:r>
              <a:rPr lang="en-US" dirty="0">
                <a:latin typeface="Arial Black" panose="020B0A04020102020204" pitchFamily="34" charset="0"/>
              </a:rPr>
              <a:t>Administration </a:t>
            </a:r>
            <a:r>
              <a:rPr lang="en-US" dirty="0" smtClean="0">
                <a:latin typeface="Arial Black" panose="020B0A04020102020204" pitchFamily="34" charset="0"/>
              </a:rPr>
              <a:t>Staff</a:t>
            </a:r>
          </a:p>
          <a:p>
            <a:pPr algn="ctr">
              <a:lnSpc>
                <a:spcPct val="80000"/>
              </a:lnSpc>
              <a:spcBef>
                <a:spcPct val="20000"/>
              </a:spcBef>
              <a:buFont typeface="Arial" panose="020B0604020202020204" pitchFamily="34" charset="0"/>
              <a:buNone/>
            </a:pPr>
            <a:endParaRPr lang="en-ZA" b="1" u="sng" dirty="0" smtClean="0"/>
          </a:p>
          <a:p>
            <a:pPr>
              <a:lnSpc>
                <a:spcPct val="80000"/>
              </a:lnSpc>
              <a:spcBef>
                <a:spcPct val="20000"/>
              </a:spcBef>
              <a:buFont typeface="Arial" panose="020B0604020202020204" pitchFamily="34" charset="0"/>
              <a:buNone/>
            </a:pPr>
            <a:endParaRPr lang="en-ZA" dirty="0" smtClean="0"/>
          </a:p>
          <a:p>
            <a:pPr>
              <a:lnSpc>
                <a:spcPct val="80000"/>
              </a:lnSpc>
              <a:spcBef>
                <a:spcPct val="20000"/>
              </a:spcBef>
              <a:buFont typeface="Arial" panose="020B0604020202020204" pitchFamily="34" charset="0"/>
              <a:buNone/>
            </a:pPr>
            <a:endParaRPr lang="en-ZA" sz="1600" b="1" u="sng" dirty="0" smtClean="0"/>
          </a:p>
          <a:p>
            <a:pPr algn="ctr">
              <a:lnSpc>
                <a:spcPct val="80000"/>
              </a:lnSpc>
              <a:spcBef>
                <a:spcPct val="20000"/>
              </a:spcBef>
              <a:buFont typeface="Arial" panose="020B0604020202020204" pitchFamily="34" charset="0"/>
              <a:buNone/>
            </a:pPr>
            <a:endParaRPr lang="en-ZA" altLang="en-US" b="1" u="sng" dirty="0" smtClean="0">
              <a:cs typeface="Arial" panose="020B0604020202020204" pitchFamily="34" charset="0"/>
            </a:endParaRPr>
          </a:p>
        </p:txBody>
      </p:sp>
      <p:graphicFrame>
        <p:nvGraphicFramePr>
          <p:cNvPr id="4" name="Chart 3"/>
          <p:cNvGraphicFramePr>
            <a:graphicFrameLocks noGrp="1"/>
          </p:cNvGraphicFramePr>
          <p:nvPr>
            <p:extLst>
              <p:ext uri="{D42A27DB-BD31-4B8C-83A1-F6EECF244321}">
                <p14:modId xmlns:p14="http://schemas.microsoft.com/office/powerpoint/2010/main" xmlns="" val="2722462498"/>
              </p:ext>
            </p:extLst>
          </p:nvPr>
        </p:nvGraphicFramePr>
        <p:xfrm>
          <a:off x="755904" y="2142699"/>
          <a:ext cx="10253472" cy="44316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871813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499872" y="393700"/>
            <a:ext cx="11106912"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endParaRPr lang="en-ZA" altLang="en-US" b="1" dirty="0" smtClean="0">
              <a:cs typeface="Arial" panose="020B0604020202020204" pitchFamily="34" charset="0"/>
            </a:endParaRPr>
          </a:p>
          <a:p>
            <a:pPr algn="ctr">
              <a:lnSpc>
                <a:spcPct val="80000"/>
              </a:lnSpc>
              <a:spcBef>
                <a:spcPct val="20000"/>
              </a:spcBef>
              <a:buFont typeface="Arial" panose="020B0604020202020204" pitchFamily="34" charset="0"/>
              <a:buNone/>
            </a:pPr>
            <a:r>
              <a:rPr lang="en-ZA" altLang="en-US" sz="4000" b="1" u="sng" dirty="0" smtClean="0">
                <a:cs typeface="Arial" panose="020B0604020202020204" pitchFamily="34" charset="0"/>
              </a:rPr>
              <a:t>COLLEGE MISSION</a:t>
            </a:r>
          </a:p>
          <a:p>
            <a:pPr algn="ctr">
              <a:lnSpc>
                <a:spcPct val="80000"/>
              </a:lnSpc>
              <a:spcBef>
                <a:spcPct val="20000"/>
              </a:spcBef>
              <a:buFont typeface="Arial" panose="020B0604020202020204" pitchFamily="34" charset="0"/>
              <a:buNone/>
            </a:pPr>
            <a:endParaRPr lang="en-ZA" altLang="en-US" b="1" dirty="0">
              <a:solidFill>
                <a:srgbClr val="FF0000"/>
              </a:solidFill>
              <a:latin typeface="Calibri" panose="020F0502020204030204" pitchFamily="34" charset="0"/>
              <a:cs typeface="Arial" panose="020B0604020202020204" pitchFamily="34" charset="0"/>
            </a:endParaRPr>
          </a:p>
          <a:p>
            <a:pPr algn="ctr">
              <a:lnSpc>
                <a:spcPct val="250000"/>
              </a:lnSpc>
              <a:spcBef>
                <a:spcPct val="20000"/>
              </a:spcBef>
            </a:pPr>
            <a:r>
              <a:rPr lang="en-ZA" b="1" dirty="0" smtClean="0"/>
              <a:t>TO </a:t>
            </a:r>
            <a:r>
              <a:rPr lang="en-ZA" b="1" dirty="0"/>
              <a:t>INNOVATIVELY MOBILIZE ALL COLLEGE RESOURCES TO ENSURE EXCELLENCE IN OUR DELIVERY, EMPLOYABILITY AND EMBRACING OF ENTREPRENEURSHIP AMONG STUDENTS AND ISO CONSISTENCY IN OUR SERVICE.</a:t>
            </a:r>
          </a:p>
          <a:p>
            <a:pPr algn="ctr">
              <a:lnSpc>
                <a:spcPct val="250000"/>
              </a:lnSpc>
              <a:spcBef>
                <a:spcPct val="20000"/>
              </a:spcBef>
              <a:buFont typeface="Arial" panose="020B0604020202020204" pitchFamily="34" charset="0"/>
              <a:buNone/>
            </a:pPr>
            <a:endParaRPr lang="en-ZA" altLang="en-US" b="1" dirty="0">
              <a:latin typeface="Calibri" panose="020F0502020204030204" pitchFamily="34" charset="0"/>
            </a:endParaRPr>
          </a:p>
        </p:txBody>
      </p:sp>
    </p:spTree>
    <p:extLst>
      <p:ext uri="{BB962C8B-B14F-4D97-AF65-F5344CB8AC3E}">
        <p14:creationId xmlns:p14="http://schemas.microsoft.com/office/powerpoint/2010/main" xmlns="" val="1218304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341194" y="704055"/>
            <a:ext cx="1094859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Progress in the implementation of the Commission for Gender Equality (CGE) recommendations of the Report on Gender Transformation Investigations in TVET colleges</a:t>
            </a:r>
            <a:r>
              <a:rPr lang="en-ZA" b="1" u="sng" dirty="0" smtClean="0"/>
              <a:t>.</a:t>
            </a:r>
          </a:p>
          <a:p>
            <a:pPr algn="ctr">
              <a:lnSpc>
                <a:spcPct val="80000"/>
              </a:lnSpc>
              <a:spcBef>
                <a:spcPct val="20000"/>
              </a:spcBef>
              <a:buFont typeface="Arial" panose="020B0604020202020204" pitchFamily="34" charset="0"/>
              <a:buNone/>
            </a:pPr>
            <a:r>
              <a:rPr lang="en-US" dirty="0">
                <a:latin typeface="Arial Black" panose="020B0A04020102020204" pitchFamily="34" charset="0"/>
              </a:rPr>
              <a:t>Lecturing </a:t>
            </a:r>
            <a:r>
              <a:rPr lang="en-US" dirty="0" smtClean="0">
                <a:latin typeface="Arial Black" panose="020B0A04020102020204" pitchFamily="34" charset="0"/>
              </a:rPr>
              <a:t>Staff</a:t>
            </a:r>
          </a:p>
          <a:p>
            <a:pPr algn="ctr">
              <a:lnSpc>
                <a:spcPct val="80000"/>
              </a:lnSpc>
              <a:spcBef>
                <a:spcPct val="20000"/>
              </a:spcBef>
              <a:buFont typeface="Arial" panose="020B0604020202020204" pitchFamily="34" charset="0"/>
              <a:buNone/>
            </a:pPr>
            <a:endParaRPr lang="en-ZA" b="1" u="sng" dirty="0" smtClean="0"/>
          </a:p>
          <a:p>
            <a:pPr>
              <a:lnSpc>
                <a:spcPct val="80000"/>
              </a:lnSpc>
              <a:spcBef>
                <a:spcPct val="20000"/>
              </a:spcBef>
              <a:buFont typeface="Arial" panose="020B0604020202020204" pitchFamily="34" charset="0"/>
              <a:buNone/>
            </a:pPr>
            <a:endParaRPr lang="en-ZA" dirty="0" smtClean="0"/>
          </a:p>
          <a:p>
            <a:pPr>
              <a:lnSpc>
                <a:spcPct val="80000"/>
              </a:lnSpc>
              <a:spcBef>
                <a:spcPct val="20000"/>
              </a:spcBef>
              <a:buFont typeface="Arial" panose="020B0604020202020204" pitchFamily="34" charset="0"/>
              <a:buNone/>
            </a:pPr>
            <a:endParaRPr lang="en-ZA" sz="1600" b="1" u="sng" dirty="0" smtClean="0"/>
          </a:p>
          <a:p>
            <a:pPr algn="ctr">
              <a:lnSpc>
                <a:spcPct val="80000"/>
              </a:lnSpc>
              <a:spcBef>
                <a:spcPct val="20000"/>
              </a:spcBef>
              <a:buFont typeface="Arial" panose="020B0604020202020204" pitchFamily="34" charset="0"/>
              <a:buNone/>
            </a:pPr>
            <a:endParaRPr lang="en-ZA" altLang="en-US" b="1" u="sng" dirty="0" smtClean="0">
              <a:cs typeface="Arial" panose="020B0604020202020204" pitchFamily="34" charset="0"/>
            </a:endParaRPr>
          </a:p>
        </p:txBody>
      </p:sp>
      <p:graphicFrame>
        <p:nvGraphicFramePr>
          <p:cNvPr id="4" name="Chart 3"/>
          <p:cNvGraphicFramePr>
            <a:graphicFrameLocks noGrp="1"/>
          </p:cNvGraphicFramePr>
          <p:nvPr>
            <p:extLst>
              <p:ext uri="{D42A27DB-BD31-4B8C-83A1-F6EECF244321}">
                <p14:modId xmlns:p14="http://schemas.microsoft.com/office/powerpoint/2010/main" xmlns="" val="81926895"/>
              </p:ext>
            </p:extLst>
          </p:nvPr>
        </p:nvGraphicFramePr>
        <p:xfrm>
          <a:off x="838200" y="2197290"/>
          <a:ext cx="10271760" cy="41760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4266701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altLang="en-US" b="1" dirty="0" smtClean="0">
                <a:cs typeface="Arial" panose="020B0604020202020204" pitchFamily="34" charset="0"/>
              </a:rPr>
              <a:t>Curriculum Delivery</a:t>
            </a:r>
          </a:p>
          <a:p>
            <a:pPr algn="ctr">
              <a:lnSpc>
                <a:spcPct val="80000"/>
              </a:lnSpc>
              <a:spcBef>
                <a:spcPct val="20000"/>
              </a:spcBef>
            </a:pPr>
            <a:r>
              <a:rPr lang="en-US" b="1" dirty="0"/>
              <a:t>Report 191 General Studies N4-N6: Combined Semester 1, &amp; 2 Campus Performance)</a:t>
            </a:r>
            <a:r>
              <a:rPr lang="en-US" dirty="0"/>
              <a:t>: </a:t>
            </a:r>
            <a:r>
              <a:rPr lang="en-US" b="1" dirty="0"/>
              <a:t>on 24 January 2022</a:t>
            </a:r>
            <a:r>
              <a:rPr lang="en-US" b="1" dirty="0" smtClean="0"/>
              <a:t>)</a:t>
            </a:r>
          </a:p>
          <a:p>
            <a:pPr algn="ctr">
              <a:lnSpc>
                <a:spcPct val="80000"/>
              </a:lnSpc>
              <a:spcBef>
                <a:spcPct val="20000"/>
              </a:spcBef>
            </a:pPr>
            <a:r>
              <a:rPr lang="en-US" b="1" dirty="0" smtClean="0"/>
              <a:t> </a:t>
            </a:r>
            <a:endParaRPr lang="en-ZA" dirty="0"/>
          </a:p>
          <a:p>
            <a:pPr algn="ctr">
              <a:lnSpc>
                <a:spcPct val="80000"/>
              </a:lnSpc>
              <a:spcBef>
                <a:spcPct val="20000"/>
              </a:spcBef>
              <a:buFont typeface="Arial" panose="020B0604020202020204" pitchFamily="34" charset="0"/>
              <a:buNone/>
            </a:pPr>
            <a:endParaRPr lang="en-ZA" altLang="en-US" b="1" dirty="0" smtClean="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66784789"/>
              </p:ext>
            </p:extLst>
          </p:nvPr>
        </p:nvGraphicFramePr>
        <p:xfrm>
          <a:off x="219453" y="1772803"/>
          <a:ext cx="11692130" cy="4225660"/>
        </p:xfrm>
        <a:graphic>
          <a:graphicData uri="http://schemas.openxmlformats.org/drawingml/2006/table">
            <a:tbl>
              <a:tblPr firstRow="1" firstCol="1" bandRow="1">
                <a:tableStyleId>{5C22544A-7EE6-4342-B048-85BDC9FD1C3A}</a:tableStyleId>
              </a:tblPr>
              <a:tblGrid>
                <a:gridCol w="1170435">
                  <a:extLst>
                    <a:ext uri="{9D8B030D-6E8A-4147-A177-3AD203B41FA5}">
                      <a16:colId xmlns:a16="http://schemas.microsoft.com/office/drawing/2014/main" xmlns="" val="3230748722"/>
                    </a:ext>
                  </a:extLst>
                </a:gridCol>
                <a:gridCol w="667566">
                  <a:extLst>
                    <a:ext uri="{9D8B030D-6E8A-4147-A177-3AD203B41FA5}">
                      <a16:colId xmlns:a16="http://schemas.microsoft.com/office/drawing/2014/main" xmlns="" val="2002779185"/>
                    </a:ext>
                  </a:extLst>
                </a:gridCol>
                <a:gridCol w="832479">
                  <a:extLst>
                    <a:ext uri="{9D8B030D-6E8A-4147-A177-3AD203B41FA5}">
                      <a16:colId xmlns:a16="http://schemas.microsoft.com/office/drawing/2014/main" xmlns="" val="658420077"/>
                    </a:ext>
                  </a:extLst>
                </a:gridCol>
                <a:gridCol w="832479">
                  <a:extLst>
                    <a:ext uri="{9D8B030D-6E8A-4147-A177-3AD203B41FA5}">
                      <a16:colId xmlns:a16="http://schemas.microsoft.com/office/drawing/2014/main" xmlns="" val="89267389"/>
                    </a:ext>
                  </a:extLst>
                </a:gridCol>
                <a:gridCol w="668791">
                  <a:extLst>
                    <a:ext uri="{9D8B030D-6E8A-4147-A177-3AD203B41FA5}">
                      <a16:colId xmlns:a16="http://schemas.microsoft.com/office/drawing/2014/main" xmlns="" val="698394831"/>
                    </a:ext>
                  </a:extLst>
                </a:gridCol>
                <a:gridCol w="668791">
                  <a:extLst>
                    <a:ext uri="{9D8B030D-6E8A-4147-A177-3AD203B41FA5}">
                      <a16:colId xmlns:a16="http://schemas.microsoft.com/office/drawing/2014/main" xmlns="" val="1501270052"/>
                    </a:ext>
                  </a:extLst>
                </a:gridCol>
                <a:gridCol w="668791">
                  <a:extLst>
                    <a:ext uri="{9D8B030D-6E8A-4147-A177-3AD203B41FA5}">
                      <a16:colId xmlns:a16="http://schemas.microsoft.com/office/drawing/2014/main" xmlns="" val="2146001388"/>
                    </a:ext>
                  </a:extLst>
                </a:gridCol>
                <a:gridCol w="668791">
                  <a:extLst>
                    <a:ext uri="{9D8B030D-6E8A-4147-A177-3AD203B41FA5}">
                      <a16:colId xmlns:a16="http://schemas.microsoft.com/office/drawing/2014/main" xmlns="" val="3534557275"/>
                    </a:ext>
                  </a:extLst>
                </a:gridCol>
                <a:gridCol w="837156">
                  <a:extLst>
                    <a:ext uri="{9D8B030D-6E8A-4147-A177-3AD203B41FA5}">
                      <a16:colId xmlns:a16="http://schemas.microsoft.com/office/drawing/2014/main" xmlns="" val="2095663438"/>
                    </a:ext>
                  </a:extLst>
                </a:gridCol>
                <a:gridCol w="832479">
                  <a:extLst>
                    <a:ext uri="{9D8B030D-6E8A-4147-A177-3AD203B41FA5}">
                      <a16:colId xmlns:a16="http://schemas.microsoft.com/office/drawing/2014/main" xmlns="" val="4064700553"/>
                    </a:ext>
                  </a:extLst>
                </a:gridCol>
                <a:gridCol w="837156">
                  <a:extLst>
                    <a:ext uri="{9D8B030D-6E8A-4147-A177-3AD203B41FA5}">
                      <a16:colId xmlns:a16="http://schemas.microsoft.com/office/drawing/2014/main" xmlns="" val="3062343890"/>
                    </a:ext>
                  </a:extLst>
                </a:gridCol>
                <a:gridCol w="837156">
                  <a:extLst>
                    <a:ext uri="{9D8B030D-6E8A-4147-A177-3AD203B41FA5}">
                      <a16:colId xmlns:a16="http://schemas.microsoft.com/office/drawing/2014/main" xmlns="" val="827929843"/>
                    </a:ext>
                  </a:extLst>
                </a:gridCol>
                <a:gridCol w="837156">
                  <a:extLst>
                    <a:ext uri="{9D8B030D-6E8A-4147-A177-3AD203B41FA5}">
                      <a16:colId xmlns:a16="http://schemas.microsoft.com/office/drawing/2014/main" xmlns="" val="850652463"/>
                    </a:ext>
                  </a:extLst>
                </a:gridCol>
                <a:gridCol w="668791">
                  <a:extLst>
                    <a:ext uri="{9D8B030D-6E8A-4147-A177-3AD203B41FA5}">
                      <a16:colId xmlns:a16="http://schemas.microsoft.com/office/drawing/2014/main" xmlns="" val="3815125041"/>
                    </a:ext>
                  </a:extLst>
                </a:gridCol>
                <a:gridCol w="664113">
                  <a:extLst>
                    <a:ext uri="{9D8B030D-6E8A-4147-A177-3AD203B41FA5}">
                      <a16:colId xmlns:a16="http://schemas.microsoft.com/office/drawing/2014/main" xmlns="" val="1322706297"/>
                    </a:ext>
                  </a:extLst>
                </a:gridCol>
              </a:tblGrid>
              <a:tr h="1482838">
                <a:tc>
                  <a:txBody>
                    <a:bodyPr/>
                    <a:lstStyle/>
                    <a:p>
                      <a:pPr>
                        <a:lnSpc>
                          <a:spcPct val="150000"/>
                        </a:lnSpc>
                        <a:spcAft>
                          <a:spcPts val="0"/>
                        </a:spcAft>
                      </a:pPr>
                      <a:r>
                        <a:rPr lang="en-US" sz="1200" b="1" dirty="0">
                          <a:solidFill>
                            <a:schemeClr val="tx1"/>
                          </a:solidFill>
                          <a:effectLst/>
                        </a:rPr>
                        <a:t>Campus</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200" b="1" dirty="0">
                          <a:solidFill>
                            <a:schemeClr val="tx1"/>
                          </a:solidFill>
                          <a:effectLst/>
                        </a:rPr>
                        <a:t>No. of Heads Enrolled</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200" b="1" dirty="0">
                          <a:solidFill>
                            <a:schemeClr val="tx1"/>
                          </a:solidFill>
                          <a:effectLst/>
                        </a:rPr>
                        <a:t>No. of Heads Written</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200" b="1" dirty="0">
                          <a:solidFill>
                            <a:schemeClr val="tx1"/>
                          </a:solidFill>
                          <a:effectLst/>
                        </a:rPr>
                        <a:t>No. of Heads  Passed</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200" b="1" dirty="0">
                          <a:solidFill>
                            <a:schemeClr val="tx1"/>
                          </a:solidFill>
                          <a:effectLst/>
                        </a:rPr>
                        <a:t>% Pass on  Enrolled</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200" b="1" dirty="0">
                          <a:solidFill>
                            <a:schemeClr val="tx1"/>
                          </a:solidFill>
                          <a:effectLst/>
                        </a:rPr>
                        <a:t>% Pass </a:t>
                      </a:r>
                      <a:endParaRPr lang="en-ZA" sz="1200" b="1" dirty="0">
                        <a:solidFill>
                          <a:schemeClr val="tx1"/>
                        </a:solidFill>
                        <a:effectLst/>
                      </a:endParaRPr>
                    </a:p>
                    <a:p>
                      <a:pPr>
                        <a:lnSpc>
                          <a:spcPct val="150000"/>
                        </a:lnSpc>
                        <a:spcAft>
                          <a:spcPts val="0"/>
                        </a:spcAft>
                      </a:pPr>
                      <a:r>
                        <a:rPr lang="en-US" sz="1200" b="1" dirty="0">
                          <a:solidFill>
                            <a:schemeClr val="tx1"/>
                          </a:solidFill>
                          <a:effectLst/>
                        </a:rPr>
                        <a:t>on Written</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200" b="1" dirty="0">
                          <a:solidFill>
                            <a:schemeClr val="tx1"/>
                          </a:solidFill>
                          <a:effectLst/>
                        </a:rPr>
                        <a:t>Average %</a:t>
                      </a:r>
                      <a:endParaRPr lang="en-ZA" sz="1200" b="1" dirty="0">
                        <a:solidFill>
                          <a:schemeClr val="tx1"/>
                        </a:solidFill>
                        <a:effectLst/>
                      </a:endParaRPr>
                    </a:p>
                    <a:p>
                      <a:pPr>
                        <a:lnSpc>
                          <a:spcPct val="150000"/>
                        </a:lnSpc>
                        <a:spcAft>
                          <a:spcPts val="0"/>
                        </a:spcAft>
                      </a:pPr>
                      <a:r>
                        <a:rPr lang="en-US" sz="1200" b="1" dirty="0">
                          <a:solidFill>
                            <a:schemeClr val="tx1"/>
                          </a:solidFill>
                          <a:effectLst/>
                        </a:rPr>
                        <a:t>Passed</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b="1" dirty="0">
                          <a:solidFill>
                            <a:schemeClr val="tx1"/>
                          </a:solidFill>
                          <a:effectLst/>
                        </a:rPr>
                        <a:t>Retention Per Head</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200" b="1" dirty="0">
                          <a:solidFill>
                            <a:schemeClr val="tx1"/>
                          </a:solidFill>
                          <a:effectLst/>
                        </a:rPr>
                        <a:t>No. of Heads Certified</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200" b="1" dirty="0">
                          <a:solidFill>
                            <a:schemeClr val="tx1"/>
                          </a:solidFill>
                          <a:effectLst/>
                        </a:rPr>
                        <a:t>% Certified </a:t>
                      </a:r>
                      <a:endParaRPr lang="en-ZA" sz="1200" b="1" dirty="0">
                        <a:solidFill>
                          <a:schemeClr val="tx1"/>
                        </a:solidFill>
                        <a:effectLst/>
                      </a:endParaRPr>
                    </a:p>
                    <a:p>
                      <a:pPr>
                        <a:lnSpc>
                          <a:spcPct val="150000"/>
                        </a:lnSpc>
                        <a:spcAft>
                          <a:spcPts val="0"/>
                        </a:spcAft>
                      </a:pPr>
                      <a:r>
                        <a:rPr lang="en-US" sz="1200" b="1" dirty="0">
                          <a:solidFill>
                            <a:schemeClr val="tx1"/>
                          </a:solidFill>
                          <a:effectLst/>
                        </a:rPr>
                        <a:t>Enrolled</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200" b="1" dirty="0">
                          <a:solidFill>
                            <a:schemeClr val="tx1"/>
                          </a:solidFill>
                          <a:effectLst/>
                        </a:rPr>
                        <a:t>% Certified </a:t>
                      </a:r>
                      <a:endParaRPr lang="en-ZA" sz="1200" b="1" dirty="0">
                        <a:solidFill>
                          <a:schemeClr val="tx1"/>
                        </a:solidFill>
                        <a:effectLst/>
                      </a:endParaRPr>
                    </a:p>
                    <a:p>
                      <a:pPr>
                        <a:lnSpc>
                          <a:spcPct val="150000"/>
                        </a:lnSpc>
                        <a:spcAft>
                          <a:spcPts val="0"/>
                        </a:spcAft>
                      </a:pPr>
                      <a:r>
                        <a:rPr lang="en-US" sz="1200" b="1" dirty="0">
                          <a:solidFill>
                            <a:schemeClr val="tx1"/>
                          </a:solidFill>
                          <a:effectLst/>
                        </a:rPr>
                        <a:t>written </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200" b="1" dirty="0">
                          <a:solidFill>
                            <a:schemeClr val="tx1"/>
                          </a:solidFill>
                          <a:effectLst/>
                        </a:rPr>
                        <a:t>% Certified</a:t>
                      </a:r>
                      <a:endParaRPr lang="en-ZA" sz="1200" b="1" dirty="0">
                        <a:solidFill>
                          <a:schemeClr val="tx1"/>
                        </a:solidFill>
                        <a:effectLst/>
                      </a:endParaRPr>
                    </a:p>
                    <a:p>
                      <a:pPr>
                        <a:lnSpc>
                          <a:spcPct val="150000"/>
                        </a:lnSpc>
                        <a:spcAft>
                          <a:spcPts val="0"/>
                        </a:spcAft>
                      </a:pPr>
                      <a:r>
                        <a:rPr lang="en-US" sz="1200" b="1" dirty="0">
                          <a:solidFill>
                            <a:schemeClr val="tx1"/>
                          </a:solidFill>
                          <a:effectLst/>
                        </a:rPr>
                        <a:t>Ave</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200" b="1" dirty="0">
                          <a:solidFill>
                            <a:schemeClr val="tx1"/>
                          </a:solidFill>
                          <a:effectLst/>
                        </a:rPr>
                        <a:t>No. Heads Passed  5/4 Subjects</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200" b="1" dirty="0">
                          <a:solidFill>
                            <a:schemeClr val="tx1"/>
                          </a:solidFill>
                          <a:effectLst/>
                        </a:rPr>
                        <a:t>No. of Heads Passed   3 Sub</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200" b="1" dirty="0">
                          <a:solidFill>
                            <a:schemeClr val="tx1"/>
                          </a:solidFill>
                          <a:effectLst/>
                        </a:rPr>
                        <a:t>Distinctions</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6182122"/>
                  </a:ext>
                </a:extLst>
              </a:tr>
              <a:tr h="660733">
                <a:tc>
                  <a:txBody>
                    <a:bodyPr/>
                    <a:lstStyle/>
                    <a:p>
                      <a:pPr>
                        <a:lnSpc>
                          <a:spcPct val="115000"/>
                        </a:lnSpc>
                        <a:spcAft>
                          <a:spcPts val="0"/>
                        </a:spcAft>
                      </a:pPr>
                      <a:r>
                        <a:rPr lang="en-US" sz="1400" dirty="0" err="1">
                          <a:effectLst/>
                        </a:rPr>
                        <a:t>Dobsonville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1642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1397</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dirty="0">
                          <a:effectLst/>
                        </a:rPr>
                        <a:t>1010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dirty="0">
                          <a:effectLst/>
                        </a:rPr>
                        <a:t>61.51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dirty="0">
                          <a:effectLst/>
                        </a:rPr>
                        <a:t>72.30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dirty="0">
                          <a:effectLst/>
                        </a:rPr>
                        <a:t>66.91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rPr>
                        <a:t>85.08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673</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40.99</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48.17</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44.58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dirty="0">
                          <a:effectLst/>
                        </a:rPr>
                        <a:t>673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dirty="0">
                          <a:effectLst/>
                        </a:rPr>
                        <a:t>337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281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07973506"/>
                  </a:ext>
                </a:extLst>
              </a:tr>
              <a:tr h="842014">
                <a:tc>
                  <a:txBody>
                    <a:bodyPr/>
                    <a:lstStyle/>
                    <a:p>
                      <a:pPr>
                        <a:lnSpc>
                          <a:spcPct val="150000"/>
                        </a:lnSpc>
                        <a:spcAft>
                          <a:spcPts val="0"/>
                        </a:spcAft>
                      </a:pPr>
                      <a:r>
                        <a:rPr lang="en-US" sz="1400" dirty="0">
                          <a:effectLst/>
                        </a:rPr>
                        <a:t>George Tabor</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279</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234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224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80.29</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95.73</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88.01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rPr>
                        <a:t>83.87</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158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56.63</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67.52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62.08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158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66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dirty="0">
                          <a:effectLst/>
                        </a:rPr>
                        <a:t>53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251905732"/>
                  </a:ext>
                </a:extLst>
              </a:tr>
              <a:tr h="842014">
                <a:tc>
                  <a:txBody>
                    <a:bodyPr/>
                    <a:lstStyle/>
                    <a:p>
                      <a:pPr>
                        <a:lnSpc>
                          <a:spcPct val="150000"/>
                        </a:lnSpc>
                        <a:spcAft>
                          <a:spcPts val="0"/>
                        </a:spcAft>
                      </a:pPr>
                      <a:r>
                        <a:rPr lang="en-US" sz="1400" dirty="0">
                          <a:effectLst/>
                        </a:rPr>
                        <a:t>Roodepoort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2633</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2176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1571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59.67</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72.20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65.94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rPr>
                        <a:t>82.64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1015</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38.55</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46.65</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42.60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1015</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a:effectLst/>
                        </a:rPr>
                        <a:t>556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dirty="0">
                          <a:effectLst/>
                        </a:rPr>
                        <a:t>385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91457353"/>
                  </a:ext>
                </a:extLst>
              </a:tr>
              <a:tr h="398061">
                <a:tc>
                  <a:txBody>
                    <a:bodyPr/>
                    <a:lstStyle/>
                    <a:p>
                      <a:pPr>
                        <a:lnSpc>
                          <a:spcPct val="150000"/>
                        </a:lnSpc>
                        <a:spcAft>
                          <a:spcPts val="0"/>
                        </a:spcAft>
                      </a:pPr>
                      <a:r>
                        <a:rPr lang="en-US" sz="1600" b="1" dirty="0">
                          <a:effectLst/>
                        </a:rPr>
                        <a:t>Total</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4554</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3807</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2805</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61.59</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73.68</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a:effectLst/>
                        </a:rPr>
                        <a:t>67.64</a:t>
                      </a:r>
                      <a:endParaRPr lang="en-ZA"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b="1" dirty="0">
                          <a:effectLst/>
                        </a:rPr>
                        <a:t>83.60</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b="1" dirty="0">
                          <a:effectLst/>
                        </a:rPr>
                        <a:t>1846</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40.54</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48.49</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44.52</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1846</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959</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719</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998117216"/>
                  </a:ext>
                </a:extLst>
              </a:tr>
            </a:tbl>
          </a:graphicData>
        </a:graphic>
      </p:graphicFrame>
      <p:sp>
        <p:nvSpPr>
          <p:cNvPr id="3" name="Rectangle 1"/>
          <p:cNvSpPr>
            <a:spLocks noChangeArrowheads="1"/>
          </p:cNvSpPr>
          <p:nvPr/>
        </p:nvSpPr>
        <p:spPr bwMode="auto">
          <a:xfrm>
            <a:off x="2362200" y="3251200"/>
            <a:ext cx="9829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xmlns="" val="42421425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US" sz="2000" b="1" dirty="0"/>
              <a:t>NC (V) Nov 2021 (Overall Campus Performance: L2, L3 and L4: on 25 January </a:t>
            </a:r>
            <a:r>
              <a:rPr lang="en-US" sz="2000" b="1" dirty="0" smtClean="0"/>
              <a:t>2022</a:t>
            </a:r>
          </a:p>
          <a:p>
            <a:pPr algn="ctr">
              <a:lnSpc>
                <a:spcPct val="80000"/>
              </a:lnSpc>
              <a:spcBef>
                <a:spcPct val="20000"/>
              </a:spcBef>
              <a:buFont typeface="Arial" panose="020B0604020202020204" pitchFamily="34" charset="0"/>
              <a:buNone/>
            </a:pPr>
            <a:endParaRPr lang="en-US" sz="2000" b="1" dirty="0" smtClean="0"/>
          </a:p>
          <a:p>
            <a:pPr algn="ctr">
              <a:lnSpc>
                <a:spcPct val="80000"/>
              </a:lnSpc>
              <a:spcBef>
                <a:spcPct val="20000"/>
              </a:spcBef>
              <a:buFont typeface="Arial" panose="020B0604020202020204" pitchFamily="34" charset="0"/>
              <a:buNone/>
            </a:pPr>
            <a:endParaRPr lang="en-US" altLang="en-US" sz="2000" b="1" u="sng" dirty="0">
              <a:cs typeface="Arial" panose="020B0604020202020204" pitchFamily="34" charset="0"/>
            </a:endParaRPr>
          </a:p>
          <a:p>
            <a:pPr algn="ctr">
              <a:lnSpc>
                <a:spcPct val="80000"/>
              </a:lnSpc>
              <a:spcBef>
                <a:spcPct val="20000"/>
              </a:spcBef>
              <a:buFont typeface="Arial" panose="020B0604020202020204" pitchFamily="34" charset="0"/>
              <a:buNone/>
            </a:pPr>
            <a:endParaRPr lang="en-ZA" altLang="en-US" sz="2000" b="1" u="sng" dirty="0" smtClean="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568862592"/>
              </p:ext>
            </p:extLst>
          </p:nvPr>
        </p:nvGraphicFramePr>
        <p:xfrm>
          <a:off x="-2" y="1106989"/>
          <a:ext cx="11687909" cy="4929478"/>
        </p:xfrm>
        <a:graphic>
          <a:graphicData uri="http://schemas.openxmlformats.org/drawingml/2006/table">
            <a:tbl>
              <a:tblPr firstRow="1" firstCol="1" bandRow="1">
                <a:tableStyleId>{5C22544A-7EE6-4342-B048-85BDC9FD1C3A}</a:tableStyleId>
              </a:tblPr>
              <a:tblGrid>
                <a:gridCol w="813805">
                  <a:extLst>
                    <a:ext uri="{9D8B030D-6E8A-4147-A177-3AD203B41FA5}">
                      <a16:colId xmlns:a16="http://schemas.microsoft.com/office/drawing/2014/main" xmlns="" val="1720229638"/>
                    </a:ext>
                  </a:extLst>
                </a:gridCol>
                <a:gridCol w="650107">
                  <a:extLst>
                    <a:ext uri="{9D8B030D-6E8A-4147-A177-3AD203B41FA5}">
                      <a16:colId xmlns:a16="http://schemas.microsoft.com/office/drawing/2014/main" xmlns="" val="3635441103"/>
                    </a:ext>
                  </a:extLst>
                </a:gridCol>
                <a:gridCol w="652444">
                  <a:extLst>
                    <a:ext uri="{9D8B030D-6E8A-4147-A177-3AD203B41FA5}">
                      <a16:colId xmlns:a16="http://schemas.microsoft.com/office/drawing/2014/main" xmlns="" val="1000980719"/>
                    </a:ext>
                  </a:extLst>
                </a:gridCol>
                <a:gridCol w="647769">
                  <a:extLst>
                    <a:ext uri="{9D8B030D-6E8A-4147-A177-3AD203B41FA5}">
                      <a16:colId xmlns:a16="http://schemas.microsoft.com/office/drawing/2014/main" xmlns="" val="931552197"/>
                    </a:ext>
                  </a:extLst>
                </a:gridCol>
                <a:gridCol w="813805">
                  <a:extLst>
                    <a:ext uri="{9D8B030D-6E8A-4147-A177-3AD203B41FA5}">
                      <a16:colId xmlns:a16="http://schemas.microsoft.com/office/drawing/2014/main" xmlns="" val="4154759088"/>
                    </a:ext>
                  </a:extLst>
                </a:gridCol>
                <a:gridCol w="647769">
                  <a:extLst>
                    <a:ext uri="{9D8B030D-6E8A-4147-A177-3AD203B41FA5}">
                      <a16:colId xmlns:a16="http://schemas.microsoft.com/office/drawing/2014/main" xmlns="" val="1094097297"/>
                    </a:ext>
                  </a:extLst>
                </a:gridCol>
                <a:gridCol w="813805">
                  <a:extLst>
                    <a:ext uri="{9D8B030D-6E8A-4147-A177-3AD203B41FA5}">
                      <a16:colId xmlns:a16="http://schemas.microsoft.com/office/drawing/2014/main" xmlns="" val="2956652776"/>
                    </a:ext>
                  </a:extLst>
                </a:gridCol>
                <a:gridCol w="809127">
                  <a:extLst>
                    <a:ext uri="{9D8B030D-6E8A-4147-A177-3AD203B41FA5}">
                      <a16:colId xmlns:a16="http://schemas.microsoft.com/office/drawing/2014/main" xmlns="" val="2502007629"/>
                    </a:ext>
                  </a:extLst>
                </a:gridCol>
                <a:gridCol w="813805">
                  <a:extLst>
                    <a:ext uri="{9D8B030D-6E8A-4147-A177-3AD203B41FA5}">
                      <a16:colId xmlns:a16="http://schemas.microsoft.com/office/drawing/2014/main" xmlns="" val="1312329097"/>
                    </a:ext>
                  </a:extLst>
                </a:gridCol>
                <a:gridCol w="809127">
                  <a:extLst>
                    <a:ext uri="{9D8B030D-6E8A-4147-A177-3AD203B41FA5}">
                      <a16:colId xmlns:a16="http://schemas.microsoft.com/office/drawing/2014/main" xmlns="" val="3460258122"/>
                    </a:ext>
                  </a:extLst>
                </a:gridCol>
                <a:gridCol w="813805">
                  <a:extLst>
                    <a:ext uri="{9D8B030D-6E8A-4147-A177-3AD203B41FA5}">
                      <a16:colId xmlns:a16="http://schemas.microsoft.com/office/drawing/2014/main" xmlns="" val="356120753"/>
                    </a:ext>
                  </a:extLst>
                </a:gridCol>
                <a:gridCol w="809127">
                  <a:extLst>
                    <a:ext uri="{9D8B030D-6E8A-4147-A177-3AD203B41FA5}">
                      <a16:colId xmlns:a16="http://schemas.microsoft.com/office/drawing/2014/main" xmlns="" val="1120351130"/>
                    </a:ext>
                  </a:extLst>
                </a:gridCol>
                <a:gridCol w="647769">
                  <a:extLst>
                    <a:ext uri="{9D8B030D-6E8A-4147-A177-3AD203B41FA5}">
                      <a16:colId xmlns:a16="http://schemas.microsoft.com/office/drawing/2014/main" xmlns="" val="3205204133"/>
                    </a:ext>
                  </a:extLst>
                </a:gridCol>
                <a:gridCol w="647769">
                  <a:extLst>
                    <a:ext uri="{9D8B030D-6E8A-4147-A177-3AD203B41FA5}">
                      <a16:colId xmlns:a16="http://schemas.microsoft.com/office/drawing/2014/main" xmlns="" val="3318575285"/>
                    </a:ext>
                  </a:extLst>
                </a:gridCol>
                <a:gridCol w="647769">
                  <a:extLst>
                    <a:ext uri="{9D8B030D-6E8A-4147-A177-3AD203B41FA5}">
                      <a16:colId xmlns:a16="http://schemas.microsoft.com/office/drawing/2014/main" xmlns="" val="961307025"/>
                    </a:ext>
                  </a:extLst>
                </a:gridCol>
                <a:gridCol w="650107">
                  <a:extLst>
                    <a:ext uri="{9D8B030D-6E8A-4147-A177-3AD203B41FA5}">
                      <a16:colId xmlns:a16="http://schemas.microsoft.com/office/drawing/2014/main" xmlns="" val="2977212139"/>
                    </a:ext>
                  </a:extLst>
                </a:gridCol>
              </a:tblGrid>
              <a:tr h="995302">
                <a:tc>
                  <a:txBody>
                    <a:bodyPr/>
                    <a:lstStyle/>
                    <a:p>
                      <a:pPr>
                        <a:lnSpc>
                          <a:spcPct val="150000"/>
                        </a:lnSpc>
                        <a:spcAft>
                          <a:spcPts val="0"/>
                        </a:spcAft>
                      </a:pPr>
                      <a:r>
                        <a:rPr lang="en-US" sz="1000" dirty="0">
                          <a:effectLst/>
                        </a:rPr>
                        <a:t>Campus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100" dirty="0">
                          <a:effectLst/>
                        </a:rPr>
                        <a:t>No. of Heads Enrolled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100" dirty="0">
                          <a:effectLst/>
                        </a:rPr>
                        <a:t>No. of Heads Written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100" dirty="0">
                          <a:effectLst/>
                        </a:rPr>
                        <a:t>No. of Heads Passed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US" sz="1100" dirty="0">
                          <a:effectLst/>
                        </a:rPr>
                        <a:t>% Pass on  Enrolled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100" dirty="0">
                          <a:effectLst/>
                        </a:rPr>
                        <a:t>% Pass on </a:t>
                      </a:r>
                      <a:endParaRPr lang="en-ZA" sz="1100" dirty="0">
                        <a:effectLst/>
                      </a:endParaRPr>
                    </a:p>
                    <a:p>
                      <a:pPr>
                        <a:lnSpc>
                          <a:spcPct val="150000"/>
                        </a:lnSpc>
                        <a:spcAft>
                          <a:spcPts val="0"/>
                        </a:spcAft>
                      </a:pPr>
                      <a:r>
                        <a:rPr lang="en-US" sz="1100" dirty="0">
                          <a:effectLst/>
                        </a:rPr>
                        <a:t>Written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100" dirty="0">
                          <a:effectLst/>
                        </a:rPr>
                        <a:t>% Passed Average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dirty="0">
                          <a:effectLst/>
                        </a:rPr>
                        <a:t>Retention Per Head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100">
                          <a:effectLst/>
                        </a:rPr>
                        <a:t>No. of Heads Certified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100" dirty="0">
                          <a:effectLst/>
                        </a:rPr>
                        <a:t>% Certified </a:t>
                      </a:r>
                      <a:endParaRPr lang="en-ZA" sz="1100" dirty="0">
                        <a:effectLst/>
                      </a:endParaRPr>
                    </a:p>
                    <a:p>
                      <a:pPr>
                        <a:lnSpc>
                          <a:spcPct val="150000"/>
                        </a:lnSpc>
                        <a:spcAft>
                          <a:spcPts val="0"/>
                        </a:spcAft>
                      </a:pPr>
                      <a:r>
                        <a:rPr lang="en-US" sz="1100" dirty="0">
                          <a:effectLst/>
                        </a:rPr>
                        <a:t>Enrolled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100" dirty="0">
                          <a:effectLst/>
                        </a:rPr>
                        <a:t>% Certified </a:t>
                      </a:r>
                      <a:endParaRPr lang="en-ZA" sz="1100" dirty="0">
                        <a:effectLst/>
                      </a:endParaRPr>
                    </a:p>
                    <a:p>
                      <a:pPr>
                        <a:lnSpc>
                          <a:spcPct val="150000"/>
                        </a:lnSpc>
                        <a:spcAft>
                          <a:spcPts val="0"/>
                        </a:spcAft>
                      </a:pPr>
                      <a:r>
                        <a:rPr lang="en-US" sz="1100" dirty="0">
                          <a:effectLst/>
                        </a:rPr>
                        <a:t>written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100" dirty="0">
                          <a:effectLst/>
                        </a:rPr>
                        <a:t>%Certified</a:t>
                      </a:r>
                      <a:endParaRPr lang="en-ZA" sz="1100" dirty="0">
                        <a:effectLst/>
                      </a:endParaRPr>
                    </a:p>
                    <a:p>
                      <a:pPr>
                        <a:lnSpc>
                          <a:spcPct val="150000"/>
                        </a:lnSpc>
                        <a:spcAft>
                          <a:spcPts val="0"/>
                        </a:spcAft>
                      </a:pPr>
                      <a:r>
                        <a:rPr lang="en-US" sz="1100" dirty="0">
                          <a:effectLst/>
                        </a:rPr>
                        <a:t>Average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100" dirty="0">
                          <a:effectLst/>
                        </a:rPr>
                        <a:t>No. Pass  7 Sub</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100" dirty="0">
                          <a:effectLst/>
                        </a:rPr>
                        <a:t>No. Pass  6 Sub</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100" dirty="0">
                          <a:effectLst/>
                        </a:rPr>
                        <a:t>No. Pass  5 Sub</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100" dirty="0">
                          <a:effectLst/>
                        </a:rPr>
                        <a:t>Distinctions</a:t>
                      </a:r>
                      <a:endParaRPr lang="en-ZA" sz="1100" dirty="0">
                        <a:effectLst/>
                      </a:endParaRPr>
                    </a:p>
                    <a:p>
                      <a:pPr>
                        <a:spcAft>
                          <a:spcPts val="0"/>
                        </a:spcAft>
                      </a:pPr>
                      <a:r>
                        <a:rPr lang="en-US"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51127714"/>
                  </a:ext>
                </a:extLst>
              </a:tr>
              <a:tr h="434870">
                <a:tc>
                  <a:txBody>
                    <a:bodyPr/>
                    <a:lstStyle/>
                    <a:p>
                      <a:pPr>
                        <a:lnSpc>
                          <a:spcPct val="115000"/>
                        </a:lnSpc>
                        <a:spcAft>
                          <a:spcPts val="0"/>
                        </a:spcAft>
                      </a:pPr>
                      <a:r>
                        <a:rPr lang="en-US" sz="1000" dirty="0">
                          <a:effectLst/>
                        </a:rPr>
                        <a:t>                                                                                                                                                                                                                                                                                                                                                                                                                           </a:t>
                      </a:r>
                      <a:r>
                        <a:rPr lang="en-US" sz="1000" dirty="0" err="1">
                          <a:effectLst/>
                        </a:rPr>
                        <a:t>Dobsonville</a:t>
                      </a:r>
                      <a:endParaRPr lang="en-ZA" sz="1000" dirty="0">
                        <a:effectLst/>
                      </a:endParaRPr>
                    </a:p>
                    <a:p>
                      <a:pPr>
                        <a:lnSpc>
                          <a:spcPct val="115000"/>
                        </a:lnSpc>
                        <a:spcAft>
                          <a:spcPts val="0"/>
                        </a:spcAft>
                      </a:pPr>
                      <a:r>
                        <a:rPr lang="en-US" sz="10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rPr>
                        <a:t>900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rPr>
                        <a:t>658</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rPr>
                        <a:t>450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rPr>
                        <a:t>59.89</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80.94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rPr>
                        <a:t>70.42</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rPr>
                        <a:t>61.78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216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23.78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38.85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31.35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216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145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89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rPr>
                        <a:t>282</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79645296"/>
                  </a:ext>
                </a:extLst>
              </a:tr>
              <a:tr h="467117">
                <a:tc>
                  <a:txBody>
                    <a:bodyPr/>
                    <a:lstStyle/>
                    <a:p>
                      <a:pPr>
                        <a:lnSpc>
                          <a:spcPct val="150000"/>
                        </a:lnSpc>
                        <a:spcAft>
                          <a:spcPts val="0"/>
                        </a:spcAft>
                      </a:pPr>
                      <a:r>
                        <a:rPr lang="en-US" sz="1000" dirty="0">
                          <a:effectLst/>
                        </a:rPr>
                        <a:t>George Tabor</a:t>
                      </a:r>
                      <a:endParaRPr lang="en-ZA" sz="1000" dirty="0">
                        <a:effectLst/>
                      </a:endParaRPr>
                    </a:p>
                    <a:p>
                      <a:pPr>
                        <a:lnSpc>
                          <a:spcPct val="150000"/>
                        </a:lnSpc>
                        <a:spcAft>
                          <a:spcPts val="0"/>
                        </a:spcAft>
                      </a:pPr>
                      <a:r>
                        <a:rPr lang="en-US" sz="10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1993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1535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1105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55.44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71.99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63.72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dirty="0">
                          <a:effectLst/>
                        </a:rPr>
                        <a:t>77.02</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rPr>
                        <a:t>611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30.66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rPr>
                        <a:t>39.81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rPr>
                        <a:t>35.24</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611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rPr>
                        <a:t>300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rPr>
                        <a:t>194</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rPr>
                        <a:t>559</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576972430"/>
                  </a:ext>
                </a:extLst>
              </a:tr>
              <a:tr h="430690">
                <a:tc>
                  <a:txBody>
                    <a:bodyPr/>
                    <a:lstStyle/>
                    <a:p>
                      <a:pPr>
                        <a:lnSpc>
                          <a:spcPct val="150000"/>
                        </a:lnSpc>
                        <a:spcAft>
                          <a:spcPts val="0"/>
                        </a:spcAft>
                      </a:pPr>
                      <a:r>
                        <a:rPr lang="en-US" sz="1000" dirty="0" err="1">
                          <a:effectLst/>
                        </a:rPr>
                        <a:t>Molapo</a:t>
                      </a:r>
                      <a:endParaRPr lang="en-ZA" sz="1000" dirty="0">
                        <a:effectLst/>
                      </a:endParaRPr>
                    </a:p>
                    <a:p>
                      <a:pPr>
                        <a:lnSpc>
                          <a:spcPct val="150000"/>
                        </a:lnSpc>
                        <a:spcAft>
                          <a:spcPts val="0"/>
                        </a:spcAft>
                      </a:pPr>
                      <a:r>
                        <a:rPr lang="en-US" sz="10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569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446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262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46.05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58.74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52.40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rPr>
                        <a:t>78.38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85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14.94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19.06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17.00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85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rPr>
                        <a:t>81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rPr>
                        <a:t>96</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rPr>
                        <a:t>160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66857277"/>
                  </a:ext>
                </a:extLst>
              </a:tr>
              <a:tr h="410334">
                <a:tc>
                  <a:txBody>
                    <a:bodyPr/>
                    <a:lstStyle/>
                    <a:p>
                      <a:pPr>
                        <a:lnSpc>
                          <a:spcPct val="150000"/>
                        </a:lnSpc>
                        <a:spcAft>
                          <a:spcPts val="0"/>
                        </a:spcAft>
                      </a:pPr>
                      <a:r>
                        <a:rPr lang="en-US" sz="1000" dirty="0">
                          <a:effectLst/>
                        </a:rPr>
                        <a:t>Roodepoort</a:t>
                      </a:r>
                      <a:endParaRPr lang="en-ZA" sz="1000" dirty="0">
                        <a:effectLst/>
                      </a:endParaRPr>
                    </a:p>
                    <a:p>
                      <a:pPr>
                        <a:lnSpc>
                          <a:spcPct val="150000"/>
                        </a:lnSpc>
                        <a:spcAft>
                          <a:spcPts val="0"/>
                        </a:spcAft>
                      </a:pPr>
                      <a:r>
                        <a:rPr lang="en-US" sz="10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930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792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620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66.67</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78.28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72.48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rPr>
                        <a:t>85.16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384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41.29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48.49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44.89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384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137</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99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rPr>
                        <a:t>414</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539041156"/>
                  </a:ext>
                </a:extLst>
              </a:tr>
              <a:tr h="668534">
                <a:tc>
                  <a:txBody>
                    <a:bodyPr/>
                    <a:lstStyle/>
                    <a:p>
                      <a:pPr>
                        <a:lnSpc>
                          <a:spcPct val="150000"/>
                        </a:lnSpc>
                        <a:spcAft>
                          <a:spcPts val="0"/>
                        </a:spcAft>
                      </a:pPr>
                      <a:r>
                        <a:rPr lang="en-US" sz="1000" dirty="0">
                          <a:effectLst/>
                        </a:rPr>
                        <a:t>Roodepoort West</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203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163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97</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47.78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59.88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53.83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rPr>
                        <a:t>79.80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49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24.14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30.25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27.20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49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28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20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rPr>
                        <a:t>56</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41656643"/>
                  </a:ext>
                </a:extLst>
              </a:tr>
              <a:tr h="365765">
                <a:tc>
                  <a:txBody>
                    <a:bodyPr/>
                    <a:lstStyle/>
                    <a:p>
                      <a:pPr>
                        <a:lnSpc>
                          <a:spcPct val="150000"/>
                        </a:lnSpc>
                        <a:spcAft>
                          <a:spcPts val="0"/>
                        </a:spcAft>
                      </a:pPr>
                      <a:r>
                        <a:rPr lang="en-US" sz="1000" dirty="0" err="1">
                          <a:effectLst/>
                        </a:rPr>
                        <a:t>Technisa</a:t>
                      </a:r>
                      <a:endParaRPr lang="en-ZA" sz="1000" dirty="0">
                        <a:effectLst/>
                      </a:endParaRPr>
                    </a:p>
                    <a:p>
                      <a:pPr>
                        <a:lnSpc>
                          <a:spcPct val="150000"/>
                        </a:lnSpc>
                        <a:spcAft>
                          <a:spcPts val="0"/>
                        </a:spcAft>
                      </a:pPr>
                      <a:r>
                        <a:rPr lang="en-US" sz="10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494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436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382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77.33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87.62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82.48</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rPr>
                        <a:t>88.26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269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54.45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61.69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58.07</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269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70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a:effectLst/>
                        </a:rPr>
                        <a:t>43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rPr>
                        <a:t>382</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92605719"/>
                  </a:ext>
                </a:extLst>
              </a:tr>
              <a:tr h="682462">
                <a:tc>
                  <a:txBody>
                    <a:bodyPr/>
                    <a:lstStyle/>
                    <a:p>
                      <a:pPr>
                        <a:lnSpc>
                          <a:spcPct val="150000"/>
                        </a:lnSpc>
                        <a:spcAft>
                          <a:spcPts val="0"/>
                        </a:spcAft>
                      </a:pPr>
                      <a:r>
                        <a:rPr lang="en-US" sz="1600" b="1" dirty="0">
                          <a:effectLst/>
                        </a:rPr>
                        <a:t>Total</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5089</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4030</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2916</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57.30</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72.36</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64.83</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b="1" dirty="0">
                          <a:effectLst/>
                        </a:rPr>
                        <a:t>79.19</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b="1" dirty="0">
                          <a:effectLst/>
                        </a:rPr>
                        <a:t>1614</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31.72</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40.05</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35.88</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b="1" dirty="0">
                          <a:effectLst/>
                        </a:rPr>
                        <a:t>1614</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761</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541</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600" b="1" dirty="0">
                          <a:effectLst/>
                        </a:rPr>
                        <a:t>1853</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28178351"/>
                  </a:ext>
                </a:extLst>
              </a:tr>
            </a:tbl>
          </a:graphicData>
        </a:graphic>
      </p:graphicFrame>
      <p:sp>
        <p:nvSpPr>
          <p:cNvPr id="5" name="Rectangle 2"/>
          <p:cNvSpPr>
            <a:spLocks noChangeArrowheads="1"/>
          </p:cNvSpPr>
          <p:nvPr/>
        </p:nvSpPr>
        <p:spPr bwMode="auto">
          <a:xfrm>
            <a:off x="2257425" y="2671763"/>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409700" algn="l"/>
              </a:tabLst>
              <a:defRPr>
                <a:solidFill>
                  <a:schemeClr val="tx1"/>
                </a:solidFill>
                <a:latin typeface="Arial" panose="020B0604020202020204" pitchFamily="34" charset="0"/>
              </a:defRPr>
            </a:lvl1pPr>
            <a:lvl2pPr eaLnBrk="0" fontAlgn="base" hangingPunct="0">
              <a:spcBef>
                <a:spcPct val="0"/>
              </a:spcBef>
              <a:spcAft>
                <a:spcPct val="0"/>
              </a:spcAft>
              <a:tabLst>
                <a:tab pos="1409700" algn="l"/>
              </a:tabLst>
              <a:defRPr>
                <a:solidFill>
                  <a:schemeClr val="tx1"/>
                </a:solidFill>
                <a:latin typeface="Arial" panose="020B0604020202020204" pitchFamily="34" charset="0"/>
              </a:defRPr>
            </a:lvl2pPr>
            <a:lvl3pPr eaLnBrk="0" fontAlgn="base" hangingPunct="0">
              <a:spcBef>
                <a:spcPct val="0"/>
              </a:spcBef>
              <a:spcAft>
                <a:spcPct val="0"/>
              </a:spcAft>
              <a:tabLst>
                <a:tab pos="1409700" algn="l"/>
              </a:tabLst>
              <a:defRPr>
                <a:solidFill>
                  <a:schemeClr val="tx1"/>
                </a:solidFill>
                <a:latin typeface="Arial" panose="020B0604020202020204" pitchFamily="34" charset="0"/>
              </a:defRPr>
            </a:lvl3pPr>
            <a:lvl4pPr eaLnBrk="0" fontAlgn="base" hangingPunct="0">
              <a:spcBef>
                <a:spcPct val="0"/>
              </a:spcBef>
              <a:spcAft>
                <a:spcPct val="0"/>
              </a:spcAft>
              <a:tabLst>
                <a:tab pos="1409700" algn="l"/>
              </a:tabLst>
              <a:defRPr>
                <a:solidFill>
                  <a:schemeClr val="tx1"/>
                </a:solidFill>
                <a:latin typeface="Arial" panose="020B0604020202020204" pitchFamily="34" charset="0"/>
              </a:defRPr>
            </a:lvl4pPr>
            <a:lvl5pPr eaLnBrk="0" fontAlgn="base" hangingPunct="0">
              <a:spcBef>
                <a:spcPct val="0"/>
              </a:spcBef>
              <a:spcAft>
                <a:spcPct val="0"/>
              </a:spcAft>
              <a:tabLst>
                <a:tab pos="1409700" algn="l"/>
              </a:tabLst>
              <a:defRPr>
                <a:solidFill>
                  <a:schemeClr val="tx1"/>
                </a:solidFill>
                <a:latin typeface="Arial" panose="020B0604020202020204" pitchFamily="34" charset="0"/>
              </a:defRPr>
            </a:lvl5pPr>
            <a:lvl6pPr eaLnBrk="0" fontAlgn="base" hangingPunct="0">
              <a:spcBef>
                <a:spcPct val="0"/>
              </a:spcBef>
              <a:spcAft>
                <a:spcPct val="0"/>
              </a:spcAft>
              <a:tabLst>
                <a:tab pos="1409700" algn="l"/>
              </a:tabLst>
              <a:defRPr>
                <a:solidFill>
                  <a:schemeClr val="tx1"/>
                </a:solidFill>
                <a:latin typeface="Arial" panose="020B0604020202020204" pitchFamily="34" charset="0"/>
              </a:defRPr>
            </a:lvl6pPr>
            <a:lvl7pPr eaLnBrk="0" fontAlgn="base" hangingPunct="0">
              <a:spcBef>
                <a:spcPct val="0"/>
              </a:spcBef>
              <a:spcAft>
                <a:spcPct val="0"/>
              </a:spcAft>
              <a:tabLst>
                <a:tab pos="1409700" algn="l"/>
              </a:tabLst>
              <a:defRPr>
                <a:solidFill>
                  <a:schemeClr val="tx1"/>
                </a:solidFill>
                <a:latin typeface="Arial" panose="020B0604020202020204" pitchFamily="34" charset="0"/>
              </a:defRPr>
            </a:lvl7pPr>
            <a:lvl8pPr eaLnBrk="0" fontAlgn="base" hangingPunct="0">
              <a:spcBef>
                <a:spcPct val="0"/>
              </a:spcBef>
              <a:spcAft>
                <a:spcPct val="0"/>
              </a:spcAft>
              <a:tabLst>
                <a:tab pos="1409700" algn="l"/>
              </a:tabLst>
              <a:defRPr>
                <a:solidFill>
                  <a:schemeClr val="tx1"/>
                </a:solidFill>
                <a:latin typeface="Arial" panose="020B0604020202020204" pitchFamily="34" charset="0"/>
              </a:defRPr>
            </a:lvl8pPr>
            <a:lvl9pPr eaLnBrk="0" fontAlgn="base" hangingPunct="0">
              <a:spcBef>
                <a:spcPct val="0"/>
              </a:spcBef>
              <a:spcAft>
                <a:spcPct val="0"/>
              </a:spcAft>
              <a:tabLst>
                <a:tab pos="1409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409700" algn="l"/>
              </a:tabLst>
            </a:pPr>
            <a:r>
              <a:rPr kumimoji="0" lang="en-US" altLang="en-US" sz="1200" b="0" i="0" u="none" strike="noStrike" cap="none" normalizeH="0" baseline="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2382687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pPr>
            <a:r>
              <a:rPr lang="en-US" sz="2000" b="1" dirty="0"/>
              <a:t>Report 191 Natural Science Studies N1-N6: Combined Trimester 1; &amp; 2 Level Performance):</a:t>
            </a:r>
            <a:r>
              <a:rPr lang="en-US" sz="2000" dirty="0"/>
              <a:t> </a:t>
            </a:r>
            <a:r>
              <a:rPr lang="en-US" sz="2000" b="1" dirty="0"/>
              <a:t>on 25 January </a:t>
            </a:r>
            <a:r>
              <a:rPr lang="en-US" sz="2000" b="1" dirty="0" smtClean="0"/>
              <a:t>2022</a:t>
            </a:r>
          </a:p>
          <a:p>
            <a:pPr algn="ctr">
              <a:lnSpc>
                <a:spcPct val="80000"/>
              </a:lnSpc>
              <a:spcBef>
                <a:spcPct val="20000"/>
              </a:spcBef>
            </a:pPr>
            <a:r>
              <a:rPr lang="en-US" b="1" dirty="0" smtClean="0"/>
              <a:t> </a:t>
            </a:r>
            <a:endParaRPr lang="en-ZA" dirty="0"/>
          </a:p>
          <a:p>
            <a:pPr algn="ctr">
              <a:lnSpc>
                <a:spcPct val="80000"/>
              </a:lnSpc>
              <a:spcBef>
                <a:spcPct val="20000"/>
              </a:spcBef>
              <a:buFont typeface="Arial" panose="020B0604020202020204" pitchFamily="34" charset="0"/>
              <a:buNone/>
            </a:pPr>
            <a:endParaRPr lang="en-ZA" altLang="en-US" b="1" u="sng" dirty="0" smtClean="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2131783097"/>
              </p:ext>
            </p:extLst>
          </p:nvPr>
        </p:nvGraphicFramePr>
        <p:xfrm>
          <a:off x="542545" y="1468438"/>
          <a:ext cx="11262592" cy="5201951"/>
        </p:xfrm>
        <a:graphic>
          <a:graphicData uri="http://schemas.openxmlformats.org/drawingml/2006/table">
            <a:tbl>
              <a:tblPr firstRow="1" firstCol="1" bandRow="1">
                <a:tableStyleId>{5C22544A-7EE6-4342-B048-85BDC9FD1C3A}</a:tableStyleId>
              </a:tblPr>
              <a:tblGrid>
                <a:gridCol w="673638">
                  <a:extLst>
                    <a:ext uri="{9D8B030D-6E8A-4147-A177-3AD203B41FA5}">
                      <a16:colId xmlns:a16="http://schemas.microsoft.com/office/drawing/2014/main" xmlns="" val="712583631"/>
                    </a:ext>
                  </a:extLst>
                </a:gridCol>
                <a:gridCol w="673638">
                  <a:extLst>
                    <a:ext uri="{9D8B030D-6E8A-4147-A177-3AD203B41FA5}">
                      <a16:colId xmlns:a16="http://schemas.microsoft.com/office/drawing/2014/main" xmlns="" val="1292317301"/>
                    </a:ext>
                  </a:extLst>
                </a:gridCol>
                <a:gridCol w="671385">
                  <a:extLst>
                    <a:ext uri="{9D8B030D-6E8A-4147-A177-3AD203B41FA5}">
                      <a16:colId xmlns:a16="http://schemas.microsoft.com/office/drawing/2014/main" xmlns="" val="2291912179"/>
                    </a:ext>
                  </a:extLst>
                </a:gridCol>
                <a:gridCol w="669133">
                  <a:extLst>
                    <a:ext uri="{9D8B030D-6E8A-4147-A177-3AD203B41FA5}">
                      <a16:colId xmlns:a16="http://schemas.microsoft.com/office/drawing/2014/main" xmlns="" val="3022123027"/>
                    </a:ext>
                  </a:extLst>
                </a:gridCol>
                <a:gridCol w="838104">
                  <a:extLst>
                    <a:ext uri="{9D8B030D-6E8A-4147-A177-3AD203B41FA5}">
                      <a16:colId xmlns:a16="http://schemas.microsoft.com/office/drawing/2014/main" xmlns="" val="4109734309"/>
                    </a:ext>
                  </a:extLst>
                </a:gridCol>
                <a:gridCol w="671385">
                  <a:extLst>
                    <a:ext uri="{9D8B030D-6E8A-4147-A177-3AD203B41FA5}">
                      <a16:colId xmlns:a16="http://schemas.microsoft.com/office/drawing/2014/main" xmlns="" val="2908705013"/>
                    </a:ext>
                  </a:extLst>
                </a:gridCol>
                <a:gridCol w="671385">
                  <a:extLst>
                    <a:ext uri="{9D8B030D-6E8A-4147-A177-3AD203B41FA5}">
                      <a16:colId xmlns:a16="http://schemas.microsoft.com/office/drawing/2014/main" xmlns="" val="2299748485"/>
                    </a:ext>
                  </a:extLst>
                </a:gridCol>
                <a:gridCol w="671385">
                  <a:extLst>
                    <a:ext uri="{9D8B030D-6E8A-4147-A177-3AD203B41FA5}">
                      <a16:colId xmlns:a16="http://schemas.microsoft.com/office/drawing/2014/main" xmlns="" val="3967658623"/>
                    </a:ext>
                  </a:extLst>
                </a:gridCol>
                <a:gridCol w="842610">
                  <a:extLst>
                    <a:ext uri="{9D8B030D-6E8A-4147-A177-3AD203B41FA5}">
                      <a16:colId xmlns:a16="http://schemas.microsoft.com/office/drawing/2014/main" xmlns="" val="701600672"/>
                    </a:ext>
                  </a:extLst>
                </a:gridCol>
                <a:gridCol w="842610">
                  <a:extLst>
                    <a:ext uri="{9D8B030D-6E8A-4147-A177-3AD203B41FA5}">
                      <a16:colId xmlns:a16="http://schemas.microsoft.com/office/drawing/2014/main" xmlns="" val="1318115617"/>
                    </a:ext>
                  </a:extLst>
                </a:gridCol>
                <a:gridCol w="838104">
                  <a:extLst>
                    <a:ext uri="{9D8B030D-6E8A-4147-A177-3AD203B41FA5}">
                      <a16:colId xmlns:a16="http://schemas.microsoft.com/office/drawing/2014/main" xmlns="" val="3713322046"/>
                    </a:ext>
                  </a:extLst>
                </a:gridCol>
                <a:gridCol w="713924">
                  <a:extLst>
                    <a:ext uri="{9D8B030D-6E8A-4147-A177-3AD203B41FA5}">
                      <a16:colId xmlns:a16="http://schemas.microsoft.com/office/drawing/2014/main" xmlns="" val="3584524012"/>
                    </a:ext>
                  </a:extLst>
                </a:gridCol>
                <a:gridCol w="750277">
                  <a:extLst>
                    <a:ext uri="{9D8B030D-6E8A-4147-A177-3AD203B41FA5}">
                      <a16:colId xmlns:a16="http://schemas.microsoft.com/office/drawing/2014/main" xmlns="" val="2374062884"/>
                    </a:ext>
                  </a:extLst>
                </a:gridCol>
                <a:gridCol w="715108">
                  <a:extLst>
                    <a:ext uri="{9D8B030D-6E8A-4147-A177-3AD203B41FA5}">
                      <a16:colId xmlns:a16="http://schemas.microsoft.com/office/drawing/2014/main" xmlns="" val="2536460877"/>
                    </a:ext>
                  </a:extLst>
                </a:gridCol>
                <a:gridCol w="1019906">
                  <a:extLst>
                    <a:ext uri="{9D8B030D-6E8A-4147-A177-3AD203B41FA5}">
                      <a16:colId xmlns:a16="http://schemas.microsoft.com/office/drawing/2014/main" xmlns="" val="3393114555"/>
                    </a:ext>
                  </a:extLst>
                </a:gridCol>
              </a:tblGrid>
              <a:tr h="920303">
                <a:tc>
                  <a:txBody>
                    <a:bodyPr/>
                    <a:lstStyle/>
                    <a:p>
                      <a:pPr>
                        <a:lnSpc>
                          <a:spcPct val="150000"/>
                        </a:lnSpc>
                        <a:spcAft>
                          <a:spcPts val="0"/>
                        </a:spcAft>
                      </a:pPr>
                      <a:r>
                        <a:rPr lang="en-US" sz="1000" dirty="0">
                          <a:effectLst/>
                          <a:latin typeface="Arial" panose="020B0604020202020204" pitchFamily="34" charset="0"/>
                          <a:cs typeface="Arial" panose="020B0604020202020204" pitchFamily="34" charset="0"/>
                        </a:rPr>
                        <a:t>Level</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0"/>
                        </a:spcAft>
                      </a:pPr>
                      <a:r>
                        <a:rPr lang="en-US" sz="1000" dirty="0">
                          <a:effectLst/>
                          <a:latin typeface="Arial" panose="020B0604020202020204" pitchFamily="34" charset="0"/>
                          <a:cs typeface="Arial" panose="020B0604020202020204" pitchFamily="34" charset="0"/>
                        </a:rPr>
                        <a:t>No. of Heads  Enrolled</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0"/>
                        </a:spcAft>
                      </a:pPr>
                      <a:r>
                        <a:rPr lang="en-US" sz="1000" dirty="0">
                          <a:effectLst/>
                          <a:latin typeface="Arial" panose="020B0604020202020204" pitchFamily="34" charset="0"/>
                          <a:cs typeface="Arial" panose="020B0604020202020204" pitchFamily="34" charset="0"/>
                        </a:rPr>
                        <a:t>No. of Heads Written</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0"/>
                        </a:spcAft>
                      </a:pPr>
                      <a:r>
                        <a:rPr lang="en-US" sz="1000" dirty="0">
                          <a:effectLst/>
                          <a:latin typeface="Arial" panose="020B0604020202020204" pitchFamily="34" charset="0"/>
                          <a:cs typeface="Arial" panose="020B0604020202020204" pitchFamily="34" charset="0"/>
                        </a:rPr>
                        <a:t>No. of Heads Passed</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US" sz="1000" dirty="0">
                          <a:effectLst/>
                          <a:latin typeface="Arial" panose="020B0604020202020204" pitchFamily="34" charset="0"/>
                          <a:cs typeface="Arial" panose="020B0604020202020204" pitchFamily="34" charset="0"/>
                        </a:rPr>
                        <a:t>% Passed </a:t>
                      </a:r>
                      <a:endParaRPr lang="en-ZA" sz="1000" dirty="0">
                        <a:effectLst/>
                        <a:latin typeface="Arial" panose="020B0604020202020204" pitchFamily="34" charset="0"/>
                        <a:cs typeface="Arial" panose="020B0604020202020204" pitchFamily="34" charset="0"/>
                      </a:endParaRPr>
                    </a:p>
                    <a:p>
                      <a:pPr>
                        <a:spcAft>
                          <a:spcPts val="0"/>
                        </a:spcAft>
                      </a:pPr>
                      <a:r>
                        <a:rPr lang="en-US" sz="1000" dirty="0">
                          <a:effectLst/>
                          <a:latin typeface="Arial" panose="020B0604020202020204" pitchFamily="34" charset="0"/>
                          <a:cs typeface="Arial" panose="020B0604020202020204" pitchFamily="34" charset="0"/>
                        </a:rPr>
                        <a:t>on Enrolled</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0"/>
                        </a:spcAft>
                      </a:pPr>
                      <a:r>
                        <a:rPr lang="en-US" sz="1000" dirty="0">
                          <a:effectLst/>
                          <a:latin typeface="Arial" panose="020B0604020202020204" pitchFamily="34" charset="0"/>
                          <a:cs typeface="Arial" panose="020B0604020202020204" pitchFamily="34" charset="0"/>
                        </a:rPr>
                        <a:t>% Passed  </a:t>
                      </a:r>
                      <a:endParaRPr lang="en-ZA" sz="1000" dirty="0">
                        <a:effectLst/>
                        <a:latin typeface="Arial" panose="020B0604020202020204" pitchFamily="34" charset="0"/>
                        <a:cs typeface="Arial" panose="020B0604020202020204" pitchFamily="34" charset="0"/>
                      </a:endParaRPr>
                    </a:p>
                    <a:p>
                      <a:pPr>
                        <a:lnSpc>
                          <a:spcPct val="150000"/>
                        </a:lnSpc>
                        <a:spcAft>
                          <a:spcPts val="0"/>
                        </a:spcAft>
                      </a:pPr>
                      <a:r>
                        <a:rPr lang="en-US" sz="1000" dirty="0">
                          <a:effectLst/>
                          <a:latin typeface="Arial" panose="020B0604020202020204" pitchFamily="34" charset="0"/>
                          <a:cs typeface="Arial" panose="020B0604020202020204" pitchFamily="34" charset="0"/>
                        </a:rPr>
                        <a:t>on Written</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0"/>
                        </a:spcAft>
                      </a:pPr>
                      <a:r>
                        <a:rPr lang="en-US" sz="1000" dirty="0">
                          <a:effectLst/>
                          <a:latin typeface="Arial" panose="020B0604020202020204" pitchFamily="34" charset="0"/>
                          <a:cs typeface="Arial" panose="020B0604020202020204" pitchFamily="34" charset="0"/>
                        </a:rPr>
                        <a:t>Average %</a:t>
                      </a:r>
                      <a:endParaRPr lang="en-ZA" sz="1000" dirty="0">
                        <a:effectLst/>
                        <a:latin typeface="Arial" panose="020B0604020202020204" pitchFamily="34" charset="0"/>
                        <a:cs typeface="Arial" panose="020B0604020202020204" pitchFamily="34" charset="0"/>
                      </a:endParaRPr>
                    </a:p>
                    <a:p>
                      <a:pPr>
                        <a:lnSpc>
                          <a:spcPct val="150000"/>
                        </a:lnSpc>
                        <a:spcAft>
                          <a:spcPts val="0"/>
                        </a:spcAft>
                      </a:pPr>
                      <a:r>
                        <a:rPr lang="en-US" sz="1000" dirty="0">
                          <a:effectLst/>
                          <a:latin typeface="Arial" panose="020B0604020202020204" pitchFamily="34" charset="0"/>
                          <a:cs typeface="Arial" panose="020B0604020202020204" pitchFamily="34" charset="0"/>
                        </a:rPr>
                        <a:t>Passed</a:t>
                      </a:r>
                      <a:endParaRPr lang="en-ZA" sz="1000" dirty="0">
                        <a:effectLst/>
                        <a:latin typeface="Arial" panose="020B0604020202020204" pitchFamily="34" charset="0"/>
                        <a:cs typeface="Arial" panose="020B0604020202020204" pitchFamily="34" charset="0"/>
                      </a:endParaRPr>
                    </a:p>
                    <a:p>
                      <a:pPr>
                        <a:lnSpc>
                          <a:spcPct val="150000"/>
                        </a:lnSpc>
                        <a:spcAft>
                          <a:spcPts val="0"/>
                        </a:spcAft>
                      </a:pPr>
                      <a:r>
                        <a:rPr lang="en-US" sz="1000" dirty="0">
                          <a:effectLst/>
                          <a:latin typeface="Arial" panose="020B0604020202020204" pitchFamily="34" charset="0"/>
                          <a:cs typeface="Arial" panose="020B0604020202020204" pitchFamily="34" charset="0"/>
                        </a:rPr>
                        <a:t> </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0"/>
                        </a:spcAft>
                      </a:pPr>
                      <a:r>
                        <a:rPr lang="en-US" sz="1000" dirty="0">
                          <a:effectLst/>
                          <a:latin typeface="Arial" panose="020B0604020202020204" pitchFamily="34" charset="0"/>
                          <a:cs typeface="Arial" panose="020B0604020202020204" pitchFamily="34" charset="0"/>
                        </a:rPr>
                        <a:t>Retention Per Head</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0"/>
                        </a:spcAft>
                      </a:pPr>
                      <a:r>
                        <a:rPr lang="en-US" sz="1000" dirty="0">
                          <a:effectLst/>
                          <a:latin typeface="Arial" panose="020B0604020202020204" pitchFamily="34" charset="0"/>
                          <a:cs typeface="Arial" panose="020B0604020202020204" pitchFamily="34" charset="0"/>
                        </a:rPr>
                        <a:t>No. of Heads Certified</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0"/>
                        </a:spcAft>
                      </a:pPr>
                      <a:r>
                        <a:rPr lang="en-US" sz="1000" dirty="0">
                          <a:effectLst/>
                          <a:latin typeface="Arial" panose="020B0604020202020204" pitchFamily="34" charset="0"/>
                          <a:cs typeface="Arial" panose="020B0604020202020204" pitchFamily="34" charset="0"/>
                        </a:rPr>
                        <a:t>% Certified on </a:t>
                      </a:r>
                      <a:endParaRPr lang="en-ZA" sz="1000" dirty="0">
                        <a:effectLst/>
                        <a:latin typeface="Arial" panose="020B0604020202020204" pitchFamily="34" charset="0"/>
                        <a:cs typeface="Arial" panose="020B0604020202020204" pitchFamily="34" charset="0"/>
                      </a:endParaRPr>
                    </a:p>
                    <a:p>
                      <a:pPr>
                        <a:lnSpc>
                          <a:spcPct val="150000"/>
                        </a:lnSpc>
                        <a:spcAft>
                          <a:spcPts val="0"/>
                        </a:spcAft>
                      </a:pPr>
                      <a:r>
                        <a:rPr lang="en-US" sz="1000" dirty="0">
                          <a:effectLst/>
                          <a:latin typeface="Arial" panose="020B0604020202020204" pitchFamily="34" charset="0"/>
                          <a:cs typeface="Arial" panose="020B0604020202020204" pitchFamily="34" charset="0"/>
                        </a:rPr>
                        <a:t>Enrolled</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0"/>
                        </a:spcAft>
                      </a:pPr>
                      <a:r>
                        <a:rPr lang="en-US" sz="1000" dirty="0">
                          <a:effectLst/>
                          <a:latin typeface="Arial" panose="020B0604020202020204" pitchFamily="34" charset="0"/>
                          <a:cs typeface="Arial" panose="020B0604020202020204" pitchFamily="34" charset="0"/>
                        </a:rPr>
                        <a:t>% Certified on </a:t>
                      </a:r>
                      <a:endParaRPr lang="en-ZA" sz="1000" dirty="0">
                        <a:effectLst/>
                        <a:latin typeface="Arial" panose="020B0604020202020204" pitchFamily="34" charset="0"/>
                        <a:cs typeface="Arial" panose="020B0604020202020204" pitchFamily="34" charset="0"/>
                      </a:endParaRPr>
                    </a:p>
                    <a:p>
                      <a:pPr>
                        <a:lnSpc>
                          <a:spcPct val="150000"/>
                        </a:lnSpc>
                        <a:spcAft>
                          <a:spcPts val="0"/>
                        </a:spcAft>
                      </a:pPr>
                      <a:r>
                        <a:rPr lang="en-US" sz="1000" dirty="0">
                          <a:effectLst/>
                          <a:latin typeface="Arial" panose="020B0604020202020204" pitchFamily="34" charset="0"/>
                          <a:cs typeface="Arial" panose="020B0604020202020204" pitchFamily="34" charset="0"/>
                        </a:rPr>
                        <a:t>Written </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n-US" sz="1000" dirty="0">
                          <a:effectLst/>
                          <a:latin typeface="Arial" panose="020B0604020202020204" pitchFamily="34" charset="0"/>
                          <a:cs typeface="Arial" panose="020B0604020202020204" pitchFamily="34" charset="0"/>
                        </a:rPr>
                        <a:t>%</a:t>
                      </a:r>
                      <a:endParaRPr lang="en-ZA" sz="1000" dirty="0">
                        <a:effectLst/>
                        <a:latin typeface="Arial" panose="020B0604020202020204" pitchFamily="34" charset="0"/>
                        <a:cs typeface="Arial" panose="020B0604020202020204" pitchFamily="34" charset="0"/>
                      </a:endParaRPr>
                    </a:p>
                    <a:p>
                      <a:pPr>
                        <a:lnSpc>
                          <a:spcPct val="150000"/>
                        </a:lnSpc>
                        <a:spcAft>
                          <a:spcPts val="0"/>
                        </a:spcAft>
                      </a:pPr>
                      <a:r>
                        <a:rPr lang="en-US" sz="1000" dirty="0">
                          <a:effectLst/>
                          <a:latin typeface="Arial" panose="020B0604020202020204" pitchFamily="34" charset="0"/>
                          <a:cs typeface="Arial" panose="020B0604020202020204" pitchFamily="34" charset="0"/>
                        </a:rPr>
                        <a:t>Average</a:t>
                      </a:r>
                      <a:endParaRPr lang="en-ZA" sz="1000" dirty="0">
                        <a:effectLst/>
                        <a:latin typeface="Arial" panose="020B0604020202020204" pitchFamily="34" charset="0"/>
                        <a:cs typeface="Arial" panose="020B0604020202020204" pitchFamily="34" charset="0"/>
                      </a:endParaRPr>
                    </a:p>
                    <a:p>
                      <a:pPr>
                        <a:lnSpc>
                          <a:spcPct val="150000"/>
                        </a:lnSpc>
                        <a:spcAft>
                          <a:spcPts val="0"/>
                        </a:spcAft>
                      </a:pPr>
                      <a:r>
                        <a:rPr lang="en-US" sz="1000" dirty="0">
                          <a:effectLst/>
                          <a:latin typeface="Arial" panose="020B0604020202020204" pitchFamily="34" charset="0"/>
                          <a:cs typeface="Arial" panose="020B0604020202020204" pitchFamily="34" charset="0"/>
                        </a:rPr>
                        <a:t>Certified</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0"/>
                        </a:spcAft>
                      </a:pPr>
                      <a:r>
                        <a:rPr lang="en-US" sz="1000" dirty="0">
                          <a:effectLst/>
                          <a:latin typeface="Arial" panose="020B0604020202020204" pitchFamily="34" charset="0"/>
                          <a:cs typeface="Arial" panose="020B0604020202020204" pitchFamily="34" charset="0"/>
                        </a:rPr>
                        <a:t>No. of Heads Passed</a:t>
                      </a:r>
                      <a:endParaRPr lang="en-ZA" sz="1000" dirty="0">
                        <a:effectLst/>
                        <a:latin typeface="Arial" panose="020B0604020202020204" pitchFamily="34" charset="0"/>
                        <a:cs typeface="Arial" panose="020B0604020202020204" pitchFamily="34" charset="0"/>
                      </a:endParaRPr>
                    </a:p>
                    <a:p>
                      <a:pPr>
                        <a:lnSpc>
                          <a:spcPct val="150000"/>
                        </a:lnSpc>
                        <a:spcAft>
                          <a:spcPts val="0"/>
                        </a:spcAft>
                      </a:pPr>
                      <a:r>
                        <a:rPr lang="en-US" sz="1000" dirty="0">
                          <a:effectLst/>
                          <a:latin typeface="Arial" panose="020B0604020202020204" pitchFamily="34" charset="0"/>
                          <a:cs typeface="Arial" panose="020B0604020202020204" pitchFamily="34" charset="0"/>
                        </a:rPr>
                        <a:t>4 Subjects</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0"/>
                        </a:spcAft>
                      </a:pPr>
                      <a:r>
                        <a:rPr lang="en-US" sz="1000" dirty="0">
                          <a:effectLst/>
                          <a:latin typeface="Arial" panose="020B0604020202020204" pitchFamily="34" charset="0"/>
                          <a:cs typeface="Arial" panose="020B0604020202020204" pitchFamily="34" charset="0"/>
                        </a:rPr>
                        <a:t>No. of Heads Passed</a:t>
                      </a:r>
                      <a:endParaRPr lang="en-ZA" sz="1000" dirty="0">
                        <a:effectLst/>
                        <a:latin typeface="Arial" panose="020B0604020202020204" pitchFamily="34" charset="0"/>
                        <a:cs typeface="Arial" panose="020B0604020202020204" pitchFamily="34" charset="0"/>
                      </a:endParaRPr>
                    </a:p>
                    <a:p>
                      <a:pPr>
                        <a:lnSpc>
                          <a:spcPct val="150000"/>
                        </a:lnSpc>
                        <a:spcAft>
                          <a:spcPts val="0"/>
                        </a:spcAft>
                      </a:pPr>
                      <a:r>
                        <a:rPr lang="en-US" sz="1000" dirty="0">
                          <a:effectLst/>
                          <a:latin typeface="Arial" panose="020B0604020202020204" pitchFamily="34" charset="0"/>
                          <a:cs typeface="Arial" panose="020B0604020202020204" pitchFamily="34" charset="0"/>
                        </a:rPr>
                        <a:t>3 Subjects</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50000"/>
                        </a:lnSpc>
                        <a:spcAft>
                          <a:spcPts val="0"/>
                        </a:spcAft>
                      </a:pPr>
                      <a:r>
                        <a:rPr lang="en-US" sz="1000">
                          <a:effectLst/>
                          <a:latin typeface="Arial" panose="020B0604020202020204" pitchFamily="34" charset="0"/>
                          <a:cs typeface="Arial" panose="020B0604020202020204" pitchFamily="34" charset="0"/>
                        </a:rPr>
                        <a:t>Distinctions</a:t>
                      </a:r>
                      <a:endParaRPr lang="en-ZA" sz="1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569976400"/>
                  </a:ext>
                </a:extLst>
              </a:tr>
              <a:tr h="539133">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N1</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511</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472</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387</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75.73</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81.99</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78.86</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92.37</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275</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53.81</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58.26</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56.04</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275</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112</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294</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747802201"/>
                  </a:ext>
                </a:extLst>
              </a:tr>
              <a:tr h="539133">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N2</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410</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368</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184</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44.88</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50.00</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47.44</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89.76</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93</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22.68</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25.27</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23.98</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93</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91</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67</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360940165"/>
                  </a:ext>
                </a:extLst>
              </a:tr>
              <a:tr h="539133">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N3</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430</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400</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190</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44.19</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47.50</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45.85</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93.02</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119</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27.67</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29.75</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28.71</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119</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71</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74</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4294695386"/>
                  </a:ext>
                </a:extLst>
              </a:tr>
              <a:tr h="539133">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N4</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353</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303</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125</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35.41</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41.25</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38.33</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85.84</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68</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19.26</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22.44</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20.85</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68</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57</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21</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86076552"/>
                  </a:ext>
                </a:extLst>
              </a:tr>
              <a:tr h="643297">
                <a:tc>
                  <a:txBody>
                    <a:bodyPr/>
                    <a:lstStyle/>
                    <a:p>
                      <a:pPr>
                        <a:lnSpc>
                          <a:spcPct val="150000"/>
                        </a:lnSpc>
                        <a:spcAft>
                          <a:spcPts val="0"/>
                        </a:spcAft>
                      </a:pPr>
                      <a:r>
                        <a:rPr lang="en-US" sz="1400">
                          <a:effectLst/>
                          <a:latin typeface="Arial" panose="020B0604020202020204" pitchFamily="34" charset="0"/>
                          <a:cs typeface="Arial" panose="020B0604020202020204" pitchFamily="34" charset="0"/>
                        </a:rPr>
                        <a:t>N5</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242</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210</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80</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33.06</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38.10</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35.58</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86.78</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45</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18.60</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21.43</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20.02</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45</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35</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23</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744602842"/>
                  </a:ext>
                </a:extLst>
              </a:tr>
              <a:tr h="636429">
                <a:tc>
                  <a:txBody>
                    <a:bodyPr/>
                    <a:lstStyle/>
                    <a:p>
                      <a:pPr>
                        <a:lnSpc>
                          <a:spcPct val="150000"/>
                        </a:lnSpc>
                        <a:spcAft>
                          <a:spcPts val="0"/>
                        </a:spcAft>
                      </a:pPr>
                      <a:r>
                        <a:rPr lang="en-US" sz="1400">
                          <a:effectLst/>
                          <a:latin typeface="Arial" panose="020B0604020202020204" pitchFamily="34" charset="0"/>
                          <a:cs typeface="Arial" panose="020B0604020202020204" pitchFamily="34" charset="0"/>
                        </a:rPr>
                        <a:t>N6</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153</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139</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49</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32.03</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35.25</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33.64</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90.84</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23</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15.03</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16.55</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15.79</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23</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a:effectLst/>
                          <a:latin typeface="Arial" panose="020B0604020202020204" pitchFamily="34" charset="0"/>
                          <a:cs typeface="Arial" panose="020B0604020202020204" pitchFamily="34" charset="0"/>
                        </a:rPr>
                        <a:t>26</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11</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908473193"/>
                  </a:ext>
                </a:extLst>
              </a:tr>
              <a:tr h="622693">
                <a:tc>
                  <a:txBody>
                    <a:bodyPr/>
                    <a:lstStyle/>
                    <a:p>
                      <a:pPr>
                        <a:lnSpc>
                          <a:spcPct val="150000"/>
                        </a:lnSpc>
                        <a:spcAft>
                          <a:spcPts val="0"/>
                        </a:spcAft>
                      </a:pPr>
                      <a:r>
                        <a:rPr lang="en-US" sz="1400">
                          <a:effectLst/>
                          <a:latin typeface="Arial" panose="020B0604020202020204" pitchFamily="34" charset="0"/>
                          <a:cs typeface="Arial" panose="020B0604020202020204" pitchFamily="34" charset="0"/>
                        </a:rPr>
                        <a:t>Total</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b="1" dirty="0">
                          <a:effectLst/>
                          <a:latin typeface="Arial" panose="020B0604020202020204" pitchFamily="34" charset="0"/>
                          <a:cs typeface="Arial" panose="020B0604020202020204" pitchFamily="34" charset="0"/>
                        </a:rPr>
                        <a:t>2099</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b="1" dirty="0">
                          <a:effectLst/>
                          <a:latin typeface="Arial" panose="020B0604020202020204" pitchFamily="34" charset="0"/>
                          <a:cs typeface="Arial" panose="020B0604020202020204" pitchFamily="34" charset="0"/>
                        </a:rPr>
                        <a:t>1892</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b="1" dirty="0">
                          <a:effectLst/>
                          <a:latin typeface="Arial" panose="020B0604020202020204" pitchFamily="34" charset="0"/>
                          <a:cs typeface="Arial" panose="020B0604020202020204" pitchFamily="34" charset="0"/>
                        </a:rPr>
                        <a:t>1015</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b="1" dirty="0">
                          <a:effectLst/>
                          <a:latin typeface="Arial" panose="020B0604020202020204" pitchFamily="34" charset="0"/>
                          <a:cs typeface="Arial" panose="020B0604020202020204" pitchFamily="34" charset="0"/>
                        </a:rPr>
                        <a:t>48.36</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b="1" dirty="0">
                          <a:effectLst/>
                          <a:latin typeface="Arial" panose="020B0604020202020204" pitchFamily="34" charset="0"/>
                          <a:cs typeface="Arial" panose="020B0604020202020204" pitchFamily="34" charset="0"/>
                        </a:rPr>
                        <a:t>53.65</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b="1" dirty="0">
                          <a:effectLst/>
                          <a:latin typeface="Arial" panose="020B0604020202020204" pitchFamily="34" charset="0"/>
                          <a:cs typeface="Arial" panose="020B0604020202020204" pitchFamily="34" charset="0"/>
                        </a:rPr>
                        <a:t>51.01</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US" sz="1400" b="1" dirty="0">
                          <a:effectLst/>
                          <a:latin typeface="Arial" panose="020B0604020202020204" pitchFamily="34" charset="0"/>
                          <a:cs typeface="Arial" panose="020B0604020202020204" pitchFamily="34" charset="0"/>
                        </a:rPr>
                        <a:t>90.14</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US" sz="1400" b="1" dirty="0">
                          <a:effectLst/>
                          <a:latin typeface="Arial" panose="020B0604020202020204" pitchFamily="34" charset="0"/>
                          <a:cs typeface="Arial" panose="020B0604020202020204" pitchFamily="34" charset="0"/>
                        </a:rPr>
                        <a:t>623</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b="1" dirty="0">
                          <a:effectLst/>
                          <a:latin typeface="Arial" panose="020B0604020202020204" pitchFamily="34" charset="0"/>
                          <a:cs typeface="Arial" panose="020B0604020202020204" pitchFamily="34" charset="0"/>
                        </a:rPr>
                        <a:t>29.68</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b="1" dirty="0">
                          <a:effectLst/>
                          <a:latin typeface="Arial" panose="020B0604020202020204" pitchFamily="34" charset="0"/>
                          <a:cs typeface="Arial" panose="020B0604020202020204" pitchFamily="34" charset="0"/>
                        </a:rPr>
                        <a:t>32.93</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b="1" dirty="0">
                          <a:effectLst/>
                          <a:latin typeface="Arial" panose="020B0604020202020204" pitchFamily="34" charset="0"/>
                          <a:cs typeface="Arial" panose="020B0604020202020204" pitchFamily="34" charset="0"/>
                        </a:rPr>
                        <a:t>31.31</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b="1" dirty="0">
                          <a:effectLst/>
                          <a:latin typeface="Arial" panose="020B0604020202020204" pitchFamily="34" charset="0"/>
                          <a:cs typeface="Arial" panose="020B0604020202020204" pitchFamily="34" charset="0"/>
                        </a:rPr>
                        <a:t>623</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b="1" dirty="0">
                          <a:effectLst/>
                          <a:latin typeface="Arial" panose="020B0604020202020204" pitchFamily="34" charset="0"/>
                          <a:cs typeface="Arial" panose="020B0604020202020204" pitchFamily="34" charset="0"/>
                        </a:rPr>
                        <a:t>392</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400" b="1" dirty="0">
                          <a:effectLst/>
                          <a:latin typeface="Arial" panose="020B0604020202020204" pitchFamily="34" charset="0"/>
                          <a:cs typeface="Arial" panose="020B0604020202020204" pitchFamily="34" charset="0"/>
                        </a:rPr>
                        <a:t>490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492216824"/>
                  </a:ext>
                </a:extLst>
              </a:tr>
            </a:tbl>
          </a:graphicData>
        </a:graphic>
      </p:graphicFrame>
      <p:sp>
        <p:nvSpPr>
          <p:cNvPr id="3" name="Rectangle 1"/>
          <p:cNvSpPr>
            <a:spLocks noChangeArrowheads="1"/>
          </p:cNvSpPr>
          <p:nvPr/>
        </p:nvSpPr>
        <p:spPr bwMode="auto">
          <a:xfrm>
            <a:off x="2520950" y="2620963"/>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xmlns="" val="21157583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pPr>
            <a:r>
              <a:rPr lang="en-US" b="1" dirty="0"/>
              <a:t>HOD Programme Performance Ranking</a:t>
            </a:r>
            <a:endParaRPr lang="en-ZA" dirty="0"/>
          </a:p>
          <a:p>
            <a:pPr algn="ctr">
              <a:lnSpc>
                <a:spcPct val="80000"/>
              </a:lnSpc>
              <a:spcBef>
                <a:spcPct val="20000"/>
              </a:spcBef>
              <a:buFont typeface="Arial" panose="020B0604020202020204" pitchFamily="34" charset="0"/>
              <a:buNone/>
            </a:pPr>
            <a:endParaRPr lang="en-ZA" altLang="en-US" b="1" u="sng" dirty="0" smtClean="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2699126095"/>
              </p:ext>
            </p:extLst>
          </p:nvPr>
        </p:nvGraphicFramePr>
        <p:xfrm>
          <a:off x="1395045" y="1266095"/>
          <a:ext cx="10152185" cy="5538058"/>
        </p:xfrm>
        <a:graphic>
          <a:graphicData uri="http://schemas.openxmlformats.org/drawingml/2006/table">
            <a:tbl>
              <a:tblPr firstRow="1" firstCol="1" bandRow="1">
                <a:tableStyleId>{5C22544A-7EE6-4342-B048-85BDC9FD1C3A}</a:tableStyleId>
              </a:tblPr>
              <a:tblGrid>
                <a:gridCol w="621438">
                  <a:extLst>
                    <a:ext uri="{9D8B030D-6E8A-4147-A177-3AD203B41FA5}">
                      <a16:colId xmlns:a16="http://schemas.microsoft.com/office/drawing/2014/main" xmlns="" val="308732985"/>
                    </a:ext>
                  </a:extLst>
                </a:gridCol>
                <a:gridCol w="852955">
                  <a:extLst>
                    <a:ext uri="{9D8B030D-6E8A-4147-A177-3AD203B41FA5}">
                      <a16:colId xmlns:a16="http://schemas.microsoft.com/office/drawing/2014/main" xmlns="" val="2378650215"/>
                    </a:ext>
                  </a:extLst>
                </a:gridCol>
                <a:gridCol w="982927">
                  <a:extLst>
                    <a:ext uri="{9D8B030D-6E8A-4147-A177-3AD203B41FA5}">
                      <a16:colId xmlns:a16="http://schemas.microsoft.com/office/drawing/2014/main" xmlns="" val="3583867215"/>
                    </a:ext>
                  </a:extLst>
                </a:gridCol>
                <a:gridCol w="982927">
                  <a:extLst>
                    <a:ext uri="{9D8B030D-6E8A-4147-A177-3AD203B41FA5}">
                      <a16:colId xmlns:a16="http://schemas.microsoft.com/office/drawing/2014/main" xmlns="" val="1870877510"/>
                    </a:ext>
                  </a:extLst>
                </a:gridCol>
                <a:gridCol w="818430">
                  <a:extLst>
                    <a:ext uri="{9D8B030D-6E8A-4147-A177-3AD203B41FA5}">
                      <a16:colId xmlns:a16="http://schemas.microsoft.com/office/drawing/2014/main" xmlns="" val="1262334829"/>
                    </a:ext>
                  </a:extLst>
                </a:gridCol>
                <a:gridCol w="818430">
                  <a:extLst>
                    <a:ext uri="{9D8B030D-6E8A-4147-A177-3AD203B41FA5}">
                      <a16:colId xmlns:a16="http://schemas.microsoft.com/office/drawing/2014/main" xmlns="" val="3762449257"/>
                    </a:ext>
                  </a:extLst>
                </a:gridCol>
                <a:gridCol w="655963">
                  <a:extLst>
                    <a:ext uri="{9D8B030D-6E8A-4147-A177-3AD203B41FA5}">
                      <a16:colId xmlns:a16="http://schemas.microsoft.com/office/drawing/2014/main" xmlns="" val="1859787129"/>
                    </a:ext>
                  </a:extLst>
                </a:gridCol>
                <a:gridCol w="818430">
                  <a:extLst>
                    <a:ext uri="{9D8B030D-6E8A-4147-A177-3AD203B41FA5}">
                      <a16:colId xmlns:a16="http://schemas.microsoft.com/office/drawing/2014/main" xmlns="" val="3961050849"/>
                    </a:ext>
                  </a:extLst>
                </a:gridCol>
                <a:gridCol w="816399">
                  <a:extLst>
                    <a:ext uri="{9D8B030D-6E8A-4147-A177-3AD203B41FA5}">
                      <a16:colId xmlns:a16="http://schemas.microsoft.com/office/drawing/2014/main" xmlns="" val="2878188042"/>
                    </a:ext>
                  </a:extLst>
                </a:gridCol>
                <a:gridCol w="818430">
                  <a:extLst>
                    <a:ext uri="{9D8B030D-6E8A-4147-A177-3AD203B41FA5}">
                      <a16:colId xmlns:a16="http://schemas.microsoft.com/office/drawing/2014/main" xmlns="" val="3442594177"/>
                    </a:ext>
                  </a:extLst>
                </a:gridCol>
                <a:gridCol w="984959">
                  <a:extLst>
                    <a:ext uri="{9D8B030D-6E8A-4147-A177-3AD203B41FA5}">
                      <a16:colId xmlns:a16="http://schemas.microsoft.com/office/drawing/2014/main" xmlns="" val="764072603"/>
                    </a:ext>
                  </a:extLst>
                </a:gridCol>
                <a:gridCol w="980897">
                  <a:extLst>
                    <a:ext uri="{9D8B030D-6E8A-4147-A177-3AD203B41FA5}">
                      <a16:colId xmlns:a16="http://schemas.microsoft.com/office/drawing/2014/main" xmlns="" val="2982900079"/>
                    </a:ext>
                  </a:extLst>
                </a:gridCol>
              </a:tblGrid>
              <a:tr h="1003975">
                <a:tc>
                  <a:txBody>
                    <a:bodyPr/>
                    <a:lstStyle/>
                    <a:p>
                      <a:pPr>
                        <a:lnSpc>
                          <a:spcPct val="150000"/>
                        </a:lnSpc>
                        <a:spcAft>
                          <a:spcPts val="0"/>
                        </a:spcAft>
                      </a:pPr>
                      <a:r>
                        <a:rPr lang="en-US" sz="1000" dirty="0">
                          <a:effectLst/>
                        </a:rPr>
                        <a:t>Rank</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00" dirty="0">
                          <a:effectLst/>
                        </a:rPr>
                        <a:t>Surname &amp; Initial of Lecturers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00" dirty="0">
                          <a:effectLst/>
                        </a:rPr>
                        <a:t>Campus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00" dirty="0">
                          <a:effectLst/>
                        </a:rPr>
                        <a:t>Programme</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00" dirty="0">
                          <a:effectLst/>
                        </a:rPr>
                        <a:t>Number of Heads Enrolled</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00" dirty="0">
                          <a:effectLst/>
                        </a:rPr>
                        <a:t>Number of Heads</a:t>
                      </a:r>
                      <a:endParaRPr lang="en-ZA" sz="1000" dirty="0">
                        <a:effectLst/>
                      </a:endParaRPr>
                    </a:p>
                    <a:p>
                      <a:pPr>
                        <a:lnSpc>
                          <a:spcPct val="150000"/>
                        </a:lnSpc>
                        <a:spcAft>
                          <a:spcPts val="0"/>
                        </a:spcAft>
                      </a:pPr>
                      <a:r>
                        <a:rPr lang="en-US" sz="1000" dirty="0">
                          <a:effectLst/>
                        </a:rPr>
                        <a:t>Written</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00" dirty="0">
                          <a:effectLst/>
                        </a:rPr>
                        <a:t>% on</a:t>
                      </a:r>
                      <a:endParaRPr lang="en-ZA" sz="1000" dirty="0">
                        <a:effectLst/>
                      </a:endParaRPr>
                    </a:p>
                    <a:p>
                      <a:pPr>
                        <a:lnSpc>
                          <a:spcPct val="150000"/>
                        </a:lnSpc>
                        <a:spcAft>
                          <a:spcPts val="0"/>
                        </a:spcAft>
                      </a:pPr>
                      <a:r>
                        <a:rPr lang="en-US" sz="1000" dirty="0">
                          <a:effectLst/>
                        </a:rPr>
                        <a:t>Retention on Heads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00" dirty="0">
                          <a:effectLst/>
                        </a:rPr>
                        <a:t>Number of Heads certified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00">
                          <a:effectLst/>
                        </a:rPr>
                        <a:t>% </a:t>
                      </a:r>
                      <a:endParaRPr lang="en-ZA" sz="1000">
                        <a:effectLst/>
                      </a:endParaRPr>
                    </a:p>
                    <a:p>
                      <a:pPr>
                        <a:lnSpc>
                          <a:spcPct val="150000"/>
                        </a:lnSpc>
                        <a:spcAft>
                          <a:spcPts val="0"/>
                        </a:spcAft>
                      </a:pPr>
                      <a:r>
                        <a:rPr lang="en-US" sz="1000">
                          <a:effectLst/>
                        </a:rPr>
                        <a:t>Certified on Enrolled</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00" dirty="0">
                          <a:effectLst/>
                        </a:rPr>
                        <a:t>% </a:t>
                      </a:r>
                      <a:endParaRPr lang="en-ZA" sz="1000" dirty="0">
                        <a:effectLst/>
                      </a:endParaRPr>
                    </a:p>
                    <a:p>
                      <a:pPr>
                        <a:lnSpc>
                          <a:spcPct val="150000"/>
                        </a:lnSpc>
                        <a:spcAft>
                          <a:spcPts val="0"/>
                        </a:spcAft>
                      </a:pPr>
                      <a:r>
                        <a:rPr lang="en-US" sz="1000" dirty="0">
                          <a:effectLst/>
                        </a:rPr>
                        <a:t>Certified </a:t>
                      </a:r>
                      <a:endParaRPr lang="en-ZA" sz="1000" dirty="0">
                        <a:effectLst/>
                      </a:endParaRPr>
                    </a:p>
                    <a:p>
                      <a:pPr>
                        <a:lnSpc>
                          <a:spcPct val="150000"/>
                        </a:lnSpc>
                        <a:spcAft>
                          <a:spcPts val="0"/>
                        </a:spcAft>
                      </a:pPr>
                      <a:r>
                        <a:rPr lang="en-US" sz="1000" dirty="0">
                          <a:effectLst/>
                        </a:rPr>
                        <a:t>on </a:t>
                      </a:r>
                      <a:endParaRPr lang="en-ZA" sz="1000" dirty="0">
                        <a:effectLst/>
                      </a:endParaRPr>
                    </a:p>
                    <a:p>
                      <a:pPr>
                        <a:lnSpc>
                          <a:spcPct val="150000"/>
                        </a:lnSpc>
                        <a:spcAft>
                          <a:spcPts val="0"/>
                        </a:spcAft>
                      </a:pPr>
                      <a:r>
                        <a:rPr lang="en-US" sz="1000" dirty="0">
                          <a:effectLst/>
                        </a:rPr>
                        <a:t>Written</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00" dirty="0">
                          <a:effectLst/>
                        </a:rPr>
                        <a:t>Average </a:t>
                      </a:r>
                      <a:endParaRPr lang="en-ZA" sz="1000" dirty="0">
                        <a:effectLst/>
                      </a:endParaRPr>
                    </a:p>
                    <a:p>
                      <a:pPr>
                        <a:lnSpc>
                          <a:spcPct val="150000"/>
                        </a:lnSpc>
                        <a:spcAft>
                          <a:spcPts val="0"/>
                        </a:spcAft>
                      </a:pPr>
                      <a:r>
                        <a:rPr lang="en-US" sz="1000" dirty="0">
                          <a:effectLst/>
                        </a:rPr>
                        <a:t>Performance Passed</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00" dirty="0">
                          <a:effectLst/>
                        </a:rPr>
                        <a:t>Distinction (s)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02164276"/>
                  </a:ext>
                </a:extLst>
              </a:tr>
              <a:tr h="352043">
                <a:tc>
                  <a:txBody>
                    <a:bodyPr/>
                    <a:lstStyle/>
                    <a:p>
                      <a:pPr>
                        <a:lnSpc>
                          <a:spcPct val="150000"/>
                        </a:lnSpc>
                        <a:spcAft>
                          <a:spcPts val="0"/>
                        </a:spcAft>
                      </a:pPr>
                      <a:r>
                        <a:rPr lang="en-US" sz="1050" dirty="0">
                          <a:effectLst/>
                        </a:rPr>
                        <a:t>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dirty="0">
                          <a:effectLst/>
                        </a:rPr>
                        <a:t>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dirty="0">
                          <a:effectLst/>
                        </a:rPr>
                        <a:t>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dirty="0">
                          <a:effectLst/>
                        </a:rPr>
                        <a:t>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dirty="0">
                          <a:effectLst/>
                        </a:rPr>
                        <a:t>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dirty="0">
                          <a:effectLst/>
                        </a:rPr>
                        <a:t>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dirty="0">
                          <a:effectLst/>
                        </a:rPr>
                        <a:t>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dirty="0">
                          <a:effectLst/>
                        </a:rPr>
                        <a:t>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dirty="0">
                          <a:effectLst/>
                        </a:rPr>
                        <a:t>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 </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 </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dirty="0">
                          <a:effectLst/>
                        </a:rPr>
                        <a:t>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892738597"/>
                  </a:ext>
                </a:extLst>
              </a:tr>
              <a:tr h="352043">
                <a:tc>
                  <a:txBody>
                    <a:bodyPr/>
                    <a:lstStyle/>
                    <a:p>
                      <a:pPr>
                        <a:lnSpc>
                          <a:spcPct val="150000"/>
                        </a:lnSpc>
                        <a:spcAft>
                          <a:spcPts val="0"/>
                        </a:spcAft>
                      </a:pPr>
                      <a:r>
                        <a:rPr lang="en-US" sz="1050">
                          <a:effectLst/>
                        </a:rPr>
                        <a:t>1</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Gonyela BP</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Technisa</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dirty="0">
                          <a:effectLst/>
                        </a:rPr>
                        <a:t>NC(V)</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dirty="0">
                          <a:effectLst/>
                        </a:rPr>
                        <a:t>494</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436</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88.26</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269</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dirty="0">
                          <a:effectLst/>
                        </a:rPr>
                        <a:t>54.45</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dirty="0">
                          <a:effectLst/>
                        </a:rPr>
                        <a:t>61.69</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dirty="0">
                          <a:effectLst/>
                        </a:rPr>
                        <a:t>58.07</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dirty="0">
                          <a:effectLst/>
                        </a:rPr>
                        <a:t>382</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44178847"/>
                  </a:ext>
                </a:extLst>
              </a:tr>
              <a:tr h="352043">
                <a:tc>
                  <a:txBody>
                    <a:bodyPr/>
                    <a:lstStyle/>
                    <a:p>
                      <a:pPr>
                        <a:lnSpc>
                          <a:spcPct val="150000"/>
                        </a:lnSpc>
                        <a:spcAft>
                          <a:spcPts val="0"/>
                        </a:spcAft>
                      </a:pPr>
                      <a:r>
                        <a:rPr lang="en-US" sz="1050">
                          <a:effectLst/>
                        </a:rPr>
                        <a:t>2</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Snyman NGS</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Roodepoort</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NC(V)</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930</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792</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85.16</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384</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41.29</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48.49</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dirty="0">
                          <a:effectLst/>
                        </a:rPr>
                        <a:t>44.89</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dirty="0">
                          <a:effectLst/>
                        </a:rPr>
                        <a:t>414</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28467421"/>
                  </a:ext>
                </a:extLst>
              </a:tr>
              <a:tr h="352043">
                <a:tc>
                  <a:txBody>
                    <a:bodyPr/>
                    <a:lstStyle/>
                    <a:p>
                      <a:pPr>
                        <a:lnSpc>
                          <a:spcPct val="150000"/>
                        </a:lnSpc>
                        <a:spcAft>
                          <a:spcPts val="0"/>
                        </a:spcAft>
                      </a:pPr>
                      <a:r>
                        <a:rPr lang="en-US" sz="1050">
                          <a:effectLst/>
                        </a:rPr>
                        <a:t>3</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Mabunda A</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Dobsonville</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Report 191</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1642</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1397</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85.08</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673</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40.99</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48.17</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44.58</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dirty="0">
                          <a:effectLst/>
                        </a:rPr>
                        <a:t>281</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08196774"/>
                  </a:ext>
                </a:extLst>
              </a:tr>
              <a:tr h="352043">
                <a:tc>
                  <a:txBody>
                    <a:bodyPr/>
                    <a:lstStyle/>
                    <a:p>
                      <a:pPr>
                        <a:lnSpc>
                          <a:spcPct val="150000"/>
                        </a:lnSpc>
                        <a:spcAft>
                          <a:spcPts val="0"/>
                        </a:spcAft>
                      </a:pPr>
                      <a:r>
                        <a:rPr lang="en-US" sz="1050">
                          <a:effectLst/>
                        </a:rPr>
                        <a:t>4</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Ncanyana J</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George Tabor</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Report 191 &amp; NC(V)</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1427</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1146</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80.31</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562</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39.38</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49.04</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44.21</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dirty="0">
                          <a:effectLst/>
                        </a:rPr>
                        <a:t>357</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866141730"/>
                  </a:ext>
                </a:extLst>
              </a:tr>
              <a:tr h="352043">
                <a:tc>
                  <a:txBody>
                    <a:bodyPr/>
                    <a:lstStyle/>
                    <a:p>
                      <a:pPr>
                        <a:lnSpc>
                          <a:spcPct val="150000"/>
                        </a:lnSpc>
                        <a:spcAft>
                          <a:spcPts val="0"/>
                        </a:spcAft>
                      </a:pPr>
                      <a:r>
                        <a:rPr lang="en-US" sz="1050">
                          <a:effectLst/>
                        </a:rPr>
                        <a:t>5</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Nevondwe NT</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Roodepoort</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Report 191</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2633</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dirty="0">
                          <a:effectLst/>
                        </a:rPr>
                        <a:t>2176</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82.64</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1015</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38.55</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46.65</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42.60</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dirty="0">
                          <a:effectLst/>
                        </a:rPr>
                        <a:t>385</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645266489"/>
                  </a:ext>
                </a:extLst>
              </a:tr>
              <a:tr h="352043">
                <a:tc>
                  <a:txBody>
                    <a:bodyPr/>
                    <a:lstStyle/>
                    <a:p>
                      <a:pPr>
                        <a:lnSpc>
                          <a:spcPct val="150000"/>
                        </a:lnSpc>
                        <a:spcAft>
                          <a:spcPts val="0"/>
                        </a:spcAft>
                      </a:pPr>
                      <a:r>
                        <a:rPr lang="en-US" sz="1050">
                          <a:effectLst/>
                        </a:rPr>
                        <a:t>6</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Selemi W</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Molapo</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Report 191</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1016</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898</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88.39</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331</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32.58</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36.86</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34.72</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dirty="0">
                          <a:effectLst/>
                        </a:rPr>
                        <a:t>270</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25222953"/>
                  </a:ext>
                </a:extLst>
              </a:tr>
              <a:tr h="352043">
                <a:tc>
                  <a:txBody>
                    <a:bodyPr/>
                    <a:lstStyle/>
                    <a:p>
                      <a:pPr>
                        <a:lnSpc>
                          <a:spcPct val="150000"/>
                        </a:lnSpc>
                        <a:spcAft>
                          <a:spcPts val="0"/>
                        </a:spcAft>
                      </a:pPr>
                      <a:r>
                        <a:rPr lang="en-US" sz="1050">
                          <a:effectLst/>
                        </a:rPr>
                        <a:t>7</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Bambo  MM</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Dobsonville</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NC(V)</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900</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658</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61.78</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216</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23.78</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38.85</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31.35</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dirty="0">
                          <a:effectLst/>
                        </a:rPr>
                        <a:t>282</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65450169"/>
                  </a:ext>
                </a:extLst>
              </a:tr>
              <a:tr h="352043">
                <a:tc>
                  <a:txBody>
                    <a:bodyPr/>
                    <a:lstStyle/>
                    <a:p>
                      <a:pPr>
                        <a:lnSpc>
                          <a:spcPct val="150000"/>
                        </a:lnSpc>
                        <a:spcAft>
                          <a:spcPts val="0"/>
                        </a:spcAft>
                      </a:pPr>
                      <a:r>
                        <a:rPr lang="en-US" sz="1050">
                          <a:effectLst/>
                        </a:rPr>
                        <a:t>8</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Mokoena TL</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George Tabor</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NC(V)</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845</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623</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73.73</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207</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24.50</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33.23</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28.87</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dirty="0">
                          <a:effectLst/>
                        </a:rPr>
                        <a:t>237</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42590103"/>
                  </a:ext>
                </a:extLst>
              </a:tr>
              <a:tr h="352043">
                <a:tc>
                  <a:txBody>
                    <a:bodyPr/>
                    <a:lstStyle/>
                    <a:p>
                      <a:pPr>
                        <a:lnSpc>
                          <a:spcPct val="150000"/>
                        </a:lnSpc>
                        <a:spcAft>
                          <a:spcPts val="0"/>
                        </a:spcAft>
                      </a:pPr>
                      <a:r>
                        <a:rPr lang="en-US" sz="1050">
                          <a:effectLst/>
                        </a:rPr>
                        <a:t>9</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Zondi S</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Roodepoort West</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Report 191</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1083</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994</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91.78</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292</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26.96</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29.38</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28.17</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dirty="0">
                          <a:effectLst/>
                        </a:rPr>
                        <a:t>220</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885395866"/>
                  </a:ext>
                </a:extLst>
              </a:tr>
              <a:tr h="352043">
                <a:tc>
                  <a:txBody>
                    <a:bodyPr/>
                    <a:lstStyle/>
                    <a:p>
                      <a:pPr>
                        <a:lnSpc>
                          <a:spcPct val="150000"/>
                        </a:lnSpc>
                        <a:spcAft>
                          <a:spcPts val="0"/>
                        </a:spcAft>
                      </a:pPr>
                      <a:r>
                        <a:rPr lang="en-US" sz="1050">
                          <a:effectLst/>
                        </a:rPr>
                        <a:t>10</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Jara N</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Roodepoort West</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NC(V)</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203</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163</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79.80</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49</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24.14</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30.25</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27.20</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dirty="0">
                          <a:effectLst/>
                        </a:rPr>
                        <a:t>56</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41938144"/>
                  </a:ext>
                </a:extLst>
              </a:tr>
              <a:tr h="352043">
                <a:tc>
                  <a:txBody>
                    <a:bodyPr/>
                    <a:lstStyle/>
                    <a:p>
                      <a:pPr>
                        <a:lnSpc>
                          <a:spcPct val="150000"/>
                        </a:lnSpc>
                        <a:spcAft>
                          <a:spcPts val="0"/>
                        </a:spcAft>
                      </a:pPr>
                      <a:r>
                        <a:rPr lang="en-US" sz="1050">
                          <a:effectLst/>
                        </a:rPr>
                        <a:t>11</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Motloung J</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a:effectLst/>
                        </a:rPr>
                        <a:t>Molapo</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050">
                          <a:effectLst/>
                        </a:rPr>
                        <a:t>NC(V)</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569</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446</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78.38</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a:effectLst/>
                        </a:rPr>
                        <a:t>85</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dirty="0">
                          <a:effectLst/>
                        </a:rPr>
                        <a:t>14.94</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dirty="0">
                          <a:effectLst/>
                        </a:rPr>
                        <a:t>19.06</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050" dirty="0">
                          <a:effectLst/>
                        </a:rPr>
                        <a:t>17.00</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1050" dirty="0">
                          <a:effectLst/>
                        </a:rPr>
                        <a:t>160</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212333761"/>
                  </a:ext>
                </a:extLst>
              </a:tr>
            </a:tbl>
          </a:graphicData>
        </a:graphic>
      </p:graphicFrame>
    </p:spTree>
    <p:extLst>
      <p:ext uri="{BB962C8B-B14F-4D97-AF65-F5344CB8AC3E}">
        <p14:creationId xmlns:p14="http://schemas.microsoft.com/office/powerpoint/2010/main" xmlns="" val="8132264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542544" y="704055"/>
            <a:ext cx="10747248"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endParaRPr lang="en-ZA" altLang="en-US" dirty="0" smtClean="0"/>
          </a:p>
          <a:p>
            <a:pPr algn="ctr">
              <a:lnSpc>
                <a:spcPct val="80000"/>
              </a:lnSpc>
              <a:spcBef>
                <a:spcPct val="20000"/>
              </a:spcBef>
              <a:buFont typeface="Arial" panose="020B0604020202020204" pitchFamily="34" charset="0"/>
              <a:buNone/>
            </a:pPr>
            <a:endParaRPr lang="en-ZA" altLang="en-US" dirty="0"/>
          </a:p>
          <a:p>
            <a:pPr algn="ctr">
              <a:lnSpc>
                <a:spcPct val="80000"/>
              </a:lnSpc>
              <a:spcBef>
                <a:spcPct val="20000"/>
              </a:spcBef>
              <a:buFont typeface="Arial" panose="020B0604020202020204" pitchFamily="34" charset="0"/>
              <a:buNone/>
            </a:pPr>
            <a:endParaRPr lang="en-ZA" altLang="en-US" dirty="0" smtClean="0"/>
          </a:p>
          <a:p>
            <a:pPr algn="ctr">
              <a:lnSpc>
                <a:spcPct val="80000"/>
              </a:lnSpc>
              <a:spcBef>
                <a:spcPct val="20000"/>
              </a:spcBef>
              <a:buFont typeface="Arial" panose="020B0604020202020204" pitchFamily="34" charset="0"/>
              <a:buNone/>
            </a:pPr>
            <a:r>
              <a:rPr lang="en-ZA" altLang="en-US" sz="4800" b="1" i="1" dirty="0" smtClean="0"/>
              <a:t>END OF PRESENTATION</a:t>
            </a:r>
          </a:p>
          <a:p>
            <a:pPr algn="ctr">
              <a:lnSpc>
                <a:spcPct val="80000"/>
              </a:lnSpc>
              <a:spcBef>
                <a:spcPct val="20000"/>
              </a:spcBef>
              <a:buFont typeface="Arial" panose="020B0604020202020204" pitchFamily="34" charset="0"/>
              <a:buNone/>
            </a:pPr>
            <a:endParaRPr lang="en-ZA" altLang="en-US" sz="4800" b="1" i="1" dirty="0"/>
          </a:p>
          <a:p>
            <a:pPr algn="ctr">
              <a:lnSpc>
                <a:spcPct val="80000"/>
              </a:lnSpc>
              <a:spcBef>
                <a:spcPct val="20000"/>
              </a:spcBef>
              <a:buFont typeface="Arial" panose="020B0604020202020204" pitchFamily="34" charset="0"/>
              <a:buNone/>
            </a:pPr>
            <a:r>
              <a:rPr lang="en-ZA" altLang="en-US" sz="4800" b="1" i="1" dirty="0" smtClean="0"/>
              <a:t>THANK YOU!!!</a:t>
            </a:r>
          </a:p>
          <a:p>
            <a:pPr algn="ctr">
              <a:lnSpc>
                <a:spcPct val="80000"/>
              </a:lnSpc>
              <a:spcBef>
                <a:spcPct val="20000"/>
              </a:spcBef>
              <a:buFont typeface="Arial" panose="020B0604020202020204" pitchFamily="34" charset="0"/>
              <a:buNone/>
            </a:pPr>
            <a:endParaRPr lang="en-ZA" altLang="en-US" b="1" u="sng" dirty="0" smtClean="0">
              <a:cs typeface="Arial" panose="020B0604020202020204" pitchFamily="34" charset="0"/>
            </a:endParaRPr>
          </a:p>
        </p:txBody>
      </p:sp>
    </p:spTree>
    <p:extLst>
      <p:ext uri="{BB962C8B-B14F-4D97-AF65-F5344CB8AC3E}">
        <p14:creationId xmlns:p14="http://schemas.microsoft.com/office/powerpoint/2010/main" xmlns="" val="2879011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499872" y="393700"/>
            <a:ext cx="11106912"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pPr>
            <a:r>
              <a:rPr lang="en-ZA" sz="4000" b="1" u="sng" dirty="0"/>
              <a:t>VISION AND MISSION SIMPLIFIED</a:t>
            </a:r>
            <a:endParaRPr lang="en-ZA" sz="4000" b="1" u="sng" dirty="0" smtClean="0"/>
          </a:p>
          <a:p>
            <a:pPr algn="ctr">
              <a:lnSpc>
                <a:spcPct val="80000"/>
              </a:lnSpc>
              <a:spcBef>
                <a:spcPct val="20000"/>
              </a:spcBef>
            </a:pPr>
            <a:endParaRPr lang="en-ZA" dirty="0" smtClean="0"/>
          </a:p>
          <a:p>
            <a:pPr algn="ctr">
              <a:lnSpc>
                <a:spcPct val="80000"/>
              </a:lnSpc>
              <a:spcBef>
                <a:spcPct val="20000"/>
              </a:spcBef>
            </a:pPr>
            <a:endParaRPr lang="en-ZA" dirty="0"/>
          </a:p>
          <a:p>
            <a:pPr algn="just">
              <a:lnSpc>
                <a:spcPct val="80000"/>
              </a:lnSpc>
              <a:spcBef>
                <a:spcPct val="20000"/>
              </a:spcBef>
            </a:pPr>
            <a:r>
              <a:rPr lang="en-ZA" b="1" dirty="0" smtClean="0"/>
              <a:t>“</a:t>
            </a:r>
            <a:r>
              <a:rPr lang="en-ZA" sz="4800" dirty="0" smtClean="0"/>
              <a:t>College </a:t>
            </a:r>
            <a:r>
              <a:rPr lang="en-ZA" sz="4800" dirty="0"/>
              <a:t>which inspires students, espouses </a:t>
            </a:r>
            <a:r>
              <a:rPr lang="en-ZA" sz="4800" b="1" u="sng" dirty="0"/>
              <a:t>Integrity</a:t>
            </a:r>
            <a:r>
              <a:rPr lang="en-ZA" sz="4800" dirty="0"/>
              <a:t>, offers </a:t>
            </a:r>
            <a:r>
              <a:rPr lang="en-ZA" sz="4800" b="1" u="sng" dirty="0"/>
              <a:t>fulfilment</a:t>
            </a:r>
            <a:r>
              <a:rPr lang="en-ZA" sz="4800" b="1" dirty="0"/>
              <a:t> </a:t>
            </a:r>
            <a:r>
              <a:rPr lang="en-ZA" sz="4800" dirty="0"/>
              <a:t>to personnel, </a:t>
            </a:r>
            <a:r>
              <a:rPr lang="en-ZA" sz="4800" dirty="0" smtClean="0"/>
              <a:t>propels </a:t>
            </a:r>
            <a:r>
              <a:rPr lang="en-ZA" sz="4800" dirty="0"/>
              <a:t>them to perform and achieve … and repels non- performers and character lapses”</a:t>
            </a:r>
          </a:p>
          <a:p>
            <a:pPr algn="ctr">
              <a:lnSpc>
                <a:spcPct val="80000"/>
              </a:lnSpc>
              <a:spcBef>
                <a:spcPct val="20000"/>
              </a:spcBef>
            </a:pPr>
            <a:endParaRPr lang="en-ZA" sz="4800" dirty="0" smtClean="0"/>
          </a:p>
        </p:txBody>
      </p:sp>
    </p:spTree>
    <p:extLst>
      <p:ext uri="{BB962C8B-B14F-4D97-AF65-F5344CB8AC3E}">
        <p14:creationId xmlns:p14="http://schemas.microsoft.com/office/powerpoint/2010/main" xmlns="" val="1218461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499872" y="393700"/>
            <a:ext cx="11106912"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pPr>
            <a:r>
              <a:rPr lang="en-ZA" sz="4000" b="1" dirty="0" smtClean="0"/>
              <a:t>VALUES</a:t>
            </a:r>
          </a:p>
          <a:p>
            <a:pPr>
              <a:lnSpc>
                <a:spcPct val="80000"/>
              </a:lnSpc>
              <a:spcBef>
                <a:spcPct val="20000"/>
              </a:spcBef>
            </a:pPr>
            <a:r>
              <a:rPr lang="en-ZA" sz="2800" b="1" dirty="0"/>
              <a:t>The College Council, Management and Personnel of South West Gauteng College COMMIT to the following values: </a:t>
            </a:r>
            <a:endParaRPr lang="en-ZA" sz="2800" b="1" dirty="0" smtClean="0"/>
          </a:p>
          <a:p>
            <a:pPr>
              <a:lnSpc>
                <a:spcPct val="80000"/>
              </a:lnSpc>
              <a:spcBef>
                <a:spcPct val="20000"/>
              </a:spcBef>
            </a:pPr>
            <a:r>
              <a:rPr lang="en-ZA" sz="2800" dirty="0" smtClean="0"/>
              <a:t>• </a:t>
            </a:r>
            <a:r>
              <a:rPr lang="en-ZA" sz="2800" dirty="0"/>
              <a:t>The principles of </a:t>
            </a:r>
            <a:r>
              <a:rPr lang="en-ZA" sz="2800" dirty="0" err="1"/>
              <a:t>Batho</a:t>
            </a:r>
            <a:r>
              <a:rPr lang="en-ZA" sz="2800" dirty="0"/>
              <a:t> Pele with emphasis on client and </a:t>
            </a:r>
            <a:r>
              <a:rPr lang="en-ZA" sz="2800" dirty="0" err="1" smtClean="0"/>
              <a:t>uBuntu</a:t>
            </a:r>
            <a:endParaRPr lang="en-ZA" sz="2800" dirty="0" smtClean="0"/>
          </a:p>
          <a:p>
            <a:pPr>
              <a:lnSpc>
                <a:spcPct val="80000"/>
              </a:lnSpc>
              <a:spcBef>
                <a:spcPct val="20000"/>
              </a:spcBef>
            </a:pPr>
            <a:r>
              <a:rPr lang="en-ZA" sz="2800" dirty="0" smtClean="0"/>
              <a:t> </a:t>
            </a:r>
            <a:r>
              <a:rPr lang="en-ZA" sz="2800" dirty="0"/>
              <a:t>• The principle of a better life for </a:t>
            </a:r>
            <a:r>
              <a:rPr lang="en-ZA" sz="2800" dirty="0" smtClean="0"/>
              <a:t>all</a:t>
            </a:r>
          </a:p>
          <a:p>
            <a:pPr>
              <a:lnSpc>
                <a:spcPct val="80000"/>
              </a:lnSpc>
              <a:spcBef>
                <a:spcPct val="20000"/>
              </a:spcBef>
            </a:pPr>
            <a:r>
              <a:rPr lang="en-ZA" sz="2800" dirty="0" smtClean="0"/>
              <a:t> </a:t>
            </a:r>
            <a:r>
              <a:rPr lang="en-ZA" sz="2800" dirty="0"/>
              <a:t>• The principle of upholding a culture of learning, teaching and service delivery • Professional conduct </a:t>
            </a:r>
            <a:endParaRPr lang="en-ZA" sz="2800" dirty="0" smtClean="0"/>
          </a:p>
          <a:p>
            <a:pPr>
              <a:lnSpc>
                <a:spcPct val="80000"/>
              </a:lnSpc>
              <a:spcBef>
                <a:spcPct val="20000"/>
              </a:spcBef>
            </a:pPr>
            <a:r>
              <a:rPr lang="en-ZA" sz="2800" dirty="0" smtClean="0"/>
              <a:t>• </a:t>
            </a:r>
            <a:r>
              <a:rPr lang="en-ZA" sz="2800" dirty="0"/>
              <a:t>Good governance </a:t>
            </a:r>
            <a:endParaRPr lang="en-ZA" sz="2800" dirty="0" smtClean="0"/>
          </a:p>
          <a:p>
            <a:pPr>
              <a:lnSpc>
                <a:spcPct val="80000"/>
              </a:lnSpc>
              <a:spcBef>
                <a:spcPct val="20000"/>
              </a:spcBef>
            </a:pPr>
            <a:r>
              <a:rPr lang="en-ZA" sz="2800" dirty="0" smtClean="0"/>
              <a:t>• </a:t>
            </a:r>
            <a:r>
              <a:rPr lang="en-ZA" sz="2800" dirty="0"/>
              <a:t>Mutual respect </a:t>
            </a:r>
            <a:endParaRPr lang="en-ZA" sz="2800" dirty="0" smtClean="0"/>
          </a:p>
          <a:p>
            <a:pPr>
              <a:lnSpc>
                <a:spcPct val="80000"/>
              </a:lnSpc>
              <a:spcBef>
                <a:spcPct val="20000"/>
              </a:spcBef>
            </a:pPr>
            <a:r>
              <a:rPr lang="en-ZA" sz="2800" dirty="0" smtClean="0"/>
              <a:t>• </a:t>
            </a:r>
            <a:r>
              <a:rPr lang="en-ZA" sz="2800" dirty="0"/>
              <a:t>Environmental sustainability </a:t>
            </a:r>
            <a:endParaRPr lang="en-ZA" sz="2800" dirty="0" smtClean="0"/>
          </a:p>
          <a:p>
            <a:pPr>
              <a:lnSpc>
                <a:spcPct val="80000"/>
              </a:lnSpc>
              <a:spcBef>
                <a:spcPct val="20000"/>
              </a:spcBef>
            </a:pPr>
            <a:r>
              <a:rPr lang="en-ZA" sz="2800" dirty="0" smtClean="0"/>
              <a:t>• </a:t>
            </a:r>
            <a:r>
              <a:rPr lang="en-ZA" sz="2800" dirty="0"/>
              <a:t>Non-racialism and non-sexism </a:t>
            </a:r>
            <a:endParaRPr lang="en-ZA" sz="2800" dirty="0" smtClean="0"/>
          </a:p>
          <a:p>
            <a:pPr>
              <a:lnSpc>
                <a:spcPct val="80000"/>
              </a:lnSpc>
              <a:spcBef>
                <a:spcPct val="20000"/>
              </a:spcBef>
            </a:pPr>
            <a:r>
              <a:rPr lang="en-ZA" sz="2800" dirty="0" smtClean="0"/>
              <a:t>• </a:t>
            </a:r>
            <a:r>
              <a:rPr lang="en-ZA" sz="2800" dirty="0"/>
              <a:t>Redress • Honesty and Integrity </a:t>
            </a:r>
            <a:endParaRPr lang="en-ZA" sz="2800" dirty="0" smtClean="0"/>
          </a:p>
          <a:p>
            <a:pPr>
              <a:lnSpc>
                <a:spcPct val="80000"/>
              </a:lnSpc>
              <a:spcBef>
                <a:spcPct val="20000"/>
              </a:spcBef>
            </a:pPr>
            <a:r>
              <a:rPr lang="en-ZA" sz="2800" dirty="0" smtClean="0"/>
              <a:t>• </a:t>
            </a:r>
            <a:r>
              <a:rPr lang="en-ZA" sz="2800" dirty="0"/>
              <a:t>Environmental Sustainability </a:t>
            </a:r>
            <a:endParaRPr lang="en-ZA" sz="2800" dirty="0" smtClean="0"/>
          </a:p>
          <a:p>
            <a:pPr>
              <a:lnSpc>
                <a:spcPct val="80000"/>
              </a:lnSpc>
              <a:spcBef>
                <a:spcPct val="20000"/>
              </a:spcBef>
            </a:pPr>
            <a:r>
              <a:rPr lang="en-ZA" sz="2800" dirty="0" smtClean="0"/>
              <a:t>• </a:t>
            </a:r>
            <a:r>
              <a:rPr lang="en-ZA" sz="2800" dirty="0"/>
              <a:t>Inspiration and Development of Students (Wholly</a:t>
            </a:r>
            <a:endParaRPr lang="en-ZA" sz="2800" b="1" dirty="0" smtClean="0"/>
          </a:p>
          <a:p>
            <a:pPr algn="ctr">
              <a:lnSpc>
                <a:spcPct val="80000"/>
              </a:lnSpc>
              <a:spcBef>
                <a:spcPct val="20000"/>
              </a:spcBef>
            </a:pPr>
            <a:endParaRPr lang="en-ZA" dirty="0"/>
          </a:p>
        </p:txBody>
      </p:sp>
    </p:spTree>
    <p:extLst>
      <p:ext uri="{BB962C8B-B14F-4D97-AF65-F5344CB8AC3E}">
        <p14:creationId xmlns:p14="http://schemas.microsoft.com/office/powerpoint/2010/main" xmlns="" val="2244104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499872" y="393700"/>
            <a:ext cx="11106912"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GB" b="1" u="sng" dirty="0"/>
              <a:t>South West Gauteng TVET College  Governance Report </a:t>
            </a:r>
            <a:r>
              <a:rPr lang="en-GB" b="1" u="sng" dirty="0" smtClean="0"/>
              <a:t>2022</a:t>
            </a:r>
            <a:endParaRPr lang="en-GB" dirty="0"/>
          </a:p>
          <a:p>
            <a:pPr algn="ctr">
              <a:lnSpc>
                <a:spcPct val="80000"/>
              </a:lnSpc>
              <a:spcBef>
                <a:spcPct val="20000"/>
              </a:spcBef>
            </a:pPr>
            <a:r>
              <a:rPr lang="en-ZA" b="1" u="sng" dirty="0" smtClean="0"/>
              <a:t>Status of College Governance  </a:t>
            </a:r>
          </a:p>
          <a:p>
            <a:pPr algn="ctr">
              <a:lnSpc>
                <a:spcPct val="80000"/>
              </a:lnSpc>
              <a:spcBef>
                <a:spcPct val="20000"/>
              </a:spcBef>
            </a:pPr>
            <a:endParaRPr lang="en-ZA" dirty="0"/>
          </a:p>
          <a:p>
            <a:pPr marL="342900" indent="-342900">
              <a:buFont typeface="Arial" panose="020B0604020202020204" pitchFamily="34" charset="0"/>
              <a:buChar char="•"/>
            </a:pPr>
            <a:r>
              <a:rPr lang="en-GB" dirty="0"/>
              <a:t>Chapter 3 section 9(I) of Continuing Education and Training Act, No. 16 of 2006 provide that, every public college must establish a council, an academic board and a student representative council (SRC).</a:t>
            </a:r>
          </a:p>
          <a:p>
            <a:pPr marL="342900" indent="-342900">
              <a:buFont typeface="Arial" panose="020B0604020202020204" pitchFamily="34" charset="0"/>
              <a:buChar char="•"/>
            </a:pPr>
            <a:r>
              <a:rPr lang="en-ZA" dirty="0"/>
              <a:t>Section 10(1) of CET ACT 16 of 2006, make provisions for </a:t>
            </a:r>
            <a:r>
              <a:rPr lang="en-GB" dirty="0"/>
              <a:t>the council of a public college to perform all the functions, including the development of a college statute, which are necessary to govern the public college, subject to this Act and any applicable national or provincial law. </a:t>
            </a:r>
          </a:p>
          <a:p>
            <a:pPr marL="342900" indent="-342900">
              <a:buFont typeface="Arial" panose="020B0604020202020204" pitchFamily="34" charset="0"/>
              <a:buChar char="•"/>
            </a:pPr>
            <a:r>
              <a:rPr lang="en-GB" dirty="0"/>
              <a:t>Section 12(1) to (4) of CET ACT 16 of 2006, further provides that the council may establish a committee to assist it in the performance of its functions and appoint a person who is not a member of the council as member of the committee.  </a:t>
            </a:r>
          </a:p>
          <a:p>
            <a:pPr algn="ctr">
              <a:lnSpc>
                <a:spcPct val="80000"/>
              </a:lnSpc>
              <a:spcBef>
                <a:spcPct val="20000"/>
              </a:spcBef>
            </a:pPr>
            <a:endParaRPr lang="en-ZA" dirty="0" smtClean="0"/>
          </a:p>
          <a:p>
            <a:pPr algn="ctr">
              <a:lnSpc>
                <a:spcPct val="80000"/>
              </a:lnSpc>
              <a:spcBef>
                <a:spcPct val="20000"/>
              </a:spcBef>
            </a:pPr>
            <a:endParaRPr lang="en-ZA" dirty="0"/>
          </a:p>
          <a:p>
            <a:pPr algn="ctr">
              <a:lnSpc>
                <a:spcPct val="80000"/>
              </a:lnSpc>
              <a:spcBef>
                <a:spcPct val="20000"/>
              </a:spcBef>
              <a:buFont typeface="Arial" panose="020B0604020202020204" pitchFamily="34" charset="0"/>
              <a:buNone/>
            </a:pPr>
            <a:r>
              <a:rPr lang="en-GB" dirty="0" smtClean="0"/>
              <a:t>: </a:t>
            </a:r>
            <a:endParaRPr lang="en-ZA" altLang="en-US" b="1" dirty="0" smtClean="0">
              <a:cs typeface="Arial" panose="020B0604020202020204" pitchFamily="34" charset="0"/>
            </a:endParaRPr>
          </a:p>
        </p:txBody>
      </p:sp>
    </p:spTree>
    <p:extLst>
      <p:ext uri="{BB962C8B-B14F-4D97-AF65-F5344CB8AC3E}">
        <p14:creationId xmlns:p14="http://schemas.microsoft.com/office/powerpoint/2010/main" xmlns="" val="29308145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7163"/>
            <a:ext cx="10515600" cy="828675"/>
          </a:xfrm>
        </p:spPr>
        <p:txBody>
          <a:bodyPr>
            <a:normAutofit/>
          </a:bodyPr>
          <a:lstStyle/>
          <a:p>
            <a:pPr algn="ctr"/>
            <a:r>
              <a:rPr lang="en-ZA" sz="2800" b="1" u="sng" dirty="0">
                <a:latin typeface="+mn-lt"/>
                <a:ea typeface="+mn-ea"/>
                <a:cs typeface="+mn-cs"/>
              </a:rPr>
              <a:t>South West Gauteng TVET College Council Composition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809764667"/>
              </p:ext>
            </p:extLst>
          </p:nvPr>
        </p:nvGraphicFramePr>
        <p:xfrm>
          <a:off x="966651" y="985841"/>
          <a:ext cx="10387149" cy="5327659"/>
        </p:xfrm>
        <a:graphic>
          <a:graphicData uri="http://schemas.openxmlformats.org/drawingml/2006/table">
            <a:tbl>
              <a:tblPr firstRow="1" firstCol="1" bandRow="1">
                <a:tableStyleId>{5C22544A-7EE6-4342-B048-85BDC9FD1C3A}</a:tableStyleId>
              </a:tblPr>
              <a:tblGrid>
                <a:gridCol w="5367905">
                  <a:extLst>
                    <a:ext uri="{9D8B030D-6E8A-4147-A177-3AD203B41FA5}">
                      <a16:colId xmlns:a16="http://schemas.microsoft.com/office/drawing/2014/main" xmlns="" val="3485150763"/>
                    </a:ext>
                  </a:extLst>
                </a:gridCol>
                <a:gridCol w="5019244">
                  <a:extLst>
                    <a:ext uri="{9D8B030D-6E8A-4147-A177-3AD203B41FA5}">
                      <a16:colId xmlns:a16="http://schemas.microsoft.com/office/drawing/2014/main" xmlns="" val="2680918356"/>
                    </a:ext>
                  </a:extLst>
                </a:gridCol>
              </a:tblGrid>
              <a:tr h="217100">
                <a:tc>
                  <a:txBody>
                    <a:bodyPr/>
                    <a:lstStyle/>
                    <a:p>
                      <a:pPr algn="just">
                        <a:lnSpc>
                          <a:spcPct val="107000"/>
                        </a:lnSpc>
                        <a:spcAft>
                          <a:spcPts val="800"/>
                        </a:spcAft>
                      </a:pPr>
                      <a:r>
                        <a:rPr lang="en-US" sz="1400" dirty="0">
                          <a:effectLst/>
                        </a:rPr>
                        <a:t>Surname &amp; Initials</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tc>
                  <a:txBody>
                    <a:bodyPr/>
                    <a:lstStyle/>
                    <a:p>
                      <a:pPr algn="just">
                        <a:lnSpc>
                          <a:spcPct val="107000"/>
                        </a:lnSpc>
                        <a:spcAft>
                          <a:spcPts val="800"/>
                        </a:spcAft>
                      </a:pPr>
                      <a:r>
                        <a:rPr lang="en-US" sz="1400" dirty="0">
                          <a:effectLst/>
                        </a:rPr>
                        <a:t>Portfolio</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extLst>
                  <a:ext uri="{0D108BD9-81ED-4DB2-BD59-A6C34878D82A}">
                    <a16:rowId xmlns:a16="http://schemas.microsoft.com/office/drawing/2014/main" xmlns="" val="1834709093"/>
                  </a:ext>
                </a:extLst>
              </a:tr>
              <a:tr h="276295">
                <a:tc>
                  <a:txBody>
                    <a:bodyPr/>
                    <a:lstStyle/>
                    <a:p>
                      <a:pPr algn="just">
                        <a:lnSpc>
                          <a:spcPct val="150000"/>
                        </a:lnSpc>
                        <a:spcAft>
                          <a:spcPts val="0"/>
                        </a:spcAft>
                      </a:pPr>
                      <a:r>
                        <a:rPr lang="en-US" sz="1400" dirty="0">
                          <a:effectLst/>
                        </a:rPr>
                        <a:t>Mr. </a:t>
                      </a:r>
                      <a:r>
                        <a:rPr lang="en-US" sz="1400" dirty="0" smtClean="0">
                          <a:effectLst/>
                        </a:rPr>
                        <a:t>ZL. Dlamini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tc>
                  <a:txBody>
                    <a:bodyPr/>
                    <a:lstStyle/>
                    <a:p>
                      <a:pPr algn="just">
                        <a:lnSpc>
                          <a:spcPct val="107000"/>
                        </a:lnSpc>
                        <a:spcAft>
                          <a:spcPts val="800"/>
                        </a:spcAft>
                      </a:pPr>
                      <a:r>
                        <a:rPr lang="en-US" sz="1400">
                          <a:effectLst/>
                        </a:rPr>
                        <a:t>Chairperson: External</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extLst>
                  <a:ext uri="{0D108BD9-81ED-4DB2-BD59-A6C34878D82A}">
                    <a16:rowId xmlns:a16="http://schemas.microsoft.com/office/drawing/2014/main" xmlns="" val="2682453194"/>
                  </a:ext>
                </a:extLst>
              </a:tr>
              <a:tr h="276295">
                <a:tc>
                  <a:txBody>
                    <a:bodyPr/>
                    <a:lstStyle/>
                    <a:p>
                      <a:pPr algn="just">
                        <a:lnSpc>
                          <a:spcPct val="150000"/>
                        </a:lnSpc>
                        <a:spcAft>
                          <a:spcPts val="0"/>
                        </a:spcAft>
                      </a:pPr>
                      <a:r>
                        <a:rPr lang="en-US" sz="1400" dirty="0">
                          <a:effectLst/>
                        </a:rPr>
                        <a:t>Ms. N. Lamula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tc>
                  <a:txBody>
                    <a:bodyPr/>
                    <a:lstStyle/>
                    <a:p>
                      <a:pPr algn="just">
                        <a:lnSpc>
                          <a:spcPct val="150000"/>
                        </a:lnSpc>
                        <a:spcAft>
                          <a:spcPts val="0"/>
                        </a:spcAft>
                      </a:pPr>
                      <a:r>
                        <a:rPr lang="en-US" sz="1400" dirty="0">
                          <a:effectLst/>
                        </a:rPr>
                        <a:t>Vice Chairperson</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extLst>
                  <a:ext uri="{0D108BD9-81ED-4DB2-BD59-A6C34878D82A}">
                    <a16:rowId xmlns:a16="http://schemas.microsoft.com/office/drawing/2014/main" xmlns="" val="1006046393"/>
                  </a:ext>
                </a:extLst>
              </a:tr>
              <a:tr h="276295">
                <a:tc>
                  <a:txBody>
                    <a:bodyPr/>
                    <a:lstStyle/>
                    <a:p>
                      <a:pPr algn="just">
                        <a:lnSpc>
                          <a:spcPct val="150000"/>
                        </a:lnSpc>
                        <a:spcAft>
                          <a:spcPts val="0"/>
                        </a:spcAft>
                      </a:pPr>
                      <a:r>
                        <a:rPr lang="en-US" sz="1400" dirty="0">
                          <a:effectLst/>
                        </a:rPr>
                        <a:t>Ms. M. Liau</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tc>
                  <a:txBody>
                    <a:bodyPr/>
                    <a:lstStyle/>
                    <a:p>
                      <a:pPr algn="just">
                        <a:lnSpc>
                          <a:spcPct val="150000"/>
                        </a:lnSpc>
                        <a:spcAft>
                          <a:spcPts val="0"/>
                        </a:spcAft>
                      </a:pPr>
                      <a:r>
                        <a:rPr lang="en-US" sz="1400" dirty="0">
                          <a:effectLst/>
                        </a:rPr>
                        <a:t>External Member</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extLst>
                  <a:ext uri="{0D108BD9-81ED-4DB2-BD59-A6C34878D82A}">
                    <a16:rowId xmlns:a16="http://schemas.microsoft.com/office/drawing/2014/main" xmlns="" val="2010396054"/>
                  </a:ext>
                </a:extLst>
              </a:tr>
              <a:tr h="276295">
                <a:tc>
                  <a:txBody>
                    <a:bodyPr/>
                    <a:lstStyle/>
                    <a:p>
                      <a:pPr algn="just">
                        <a:lnSpc>
                          <a:spcPct val="150000"/>
                        </a:lnSpc>
                        <a:spcAft>
                          <a:spcPts val="0"/>
                        </a:spcAft>
                      </a:pPr>
                      <a:r>
                        <a:rPr lang="en-US" sz="1400" dirty="0">
                          <a:effectLst/>
                        </a:rPr>
                        <a:t>Ms. F. Mazibuko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tc>
                  <a:txBody>
                    <a:bodyPr/>
                    <a:lstStyle/>
                    <a:p>
                      <a:pPr algn="just">
                        <a:lnSpc>
                          <a:spcPct val="150000"/>
                        </a:lnSpc>
                        <a:spcAft>
                          <a:spcPts val="0"/>
                        </a:spcAft>
                      </a:pPr>
                      <a:r>
                        <a:rPr lang="en-US" sz="1400" dirty="0">
                          <a:effectLst/>
                        </a:rPr>
                        <a:t>External Member</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extLst>
                  <a:ext uri="{0D108BD9-81ED-4DB2-BD59-A6C34878D82A}">
                    <a16:rowId xmlns:a16="http://schemas.microsoft.com/office/drawing/2014/main" xmlns="" val="3664919752"/>
                  </a:ext>
                </a:extLst>
              </a:tr>
              <a:tr h="377929">
                <a:tc>
                  <a:txBody>
                    <a:bodyPr/>
                    <a:lstStyle/>
                    <a:p>
                      <a:pPr algn="just">
                        <a:lnSpc>
                          <a:spcPct val="150000"/>
                        </a:lnSpc>
                        <a:spcAft>
                          <a:spcPts val="0"/>
                        </a:spcAft>
                      </a:pPr>
                      <a:r>
                        <a:rPr lang="en-US" sz="1400" dirty="0">
                          <a:effectLst/>
                        </a:rPr>
                        <a:t>Pro T. Moloi (Resigned in December 2020), and replace by Mr LA Vatsha</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tc>
                  <a:txBody>
                    <a:bodyPr/>
                    <a:lstStyle/>
                    <a:p>
                      <a:pPr algn="just">
                        <a:lnSpc>
                          <a:spcPct val="150000"/>
                        </a:lnSpc>
                        <a:spcAft>
                          <a:spcPts val="0"/>
                        </a:spcAft>
                      </a:pPr>
                      <a:r>
                        <a:rPr lang="en-US" sz="1400" dirty="0">
                          <a:effectLst/>
                        </a:rPr>
                        <a:t>External Member</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extLst>
                  <a:ext uri="{0D108BD9-81ED-4DB2-BD59-A6C34878D82A}">
                    <a16:rowId xmlns:a16="http://schemas.microsoft.com/office/drawing/2014/main" xmlns="" val="38329913"/>
                  </a:ext>
                </a:extLst>
              </a:tr>
              <a:tr h="285750">
                <a:tc>
                  <a:txBody>
                    <a:bodyPr/>
                    <a:lstStyle/>
                    <a:p>
                      <a:pPr algn="just">
                        <a:lnSpc>
                          <a:spcPct val="150000"/>
                        </a:lnSpc>
                        <a:spcAft>
                          <a:spcPts val="0"/>
                        </a:spcAft>
                      </a:pPr>
                      <a:r>
                        <a:rPr lang="en-US" sz="1400" dirty="0">
                          <a:effectLst/>
                        </a:rPr>
                        <a:t>Adv. Khorommbi (Resigned in January 2022), to be replaced in June 2022.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tc>
                  <a:txBody>
                    <a:bodyPr/>
                    <a:lstStyle/>
                    <a:p>
                      <a:pPr algn="just">
                        <a:lnSpc>
                          <a:spcPct val="150000"/>
                        </a:lnSpc>
                        <a:spcAft>
                          <a:spcPts val="0"/>
                        </a:spcAft>
                      </a:pPr>
                      <a:r>
                        <a:rPr lang="en-US" sz="1400" dirty="0">
                          <a:effectLst/>
                        </a:rPr>
                        <a:t>External Member</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extLst>
                  <a:ext uri="{0D108BD9-81ED-4DB2-BD59-A6C34878D82A}">
                    <a16:rowId xmlns:a16="http://schemas.microsoft.com/office/drawing/2014/main" xmlns="" val="1618472869"/>
                  </a:ext>
                </a:extLst>
              </a:tr>
              <a:tr h="276295">
                <a:tc>
                  <a:txBody>
                    <a:bodyPr/>
                    <a:lstStyle/>
                    <a:p>
                      <a:pPr algn="just">
                        <a:lnSpc>
                          <a:spcPct val="150000"/>
                        </a:lnSpc>
                        <a:spcAft>
                          <a:spcPts val="0"/>
                        </a:spcAft>
                      </a:pPr>
                      <a:r>
                        <a:rPr lang="en-US" sz="1400" dirty="0">
                          <a:effectLst/>
                        </a:rPr>
                        <a:t>Mr. A.G. Netshimbupfe</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tc>
                  <a:txBody>
                    <a:bodyPr/>
                    <a:lstStyle/>
                    <a:p>
                      <a:pPr algn="just">
                        <a:lnSpc>
                          <a:spcPct val="150000"/>
                        </a:lnSpc>
                        <a:spcAft>
                          <a:spcPts val="0"/>
                        </a:spcAft>
                      </a:pPr>
                      <a:r>
                        <a:rPr lang="en-US" sz="1400" dirty="0">
                          <a:effectLst/>
                        </a:rPr>
                        <a:t>External Member</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extLst>
                  <a:ext uri="{0D108BD9-81ED-4DB2-BD59-A6C34878D82A}">
                    <a16:rowId xmlns:a16="http://schemas.microsoft.com/office/drawing/2014/main" xmlns="" val="373113778"/>
                  </a:ext>
                </a:extLst>
              </a:tr>
              <a:tr h="276295">
                <a:tc>
                  <a:txBody>
                    <a:bodyPr/>
                    <a:lstStyle/>
                    <a:p>
                      <a:pPr algn="just">
                        <a:lnSpc>
                          <a:spcPct val="150000"/>
                        </a:lnSpc>
                        <a:spcAft>
                          <a:spcPts val="0"/>
                        </a:spcAft>
                      </a:pPr>
                      <a:r>
                        <a:rPr lang="en-US" sz="1400" dirty="0">
                          <a:effectLst/>
                        </a:rPr>
                        <a:t>Mr. M.M. Magoele</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tc>
                  <a:txBody>
                    <a:bodyPr/>
                    <a:lstStyle/>
                    <a:p>
                      <a:pPr algn="just">
                        <a:lnSpc>
                          <a:spcPct val="150000"/>
                        </a:lnSpc>
                        <a:spcAft>
                          <a:spcPts val="0"/>
                        </a:spcAft>
                      </a:pPr>
                      <a:r>
                        <a:rPr lang="en-US" sz="1400" dirty="0">
                          <a:effectLst/>
                        </a:rPr>
                        <a:t>External Member</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extLst>
                  <a:ext uri="{0D108BD9-81ED-4DB2-BD59-A6C34878D82A}">
                    <a16:rowId xmlns:a16="http://schemas.microsoft.com/office/drawing/2014/main" xmlns="" val="841768408"/>
                  </a:ext>
                </a:extLst>
              </a:tr>
              <a:tr h="276295">
                <a:tc>
                  <a:txBody>
                    <a:bodyPr/>
                    <a:lstStyle/>
                    <a:p>
                      <a:pPr algn="just">
                        <a:lnSpc>
                          <a:spcPct val="150000"/>
                        </a:lnSpc>
                        <a:spcAft>
                          <a:spcPts val="0"/>
                        </a:spcAft>
                      </a:pPr>
                      <a:r>
                        <a:rPr lang="en-US" sz="1400" dirty="0">
                          <a:effectLst/>
                        </a:rPr>
                        <a:t>Mr. L. Nengovhela</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tc>
                  <a:txBody>
                    <a:bodyPr/>
                    <a:lstStyle/>
                    <a:p>
                      <a:pPr algn="just">
                        <a:lnSpc>
                          <a:spcPct val="150000"/>
                        </a:lnSpc>
                        <a:spcAft>
                          <a:spcPts val="0"/>
                        </a:spcAft>
                      </a:pPr>
                      <a:r>
                        <a:rPr lang="en-US" sz="1400" dirty="0">
                          <a:effectLst/>
                        </a:rPr>
                        <a:t>External Member</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extLst>
                  <a:ext uri="{0D108BD9-81ED-4DB2-BD59-A6C34878D82A}">
                    <a16:rowId xmlns:a16="http://schemas.microsoft.com/office/drawing/2014/main" xmlns="" val="3097124191"/>
                  </a:ext>
                </a:extLst>
              </a:tr>
              <a:tr h="276295">
                <a:tc>
                  <a:txBody>
                    <a:bodyPr/>
                    <a:lstStyle/>
                    <a:p>
                      <a:pPr algn="just">
                        <a:lnSpc>
                          <a:spcPct val="150000"/>
                        </a:lnSpc>
                        <a:spcAft>
                          <a:spcPts val="0"/>
                        </a:spcAft>
                      </a:pPr>
                      <a:r>
                        <a:rPr lang="en-US" sz="1400" dirty="0">
                          <a:effectLst/>
                        </a:rPr>
                        <a:t>Mr. S. Manthata</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tc>
                  <a:txBody>
                    <a:bodyPr/>
                    <a:lstStyle/>
                    <a:p>
                      <a:pPr algn="just">
                        <a:lnSpc>
                          <a:spcPct val="150000"/>
                        </a:lnSpc>
                        <a:spcAft>
                          <a:spcPts val="0"/>
                        </a:spcAft>
                      </a:pPr>
                      <a:r>
                        <a:rPr lang="en-US" sz="1400" dirty="0">
                          <a:effectLst/>
                        </a:rPr>
                        <a:t>External Member: Donor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extLst>
                  <a:ext uri="{0D108BD9-81ED-4DB2-BD59-A6C34878D82A}">
                    <a16:rowId xmlns:a16="http://schemas.microsoft.com/office/drawing/2014/main" xmlns="" val="4189619209"/>
                  </a:ext>
                </a:extLst>
              </a:tr>
              <a:tr h="276295">
                <a:tc>
                  <a:txBody>
                    <a:bodyPr/>
                    <a:lstStyle/>
                    <a:p>
                      <a:pPr algn="just">
                        <a:lnSpc>
                          <a:spcPct val="150000"/>
                        </a:lnSpc>
                        <a:spcAft>
                          <a:spcPts val="0"/>
                        </a:spcAft>
                      </a:pPr>
                      <a:r>
                        <a:rPr lang="en-US" sz="1400" dirty="0" smtClean="0">
                          <a:effectLst/>
                        </a:rPr>
                        <a:t>MR.MJ.Monyamane</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tc>
                  <a:txBody>
                    <a:bodyPr/>
                    <a:lstStyle/>
                    <a:p>
                      <a:pPr algn="just">
                        <a:lnSpc>
                          <a:spcPct val="150000"/>
                        </a:lnSpc>
                        <a:spcAft>
                          <a:spcPts val="0"/>
                        </a:spcAft>
                      </a:pPr>
                      <a:r>
                        <a:rPr lang="en-US" sz="1400" dirty="0" smtClean="0">
                          <a:effectLst/>
                        </a:rPr>
                        <a:t>Internal Member:Acting </a:t>
                      </a:r>
                      <a:r>
                        <a:rPr lang="en-US" sz="1400" dirty="0">
                          <a:effectLst/>
                        </a:rPr>
                        <a:t>Principal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extLst>
                  <a:ext uri="{0D108BD9-81ED-4DB2-BD59-A6C34878D82A}">
                    <a16:rowId xmlns:a16="http://schemas.microsoft.com/office/drawing/2014/main" xmlns="" val="3972480188"/>
                  </a:ext>
                </a:extLst>
              </a:tr>
              <a:tr h="375888">
                <a:tc>
                  <a:txBody>
                    <a:bodyPr/>
                    <a:lstStyle/>
                    <a:p>
                      <a:pPr algn="just">
                        <a:lnSpc>
                          <a:spcPct val="150000"/>
                        </a:lnSpc>
                        <a:spcAft>
                          <a:spcPts val="0"/>
                        </a:spcAft>
                      </a:pPr>
                      <a:r>
                        <a:rPr lang="en-US" sz="1400" dirty="0">
                          <a:effectLst/>
                        </a:rPr>
                        <a:t>Mr. M. Maisela (Resigned in May 2020) and replaced Mr M Moja</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tc>
                  <a:txBody>
                    <a:bodyPr/>
                    <a:lstStyle/>
                    <a:p>
                      <a:pPr algn="just">
                        <a:lnSpc>
                          <a:spcPct val="150000"/>
                        </a:lnSpc>
                        <a:spcAft>
                          <a:spcPts val="0"/>
                        </a:spcAft>
                      </a:pPr>
                      <a:r>
                        <a:rPr lang="en-US" sz="1400" dirty="0">
                          <a:effectLst/>
                        </a:rPr>
                        <a:t>Secretary :Internal (Staff Rep)</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extLst>
                  <a:ext uri="{0D108BD9-81ED-4DB2-BD59-A6C34878D82A}">
                    <a16:rowId xmlns:a16="http://schemas.microsoft.com/office/drawing/2014/main" xmlns="" val="2707684983"/>
                  </a:ext>
                </a:extLst>
              </a:tr>
              <a:tr h="276295">
                <a:tc>
                  <a:txBody>
                    <a:bodyPr/>
                    <a:lstStyle/>
                    <a:p>
                      <a:pPr algn="just">
                        <a:lnSpc>
                          <a:spcPct val="150000"/>
                        </a:lnSpc>
                        <a:spcAft>
                          <a:spcPts val="0"/>
                        </a:spcAft>
                      </a:pPr>
                      <a:r>
                        <a:rPr lang="en-US" sz="1400" dirty="0" smtClean="0">
                          <a:effectLst/>
                        </a:rPr>
                        <a:t>Mr.R. </a:t>
                      </a:r>
                      <a:r>
                        <a:rPr lang="en-US" sz="1400" dirty="0">
                          <a:effectLst/>
                        </a:rPr>
                        <a:t>Mosiane</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tc>
                  <a:txBody>
                    <a:bodyPr/>
                    <a:lstStyle/>
                    <a:p>
                      <a:pPr algn="just">
                        <a:lnSpc>
                          <a:spcPct val="150000"/>
                        </a:lnSpc>
                        <a:spcAft>
                          <a:spcPts val="0"/>
                        </a:spcAft>
                      </a:pPr>
                      <a:r>
                        <a:rPr lang="en-US" sz="1400" dirty="0">
                          <a:effectLst/>
                        </a:rPr>
                        <a:t>Internal Member: Academic board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extLst>
                  <a:ext uri="{0D108BD9-81ED-4DB2-BD59-A6C34878D82A}">
                    <a16:rowId xmlns:a16="http://schemas.microsoft.com/office/drawing/2014/main" xmlns="" val="413601259"/>
                  </a:ext>
                </a:extLst>
              </a:tr>
              <a:tr h="276295">
                <a:tc>
                  <a:txBody>
                    <a:bodyPr/>
                    <a:lstStyle/>
                    <a:p>
                      <a:pPr algn="just">
                        <a:lnSpc>
                          <a:spcPct val="150000"/>
                        </a:lnSpc>
                        <a:spcAft>
                          <a:spcPts val="0"/>
                        </a:spcAft>
                      </a:pPr>
                      <a:r>
                        <a:rPr lang="en-US" sz="1400" dirty="0">
                          <a:effectLst/>
                        </a:rPr>
                        <a:t>Mr. L. Tshoko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tc>
                  <a:txBody>
                    <a:bodyPr/>
                    <a:lstStyle/>
                    <a:p>
                      <a:pPr algn="just">
                        <a:lnSpc>
                          <a:spcPct val="150000"/>
                        </a:lnSpc>
                        <a:spcAft>
                          <a:spcPts val="0"/>
                        </a:spcAft>
                      </a:pPr>
                      <a:r>
                        <a:rPr lang="en-US" sz="1400" dirty="0">
                          <a:effectLst/>
                        </a:rPr>
                        <a:t>Internal Member: (Lecture Rep)</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extLst>
                  <a:ext uri="{0D108BD9-81ED-4DB2-BD59-A6C34878D82A}">
                    <a16:rowId xmlns:a16="http://schemas.microsoft.com/office/drawing/2014/main" xmlns="" val="3178925061"/>
                  </a:ext>
                </a:extLst>
              </a:tr>
              <a:tr h="276295">
                <a:tc>
                  <a:txBody>
                    <a:bodyPr/>
                    <a:lstStyle/>
                    <a:p>
                      <a:pPr algn="just">
                        <a:lnSpc>
                          <a:spcPct val="150000"/>
                        </a:lnSpc>
                        <a:spcAft>
                          <a:spcPts val="0"/>
                        </a:spcAft>
                      </a:pPr>
                      <a:r>
                        <a:rPr lang="en-US" sz="1400" dirty="0" err="1">
                          <a:effectLst/>
                        </a:rPr>
                        <a:t>Mr</a:t>
                      </a:r>
                      <a:r>
                        <a:rPr lang="en-US" sz="1400" dirty="0">
                          <a:effectLst/>
                        </a:rPr>
                        <a:t> S </a:t>
                      </a:r>
                      <a:r>
                        <a:rPr lang="en-US" sz="1400" dirty="0" err="1">
                          <a:effectLst/>
                        </a:rPr>
                        <a:t>Mokoena</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tc>
                  <a:txBody>
                    <a:bodyPr/>
                    <a:lstStyle/>
                    <a:p>
                      <a:pPr algn="just">
                        <a:lnSpc>
                          <a:spcPct val="150000"/>
                        </a:lnSpc>
                        <a:spcAft>
                          <a:spcPts val="0"/>
                        </a:spcAft>
                      </a:pPr>
                      <a:r>
                        <a:rPr lang="en-US" sz="1400" dirty="0">
                          <a:effectLst/>
                        </a:rPr>
                        <a:t>Internal Member:SRC President</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extLst>
                  <a:ext uri="{0D108BD9-81ED-4DB2-BD59-A6C34878D82A}">
                    <a16:rowId xmlns:a16="http://schemas.microsoft.com/office/drawing/2014/main" xmlns="" val="4002485870"/>
                  </a:ext>
                </a:extLst>
              </a:tr>
              <a:tr h="324422">
                <a:tc>
                  <a:txBody>
                    <a:bodyPr/>
                    <a:lstStyle/>
                    <a:p>
                      <a:pPr algn="just">
                        <a:lnSpc>
                          <a:spcPct val="150000"/>
                        </a:lnSpc>
                        <a:spcAft>
                          <a:spcPts val="0"/>
                        </a:spcAft>
                      </a:pPr>
                      <a:r>
                        <a:rPr lang="en-US" sz="1400" dirty="0" err="1">
                          <a:effectLst/>
                        </a:rPr>
                        <a:t>Mr</a:t>
                      </a:r>
                      <a:r>
                        <a:rPr lang="en-US" sz="1400" dirty="0">
                          <a:effectLst/>
                        </a:rPr>
                        <a:t> V Khumalo</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tc>
                  <a:txBody>
                    <a:bodyPr/>
                    <a:lstStyle/>
                    <a:p>
                      <a:pPr algn="just">
                        <a:lnSpc>
                          <a:spcPct val="150000"/>
                        </a:lnSpc>
                        <a:spcAft>
                          <a:spcPts val="0"/>
                        </a:spcAft>
                      </a:pPr>
                      <a:r>
                        <a:rPr lang="en-US" sz="1400" dirty="0">
                          <a:effectLst/>
                        </a:rPr>
                        <a:t>Internal Member:SRC Secretary General</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125" marR="53125" marT="0" marB="0"/>
                </a:tc>
                <a:extLst>
                  <a:ext uri="{0D108BD9-81ED-4DB2-BD59-A6C34878D82A}">
                    <a16:rowId xmlns:a16="http://schemas.microsoft.com/office/drawing/2014/main" xmlns="" val="2659696693"/>
                  </a:ext>
                </a:extLst>
              </a:tr>
            </a:tbl>
          </a:graphicData>
        </a:graphic>
      </p:graphicFrame>
    </p:spTree>
    <p:extLst>
      <p:ext uri="{BB962C8B-B14F-4D97-AF65-F5344CB8AC3E}">
        <p14:creationId xmlns:p14="http://schemas.microsoft.com/office/powerpoint/2010/main" xmlns="" val="876539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1600200" y="393700"/>
            <a:ext cx="8991600" cy="6540500"/>
          </a:xfrm>
          <a:prstGeom prst="rect">
            <a:avLst/>
          </a:prstGeom>
        </p:spPr>
        <p:txBody>
          <a:bodyPr/>
          <a:lstStyle/>
          <a:p>
            <a:pPr marL="342900" indent="-342900" algn="ctr">
              <a:lnSpc>
                <a:spcPct val="90000"/>
              </a:lnSpc>
              <a:spcBef>
                <a:spcPct val="20000"/>
              </a:spcBef>
              <a:defRPr/>
            </a:pPr>
            <a:endParaRPr lang="en-US" sz="1600" b="1" kern="0" dirty="0">
              <a:solidFill>
                <a:prstClr val="black"/>
              </a:solidFill>
              <a:latin typeface="Arial" charset="0"/>
              <a:cs typeface="Arial" pitchFamily="34" charset="0"/>
            </a:endParaRPr>
          </a:p>
          <a:p>
            <a:pPr marL="342900" indent="-342900" algn="ctr">
              <a:lnSpc>
                <a:spcPct val="90000"/>
              </a:lnSpc>
              <a:spcBef>
                <a:spcPct val="20000"/>
              </a:spcBef>
              <a:defRPr/>
            </a:pPr>
            <a:endParaRPr lang="en-US" sz="4000" b="1" kern="0" dirty="0">
              <a:solidFill>
                <a:srgbClr val="00B050"/>
              </a:solidFill>
              <a:latin typeface="Arial" charset="0"/>
              <a:cs typeface="Arial" pitchFamily="34" charset="0"/>
            </a:endParaRPr>
          </a:p>
        </p:txBody>
      </p:sp>
      <p:sp>
        <p:nvSpPr>
          <p:cNvPr id="17411" name="Subtitle 7"/>
          <p:cNvSpPr txBox="1">
            <a:spLocks/>
          </p:cNvSpPr>
          <p:nvPr/>
        </p:nvSpPr>
        <p:spPr bwMode="auto">
          <a:xfrm>
            <a:off x="499872" y="393700"/>
            <a:ext cx="10936224" cy="5919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80000"/>
              </a:lnSpc>
              <a:spcBef>
                <a:spcPct val="20000"/>
              </a:spcBef>
              <a:buFont typeface="Arial" panose="020B0604020202020204" pitchFamily="34" charset="0"/>
              <a:buNone/>
            </a:pPr>
            <a:r>
              <a:rPr lang="en-ZA" b="1" u="sng" dirty="0"/>
              <a:t>South West Gauteng TVET College Council Functions </a:t>
            </a:r>
            <a:endParaRPr lang="en-ZA" b="1" u="sng" dirty="0" smtClean="0"/>
          </a:p>
          <a:p>
            <a:pPr algn="ctr">
              <a:lnSpc>
                <a:spcPct val="80000"/>
              </a:lnSpc>
              <a:spcBef>
                <a:spcPct val="20000"/>
              </a:spcBef>
              <a:buFont typeface="Arial" panose="020B0604020202020204" pitchFamily="34" charset="0"/>
              <a:buNone/>
            </a:pPr>
            <a:endParaRPr lang="en-ZA" altLang="en-US" sz="1800" b="1" dirty="0">
              <a:cs typeface="Arial" panose="020B0604020202020204" pitchFamily="34" charset="0"/>
            </a:endParaRPr>
          </a:p>
          <a:p>
            <a:pPr marL="342900" indent="-342900">
              <a:buFont typeface="Arial" panose="020B0604020202020204" pitchFamily="34" charset="0"/>
              <a:buChar char="•"/>
            </a:pPr>
            <a:r>
              <a:rPr lang="en-GB" sz="2000" dirty="0"/>
              <a:t>The council performs functions In accordance with Sections 10(1) to 10(3) of the CET ACT 16 of 2006.</a:t>
            </a:r>
          </a:p>
          <a:p>
            <a:pPr marL="342900" indent="-342900">
              <a:buFont typeface="Arial" panose="020B0604020202020204" pitchFamily="34" charset="0"/>
              <a:buChar char="•"/>
            </a:pPr>
            <a:r>
              <a:rPr lang="en-GB" sz="2000" dirty="0"/>
              <a:t>Subject to applicable policy determined by the Minister,  council determines the student admission policy of the College.</a:t>
            </a:r>
          </a:p>
          <a:p>
            <a:pPr marL="342900" indent="-342900">
              <a:buFont typeface="Arial" panose="020B0604020202020204" pitchFamily="34" charset="0"/>
              <a:buChar char="•"/>
            </a:pPr>
            <a:r>
              <a:rPr lang="en-GB" sz="2000" dirty="0"/>
              <a:t>The Council may, subject to applicable policy, and with the approval of the Director General and after consultation with the Academic Board refuse the readmission of a student who fails to satisfy the minimum requirements for readmission.</a:t>
            </a:r>
          </a:p>
          <a:p>
            <a:pPr marL="342900" indent="-342900">
              <a:buFont typeface="Arial" panose="020B0604020202020204" pitchFamily="34" charset="0"/>
              <a:buChar char="•"/>
            </a:pPr>
            <a:r>
              <a:rPr lang="en-GB" sz="2000" dirty="0"/>
              <a:t>The Council must take the necessary steps within its available resources to ensure that the College is accessible to disabled students.</a:t>
            </a:r>
          </a:p>
          <a:p>
            <a:pPr marL="342900" indent="-342900">
              <a:buFont typeface="Arial" panose="020B0604020202020204" pitchFamily="34" charset="0"/>
              <a:buChar char="•"/>
            </a:pPr>
            <a:r>
              <a:rPr lang="en-GB" sz="2000" dirty="0"/>
              <a:t>The Council approves tuition fees, accommodation fees and any other fees payable by students.</a:t>
            </a:r>
          </a:p>
          <a:p>
            <a:pPr marL="342900" indent="-342900">
              <a:buFont typeface="Arial" panose="020B0604020202020204" pitchFamily="34" charset="0"/>
              <a:buChar char="•"/>
            </a:pPr>
            <a:r>
              <a:rPr lang="en-GB" sz="2000" dirty="0"/>
              <a:t>The Council approves the annual budget of the College. </a:t>
            </a:r>
          </a:p>
          <a:p>
            <a:pPr marL="342900" indent="-342900">
              <a:buFont typeface="Arial" panose="020B0604020202020204" pitchFamily="34" charset="0"/>
              <a:buChar char="•"/>
            </a:pPr>
            <a:r>
              <a:rPr lang="en-GB" sz="2000" dirty="0"/>
              <a:t>Council is responsible for the appointment of college Lecturers and support staff in terms section 20(1) to (8)  of the CET ACT 16 of 2006. </a:t>
            </a:r>
          </a:p>
          <a:p>
            <a:r>
              <a:rPr lang="en-GB" sz="2000" dirty="0"/>
              <a:t> </a:t>
            </a:r>
          </a:p>
          <a:p>
            <a:pPr algn="ctr">
              <a:lnSpc>
                <a:spcPct val="80000"/>
              </a:lnSpc>
              <a:spcBef>
                <a:spcPct val="20000"/>
              </a:spcBef>
              <a:buFont typeface="Arial" panose="020B0604020202020204" pitchFamily="34" charset="0"/>
              <a:buNone/>
            </a:pPr>
            <a:endParaRPr lang="en-ZA" altLang="en-US" sz="1800" b="1" dirty="0" smtClean="0">
              <a:cs typeface="Arial" panose="020B0604020202020204" pitchFamily="34" charset="0"/>
            </a:endParaRPr>
          </a:p>
        </p:txBody>
      </p:sp>
    </p:spTree>
    <p:extLst>
      <p:ext uri="{BB962C8B-B14F-4D97-AF65-F5344CB8AC3E}">
        <p14:creationId xmlns:p14="http://schemas.microsoft.com/office/powerpoint/2010/main" xmlns="" val="43139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2948</TotalTime>
  <Words>4959</Words>
  <Application>Microsoft Office PowerPoint</Application>
  <PresentationFormat>Custom</PresentationFormat>
  <Paragraphs>1249</Paragraphs>
  <Slides>45</Slides>
  <Notes>44</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Slide 1</vt:lpstr>
      <vt:lpstr>Slide 2</vt:lpstr>
      <vt:lpstr>Slide 3</vt:lpstr>
      <vt:lpstr>Slide 4</vt:lpstr>
      <vt:lpstr>Slide 5</vt:lpstr>
      <vt:lpstr>Slide 6</vt:lpstr>
      <vt:lpstr>Slide 7</vt:lpstr>
      <vt:lpstr>South West Gauteng TVET College Council Composition </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Monyamane J</dc:creator>
  <cp:lastModifiedBy>USER</cp:lastModifiedBy>
  <cp:revision>86</cp:revision>
  <cp:lastPrinted>2022-05-23T08:23:42Z</cp:lastPrinted>
  <dcterms:created xsi:type="dcterms:W3CDTF">2022-05-21T19:04:04Z</dcterms:created>
  <dcterms:modified xsi:type="dcterms:W3CDTF">2022-05-26T03:13:40Z</dcterms:modified>
</cp:coreProperties>
</file>