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73" d="100"/>
          <a:sy n="73" d="100"/>
        </p:scale>
        <p:origin x="-1374" y="-102"/>
      </p:cViewPr>
      <p:guideLst>
        <p:guide orient="horz" pos="1049"/>
        <p:guide orient="horz" pos="777"/>
        <p:guide orient="horz" pos="157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5/25/2022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2022/05/25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2022/05/25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2022/05/25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2022/05/25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fontScale="90000"/>
          </a:bodyPr>
          <a:lstStyle/>
          <a:p>
            <a:pPr algn="r">
              <a:lnSpc>
                <a:spcPts val="3600"/>
              </a:lnSpc>
            </a:pP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
            </a:r>
            <a:br>
              <a:rPr lang="en-US" sz="3800" b="1" cap="all" dirty="0">
                <a:solidFill>
                  <a:schemeClr val="bg1"/>
                </a:solidFill>
                <a:latin typeface="+mn-lt"/>
              </a:rPr>
            </a:br>
            <a:r>
              <a:rPr lang="en-US" sz="3800" b="1" cap="all" dirty="0" err="1">
                <a:solidFill>
                  <a:schemeClr val="bg1"/>
                </a:solidFill>
                <a:latin typeface="+mn-lt"/>
              </a:rPr>
              <a:t>nt</a:t>
            </a:r>
            <a:r>
              <a:rPr lang="en-US" sz="3800" b="1" cap="all" dirty="0">
                <a:solidFill>
                  <a:schemeClr val="bg1"/>
                </a:solidFill>
                <a:latin typeface="+mn-lt"/>
              </a:rPr>
              <a:t> response to Soc Procurement legislative challenges</a:t>
            </a: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Presentation to the Portfolio Committee on Public Enterprises</a:t>
            </a:r>
          </a:p>
        </p:txBody>
      </p:sp>
      <p:sp>
        <p:nvSpPr>
          <p:cNvPr id="6" name="TextBox 5"/>
          <p:cNvSpPr txBox="1"/>
          <p:nvPr/>
        </p:nvSpPr>
        <p:spPr>
          <a:xfrm>
            <a:off x="6569901" y="1135366"/>
            <a:ext cx="1935272" cy="161127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ESTELLE SETAN</a:t>
            </a:r>
          </a:p>
          <a:p>
            <a:pPr>
              <a:lnSpc>
                <a:spcPts val="1720"/>
              </a:lnSpc>
            </a:pPr>
            <a:endParaRPr lang="en-US" sz="1400" b="1" dirty="0">
              <a:solidFill>
                <a:schemeClr val="bg1"/>
              </a:solidFill>
            </a:endParaRPr>
          </a:p>
          <a:p>
            <a:pPr>
              <a:lnSpc>
                <a:spcPts val="1720"/>
              </a:lnSpc>
            </a:pPr>
            <a:endParaRPr lang="en-US" sz="1400" i="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Date 25 May 2022</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2903972248"/>
              </p:ext>
            </p:extLst>
          </p:nvPr>
        </p:nvGraphicFramePr>
        <p:xfrm>
          <a:off x="288098" y="1041148"/>
          <a:ext cx="8665778" cy="2498757"/>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212174">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2286583">
                <a:tc>
                  <a:txBody>
                    <a:bodyPr/>
                    <a:lstStyle/>
                    <a:p>
                      <a:pPr marL="349250" indent="-349250">
                        <a:lnSpc>
                          <a:spcPct val="107000"/>
                        </a:lnSpc>
                        <a:spcAft>
                          <a:spcPts val="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9</a:t>
                      </a: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Geographical set aside/Local contracts</a:t>
                      </a:r>
                    </a:p>
                  </a:txBody>
                  <a:tcPr marL="49530" marR="17780" marT="12065" marB="95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ct val="100000"/>
                        </a:lnSpc>
                        <a:spcAft>
                          <a:spcPts val="60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opportunity for SOC to set aside work for local to site.</a:t>
                      </a:r>
                    </a:p>
                    <a:p>
                      <a:pPr marL="0" indent="0">
                        <a:lnSpc>
                          <a:spcPct val="100000"/>
                        </a:lnSpc>
                        <a:spcAft>
                          <a:spcPts val="60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Community expectation in terms local to site opportunities for procurement resulting in industrial action, property damage</a:t>
                      </a:r>
                    </a:p>
                  </a:txBody>
                  <a:tcPr marL="49530" marR="17780" marT="12065" marB="95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3220" indent="-342900">
                        <a:lnSpc>
                          <a:spcPct val="107000"/>
                        </a:lnSpc>
                        <a:spcAft>
                          <a:spcPts val="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	SOCs to be able to identify commodities and services that qualify for local to site considerations (i.e. </a:t>
                      </a:r>
                      <a:r>
                        <a:rPr lang="en-ZA" sz="1200" kern="1200" dirty="0" err="1">
                          <a:solidFill>
                            <a:srgbClr val="663300"/>
                          </a:solidFill>
                          <a:effectLst/>
                          <a:latin typeface="Arial" panose="020B0604020202020204" pitchFamily="34" charset="0"/>
                          <a:ea typeface="Arial" panose="020B0604020202020204" pitchFamily="34" charset="0"/>
                          <a:cs typeface="Times New Roman" panose="02020603050405020304" pitchFamily="18" charset="0"/>
                        </a:rPr>
                        <a:t>Safcol</a:t>
                      </a: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 and the procurement of milk).</a:t>
                      </a:r>
                    </a:p>
                  </a:txBody>
                  <a:tcPr marL="49530" marR="17780" marT="12065" marB="95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1899527402"/>
              </p:ext>
            </p:extLst>
          </p:nvPr>
        </p:nvGraphicFramePr>
        <p:xfrm>
          <a:off x="288098" y="3631427"/>
          <a:ext cx="8665778" cy="2868959"/>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2868959">
                <a:tc>
                  <a:txBody>
                    <a:bodyPr/>
                    <a:lstStyle/>
                    <a:p>
                      <a:pPr marL="171450" lvl="0" indent="-171450" algn="just" fontAlgn="base">
                        <a:lnSpc>
                          <a:spcPct val="104000"/>
                        </a:lnSpc>
                        <a:spcAft>
                          <a:spcPts val="600"/>
                        </a:spcAft>
                        <a:buClr>
                          <a:srgbClr val="663300"/>
                        </a:buClr>
                        <a:buSzPts val="1600"/>
                        <a:buFont typeface="Arial" panose="020B0604020202020204" pitchFamily="34" charset="0"/>
                        <a:buChar char="•"/>
                        <a:tabLst>
                          <a:tab pos="8428038" algn="l"/>
                        </a:tabLst>
                      </a:pP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In terms of the PPPFA, an organ of state must determine and implement their preferential procurement policy in terms of the framework set out set out in section 2. </a:t>
                      </a:r>
                    </a:p>
                    <a:p>
                      <a:pPr marL="171450" lvl="0" indent="-171450" algn="just" fontAlgn="base">
                        <a:lnSpc>
                          <a:spcPct val="104000"/>
                        </a:lnSpc>
                        <a:spcAft>
                          <a:spcPts val="600"/>
                        </a:spcAft>
                        <a:buClr>
                          <a:srgbClr val="663300"/>
                        </a:buClr>
                        <a:buSzPts val="1600"/>
                        <a:buFont typeface="Arial" panose="020B0604020202020204" pitchFamily="34" charset="0"/>
                        <a:buChar char="•"/>
                        <a:tabLst>
                          <a:tab pos="8428038" algn="l"/>
                        </a:tabLst>
                      </a:pP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Section 2 states that a preference point system must be followed. Therefore, in terms of the PPPFA, there is no specific provision for set-asides based on geographic location. At best, points may be awarded to enterprises based in certain geographic locations, if incorporated in their tender documents as a specific goals (RDP) (as provided for in section 2(1)(d) of the PPPFA). </a:t>
                      </a:r>
                    </a:p>
                    <a:p>
                      <a:pPr marL="171450" lvl="0" indent="-171450" algn="just" fontAlgn="base">
                        <a:lnSpc>
                          <a:spcPct val="104000"/>
                        </a:lnSpc>
                        <a:spcAft>
                          <a:spcPts val="600"/>
                        </a:spcAft>
                        <a:buClr>
                          <a:srgbClr val="663300"/>
                        </a:buClr>
                        <a:buSzPts val="1600"/>
                        <a:buFont typeface="Arial" panose="020B0604020202020204" pitchFamily="34" charset="0"/>
                        <a:buChar char="•"/>
                        <a:tabLst>
                          <a:tab pos="8428038" algn="l"/>
                        </a:tabLst>
                      </a:pP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These goals were abandoned in PPR 2011 in favour of B-BBEE rating and continued in the PPR, 2017. However, given the Constitutional Court judgment handed down on 16 February 2022, which declared the PPR, 2017 invalid, new draft regulations were drafted, which no longer provide for B-BBEE status level of contributor as a means to score preference points, but have reverted back to the specific goals as provided for in section 2(1) of the Act. Locality may form part of RDP goals, as mentioned above and consequently points may be allocated for it.</a:t>
                      </a:r>
                    </a:p>
                  </a:txBody>
                  <a:tcPr marL="48895" marR="40640" marT="12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275144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998485472"/>
              </p:ext>
            </p:extLst>
          </p:nvPr>
        </p:nvGraphicFramePr>
        <p:xfrm>
          <a:off x="288098" y="1041148"/>
          <a:ext cx="8665778" cy="2498757"/>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212174">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2286583">
                <a:tc>
                  <a:txBody>
                    <a:bodyPr/>
                    <a:lstStyle/>
                    <a:p>
                      <a:pPr marL="349250" indent="-349250">
                        <a:lnSpc>
                          <a:spcPct val="107000"/>
                        </a:lnSpc>
                        <a:spcAft>
                          <a:spcPts val="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10</a:t>
                      </a: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0000"/>
                        </a:lnSpc>
                        <a:spcAft>
                          <a:spcPts val="60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Directive on advertising, publishing, and closing of bids during the festive period</a:t>
                      </a:r>
                    </a:p>
                  </a:txBody>
                  <a:tcPr marL="48895" marR="47625"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488" indent="0">
                        <a:lnSpc>
                          <a:spcPct val="100000"/>
                        </a:lnSpc>
                        <a:spcAft>
                          <a:spcPts val="60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specific directive makes it procedurally unfair to advertise, publish and closing of bids from 16 December to 7 January.</a:t>
                      </a:r>
                    </a:p>
                    <a:p>
                      <a:pPr marL="90488" indent="0">
                        <a:lnSpc>
                          <a:spcPct val="100000"/>
                        </a:lnSpc>
                        <a:spcAft>
                          <a:spcPts val="60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makes current operations during that period challenging (e.g. Generation).</a:t>
                      </a:r>
                    </a:p>
                    <a:p>
                      <a:pPr marL="90488" indent="0">
                        <a:lnSpc>
                          <a:spcPct val="100000"/>
                        </a:lnSpc>
                        <a:spcAft>
                          <a:spcPts val="60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directive stipulating that this is procedurally unfair will result in irregular expenditure during operation.</a:t>
                      </a:r>
                    </a:p>
                  </a:txBody>
                  <a:tcPr marL="48895" marR="47625"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Clr>
                          <a:srgbClr val="000000"/>
                        </a:buClr>
                        <a:buSzPts val="1600"/>
                        <a:buFont typeface="Arial" panose="020B0604020202020204" pitchFamily="34" charset="0"/>
                        <a:buChar char="•"/>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SOC to be able to do procurement, where needed for operations, without it being irregular.</a:t>
                      </a:r>
                    </a:p>
                    <a:p>
                      <a:pPr marL="342900" lvl="0" indent="-342900" fontAlgn="base">
                        <a:lnSpc>
                          <a:spcPct val="100000"/>
                        </a:lnSpc>
                        <a:spcAft>
                          <a:spcPts val="600"/>
                        </a:spcAft>
                        <a:buClr>
                          <a:srgbClr val="000000"/>
                        </a:buClr>
                        <a:buSzPts val="1600"/>
                        <a:buFont typeface="Arial" panose="020B0604020202020204" pitchFamily="34" charset="0"/>
                        <a:buChar char="•"/>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A criteria must be defined for such instances.</a:t>
                      </a:r>
                    </a:p>
                  </a:txBody>
                  <a:tcPr marL="48895" marR="47625"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3366955013"/>
              </p:ext>
            </p:extLst>
          </p:nvPr>
        </p:nvGraphicFramePr>
        <p:xfrm>
          <a:off x="288098" y="3631427"/>
          <a:ext cx="8665778" cy="2868959"/>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2868959">
                <a:tc>
                  <a:txBody>
                    <a:bodyPr/>
                    <a:lstStyle/>
                    <a:p>
                      <a:pPr marL="171450" lvl="0" indent="-171450" algn="just" fontAlgn="base">
                        <a:lnSpc>
                          <a:spcPct val="104000"/>
                        </a:lnSpc>
                        <a:spcAft>
                          <a:spcPts val="600"/>
                        </a:spcAft>
                        <a:buClr>
                          <a:srgbClr val="663300"/>
                        </a:buClr>
                        <a:buSzPts val="1600"/>
                        <a:buFont typeface="Arial" panose="020B0604020202020204" pitchFamily="34" charset="0"/>
                        <a:buChar char="•"/>
                      </a:pP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It has always been the practice within government not to advertise bids over the festive season as most companies are closed over that period.</a:t>
                      </a:r>
                    </a:p>
                    <a:p>
                      <a:pPr marL="171450" lvl="0" indent="-171450" algn="just" fontAlgn="base">
                        <a:lnSpc>
                          <a:spcPct val="104000"/>
                        </a:lnSpc>
                        <a:spcAft>
                          <a:spcPts val="600"/>
                        </a:spcAft>
                        <a:buClr>
                          <a:srgbClr val="663300"/>
                        </a:buClr>
                        <a:buSzPts val="1600"/>
                        <a:buFont typeface="Arial" panose="020B0604020202020204" pitchFamily="34" charset="0"/>
                        <a:buChar char="•"/>
                      </a:pP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directive is not an Instruction (issued </a:t>
                      </a:r>
                      <a:r>
                        <a:rPr lang="en-ZA" sz="1200" b="0" kern="1200" dirty="0" err="1">
                          <a:solidFill>
                            <a:srgbClr val="663300"/>
                          </a:solidFill>
                          <a:effectLst/>
                          <a:latin typeface="Arial" panose="020B0604020202020204" pitchFamily="34" charset="0"/>
                          <a:ea typeface="Arial" panose="020B0604020202020204" pitchFamily="34" charset="0"/>
                          <a:cs typeface="Times New Roman" panose="02020603050405020304" pitchFamily="18" charset="0"/>
                        </a:rPr>
                        <a:t>ito</a:t>
                      </a: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 Section 76(4)(c)), but is providing advice.  The advice is provided due to the abuse of tenders being issued when most companies will not be able to respond.</a:t>
                      </a:r>
                    </a:p>
                    <a:p>
                      <a:pPr marL="171450" lvl="0" indent="-171450" algn="just" fontAlgn="base">
                        <a:lnSpc>
                          <a:spcPct val="104000"/>
                        </a:lnSpc>
                        <a:spcAft>
                          <a:spcPts val="600"/>
                        </a:spcAft>
                        <a:buClr>
                          <a:srgbClr val="663300"/>
                        </a:buClr>
                        <a:buSzPts val="1600"/>
                        <a:buFont typeface="Arial" panose="020B0604020202020204" pitchFamily="34" charset="0"/>
                        <a:buChar char="•"/>
                      </a:pP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advice is merely cautioning institutions that by advertising over that period, they may be breaching the 5 pillars of procurement (Section 217 of the Constitution), i.e. Fair, Equitable, Transparent, Competitive and Cost-effective.</a:t>
                      </a:r>
                    </a:p>
                    <a:p>
                      <a:pPr marL="171450" lvl="0" indent="-171450" algn="just" fontAlgn="base">
                        <a:lnSpc>
                          <a:spcPct val="104000"/>
                        </a:lnSpc>
                        <a:spcAft>
                          <a:spcPts val="600"/>
                        </a:spcAft>
                        <a:buClr>
                          <a:srgbClr val="663300"/>
                        </a:buClr>
                        <a:buSzPts val="1600"/>
                        <a:buFont typeface="Arial" panose="020B0604020202020204" pitchFamily="34" charset="0"/>
                        <a:buChar char="•"/>
                      </a:pP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procurement over the festive season must abide by the principles of the constitution. It must be noted that the institution may invite tenders over this period, but that the decision to do so must be justifiable and not be due to poor planning or failure to implement their procurement plan.</a:t>
                      </a:r>
                    </a:p>
                  </a:txBody>
                  <a:tcPr marL="48895" marR="40640" marT="12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371459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2705903090"/>
              </p:ext>
            </p:extLst>
          </p:nvPr>
        </p:nvGraphicFramePr>
        <p:xfrm>
          <a:off x="288098" y="1041148"/>
          <a:ext cx="8665778" cy="2330685"/>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143680">
                <a:tc>
                  <a:txBody>
                    <a:bodyPr/>
                    <a:lstStyle/>
                    <a:p>
                      <a:pPr marL="19685" indent="-349250">
                        <a:lnSpc>
                          <a:spcPct val="107000"/>
                        </a:lnSpc>
                        <a:spcAft>
                          <a:spcPts val="0"/>
                        </a:spcAft>
                      </a:pPr>
                      <a:r>
                        <a:rPr lang="en-ZA"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2047259">
                <a:tc>
                  <a:txBody>
                    <a:bodyPr/>
                    <a:lstStyle/>
                    <a:p>
                      <a:pPr marL="349250" indent="-349250">
                        <a:lnSpc>
                          <a:spcPct val="107000"/>
                        </a:lnSpc>
                        <a:spcAft>
                          <a:spcPts val="0"/>
                        </a:spcAft>
                      </a:pPr>
                      <a:r>
                        <a:rPr lang="en-ZA"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11</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0000"/>
                        </a:lnSpc>
                        <a:spcAft>
                          <a:spcPts val="600"/>
                        </a:spcAft>
                      </a:pPr>
                      <a:r>
                        <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Usage of CSD</a:t>
                      </a:r>
                    </a:p>
                    <a:p>
                      <a:pPr marL="19685" indent="-349250">
                        <a:lnSpc>
                          <a:spcPct val="100000"/>
                        </a:lnSpc>
                        <a:spcAft>
                          <a:spcPts val="600"/>
                        </a:spcAft>
                      </a:pPr>
                      <a:r>
                        <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NT instruction note 4a of 2016-2017</a:t>
                      </a:r>
                    </a:p>
                  </a:txBody>
                  <a:tcPr marL="49530" marR="26035"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488" marR="359410" indent="0" algn="just">
                        <a:lnSpc>
                          <a:spcPct val="100000"/>
                        </a:lnSpc>
                        <a:spcAft>
                          <a:spcPts val="600"/>
                        </a:spcAft>
                      </a:pPr>
                      <a:r>
                        <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CSD information is not verified, and therefore the SOC still must verify the supplier information</a:t>
                      </a:r>
                    </a:p>
                    <a:p>
                      <a:pPr marL="90488" indent="0">
                        <a:lnSpc>
                          <a:spcPct val="100000"/>
                        </a:lnSpc>
                        <a:spcAft>
                          <a:spcPts val="600"/>
                        </a:spcAft>
                      </a:pPr>
                      <a:r>
                        <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products or services listing in CSD do not match the requirements for technical nature of the business</a:t>
                      </a:r>
                    </a:p>
                    <a:p>
                      <a:pPr marL="90488" indent="0">
                        <a:lnSpc>
                          <a:spcPct val="100000"/>
                        </a:lnSpc>
                        <a:spcAft>
                          <a:spcPts val="600"/>
                        </a:spcAft>
                      </a:pPr>
                      <a:r>
                        <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Verification must be done per transaction when CSD is used, versus efficiencies during the qualification of suppliers into a SOC supplier list</a:t>
                      </a:r>
                    </a:p>
                  </a:txBody>
                  <a:tcPr marL="49530" marR="26035"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Clr>
                          <a:srgbClr val="000000"/>
                        </a:buClr>
                        <a:buSzPts val="1600"/>
                        <a:buFont typeface="Arial" panose="020B0604020202020204" pitchFamily="34" charset="0"/>
                        <a:buChar char="•"/>
                      </a:pPr>
                      <a:r>
                        <a:rPr lang="en-ZA" sz="11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Allow SOC to maintain an internal supplier database where the pre-requisite supplier checks and verifications are done for the stated products that suppliers can offer.</a:t>
                      </a:r>
                    </a:p>
                    <a:p>
                      <a:pPr marL="342900" lvl="0" indent="-342900" fontAlgn="base">
                        <a:lnSpc>
                          <a:spcPct val="100000"/>
                        </a:lnSpc>
                        <a:spcAft>
                          <a:spcPts val="600"/>
                        </a:spcAft>
                        <a:buClr>
                          <a:srgbClr val="000000"/>
                        </a:buClr>
                        <a:buSzPts val="1600"/>
                        <a:buFont typeface="Arial" panose="020B0604020202020204" pitchFamily="34" charset="0"/>
                        <a:buChar char="•"/>
                      </a:pPr>
                      <a:r>
                        <a:rPr lang="en-ZA" sz="11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Allow sourcing for critical components from a closed supplier list of pre-approved suppliers. </a:t>
                      </a:r>
                    </a:p>
                    <a:p>
                      <a:pPr marL="342900" lvl="0" indent="-342900" fontAlgn="base">
                        <a:lnSpc>
                          <a:spcPct val="100000"/>
                        </a:lnSpc>
                        <a:spcAft>
                          <a:spcPts val="600"/>
                        </a:spcAft>
                        <a:buClr>
                          <a:srgbClr val="000000"/>
                        </a:buClr>
                        <a:buSzPts val="1600"/>
                        <a:buFont typeface="Arial" panose="020B0604020202020204" pitchFamily="34" charset="0"/>
                        <a:buChar char="•"/>
                      </a:pPr>
                      <a:r>
                        <a:rPr lang="en-ZA" sz="11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database will be maintained by SOC and suppliers can apply for registration at any point.</a:t>
                      </a:r>
                    </a:p>
                    <a:p>
                      <a:pPr marL="342900" lvl="0" indent="-342900" fontAlgn="base">
                        <a:lnSpc>
                          <a:spcPct val="100000"/>
                        </a:lnSpc>
                        <a:spcAft>
                          <a:spcPts val="600"/>
                        </a:spcAft>
                        <a:buClr>
                          <a:srgbClr val="000000"/>
                        </a:buClr>
                        <a:buSzPts val="1600"/>
                        <a:buFont typeface="Arial" panose="020B0604020202020204" pitchFamily="34" charset="0"/>
                        <a:buChar char="•"/>
                      </a:pPr>
                      <a:r>
                        <a:rPr lang="en-ZA" sz="11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supplier database </a:t>
                      </a:r>
                      <a:r>
                        <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subject to NT verification at any given point in time.</a:t>
                      </a:r>
                    </a:p>
                    <a:p>
                      <a:pPr marL="0" lvl="0" indent="0" fontAlgn="base">
                        <a:lnSpc>
                          <a:spcPct val="100000"/>
                        </a:lnSpc>
                        <a:spcAft>
                          <a:spcPts val="600"/>
                        </a:spcAft>
                        <a:buClr>
                          <a:srgbClr val="000000"/>
                        </a:buClr>
                        <a:buSzPts val="1600"/>
                        <a:buFont typeface="Arial" panose="020B0604020202020204" pitchFamily="34" charset="0"/>
                        <a:buNone/>
                      </a:pP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9530" marR="26035"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4035972705"/>
              </p:ext>
            </p:extLst>
          </p:nvPr>
        </p:nvGraphicFramePr>
        <p:xfrm>
          <a:off x="288098" y="3430844"/>
          <a:ext cx="8665778" cy="3247454"/>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2868959">
                <a:tc>
                  <a:txBody>
                    <a:bodyPr/>
                    <a:lstStyle/>
                    <a:p>
                      <a:pPr marL="342900" lvl="0" indent="-342900" fontAlgn="base">
                        <a:lnSpc>
                          <a:spcPct val="104000"/>
                        </a:lnSpc>
                        <a:spcAft>
                          <a:spcPts val="600"/>
                        </a:spcAft>
                        <a:buClr>
                          <a:srgbClr val="000000"/>
                        </a:buClr>
                        <a:buSzPts val="1600"/>
                        <a:buFont typeface="Arial" panose="020B0604020202020204" pitchFamily="34" charset="0"/>
                        <a:buChar char="•"/>
                      </a:pPr>
                      <a:r>
                        <a:rPr lang="en-GB" sz="105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CSD was implemented with the aim to simplify doing business with the state and to reduce the compliance burden for both suppliers and buyers. The National Treasury does not verify the skills/capability of suppliers registered on the CSD, but this is left to procuring entities. </a:t>
                      </a:r>
                    </a:p>
                    <a:p>
                      <a:pPr marL="342900" lvl="0" indent="-342900" fontAlgn="base">
                        <a:lnSpc>
                          <a:spcPct val="104000"/>
                        </a:lnSpc>
                        <a:spcAft>
                          <a:spcPts val="600"/>
                        </a:spcAft>
                        <a:buClr>
                          <a:srgbClr val="000000"/>
                        </a:buClr>
                        <a:buSzPts val="1600"/>
                        <a:buFont typeface="Arial" panose="020B0604020202020204" pitchFamily="34" charset="0"/>
                        <a:buChar char="•"/>
                      </a:pPr>
                      <a:r>
                        <a:rPr lang="en-GB" sz="105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It is important that procurement specifications are drafted in a clear and concise manner that will enable responses from appropriately qualified/skilled suppliers for the commodities that are being sourced. The CSD did not replace the need for organs of state to conduct the technical due diligence on suppliers. Technical specifications should cater for all technical skills required, the selection criteria should be based on specified requirements of the bid. Procuring entities are encouraged to identify commodities they regard as specialised and put in place strategic sourcing mechanisms for procuring such commodities, this can include (but not limited to) setting up panels  of suppliers through a fair and competitive bidding process which enable faster and more efficiency in the procurement processes. Procuring entities are also encouraged to engage with the NT to explore ways of enhancing the CSD to address their needs in an effort to reduce compliance effort and efficiency.</a:t>
                      </a:r>
                    </a:p>
                    <a:p>
                      <a:pPr marL="342900" lvl="0" indent="-342900" fontAlgn="base">
                        <a:lnSpc>
                          <a:spcPct val="104000"/>
                        </a:lnSpc>
                        <a:spcAft>
                          <a:spcPts val="600"/>
                        </a:spcAft>
                        <a:buClr>
                          <a:srgbClr val="000000"/>
                        </a:buClr>
                        <a:buSzPts val="1600"/>
                        <a:buFont typeface="Arial" panose="020B0604020202020204" pitchFamily="34" charset="0"/>
                        <a:buChar char="•"/>
                      </a:pPr>
                      <a:r>
                        <a:rPr lang="en-GB" sz="105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When an organ of state contracts for goods and services, it must do so in a manner which is fair, equitable, transparent and cost effective. Therefore, even the procurement of “critical components” must abide by the principles of the constitution. In other words, even the establishment of the pre-approved suppliers list should consider the 5 pillars of procurement when it is established. It must be noted that the institution may deviate from inviting competitive bids where it is impractical to do so, but that the decision for following this method of procurement must be justifiable and in accordance with the provisions set out in PFMA SCM Instruction No 03 of 2021/22 on Enhancing Compliance, Transparency and Accountability in Supply Chain Management.</a:t>
                      </a:r>
                    </a:p>
                    <a:p>
                      <a:pPr marL="342900" lvl="0" indent="-342900" fontAlgn="base">
                        <a:lnSpc>
                          <a:spcPct val="104000"/>
                        </a:lnSpc>
                        <a:spcAft>
                          <a:spcPts val="55"/>
                        </a:spcAft>
                        <a:buClr>
                          <a:srgbClr val="000000"/>
                        </a:buClr>
                        <a:buSzPts val="1600"/>
                        <a:buFont typeface="Arial" panose="020B0604020202020204" pitchFamily="34" charset="0"/>
                        <a:buChar char="•"/>
                      </a:pPr>
                      <a:endParaRPr lang="en-GB"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8895" marR="40640" marT="12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211647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830162535"/>
              </p:ext>
            </p:extLst>
          </p:nvPr>
        </p:nvGraphicFramePr>
        <p:xfrm>
          <a:off x="288098" y="1041148"/>
          <a:ext cx="8665778" cy="2498757"/>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212174">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2286583">
                <a:tc>
                  <a:txBody>
                    <a:bodyPr/>
                    <a:lstStyle/>
                    <a:p>
                      <a:pPr marL="349250" indent="-349250">
                        <a:lnSpc>
                          <a:spcPct val="107000"/>
                        </a:lnSpc>
                        <a:spcAft>
                          <a:spcPts val="0"/>
                        </a:spcAft>
                      </a:pPr>
                      <a:r>
                        <a:rPr lang="en-ZA"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12</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488" indent="0">
                        <a:lnSpc>
                          <a:spcPct val="100000"/>
                        </a:lnSpc>
                        <a:spcAft>
                          <a:spcPts val="600"/>
                        </a:spcAft>
                      </a:pPr>
                      <a:r>
                        <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Emergency procurement definition</a:t>
                      </a:r>
                    </a:p>
                    <a:p>
                      <a:pPr marL="90488" indent="0">
                        <a:lnSpc>
                          <a:spcPct val="100000"/>
                        </a:lnSpc>
                        <a:spcAft>
                          <a:spcPts val="600"/>
                        </a:spcAft>
                      </a:pPr>
                      <a:r>
                        <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Instruction note 2 of 2016-2017, Section 3</a:t>
                      </a:r>
                    </a:p>
                  </a:txBody>
                  <a:tcPr marL="48895" marR="1524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marR="54610" indent="-349250">
                        <a:lnSpc>
                          <a:spcPct val="100000"/>
                        </a:lnSpc>
                        <a:spcAft>
                          <a:spcPts val="600"/>
                        </a:spcAft>
                      </a:pPr>
                      <a:r>
                        <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Definition of emergency procurement does not cover real situations of operational contingencies, such as breakdown of power unit or locomotive resulting in production losses, security of supply or loss of income</a:t>
                      </a:r>
                    </a:p>
                  </a:txBody>
                  <a:tcPr marL="48895" marR="1524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Clr>
                          <a:srgbClr val="000000"/>
                        </a:buClr>
                        <a:buSzPts val="1600"/>
                        <a:buFont typeface="Arial" panose="020B0604020202020204" pitchFamily="34" charset="0"/>
                        <a:buChar char="•"/>
                      </a:pPr>
                      <a:r>
                        <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SOC definition of emergency procurement must be agreed upon.</a:t>
                      </a:r>
                    </a:p>
                    <a:p>
                      <a:pPr marL="342900" lvl="0" indent="-342900" fontAlgn="base">
                        <a:lnSpc>
                          <a:spcPct val="100000"/>
                        </a:lnSpc>
                        <a:spcAft>
                          <a:spcPts val="600"/>
                        </a:spcAft>
                        <a:buClr>
                          <a:srgbClr val="000000"/>
                        </a:buClr>
                        <a:buSzPts val="1600"/>
                        <a:buFont typeface="Arial" panose="020B0604020202020204" pitchFamily="34" charset="0"/>
                        <a:buChar char="•"/>
                      </a:pPr>
                      <a:r>
                        <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Accounting Authority of the SOC should have the authority to do emergency procurement based on the wider definition of the emergency to include threat to security of supply. </a:t>
                      </a:r>
                    </a:p>
                  </a:txBody>
                  <a:tcPr marL="48895" marR="1524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1897386956"/>
              </p:ext>
            </p:extLst>
          </p:nvPr>
        </p:nvGraphicFramePr>
        <p:xfrm>
          <a:off x="288098" y="3631427"/>
          <a:ext cx="8665778" cy="2868959"/>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2868959">
                <a:tc>
                  <a:txBody>
                    <a:bodyPr/>
                    <a:lstStyle/>
                    <a:p>
                      <a:pPr marL="171450" lvl="0" indent="-171450" algn="just" fontAlgn="base">
                        <a:lnSpc>
                          <a:spcPct val="105000"/>
                        </a:lnSpc>
                        <a:spcAft>
                          <a:spcPts val="600"/>
                        </a:spcAft>
                        <a:buClr>
                          <a:srgbClr val="000000"/>
                        </a:buClr>
                        <a:buSzPts val="1600"/>
                        <a:buFont typeface="Arial" panose="020B0604020202020204" pitchFamily="34" charset="0"/>
                        <a:buChar char="•"/>
                      </a:pPr>
                      <a:r>
                        <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Refer to new PFMA SCM Instruction No 03 of 2021/22 on Enhancing Compliance, Transparency and Accountability in Supply Chain Management issued by National Treasury, effective from 1 April 2022. </a:t>
                      </a:r>
                    </a:p>
                    <a:p>
                      <a:pPr marL="171450" lvl="0" indent="-171450" algn="just" fontAlgn="base">
                        <a:lnSpc>
                          <a:spcPct val="105000"/>
                        </a:lnSpc>
                        <a:spcAft>
                          <a:spcPts val="600"/>
                        </a:spcAft>
                        <a:buClr>
                          <a:srgbClr val="000000"/>
                        </a:buClr>
                        <a:buSzPts val="1600"/>
                        <a:buFont typeface="Arial" panose="020B0604020202020204" pitchFamily="34" charset="0"/>
                        <a:buChar char="•"/>
                      </a:pPr>
                      <a:r>
                        <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Emergency is defined in broad terms and not necessarily in terms of a particular organ of state’s procurement activities which may be specific to only that particular organ of state. </a:t>
                      </a:r>
                    </a:p>
                    <a:p>
                      <a:pPr marL="171450" lvl="0" indent="-171450" algn="just" fontAlgn="base">
                        <a:lnSpc>
                          <a:spcPct val="105000"/>
                        </a:lnSpc>
                        <a:spcAft>
                          <a:spcPts val="600"/>
                        </a:spcAft>
                        <a:buClr>
                          <a:srgbClr val="000000"/>
                        </a:buClr>
                        <a:buSzPts val="1600"/>
                        <a:buFont typeface="Arial" panose="020B0604020202020204" pitchFamily="34" charset="0"/>
                        <a:buChar char="•"/>
                      </a:pPr>
                      <a:r>
                        <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It then becomes incumbent upon the AA to determine what in their institution will constitute an emergency and to determine the parameters within which emergency procurement may be undertaken. </a:t>
                      </a:r>
                    </a:p>
                    <a:p>
                      <a:pPr marL="171450" lvl="0" indent="-171450" algn="just" fontAlgn="base">
                        <a:lnSpc>
                          <a:spcPct val="105000"/>
                        </a:lnSpc>
                        <a:spcAft>
                          <a:spcPts val="600"/>
                        </a:spcAft>
                        <a:buClr>
                          <a:srgbClr val="000000"/>
                        </a:buClr>
                        <a:buSzPts val="1600"/>
                        <a:buFont typeface="Arial" panose="020B0604020202020204" pitchFamily="34" charset="0"/>
                        <a:buChar char="•"/>
                      </a:pPr>
                      <a:r>
                        <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It is also important for AAs to consider the nature of the commodities it procures as well as its service delivery objectives to ensure that it adequately provides for emergency procurement and that this provision is not used for induced emergencies as a result of the AA not planning for their procurement activities and the risks which may materialise when implementing their strategic objectives.</a:t>
                      </a:r>
                    </a:p>
                  </a:txBody>
                  <a:tcPr marL="48895" marR="15240"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25988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1123707626"/>
              </p:ext>
            </p:extLst>
          </p:nvPr>
        </p:nvGraphicFramePr>
        <p:xfrm>
          <a:off x="288098" y="1041149"/>
          <a:ext cx="8665778" cy="2160481"/>
        </p:xfrm>
        <a:graphic>
          <a:graphicData uri="http://schemas.openxmlformats.org/drawingml/2006/table">
            <a:tbl>
              <a:tblPr firstRow="1" firstCol="1" bandRow="1"/>
              <a:tblGrid>
                <a:gridCol w="336591">
                  <a:extLst>
                    <a:ext uri="{9D8B030D-6E8A-4147-A177-3AD203B41FA5}">
                      <a16:colId xmlns:a16="http://schemas.microsoft.com/office/drawing/2014/main" xmlns="" val="941500178"/>
                    </a:ext>
                  </a:extLst>
                </a:gridCol>
                <a:gridCol w="2218099">
                  <a:extLst>
                    <a:ext uri="{9D8B030D-6E8A-4147-A177-3AD203B41FA5}">
                      <a16:colId xmlns:a16="http://schemas.microsoft.com/office/drawing/2014/main" xmlns="" val="868694349"/>
                    </a:ext>
                  </a:extLst>
                </a:gridCol>
                <a:gridCol w="3621386">
                  <a:extLst>
                    <a:ext uri="{9D8B030D-6E8A-4147-A177-3AD203B41FA5}">
                      <a16:colId xmlns:a16="http://schemas.microsoft.com/office/drawing/2014/main" xmlns="" val="2980598244"/>
                    </a:ext>
                  </a:extLst>
                </a:gridCol>
                <a:gridCol w="2489702">
                  <a:extLst>
                    <a:ext uri="{9D8B030D-6E8A-4147-A177-3AD203B41FA5}">
                      <a16:colId xmlns:a16="http://schemas.microsoft.com/office/drawing/2014/main" xmlns="" val="3807714972"/>
                    </a:ext>
                  </a:extLst>
                </a:gridCol>
              </a:tblGrid>
              <a:tr h="157146">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1961364">
                <a:tc>
                  <a:txBody>
                    <a:bodyPr/>
                    <a:lstStyle/>
                    <a:p>
                      <a:pPr marL="349250" indent="-349250">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349250">
                        <a:lnSpc>
                          <a:spcPct val="107000"/>
                        </a:lnSpc>
                        <a:spcAft>
                          <a:spcPts val="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requirement for National Treasury (NT) to approve all contract variations/</a:t>
                      </a:r>
                    </a:p>
                    <a:p>
                      <a:pPr marL="635" indent="-349250">
                        <a:lnSpc>
                          <a:spcPct val="107000"/>
                        </a:lnSpc>
                        <a:spcAft>
                          <a:spcPts val="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amendments above prescribed thresholds in terms of paragraph 9 of Instruction 3 of 2016/2017. </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349250">
                        <a:lnSpc>
                          <a:spcPct val="111000"/>
                        </a:lnSpc>
                        <a:spcAft>
                          <a:spcPts val="805"/>
                        </a:spcAft>
                      </a:pPr>
                      <a:r>
                        <a:rPr lang="en-ZA" sz="1200">
                          <a:solidFill>
                            <a:srgbClr val="663300"/>
                          </a:solidFill>
                          <a:effectLst/>
                          <a:latin typeface="Arial" panose="020B0604020202020204" pitchFamily="34" charset="0"/>
                          <a:ea typeface="Arial" panose="020B0604020202020204" pitchFamily="34" charset="0"/>
                          <a:cs typeface="Times New Roman" panose="02020603050405020304" pitchFamily="18" charset="0"/>
                        </a:rPr>
                        <a:t>Approval of contract variations by NT should be done away with as it has contributed to a marked increase in the SOCs irregular expenditure as some contracts have expired due to the additional timelines required for internal processes together with NT’s final approval.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35" marR="27305" indent="-349250">
                        <a:lnSpc>
                          <a:spcPct val="107000"/>
                        </a:lnSpc>
                        <a:spcAft>
                          <a:spcPts val="0"/>
                        </a:spcAft>
                      </a:pPr>
                      <a:r>
                        <a:rPr lang="en-ZA" sz="120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has had an impact on SOC’s operations as well. Ultimately, the Accounting Authority is accountable for such transactions whether NT supports or not.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488" marR="132715" lvl="0" indent="-90488" fontAlgn="base">
                        <a:lnSpc>
                          <a:spcPct val="104000"/>
                        </a:lnSpc>
                        <a:spcAft>
                          <a:spcPts val="45"/>
                        </a:spcAft>
                        <a:buClr>
                          <a:srgbClr val="663300"/>
                        </a:buClr>
                        <a:buSzPts val="14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These responsibilities should reside with the respective SOC Accounting Authorities with them having the discretion to delegate authority to the CEO to manage risk.</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90488" marR="132715" lvl="0" indent="-90488" fontAlgn="base">
                        <a:lnSpc>
                          <a:spcPct val="107000"/>
                        </a:lnSpc>
                        <a:spcAft>
                          <a:spcPts val="0"/>
                        </a:spcAft>
                        <a:buClr>
                          <a:srgbClr val="663300"/>
                        </a:buClr>
                        <a:buSzPts val="14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Quarterly reporting obligation by SOCs to the NT on threshold above R100m.</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1050737674"/>
              </p:ext>
            </p:extLst>
          </p:nvPr>
        </p:nvGraphicFramePr>
        <p:xfrm>
          <a:off x="288098" y="3302105"/>
          <a:ext cx="8665778" cy="3492500"/>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3379352">
                <a:tc>
                  <a:txBody>
                    <a:bodyPr/>
                    <a:lstStyle/>
                    <a:p>
                      <a:pPr marL="342900" marR="132715" lvl="0" indent="-342900" algn="just" fontAlgn="base">
                        <a:lnSpc>
                          <a:spcPct val="104000"/>
                        </a:lnSpc>
                        <a:spcAft>
                          <a:spcPts val="600"/>
                        </a:spcAft>
                        <a:buClr>
                          <a:srgbClr val="663300"/>
                        </a:buClr>
                        <a:buSzPts val="14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Refer to new PFMA SCM Instruction No. 03 of 2021/22 on Enhancing Compliance, Transparency and Accountability in Supply Chain Management issued by National Treasury, effective from 1 April 2022. </a:t>
                      </a:r>
                    </a:p>
                    <a:p>
                      <a:pPr marL="342900" marR="132715" lvl="0" indent="-342900" algn="just" fontAlgn="base">
                        <a:lnSpc>
                          <a:spcPct val="104000"/>
                        </a:lnSpc>
                        <a:spcAft>
                          <a:spcPts val="600"/>
                        </a:spcAft>
                        <a:buClr>
                          <a:srgbClr val="663300"/>
                        </a:buClr>
                        <a:buSzPts val="14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According to this instruction, the power to approve procurement by “other means”, i.e. deviations from inviting competitive bids, has been vested once again in the AA and not the relevant treasury as was previously required in the repealed Instruction 3 of 2016/17. </a:t>
                      </a:r>
                      <a:endParaRPr lang="en-ZA"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132715" lvl="0" indent="-342900" algn="just" fontAlgn="base">
                        <a:lnSpc>
                          <a:spcPct val="104000"/>
                        </a:lnSpc>
                        <a:spcAft>
                          <a:spcPts val="45"/>
                        </a:spcAft>
                        <a:buClr>
                          <a:srgbClr val="663300"/>
                        </a:buClr>
                        <a:buSzPts val="14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Institutions are now required to report the procurement by “other means” to the National Treasury and the AGSA:</a:t>
                      </a:r>
                    </a:p>
                    <a:p>
                      <a:pPr marL="685800" marR="132715" lvl="1" indent="-342900" algn="just" fontAlgn="base">
                        <a:lnSpc>
                          <a:spcPct val="104000"/>
                        </a:lnSpc>
                        <a:spcAft>
                          <a:spcPts val="45"/>
                        </a:spcAft>
                        <a:buClr>
                          <a:srgbClr val="663300"/>
                        </a:buClr>
                        <a:buSzPts val="14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Deviations from Normal Bidding Process – Within 14 days after the finalisation of the procurement</a:t>
                      </a:r>
                    </a:p>
                    <a:p>
                      <a:pPr marL="685800" marR="132715" lvl="1" indent="-342900" algn="just" fontAlgn="base">
                        <a:lnSpc>
                          <a:spcPct val="104000"/>
                        </a:lnSpc>
                        <a:spcAft>
                          <a:spcPts val="45"/>
                        </a:spcAft>
                        <a:buClr>
                          <a:srgbClr val="663300"/>
                        </a:buClr>
                        <a:buSzPts val="14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Expansions and Variations of contracts – Monthly reports</a:t>
                      </a:r>
                    </a:p>
                    <a:p>
                      <a:pPr marL="685800" marR="132715" lvl="1" indent="-342900" algn="just" fontAlgn="base">
                        <a:lnSpc>
                          <a:spcPct val="104000"/>
                        </a:lnSpc>
                        <a:spcAft>
                          <a:spcPts val="45"/>
                        </a:spcAft>
                        <a:buClr>
                          <a:srgbClr val="663300"/>
                        </a:buClr>
                        <a:buSzPts val="14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Both the above to be reported in the Annual Reports of the institution</a:t>
                      </a:r>
                    </a:p>
                    <a:p>
                      <a:pPr marL="342900" marR="132715" lvl="0" indent="-342900" algn="just" fontAlgn="base">
                        <a:lnSpc>
                          <a:spcPct val="104000"/>
                        </a:lnSpc>
                        <a:spcAft>
                          <a:spcPts val="45"/>
                        </a:spcAft>
                        <a:buClr>
                          <a:srgbClr val="663300"/>
                        </a:buClr>
                        <a:buSzPts val="1400"/>
                        <a:buFont typeface="Arial" panose="020B0604020202020204" pitchFamily="34" charset="0"/>
                        <a:buChar char="•"/>
                      </a:pPr>
                      <a:endPar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132715" lvl="0" indent="-342900" algn="just" fontAlgn="base">
                        <a:lnSpc>
                          <a:spcPct val="104000"/>
                        </a:lnSpc>
                        <a:spcAft>
                          <a:spcPts val="45"/>
                        </a:spcAft>
                        <a:buClr>
                          <a:srgbClr val="663300"/>
                        </a:buClr>
                        <a:buSzPts val="14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The intention of the reporting to the National Treasury and AGSA is to ensure that where there are glaring matters of non-compliance, OCPO and those equivalent units in the provincial treasuries can act on it; and the AGSA may, in terms of section 5(1)(d) of the Public Audit Act, consider a special investigation or audit if the AGSA deems it to be in the public interest to do so, based on the report it receives from the institution. In other words, the idea / approach is to provide for transparency with the belief that early detection can assist with the intervention by NT and the AGSA, and even lead to referral of cases to law enforcement, if so required.</a:t>
                      </a:r>
                      <a:endParaRPr lang="en-ZA"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gn="just"/>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13956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1134250920"/>
              </p:ext>
            </p:extLst>
          </p:nvPr>
        </p:nvGraphicFramePr>
        <p:xfrm>
          <a:off x="288098" y="1041149"/>
          <a:ext cx="8665778" cy="2160481"/>
        </p:xfrm>
        <a:graphic>
          <a:graphicData uri="http://schemas.openxmlformats.org/drawingml/2006/table">
            <a:tbl>
              <a:tblPr firstRow="1" firstCol="1" bandRow="1"/>
              <a:tblGrid>
                <a:gridCol w="336591">
                  <a:extLst>
                    <a:ext uri="{9D8B030D-6E8A-4147-A177-3AD203B41FA5}">
                      <a16:colId xmlns:a16="http://schemas.microsoft.com/office/drawing/2014/main" xmlns="" val="941500178"/>
                    </a:ext>
                  </a:extLst>
                </a:gridCol>
                <a:gridCol w="2218099">
                  <a:extLst>
                    <a:ext uri="{9D8B030D-6E8A-4147-A177-3AD203B41FA5}">
                      <a16:colId xmlns:a16="http://schemas.microsoft.com/office/drawing/2014/main" xmlns="" val="868694349"/>
                    </a:ext>
                  </a:extLst>
                </a:gridCol>
                <a:gridCol w="2652665">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157146">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1961364">
                <a:tc>
                  <a:txBody>
                    <a:bodyPr/>
                    <a:lstStyle/>
                    <a:p>
                      <a:pPr marL="349250" indent="-349250">
                        <a:lnSpc>
                          <a:spcPct val="107000"/>
                        </a:lnSpc>
                        <a:spcAft>
                          <a:spcPts val="0"/>
                        </a:spcAft>
                      </a:pPr>
                      <a:r>
                        <a:rPr lang="en-ZA"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ct val="107000"/>
                        </a:lnSpc>
                        <a:spcAft>
                          <a:spcPts val="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requirement for NT to approve all deviations from a competitive bidding process in terms of paragraph 8 of Instruction 3 of 2016/2017. </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8895" marR="2794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349250">
                        <a:lnSpc>
                          <a:spcPct val="112000"/>
                        </a:lnSpc>
                        <a:spcAft>
                          <a:spcPts val="790"/>
                        </a:spcAft>
                      </a:pPr>
                      <a:r>
                        <a:rPr lang="en-ZA" sz="1200">
                          <a:solidFill>
                            <a:srgbClr val="663300"/>
                          </a:solidFill>
                          <a:effectLst/>
                          <a:latin typeface="Arial" panose="020B0604020202020204" pitchFamily="34" charset="0"/>
                          <a:ea typeface="Arial" panose="020B0604020202020204" pitchFamily="34" charset="0"/>
                          <a:cs typeface="Times New Roman" panose="02020603050405020304" pitchFamily="18" charset="0"/>
                        </a:rPr>
                        <a:t>Approval by NT for deviations from a competitive bidding process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35" indent="-349250">
                        <a:lnSpc>
                          <a:spcPct val="112000"/>
                        </a:lnSpc>
                        <a:spcAft>
                          <a:spcPts val="795"/>
                        </a:spcAft>
                      </a:pPr>
                      <a:r>
                        <a:rPr lang="en-ZA" sz="1200">
                          <a:solidFill>
                            <a:srgbClr val="663300"/>
                          </a:solidFill>
                          <a:effectLst/>
                          <a:latin typeface="Arial" panose="020B0604020202020204" pitchFamily="34" charset="0"/>
                          <a:ea typeface="Arial" panose="020B0604020202020204" pitchFamily="34" charset="0"/>
                          <a:cs typeface="Times New Roman" panose="02020603050405020304" pitchFamily="18" charset="0"/>
                        </a:rPr>
                        <a:t>Use of OEMS to also install and maintain equipment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35" indent="-349250">
                        <a:lnSpc>
                          <a:spcPct val="107000"/>
                        </a:lnSpc>
                        <a:spcAft>
                          <a:spcPts val="860"/>
                        </a:spcAft>
                      </a:pPr>
                      <a:r>
                        <a:rPr lang="en-ZA" sz="1200">
                          <a:solidFill>
                            <a:srgbClr val="663300"/>
                          </a:solidFill>
                          <a:effectLst/>
                          <a:latin typeface="Arial" panose="020B0604020202020204" pitchFamily="34" charset="0"/>
                          <a:ea typeface="Arial" panose="020B0604020202020204" pitchFamily="34" charset="0"/>
                          <a:cs typeface="Times New Roman" panose="02020603050405020304" pitchFamily="18" charset="0"/>
                        </a:rPr>
                        <a:t>Use of wholly owned subsidiaries</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35" indent="-349250">
                        <a:lnSpc>
                          <a:spcPct val="107000"/>
                        </a:lnSpc>
                        <a:spcAft>
                          <a:spcPts val="0"/>
                        </a:spcAft>
                      </a:pPr>
                      <a:r>
                        <a:rPr lang="en-ZA" sz="1200">
                          <a:solidFill>
                            <a:srgbClr val="663300"/>
                          </a:solidFill>
                          <a:effectLst/>
                          <a:latin typeface="Arial" panose="020B0604020202020204" pitchFamily="34" charset="0"/>
                          <a:ea typeface="Arial" panose="020B0604020202020204" pitchFamily="34" charset="0"/>
                          <a:cs typeface="Times New Roman" panose="02020603050405020304" pitchFamily="18" charset="0"/>
                        </a:rPr>
                        <a:t>Use of organ of state (e.g. CSIR)</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8895" marR="2794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488" lvl="0" indent="-90488" fontAlgn="base">
                        <a:lnSpc>
                          <a:spcPct val="105000"/>
                        </a:lnSpc>
                        <a:spcAft>
                          <a:spcPts val="0"/>
                        </a:spcAft>
                        <a:buClr>
                          <a:srgbClr val="663300"/>
                        </a:buClr>
                        <a:buSzPts val="15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These responsibilities should reside with the respective Accounting Authorities with them having the discretion to delegate authority at appropriate levels within the organisation to manage risk</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90488" lvl="0" indent="-90488" fontAlgn="base">
                        <a:lnSpc>
                          <a:spcPct val="104000"/>
                        </a:lnSpc>
                        <a:spcAft>
                          <a:spcPts val="5"/>
                        </a:spcAft>
                        <a:buClr>
                          <a:srgbClr val="663300"/>
                        </a:buClr>
                        <a:buSzPts val="15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list of deviations must be submitted to the national treasury concurrently and the NT given 14 days to object.</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90488" lvl="0" indent="-90488" fontAlgn="base">
                        <a:lnSpc>
                          <a:spcPct val="107000"/>
                        </a:lnSpc>
                        <a:spcAft>
                          <a:spcPts val="0"/>
                        </a:spcAft>
                        <a:buClr>
                          <a:srgbClr val="663300"/>
                        </a:buClr>
                        <a:buSzPts val="15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Quarterly reporting obligation by SOC</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8895" marR="2794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1767113381"/>
              </p:ext>
            </p:extLst>
          </p:nvPr>
        </p:nvGraphicFramePr>
        <p:xfrm>
          <a:off x="288098" y="3293051"/>
          <a:ext cx="8665778" cy="3379352"/>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3379352">
                <a:tc>
                  <a:txBody>
                    <a:bodyPr/>
                    <a:lstStyle/>
                    <a:p>
                      <a:pPr marL="271463" lvl="0" indent="-271463" algn="just" fontAlgn="base">
                        <a:lnSpc>
                          <a:spcPct val="105000"/>
                        </a:lnSpc>
                        <a:spcAft>
                          <a:spcPts val="600"/>
                        </a:spcAft>
                        <a:buClr>
                          <a:srgbClr val="663300"/>
                        </a:buClr>
                        <a:buSzPts val="15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 relation to the “Approval by NT for deviations from a competitive bidding process”, please refer to the response provided in 1 above.</a:t>
                      </a:r>
                    </a:p>
                    <a:p>
                      <a:pPr marL="271463" indent="-271463" algn="just">
                        <a:spcAft>
                          <a:spcPts val="600"/>
                        </a:spcAft>
                        <a:buFont typeface="Arial" panose="020B0604020202020204" pitchFamily="34" charset="0"/>
                        <a:buChar char="•"/>
                      </a:pPr>
                      <a:r>
                        <a:rPr lang="en-ZA" sz="1200" b="0" u="none" strike="noStrike" kern="1200"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 the case of the “Use of wholly owned subsidiaries” and “Use of organs of state (e.g. CSIR)”, c</a:t>
                      </a:r>
                      <a:r>
                        <a:rPr lang="en-US" sz="1200" b="0" u="none" strike="noStrike" kern="1200" dirty="0" err="1">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urrently</a:t>
                      </a:r>
                      <a:r>
                        <a:rPr lang="en-US" sz="1200" b="0" u="none" strike="noStrike" kern="1200"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in terms of the PFMA, contracting for the provision of goods and services must be in accordance with the Constitution and the Supply Chain Management Framework. Where goods and services can be provided by both private and public sector, it is fair that an open competitive bidding process be followed. Where goods or services can be provided by an organ of state only or where there is only a single supplier in both public and private sector for the goods or services, organs of state may depart from a competitive bidding process and deviate in terms of Instruction 3 of 2022/2023 , if there is sufficient justification for a deviation, in which case the deviation approval process should be followed, as provided for in the aforesaid instruction.</a:t>
                      </a:r>
                    </a:p>
                    <a:p>
                      <a:pPr marL="271463" indent="-271463" algn="just">
                        <a:buFont typeface="Arial" panose="020B0604020202020204" pitchFamily="34" charset="0"/>
                        <a:buChar char="•"/>
                      </a:pPr>
                      <a:r>
                        <a:rPr lang="en-US" sz="1200" b="0" u="none" strike="noStrike" kern="1200"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Organs of state may not act outside the Constitution and Legislative Framework to favour government entities on the exclusive basis that they are government entities. If an organ of state has a specific mandate to provide certain goods or services, such as SITA, for example, as provided for in the SITA legislation, then the process provided for in that institution’s founding legislation is then to be followed</a:t>
                      </a:r>
                      <a:r>
                        <a:rPr lang="en-US" sz="1200" b="0" dirty="0">
                          <a:solidFill>
                            <a:srgbClr val="663300"/>
                          </a:solidFill>
                          <a:effectLst/>
                          <a:latin typeface="Arial" panose="020B0604020202020204" pitchFamily="34" charset="0"/>
                          <a:ea typeface="Arial" panose="020B0604020202020204" pitchFamily="34" charset="0"/>
                        </a:rPr>
                        <a:t>.</a:t>
                      </a:r>
                      <a:endParaRPr lang="en-ZA"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52517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508880618"/>
              </p:ext>
            </p:extLst>
          </p:nvPr>
        </p:nvGraphicFramePr>
        <p:xfrm>
          <a:off x="288098" y="1041149"/>
          <a:ext cx="8665778" cy="2160481"/>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2317687">
                  <a:extLst>
                    <a:ext uri="{9D8B030D-6E8A-4147-A177-3AD203B41FA5}">
                      <a16:colId xmlns:a16="http://schemas.microsoft.com/office/drawing/2014/main" xmlns="" val="868694349"/>
                    </a:ext>
                  </a:extLst>
                </a:gridCol>
                <a:gridCol w="2571184">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157146">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1961364">
                <a:tc>
                  <a:txBody>
                    <a:bodyPr/>
                    <a:lstStyle/>
                    <a:p>
                      <a:pPr marL="349250" indent="-349250">
                        <a:lnSpc>
                          <a:spcPct val="107000"/>
                        </a:lnSpc>
                        <a:spcAft>
                          <a:spcPts val="0"/>
                        </a:spcAft>
                      </a:pPr>
                      <a:r>
                        <a:rPr lang="en-ZA"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ct val="112000"/>
                        </a:lnSpc>
                        <a:spcAft>
                          <a:spcPts val="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requirement for NT to approve supplier restrictions process in terms of paragraph 7.4 of Instruction 3 of 2016/2017.</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9530" marR="311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Only NT can restrict suppliers.</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35"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Ability of the SOC to restrict suppliers who have compromised procurement system, prior to NT approval adds timeline.</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9530" marR="311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25095" lvl="0" indent="-342900" fontAlgn="base">
                        <a:lnSpc>
                          <a:spcPct val="106000"/>
                        </a:lnSpc>
                        <a:spcAft>
                          <a:spcPts val="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SOC should be able to restrict suppliers going through the SOC supplier review</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125095" lvl="0" indent="-342900" fontAlgn="base">
                        <a:lnSpc>
                          <a:spcPct val="107000"/>
                        </a:lnSpc>
                        <a:spcAft>
                          <a:spcPts val="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list of restricted suppliers must be submitted to the National Treasury concurrently and the NT given 14 days to object.</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9530" marR="311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1590054513"/>
              </p:ext>
            </p:extLst>
          </p:nvPr>
        </p:nvGraphicFramePr>
        <p:xfrm>
          <a:off x="288098" y="3293051"/>
          <a:ext cx="8665778" cy="3379352"/>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3379352">
                <a:tc>
                  <a:txBody>
                    <a:bodyPr/>
                    <a:lstStyle/>
                    <a:p>
                      <a:pPr marL="171450" marR="125095" lvl="0" indent="-171450" algn="just" fontAlgn="base">
                        <a:lnSpc>
                          <a:spcPct val="106000"/>
                        </a:lnSpc>
                        <a:spcAft>
                          <a:spcPts val="600"/>
                        </a:spcAft>
                        <a:buClr>
                          <a:srgbClr val="663300"/>
                        </a:buClr>
                        <a:buSzPts val="16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Please see paragraph 6 of PFMA SCM Instruction No. 03 of 2021/22 on Enhancing Compliance, Transparency and Accountability in Supply Chain Management.</a:t>
                      </a:r>
                      <a:endPar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marR="125095" indent="-171450" algn="just">
                        <a:lnSpc>
                          <a:spcPct val="106000"/>
                        </a:lnSpc>
                        <a:spcAft>
                          <a:spcPts val="600"/>
                        </a:spcAft>
                        <a:buFont typeface="Arial" panose="020B0604020202020204" pitchFamily="34" charset="0"/>
                        <a:buChar char="•"/>
                      </a:pPr>
                      <a:r>
                        <a:rPr lang="en-ZA" sz="1200" b="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It is important to appreciate that the impact of restricting a supplier is that the supplier cannot do business with the SOC and ALL other government institutions in its entirety and consequently, the rules of natural justice need to be complied with when limiting a supplier’s right to trade with government. </a:t>
                      </a:r>
                    </a:p>
                    <a:p>
                      <a:pPr marL="171450" marR="125095" indent="-171450" algn="just">
                        <a:lnSpc>
                          <a:spcPct val="106000"/>
                        </a:lnSpc>
                        <a:spcAft>
                          <a:spcPts val="600"/>
                        </a:spcAft>
                        <a:buFont typeface="Arial" panose="020B0604020202020204" pitchFamily="34" charset="0"/>
                        <a:buChar char="•"/>
                      </a:pPr>
                      <a:r>
                        <a:rPr lang="en-ZA" sz="1200" b="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Given that the instruction is applicable to national and provincial government, constitutional institutions and PFMA schedule 2 and 3 public entities, it was important for the provision to be formulated in a manner that provides for a fair and transparent process and for the restriction to be endorsed on a public register so that a restricted supplier is not only restricted within the SOC, but for all of government. </a:t>
                      </a:r>
                    </a:p>
                    <a:p>
                      <a:pPr marL="171450" marR="125095" indent="-171450" algn="just">
                        <a:lnSpc>
                          <a:spcPct val="106000"/>
                        </a:lnSpc>
                        <a:spcAft>
                          <a:spcPts val="600"/>
                        </a:spcAft>
                        <a:buFont typeface="Arial" panose="020B0604020202020204" pitchFamily="34" charset="0"/>
                        <a:buChar char="•"/>
                      </a:pPr>
                      <a:r>
                        <a:rPr lang="en-ZA" sz="1200" b="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SOCs in conjunction with their legal services can consider including in their tender conditions, a provision which stipulates that the SOC reserves the right to reject the bid and/or any current or future bids within the SOC where the bidder committed a corrupt or fraudulent act in competing for the particular bid or any other bid within the SOC or cancel the contract awarded to the supplier if the supplier committed any corrupt or fraudulent act during the bidding process or the execution of that contract whilst the SOC follows the process of restricting the supplier with the National Treasury.</a:t>
                      </a:r>
                      <a:endParaRPr lang="en-ZA"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9530" marR="3111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241841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2539212541"/>
              </p:ext>
            </p:extLst>
          </p:nvPr>
        </p:nvGraphicFramePr>
        <p:xfrm>
          <a:off x="288098" y="1041148"/>
          <a:ext cx="8665778" cy="2387851"/>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202757">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2185094">
                <a:tc>
                  <a:txBody>
                    <a:bodyPr/>
                    <a:lstStyle/>
                    <a:p>
                      <a:pPr marL="349250" indent="-349250">
                        <a:lnSpc>
                          <a:spcPct val="107000"/>
                        </a:lnSpc>
                        <a:spcAft>
                          <a:spcPts val="0"/>
                        </a:spcAft>
                      </a:pPr>
                      <a:r>
                        <a:rPr lang="en-ZA"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4</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271780" indent="-349250" algn="l">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Preferential Procurement Regulations only allow negotiations to achieve a market related price</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685" indent="-349250" algn="l">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PPPFA Implementation Guide Section 19.10</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8895" marR="4064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gn="l">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Preferential Procurement Regulations do not allow for competitive post tender negotiation which may result in organs of state paying a premium for goods and services. </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685" marR="4445" indent="-349250" algn="l">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Historical prices that are inflated and have a huge impact on cost.</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685" indent="-349250" algn="l">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SOC is undertaking major cost saving initiatives, and this lever will support that.</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8895" marR="4064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fontAlgn="base">
                        <a:lnSpc>
                          <a:spcPct val="100000"/>
                        </a:lnSpc>
                        <a:spcAft>
                          <a:spcPts val="60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SOC would like to be </a:t>
                      </a: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able to allow for competitive negotiation in a fair and transparent manner. Negotiation should be allowed even where a market related price has been achieved so that SOC can achieve the most optimal price and value for money</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71450" lvl="0" indent="-171450" algn="l" fontAlgn="base">
                        <a:lnSpc>
                          <a:spcPct val="100000"/>
                        </a:lnSpc>
                        <a:spcAft>
                          <a:spcPts val="60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SOC can report on </a:t>
                      </a: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negotiation savings demonstrating a fair process. </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85420" indent="-171450" algn="l">
                        <a:lnSpc>
                          <a:spcPct val="100000"/>
                        </a:lnSpc>
                        <a:spcAft>
                          <a:spcPts val="600"/>
                        </a:spcAft>
                        <a:buFont typeface="Arial" panose="020B0604020202020204" pitchFamily="34" charset="0"/>
                        <a:buChar char="•"/>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Changes in the PPR to allow for negotiations through exemption.</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8895" marR="4064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3487152425"/>
              </p:ext>
            </p:extLst>
          </p:nvPr>
        </p:nvGraphicFramePr>
        <p:xfrm>
          <a:off x="288098" y="3631427"/>
          <a:ext cx="8665778" cy="2868959"/>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2868959">
                <a:tc>
                  <a:txBody>
                    <a:bodyPr/>
                    <a:lstStyle/>
                    <a:p>
                      <a:pPr marL="342900" lvl="0" indent="-342900" algn="just" fontAlgn="base">
                        <a:lnSpc>
                          <a:spcPct val="107000"/>
                        </a:lnSpc>
                        <a:spcAft>
                          <a:spcPts val="600"/>
                        </a:spcAft>
                        <a:buClr>
                          <a:srgbClr val="663300"/>
                        </a:buClr>
                        <a:buSzPts val="16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PPPFA prescribes that the award be made based on the price and preference points scored in accordance with the formula prescribed in the regulations. Therefore, the negotiation referred in the Preferential Procurement Regulations 2017 is directly related to the achievement of a market related price in order to ensure that any premium which may be payable for preferential procurement as a result of the application of the preference points systems is not exorbitant. </a:t>
                      </a:r>
                    </a:p>
                    <a:p>
                      <a:pPr marL="342900" lvl="0" indent="-342900" algn="just" fontAlgn="base">
                        <a:lnSpc>
                          <a:spcPct val="107000"/>
                        </a:lnSpc>
                        <a:spcAft>
                          <a:spcPts val="0"/>
                        </a:spcAft>
                        <a:buClr>
                          <a:srgbClr val="663300"/>
                        </a:buClr>
                        <a:buSzPts val="16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Furthermore, it should be noted that given the Constitutional Court Judgement handed down on the 16th of February 2022, declaring the Preferential Procurement Regulations, 2017 invalid, new draft Preferential Procurement Regulations have been developed which exclude the provisions relating to negotiations as these may be provided for in the policies of institutions (SOCs) or regulated in terms of PFMA prescripts, where necessary.</a:t>
                      </a:r>
                      <a:endPar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8895" marR="40640" marT="12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256644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1617199429"/>
              </p:ext>
            </p:extLst>
          </p:nvPr>
        </p:nvGraphicFramePr>
        <p:xfrm>
          <a:off x="288098" y="1041148"/>
          <a:ext cx="8665778" cy="2387851"/>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202757">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2185094">
                <a:tc>
                  <a:txBody>
                    <a:bodyPr/>
                    <a:lstStyle/>
                    <a:p>
                      <a:pPr marL="349250" indent="-349250">
                        <a:lnSpc>
                          <a:spcPct val="107000"/>
                        </a:lnSpc>
                        <a:spcAft>
                          <a:spcPts val="0"/>
                        </a:spcAft>
                      </a:pPr>
                      <a:r>
                        <a:rPr lang="en-ZA"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5</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Preferential Procurement Regulations require NT to approve the second cancellation of tenders.</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685"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PPPFA Implementation Guide Section 20.1.5</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8895" marR="4191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delays processes and impacts on SOC’s operations unnecessarily. It also impacts on the Accounting Authority’s accountability for such processes.</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0320"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NT may decide not to approve the cancellation, which delays re-issue.</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8895" marR="4191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fontAlgn="base">
                        <a:lnSpc>
                          <a:spcPct val="100000"/>
                        </a:lnSpc>
                        <a:spcAft>
                          <a:spcPts val="60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These responsibilities should reside with the respective SOC </a:t>
                      </a: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Accounting Authorities with them having the discretion to delegate authority to the CEO to manage risk.</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80975" lvl="0" indent="-180975" fontAlgn="base">
                        <a:lnSpc>
                          <a:spcPct val="100000"/>
                        </a:lnSpc>
                        <a:spcAft>
                          <a:spcPts val="60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SOC can report on second cancellations</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8895" marR="4191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1750715556"/>
              </p:ext>
            </p:extLst>
          </p:nvPr>
        </p:nvGraphicFramePr>
        <p:xfrm>
          <a:off x="288098" y="3631427"/>
          <a:ext cx="8665778" cy="2868959"/>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2868959">
                <a:tc>
                  <a:txBody>
                    <a:bodyPr/>
                    <a:lstStyle/>
                    <a:p>
                      <a:pPr marL="342900" lvl="0" indent="-342900" algn="just" fontAlgn="base">
                        <a:lnSpc>
                          <a:spcPct val="107000"/>
                        </a:lnSpc>
                        <a:spcAft>
                          <a:spcPts val="600"/>
                        </a:spcAft>
                        <a:buClr>
                          <a:srgbClr val="663300"/>
                        </a:buClr>
                        <a:buSzPts val="1600"/>
                        <a:buFont typeface="Arial" panose="020B0604020202020204" pitchFamily="34" charset="0"/>
                        <a:buChar char="•"/>
                      </a:pPr>
                      <a:r>
                        <a:rPr lang="en-ZA" sz="1200" b="0" dirty="0">
                          <a:solidFill>
                            <a:srgbClr val="663300"/>
                          </a:solidFill>
                          <a:effectLst/>
                          <a:latin typeface="Arial" panose="020B0604020202020204" pitchFamily="34" charset="0"/>
                          <a:ea typeface="Arial" panose="020B0604020202020204" pitchFamily="34" charset="0"/>
                        </a:rPr>
                        <a:t>It should be noted that given the Constitutional Court Judgement handed down on the 16th of February 2022, declaring the Preferential Procurement Regulations, 2017 invalid, new draft Preferential Procurement Regulations have been developed which exclude the provisions relating to the approval of 2</a:t>
                      </a:r>
                      <a:r>
                        <a:rPr lang="en-ZA" sz="1200" b="0" baseline="30000" dirty="0">
                          <a:solidFill>
                            <a:srgbClr val="663300"/>
                          </a:solidFill>
                          <a:effectLst/>
                          <a:latin typeface="Arial" panose="020B0604020202020204" pitchFamily="34" charset="0"/>
                          <a:ea typeface="Arial" panose="020B0604020202020204" pitchFamily="34" charset="0"/>
                        </a:rPr>
                        <a:t>nd</a:t>
                      </a:r>
                      <a:r>
                        <a:rPr lang="en-ZA" sz="1200" b="0" dirty="0">
                          <a:solidFill>
                            <a:srgbClr val="663300"/>
                          </a:solidFill>
                          <a:effectLst/>
                          <a:latin typeface="Arial" panose="020B0604020202020204" pitchFamily="34" charset="0"/>
                          <a:ea typeface="Arial" panose="020B0604020202020204" pitchFamily="34" charset="0"/>
                        </a:rPr>
                        <a:t> cancellations as these may be provided for in the policies of institutions (SOCs) or regulated in terms of PFMA prescripts, where necessary.</a:t>
                      </a:r>
                      <a:endPar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8895" marR="40640" marT="12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158239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2742638675"/>
              </p:ext>
            </p:extLst>
          </p:nvPr>
        </p:nvGraphicFramePr>
        <p:xfrm>
          <a:off x="288098" y="1041148"/>
          <a:ext cx="8665778" cy="2498757"/>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212174">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2286583">
                <a:tc>
                  <a:txBody>
                    <a:bodyPr/>
                    <a:lstStyle/>
                    <a:p>
                      <a:pPr marL="349250" indent="-349250">
                        <a:lnSpc>
                          <a:spcPct val="107000"/>
                        </a:lnSpc>
                        <a:spcAft>
                          <a:spcPts val="0"/>
                        </a:spcAft>
                      </a:pPr>
                      <a:r>
                        <a:rPr lang="en-ZA"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6</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Preferential Procurement Regulations</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685"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Bid Evaluation criteria </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685"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PPPFA Implementation Guide Section 7</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9530" marR="1524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6985" indent="-349250">
                        <a:lnSpc>
                          <a:spcPct val="100000"/>
                        </a:lnSpc>
                        <a:spcAft>
                          <a:spcPts val="600"/>
                        </a:spcAft>
                      </a:pP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Bid Evaluation criteria and principles must be developed and agreed upon </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fontAlgn="base">
                        <a:lnSpc>
                          <a:spcPct val="100000"/>
                        </a:lnSpc>
                        <a:spcAft>
                          <a:spcPts val="60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current evaluation process does not take technical competence into account in the final selection. All suppliers who pass the minimum functionality level are scored against the 90:10 scoring principle. </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60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consequential losses from poor performance can in many instances outweigh their contract value.</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9530" marR="1524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SOCs to develop evaluation criteria and must include independent third parties (that are not conflicted) in bid specification and evaluation committees.</a:t>
                      </a:r>
                      <a:endParaRPr lang="en-ZA"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600"/>
                        </a:spcAft>
                        <a:buClr>
                          <a:srgbClr val="663300"/>
                        </a:buClr>
                        <a:buSzPts val="1600"/>
                        <a:buFont typeface="Arial" panose="020B0604020202020204" pitchFamily="34" charset="0"/>
                        <a:buChar char="•"/>
                      </a:pPr>
                      <a:r>
                        <a:rPr lang="en-ZA" sz="12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Allow SOC a concession to apply an evaluation matrix that takes functionality into account in the final award of contracts, e.g.: 40% price 40% functionality and 20% </a:t>
                      </a:r>
                      <a:r>
                        <a:rPr lang="en-ZA" sz="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BBBEE</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9530" marR="15240" marT="120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2203896281"/>
              </p:ext>
            </p:extLst>
          </p:nvPr>
        </p:nvGraphicFramePr>
        <p:xfrm>
          <a:off x="288098" y="3631427"/>
          <a:ext cx="8665778" cy="2868959"/>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2868959">
                <a:tc>
                  <a:txBody>
                    <a:bodyPr/>
                    <a:lstStyle/>
                    <a:p>
                      <a:pPr marL="171450" lvl="0" indent="-171450" algn="just" fontAlgn="base">
                        <a:lnSpc>
                          <a:spcPct val="104000"/>
                        </a:lnSpc>
                        <a:spcAft>
                          <a:spcPts val="600"/>
                        </a:spcAft>
                        <a:buClr>
                          <a:srgbClr val="663300"/>
                        </a:buClr>
                        <a:buSzPts val="16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Only acceptable tenders may be evaluated in terms of price and preference. Acceptable tender is defined in the PPPFA to mean “any tender which, in all respects, complies with the specification and conditions of tender as set out in the tender document. </a:t>
                      </a:r>
                    </a:p>
                    <a:p>
                      <a:pPr marL="171450" lvl="0" indent="-171450" algn="just" fontAlgn="base">
                        <a:lnSpc>
                          <a:spcPct val="104000"/>
                        </a:lnSpc>
                        <a:spcAft>
                          <a:spcPts val="600"/>
                        </a:spcAft>
                        <a:buClr>
                          <a:srgbClr val="663300"/>
                        </a:buClr>
                        <a:buSzPts val="1600"/>
                        <a:buFont typeface="Arial" panose="020B0604020202020204" pitchFamily="34" charset="0"/>
                        <a:buChar char="•"/>
                      </a:pPr>
                      <a:r>
                        <a:rPr lang="en-ZA" sz="1200" b="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Therefore, “technical competence” should be tested in the specifications and conditions of tender as set out by the SOCs in their respective tender documents. In other words, it is incumbent upon the SOC to ensure that the functionality threshold is appropriately set by the SOC and suitable evaluation criteria that will achieve the result of acceptable tenders being evaluated in terms of price and preference are included in the tender and applied in the evaluation.</a:t>
                      </a:r>
                      <a:endPar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ZA" sz="1200" b="0" dirty="0">
                          <a:solidFill>
                            <a:srgbClr val="663300"/>
                          </a:solidFill>
                          <a:effectLst/>
                          <a:latin typeface="Arial" panose="020B0604020202020204" pitchFamily="34" charset="0"/>
                          <a:ea typeface="Arial" panose="020B0604020202020204" pitchFamily="34" charset="0"/>
                        </a:rPr>
                        <a:t>It must be noted that the preference points systems are prescribed in the Act (PPPFA) and cannot be changed and SOCs are further referred to the </a:t>
                      </a:r>
                      <a:r>
                        <a:rPr lang="en-ZA" sz="1200" b="0" i="1" dirty="0" err="1">
                          <a:solidFill>
                            <a:srgbClr val="663300"/>
                          </a:solidFill>
                          <a:effectLst/>
                          <a:latin typeface="Arial" panose="020B0604020202020204" pitchFamily="34" charset="0"/>
                          <a:ea typeface="Arial" panose="020B0604020202020204" pitchFamily="34" charset="0"/>
                        </a:rPr>
                        <a:t>Sizabonke</a:t>
                      </a:r>
                      <a:r>
                        <a:rPr lang="en-ZA" sz="1200" b="0" i="1" dirty="0">
                          <a:solidFill>
                            <a:srgbClr val="663300"/>
                          </a:solidFill>
                          <a:effectLst/>
                          <a:latin typeface="Arial" panose="020B0604020202020204" pitchFamily="34" charset="0"/>
                          <a:ea typeface="Arial" panose="020B0604020202020204" pitchFamily="34" charset="0"/>
                        </a:rPr>
                        <a:t> Civils</a:t>
                      </a:r>
                      <a:r>
                        <a:rPr lang="en-ZA" sz="1200" b="0" dirty="0">
                          <a:solidFill>
                            <a:srgbClr val="663300"/>
                          </a:solidFill>
                          <a:effectLst/>
                          <a:latin typeface="Arial" panose="020B0604020202020204" pitchFamily="34" charset="0"/>
                          <a:ea typeface="Arial" panose="020B0604020202020204" pitchFamily="34" charset="0"/>
                        </a:rPr>
                        <a:t> case on the issue of adding the points for functionality to the points for price and preferences.</a:t>
                      </a:r>
                      <a:endPar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8895" marR="40640" marT="12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141589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1308609913"/>
              </p:ext>
            </p:extLst>
          </p:nvPr>
        </p:nvGraphicFramePr>
        <p:xfrm>
          <a:off x="288098" y="1041148"/>
          <a:ext cx="8665778" cy="2007094"/>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174732">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1807977">
                <a:tc>
                  <a:txBody>
                    <a:bodyPr/>
                    <a:lstStyle/>
                    <a:p>
                      <a:pPr marL="349250" indent="-349250">
                        <a:lnSpc>
                          <a:spcPct val="107000"/>
                        </a:lnSpc>
                        <a:spcAft>
                          <a:spcPts val="0"/>
                        </a:spcAft>
                      </a:pPr>
                      <a:r>
                        <a:rPr lang="en-ZA"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7</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indent="-349250">
                        <a:lnSpc>
                          <a:spcPct val="100000"/>
                        </a:lnSpc>
                        <a:spcAft>
                          <a:spcPts val="600"/>
                        </a:spcAft>
                      </a:pPr>
                      <a:r>
                        <a:rPr lang="en-ZA" sz="11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Instruction note 2 of 2019/2020 – Irregular Expenditure framework section on condonations</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9530" marR="1270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0000"/>
                        </a:lnSpc>
                        <a:spcAft>
                          <a:spcPts val="600"/>
                        </a:spcAft>
                      </a:pPr>
                      <a:r>
                        <a:rPr lang="en-ZA" sz="11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Condonations must be taken to NT irrespective of materiality or value.</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685" marR="107950" indent="-349250" algn="just">
                        <a:lnSpc>
                          <a:spcPct val="100000"/>
                        </a:lnSpc>
                        <a:spcAft>
                          <a:spcPts val="600"/>
                        </a:spcAft>
                      </a:pPr>
                      <a:r>
                        <a:rPr lang="en-ZA" sz="11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NT makes decisions on the suitability of consequence management applied. It cannot be removed until NT condones.</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685" indent="-349250">
                        <a:lnSpc>
                          <a:spcPct val="100000"/>
                        </a:lnSpc>
                        <a:spcAft>
                          <a:spcPts val="600"/>
                        </a:spcAft>
                      </a:pPr>
                      <a:r>
                        <a:rPr lang="en-ZA" sz="11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legacy of historical irregular expenditure as a result of state capture continues to hamper the achievement of unqualified audit opinion on the annual financial statements.</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9530" marR="1270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46355" lvl="0" indent="-342900" fontAlgn="base">
                        <a:lnSpc>
                          <a:spcPct val="100000"/>
                        </a:lnSpc>
                        <a:spcAft>
                          <a:spcPts val="600"/>
                        </a:spcAft>
                        <a:buClr>
                          <a:srgbClr val="663300"/>
                        </a:buClr>
                        <a:buSzPts val="1600"/>
                        <a:buFont typeface="Arial" panose="020B0604020202020204" pitchFamily="34" charset="0"/>
                        <a:buChar char="•"/>
                      </a:pPr>
                      <a:r>
                        <a:rPr lang="en-ZA" sz="11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There should be </a:t>
                      </a:r>
                      <a:r>
                        <a:rPr lang="en-ZA" sz="11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appropriate thresholds for condonation approval within the delegation of the Accounting Authority.</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marR="46355" lvl="0" indent="-342900" fontAlgn="base">
                        <a:lnSpc>
                          <a:spcPct val="100000"/>
                        </a:lnSpc>
                        <a:spcAft>
                          <a:spcPts val="600"/>
                        </a:spcAft>
                        <a:buClr>
                          <a:srgbClr val="663300"/>
                        </a:buClr>
                        <a:buSzPts val="1600"/>
                        <a:buFont typeface="Arial" panose="020B0604020202020204" pitchFamily="34" charset="0"/>
                        <a:buChar char="•"/>
                      </a:pPr>
                      <a:r>
                        <a:rPr lang="en-ZA" sz="1100" u="none" strike="noStrike" dirty="0">
                          <a:solidFill>
                            <a:srgbClr val="6633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Irregular expenditure should be a reportable in the annual report of the SOC and not a requirement for reporting in the AFS. The impact on the balance sheet of the SOC and the ability to source financing has been detrimental to the  SOC as a result.</a:t>
                      </a:r>
                      <a:endParaRPr lang="en-ZA" sz="11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9530" marR="12700"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3395593197"/>
              </p:ext>
            </p:extLst>
          </p:nvPr>
        </p:nvGraphicFramePr>
        <p:xfrm>
          <a:off x="288098" y="3119181"/>
          <a:ext cx="8665778" cy="3447796"/>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3098482">
                <a:tc>
                  <a:txBody>
                    <a:bodyPr/>
                    <a:lstStyle/>
                    <a:p>
                      <a:r>
                        <a:rPr lang="en-US" sz="1100" b="0" kern="1200" dirty="0">
                          <a:solidFill>
                            <a:srgbClr val="663300"/>
                          </a:solidFill>
                          <a:effectLst/>
                          <a:latin typeface="Arial" panose="020B0604020202020204" pitchFamily="34" charset="0"/>
                          <a:cs typeface="Times New Roman" panose="02020603050405020304" pitchFamily="18" charset="0"/>
                        </a:rPr>
                        <a:t>PFMA Requirements for SOCs only: </a:t>
                      </a:r>
                    </a:p>
                    <a:p>
                      <a:r>
                        <a:rPr lang="en-US" sz="1100" b="0" kern="1200" dirty="0">
                          <a:solidFill>
                            <a:srgbClr val="663300"/>
                          </a:solidFill>
                          <a:effectLst/>
                          <a:latin typeface="Arial" panose="020B0604020202020204" pitchFamily="34" charset="0"/>
                          <a:cs typeface="Times New Roman" panose="02020603050405020304" pitchFamily="18" charset="0"/>
                        </a:rPr>
                        <a:t>Section 55(2)(b) of PFMA, states that the annual report and financial statements must include particulars of the below that occurred during the year— </a:t>
                      </a:r>
                    </a:p>
                    <a:p>
                      <a:pPr marL="285750" indent="-285750">
                        <a:buFont typeface="+mj-lt"/>
                        <a:buAutoNum type="romanLcPeriod"/>
                      </a:pPr>
                      <a:r>
                        <a:rPr lang="en-US" sz="1100" b="0" kern="1200" dirty="0">
                          <a:solidFill>
                            <a:srgbClr val="663300"/>
                          </a:solidFill>
                          <a:effectLst/>
                          <a:highlight>
                            <a:srgbClr val="FFFF00"/>
                          </a:highlight>
                          <a:latin typeface="Arial" panose="020B0604020202020204" pitchFamily="34" charset="0"/>
                          <a:cs typeface="Times New Roman" panose="02020603050405020304" pitchFamily="18" charset="0"/>
                        </a:rPr>
                        <a:t>Any </a:t>
                      </a:r>
                      <a:r>
                        <a:rPr lang="en-US" sz="1100" b="0" u="sng" kern="1200" dirty="0">
                          <a:solidFill>
                            <a:srgbClr val="663300"/>
                          </a:solidFill>
                          <a:effectLst/>
                          <a:highlight>
                            <a:srgbClr val="FFFF00"/>
                          </a:highlight>
                          <a:latin typeface="Arial" panose="020B0604020202020204" pitchFamily="34" charset="0"/>
                          <a:cs typeface="Times New Roman" panose="02020603050405020304" pitchFamily="18" charset="0"/>
                        </a:rPr>
                        <a:t>material losses through criminal conduct</a:t>
                      </a:r>
                      <a:r>
                        <a:rPr lang="en-US" sz="1100" b="0" kern="1200" dirty="0">
                          <a:solidFill>
                            <a:srgbClr val="663300"/>
                          </a:solidFill>
                          <a:effectLst/>
                          <a:highlight>
                            <a:srgbClr val="FFFF00"/>
                          </a:highlight>
                          <a:latin typeface="Arial" panose="020B0604020202020204" pitchFamily="34" charset="0"/>
                          <a:cs typeface="Times New Roman" panose="02020603050405020304" pitchFamily="18" charset="0"/>
                        </a:rPr>
                        <a:t>; and any </a:t>
                      </a:r>
                      <a:r>
                        <a:rPr lang="en-US" sz="1100" b="0" u="sng" kern="1200" dirty="0">
                          <a:solidFill>
                            <a:srgbClr val="663300"/>
                          </a:solidFill>
                          <a:effectLst/>
                          <a:highlight>
                            <a:srgbClr val="FFFF00"/>
                          </a:highlight>
                          <a:latin typeface="Arial" panose="020B0604020202020204" pitchFamily="34" charset="0"/>
                          <a:cs typeface="Times New Roman" panose="02020603050405020304" pitchFamily="18" charset="0"/>
                        </a:rPr>
                        <a:t>irregular expenditure (IE); </a:t>
                      </a:r>
                      <a:r>
                        <a:rPr lang="en-US" sz="1100" b="0" kern="1200" dirty="0">
                          <a:solidFill>
                            <a:srgbClr val="663300"/>
                          </a:solidFill>
                          <a:effectLst/>
                          <a:highlight>
                            <a:srgbClr val="FFFF00"/>
                          </a:highlight>
                          <a:latin typeface="Arial" panose="020B0604020202020204" pitchFamily="34" charset="0"/>
                          <a:cs typeface="Times New Roman" panose="02020603050405020304" pitchFamily="18" charset="0"/>
                        </a:rPr>
                        <a:t>and </a:t>
                      </a:r>
                      <a:r>
                        <a:rPr lang="en-US" sz="1100" b="0" u="sng" kern="1200" dirty="0">
                          <a:solidFill>
                            <a:srgbClr val="663300"/>
                          </a:solidFill>
                          <a:effectLst/>
                          <a:highlight>
                            <a:srgbClr val="FFFF00"/>
                          </a:highlight>
                          <a:latin typeface="Arial" panose="020B0604020202020204" pitchFamily="34" charset="0"/>
                          <a:cs typeface="Times New Roman" panose="02020603050405020304" pitchFamily="18" charset="0"/>
                        </a:rPr>
                        <a:t>Fruitless and wasteful expenditure (F&amp;WE) </a:t>
                      </a:r>
                    </a:p>
                    <a:p>
                      <a:pPr marL="285750" indent="-285750">
                        <a:buFont typeface="+mj-lt"/>
                        <a:buAutoNum type="romanLcPeriod"/>
                      </a:pPr>
                      <a:r>
                        <a:rPr lang="en-US" sz="1100" b="0" kern="1200" dirty="0">
                          <a:solidFill>
                            <a:srgbClr val="663300"/>
                          </a:solidFill>
                          <a:effectLst/>
                          <a:latin typeface="Arial" panose="020B0604020202020204" pitchFamily="34" charset="0"/>
                          <a:cs typeface="Times New Roman" panose="02020603050405020304" pitchFamily="18" charset="0"/>
                        </a:rPr>
                        <a:t>Any criminal or disciplinary steps taken as a consequence of such losses or IE or F&amp;WE </a:t>
                      </a:r>
                    </a:p>
                    <a:p>
                      <a:pPr marL="285750" indent="-285750">
                        <a:buFont typeface="+mj-lt"/>
                        <a:buAutoNum type="romanLcPeriod"/>
                      </a:pPr>
                      <a:r>
                        <a:rPr lang="en-US" sz="1100" b="0" kern="1200" dirty="0">
                          <a:solidFill>
                            <a:srgbClr val="663300"/>
                          </a:solidFill>
                          <a:effectLst/>
                          <a:latin typeface="Arial" panose="020B0604020202020204" pitchFamily="34" charset="0"/>
                          <a:cs typeface="Times New Roman" panose="02020603050405020304" pitchFamily="18" charset="0"/>
                        </a:rPr>
                        <a:t>Any losses recovered or written off</a:t>
                      </a:r>
                    </a:p>
                    <a:p>
                      <a:pPr marL="0" indent="0">
                        <a:lnSpc>
                          <a:spcPct val="100000"/>
                        </a:lnSpc>
                        <a:buFont typeface="+mj-lt"/>
                        <a:buNone/>
                      </a:pPr>
                      <a:endParaRPr lang="en-US" sz="1100" b="0" kern="1200" dirty="0">
                        <a:solidFill>
                          <a:srgbClr val="663300"/>
                        </a:solidFill>
                        <a:effectLst/>
                        <a:latin typeface="Arial" panose="020B0604020202020204" pitchFamily="34" charset="0"/>
                        <a:cs typeface="Times New Roman" panose="02020603050405020304" pitchFamily="18" charset="0"/>
                      </a:endParaRPr>
                    </a:p>
                    <a:p>
                      <a:pPr marL="0" lvl="0" indent="0" algn="just" fontAlgn="base">
                        <a:lnSpc>
                          <a:spcPct val="100000"/>
                        </a:lnSpc>
                        <a:spcAft>
                          <a:spcPts val="600"/>
                        </a:spcAft>
                        <a:buClr>
                          <a:srgbClr val="663300"/>
                        </a:buClr>
                        <a:buSzPts val="1600"/>
                        <a:buFont typeface="Arial" panose="020B0604020202020204" pitchFamily="34" charset="0"/>
                        <a:buNone/>
                      </a:pPr>
                      <a:r>
                        <a:rPr lang="en-GB" sz="1100" b="1"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Revision of the IE &amp; FEW Prescripts</a:t>
                      </a:r>
                    </a:p>
                    <a:p>
                      <a:pPr marL="0" lvl="0" indent="0" algn="just" fontAlgn="base">
                        <a:lnSpc>
                          <a:spcPct val="100000"/>
                        </a:lnSpc>
                        <a:spcAft>
                          <a:spcPts val="0"/>
                        </a:spcAft>
                        <a:buClr>
                          <a:srgbClr val="663300"/>
                        </a:buClr>
                        <a:buSzPts val="1600"/>
                        <a:buFont typeface="Arial" panose="020B0604020202020204" pitchFamily="34" charset="0"/>
                        <a:buNone/>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(a) Long Term and sustainable</a:t>
                      </a:r>
                    </a:p>
                    <a:p>
                      <a:pPr marL="442913" lvl="0" indent="-171450" algn="just" fontAlgn="base">
                        <a:lnSpc>
                          <a:spcPct val="100000"/>
                        </a:lnSpc>
                        <a:spcAft>
                          <a:spcPts val="0"/>
                        </a:spcAft>
                        <a:buClr>
                          <a:srgbClr val="663300"/>
                        </a:buClr>
                        <a:buSzPts val="1600"/>
                        <a:buFont typeface="Wingdings" panose="05000000000000000000" pitchFamily="2" charset="2"/>
                        <a:buChar char="§"/>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 amendment to the PFMA or Treasury Regulations</a:t>
                      </a:r>
                    </a:p>
                    <a:p>
                      <a:pPr marL="442913" lvl="0" indent="-171450" algn="just" fontAlgn="base">
                        <a:lnSpc>
                          <a:spcPct val="100000"/>
                        </a:lnSpc>
                        <a:spcAft>
                          <a:spcPts val="0"/>
                        </a:spcAft>
                        <a:buClr>
                          <a:srgbClr val="663300"/>
                        </a:buClr>
                        <a:buSzPts val="1600"/>
                        <a:buFont typeface="Wingdings" panose="05000000000000000000" pitchFamily="2" charset="2"/>
                        <a:buChar char="§"/>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 review of definitions of IE and FWE to cater for minor &amp; major transgressions</a:t>
                      </a:r>
                    </a:p>
                    <a:p>
                      <a:pPr marL="0" lvl="0" indent="0" algn="just" fontAlgn="base">
                        <a:lnSpc>
                          <a:spcPct val="100000"/>
                        </a:lnSpc>
                        <a:spcAft>
                          <a:spcPts val="0"/>
                        </a:spcAft>
                        <a:buClr>
                          <a:srgbClr val="663300"/>
                        </a:buClr>
                        <a:buSzPts val="1600"/>
                        <a:buFont typeface="Arial" panose="020B0604020202020204" pitchFamily="34" charset="0"/>
                        <a:buNone/>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(b) Short term  </a:t>
                      </a:r>
                    </a:p>
                    <a:p>
                      <a:pPr marL="442913" lvl="0" indent="-171450" algn="just" defTabSz="685800" rtl="0" eaLnBrk="1" fontAlgn="base" latinLnBrk="0" hangingPunct="1">
                        <a:lnSpc>
                          <a:spcPct val="100000"/>
                        </a:lnSpc>
                        <a:spcAft>
                          <a:spcPts val="0"/>
                        </a:spcAft>
                        <a:buClr>
                          <a:srgbClr val="663300"/>
                        </a:buClr>
                        <a:buSzPts val="1600"/>
                        <a:buFont typeface="Wingdings" panose="05000000000000000000" pitchFamily="2" charset="2"/>
                        <a:buChar char="§"/>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section 92 PFMA exemption for SOCs, </a:t>
                      </a:r>
                    </a:p>
                    <a:p>
                      <a:pPr marL="442913" lvl="0" indent="-171450" algn="just" defTabSz="685800" rtl="0" eaLnBrk="1" fontAlgn="base" latinLnBrk="0" hangingPunct="1">
                        <a:lnSpc>
                          <a:spcPct val="100000"/>
                        </a:lnSpc>
                        <a:spcAft>
                          <a:spcPts val="0"/>
                        </a:spcAft>
                        <a:buClr>
                          <a:srgbClr val="663300"/>
                        </a:buClr>
                        <a:buSzPts val="1600"/>
                        <a:buFont typeface="Wingdings" panose="05000000000000000000" pitchFamily="2" charset="2"/>
                        <a:buChar char="§"/>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amended framework to allow for disclosure in the annual report</a:t>
                      </a:r>
                    </a:p>
                    <a:p>
                      <a:pPr marL="442913" lvl="0" indent="-171450" algn="just" defTabSz="685800" rtl="0" eaLnBrk="1" fontAlgn="base" latinLnBrk="0" hangingPunct="1">
                        <a:lnSpc>
                          <a:spcPct val="100000"/>
                        </a:lnSpc>
                        <a:spcAft>
                          <a:spcPts val="0"/>
                        </a:spcAft>
                        <a:buClr>
                          <a:srgbClr val="663300"/>
                        </a:buClr>
                        <a:buSzPts val="1600"/>
                        <a:buFont typeface="Wingdings" panose="05000000000000000000" pitchFamily="2" charset="2"/>
                        <a:buChar char="§"/>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Redefining relevant authority to condone irregular expenditure</a:t>
                      </a:r>
                    </a:p>
                    <a:p>
                      <a:pPr marL="442913" lvl="0" indent="-171450" algn="just" defTabSz="685800" rtl="0" eaLnBrk="1" fontAlgn="base" latinLnBrk="0" hangingPunct="1">
                        <a:lnSpc>
                          <a:spcPct val="100000"/>
                        </a:lnSpc>
                        <a:spcAft>
                          <a:spcPts val="0"/>
                        </a:spcAft>
                        <a:buClr>
                          <a:srgbClr val="663300"/>
                        </a:buClr>
                        <a:buSzPts val="1600"/>
                        <a:buFont typeface="Wingdings" panose="05000000000000000000" pitchFamily="2" charset="2"/>
                        <a:buChar char="§"/>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Re-look at the condonation framework as contained in the current IE framework</a:t>
                      </a:r>
                    </a:p>
                    <a:p>
                      <a:pPr marL="442913" lvl="0" indent="-171450" algn="just" defTabSz="685800" rtl="0" eaLnBrk="1" fontAlgn="base" latinLnBrk="0" hangingPunct="1">
                        <a:lnSpc>
                          <a:spcPct val="100000"/>
                        </a:lnSpc>
                        <a:spcAft>
                          <a:spcPts val="0"/>
                        </a:spcAft>
                        <a:buClr>
                          <a:srgbClr val="663300"/>
                        </a:buClr>
                        <a:buSzPts val="1600"/>
                        <a:buFont typeface="Wingdings" panose="05000000000000000000" pitchFamily="2" charset="2"/>
                        <a:buChar char="§"/>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If irregular expenditure is not condoned by the relevant Treasury, the Accounting Officer/accounting authority can remove such from the balance in the financial statement (currently in the Framework)</a:t>
                      </a:r>
                    </a:p>
                    <a:p>
                      <a:pPr marL="442913" lvl="0" indent="-171450" algn="just" defTabSz="685800" rtl="0" eaLnBrk="1" fontAlgn="base" latinLnBrk="0" hangingPunct="1">
                        <a:lnSpc>
                          <a:spcPct val="100000"/>
                        </a:lnSpc>
                        <a:spcAft>
                          <a:spcPts val="0"/>
                        </a:spcAft>
                        <a:buClr>
                          <a:srgbClr val="663300"/>
                        </a:buClr>
                        <a:buSzPts val="1600"/>
                        <a:buFont typeface="Wingdings" panose="05000000000000000000" pitchFamily="2" charset="2"/>
                        <a:buChar char="§"/>
                      </a:pPr>
                      <a:r>
                        <a:rPr lang="en-GB" sz="11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reduction of historical balances in the annual financial statements by keeping the details in the annual report</a:t>
                      </a:r>
                    </a:p>
                    <a:p>
                      <a:pPr marL="0" lvl="0" indent="0" algn="just" fontAlgn="base">
                        <a:lnSpc>
                          <a:spcPct val="104000"/>
                        </a:lnSpc>
                        <a:spcAft>
                          <a:spcPts val="600"/>
                        </a:spcAft>
                        <a:buClr>
                          <a:srgbClr val="663300"/>
                        </a:buClr>
                        <a:buSzPts val="1600"/>
                        <a:buFont typeface="Arial" panose="020B0604020202020204" pitchFamily="34" charset="0"/>
                        <a:buNone/>
                      </a:pPr>
                      <a:endParaRPr lang="en-ZA" sz="1100" b="1" u="none" strike="noStrike" dirty="0">
                        <a:solidFill>
                          <a:schemeClr val="tx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8895" marR="40640" marT="12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
        <p:nvSpPr>
          <p:cNvPr id="3" name="Callout: Bent Line 2">
            <a:extLst>
              <a:ext uri="{FF2B5EF4-FFF2-40B4-BE49-F238E27FC236}">
                <a16:creationId xmlns:a16="http://schemas.microsoft.com/office/drawing/2014/main" xmlns="" id="{7497C007-88B6-4C3A-830A-74BD7C42CEB2}"/>
              </a:ext>
            </a:extLst>
          </p:cNvPr>
          <p:cNvSpPr/>
          <p:nvPr/>
        </p:nvSpPr>
        <p:spPr>
          <a:xfrm>
            <a:off x="7267390" y="4037911"/>
            <a:ext cx="1303698" cy="905346"/>
          </a:xfrm>
          <a:prstGeom prst="borderCallout2">
            <a:avLst>
              <a:gd name="adj1" fmla="val 18750"/>
              <a:gd name="adj2" fmla="val -8333"/>
              <a:gd name="adj3" fmla="val 18750"/>
              <a:gd name="adj4" fmla="val -16667"/>
              <a:gd name="adj5" fmla="val -24500"/>
              <a:gd name="adj6" fmla="val -46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TR 28.2.1 states that the highlighted must be </a:t>
            </a:r>
            <a:r>
              <a:rPr lang="en-US" sz="1000" b="1" u="sng" dirty="0"/>
              <a:t>disclosed as a note</a:t>
            </a:r>
            <a:r>
              <a:rPr lang="en-US" sz="1000" b="1" dirty="0"/>
              <a:t> to the AFS of the entity</a:t>
            </a:r>
            <a:endParaRPr lang="en-ZA" sz="1000" b="1" dirty="0"/>
          </a:p>
          <a:p>
            <a:pPr algn="ctr"/>
            <a:endParaRPr lang="en-ZA" sz="1000" dirty="0"/>
          </a:p>
        </p:txBody>
      </p:sp>
    </p:spTree>
    <p:extLst>
      <p:ext uri="{BB962C8B-B14F-4D97-AF65-F5344CB8AC3E}">
        <p14:creationId xmlns:p14="http://schemas.microsoft.com/office/powerpoint/2010/main" xmlns="" val="309857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457076"/>
            <a:ext cx="8536487" cy="584073"/>
          </a:xfrm>
        </p:spPr>
        <p:txBody>
          <a:bodyPr/>
          <a:lstStyle/>
          <a:p>
            <a:r>
              <a:rPr lang="en-US" dirty="0"/>
              <a:t>Legislative Challenges and Proposed Actions</a:t>
            </a:r>
          </a:p>
        </p:txBody>
      </p:sp>
      <p:graphicFrame>
        <p:nvGraphicFramePr>
          <p:cNvPr id="7" name="Table 6">
            <a:extLst>
              <a:ext uri="{FF2B5EF4-FFF2-40B4-BE49-F238E27FC236}">
                <a16:creationId xmlns:a16="http://schemas.microsoft.com/office/drawing/2014/main" xmlns="" id="{07E71838-753E-4A9F-A919-E91D7462391F}"/>
              </a:ext>
            </a:extLst>
          </p:cNvPr>
          <p:cNvGraphicFramePr>
            <a:graphicFrameLocks noGrp="1"/>
          </p:cNvGraphicFramePr>
          <p:nvPr>
            <p:extLst>
              <p:ext uri="{D42A27DB-BD31-4B8C-83A1-F6EECF244321}">
                <p14:modId xmlns:p14="http://schemas.microsoft.com/office/powerpoint/2010/main" xmlns="" val="4106955346"/>
              </p:ext>
            </p:extLst>
          </p:nvPr>
        </p:nvGraphicFramePr>
        <p:xfrm>
          <a:off x="288098" y="1041148"/>
          <a:ext cx="8665778" cy="2498757"/>
        </p:xfrm>
        <a:graphic>
          <a:graphicData uri="http://schemas.openxmlformats.org/drawingml/2006/table">
            <a:tbl>
              <a:tblPr firstRow="1" firstCol="1" bandRow="1"/>
              <a:tblGrid>
                <a:gridCol w="318484">
                  <a:extLst>
                    <a:ext uri="{9D8B030D-6E8A-4147-A177-3AD203B41FA5}">
                      <a16:colId xmlns:a16="http://schemas.microsoft.com/office/drawing/2014/main" xmlns="" val="941500178"/>
                    </a:ext>
                  </a:extLst>
                </a:gridCol>
                <a:gridCol w="1756372">
                  <a:extLst>
                    <a:ext uri="{9D8B030D-6E8A-4147-A177-3AD203B41FA5}">
                      <a16:colId xmlns:a16="http://schemas.microsoft.com/office/drawing/2014/main" xmlns="" val="868694349"/>
                    </a:ext>
                  </a:extLst>
                </a:gridCol>
                <a:gridCol w="3132499">
                  <a:extLst>
                    <a:ext uri="{9D8B030D-6E8A-4147-A177-3AD203B41FA5}">
                      <a16:colId xmlns:a16="http://schemas.microsoft.com/office/drawing/2014/main" xmlns="" val="2980598244"/>
                    </a:ext>
                  </a:extLst>
                </a:gridCol>
                <a:gridCol w="3458423">
                  <a:extLst>
                    <a:ext uri="{9D8B030D-6E8A-4147-A177-3AD203B41FA5}">
                      <a16:colId xmlns:a16="http://schemas.microsoft.com/office/drawing/2014/main" xmlns="" val="3807714972"/>
                    </a:ext>
                  </a:extLst>
                </a:gridCol>
              </a:tblGrid>
              <a:tr h="212174">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Legislative requirement</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Challenge</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indent="-349250">
                        <a:lnSpc>
                          <a:spcPct val="107000"/>
                        </a:lnSpc>
                        <a:spcAft>
                          <a:spcPts val="0"/>
                        </a:spcAft>
                      </a:pPr>
                      <a:r>
                        <a:rPr lang="en-ZA"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Proposal</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213329"/>
                  </a:ext>
                </a:extLst>
              </a:tr>
              <a:tr h="2286583">
                <a:tc>
                  <a:txBody>
                    <a:bodyPr/>
                    <a:lstStyle/>
                    <a:p>
                      <a:pPr marL="349250" indent="-349250">
                        <a:lnSpc>
                          <a:spcPct val="107000"/>
                        </a:lnSpc>
                        <a:spcAft>
                          <a:spcPts val="0"/>
                        </a:spcAft>
                      </a:pPr>
                      <a:r>
                        <a:rPr lang="en-ZA"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8</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7505" marR="2273" marT="34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07000"/>
                        </a:lnSpc>
                        <a:spcAft>
                          <a:spcPts val="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E auction platform</a:t>
                      </a:r>
                    </a:p>
                  </a:txBody>
                  <a:tcPr marL="49530" marR="17780" marT="12065" marB="95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349250">
                        <a:lnSpc>
                          <a:spcPct val="112000"/>
                        </a:lnSpc>
                        <a:spcAft>
                          <a:spcPts val="80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To allow for bidding process to take place through auction on an automated system</a:t>
                      </a:r>
                    </a:p>
                    <a:p>
                      <a:pPr marL="19685" indent="-349250">
                        <a:lnSpc>
                          <a:spcPct val="107000"/>
                        </a:lnSpc>
                        <a:spcAft>
                          <a:spcPts val="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Cover disposal as well</a:t>
                      </a:r>
                    </a:p>
                  </a:txBody>
                  <a:tcPr marL="49530" marR="17780" marT="12065" marB="95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3220" indent="-342900">
                        <a:lnSpc>
                          <a:spcPct val="107000"/>
                        </a:lnSpc>
                        <a:spcAft>
                          <a:spcPts val="0"/>
                        </a:spcAft>
                      </a:pPr>
                      <a:r>
                        <a:rPr lang="en-ZA" sz="120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	Develop systems that will allow reverse auction in line with section 217 of the constitution</a:t>
                      </a:r>
                    </a:p>
                  </a:txBody>
                  <a:tcPr marL="49530" marR="17780" marT="12065" marB="95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1607"/>
                  </a:ext>
                </a:extLst>
              </a:tr>
            </a:tbl>
          </a:graphicData>
        </a:graphic>
      </p:graphicFrame>
      <p:graphicFrame>
        <p:nvGraphicFramePr>
          <p:cNvPr id="8" name="Table 7">
            <a:extLst>
              <a:ext uri="{FF2B5EF4-FFF2-40B4-BE49-F238E27FC236}">
                <a16:creationId xmlns:a16="http://schemas.microsoft.com/office/drawing/2014/main" xmlns="" id="{7D3563FC-B294-4792-9FD4-8C6BEF7BBF79}"/>
              </a:ext>
            </a:extLst>
          </p:cNvPr>
          <p:cNvGraphicFramePr>
            <a:graphicFrameLocks noGrp="1"/>
          </p:cNvGraphicFramePr>
          <p:nvPr>
            <p:extLst>
              <p:ext uri="{D42A27DB-BD31-4B8C-83A1-F6EECF244321}">
                <p14:modId xmlns:p14="http://schemas.microsoft.com/office/powerpoint/2010/main" xmlns="" val="1134941517"/>
              </p:ext>
            </p:extLst>
          </p:nvPr>
        </p:nvGraphicFramePr>
        <p:xfrm>
          <a:off x="288098" y="3631427"/>
          <a:ext cx="8665778" cy="2868959"/>
        </p:xfrm>
        <a:graphic>
          <a:graphicData uri="http://schemas.openxmlformats.org/drawingml/2006/table">
            <a:tbl>
              <a:tblPr firstRow="1" bandRow="1">
                <a:tableStyleId>{5C22544A-7EE6-4342-B048-85BDC9FD1C3A}</a:tableStyleId>
              </a:tblPr>
              <a:tblGrid>
                <a:gridCol w="8665778">
                  <a:extLst>
                    <a:ext uri="{9D8B030D-6E8A-4147-A177-3AD203B41FA5}">
                      <a16:colId xmlns:a16="http://schemas.microsoft.com/office/drawing/2014/main" xmlns="" val="4276001940"/>
                    </a:ext>
                  </a:extLst>
                </a:gridCol>
              </a:tblGrid>
              <a:tr h="2868959">
                <a:tc>
                  <a:txBody>
                    <a:bodyPr/>
                    <a:lstStyle/>
                    <a:p>
                      <a:pPr marL="171450" lvl="0" indent="-171450" algn="just" fontAlgn="base">
                        <a:lnSpc>
                          <a:spcPct val="104000"/>
                        </a:lnSpc>
                        <a:spcAft>
                          <a:spcPts val="600"/>
                        </a:spcAft>
                        <a:buClr>
                          <a:srgbClr val="663300"/>
                        </a:buClr>
                        <a:buSzPts val="1600"/>
                        <a:buFont typeface="Arial" panose="020B0604020202020204" pitchFamily="34" charset="0"/>
                        <a:buChar char="•"/>
                      </a:pPr>
                      <a:r>
                        <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request to implement an e-Auction platform is being considered as part of our modernisation and automation initiatives.</a:t>
                      </a:r>
                    </a:p>
                    <a:p>
                      <a:pPr marL="0" lvl="0" indent="0" algn="just" fontAlgn="base">
                        <a:lnSpc>
                          <a:spcPct val="104000"/>
                        </a:lnSpc>
                        <a:spcAft>
                          <a:spcPts val="600"/>
                        </a:spcAft>
                        <a:buClr>
                          <a:srgbClr val="663300"/>
                        </a:buClr>
                        <a:buSzPts val="1600"/>
                        <a:buFont typeface="Arial" panose="020B0604020202020204" pitchFamily="34" charset="0"/>
                        <a:buNone/>
                      </a:pPr>
                      <a:endParaRPr lang="en-ZA" sz="1200" b="0" kern="1200" dirty="0">
                        <a:solidFill>
                          <a:srgbClr val="6633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fontAlgn="base">
                        <a:lnSpc>
                          <a:spcPct val="104000"/>
                        </a:lnSpc>
                        <a:spcAft>
                          <a:spcPts val="600"/>
                        </a:spcAft>
                        <a:buClr>
                          <a:srgbClr val="663300"/>
                        </a:buClr>
                        <a:buSzPts val="1600"/>
                        <a:buFont typeface="Arial" panose="020B0604020202020204" pitchFamily="34" charset="0"/>
                        <a:buNone/>
                      </a:pPr>
                      <a:endParaRPr lang="en-ZA" sz="1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8895" marR="40640" marT="12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7133354"/>
                  </a:ext>
                </a:extLst>
              </a:tr>
            </a:tbl>
          </a:graphicData>
        </a:graphic>
      </p:graphicFrame>
    </p:spTree>
    <p:extLst>
      <p:ext uri="{BB962C8B-B14F-4D97-AF65-F5344CB8AC3E}">
        <p14:creationId xmlns:p14="http://schemas.microsoft.com/office/powerpoint/2010/main" xmlns="" val="584208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TotalTime>
  <Words>3525</Words>
  <Application>Microsoft Office PowerPoint</Application>
  <PresentationFormat>On-screen Show (4:3)</PresentationFormat>
  <Paragraphs>211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nt response to Soc Procurement legislative challenges</vt:lpstr>
      <vt:lpstr>Legislative Challenges and Proposed Actions</vt:lpstr>
      <vt:lpstr>Legislative Challenges and Proposed Actions</vt:lpstr>
      <vt:lpstr>Legislative Challenges and Proposed Actions</vt:lpstr>
      <vt:lpstr>Legislative Challenges and Proposed Actions</vt:lpstr>
      <vt:lpstr>Legislative Challenges and Proposed Actions</vt:lpstr>
      <vt:lpstr>Legislative Challenges and Proposed Actions</vt:lpstr>
      <vt:lpstr>Legislative Challenges and Proposed Actions</vt:lpstr>
      <vt:lpstr>Legislative Challenges and Proposed Actions</vt:lpstr>
      <vt:lpstr>Legislative Challenges and Proposed Actions</vt:lpstr>
      <vt:lpstr>Legislative Challenges and Proposed Actions</vt:lpstr>
      <vt:lpstr>Legislative Challenges and Proposed Actions</vt:lpstr>
      <vt:lpstr>Legislative Challenges and Proposed Actions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Monique</cp:lastModifiedBy>
  <cp:revision>70</cp:revision>
  <dcterms:created xsi:type="dcterms:W3CDTF">2017-06-12T08:43:34Z</dcterms:created>
  <dcterms:modified xsi:type="dcterms:W3CDTF">2022-05-25T08:59:35Z</dcterms:modified>
</cp:coreProperties>
</file>