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1" r:id="rId1"/>
  </p:sldMasterIdLst>
  <p:notesMasterIdLst>
    <p:notesMasterId r:id="rId15"/>
  </p:notesMasterIdLst>
  <p:handoutMasterIdLst>
    <p:handoutMasterId r:id="rId16"/>
  </p:handoutMasterIdLst>
  <p:sldIdLst>
    <p:sldId id="257" r:id="rId2"/>
    <p:sldId id="267" r:id="rId3"/>
    <p:sldId id="264" r:id="rId4"/>
    <p:sldId id="268" r:id="rId5"/>
    <p:sldId id="269" r:id="rId6"/>
    <p:sldId id="270" r:id="rId7"/>
    <p:sldId id="271" r:id="rId8"/>
    <p:sldId id="272" r:id="rId9"/>
    <p:sldId id="277" r:id="rId10"/>
    <p:sldId id="279" r:id="rId11"/>
    <p:sldId id="265" r:id="rId12"/>
    <p:sldId id="278" r:id="rId13"/>
    <p:sldId id="276" r:id="rId1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F7F7"/>
    <a:srgbClr val="9A0400"/>
    <a:srgbClr val="B90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5000" autoAdjust="0"/>
  </p:normalViewPr>
  <p:slideViewPr>
    <p:cSldViewPr>
      <p:cViewPr varScale="1">
        <p:scale>
          <a:sx n="69" d="100"/>
          <a:sy n="69" d="100"/>
        </p:scale>
        <p:origin x="-12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12"/>
    </p:cViewPr>
  </p:sorterViewPr>
  <p:notesViewPr>
    <p:cSldViewPr>
      <p:cViewPr varScale="1">
        <p:scale>
          <a:sx n="46" d="100"/>
          <a:sy n="46" d="100"/>
        </p:scale>
        <p:origin x="2736" y="3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en-ZA" dirty="0"/>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FB2433C9-8E88-4B4A-9C91-6A2C0FEBA0F4}" type="datetimeFigureOut">
              <a:rPr lang="en-ZA" smtClean="0"/>
              <a:pPr/>
              <a:t>2022/05/25</a:t>
            </a:fld>
            <a:endParaRPr lang="en-ZA" dirty="0"/>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BC52057D-FECA-490F-85A3-8C2E357EB37F}" type="slidenum">
              <a:rPr lang="en-ZA" smtClean="0"/>
              <a:pPr/>
              <a:t>‹#›</a:t>
            </a:fld>
            <a:endParaRPr lang="en-ZA" dirty="0"/>
          </a:p>
        </p:txBody>
      </p:sp>
    </p:spTree>
    <p:extLst>
      <p:ext uri="{BB962C8B-B14F-4D97-AF65-F5344CB8AC3E}">
        <p14:creationId xmlns:p14="http://schemas.microsoft.com/office/powerpoint/2010/main" xmlns="" val="281613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defRPr sz="1300"/>
            </a:lvl1pPr>
          </a:lstStyle>
          <a:p>
            <a:pPr>
              <a:defRPr/>
            </a:pPr>
            <a:endParaRPr lang="en-US" dirty="0"/>
          </a:p>
        </p:txBody>
      </p:sp>
      <p:sp>
        <p:nvSpPr>
          <p:cNvPr id="1027" name="Rectangle 3"/>
          <p:cNvSpPr>
            <a:spLocks noGrp="1" noChangeArrowheads="1"/>
          </p:cNvSpPr>
          <p:nvPr>
            <p:ph type="dt" idx="1"/>
          </p:nvPr>
        </p:nvSpPr>
        <p:spPr bwMode="auto">
          <a:xfrm>
            <a:off x="3852017" y="1"/>
            <a:ext cx="2945659" cy="496332"/>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lvl1pPr algn="r">
              <a:defRPr sz="13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06358" y="4715153"/>
            <a:ext cx="4984961" cy="4466987"/>
          </a:xfrm>
          <a:prstGeom prst="rect">
            <a:avLst/>
          </a:prstGeom>
          <a:noFill/>
          <a:ln w="9525">
            <a:noFill/>
            <a:miter lim="800000"/>
            <a:headEnd/>
            <a:tailEnd/>
          </a:ln>
        </p:spPr>
        <p:txBody>
          <a:bodyPr vert="horz" wrap="square" lIns="95562" tIns="47781" rIns="95562" bIns="477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defRPr sz="1300"/>
            </a:lvl1pPr>
          </a:lstStyle>
          <a:p>
            <a:pPr>
              <a:defRPr/>
            </a:pPr>
            <a:endParaRPr lang="en-US" dirty="0"/>
          </a:p>
        </p:txBody>
      </p:sp>
      <p:sp>
        <p:nvSpPr>
          <p:cNvPr id="1031" name="Rectangle 7"/>
          <p:cNvSpPr>
            <a:spLocks noGrp="1" noChangeArrowheads="1"/>
          </p:cNvSpPr>
          <p:nvPr>
            <p:ph type="sldNum" sz="quarter" idx="5"/>
          </p:nvPr>
        </p:nvSpPr>
        <p:spPr bwMode="auto">
          <a:xfrm>
            <a:off x="3852017" y="9430306"/>
            <a:ext cx="2945659" cy="496332"/>
          </a:xfrm>
          <a:prstGeom prst="rect">
            <a:avLst/>
          </a:prstGeom>
          <a:noFill/>
          <a:ln w="9525">
            <a:noFill/>
            <a:miter lim="800000"/>
            <a:headEnd/>
            <a:tailEnd/>
          </a:ln>
        </p:spPr>
        <p:txBody>
          <a:bodyPr vert="horz" wrap="square" lIns="95562" tIns="47781" rIns="95562" bIns="47781" numCol="1" anchor="b" anchorCtr="0" compatLnSpc="1">
            <a:prstTxWarp prst="textNoShape">
              <a:avLst/>
            </a:prstTxWarp>
          </a:bodyPr>
          <a:lstStyle>
            <a:lvl1pPr algn="r">
              <a:defRPr sz="1300"/>
            </a:lvl1pPr>
          </a:lstStyle>
          <a:p>
            <a:pPr>
              <a:defRPr/>
            </a:pPr>
            <a:fld id="{6B3CFC1B-0E00-4C88-84C7-CCC0463C469A}" type="slidenum">
              <a:rPr lang="en-US"/>
              <a:pPr>
                <a:defRPr/>
              </a:pPr>
              <a:t>‹#›</a:t>
            </a:fld>
            <a:endParaRPr lang="en-US" dirty="0"/>
          </a:p>
        </p:txBody>
      </p:sp>
    </p:spTree>
    <p:extLst>
      <p:ext uri="{BB962C8B-B14F-4D97-AF65-F5344CB8AC3E}">
        <p14:creationId xmlns:p14="http://schemas.microsoft.com/office/powerpoint/2010/main" xmlns="" val="1107142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16798" indent="-275692" eaLnBrk="0" hangingPunct="0">
              <a:defRPr sz="2300">
                <a:solidFill>
                  <a:schemeClr val="tx1"/>
                </a:solidFill>
                <a:latin typeface="Arial" pitchFamily="34" charset="0"/>
                <a:ea typeface="ＭＳ Ｐゴシック" pitchFamily="34" charset="-128"/>
              </a:defRPr>
            </a:lvl2pPr>
            <a:lvl3pPr marL="1102766" indent="-220553" eaLnBrk="0" hangingPunct="0">
              <a:defRPr sz="2300">
                <a:solidFill>
                  <a:schemeClr val="tx1"/>
                </a:solidFill>
                <a:latin typeface="Arial" pitchFamily="34" charset="0"/>
                <a:ea typeface="ＭＳ Ｐゴシック" pitchFamily="34" charset="-128"/>
              </a:defRPr>
            </a:lvl3pPr>
            <a:lvl4pPr marL="1543873" indent="-220553" eaLnBrk="0" hangingPunct="0">
              <a:defRPr sz="2300">
                <a:solidFill>
                  <a:schemeClr val="tx1"/>
                </a:solidFill>
                <a:latin typeface="Arial" pitchFamily="34" charset="0"/>
                <a:ea typeface="ＭＳ Ｐゴシック" pitchFamily="34" charset="-128"/>
              </a:defRPr>
            </a:lvl4pPr>
            <a:lvl5pPr marL="1984980" indent="-220553" eaLnBrk="0" hangingPunct="0">
              <a:defRPr sz="2300">
                <a:solidFill>
                  <a:schemeClr val="tx1"/>
                </a:solidFill>
                <a:latin typeface="Arial" pitchFamily="34" charset="0"/>
                <a:ea typeface="ＭＳ Ｐゴシック" pitchFamily="34" charset="-128"/>
              </a:defRPr>
            </a:lvl5pPr>
            <a:lvl6pPr marL="242608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67193" indent="-22055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08299" indent="-22055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49406" indent="-22055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A7CF3E8A-AC36-4158-A20A-83F1E024A815}" type="slidenum">
              <a:rPr lang="en-US" sz="1300"/>
              <a:pPr/>
              <a:t>1</a:t>
            </a:fld>
            <a:endParaRPr lang="en-US" sz="13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33425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3488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7A820C4A-A7F1-4B88-97FD-103EF1BF507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B5ECF9-1465-4EF3-B65A-1F1703729436}"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B1FAC0-C71A-4374-BA6C-CC6F09EAD34A}"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CC9CFB-5521-4678-B011-3614EFC0CBEB}" type="slidenum">
              <a:rPr lang="en-US"/>
              <a:pPr>
                <a:defRPr/>
              </a:pPr>
              <a:t>‹#›</a:t>
            </a:fld>
            <a:endParaRPr lang="en-US" sz="1400" b="0" dirty="0">
              <a:solidFill>
                <a:schemeClr val="tx1"/>
              </a:solidFill>
              <a:latin typeface="+mn-lt"/>
            </a:endParaRPr>
          </a:p>
        </p:txBody>
      </p:sp>
      <p:pic>
        <p:nvPicPr>
          <p:cNvPr id="7" name="Picture 6">
            <a:extLst>
              <a:ext uri="{FF2B5EF4-FFF2-40B4-BE49-F238E27FC236}">
                <a16:creationId xmlns:a16="http://schemas.microsoft.com/office/drawing/2014/main" xmlns="" id="{BAF5F89D-9911-4419-A3ED-CF42A5308DD5}"/>
              </a:ext>
            </a:extLst>
          </p:cNvPr>
          <p:cNvPicPr>
            <a:picLocks noChangeAspect="1"/>
          </p:cNvPicPr>
          <p:nvPr userDrawn="1"/>
        </p:nvPicPr>
        <p:blipFill rotWithShape="1">
          <a:blip r:embed="rId2" cstate="print"/>
          <a:srcRect l="3937" t="3846" r="2962" b="3846"/>
          <a:stretch/>
        </p:blipFill>
        <p:spPr>
          <a:xfrm>
            <a:off x="7450719" y="6250806"/>
            <a:ext cx="1440436" cy="5859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7A9A0B-050D-4155-853A-3F440EC7EC84}"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82FDD07-E551-4080-834D-8DF4EAB96ACF}"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512" y="-186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80C94576-B670-40AC-95FC-9F33BDCC6763}"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237F379-0440-461B-BC01-BC2256C3CC41}"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B37C72D-A64A-4C11-8384-EFC764D68778}"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636912"/>
            <a:ext cx="3008313" cy="3489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BB8A129-6BC7-4DD3-9CC2-BFA88DDA8F08}"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484783"/>
            <a:ext cx="5486400" cy="32427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F53DE998-2B83-40B8-8585-95F380756812}" type="slidenum">
              <a:rPr lang="en-US"/>
              <a:pPr>
                <a:defRPr/>
              </a:pPr>
              <a:t>‹#›</a:t>
            </a:fld>
            <a:endParaRPr lang="en-US" sz="1400" b="0" dirty="0">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8596064"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93A48D7A-90BD-4FC4-BA69-5234ABFB3132}"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12"/>
          <p:cNvSpPr>
            <a:spLocks noGrp="1" noChangeArrowheads="1"/>
          </p:cNvSpPr>
          <p:nvPr>
            <p:ph type="ctrTitle"/>
          </p:nvPr>
        </p:nvSpPr>
        <p:spPr bwMode="white">
          <a:xfrm>
            <a:off x="618331" y="2636912"/>
            <a:ext cx="7940675" cy="955105"/>
          </a:xfrm>
        </p:spPr>
        <p:txBody>
          <a:bodyPr/>
          <a:lstStyle/>
          <a:p>
            <a:pPr algn="r" eaLnBrk="1" hangingPunct="1">
              <a:lnSpc>
                <a:spcPct val="150000"/>
              </a:lnSpc>
            </a:pPr>
            <a:r>
              <a:rPr lang="en-US" dirty="0"/>
              <a:t/>
            </a:r>
            <a:br>
              <a:rPr lang="en-US" dirty="0"/>
            </a:br>
            <a:r>
              <a:rPr lang="en-US" dirty="0"/>
              <a:t/>
            </a:r>
            <a:br>
              <a:rPr lang="en-US" dirty="0"/>
            </a:br>
            <a:r>
              <a:rPr lang="en-US" dirty="0"/>
              <a:t/>
            </a:r>
            <a:br>
              <a:rPr lang="en-US" dirty="0"/>
            </a:br>
            <a:r>
              <a:rPr lang="en-US" dirty="0"/>
              <a:t/>
            </a:r>
            <a:br>
              <a:rPr lang="en-US" dirty="0"/>
            </a:br>
            <a:r>
              <a:rPr lang="en-US" dirty="0"/>
              <a:t>PRESENTATION TO PORTFOLIO COMMITTEE ON SMALL BUSINESS DEVELOPMENT </a:t>
            </a:r>
            <a:br>
              <a:rPr lang="en-US" dirty="0"/>
            </a:br>
            <a:r>
              <a:rPr lang="en-US" dirty="0"/>
              <a:t/>
            </a:r>
            <a:br>
              <a:rPr lang="en-US" dirty="0"/>
            </a:br>
            <a:r>
              <a:rPr lang="en-US" dirty="0"/>
              <a:t/>
            </a:r>
            <a:br>
              <a:rPr lang="en-US" dirty="0"/>
            </a:br>
            <a:r>
              <a:rPr lang="en-US" sz="1600" dirty="0"/>
              <a:t>25 MAY 2022</a:t>
            </a:r>
            <a:r>
              <a:rPr lang="en-US" dirty="0"/>
              <a:t/>
            </a:r>
            <a:br>
              <a:rPr lang="en-US" dirty="0"/>
            </a:br>
            <a:r>
              <a:rPr lang="en-US" dirty="0"/>
              <a:t/>
            </a:r>
            <a:br>
              <a:rPr lang="en-US" dirty="0"/>
            </a:br>
            <a:endParaRPr lang="en-US" dirty="0"/>
          </a:p>
        </p:txBody>
      </p:sp>
      <p:sp>
        <p:nvSpPr>
          <p:cNvPr id="13316" name="Rectangle 13"/>
          <p:cNvSpPr>
            <a:spLocks noGrp="1" noChangeArrowheads="1"/>
          </p:cNvSpPr>
          <p:nvPr>
            <p:ph type="subTitle" idx="1"/>
          </p:nvPr>
        </p:nvSpPr>
        <p:spPr bwMode="white">
          <a:xfrm>
            <a:off x="816769" y="4365104"/>
            <a:ext cx="7543800" cy="341313"/>
          </a:xfrm>
        </p:spPr>
        <p:txBody>
          <a:bodyPr/>
          <a:lstStyle/>
          <a:p>
            <a:pPr algn="r" eaLnBrk="1" hangingPunct="1"/>
            <a:endParaRPr lang="en-US" sz="1400" b="1" dirty="0">
              <a:solidFill>
                <a:schemeClr val="bg1"/>
              </a:solidFill>
            </a:endParaRPr>
          </a:p>
          <a:p>
            <a:pPr algn="r" eaLnBrk="1" hangingPunct="1"/>
            <a:endParaRPr lang="en-US" sz="700" b="1" dirty="0">
              <a:solidFill>
                <a:schemeClr val="bg1"/>
              </a:solidFill>
            </a:endParaRPr>
          </a:p>
          <a:p>
            <a:pPr algn="r" eaLnBrk="1" hangingPunct="1"/>
            <a:endParaRPr lang="en-US" sz="1400" i="1" dirty="0">
              <a:solidFill>
                <a:schemeClr val="bg1"/>
              </a:solidFill>
            </a:endParaRPr>
          </a:p>
        </p:txBody>
      </p:sp>
    </p:spTree>
    <p:extLst>
      <p:ext uri="{BB962C8B-B14F-4D97-AF65-F5344CB8AC3E}">
        <p14:creationId xmlns:p14="http://schemas.microsoft.com/office/powerpoint/2010/main" xmlns="" val="40099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420464"/>
            <a:ext cx="1905000" cy="457200"/>
          </a:xfrm>
        </p:spPr>
        <p:txBody>
          <a:bodyPr/>
          <a:lstStyle/>
          <a:p>
            <a:pPr>
              <a:defRPr/>
            </a:pPr>
            <a:fld id="{18CC9CFB-5521-4678-B011-3614EFC0CBEB}" type="slidenum">
              <a:rPr lang="en-US" smtClean="0"/>
              <a:pPr>
                <a:defRPr/>
              </a:pPr>
              <a:t>10</a:t>
            </a:fld>
            <a:endParaRPr lang="en-US" sz="1400" b="0" dirty="0">
              <a:solidFill>
                <a:schemeClr val="tx1"/>
              </a:solidFill>
              <a:latin typeface="+mn-lt"/>
            </a:endParaRPr>
          </a:p>
        </p:txBody>
      </p:sp>
      <p:sp>
        <p:nvSpPr>
          <p:cNvPr id="9" name="Title 1"/>
          <p:cNvSpPr>
            <a:spLocks noGrp="1" noChangeArrowheads="1"/>
          </p:cNvSpPr>
          <p:nvPr>
            <p:ph type="title"/>
          </p:nvPr>
        </p:nvSpPr>
        <p:spPr/>
        <p:txBody>
          <a:bodyPr/>
          <a:lstStyle/>
          <a:p>
            <a:r>
              <a:rPr lang="en-US" dirty="0"/>
              <a:t>Trends and observations</a:t>
            </a:r>
            <a:endParaRPr lang="en-US" altLang="en-US" sz="2400" dirty="0">
              <a:latin typeface="Arial Bold" panose="020B0704020202020204" pitchFamily="34" charset="0"/>
              <a:ea typeface="Osaka"/>
              <a:cs typeface="Osaka"/>
            </a:endParaRPr>
          </a:p>
        </p:txBody>
      </p:sp>
      <p:sp>
        <p:nvSpPr>
          <p:cNvPr id="5" name="Content Placeholder 2">
            <a:extLst>
              <a:ext uri="{FF2B5EF4-FFF2-40B4-BE49-F238E27FC236}">
                <a16:creationId xmlns:a16="http://schemas.microsoft.com/office/drawing/2014/main" xmlns="" id="{E3A908FC-A53B-4559-A6CE-A948467B20DE}"/>
              </a:ext>
            </a:extLst>
          </p:cNvPr>
          <p:cNvSpPr>
            <a:spLocks noGrp="1" noChangeArrowheads="1"/>
          </p:cNvSpPr>
          <p:nvPr>
            <p:ph idx="1"/>
          </p:nvPr>
        </p:nvSpPr>
        <p:spPr>
          <a:xfrm>
            <a:off x="155575" y="1349560"/>
            <a:ext cx="8807450" cy="4158880"/>
          </a:xfrm>
          <a:noFill/>
        </p:spPr>
        <p:txBody>
          <a:bodyPr wrap="square" rtlCol="0">
            <a:noAutofit/>
          </a:bodyPr>
          <a:lstStyle/>
          <a:p>
            <a:pPr marL="285750" indent="-285750">
              <a:lnSpc>
                <a:spcPct val="150000"/>
              </a:lnSpc>
              <a:spcBef>
                <a:spcPts val="0"/>
              </a:spcBef>
            </a:pPr>
            <a:r>
              <a:rPr lang="en-GB" sz="1500" dirty="0">
                <a:solidFill>
                  <a:srgbClr val="000000"/>
                </a:solidFill>
                <a:latin typeface="Arial"/>
              </a:rPr>
              <a:t>Increased departure from the competitive bidding process. </a:t>
            </a:r>
          </a:p>
          <a:p>
            <a:pPr marL="285750" indent="-285750">
              <a:lnSpc>
                <a:spcPct val="150000"/>
              </a:lnSpc>
              <a:spcBef>
                <a:spcPts val="0"/>
              </a:spcBef>
            </a:pPr>
            <a:r>
              <a:rPr lang="en-GB" sz="1500" dirty="0">
                <a:solidFill>
                  <a:srgbClr val="000000"/>
                </a:solidFill>
                <a:latin typeface="Arial"/>
              </a:rPr>
              <a:t>Continuous modification of contracts that keep same service providers</a:t>
            </a:r>
          </a:p>
          <a:p>
            <a:pPr marL="285750" indent="-285750">
              <a:lnSpc>
                <a:spcPct val="150000"/>
              </a:lnSpc>
              <a:spcBef>
                <a:spcPts val="0"/>
              </a:spcBef>
            </a:pPr>
            <a:r>
              <a:rPr lang="en-GB" sz="1500" dirty="0">
                <a:solidFill>
                  <a:srgbClr val="000000"/>
                </a:solidFill>
                <a:latin typeface="Arial"/>
              </a:rPr>
              <a:t>Increasing audit disputes </a:t>
            </a:r>
          </a:p>
          <a:p>
            <a:pPr marL="285750" indent="-285750">
              <a:lnSpc>
                <a:spcPct val="150000"/>
              </a:lnSpc>
              <a:spcBef>
                <a:spcPts val="0"/>
              </a:spcBef>
            </a:pPr>
            <a:r>
              <a:rPr lang="en-GB" sz="1500" dirty="0">
                <a:solidFill>
                  <a:srgbClr val="000000"/>
                </a:solidFill>
                <a:latin typeface="Arial"/>
              </a:rPr>
              <a:t>Increasing compliance reviews related to Personal Protective Equipment (PPE) from the Fusion Centre</a:t>
            </a:r>
          </a:p>
          <a:p>
            <a:pPr marL="285750" indent="-285750">
              <a:lnSpc>
                <a:spcPct val="150000"/>
              </a:lnSpc>
              <a:spcBef>
                <a:spcPts val="0"/>
              </a:spcBef>
            </a:pPr>
            <a:r>
              <a:rPr lang="en-GB" sz="1500" dirty="0">
                <a:solidFill>
                  <a:srgbClr val="000000"/>
                </a:solidFill>
                <a:latin typeface="Arial"/>
              </a:rPr>
              <a:t>Poor procurement planning</a:t>
            </a:r>
          </a:p>
          <a:p>
            <a:pPr marL="285750" indent="-285750">
              <a:lnSpc>
                <a:spcPct val="150000"/>
              </a:lnSpc>
              <a:spcBef>
                <a:spcPts val="0"/>
              </a:spcBef>
            </a:pPr>
            <a:r>
              <a:rPr lang="en-GB" sz="1500" dirty="0">
                <a:solidFill>
                  <a:srgbClr val="000000"/>
                </a:solidFill>
                <a:latin typeface="Arial"/>
              </a:rPr>
              <a:t>Poor implementation of projects leading to either contract expansion or single source deviations</a:t>
            </a:r>
          </a:p>
          <a:p>
            <a:pPr marL="285750" indent="-285750">
              <a:lnSpc>
                <a:spcPct val="150000"/>
              </a:lnSpc>
              <a:spcBef>
                <a:spcPts val="0"/>
              </a:spcBef>
            </a:pPr>
            <a:r>
              <a:rPr lang="en-GB" sz="1500" dirty="0">
                <a:solidFill>
                  <a:srgbClr val="000000"/>
                </a:solidFill>
                <a:latin typeface="Arial"/>
              </a:rPr>
              <a:t>Poor governance structures</a:t>
            </a:r>
          </a:p>
          <a:p>
            <a:pPr marL="285750" indent="-285750">
              <a:lnSpc>
                <a:spcPct val="150000"/>
              </a:lnSpc>
              <a:spcBef>
                <a:spcPts val="0"/>
              </a:spcBef>
            </a:pPr>
            <a:r>
              <a:rPr lang="en-GB" sz="1500" dirty="0">
                <a:solidFill>
                  <a:srgbClr val="000000"/>
                </a:solidFill>
                <a:latin typeface="Arial"/>
              </a:rPr>
              <a:t>Non implementation of consequence management on officials who cause irregular expenditure</a:t>
            </a:r>
          </a:p>
          <a:p>
            <a:pPr marL="285750" indent="-285750">
              <a:lnSpc>
                <a:spcPct val="150000"/>
              </a:lnSpc>
              <a:spcBef>
                <a:spcPts val="0"/>
              </a:spcBef>
            </a:pPr>
            <a:r>
              <a:rPr lang="en-GB" sz="1500" dirty="0">
                <a:solidFill>
                  <a:srgbClr val="000000"/>
                </a:solidFill>
                <a:latin typeface="Arial"/>
              </a:rPr>
              <a:t>Poor service delivery</a:t>
            </a:r>
          </a:p>
          <a:p>
            <a:pPr marL="285750" indent="-285750">
              <a:lnSpc>
                <a:spcPct val="150000"/>
              </a:lnSpc>
              <a:spcBef>
                <a:spcPts val="0"/>
              </a:spcBef>
            </a:pPr>
            <a:r>
              <a:rPr lang="en-GB" sz="1500" dirty="0">
                <a:solidFill>
                  <a:srgbClr val="000000"/>
                </a:solidFill>
                <a:latin typeface="Arial"/>
              </a:rPr>
              <a:t>Less participation by small businesses (and other designated groups such as women, people with disabilities etc.)</a:t>
            </a:r>
          </a:p>
          <a:p>
            <a:pPr marL="285750" indent="-285750">
              <a:lnSpc>
                <a:spcPct val="150000"/>
              </a:lnSpc>
              <a:spcBef>
                <a:spcPts val="0"/>
              </a:spcBef>
            </a:pPr>
            <a:endParaRPr lang="en-ZA" sz="1500" dirty="0">
              <a:solidFill>
                <a:srgbClr val="000000"/>
              </a:solidFill>
              <a:latin typeface="Arial"/>
            </a:endParaRPr>
          </a:p>
          <a:p>
            <a:pPr marL="285750" indent="-285750">
              <a:lnSpc>
                <a:spcPct val="150000"/>
              </a:lnSpc>
              <a:spcBef>
                <a:spcPts val="0"/>
              </a:spcBef>
            </a:pPr>
            <a:endParaRPr lang="en-GB" sz="1500" dirty="0">
              <a:solidFill>
                <a:srgbClr val="000000"/>
              </a:solidFill>
              <a:latin typeface="Arial"/>
            </a:endParaRPr>
          </a:p>
          <a:p>
            <a:pPr marL="285750" indent="-285750">
              <a:lnSpc>
                <a:spcPct val="150000"/>
              </a:lnSpc>
              <a:spcBef>
                <a:spcPts val="0"/>
              </a:spcBef>
            </a:pPr>
            <a:endParaRPr lang="en-GB" sz="1500" dirty="0">
              <a:solidFill>
                <a:srgbClr val="000000"/>
              </a:solidFill>
              <a:latin typeface="Arial"/>
            </a:endParaRPr>
          </a:p>
          <a:p>
            <a:pPr marL="285750" indent="-285750">
              <a:lnSpc>
                <a:spcPct val="150000"/>
              </a:lnSpc>
              <a:spcBef>
                <a:spcPts val="0"/>
              </a:spcBef>
            </a:pPr>
            <a:endParaRPr lang="en-US" sz="1500" dirty="0">
              <a:solidFill>
                <a:srgbClr val="000000"/>
              </a:solidFill>
              <a:latin typeface="Arial"/>
            </a:endParaRPr>
          </a:p>
          <a:p>
            <a:pPr marL="285750" indent="-285750">
              <a:lnSpc>
                <a:spcPct val="150000"/>
              </a:lnSpc>
              <a:spcBef>
                <a:spcPts val="0"/>
              </a:spcBef>
            </a:pPr>
            <a:endParaRPr lang="en-ZA" sz="1500" dirty="0">
              <a:solidFill>
                <a:srgbClr val="000000"/>
              </a:solidFill>
              <a:latin typeface="Arial"/>
            </a:endParaRPr>
          </a:p>
          <a:p>
            <a:pPr marL="285750" indent="-285750">
              <a:lnSpc>
                <a:spcPct val="150000"/>
              </a:lnSpc>
              <a:spcBef>
                <a:spcPts val="0"/>
              </a:spcBef>
            </a:pPr>
            <a:endParaRPr lang="en-ZA" altLang="en-US" sz="1500" dirty="0">
              <a:solidFill>
                <a:srgbClr val="000000"/>
              </a:solidFill>
              <a:latin typeface="Arial"/>
            </a:endParaRPr>
          </a:p>
          <a:p>
            <a:pPr marL="285750" indent="-285750">
              <a:lnSpc>
                <a:spcPct val="150000"/>
              </a:lnSpc>
              <a:spcBef>
                <a:spcPts val="0"/>
              </a:spcBef>
            </a:pPr>
            <a:endParaRPr lang="en-ZA" altLang="en-US" sz="1500" dirty="0">
              <a:solidFill>
                <a:srgbClr val="000000"/>
              </a:solidFill>
              <a:latin typeface="Arial"/>
            </a:endParaRPr>
          </a:p>
        </p:txBody>
      </p:sp>
    </p:spTree>
    <p:extLst>
      <p:ext uri="{BB962C8B-B14F-4D97-AF65-F5344CB8AC3E}">
        <p14:creationId xmlns:p14="http://schemas.microsoft.com/office/powerpoint/2010/main" xmlns="" val="152907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OCPO KEY ISSUES</a:t>
            </a:r>
          </a:p>
        </p:txBody>
      </p:sp>
      <p:sp>
        <p:nvSpPr>
          <p:cNvPr id="3" name="Content Placeholder 2"/>
          <p:cNvSpPr>
            <a:spLocks noGrp="1"/>
          </p:cNvSpPr>
          <p:nvPr>
            <p:ph idx="1"/>
          </p:nvPr>
        </p:nvSpPr>
        <p:spPr>
          <a:xfrm>
            <a:off x="152400" y="1295400"/>
            <a:ext cx="8763000" cy="5105400"/>
          </a:xfrm>
        </p:spPr>
        <p:txBody>
          <a:bodyPr/>
          <a:lstStyle/>
          <a:p>
            <a:pPr marL="457200" indent="-457200">
              <a:buFont typeface="+mj-lt"/>
              <a:buAutoNum type="arabicPeriod"/>
            </a:pPr>
            <a:r>
              <a:rPr lang="en-GB" sz="1600" b="1" dirty="0"/>
              <a:t>Public Procurement Bill</a:t>
            </a:r>
            <a:endParaRPr lang="en-GB" b="1" dirty="0"/>
          </a:p>
          <a:p>
            <a:pPr marL="857250" lvl="1" indent="-457200">
              <a:buFont typeface="Arial" panose="020B0604020202020204" pitchFamily="34" charset="0"/>
              <a:buChar char="•"/>
            </a:pPr>
            <a:r>
              <a:rPr lang="en-GB" sz="1600" dirty="0"/>
              <a:t>Anticipated to be tabled at Cabinet in November 2021 and Parliament in December 2021.</a:t>
            </a:r>
          </a:p>
          <a:p>
            <a:pPr marL="446088" indent="-446088">
              <a:buFont typeface="+mj-lt"/>
              <a:buAutoNum type="arabicPeriod"/>
            </a:pPr>
            <a:r>
              <a:rPr lang="en-GB" sz="1600" b="1" dirty="0"/>
              <a:t>Strengthening capacity of OCPO</a:t>
            </a:r>
          </a:p>
          <a:p>
            <a:pPr marL="846138" lvl="1" indent="-446088">
              <a:buFont typeface="Arial" panose="020B0604020202020204" pitchFamily="34" charset="0"/>
              <a:buChar char="•"/>
            </a:pPr>
            <a:r>
              <a:rPr lang="en-GB" sz="1600" dirty="0"/>
              <a:t>Enable the OCPO to be capacitated to deal with the new requirements of the Public Procurement Bill</a:t>
            </a:r>
          </a:p>
          <a:p>
            <a:pPr marL="446088" indent="-446088">
              <a:buFont typeface="+mj-lt"/>
              <a:buAutoNum type="arabicPeriod"/>
            </a:pPr>
            <a:r>
              <a:rPr lang="en-GB" sz="1600" b="1" dirty="0"/>
              <a:t>Procurement Transparency</a:t>
            </a:r>
          </a:p>
          <a:p>
            <a:pPr marL="846138" lvl="1" indent="-446088">
              <a:buFont typeface="Arial" panose="020B0604020202020204" pitchFamily="34" charset="0"/>
              <a:buChar char="•"/>
            </a:pPr>
            <a:r>
              <a:rPr lang="en-GB" sz="1600" dirty="0"/>
              <a:t>To proactively have procurement governance oversight</a:t>
            </a:r>
          </a:p>
          <a:p>
            <a:pPr marL="846138" lvl="1" indent="-446088">
              <a:buFont typeface="Arial" panose="020B0604020202020204" pitchFamily="34" charset="0"/>
              <a:buChar char="•"/>
            </a:pPr>
            <a:r>
              <a:rPr lang="en-GB" sz="1600" dirty="0"/>
              <a:t>Effective analysis of procurement data and achievement of policy objectives</a:t>
            </a:r>
          </a:p>
          <a:p>
            <a:pPr marL="846138" lvl="1" indent="-446088">
              <a:buFont typeface="Arial" panose="020B0604020202020204" pitchFamily="34" charset="0"/>
              <a:buChar char="•"/>
            </a:pPr>
            <a:r>
              <a:rPr lang="en-GB" sz="1600" dirty="0"/>
              <a:t>Curb corruption</a:t>
            </a:r>
          </a:p>
          <a:p>
            <a:pPr marL="446088" indent="-446088">
              <a:buFont typeface="+mj-lt"/>
              <a:buAutoNum type="arabicPeriod"/>
            </a:pPr>
            <a:r>
              <a:rPr lang="en-GB" sz="1600" b="1" dirty="0"/>
              <a:t>SCM Automation and Modernisation</a:t>
            </a:r>
          </a:p>
          <a:p>
            <a:pPr marL="846138" lvl="1" indent="-446088">
              <a:buFont typeface="Arial" panose="020B0604020202020204" pitchFamily="34" charset="0"/>
              <a:buChar char="•"/>
            </a:pPr>
            <a:r>
              <a:rPr lang="en-GB" sz="1600" dirty="0"/>
              <a:t>Government wide procurement automation (IFMS)</a:t>
            </a:r>
          </a:p>
          <a:p>
            <a:pPr marL="846138" lvl="1" indent="-446088">
              <a:buFont typeface="Arial" panose="020B0604020202020204" pitchFamily="34" charset="0"/>
              <a:buChar char="•"/>
            </a:pPr>
            <a:r>
              <a:rPr lang="en-GB" sz="1600" dirty="0"/>
              <a:t>ITC enablement (4IR in public procurement)</a:t>
            </a:r>
          </a:p>
          <a:p>
            <a:pPr marL="446088" indent="-446088">
              <a:buFont typeface="+mj-lt"/>
              <a:buAutoNum type="arabicPeriod"/>
            </a:pPr>
            <a:r>
              <a:rPr lang="en-GB" sz="1600" b="1" dirty="0"/>
              <a:t>General mis-understanding </a:t>
            </a:r>
            <a:r>
              <a:rPr lang="en-GB" sz="1600" b="1"/>
              <a:t>and abuse </a:t>
            </a:r>
            <a:r>
              <a:rPr lang="en-GB" sz="1600" b="1" dirty="0"/>
              <a:t>of public procurement processes</a:t>
            </a:r>
          </a:p>
          <a:p>
            <a:pPr marL="846138" lvl="1" indent="-446088">
              <a:buFont typeface="Arial" panose="020B0604020202020204" pitchFamily="34" charset="0"/>
              <a:buChar char="•"/>
            </a:pPr>
            <a:r>
              <a:rPr lang="en-GB" sz="1600" dirty="0"/>
              <a:t>Fuels fraud and corruption</a:t>
            </a:r>
          </a:p>
          <a:p>
            <a:pPr marL="846138" lvl="1" indent="-446088">
              <a:buFont typeface="Arial" panose="020B0604020202020204" pitchFamily="34" charset="0"/>
              <a:buChar char="•"/>
            </a:pPr>
            <a:r>
              <a:rPr lang="en-GB" sz="1600" dirty="0"/>
              <a:t>Increased discontent from public </a:t>
            </a:r>
          </a:p>
          <a:p>
            <a:pPr marL="846138" lvl="1" indent="-446088">
              <a:buFont typeface="Arial" panose="020B0604020202020204" pitchFamily="34" charset="0"/>
              <a:buChar char="•"/>
            </a:pPr>
            <a:endParaRPr lang="en-GB" sz="1600" dirty="0"/>
          </a:p>
          <a:p>
            <a:pPr marL="846138" lvl="1" indent="-446088">
              <a:buFont typeface="Arial" panose="020B0604020202020204" pitchFamily="34" charset="0"/>
              <a:buChar char="•"/>
            </a:pPr>
            <a:endParaRPr lang="en-GB" sz="1600" dirty="0"/>
          </a:p>
          <a:p>
            <a:pPr marL="446088" indent="-446088">
              <a:buFont typeface="Arial" panose="020B0604020202020204" pitchFamily="34" charset="0"/>
              <a:buChar char="•"/>
            </a:pPr>
            <a:endParaRPr lang="en-GB" sz="16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11</a:t>
            </a:fld>
            <a:endParaRPr lang="en-US" sz="1400" b="0" dirty="0">
              <a:solidFill>
                <a:schemeClr val="tx1"/>
              </a:solidFill>
              <a:latin typeface="+mn-lt"/>
            </a:endParaRPr>
          </a:p>
        </p:txBody>
      </p:sp>
    </p:spTree>
    <p:extLst>
      <p:ext uri="{BB962C8B-B14F-4D97-AF65-F5344CB8AC3E}">
        <p14:creationId xmlns:p14="http://schemas.microsoft.com/office/powerpoint/2010/main" xmlns="" val="122307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12</a:t>
            </a:fld>
            <a:endParaRPr lang="en-US" sz="1400" b="0" dirty="0">
              <a:solidFill>
                <a:schemeClr val="tx1"/>
              </a:solidFill>
              <a:latin typeface="+mn-lt"/>
            </a:endParaRPr>
          </a:p>
        </p:txBody>
      </p:sp>
      <p:sp>
        <p:nvSpPr>
          <p:cNvPr id="6" name="Title 5"/>
          <p:cNvSpPr>
            <a:spLocks noGrp="1"/>
          </p:cNvSpPr>
          <p:nvPr>
            <p:ph type="title"/>
          </p:nvPr>
        </p:nvSpPr>
        <p:spPr/>
        <p:txBody>
          <a:bodyPr/>
          <a:lstStyle/>
          <a:p>
            <a:r>
              <a:rPr lang="en-GB" dirty="0"/>
              <a:t>Operational Challenges and remedies</a:t>
            </a:r>
            <a:endParaRPr lang="en-ZA" dirty="0"/>
          </a:p>
        </p:txBody>
      </p:sp>
      <p:graphicFrame>
        <p:nvGraphicFramePr>
          <p:cNvPr id="7" name="Table 6">
            <a:extLst>
              <a:ext uri="{FF2B5EF4-FFF2-40B4-BE49-F238E27FC236}">
                <a16:creationId xmlns:a16="http://schemas.microsoft.com/office/drawing/2014/main" xmlns="" id="{5153B4A4-1253-4363-82A1-36E7C3E02F5B}"/>
              </a:ext>
            </a:extLst>
          </p:cNvPr>
          <p:cNvGraphicFramePr>
            <a:graphicFrameLocks noGrp="1"/>
          </p:cNvGraphicFramePr>
          <p:nvPr>
            <p:extLst>
              <p:ext uri="{D42A27DB-BD31-4B8C-83A1-F6EECF244321}">
                <p14:modId xmlns:p14="http://schemas.microsoft.com/office/powerpoint/2010/main" xmlns="" val="1837483356"/>
              </p:ext>
            </p:extLst>
          </p:nvPr>
        </p:nvGraphicFramePr>
        <p:xfrm>
          <a:off x="0" y="1154409"/>
          <a:ext cx="9144000" cy="4986019"/>
        </p:xfrm>
        <a:graphic>
          <a:graphicData uri="http://schemas.openxmlformats.org/drawingml/2006/table">
            <a:tbl>
              <a:tblPr firstRow="1" bandRow="1">
                <a:tableStyleId>{073A0DAA-6AF3-43AB-8588-CEC1D06C72B9}</a:tableStyleId>
              </a:tblPr>
              <a:tblGrid>
                <a:gridCol w="3324225">
                  <a:extLst>
                    <a:ext uri="{9D8B030D-6E8A-4147-A177-3AD203B41FA5}">
                      <a16:colId xmlns:a16="http://schemas.microsoft.com/office/drawing/2014/main" xmlns="" val="815136691"/>
                    </a:ext>
                  </a:extLst>
                </a:gridCol>
                <a:gridCol w="5819775">
                  <a:extLst>
                    <a:ext uri="{9D8B030D-6E8A-4147-A177-3AD203B41FA5}">
                      <a16:colId xmlns:a16="http://schemas.microsoft.com/office/drawing/2014/main" xmlns="" val="1119114893"/>
                    </a:ext>
                  </a:extLst>
                </a:gridCol>
              </a:tblGrid>
              <a:tr h="4960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Challenges</a:t>
                      </a:r>
                      <a:endParaRPr lang="en-US" sz="2000" b="1"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Remedies</a:t>
                      </a:r>
                      <a:endParaRPr lang="en-US" sz="2000" b="1" dirty="0">
                        <a:solidFill>
                          <a:srgbClr val="000000"/>
                        </a:solidFill>
                      </a:endParaRPr>
                    </a:p>
                  </a:txBody>
                  <a:tcPr/>
                </a:tc>
                <a:extLst>
                  <a:ext uri="{0D108BD9-81ED-4DB2-BD59-A6C34878D82A}">
                    <a16:rowId xmlns:a16="http://schemas.microsoft.com/office/drawing/2014/main" xmlns="" val="282668653"/>
                  </a:ext>
                </a:extLst>
              </a:tr>
              <a:tr h="830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Manual process of requests/applications, resulting in inadequate monitoring </a:t>
                      </a:r>
                      <a:endParaRPr lang="en-GB" sz="1400" dirty="0">
                        <a:solidFill>
                          <a:srgbClr val="0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Project to automate submission,</a:t>
                      </a:r>
                      <a:r>
                        <a:rPr lang="en-US" sz="1400" baseline="0" dirty="0"/>
                        <a:t> processing, monitoring and reporting of procurement processes.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aseline="0" dirty="0">
                        <a:solidFill>
                          <a:srgbClr val="000000"/>
                        </a:solidFill>
                      </a:endParaRPr>
                    </a:p>
                  </a:txBody>
                  <a:tcPr/>
                </a:tc>
                <a:extLst>
                  <a:ext uri="{0D108BD9-81ED-4DB2-BD59-A6C34878D82A}">
                    <a16:rowId xmlns:a16="http://schemas.microsoft.com/office/drawing/2014/main" xmlns="" val="343477837"/>
                  </a:ext>
                </a:extLst>
              </a:tr>
              <a:tr h="830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Insufficient capacity that results in delays in processing requests and responding to organs of state </a:t>
                      </a:r>
                      <a:endParaRPr lang="en-GB" sz="1400" dirty="0">
                        <a:solidFill>
                          <a:srgbClr val="0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Engagements with specific institutions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Conducting site visits on that necessitates physical observations</a:t>
                      </a:r>
                    </a:p>
                  </a:txBody>
                  <a:tcPr/>
                </a:tc>
                <a:extLst>
                  <a:ext uri="{0D108BD9-81ED-4DB2-BD59-A6C34878D82A}">
                    <a16:rowId xmlns:a16="http://schemas.microsoft.com/office/drawing/2014/main" xmlns="" val="3530351582"/>
                  </a:ext>
                </a:extLst>
              </a:tr>
              <a:tr h="1053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Inadequate, incorrect, intentional or negligent supply of information in the applications to the OCPO</a:t>
                      </a:r>
                      <a:endParaRPr lang="en-GB" sz="1400" dirty="0">
                        <a:solidFill>
                          <a:srgbClr val="0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 Developing</a:t>
                      </a:r>
                      <a:r>
                        <a:rPr lang="en-US" sz="1400" baseline="0" dirty="0"/>
                        <a:t> a Deviations framework to set the standards for deviations and contract modifications</a:t>
                      </a: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 Workshops are conducted to educate organs</a:t>
                      </a:r>
                      <a:r>
                        <a:rPr lang="en-US" sz="1400" baseline="0" dirty="0"/>
                        <a:t> of state on procurement processes</a:t>
                      </a:r>
                    </a:p>
                  </a:txBody>
                  <a:tcPr/>
                </a:tc>
                <a:extLst>
                  <a:ext uri="{0D108BD9-81ED-4DB2-BD59-A6C34878D82A}">
                    <a16:rowId xmlns:a16="http://schemas.microsoft.com/office/drawing/2014/main" xmlns="" val="586957511"/>
                  </a:ext>
                </a:extLst>
              </a:tr>
              <a:tr h="839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Inability to design and implement proactive measures to minimise abuse of SCM system and non-compliance</a:t>
                      </a:r>
                      <a:endParaRPr lang="en-GB" sz="1400" dirty="0">
                        <a:solidFill>
                          <a:srgbClr val="0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Automated system and additional capacity to the Division that can design and implement a Governance framework to proactively improve adequacy, efficiency and effectiveness of SCM units in government.</a:t>
                      </a:r>
                      <a:endParaRPr lang="en-GB" sz="1400" dirty="0">
                        <a:solidFill>
                          <a:srgbClr val="000000"/>
                        </a:solidFill>
                      </a:endParaRPr>
                    </a:p>
                  </a:txBody>
                  <a:tcPr/>
                </a:tc>
                <a:extLst>
                  <a:ext uri="{0D108BD9-81ED-4DB2-BD59-A6C34878D82A}">
                    <a16:rowId xmlns:a16="http://schemas.microsoft.com/office/drawing/2014/main" xmlns="" val="2535600745"/>
                  </a:ext>
                </a:extLst>
              </a:tr>
              <a:tr h="830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Increasing investigations due to inappropriate use and implementation</a:t>
                      </a:r>
                      <a:r>
                        <a:rPr lang="en-GB" sz="1400" baseline="0" dirty="0"/>
                        <a:t> of emergency procurement procedures</a:t>
                      </a:r>
                      <a:endParaRPr lang="en-GB" sz="1400" dirty="0">
                        <a:solidFill>
                          <a:srgbClr val="000000"/>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Compliance reviews</a:t>
                      </a:r>
                      <a:r>
                        <a:rPr lang="en-US" sz="1400" baseline="0" dirty="0"/>
                        <a:t> are being conducted on emergency deviations and </a:t>
                      </a:r>
                      <a:r>
                        <a:rPr lang="en-US" sz="1400" dirty="0"/>
                        <a:t>affidavits provided to law enforcement agencies (HAWKS, SIU, PP etc.) for procurement investigations</a:t>
                      </a:r>
                      <a:endParaRPr lang="en-US" sz="1400" dirty="0">
                        <a:solidFill>
                          <a:srgbClr val="000000"/>
                        </a:solidFill>
                      </a:endParaRPr>
                    </a:p>
                  </a:txBody>
                  <a:tcPr/>
                </a:tc>
                <a:extLst>
                  <a:ext uri="{0D108BD9-81ED-4DB2-BD59-A6C34878D82A}">
                    <a16:rowId xmlns:a16="http://schemas.microsoft.com/office/drawing/2014/main" xmlns="" val="1115362065"/>
                  </a:ext>
                </a:extLst>
              </a:tr>
            </a:tbl>
          </a:graphicData>
        </a:graphic>
      </p:graphicFrame>
    </p:spTree>
    <p:extLst>
      <p:ext uri="{BB962C8B-B14F-4D97-AF65-F5344CB8AC3E}">
        <p14:creationId xmlns:p14="http://schemas.microsoft.com/office/powerpoint/2010/main" xmlns="" val="260850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16669" y="0"/>
            <a:ext cx="9177338" cy="6891338"/>
          </a:xfrm>
          <a:prstGeom prst="rect">
            <a:avLst/>
          </a:prstGeom>
          <a:noFill/>
          <a:ln w="9525">
            <a:noFill/>
            <a:miter lim="800000"/>
            <a:headEnd/>
            <a:tailEnd/>
          </a:ln>
        </p:spPr>
      </p:pic>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8" name="Title 1">
            <a:extLst>
              <a:ext uri="{FF2B5EF4-FFF2-40B4-BE49-F238E27FC236}">
                <a16:creationId xmlns:a16="http://schemas.microsoft.com/office/drawing/2014/main" xmlns="" id="{D50F5278-7F92-4F28-A9C5-7F8A98768307}"/>
              </a:ext>
            </a:extLst>
          </p:cNvPr>
          <p:cNvSpPr txBox="1">
            <a:spLocks/>
          </p:cNvSpPr>
          <p:nvPr/>
        </p:nvSpPr>
        <p:spPr bwMode="auto">
          <a:xfrm>
            <a:off x="0" y="1895162"/>
            <a:ext cx="9144000" cy="128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eaLnBrk="1" fontAlgn="base" hangingPunct="1">
              <a:spcBef>
                <a:spcPct val="0"/>
              </a:spcBef>
              <a:spcAft>
                <a:spcPct val="0"/>
              </a:spcAft>
              <a:defRPr sz="3000">
                <a:solidFill>
                  <a:schemeClr val="bg1"/>
                </a:solidFill>
                <a:latin typeface="Arial Bold" pitchFamily="1" charset="0"/>
                <a:ea typeface="Osaka" pitchFamily="1" charset="-128"/>
              </a:defRPr>
            </a:lvl6pPr>
            <a:lvl7pPr marL="914400" algn="l" rtl="0" eaLnBrk="1" fontAlgn="base" hangingPunct="1">
              <a:spcBef>
                <a:spcPct val="0"/>
              </a:spcBef>
              <a:spcAft>
                <a:spcPct val="0"/>
              </a:spcAft>
              <a:defRPr sz="3000">
                <a:solidFill>
                  <a:schemeClr val="bg1"/>
                </a:solidFill>
                <a:latin typeface="Arial Bold" pitchFamily="1" charset="0"/>
                <a:ea typeface="Osaka" pitchFamily="1" charset="-128"/>
              </a:defRPr>
            </a:lvl7pPr>
            <a:lvl8pPr marL="1371600" algn="l" rtl="0" eaLnBrk="1" fontAlgn="base" hangingPunct="1">
              <a:spcBef>
                <a:spcPct val="0"/>
              </a:spcBef>
              <a:spcAft>
                <a:spcPct val="0"/>
              </a:spcAft>
              <a:defRPr sz="3000">
                <a:solidFill>
                  <a:schemeClr val="bg1"/>
                </a:solidFill>
                <a:latin typeface="Arial Bold" pitchFamily="1" charset="0"/>
                <a:ea typeface="Osaka" pitchFamily="1" charset="-128"/>
              </a:defRPr>
            </a:lvl8pPr>
            <a:lvl9pPr marL="1828800" algn="l" rtl="0" eaLnBrk="1" fontAlgn="base" hangingPunct="1">
              <a:spcBef>
                <a:spcPct val="0"/>
              </a:spcBef>
              <a:spcAft>
                <a:spcPct val="0"/>
              </a:spcAft>
              <a:defRPr sz="3000">
                <a:solidFill>
                  <a:schemeClr val="bg1"/>
                </a:solidFill>
                <a:latin typeface="Arial Bold" pitchFamily="1" charset="0"/>
                <a:ea typeface="Osaka" pitchFamily="1" charset="-128"/>
              </a:defRPr>
            </a:lvl9pPr>
          </a:lstStyle>
          <a:p>
            <a:pPr algn="ctr"/>
            <a:r>
              <a:rPr lang="en-US" sz="8800" b="1" kern="0"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xmlns="" val="16105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OCPO STRATEGIC OBJECTIVES</a:t>
            </a: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2</a:t>
            </a:fld>
            <a:endParaRPr lang="en-US" sz="1400" b="0" dirty="0">
              <a:solidFill>
                <a:schemeClr val="tx1"/>
              </a:solidFill>
              <a:latin typeface="+mn-lt"/>
            </a:endParaRPr>
          </a:p>
        </p:txBody>
      </p:sp>
      <p:sp>
        <p:nvSpPr>
          <p:cNvPr id="32" name="Rectangle 31">
            <a:extLst>
              <a:ext uri="{FF2B5EF4-FFF2-40B4-BE49-F238E27FC236}">
                <a16:creationId xmlns:a16="http://schemas.microsoft.com/office/drawing/2014/main" xmlns="" id="{BD69CEFA-2A1E-4463-8684-31B854F6C7B4}"/>
              </a:ext>
            </a:extLst>
          </p:cNvPr>
          <p:cNvSpPr/>
          <p:nvPr/>
        </p:nvSpPr>
        <p:spPr>
          <a:xfrm>
            <a:off x="76200" y="1196752"/>
            <a:ext cx="8991600" cy="5172442"/>
          </a:xfrm>
          <a:prstGeom prst="rect">
            <a:avLst/>
          </a:prstGeom>
        </p:spPr>
        <p:txBody>
          <a:bodyPr wrap="square">
            <a:spAutoFit/>
          </a:bodyPr>
          <a:lstStyle/>
          <a:p>
            <a:pPr>
              <a:lnSpc>
                <a:spcPct val="115000"/>
              </a:lnSpc>
              <a:spcAft>
                <a:spcPts val="0"/>
              </a:spcAft>
            </a:pPr>
            <a:r>
              <a:rPr lang="en-ZA" sz="1600" b="1" dirty="0">
                <a:latin typeface="Calibri" panose="020F0502020204030204" pitchFamily="34" charset="0"/>
                <a:ea typeface="Calibri" panose="020F0502020204030204" pitchFamily="34" charset="0"/>
                <a:cs typeface="Arial" panose="020B0604020202020204" pitchFamily="34" charset="0"/>
              </a:rPr>
              <a:t>O-CPO Strategic Objectives</a:t>
            </a:r>
          </a:p>
          <a:p>
            <a:pPr>
              <a:lnSpc>
                <a:spcPct val="115000"/>
              </a:lnSpc>
              <a:spcAft>
                <a:spcPts val="0"/>
              </a:spcAft>
            </a:pPr>
            <a:r>
              <a:rPr lang="en-ZA" sz="1600" dirty="0">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15000"/>
              </a:lnSpc>
              <a:spcAft>
                <a:spcPts val="0"/>
              </a:spcAft>
              <a:buFont typeface="+mj-lt"/>
              <a:buAutoNum type="arabicPeriod"/>
            </a:pPr>
            <a:r>
              <a:rPr lang="en-ZA" sz="1600" b="1" dirty="0">
                <a:latin typeface="Calibri" panose="020F0502020204030204" pitchFamily="34" charset="0"/>
                <a:ea typeface="Calibri" panose="020F0502020204030204" pitchFamily="34" charset="0"/>
                <a:cs typeface="Arial" panose="020B0604020202020204" pitchFamily="34" charset="0"/>
              </a:rPr>
              <a:t>Improve the performance </a:t>
            </a:r>
            <a:r>
              <a:rPr lang="en-ZA" sz="1600" dirty="0">
                <a:latin typeface="Calibri" panose="020F0502020204030204" pitchFamily="34" charset="0"/>
                <a:ea typeface="Calibri" panose="020F0502020204030204" pitchFamily="34" charset="0"/>
                <a:cs typeface="Arial" panose="020B0604020202020204" pitchFamily="34" charset="0"/>
              </a:rPr>
              <a:t>and efficiency, of the state procurement system</a:t>
            </a:r>
          </a:p>
          <a:p>
            <a:pPr marL="342900" lvl="0" indent="-342900">
              <a:lnSpc>
                <a:spcPct val="115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Arial" panose="020B0604020202020204" pitchFamily="34" charset="0"/>
              </a:rPr>
              <a:t>Develop and implement a </a:t>
            </a:r>
            <a:r>
              <a:rPr lang="en-ZA" sz="1600" b="1" dirty="0">
                <a:latin typeface="Calibri" panose="020F0502020204030204" pitchFamily="34" charset="0"/>
                <a:ea typeface="Calibri" panose="020F0502020204030204" pitchFamily="34" charset="0"/>
                <a:cs typeface="Arial" panose="020B0604020202020204" pitchFamily="34" charset="0"/>
              </a:rPr>
              <a:t>procurement regulatory environment </a:t>
            </a:r>
            <a:r>
              <a:rPr lang="en-ZA" sz="1600" dirty="0">
                <a:latin typeface="Calibri" panose="020F0502020204030204" pitchFamily="34" charset="0"/>
                <a:ea typeface="Calibri" panose="020F0502020204030204" pitchFamily="34" charset="0"/>
                <a:cs typeface="Arial" panose="020B0604020202020204" pitchFamily="34" charset="0"/>
              </a:rPr>
              <a:t>that is responsive to the policy goals and objectives of government</a:t>
            </a:r>
          </a:p>
          <a:p>
            <a:pPr marL="342900" lvl="0" indent="-342900">
              <a:lnSpc>
                <a:spcPct val="115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Arial" panose="020B0604020202020204" pitchFamily="34" charset="0"/>
              </a:rPr>
              <a:t>Improve </a:t>
            </a:r>
            <a:r>
              <a:rPr lang="en-ZA" sz="1600" b="1" dirty="0">
                <a:latin typeface="Calibri" panose="020F0502020204030204" pitchFamily="34" charset="0"/>
                <a:ea typeface="Calibri" panose="020F0502020204030204" pitchFamily="34" charset="0"/>
                <a:cs typeface="Arial" panose="020B0604020202020204" pitchFamily="34" charset="0"/>
              </a:rPr>
              <a:t>compliance</a:t>
            </a:r>
            <a:r>
              <a:rPr lang="en-ZA" sz="1600" dirty="0">
                <a:latin typeface="Calibri" panose="020F0502020204030204" pitchFamily="34" charset="0"/>
                <a:ea typeface="Calibri" panose="020F0502020204030204" pitchFamily="34" charset="0"/>
                <a:cs typeface="Arial" panose="020B0604020202020204" pitchFamily="34" charset="0"/>
              </a:rPr>
              <a:t> with the procurement legislative environment</a:t>
            </a:r>
          </a:p>
          <a:p>
            <a:pPr marL="342900" lvl="0" indent="-342900">
              <a:lnSpc>
                <a:spcPct val="115000"/>
              </a:lnSpc>
              <a:spcAft>
                <a:spcPts val="0"/>
              </a:spcAft>
              <a:buFont typeface="+mj-lt"/>
              <a:buAutoNum type="arabicPeriod"/>
            </a:pPr>
            <a:r>
              <a:rPr lang="en-ZA" sz="1600" b="1" dirty="0">
                <a:latin typeface="Calibri" panose="020F0502020204030204" pitchFamily="34" charset="0"/>
                <a:ea typeface="Calibri" panose="020F0502020204030204" pitchFamily="34" charset="0"/>
                <a:cs typeface="Arial" panose="020B0604020202020204" pitchFamily="34" charset="0"/>
              </a:rPr>
              <a:t>Leverage government spending </a:t>
            </a:r>
            <a:r>
              <a:rPr lang="en-ZA" sz="1600" dirty="0">
                <a:latin typeface="Calibri" panose="020F0502020204030204" pitchFamily="34" charset="0"/>
                <a:ea typeface="Calibri" panose="020F0502020204030204" pitchFamily="34" charset="0"/>
                <a:cs typeface="Arial" panose="020B0604020202020204" pitchFamily="34" charset="0"/>
              </a:rPr>
              <a:t>to contribute to sustainable economic, social, and environmental development</a:t>
            </a:r>
          </a:p>
          <a:p>
            <a:pPr marL="342900" lvl="0" indent="-342900">
              <a:lnSpc>
                <a:spcPct val="115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Arial" panose="020B0604020202020204" pitchFamily="34" charset="0"/>
              </a:rPr>
              <a:t>Modernise state procurement by leveraging </a:t>
            </a:r>
            <a:r>
              <a:rPr lang="en-ZA" sz="1600" b="1" dirty="0">
                <a:latin typeface="Calibri" panose="020F0502020204030204" pitchFamily="34" charset="0"/>
                <a:ea typeface="Calibri" panose="020F0502020204030204" pitchFamily="34" charset="0"/>
                <a:cs typeface="Arial" panose="020B0604020202020204" pitchFamily="34" charset="0"/>
              </a:rPr>
              <a:t>information technology</a:t>
            </a:r>
          </a:p>
          <a:p>
            <a:pPr marL="342900" lvl="0" indent="-342900">
              <a:lnSpc>
                <a:spcPct val="115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Arial" panose="020B0604020202020204" pitchFamily="34" charset="0"/>
              </a:rPr>
              <a:t>Leverage the benefits of </a:t>
            </a:r>
            <a:r>
              <a:rPr lang="en-ZA" sz="1600" b="1" dirty="0">
                <a:latin typeface="Calibri" panose="020F0502020204030204" pitchFamily="34" charset="0"/>
                <a:ea typeface="Calibri" panose="020F0502020204030204" pitchFamily="34" charset="0"/>
                <a:cs typeface="Arial" panose="020B0604020202020204" pitchFamily="34" charset="0"/>
              </a:rPr>
              <a:t>strategic sourcing</a:t>
            </a:r>
          </a:p>
          <a:p>
            <a:pPr marL="342900" lvl="0" indent="-342900">
              <a:lnSpc>
                <a:spcPct val="115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Arial" panose="020B0604020202020204" pitchFamily="34" charset="0"/>
              </a:rPr>
              <a:t>Achieve savings on government spending</a:t>
            </a:r>
          </a:p>
          <a:p>
            <a:pPr marL="342900" lvl="0" indent="-342900">
              <a:lnSpc>
                <a:spcPct val="115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Arial" panose="020B0604020202020204" pitchFamily="34" charset="0"/>
              </a:rPr>
              <a:t>Improve supplier and stakeholder relations</a:t>
            </a:r>
          </a:p>
          <a:p>
            <a:pPr marL="342900" lvl="0" indent="-342900">
              <a:lnSpc>
                <a:spcPct val="115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Arial" panose="020B0604020202020204" pitchFamily="34" charset="0"/>
              </a:rPr>
              <a:t>Improve the performance of state procurement in respect of achieving ‘</a:t>
            </a:r>
            <a:r>
              <a:rPr lang="en-ZA" sz="1600" b="1" dirty="0">
                <a:latin typeface="Calibri" panose="020F0502020204030204" pitchFamily="34" charset="0"/>
                <a:ea typeface="Calibri" panose="020F0502020204030204" pitchFamily="34" charset="0"/>
                <a:cs typeface="Arial" panose="020B0604020202020204" pitchFamily="34" charset="0"/>
              </a:rPr>
              <a:t>value for money</a:t>
            </a:r>
            <a:r>
              <a:rPr lang="en-ZA" sz="1600" dirty="0">
                <a:latin typeface="Calibri" panose="020F0502020204030204" pitchFamily="34" charset="0"/>
                <a:ea typeface="Calibri" panose="020F0502020204030204" pitchFamily="34" charset="0"/>
                <a:cs typeface="Arial" panose="020B0604020202020204" pitchFamily="34" charset="0"/>
              </a:rPr>
              <a:t>’ and service delivery</a:t>
            </a:r>
          </a:p>
          <a:p>
            <a:pPr marL="342900" lvl="0" indent="-342900">
              <a:lnSpc>
                <a:spcPct val="115000"/>
              </a:lnSpc>
              <a:spcAft>
                <a:spcPts val="0"/>
              </a:spcAft>
              <a:buFont typeface="+mj-lt"/>
              <a:buAutoNum type="arabicPeriod"/>
            </a:pPr>
            <a:r>
              <a:rPr lang="en-ZA" sz="1600" b="1" dirty="0">
                <a:latin typeface="Calibri" panose="020F0502020204030204" pitchFamily="34" charset="0"/>
                <a:ea typeface="Calibri" panose="020F0502020204030204" pitchFamily="34" charset="0"/>
                <a:cs typeface="Arial" panose="020B0604020202020204" pitchFamily="34" charset="0"/>
              </a:rPr>
              <a:t>Improve governance and increase the accountability and transparency </a:t>
            </a:r>
            <a:r>
              <a:rPr lang="en-ZA" sz="1600" dirty="0">
                <a:latin typeface="Calibri" panose="020F0502020204030204" pitchFamily="34" charset="0"/>
                <a:ea typeface="Calibri" panose="020F0502020204030204" pitchFamily="34" charset="0"/>
                <a:cs typeface="Arial" panose="020B0604020202020204" pitchFamily="34" charset="0"/>
              </a:rPr>
              <a:t>of the state to stakeholders, particularly civil society</a:t>
            </a:r>
          </a:p>
          <a:p>
            <a:pPr marL="342900" lvl="0" indent="-342900">
              <a:lnSpc>
                <a:spcPct val="115000"/>
              </a:lnSpc>
              <a:spcAft>
                <a:spcPts val="0"/>
              </a:spcAft>
              <a:buFont typeface="+mj-lt"/>
              <a:buAutoNum type="arabicPeriod"/>
            </a:pPr>
            <a:r>
              <a:rPr lang="en-ZA" sz="1600" dirty="0">
                <a:latin typeface="Calibri" panose="020F0502020204030204" pitchFamily="34" charset="0"/>
                <a:ea typeface="Calibri" panose="020F0502020204030204" pitchFamily="34" charset="0"/>
                <a:cs typeface="Arial" panose="020B0604020202020204" pitchFamily="34" charset="0"/>
              </a:rPr>
              <a:t>Improve the </a:t>
            </a:r>
            <a:r>
              <a:rPr lang="en-ZA" sz="1600" b="1" dirty="0">
                <a:latin typeface="Calibri" panose="020F0502020204030204" pitchFamily="34" charset="0"/>
                <a:ea typeface="Calibri" panose="020F0502020204030204" pitchFamily="34" charset="0"/>
                <a:cs typeface="Arial" panose="020B0604020202020204" pitchFamily="34" charset="0"/>
              </a:rPr>
              <a:t>capability and performance of procurement officials</a:t>
            </a:r>
          </a:p>
          <a:p>
            <a:pPr>
              <a:lnSpc>
                <a:spcPct val="115000"/>
              </a:lnSpc>
              <a:spcAft>
                <a:spcPts val="0"/>
              </a:spcAft>
            </a:pPr>
            <a:r>
              <a:rPr lang="en-ZA" sz="1600"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xmlns="" val="110959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OCPO STRUCTURE</a:t>
            </a: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3</a:t>
            </a:fld>
            <a:endParaRPr lang="en-US" sz="1400" b="0" dirty="0">
              <a:solidFill>
                <a:schemeClr val="tx1"/>
              </a:solidFill>
              <a:latin typeface="+mn-lt"/>
            </a:endParaRPr>
          </a:p>
        </p:txBody>
      </p:sp>
      <p:grpSp>
        <p:nvGrpSpPr>
          <p:cNvPr id="30" name="Group 29">
            <a:extLst>
              <a:ext uri="{FF2B5EF4-FFF2-40B4-BE49-F238E27FC236}">
                <a16:creationId xmlns:a16="http://schemas.microsoft.com/office/drawing/2014/main" xmlns="" id="{2EC74655-6456-42FA-9C43-D723EB775893}"/>
              </a:ext>
            </a:extLst>
          </p:cNvPr>
          <p:cNvGrpSpPr/>
          <p:nvPr/>
        </p:nvGrpSpPr>
        <p:grpSpPr>
          <a:xfrm>
            <a:off x="76200" y="1227924"/>
            <a:ext cx="8991600" cy="5585048"/>
            <a:chOff x="390753" y="1161861"/>
            <a:chExt cx="11462459" cy="5021382"/>
          </a:xfrm>
        </p:grpSpPr>
        <p:sp>
          <p:nvSpPr>
            <p:cNvPr id="31" name="Rectangle 30">
              <a:extLst>
                <a:ext uri="{FF2B5EF4-FFF2-40B4-BE49-F238E27FC236}">
                  <a16:creationId xmlns:a16="http://schemas.microsoft.com/office/drawing/2014/main" xmlns="" id="{89129EF5-AB88-47B4-A8C8-DF2E760EC6FB}"/>
                </a:ext>
              </a:extLst>
            </p:cNvPr>
            <p:cNvSpPr/>
            <p:nvPr/>
          </p:nvSpPr>
          <p:spPr>
            <a:xfrm>
              <a:off x="2311562" y="2792049"/>
              <a:ext cx="1859663" cy="1506179"/>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t" anchorCtr="0">
              <a:noAutofit/>
            </a:bodyPr>
            <a:lstStyle/>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SCM Policy, Norms &amp; Standards</a:t>
              </a:r>
            </a:p>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(Mpho Nxumalo -Acting)</a:t>
              </a:r>
            </a:p>
          </p:txBody>
        </p:sp>
        <p:sp>
          <p:nvSpPr>
            <p:cNvPr id="32" name="Rectangle 31">
              <a:extLst>
                <a:ext uri="{FF2B5EF4-FFF2-40B4-BE49-F238E27FC236}">
                  <a16:creationId xmlns:a16="http://schemas.microsoft.com/office/drawing/2014/main" xmlns="" id="{F573A0FC-483A-4E49-8D78-F0191EBB5D3B}"/>
                </a:ext>
              </a:extLst>
            </p:cNvPr>
            <p:cNvSpPr/>
            <p:nvPr/>
          </p:nvSpPr>
          <p:spPr>
            <a:xfrm>
              <a:off x="4228790" y="2792049"/>
              <a:ext cx="1859663" cy="1504648"/>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t" anchorCtr="0">
              <a:noAutofit/>
            </a:bodyPr>
            <a:lstStyle/>
            <a:p>
              <a:pPr algn="ctr" defTabSz="8890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SCM Governance, Monitoring &amp; Compliance</a:t>
              </a:r>
            </a:p>
            <a:p>
              <a:pPr algn="ctr" defTabSz="8890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(Basani Duiker)</a:t>
              </a:r>
            </a:p>
          </p:txBody>
        </p:sp>
        <p:sp>
          <p:nvSpPr>
            <p:cNvPr id="33" name="Rectangle 32">
              <a:extLst>
                <a:ext uri="{FF2B5EF4-FFF2-40B4-BE49-F238E27FC236}">
                  <a16:creationId xmlns:a16="http://schemas.microsoft.com/office/drawing/2014/main" xmlns="" id="{E4639E7D-764A-4BFA-B57D-21483AD57632}"/>
                </a:ext>
              </a:extLst>
            </p:cNvPr>
            <p:cNvSpPr/>
            <p:nvPr/>
          </p:nvSpPr>
          <p:spPr>
            <a:xfrm>
              <a:off x="8063246" y="2794831"/>
              <a:ext cx="1859663" cy="1504648"/>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t" anchorCtr="0">
              <a:noAutofit/>
            </a:bodyPr>
            <a:lstStyle/>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Strategic Procurement</a:t>
              </a:r>
            </a:p>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(Estelle Setan)</a:t>
              </a:r>
            </a:p>
          </p:txBody>
        </p:sp>
        <p:sp>
          <p:nvSpPr>
            <p:cNvPr id="34" name="Rectangle 33">
              <a:extLst>
                <a:ext uri="{FF2B5EF4-FFF2-40B4-BE49-F238E27FC236}">
                  <a16:creationId xmlns:a16="http://schemas.microsoft.com/office/drawing/2014/main" xmlns="" id="{EBF3A2A4-4304-4160-9561-C2F9679C2E59}"/>
                </a:ext>
              </a:extLst>
            </p:cNvPr>
            <p:cNvSpPr/>
            <p:nvPr/>
          </p:nvSpPr>
          <p:spPr>
            <a:xfrm>
              <a:off x="6146018" y="2792049"/>
              <a:ext cx="1859663" cy="1504648"/>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t" anchorCtr="0">
              <a:noAutofit/>
            </a:bodyPr>
            <a:lstStyle/>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SCM Information &amp; Comms Technology (ICT)</a:t>
              </a:r>
            </a:p>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(Tumelo Ntlaba)</a:t>
              </a:r>
            </a:p>
          </p:txBody>
        </p:sp>
        <p:sp>
          <p:nvSpPr>
            <p:cNvPr id="35" name="Rectangle 34">
              <a:extLst>
                <a:ext uri="{FF2B5EF4-FFF2-40B4-BE49-F238E27FC236}">
                  <a16:creationId xmlns:a16="http://schemas.microsoft.com/office/drawing/2014/main" xmlns="" id="{D068C6E4-37A1-492C-AAA8-F7A512DE72F9}"/>
                </a:ext>
              </a:extLst>
            </p:cNvPr>
            <p:cNvSpPr/>
            <p:nvPr/>
          </p:nvSpPr>
          <p:spPr>
            <a:xfrm>
              <a:off x="394333" y="2792049"/>
              <a:ext cx="1859663" cy="1504648"/>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t" anchorCtr="0">
              <a:noAutofit/>
            </a:bodyPr>
            <a:lstStyle/>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SCM Stakeholder &amp; Client Management</a:t>
              </a:r>
            </a:p>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(Rakgadi Motseto)</a:t>
              </a:r>
            </a:p>
          </p:txBody>
        </p:sp>
        <p:sp>
          <p:nvSpPr>
            <p:cNvPr id="36" name="Rectangle 35">
              <a:extLst>
                <a:ext uri="{FF2B5EF4-FFF2-40B4-BE49-F238E27FC236}">
                  <a16:creationId xmlns:a16="http://schemas.microsoft.com/office/drawing/2014/main" xmlns="" id="{47977291-D89D-4045-B335-642AB849969F}"/>
                </a:ext>
              </a:extLst>
            </p:cNvPr>
            <p:cNvSpPr/>
            <p:nvPr/>
          </p:nvSpPr>
          <p:spPr>
            <a:xfrm>
              <a:off x="9980475" y="2792049"/>
              <a:ext cx="1859663" cy="1504648"/>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t" anchorCtr="0">
              <a:noAutofit/>
            </a:bodyPr>
            <a:lstStyle/>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Transversal Contracting</a:t>
              </a:r>
            </a:p>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(Mothushi Moifo</a:t>
              </a:r>
            </a:p>
            <a:p>
              <a:pPr algn="ctr" defTabSz="711200" eaLnBrk="0" fontAlgn="base" hangingPunct="0">
                <a:lnSpc>
                  <a:spcPct val="90000"/>
                </a:lnSpc>
                <a:spcBef>
                  <a:spcPct val="0"/>
                </a:spcBef>
                <a:spcAft>
                  <a:spcPct val="35000"/>
                </a:spcAft>
              </a:pPr>
              <a:r>
                <a:rPr lang="en-ZA" sz="1200" b="1" dirty="0">
                  <a:solidFill>
                    <a:srgbClr val="FFFFFF"/>
                  </a:solidFill>
                  <a:latin typeface="Calibri" panose="020F0502020204030204" pitchFamily="34" charset="0"/>
                  <a:cs typeface="Calibri" panose="020F0502020204030204" pitchFamily="34" charset="0"/>
                </a:rPr>
                <a:t>Acting)</a:t>
              </a:r>
            </a:p>
          </p:txBody>
        </p:sp>
        <p:sp>
          <p:nvSpPr>
            <p:cNvPr id="37" name="Rectangle 36">
              <a:extLst>
                <a:ext uri="{FF2B5EF4-FFF2-40B4-BE49-F238E27FC236}">
                  <a16:creationId xmlns:a16="http://schemas.microsoft.com/office/drawing/2014/main" xmlns="" id="{58813211-707A-4CA8-86AB-BDD7844DE3D7}"/>
                </a:ext>
              </a:extLst>
            </p:cNvPr>
            <p:cNvSpPr/>
            <p:nvPr/>
          </p:nvSpPr>
          <p:spPr>
            <a:xfrm>
              <a:off x="4811661" y="1161861"/>
              <a:ext cx="1859662" cy="1399441"/>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t"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Chief Procurement Officer</a:t>
              </a:r>
            </a:p>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(Molefe Isaac Fani Acting)</a:t>
              </a:r>
            </a:p>
          </p:txBody>
        </p:sp>
        <p:sp>
          <p:nvSpPr>
            <p:cNvPr id="38" name="Rectangle 37">
              <a:extLst>
                <a:ext uri="{FF2B5EF4-FFF2-40B4-BE49-F238E27FC236}">
                  <a16:creationId xmlns:a16="http://schemas.microsoft.com/office/drawing/2014/main" xmlns="" id="{79693D08-7636-4197-8E54-D0E1D0A1225F}"/>
                </a:ext>
              </a:extLst>
            </p:cNvPr>
            <p:cNvSpPr/>
            <p:nvPr/>
          </p:nvSpPr>
          <p:spPr>
            <a:xfrm>
              <a:off x="7752907" y="1964671"/>
              <a:ext cx="1443541" cy="499354"/>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eaLnBrk="0" fontAlgn="base" hangingPunct="0">
                <a:lnSpc>
                  <a:spcPct val="90000"/>
                </a:lnSpc>
                <a:spcBef>
                  <a:spcPct val="0"/>
                </a:spcBef>
                <a:spcAft>
                  <a:spcPct val="35000"/>
                </a:spcAft>
              </a:pPr>
              <a:r>
                <a:rPr lang="en-ZA" sz="1400" b="1" dirty="0">
                  <a:solidFill>
                    <a:srgbClr val="FFFFFF"/>
                  </a:solidFill>
                  <a:latin typeface="Calibri" panose="020F0502020204030204" pitchFamily="34" charset="0"/>
                  <a:cs typeface="Calibri" panose="020F0502020204030204" pitchFamily="34" charset="0"/>
                </a:rPr>
                <a:t>Divisional Support</a:t>
              </a:r>
            </a:p>
          </p:txBody>
        </p:sp>
        <p:sp>
          <p:nvSpPr>
            <p:cNvPr id="39" name="Rectangle 38">
              <a:extLst>
                <a:ext uri="{FF2B5EF4-FFF2-40B4-BE49-F238E27FC236}">
                  <a16:creationId xmlns:a16="http://schemas.microsoft.com/office/drawing/2014/main" xmlns="" id="{7D9A912F-A6CD-47D6-8420-BD081A741231}"/>
                </a:ext>
              </a:extLst>
            </p:cNvPr>
            <p:cNvSpPr/>
            <p:nvPr/>
          </p:nvSpPr>
          <p:spPr>
            <a:xfrm>
              <a:off x="2317211" y="4297503"/>
              <a:ext cx="1859663" cy="188289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defTabSz="711200" eaLnBrk="0" fontAlgn="base" hangingPunct="0">
                <a:lnSpc>
                  <a:spcPct val="90000"/>
                </a:lnSpc>
                <a:spcBef>
                  <a:spcPct val="0"/>
                </a:spcBef>
                <a:spcAft>
                  <a:spcPct val="35000"/>
                </a:spcAft>
              </a:pPr>
              <a:r>
                <a:rPr lang="en-ZA" sz="1200" dirty="0">
                  <a:solidFill>
                    <a:srgbClr val="000000"/>
                  </a:solidFill>
                  <a:latin typeface="Calibri" panose="020F0502020204030204" pitchFamily="34" charset="0"/>
                  <a:cs typeface="Calibri" panose="020F0502020204030204" pitchFamily="34" charset="0"/>
                </a:rPr>
                <a:t>To manage the development and implementation of state SCM norms and standards for National, Provincial and Local government so as to influence the state SCM transformation agenda</a:t>
              </a:r>
              <a:endParaRPr lang="en-ZA" sz="1200" b="1" dirty="0">
                <a:solidFill>
                  <a:srgbClr val="FFFFFF"/>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xmlns="" id="{8692F99D-0C70-4717-B5EB-497AAF13EAEB}"/>
                </a:ext>
              </a:extLst>
            </p:cNvPr>
            <p:cNvSpPr/>
            <p:nvPr/>
          </p:nvSpPr>
          <p:spPr>
            <a:xfrm>
              <a:off x="4243669" y="4296697"/>
              <a:ext cx="1859663" cy="1880983"/>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2700" tIns="12700" rIns="12700" bIns="12700" numCol="1" spcCol="1270" anchor="t" anchorCtr="0">
              <a:noAutofit/>
            </a:bodyPr>
            <a:lstStyle/>
            <a:p>
              <a:pPr defTabSz="889000" eaLnBrk="0" fontAlgn="base" hangingPunct="0">
                <a:lnSpc>
                  <a:spcPct val="90000"/>
                </a:lnSpc>
                <a:spcBef>
                  <a:spcPct val="0"/>
                </a:spcBef>
                <a:spcAft>
                  <a:spcPct val="35000"/>
                </a:spcAft>
              </a:pPr>
              <a:r>
                <a:rPr lang="en-GB" sz="1200" dirty="0">
                  <a:solidFill>
                    <a:srgbClr val="000000"/>
                  </a:solidFill>
                  <a:latin typeface="Calibri" panose="020F0502020204030204" pitchFamily="34" charset="0"/>
                  <a:cs typeface="Calibri" panose="020F0502020204030204" pitchFamily="34" charset="0"/>
                </a:rPr>
                <a:t>To manage the design, development and implementation of the SCM governance framework, monitoring evaluation and compliance thereto and the management of non-compliance in all three spheres of Government.</a:t>
              </a:r>
              <a:endParaRPr lang="en-ZA" sz="1200" b="1" dirty="0">
                <a:solidFill>
                  <a:srgbClr val="FFFFFF"/>
                </a:solidFill>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xmlns="" id="{8EF105D1-B23E-4DCF-A1EA-45C106BB7AA4}"/>
                </a:ext>
              </a:extLst>
            </p:cNvPr>
            <p:cNvSpPr/>
            <p:nvPr/>
          </p:nvSpPr>
          <p:spPr>
            <a:xfrm>
              <a:off x="8076921" y="4301241"/>
              <a:ext cx="1859663" cy="1880983"/>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defTabSz="711200" eaLnBrk="0" fontAlgn="base" hangingPunct="0">
                <a:lnSpc>
                  <a:spcPct val="90000"/>
                </a:lnSpc>
                <a:spcBef>
                  <a:spcPct val="0"/>
                </a:spcBef>
                <a:spcAft>
                  <a:spcPct val="35000"/>
                </a:spcAft>
              </a:pPr>
              <a:r>
                <a:rPr lang="en-GB" sz="1200">
                  <a:solidFill>
                    <a:srgbClr val="000000"/>
                  </a:solidFill>
                  <a:latin typeface="Calibri" panose="020F0502020204030204" pitchFamily="34" charset="0"/>
                  <a:cs typeface="Calibri" panose="020F0502020204030204" pitchFamily="34" charset="0"/>
                </a:rPr>
                <a:t>To manage the development and provision of strategic procurement services to improve performance and efficiency of the state procurement system in all three spheres of government.</a:t>
              </a:r>
              <a:endParaRPr lang="en-ZA" sz="1200" b="1" dirty="0">
                <a:solidFill>
                  <a:srgbClr val="FFFFFF"/>
                </a:solidFill>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xmlns="" id="{69D3CA47-B7F2-4528-981B-6C895DD54A4C}"/>
                </a:ext>
              </a:extLst>
            </p:cNvPr>
            <p:cNvSpPr/>
            <p:nvPr/>
          </p:nvSpPr>
          <p:spPr>
            <a:xfrm>
              <a:off x="6150463" y="4296697"/>
              <a:ext cx="1859663" cy="1880983"/>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defTabSz="711200" eaLnBrk="0" fontAlgn="base" hangingPunct="0">
                <a:lnSpc>
                  <a:spcPct val="90000"/>
                </a:lnSpc>
                <a:spcBef>
                  <a:spcPct val="0"/>
                </a:spcBef>
                <a:spcAft>
                  <a:spcPct val="35000"/>
                </a:spcAft>
              </a:pPr>
              <a:r>
                <a:rPr lang="en-GB" sz="1200" dirty="0">
                  <a:solidFill>
                    <a:srgbClr val="000000"/>
                  </a:solidFill>
                  <a:latin typeface="Calibri" panose="020F0502020204030204" pitchFamily="34" charset="0"/>
                  <a:cs typeface="Calibri" panose="020F0502020204030204" pitchFamily="34" charset="0"/>
                </a:rPr>
                <a:t>To modernise the state supply chain management system.</a:t>
              </a:r>
              <a:endParaRPr lang="en-ZA" sz="1200" b="1" dirty="0">
                <a:solidFill>
                  <a:srgbClr val="FFFFFF"/>
                </a:solidFill>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xmlns="" id="{F0B03151-5BF3-46CC-8748-3596EFFDDC09}"/>
                </a:ext>
              </a:extLst>
            </p:cNvPr>
            <p:cNvSpPr/>
            <p:nvPr/>
          </p:nvSpPr>
          <p:spPr>
            <a:xfrm>
              <a:off x="390753" y="4302260"/>
              <a:ext cx="1859663" cy="1880983"/>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defTabSz="711200" eaLnBrk="0" fontAlgn="base" hangingPunct="0">
                <a:lnSpc>
                  <a:spcPct val="90000"/>
                </a:lnSpc>
                <a:spcBef>
                  <a:spcPct val="0"/>
                </a:spcBef>
                <a:spcAft>
                  <a:spcPct val="35000"/>
                </a:spcAft>
              </a:pPr>
              <a:r>
                <a:rPr lang="en-GB" sz="1200" dirty="0">
                  <a:solidFill>
                    <a:srgbClr val="000000"/>
                  </a:solidFill>
                  <a:latin typeface="Calibri" panose="020F0502020204030204" pitchFamily="34" charset="0"/>
                  <a:cs typeface="Calibri" panose="020F0502020204030204" pitchFamily="34" charset="0"/>
                </a:rPr>
                <a:t>To ensure and create appropriate platforms to disseminate the work of the OCPO to different types of stakeholders. </a:t>
              </a:r>
              <a:r>
                <a:rPr lang="en-ZA" sz="1200" b="1" dirty="0">
                  <a:solidFill>
                    <a:srgbClr val="FFFFFF"/>
                  </a:solidFill>
                  <a:latin typeface="Calibri" panose="020F0502020204030204" pitchFamily="34" charset="0"/>
                  <a:cs typeface="Calibri" panose="020F0502020204030204" pitchFamily="34" charset="0"/>
                </a:rPr>
                <a:t>ort</a:t>
              </a:r>
            </a:p>
          </p:txBody>
        </p:sp>
        <p:sp>
          <p:nvSpPr>
            <p:cNvPr id="44" name="Rectangle 43">
              <a:extLst>
                <a:ext uri="{FF2B5EF4-FFF2-40B4-BE49-F238E27FC236}">
                  <a16:creationId xmlns:a16="http://schemas.microsoft.com/office/drawing/2014/main" xmlns="" id="{38408A47-34CE-4DF5-B17F-048282488BE7}"/>
                </a:ext>
              </a:extLst>
            </p:cNvPr>
            <p:cNvSpPr/>
            <p:nvPr/>
          </p:nvSpPr>
          <p:spPr>
            <a:xfrm>
              <a:off x="9993549" y="4296697"/>
              <a:ext cx="1859663" cy="1880983"/>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defTabSz="711200" eaLnBrk="0" fontAlgn="base" hangingPunct="0">
                <a:lnSpc>
                  <a:spcPct val="90000"/>
                </a:lnSpc>
                <a:spcBef>
                  <a:spcPct val="0"/>
                </a:spcBef>
                <a:spcAft>
                  <a:spcPct val="35000"/>
                </a:spcAft>
              </a:pPr>
              <a:r>
                <a:rPr lang="en-GB" sz="1200">
                  <a:solidFill>
                    <a:srgbClr val="000000"/>
                  </a:solidFill>
                  <a:latin typeface="Calibri" panose="020F0502020204030204" pitchFamily="34" charset="0"/>
                  <a:cs typeface="Calibri" panose="020F0502020204030204" pitchFamily="34" charset="0"/>
                </a:rPr>
                <a:t>To ensure value for money and quantification of economic and other benefits by managing the contracting of state transversal commodities.</a:t>
              </a:r>
              <a:endParaRPr lang="en-ZA" sz="1200" b="1" dirty="0">
                <a:solidFill>
                  <a:srgbClr val="FFFFFF"/>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xmlns="" id="{1810A8AC-A093-4176-89EC-9C459A658DD5}"/>
                </a:ext>
              </a:extLst>
            </p:cNvPr>
            <p:cNvSpPr/>
            <p:nvPr/>
          </p:nvSpPr>
          <p:spPr>
            <a:xfrm>
              <a:off x="390753" y="1204971"/>
              <a:ext cx="3697720" cy="1021641"/>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0160" tIns="10160" rIns="10160" bIns="10160" numCol="1" spcCol="1270" anchor="t" anchorCtr="0">
              <a:noAutofit/>
            </a:bodyPr>
            <a:lstStyle/>
            <a:p>
              <a:pPr defTabSz="711200" eaLnBrk="0" fontAlgn="base" hangingPunct="0">
                <a:lnSpc>
                  <a:spcPct val="90000"/>
                </a:lnSpc>
                <a:spcBef>
                  <a:spcPct val="0"/>
                </a:spcBef>
                <a:spcAft>
                  <a:spcPct val="35000"/>
                </a:spcAft>
              </a:pPr>
              <a:r>
                <a:rPr lang="en-ZA" sz="1200" dirty="0">
                  <a:solidFill>
                    <a:srgbClr val="000000"/>
                  </a:solidFill>
                  <a:latin typeface="Calibri" panose="020F0502020204030204" pitchFamily="34" charset="0"/>
                  <a:cs typeface="Calibri" panose="020F0502020204030204" pitchFamily="34" charset="0"/>
                </a:rPr>
                <a:t>The OCPO is set up as a distinctive Division within the National Treasury headed by the Chief Procurement Officer (CPO).  The functional structure is organised into six units, each headed by a Chief Director.</a:t>
              </a:r>
              <a:endParaRPr lang="en-ZA" sz="1200" b="1" dirty="0">
                <a:solidFill>
                  <a:srgbClr val="FFFFFF"/>
                </a:solidFill>
                <a:latin typeface="Calibri" panose="020F0502020204030204" pitchFamily="34" charset="0"/>
                <a:cs typeface="Calibri" panose="020F0502020204030204" pitchFamily="34" charset="0"/>
              </a:endParaRPr>
            </a:p>
          </p:txBody>
        </p:sp>
        <p:pic>
          <p:nvPicPr>
            <p:cNvPr id="53" name="Picture 52">
              <a:extLst>
                <a:ext uri="{FF2B5EF4-FFF2-40B4-BE49-F238E27FC236}">
                  <a16:creationId xmlns:a16="http://schemas.microsoft.com/office/drawing/2014/main" xmlns="" id="{EB67FC12-A8F5-411A-B7FF-17BC429C8A05}"/>
                </a:ext>
              </a:extLst>
            </p:cNvPr>
            <p:cNvPicPr>
              <a:picLocks noChangeAspect="1"/>
            </p:cNvPicPr>
            <p:nvPr/>
          </p:nvPicPr>
          <p:blipFill>
            <a:blip r:embed="rId2" cstate="print"/>
            <a:stretch>
              <a:fillRect/>
            </a:stretch>
          </p:blipFill>
          <p:spPr>
            <a:xfrm>
              <a:off x="9196448" y="1964671"/>
              <a:ext cx="468661" cy="499354"/>
            </a:xfrm>
            <a:prstGeom prst="rect">
              <a:avLst/>
            </a:prstGeom>
          </p:spPr>
        </p:pic>
        <p:cxnSp>
          <p:nvCxnSpPr>
            <p:cNvPr id="54" name="Connector: Elbow 53">
              <a:extLst>
                <a:ext uri="{FF2B5EF4-FFF2-40B4-BE49-F238E27FC236}">
                  <a16:creationId xmlns:a16="http://schemas.microsoft.com/office/drawing/2014/main" xmlns="" id="{4B8DDDAF-5474-4CC3-9CE9-057C39BBA2DA}"/>
                </a:ext>
              </a:extLst>
            </p:cNvPr>
            <p:cNvCxnSpPr>
              <a:cxnSpLocks/>
              <a:endCxn id="35" idx="0"/>
            </p:cNvCxnSpPr>
            <p:nvPr/>
          </p:nvCxnSpPr>
          <p:spPr bwMode="auto">
            <a:xfrm rot="5400000">
              <a:off x="3380503" y="431060"/>
              <a:ext cx="304651" cy="4417327"/>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Connector: Elbow 54">
              <a:extLst>
                <a:ext uri="{FF2B5EF4-FFF2-40B4-BE49-F238E27FC236}">
                  <a16:creationId xmlns:a16="http://schemas.microsoft.com/office/drawing/2014/main" xmlns="" id="{F8199F87-5B96-41B2-8453-657B53A1E2C1}"/>
                </a:ext>
              </a:extLst>
            </p:cNvPr>
            <p:cNvCxnSpPr>
              <a:cxnSpLocks/>
              <a:endCxn id="31" idx="0"/>
            </p:cNvCxnSpPr>
            <p:nvPr/>
          </p:nvCxnSpPr>
          <p:spPr bwMode="auto">
            <a:xfrm rot="5400000">
              <a:off x="4339118" y="1389675"/>
              <a:ext cx="304651" cy="2500097"/>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Connector: Elbow 55">
              <a:extLst>
                <a:ext uri="{FF2B5EF4-FFF2-40B4-BE49-F238E27FC236}">
                  <a16:creationId xmlns:a16="http://schemas.microsoft.com/office/drawing/2014/main" xmlns="" id="{94E6157E-9BCB-4519-97E0-8B3AE6126EBA}"/>
                </a:ext>
              </a:extLst>
            </p:cNvPr>
            <p:cNvCxnSpPr>
              <a:cxnSpLocks/>
              <a:endCxn id="32" idx="0"/>
            </p:cNvCxnSpPr>
            <p:nvPr/>
          </p:nvCxnSpPr>
          <p:spPr bwMode="auto">
            <a:xfrm rot="5400000">
              <a:off x="5297732" y="2348288"/>
              <a:ext cx="304651" cy="582870"/>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Connector: Elbow 56">
              <a:extLst>
                <a:ext uri="{FF2B5EF4-FFF2-40B4-BE49-F238E27FC236}">
                  <a16:creationId xmlns:a16="http://schemas.microsoft.com/office/drawing/2014/main" xmlns="" id="{EAF48D6D-9E0B-4D71-88B5-7A0206B5A06C}"/>
                </a:ext>
              </a:extLst>
            </p:cNvPr>
            <p:cNvCxnSpPr>
              <a:stCxn id="37" idx="2"/>
              <a:endCxn id="34" idx="0"/>
            </p:cNvCxnSpPr>
            <p:nvPr/>
          </p:nvCxnSpPr>
          <p:spPr bwMode="auto">
            <a:xfrm rot="16200000" flipH="1">
              <a:off x="6293298" y="2009496"/>
              <a:ext cx="230747" cy="1334358"/>
            </a:xfrm>
            <a:prstGeom prst="bentConnector3">
              <a:avLst>
                <a:gd name="adj1" fmla="val 37216"/>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Connector: Elbow 57">
              <a:extLst>
                <a:ext uri="{FF2B5EF4-FFF2-40B4-BE49-F238E27FC236}">
                  <a16:creationId xmlns:a16="http://schemas.microsoft.com/office/drawing/2014/main" xmlns="" id="{0BC6DEA7-ACC9-42B6-AED0-EE338832AEDE}"/>
                </a:ext>
              </a:extLst>
            </p:cNvPr>
            <p:cNvCxnSpPr>
              <a:cxnSpLocks/>
              <a:endCxn id="33" idx="0"/>
            </p:cNvCxnSpPr>
            <p:nvPr/>
          </p:nvCxnSpPr>
          <p:spPr bwMode="auto">
            <a:xfrm rot="16200000" flipH="1">
              <a:off x="7213568" y="1015321"/>
              <a:ext cx="307433" cy="3251586"/>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Connector: Elbow 58">
              <a:extLst>
                <a:ext uri="{FF2B5EF4-FFF2-40B4-BE49-F238E27FC236}">
                  <a16:creationId xmlns:a16="http://schemas.microsoft.com/office/drawing/2014/main" xmlns="" id="{F1FC03AF-4964-420F-8B34-9656E5C7FD6C}"/>
                </a:ext>
              </a:extLst>
            </p:cNvPr>
            <p:cNvCxnSpPr>
              <a:cxnSpLocks/>
              <a:endCxn id="36" idx="0"/>
            </p:cNvCxnSpPr>
            <p:nvPr/>
          </p:nvCxnSpPr>
          <p:spPr bwMode="auto">
            <a:xfrm rot="16200000" flipH="1">
              <a:off x="8173574" y="55316"/>
              <a:ext cx="304651" cy="5168815"/>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Connector: Elbow 59">
              <a:extLst>
                <a:ext uri="{FF2B5EF4-FFF2-40B4-BE49-F238E27FC236}">
                  <a16:creationId xmlns:a16="http://schemas.microsoft.com/office/drawing/2014/main" xmlns="" id="{545E6190-DE75-4D10-AAA5-0F4872C3248D}"/>
                </a:ext>
              </a:extLst>
            </p:cNvPr>
            <p:cNvCxnSpPr>
              <a:cxnSpLocks/>
            </p:cNvCxnSpPr>
            <p:nvPr/>
          </p:nvCxnSpPr>
          <p:spPr bwMode="auto">
            <a:xfrm rot="5400000" flipH="1" flipV="1">
              <a:off x="6573722" y="1372285"/>
              <a:ext cx="346954" cy="2011415"/>
            </a:xfrm>
            <a:prstGeom prst="bentConnector4">
              <a:avLst>
                <a:gd name="adj1" fmla="val -26214"/>
                <a:gd name="adj2" fmla="val 66271"/>
              </a:avLst>
            </a:prstGeom>
            <a:solidFill>
              <a:schemeClr val="accent1"/>
            </a:solidFill>
            <a:ln w="9525" cap="flat" cmpd="sng" algn="ctr">
              <a:solidFill>
                <a:schemeClr val="tx1"/>
              </a:solidFill>
              <a:prstDash val="solid"/>
              <a:round/>
              <a:headEnd type="none" w="med" len="med"/>
              <a:tailEnd type="none" w="med" len="med"/>
            </a:ln>
            <a:effectLst/>
          </p:spPr>
        </p:cxnSp>
        <p:pic>
          <p:nvPicPr>
            <p:cNvPr id="71" name="Picture 70">
              <a:extLst>
                <a:ext uri="{FF2B5EF4-FFF2-40B4-BE49-F238E27FC236}">
                  <a16:creationId xmlns:a16="http://schemas.microsoft.com/office/drawing/2014/main" xmlns="" id="{988AA139-627B-4EAE-99C6-6096B7BD34F7}"/>
                </a:ext>
              </a:extLst>
            </p:cNvPr>
            <p:cNvPicPr>
              <a:picLocks noChangeAspect="1"/>
            </p:cNvPicPr>
            <p:nvPr/>
          </p:nvPicPr>
          <p:blipFill>
            <a:blip r:embed="rId3" cstate="print"/>
            <a:stretch>
              <a:fillRect/>
            </a:stretch>
          </p:blipFill>
          <p:spPr>
            <a:xfrm>
              <a:off x="1020989" y="3552147"/>
              <a:ext cx="703308" cy="656524"/>
            </a:xfrm>
            <a:prstGeom prst="rect">
              <a:avLst/>
            </a:prstGeom>
          </p:spPr>
        </p:pic>
        <p:pic>
          <p:nvPicPr>
            <p:cNvPr id="72" name="Picture 71">
              <a:extLst>
                <a:ext uri="{FF2B5EF4-FFF2-40B4-BE49-F238E27FC236}">
                  <a16:creationId xmlns:a16="http://schemas.microsoft.com/office/drawing/2014/main" xmlns="" id="{B46DA30E-20FE-42E5-9695-F98E6A244E29}"/>
                </a:ext>
              </a:extLst>
            </p:cNvPr>
            <p:cNvPicPr>
              <a:picLocks noChangeAspect="1"/>
            </p:cNvPicPr>
            <p:nvPr/>
          </p:nvPicPr>
          <p:blipFill>
            <a:blip r:embed="rId4" cstate="print"/>
            <a:stretch>
              <a:fillRect/>
            </a:stretch>
          </p:blipFill>
          <p:spPr>
            <a:xfrm>
              <a:off x="2918702" y="3550342"/>
              <a:ext cx="595443" cy="658330"/>
            </a:xfrm>
            <a:prstGeom prst="rect">
              <a:avLst/>
            </a:prstGeom>
          </p:spPr>
        </p:pic>
        <p:pic>
          <p:nvPicPr>
            <p:cNvPr id="73" name="Picture 72">
              <a:extLst>
                <a:ext uri="{FF2B5EF4-FFF2-40B4-BE49-F238E27FC236}">
                  <a16:creationId xmlns:a16="http://schemas.microsoft.com/office/drawing/2014/main" xmlns="" id="{BB9BB0B8-143B-40F6-85C8-82182A274AD0}"/>
                </a:ext>
              </a:extLst>
            </p:cNvPr>
            <p:cNvPicPr>
              <a:picLocks noChangeAspect="1"/>
            </p:cNvPicPr>
            <p:nvPr/>
          </p:nvPicPr>
          <p:blipFill>
            <a:blip r:embed="rId5" cstate="print"/>
            <a:stretch>
              <a:fillRect/>
            </a:stretch>
          </p:blipFill>
          <p:spPr>
            <a:xfrm>
              <a:off x="4734669" y="3559276"/>
              <a:ext cx="757605" cy="649396"/>
            </a:xfrm>
            <a:prstGeom prst="rect">
              <a:avLst/>
            </a:prstGeom>
          </p:spPr>
        </p:pic>
        <p:pic>
          <p:nvPicPr>
            <p:cNvPr id="74" name="Picture 73">
              <a:extLst>
                <a:ext uri="{FF2B5EF4-FFF2-40B4-BE49-F238E27FC236}">
                  <a16:creationId xmlns:a16="http://schemas.microsoft.com/office/drawing/2014/main" xmlns="" id="{5E8483FE-2FE3-45FD-AAB1-5F419E0E1F2F}"/>
                </a:ext>
              </a:extLst>
            </p:cNvPr>
            <p:cNvPicPr>
              <a:picLocks noChangeAspect="1"/>
            </p:cNvPicPr>
            <p:nvPr/>
          </p:nvPicPr>
          <p:blipFill>
            <a:blip r:embed="rId6" cstate="print"/>
            <a:stretch>
              <a:fillRect/>
            </a:stretch>
          </p:blipFill>
          <p:spPr>
            <a:xfrm>
              <a:off x="6696676" y="3559276"/>
              <a:ext cx="594360" cy="649396"/>
            </a:xfrm>
            <a:prstGeom prst="rect">
              <a:avLst/>
            </a:prstGeom>
          </p:spPr>
        </p:pic>
      </p:grpSp>
      <p:pic>
        <p:nvPicPr>
          <p:cNvPr id="46" name="Picture 45">
            <a:extLst>
              <a:ext uri="{FF2B5EF4-FFF2-40B4-BE49-F238E27FC236}">
                <a16:creationId xmlns:a16="http://schemas.microsoft.com/office/drawing/2014/main" xmlns="" id="{FC9E02C2-44E2-4A66-8A10-67DEF344D34F}"/>
              </a:ext>
            </a:extLst>
          </p:cNvPr>
          <p:cNvPicPr>
            <a:picLocks noChangeAspect="1"/>
          </p:cNvPicPr>
          <p:nvPr/>
        </p:nvPicPr>
        <p:blipFill>
          <a:blip r:embed="rId7" cstate="print"/>
          <a:stretch>
            <a:fillRect/>
          </a:stretch>
        </p:blipFill>
        <p:spPr>
          <a:xfrm>
            <a:off x="6590106" y="3889631"/>
            <a:ext cx="527241" cy="727118"/>
          </a:xfrm>
          <a:prstGeom prst="rect">
            <a:avLst/>
          </a:prstGeom>
        </p:spPr>
      </p:pic>
      <p:pic>
        <p:nvPicPr>
          <p:cNvPr id="47" name="Picture 46">
            <a:extLst>
              <a:ext uri="{FF2B5EF4-FFF2-40B4-BE49-F238E27FC236}">
                <a16:creationId xmlns:a16="http://schemas.microsoft.com/office/drawing/2014/main" xmlns="" id="{41890245-2BE7-4B22-AD47-5AD47E55600D}"/>
              </a:ext>
            </a:extLst>
          </p:cNvPr>
          <p:cNvPicPr>
            <a:picLocks noChangeAspect="1"/>
          </p:cNvPicPr>
          <p:nvPr/>
        </p:nvPicPr>
        <p:blipFill>
          <a:blip r:embed="rId8" cstate="print"/>
          <a:stretch>
            <a:fillRect/>
          </a:stretch>
        </p:blipFill>
        <p:spPr>
          <a:xfrm>
            <a:off x="4006108" y="2051868"/>
            <a:ext cx="508081" cy="727120"/>
          </a:xfrm>
          <a:prstGeom prst="rect">
            <a:avLst/>
          </a:prstGeom>
        </p:spPr>
      </p:pic>
      <p:pic>
        <p:nvPicPr>
          <p:cNvPr id="48" name="Picture 47">
            <a:extLst>
              <a:ext uri="{FF2B5EF4-FFF2-40B4-BE49-F238E27FC236}">
                <a16:creationId xmlns:a16="http://schemas.microsoft.com/office/drawing/2014/main" xmlns="" id="{BBAF3E75-9AEE-487C-83FC-F0979D64142F}"/>
              </a:ext>
            </a:extLst>
          </p:cNvPr>
          <p:cNvPicPr>
            <a:picLocks noChangeAspect="1"/>
          </p:cNvPicPr>
          <p:nvPr/>
        </p:nvPicPr>
        <p:blipFill>
          <a:blip r:embed="rId9" cstate="print"/>
          <a:stretch>
            <a:fillRect/>
          </a:stretch>
        </p:blipFill>
        <p:spPr>
          <a:xfrm>
            <a:off x="7923329" y="3933286"/>
            <a:ext cx="682321" cy="725984"/>
          </a:xfrm>
          <a:prstGeom prst="rect">
            <a:avLst/>
          </a:prstGeom>
        </p:spPr>
      </p:pic>
    </p:spTree>
    <p:extLst>
      <p:ext uri="{BB962C8B-B14F-4D97-AF65-F5344CB8AC3E}">
        <p14:creationId xmlns:p14="http://schemas.microsoft.com/office/powerpoint/2010/main" xmlns="" val="283475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p:txBody>
          <a:bodyPr/>
          <a:lstStyle/>
          <a:p>
            <a:r>
              <a:rPr lang="en-ZA" altLang="en-US" b="1">
                <a:latin typeface="Calibri" panose="020F0502020204030204" pitchFamily="34" charset="0"/>
              </a:rPr>
              <a:t>SCM LEGISLATIVE FRAMEWORK</a:t>
            </a:r>
          </a:p>
        </p:txBody>
      </p:sp>
      <p:sp>
        <p:nvSpPr>
          <p:cNvPr id="3" name="Content Placeholder 2"/>
          <p:cNvSpPr>
            <a:spLocks noGrp="1"/>
          </p:cNvSpPr>
          <p:nvPr>
            <p:ph idx="1"/>
          </p:nvPr>
        </p:nvSpPr>
        <p:spPr>
          <a:xfrm>
            <a:off x="152400" y="1295400"/>
            <a:ext cx="8763000" cy="4797425"/>
          </a:xfrm>
        </p:spPr>
        <p:txBody>
          <a:bodyPr/>
          <a:lstStyle/>
          <a:p>
            <a:pPr algn="just">
              <a:buFont typeface="Wingdings" panose="05000000000000000000" pitchFamily="2" charset="2"/>
              <a:buChar char="q"/>
              <a:defRPr/>
            </a:pPr>
            <a:r>
              <a:rPr lang="en-ZA" sz="1600" b="1" i="1" dirty="0">
                <a:latin typeface="Calibri" panose="020F0502020204030204" pitchFamily="34" charset="0"/>
              </a:rPr>
              <a:t>The constitution of the Republic of SA, 1996</a:t>
            </a:r>
            <a:r>
              <a:rPr lang="en-ZA" sz="1600" dirty="0">
                <a:latin typeface="Calibri" panose="020F0502020204030204" pitchFamily="34" charset="0"/>
              </a:rPr>
              <a:t>.</a:t>
            </a:r>
          </a:p>
          <a:p>
            <a:pPr lvl="1" algn="just">
              <a:buFont typeface="Arial" panose="020B0604020202020204" pitchFamily="34" charset="0"/>
              <a:buChar char="•"/>
              <a:defRPr/>
            </a:pPr>
            <a:r>
              <a:rPr lang="en-ZA" sz="1400" dirty="0">
                <a:latin typeface="Calibri" panose="020F0502020204030204" pitchFamily="34" charset="0"/>
              </a:rPr>
              <a:t>Section 217. (1) When an organ of state in the national, provincial or local sphere of government, or any other institution identified in national legislation, contracts for goods or services, it must do so in accordance with a system which is </a:t>
            </a:r>
            <a:r>
              <a:rPr lang="en-ZA" sz="1400" b="1" i="1" dirty="0">
                <a:latin typeface="Calibri" panose="020F0502020204030204" pitchFamily="34" charset="0"/>
              </a:rPr>
              <a:t>fair, equitable, transparent, competitive and cost-effective. </a:t>
            </a:r>
          </a:p>
          <a:p>
            <a:pPr algn="just">
              <a:buFont typeface="Wingdings" panose="05000000000000000000" pitchFamily="2" charset="2"/>
              <a:buChar char="q"/>
              <a:defRPr/>
            </a:pPr>
            <a:r>
              <a:rPr lang="en-ZA" sz="1600" b="1" i="1" dirty="0">
                <a:latin typeface="Calibri" panose="020F0502020204030204" pitchFamily="34" charset="0"/>
              </a:rPr>
              <a:t>Public Finance Management Act (PFMA and it’s regulations)</a:t>
            </a:r>
          </a:p>
          <a:p>
            <a:pPr algn="just">
              <a:buFont typeface="Wingdings" panose="05000000000000000000" pitchFamily="2" charset="2"/>
              <a:buChar char="q"/>
              <a:defRPr/>
            </a:pPr>
            <a:r>
              <a:rPr lang="en-ZA" sz="1600" b="1" i="1" dirty="0">
                <a:latin typeface="Calibri" panose="020F0502020204030204" pitchFamily="34" charset="0"/>
              </a:rPr>
              <a:t>Municipal Finance Management Act (MFMA and it’s regulations)</a:t>
            </a:r>
          </a:p>
          <a:p>
            <a:pPr algn="just">
              <a:buFont typeface="Wingdings" panose="05000000000000000000" pitchFamily="2" charset="2"/>
              <a:buChar char="q"/>
              <a:defRPr/>
            </a:pPr>
            <a:r>
              <a:rPr lang="en-ZA" sz="1600" b="1" i="1" dirty="0">
                <a:latin typeface="Calibri" panose="020F0502020204030204" pitchFamily="34" charset="0"/>
              </a:rPr>
              <a:t>Municipal Systems Act</a:t>
            </a:r>
          </a:p>
          <a:p>
            <a:pPr algn="just">
              <a:buFont typeface="Wingdings" panose="05000000000000000000" pitchFamily="2" charset="2"/>
              <a:buChar char="q"/>
              <a:defRPr/>
            </a:pPr>
            <a:r>
              <a:rPr lang="en-ZA" sz="1600" b="1" i="1" dirty="0">
                <a:latin typeface="Calibri" panose="020F0502020204030204" pitchFamily="34" charset="0"/>
              </a:rPr>
              <a:t>Preferential Procurement  Policy Framework  Act  (PPPFA and it’s regulations) </a:t>
            </a:r>
          </a:p>
          <a:p>
            <a:pPr algn="just">
              <a:buFont typeface="Wingdings" panose="05000000000000000000" pitchFamily="2" charset="2"/>
              <a:buChar char="q"/>
              <a:defRPr/>
            </a:pPr>
            <a:r>
              <a:rPr lang="en-ZA" sz="1600" b="1" i="1" dirty="0">
                <a:solidFill>
                  <a:srgbClr val="000000"/>
                </a:solidFill>
                <a:latin typeface="Calibri" panose="020F0502020204030204" pitchFamily="34" charset="0"/>
              </a:rPr>
              <a:t>Broad - Based  Black Economic  Empowerment Act 53 of 2003 (B-BBEE)</a:t>
            </a:r>
            <a:endParaRPr lang="en-ZA" sz="1600" dirty="0">
              <a:solidFill>
                <a:srgbClr val="000000"/>
              </a:solidFill>
              <a:latin typeface="Calibri" panose="020F0502020204030204" pitchFamily="34" charset="0"/>
            </a:endParaRPr>
          </a:p>
          <a:p>
            <a:pPr algn="just">
              <a:buFont typeface="Wingdings" panose="05000000000000000000" pitchFamily="2" charset="2"/>
              <a:buChar char="q"/>
              <a:defRPr/>
            </a:pPr>
            <a:r>
              <a:rPr lang="en-ZA" sz="1600" b="1" i="1" dirty="0">
                <a:solidFill>
                  <a:srgbClr val="000000"/>
                </a:solidFill>
                <a:latin typeface="Calibri" panose="020F0502020204030204" pitchFamily="34" charset="0"/>
              </a:rPr>
              <a:t>Construction Industry Development Board Act No. 38 of 2000 (CIDB)</a:t>
            </a:r>
          </a:p>
          <a:p>
            <a:pPr algn="just">
              <a:buFont typeface="Wingdings" panose="05000000000000000000" pitchFamily="2" charset="2"/>
              <a:buChar char="q"/>
              <a:defRPr/>
            </a:pPr>
            <a:r>
              <a:rPr lang="en-ZA" sz="1600" b="1" i="1" dirty="0">
                <a:solidFill>
                  <a:srgbClr val="000000"/>
                </a:solidFill>
                <a:latin typeface="Calibri" panose="020F0502020204030204" pitchFamily="34" charset="0"/>
              </a:rPr>
              <a:t>Promotion of access to information Act (PAIA) 2 of 2000 </a:t>
            </a:r>
            <a:endParaRPr lang="en-ZA" sz="1600" dirty="0">
              <a:solidFill>
                <a:srgbClr val="000000"/>
              </a:solidFill>
              <a:latin typeface="Calibri" panose="020F0502020204030204" pitchFamily="34" charset="0"/>
            </a:endParaRPr>
          </a:p>
          <a:p>
            <a:pPr algn="just">
              <a:buFont typeface="Wingdings" panose="05000000000000000000" pitchFamily="2" charset="2"/>
              <a:buChar char="q"/>
              <a:defRPr/>
            </a:pPr>
            <a:r>
              <a:rPr lang="en-ZA" sz="1600" b="1" i="1" dirty="0">
                <a:solidFill>
                  <a:srgbClr val="000000"/>
                </a:solidFill>
                <a:latin typeface="Calibri" panose="020F0502020204030204" pitchFamily="34" charset="0"/>
              </a:rPr>
              <a:t>Promotion of Administrative Justice Act (PAJA) 3 0f 2000</a:t>
            </a:r>
          </a:p>
          <a:p>
            <a:pPr algn="just">
              <a:buFont typeface="Wingdings" panose="05000000000000000000" pitchFamily="2" charset="2"/>
              <a:buChar char="q"/>
              <a:defRPr/>
            </a:pPr>
            <a:r>
              <a:rPr lang="en-ZA" sz="1600" b="1" i="1" dirty="0">
                <a:solidFill>
                  <a:srgbClr val="000000"/>
                </a:solidFill>
                <a:latin typeface="Calibri" panose="020F0502020204030204" pitchFamily="34" charset="0"/>
              </a:rPr>
              <a:t>The Prevention and Combating of Corrupt Activities Act No. 12 of 2004.</a:t>
            </a:r>
          </a:p>
          <a:p>
            <a:pPr>
              <a:buFont typeface="Wingdings" panose="05000000000000000000" pitchFamily="2" charset="2"/>
              <a:buChar char="q"/>
              <a:defRPr/>
            </a:pPr>
            <a:r>
              <a:rPr lang="en-ZA" sz="1600" b="1" i="1" dirty="0">
                <a:latin typeface="Calibri" panose="020F0502020204030204" pitchFamily="34" charset="0"/>
              </a:rPr>
              <a:t>National Treasury Practice and Instruction notes and Circulars.</a:t>
            </a:r>
            <a:endParaRPr lang="en-ZA" sz="1600" dirty="0">
              <a:latin typeface="Calibri" panose="020F0502020204030204" pitchFamily="34" charset="0"/>
            </a:endParaRPr>
          </a:p>
          <a:p>
            <a:pPr>
              <a:buFont typeface="Wingdings" panose="05000000000000000000" pitchFamily="2" charset="2"/>
              <a:buChar char="q"/>
              <a:defRPr/>
            </a:pPr>
            <a:r>
              <a:rPr lang="en-ZA" sz="1600" b="1" i="1" dirty="0">
                <a:latin typeface="Calibri" panose="020F0502020204030204" pitchFamily="34" charset="0"/>
              </a:rPr>
              <a:t>SCM: A guide to Accounting Officers (Not an Act – Not a regulation)</a:t>
            </a:r>
          </a:p>
          <a:p>
            <a:pPr>
              <a:buFont typeface="Wingdings" panose="05000000000000000000" pitchFamily="2" charset="2"/>
              <a:buChar char="q"/>
              <a:defRPr/>
            </a:pPr>
            <a:r>
              <a:rPr lang="en-ZA" sz="1600" b="1" i="1" dirty="0">
                <a:latin typeface="Calibri" panose="020F0502020204030204" pitchFamily="34" charset="0"/>
              </a:rPr>
              <a:t>Departmental /Institutional SCM Policy </a:t>
            </a:r>
            <a:endParaRPr lang="en-ZA" b="1" i="1" dirty="0">
              <a:solidFill>
                <a:srgbClr val="000000"/>
              </a:solidFill>
            </a:endParaRPr>
          </a:p>
          <a:p>
            <a:pPr algn="just">
              <a:defRPr/>
            </a:pPr>
            <a:endParaRPr lang="en-ZA" b="1" i="1" dirty="0"/>
          </a:p>
          <a:p>
            <a:pPr algn="just">
              <a:defRPr/>
            </a:pPr>
            <a:endParaRPr lang="en-ZA" dirty="0"/>
          </a:p>
          <a:p>
            <a:pPr marL="0" indent="0">
              <a:buFontTx/>
              <a:buNone/>
              <a:defRPr/>
            </a:pPr>
            <a:endParaRPr lang="en-ZA" altLang="en-US" dirty="0"/>
          </a:p>
          <a:p>
            <a:pPr>
              <a:defRPr/>
            </a:pPr>
            <a:endParaRPr lang="en-ZA" dirty="0"/>
          </a:p>
        </p:txBody>
      </p:sp>
      <p:pic>
        <p:nvPicPr>
          <p:cNvPr id="19460"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76200"/>
            <a:ext cx="1390650"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1435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152400" y="58738"/>
            <a:ext cx="8883650" cy="838200"/>
          </a:xfrm>
        </p:spPr>
        <p:txBody>
          <a:bodyPr/>
          <a:lstStyle/>
          <a:p>
            <a:r>
              <a:rPr lang="en-ZA" altLang="en-US" b="1">
                <a:latin typeface="Calibri" panose="020F0502020204030204" pitchFamily="34" charset="0"/>
              </a:rPr>
              <a:t>OVERVIEW OF SUPPLY CHAIN MANAGEMENT</a:t>
            </a:r>
            <a:br>
              <a:rPr lang="en-ZA" altLang="en-US" b="1">
                <a:latin typeface="Calibri" panose="020F0502020204030204" pitchFamily="34" charset="0"/>
              </a:rPr>
            </a:br>
            <a:r>
              <a:rPr lang="en-ZA" altLang="en-US" sz="800" b="1">
                <a:latin typeface="Calibri" panose="020F0502020204030204" pitchFamily="34" charset="0"/>
              </a:rPr>
              <a:t>Source:</a:t>
            </a:r>
            <a:r>
              <a:rPr lang="en-ZA" altLang="en-US" sz="800" b="1" i="1">
                <a:latin typeface="Calibri" panose="020F0502020204030204" pitchFamily="34" charset="0"/>
              </a:rPr>
              <a:t> SCM: A guide to Accounting Officers  February 2014</a:t>
            </a:r>
            <a:endParaRPr lang="en-ZA" altLang="en-US" sz="800" b="1">
              <a:latin typeface="Calibri" panose="020F0502020204030204" pitchFamily="34" charset="0"/>
            </a:endParaRPr>
          </a:p>
        </p:txBody>
      </p:sp>
      <p:pic>
        <p:nvPicPr>
          <p:cNvPr id="20483"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5300" y="1627188"/>
            <a:ext cx="5613400" cy="360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827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6</a:t>
            </a:fld>
            <a:endParaRPr lang="en-US" sz="1400" b="0" dirty="0">
              <a:solidFill>
                <a:schemeClr val="tx1"/>
              </a:solidFill>
              <a:latin typeface="+mn-lt"/>
            </a:endParaRPr>
          </a:p>
        </p:txBody>
      </p:sp>
      <p:sp>
        <p:nvSpPr>
          <p:cNvPr id="10" name="Title 1">
            <a:extLst>
              <a:ext uri="{FF2B5EF4-FFF2-40B4-BE49-F238E27FC236}">
                <a16:creationId xmlns:a16="http://schemas.microsoft.com/office/drawing/2014/main" xmlns="" id="{DC1073B3-254F-4700-9AEF-2236C8B66912}"/>
              </a:ext>
            </a:extLst>
          </p:cNvPr>
          <p:cNvSpPr>
            <a:spLocks noGrp="1" noChangeArrowheads="1"/>
          </p:cNvSpPr>
          <p:nvPr>
            <p:ph type="title"/>
          </p:nvPr>
        </p:nvSpPr>
        <p:spPr>
          <a:xfrm>
            <a:off x="182404" y="179040"/>
            <a:ext cx="7772400" cy="838200"/>
          </a:xfrm>
        </p:spPr>
        <p:txBody>
          <a:bodyPr/>
          <a:lstStyle/>
          <a:p>
            <a:r>
              <a:rPr lang="en-ZA" altLang="en-US" b="1" dirty="0">
                <a:latin typeface="Calibri" panose="020F0502020204030204" pitchFamily="34" charset="0"/>
              </a:rPr>
              <a:t>Demand Management (BSC) Challenges</a:t>
            </a:r>
          </a:p>
        </p:txBody>
      </p:sp>
      <p:sp>
        <p:nvSpPr>
          <p:cNvPr id="8" name="Content Placeholder 2">
            <a:extLst>
              <a:ext uri="{FF2B5EF4-FFF2-40B4-BE49-F238E27FC236}">
                <a16:creationId xmlns:a16="http://schemas.microsoft.com/office/drawing/2014/main" xmlns="" id="{6EABBCA0-4E90-4D3C-B5E6-9FB544DBAB01}"/>
              </a:ext>
            </a:extLst>
          </p:cNvPr>
          <p:cNvSpPr>
            <a:spLocks noGrp="1"/>
          </p:cNvSpPr>
          <p:nvPr>
            <p:ph idx="1"/>
          </p:nvPr>
        </p:nvSpPr>
        <p:spPr>
          <a:xfrm>
            <a:off x="152400" y="1125538"/>
            <a:ext cx="8763000" cy="5327650"/>
          </a:xfrm>
        </p:spPr>
        <p:txBody>
          <a:bodyPr/>
          <a:lstStyle/>
          <a:p>
            <a:pPr algn="just">
              <a:spcAft>
                <a:spcPts val="600"/>
              </a:spcAft>
              <a:buFont typeface="Wingdings" panose="05000000000000000000" pitchFamily="2" charset="2"/>
              <a:buChar char="Ø"/>
            </a:pPr>
            <a:r>
              <a:rPr lang="en-ZA" altLang="en-US" dirty="0">
                <a:latin typeface="Calibri" panose="020F0502020204030204" pitchFamily="34" charset="0"/>
              </a:rPr>
              <a:t>Officials who are involved in BSC should be trained in order to be able to specify requirements that meet the Constitution’s requirements of fairness and transparency. </a:t>
            </a:r>
          </a:p>
          <a:p>
            <a:pPr algn="just">
              <a:spcAft>
                <a:spcPts val="600"/>
              </a:spcAft>
              <a:buFont typeface="Wingdings" panose="05000000000000000000" pitchFamily="2" charset="2"/>
              <a:buChar char="Ø"/>
            </a:pPr>
            <a:r>
              <a:rPr lang="en-ZA" altLang="en-US" dirty="0">
                <a:latin typeface="Calibri" panose="020F0502020204030204" pitchFamily="34" charset="0"/>
              </a:rPr>
              <a:t>Specifications that do not meet legislative requirements and other guidelines set by N/T could lead to </a:t>
            </a:r>
            <a:r>
              <a:rPr lang="en-ZA" altLang="en-US" b="1" dirty="0">
                <a:solidFill>
                  <a:srgbClr val="FF0000"/>
                </a:solidFill>
                <a:latin typeface="Calibri" panose="020F0502020204030204" pitchFamily="34" charset="0"/>
              </a:rPr>
              <a:t>Non-compliance </a:t>
            </a:r>
            <a:r>
              <a:rPr lang="en-ZA" altLang="en-US" dirty="0">
                <a:latin typeface="Calibri" panose="020F0502020204030204" pitchFamily="34" charset="0"/>
              </a:rPr>
              <a:t>and costly litigation.</a:t>
            </a:r>
          </a:p>
          <a:p>
            <a:pPr algn="just">
              <a:spcAft>
                <a:spcPts val="600"/>
              </a:spcAft>
              <a:buFont typeface="Wingdings" panose="05000000000000000000" pitchFamily="2" charset="2"/>
              <a:buChar char="Ø"/>
            </a:pPr>
            <a:r>
              <a:rPr lang="en-ZA" altLang="en-US" dirty="0">
                <a:latin typeface="Calibri" panose="020F0502020204030204" pitchFamily="34" charset="0"/>
              </a:rPr>
              <a:t>Leading to </a:t>
            </a:r>
          </a:p>
          <a:p>
            <a:pPr lvl="1" algn="just">
              <a:spcAft>
                <a:spcPts val="600"/>
              </a:spcAft>
            </a:pPr>
            <a:r>
              <a:rPr lang="en-ZA" altLang="en-US" dirty="0">
                <a:latin typeface="Calibri" panose="020F0502020204030204" pitchFamily="34" charset="0"/>
              </a:rPr>
              <a:t>cancellation of bids</a:t>
            </a:r>
          </a:p>
          <a:p>
            <a:pPr lvl="1" algn="just">
              <a:spcAft>
                <a:spcPts val="600"/>
              </a:spcAft>
            </a:pPr>
            <a:r>
              <a:rPr lang="en-ZA" altLang="en-US" dirty="0">
                <a:latin typeface="Calibri" panose="020F0502020204030204" pitchFamily="34" charset="0"/>
              </a:rPr>
              <a:t>Contract modifications</a:t>
            </a:r>
          </a:p>
          <a:p>
            <a:pPr lvl="1" algn="just">
              <a:spcAft>
                <a:spcPts val="600"/>
              </a:spcAft>
            </a:pPr>
            <a:r>
              <a:rPr lang="en-ZA" altLang="en-US" dirty="0">
                <a:latin typeface="Calibri" panose="020F0502020204030204" pitchFamily="34" charset="0"/>
              </a:rPr>
              <a:t>Deviations</a:t>
            </a:r>
          </a:p>
          <a:p>
            <a:pPr lvl="1" algn="just">
              <a:spcAft>
                <a:spcPts val="600"/>
              </a:spcAft>
            </a:pPr>
            <a:r>
              <a:rPr lang="en-ZA" altLang="en-US" dirty="0">
                <a:latin typeface="Calibri" panose="020F0502020204030204" pitchFamily="34" charset="0"/>
              </a:rPr>
              <a:t>Irregular Expenditure</a:t>
            </a:r>
          </a:p>
          <a:p>
            <a:pPr algn="just"/>
            <a:endParaRPr lang="en-ZA" altLang="en-US" dirty="0"/>
          </a:p>
        </p:txBody>
      </p:sp>
      <p:sp>
        <p:nvSpPr>
          <p:cNvPr id="9" name="Rectangle 8">
            <a:extLst>
              <a:ext uri="{FF2B5EF4-FFF2-40B4-BE49-F238E27FC236}">
                <a16:creationId xmlns:a16="http://schemas.microsoft.com/office/drawing/2014/main" xmlns="" id="{4BDD5699-9D34-4EC0-9322-2ABF7E99E48E}"/>
              </a:ext>
            </a:extLst>
          </p:cNvPr>
          <p:cNvSpPr/>
          <p:nvPr/>
        </p:nvSpPr>
        <p:spPr bwMode="auto">
          <a:xfrm>
            <a:off x="5364163" y="4149725"/>
            <a:ext cx="3527425" cy="165258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ZA" dirty="0">
                <a:solidFill>
                  <a:srgbClr val="FF0000"/>
                </a:solidFill>
                <a:ea typeface="ＭＳ Ｐゴシック" pitchFamily="1" charset="-128"/>
              </a:rPr>
              <a:t>The biggest drivers of increase in contract modifications as well as deviations.</a:t>
            </a:r>
          </a:p>
        </p:txBody>
      </p:sp>
    </p:spTree>
    <p:extLst>
      <p:ext uri="{BB962C8B-B14F-4D97-AF65-F5344CB8AC3E}">
        <p14:creationId xmlns:p14="http://schemas.microsoft.com/office/powerpoint/2010/main" xmlns="" val="85112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7</a:t>
            </a:fld>
            <a:endParaRPr lang="en-US" sz="1400" b="0" dirty="0">
              <a:solidFill>
                <a:schemeClr val="tx1"/>
              </a:solidFill>
              <a:latin typeface="+mn-lt"/>
            </a:endParaRPr>
          </a:p>
        </p:txBody>
      </p:sp>
      <p:sp>
        <p:nvSpPr>
          <p:cNvPr id="10" name="Title 1">
            <a:extLst>
              <a:ext uri="{FF2B5EF4-FFF2-40B4-BE49-F238E27FC236}">
                <a16:creationId xmlns:a16="http://schemas.microsoft.com/office/drawing/2014/main" xmlns="" id="{DC1073B3-254F-4700-9AEF-2236C8B66912}"/>
              </a:ext>
            </a:extLst>
          </p:cNvPr>
          <p:cNvSpPr>
            <a:spLocks noGrp="1" noChangeArrowheads="1"/>
          </p:cNvSpPr>
          <p:nvPr>
            <p:ph type="title"/>
          </p:nvPr>
        </p:nvSpPr>
        <p:spPr>
          <a:xfrm>
            <a:off x="182404" y="179040"/>
            <a:ext cx="7772400" cy="838200"/>
          </a:xfrm>
        </p:spPr>
        <p:txBody>
          <a:bodyPr/>
          <a:lstStyle/>
          <a:p>
            <a:r>
              <a:rPr lang="en-ZA" altLang="en-US" b="1" dirty="0">
                <a:latin typeface="Calibri" panose="020F0502020204030204" pitchFamily="34" charset="0"/>
              </a:rPr>
              <a:t>Acquisition (BEC) Challenges</a:t>
            </a:r>
          </a:p>
        </p:txBody>
      </p:sp>
      <p:sp>
        <p:nvSpPr>
          <p:cNvPr id="7" name="Content Placeholder 2">
            <a:extLst>
              <a:ext uri="{FF2B5EF4-FFF2-40B4-BE49-F238E27FC236}">
                <a16:creationId xmlns:a16="http://schemas.microsoft.com/office/drawing/2014/main" xmlns="" id="{F5878728-ECEA-41C6-B7EA-F1FEAE7A08C0}"/>
              </a:ext>
            </a:extLst>
          </p:cNvPr>
          <p:cNvSpPr>
            <a:spLocks noGrp="1" noChangeArrowheads="1"/>
          </p:cNvSpPr>
          <p:nvPr>
            <p:ph idx="1"/>
          </p:nvPr>
        </p:nvSpPr>
        <p:spPr>
          <a:xfrm>
            <a:off x="152400" y="1295400"/>
            <a:ext cx="8763000" cy="4572000"/>
          </a:xfrm>
        </p:spPr>
        <p:txBody>
          <a:bodyPr/>
          <a:lstStyle/>
          <a:p>
            <a:pPr>
              <a:spcAft>
                <a:spcPts val="600"/>
              </a:spcAft>
              <a:buFont typeface="Wingdings" panose="05000000000000000000" pitchFamily="2" charset="2"/>
              <a:buChar char="Ø"/>
            </a:pPr>
            <a:r>
              <a:rPr lang="en-US" altLang="en-US" sz="1800" dirty="0">
                <a:latin typeface="Calibri" panose="020F0502020204030204" pitchFamily="34" charset="0"/>
              </a:rPr>
              <a:t>Bid Committees not properly constituted and not understanding their roles.</a:t>
            </a:r>
          </a:p>
          <a:p>
            <a:pPr>
              <a:spcAft>
                <a:spcPts val="600"/>
              </a:spcAft>
              <a:buFont typeface="Wingdings" panose="05000000000000000000" pitchFamily="2" charset="2"/>
              <a:buChar char="Ø"/>
            </a:pPr>
            <a:r>
              <a:rPr lang="en-US" altLang="en-US" sz="1800" dirty="0">
                <a:latin typeface="Calibri" panose="020F0502020204030204" pitchFamily="34" charset="0"/>
              </a:rPr>
              <a:t>Inexperienced committee members or not familiar with SCM regulatory framework.</a:t>
            </a:r>
          </a:p>
          <a:p>
            <a:pPr>
              <a:spcAft>
                <a:spcPts val="600"/>
              </a:spcAft>
              <a:buFont typeface="Wingdings" panose="05000000000000000000" pitchFamily="2" charset="2"/>
              <a:buChar char="Ø"/>
            </a:pPr>
            <a:r>
              <a:rPr lang="en-US" altLang="en-US" sz="1800" dirty="0">
                <a:latin typeface="Calibri" panose="020F0502020204030204" pitchFamily="34" charset="0"/>
              </a:rPr>
              <a:t>Conflict of interest.</a:t>
            </a:r>
          </a:p>
          <a:p>
            <a:pPr>
              <a:spcAft>
                <a:spcPts val="600"/>
              </a:spcAft>
              <a:buFont typeface="Wingdings" panose="05000000000000000000" pitchFamily="2" charset="2"/>
              <a:buChar char="Ø"/>
            </a:pPr>
            <a:r>
              <a:rPr lang="en-US" altLang="en-US" sz="1800" dirty="0">
                <a:latin typeface="Calibri" panose="020F0502020204030204" pitchFamily="34" charset="0"/>
              </a:rPr>
              <a:t>Changing the evaluation criteria advertised during the evaluation.</a:t>
            </a:r>
          </a:p>
          <a:p>
            <a:pPr>
              <a:spcAft>
                <a:spcPts val="600"/>
              </a:spcAft>
              <a:buFont typeface="Wingdings" panose="05000000000000000000" pitchFamily="2" charset="2"/>
              <a:buChar char="Ø"/>
            </a:pPr>
            <a:r>
              <a:rPr lang="en-US" altLang="en-US" sz="1800" dirty="0">
                <a:latin typeface="Calibri" panose="020F0502020204030204" pitchFamily="34" charset="0"/>
              </a:rPr>
              <a:t>Separating physical inspection and presentation from functionality evaluation.</a:t>
            </a:r>
          </a:p>
          <a:p>
            <a:pPr>
              <a:spcAft>
                <a:spcPts val="600"/>
              </a:spcAft>
              <a:buFont typeface="Wingdings" panose="05000000000000000000" pitchFamily="2" charset="2"/>
              <a:buChar char="Ø"/>
            </a:pPr>
            <a:r>
              <a:rPr lang="en-US" altLang="en-US" sz="1800" dirty="0">
                <a:latin typeface="Calibri" panose="020F0502020204030204" pitchFamily="34" charset="0"/>
              </a:rPr>
              <a:t>Incorrect calculations.</a:t>
            </a:r>
          </a:p>
          <a:p>
            <a:pPr algn="just">
              <a:spcAft>
                <a:spcPts val="600"/>
              </a:spcAft>
              <a:buFont typeface="Wingdings" panose="05000000000000000000" pitchFamily="2" charset="2"/>
              <a:buChar char="Ø"/>
            </a:pPr>
            <a:r>
              <a:rPr lang="en-ZA" altLang="en-US" sz="1800" dirty="0">
                <a:latin typeface="Calibri" panose="020F0502020204030204" pitchFamily="34" charset="0"/>
              </a:rPr>
              <a:t>Leading to </a:t>
            </a:r>
          </a:p>
          <a:p>
            <a:pPr lvl="1" algn="just">
              <a:spcAft>
                <a:spcPts val="600"/>
              </a:spcAft>
            </a:pPr>
            <a:r>
              <a:rPr lang="en-ZA" altLang="en-US" sz="1800" dirty="0">
                <a:latin typeface="Calibri" panose="020F0502020204030204" pitchFamily="34" charset="0"/>
              </a:rPr>
              <a:t>cancellation of bids</a:t>
            </a:r>
          </a:p>
          <a:p>
            <a:pPr lvl="1" algn="just">
              <a:spcAft>
                <a:spcPts val="600"/>
              </a:spcAft>
            </a:pPr>
            <a:r>
              <a:rPr lang="en-ZA" altLang="en-US" sz="1800" dirty="0">
                <a:latin typeface="Calibri" panose="020F0502020204030204" pitchFamily="34" charset="0"/>
              </a:rPr>
              <a:t>Contract modifications</a:t>
            </a:r>
          </a:p>
          <a:p>
            <a:pPr lvl="1" algn="just">
              <a:spcAft>
                <a:spcPts val="600"/>
              </a:spcAft>
            </a:pPr>
            <a:r>
              <a:rPr lang="en-ZA" altLang="en-US" sz="1800" dirty="0">
                <a:latin typeface="Calibri" panose="020F0502020204030204" pitchFamily="34" charset="0"/>
              </a:rPr>
              <a:t>Deviations</a:t>
            </a:r>
          </a:p>
          <a:p>
            <a:pPr lvl="1" algn="just">
              <a:spcAft>
                <a:spcPts val="600"/>
              </a:spcAft>
            </a:pPr>
            <a:r>
              <a:rPr lang="en-ZA" altLang="en-US" sz="1800" dirty="0">
                <a:latin typeface="Calibri" panose="020F0502020204030204" pitchFamily="34" charset="0"/>
              </a:rPr>
              <a:t>Irregular Expenditure</a:t>
            </a:r>
          </a:p>
          <a:p>
            <a:pPr algn="just"/>
            <a:endParaRPr lang="en-ZA" altLang="en-US" dirty="0"/>
          </a:p>
          <a:p>
            <a:pPr>
              <a:spcAft>
                <a:spcPts val="600"/>
              </a:spcAft>
            </a:pPr>
            <a:endParaRPr lang="en-US" altLang="en-US" dirty="0">
              <a:latin typeface="Calibri" panose="020F0502020204030204" pitchFamily="34" charset="0"/>
            </a:endParaRPr>
          </a:p>
          <a:p>
            <a:endParaRPr lang="en-ZA" altLang="en-US" dirty="0"/>
          </a:p>
        </p:txBody>
      </p:sp>
      <p:sp>
        <p:nvSpPr>
          <p:cNvPr id="9" name="Rectangle 8">
            <a:extLst>
              <a:ext uri="{FF2B5EF4-FFF2-40B4-BE49-F238E27FC236}">
                <a16:creationId xmlns:a16="http://schemas.microsoft.com/office/drawing/2014/main" xmlns="" id="{1DCE3B5C-D6CE-4C23-AF31-DC1E671DD463}"/>
              </a:ext>
            </a:extLst>
          </p:cNvPr>
          <p:cNvSpPr/>
          <p:nvPr/>
        </p:nvSpPr>
        <p:spPr bwMode="auto">
          <a:xfrm>
            <a:off x="5219700" y="4076700"/>
            <a:ext cx="3529013" cy="165417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ZA" dirty="0">
                <a:solidFill>
                  <a:srgbClr val="FF0000"/>
                </a:solidFill>
                <a:ea typeface="ＭＳ Ｐゴシック" pitchFamily="1" charset="-128"/>
              </a:rPr>
              <a:t>The biggest drivers of increase in contract modifications as well as deviations.</a:t>
            </a:r>
          </a:p>
        </p:txBody>
      </p:sp>
    </p:spTree>
    <p:extLst>
      <p:ext uri="{BB962C8B-B14F-4D97-AF65-F5344CB8AC3E}">
        <p14:creationId xmlns:p14="http://schemas.microsoft.com/office/powerpoint/2010/main" xmlns="" val="338695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420464"/>
            <a:ext cx="1905000" cy="457200"/>
          </a:xfrm>
        </p:spPr>
        <p:txBody>
          <a:bodyPr/>
          <a:lstStyle/>
          <a:p>
            <a:pPr>
              <a:defRPr/>
            </a:pPr>
            <a:fld id="{18CC9CFB-5521-4678-B011-3614EFC0CBEB}" type="slidenum">
              <a:rPr lang="en-US" smtClean="0"/>
              <a:pPr>
                <a:defRPr/>
              </a:pPr>
              <a:t>8</a:t>
            </a:fld>
            <a:endParaRPr lang="en-US" sz="1400" b="0" dirty="0">
              <a:solidFill>
                <a:schemeClr val="tx1"/>
              </a:solidFill>
              <a:latin typeface="+mn-lt"/>
            </a:endParaRPr>
          </a:p>
        </p:txBody>
      </p:sp>
      <p:sp>
        <p:nvSpPr>
          <p:cNvPr id="10" name="Title 1">
            <a:extLst>
              <a:ext uri="{FF2B5EF4-FFF2-40B4-BE49-F238E27FC236}">
                <a16:creationId xmlns:a16="http://schemas.microsoft.com/office/drawing/2014/main" xmlns="" id="{DC1073B3-254F-4700-9AEF-2236C8B66912}"/>
              </a:ext>
            </a:extLst>
          </p:cNvPr>
          <p:cNvSpPr>
            <a:spLocks noGrp="1" noChangeArrowheads="1"/>
          </p:cNvSpPr>
          <p:nvPr>
            <p:ph type="title"/>
          </p:nvPr>
        </p:nvSpPr>
        <p:spPr>
          <a:xfrm>
            <a:off x="182404" y="179040"/>
            <a:ext cx="7772400" cy="838200"/>
          </a:xfrm>
        </p:spPr>
        <p:txBody>
          <a:bodyPr/>
          <a:lstStyle/>
          <a:p>
            <a:r>
              <a:rPr lang="en-ZA" altLang="en-US" b="1" dirty="0">
                <a:latin typeface="Calibri" panose="020F0502020204030204" pitchFamily="34" charset="0"/>
              </a:rPr>
              <a:t>Acquisition (BAC) Challenges</a:t>
            </a:r>
          </a:p>
        </p:txBody>
      </p:sp>
      <p:sp>
        <p:nvSpPr>
          <p:cNvPr id="5" name="Content Placeholder 2">
            <a:extLst>
              <a:ext uri="{FF2B5EF4-FFF2-40B4-BE49-F238E27FC236}">
                <a16:creationId xmlns:a16="http://schemas.microsoft.com/office/drawing/2014/main" xmlns="" id="{0786E2C2-CBB9-484D-96AD-DE0F42DDD136}"/>
              </a:ext>
            </a:extLst>
          </p:cNvPr>
          <p:cNvSpPr>
            <a:spLocks noGrp="1"/>
          </p:cNvSpPr>
          <p:nvPr>
            <p:ph idx="1"/>
          </p:nvPr>
        </p:nvSpPr>
        <p:spPr>
          <a:xfrm>
            <a:off x="152400" y="1295400"/>
            <a:ext cx="8763000" cy="4572000"/>
          </a:xfrm>
        </p:spPr>
        <p:txBody>
          <a:bodyPr/>
          <a:lstStyle/>
          <a:p>
            <a:pPr marL="0" indent="0">
              <a:buFontTx/>
              <a:buNone/>
              <a:defRPr/>
            </a:pPr>
            <a:r>
              <a:rPr lang="en-ZA" b="1" dirty="0">
                <a:latin typeface="Calibri" panose="020F0502020204030204" pitchFamily="34" charset="0"/>
              </a:rPr>
              <a:t>Bid Adjudication </a:t>
            </a:r>
          </a:p>
          <a:p>
            <a:pPr>
              <a:buFont typeface="Wingdings" panose="05000000000000000000" pitchFamily="2" charset="2"/>
              <a:buChar char="Ø"/>
              <a:defRPr/>
            </a:pPr>
            <a:r>
              <a:rPr lang="en-ZA" sz="1600" dirty="0">
                <a:latin typeface="Calibri" panose="020F0502020204030204" pitchFamily="34" charset="0"/>
              </a:rPr>
              <a:t>BAC not properly constituted.</a:t>
            </a:r>
          </a:p>
          <a:p>
            <a:pPr>
              <a:buFont typeface="Wingdings" panose="05000000000000000000" pitchFamily="2" charset="2"/>
              <a:buChar char="Ø"/>
              <a:defRPr/>
            </a:pPr>
            <a:r>
              <a:rPr lang="en-ZA" sz="1600" dirty="0">
                <a:latin typeface="Calibri" panose="020F0502020204030204" pitchFamily="34" charset="0"/>
              </a:rPr>
              <a:t>BEC members also BAC members creating conflict</a:t>
            </a:r>
          </a:p>
          <a:p>
            <a:pPr>
              <a:buFont typeface="Wingdings" panose="05000000000000000000" pitchFamily="2" charset="2"/>
              <a:buChar char="Ø"/>
              <a:defRPr/>
            </a:pPr>
            <a:r>
              <a:rPr lang="en-ZA" sz="1600" dirty="0">
                <a:latin typeface="Calibri" panose="020F0502020204030204" pitchFamily="34" charset="0"/>
              </a:rPr>
              <a:t>BAC Not understanding their roles.</a:t>
            </a:r>
          </a:p>
          <a:p>
            <a:pPr>
              <a:buFont typeface="Wingdings" panose="05000000000000000000" pitchFamily="2" charset="2"/>
              <a:buChar char="Ø"/>
              <a:defRPr/>
            </a:pPr>
            <a:r>
              <a:rPr lang="en-ZA" sz="1600" dirty="0">
                <a:latin typeface="Calibri" panose="020F0502020204030204" pitchFamily="34" charset="0"/>
              </a:rPr>
              <a:t>Conflict of interest.</a:t>
            </a:r>
          </a:p>
          <a:p>
            <a:pPr>
              <a:buFont typeface="Wingdings" panose="05000000000000000000" pitchFamily="2" charset="2"/>
              <a:buChar char="Ø"/>
              <a:defRPr/>
            </a:pPr>
            <a:r>
              <a:rPr lang="en-ZA" sz="1600" dirty="0">
                <a:latin typeface="Calibri" panose="020F0502020204030204" pitchFamily="34" charset="0"/>
              </a:rPr>
              <a:t>Endorsing unfair disqualifications.</a:t>
            </a:r>
          </a:p>
          <a:p>
            <a:pPr>
              <a:buFont typeface="Wingdings" panose="05000000000000000000" pitchFamily="2" charset="2"/>
              <a:buChar char="Ø"/>
              <a:defRPr/>
            </a:pPr>
            <a:r>
              <a:rPr lang="en-ZA" sz="1600" dirty="0">
                <a:latin typeface="Calibri" panose="020F0502020204030204" pitchFamily="34" charset="0"/>
              </a:rPr>
              <a:t>Endorsing incorrect calculations.</a:t>
            </a:r>
          </a:p>
          <a:p>
            <a:pPr>
              <a:buFont typeface="Wingdings" panose="05000000000000000000" pitchFamily="2" charset="2"/>
              <a:buChar char="Ø"/>
              <a:defRPr/>
            </a:pPr>
            <a:r>
              <a:rPr lang="en-ZA" sz="1600" dirty="0">
                <a:latin typeface="Calibri" panose="020F0502020204030204" pitchFamily="34" charset="0"/>
              </a:rPr>
              <a:t>Changing the BEC scoring.</a:t>
            </a:r>
          </a:p>
          <a:p>
            <a:pPr>
              <a:buFont typeface="Wingdings" panose="05000000000000000000" pitchFamily="2" charset="2"/>
              <a:buChar char="Ø"/>
              <a:defRPr/>
            </a:pPr>
            <a:r>
              <a:rPr lang="en-ZA" sz="1600" dirty="0">
                <a:latin typeface="Calibri" panose="020F0502020204030204" pitchFamily="34" charset="0"/>
              </a:rPr>
              <a:t>Allocating scores to the bidders</a:t>
            </a:r>
          </a:p>
          <a:p>
            <a:pPr algn="just">
              <a:spcAft>
                <a:spcPts val="600"/>
              </a:spcAft>
              <a:buFont typeface="Wingdings" panose="05000000000000000000" pitchFamily="2" charset="2"/>
              <a:buChar char="Ø"/>
              <a:defRPr/>
            </a:pPr>
            <a:r>
              <a:rPr lang="en-ZA" sz="1600" dirty="0">
                <a:latin typeface="Calibri" panose="020F0502020204030204" pitchFamily="34" charset="0"/>
              </a:rPr>
              <a:t>Leading to </a:t>
            </a:r>
          </a:p>
          <a:p>
            <a:pPr lvl="1" algn="just">
              <a:spcAft>
                <a:spcPts val="600"/>
              </a:spcAft>
              <a:defRPr/>
            </a:pPr>
            <a:r>
              <a:rPr lang="en-ZA" sz="1600" dirty="0">
                <a:latin typeface="Calibri" panose="020F0502020204030204" pitchFamily="34" charset="0"/>
              </a:rPr>
              <a:t>cancellation of bids</a:t>
            </a:r>
          </a:p>
          <a:p>
            <a:pPr lvl="1" algn="just">
              <a:spcAft>
                <a:spcPts val="600"/>
              </a:spcAft>
              <a:defRPr/>
            </a:pPr>
            <a:r>
              <a:rPr lang="en-ZA" altLang="en-US" sz="1600" dirty="0">
                <a:latin typeface="Calibri" panose="020F0502020204030204" pitchFamily="34" charset="0"/>
              </a:rPr>
              <a:t>Contract modifications</a:t>
            </a:r>
          </a:p>
          <a:p>
            <a:pPr lvl="1" algn="just">
              <a:spcAft>
                <a:spcPts val="600"/>
              </a:spcAft>
              <a:defRPr/>
            </a:pPr>
            <a:r>
              <a:rPr lang="en-ZA" altLang="en-US" sz="1600" dirty="0">
                <a:latin typeface="Calibri" panose="020F0502020204030204" pitchFamily="34" charset="0"/>
              </a:rPr>
              <a:t>Deviations</a:t>
            </a:r>
          </a:p>
          <a:p>
            <a:pPr lvl="1" algn="just">
              <a:spcAft>
                <a:spcPts val="600"/>
              </a:spcAft>
              <a:defRPr/>
            </a:pPr>
            <a:r>
              <a:rPr lang="en-ZA" altLang="en-US" sz="1600" dirty="0">
                <a:latin typeface="Calibri" panose="020F0502020204030204" pitchFamily="34" charset="0"/>
              </a:rPr>
              <a:t>Irregular Expenditure</a:t>
            </a:r>
          </a:p>
          <a:p>
            <a:pPr>
              <a:defRPr/>
            </a:pPr>
            <a:endParaRPr lang="en-ZA" dirty="0">
              <a:latin typeface="Calibri" panose="020F0502020204030204" pitchFamily="34" charset="0"/>
            </a:endParaRPr>
          </a:p>
          <a:p>
            <a:pPr>
              <a:defRPr/>
            </a:pPr>
            <a:endParaRPr lang="en-ZA" dirty="0"/>
          </a:p>
        </p:txBody>
      </p:sp>
      <p:sp>
        <p:nvSpPr>
          <p:cNvPr id="6" name="Rectangle 5">
            <a:extLst>
              <a:ext uri="{FF2B5EF4-FFF2-40B4-BE49-F238E27FC236}">
                <a16:creationId xmlns:a16="http://schemas.microsoft.com/office/drawing/2014/main" xmlns="" id="{00EBE457-9D11-4B99-A24C-DCB7D3C03937}"/>
              </a:ext>
            </a:extLst>
          </p:cNvPr>
          <p:cNvSpPr/>
          <p:nvPr/>
        </p:nvSpPr>
        <p:spPr bwMode="auto">
          <a:xfrm>
            <a:off x="5219700" y="4076700"/>
            <a:ext cx="3529013" cy="165417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en-ZA" dirty="0">
                <a:solidFill>
                  <a:srgbClr val="FF0000"/>
                </a:solidFill>
                <a:ea typeface="ＭＳ Ｐゴシック" pitchFamily="1" charset="-128"/>
              </a:rPr>
              <a:t>The biggest drivers of increase in contract modifications as well as deviations.</a:t>
            </a:r>
          </a:p>
        </p:txBody>
      </p:sp>
    </p:spTree>
    <p:extLst>
      <p:ext uri="{BB962C8B-B14F-4D97-AF65-F5344CB8AC3E}">
        <p14:creationId xmlns:p14="http://schemas.microsoft.com/office/powerpoint/2010/main" xmlns="" val="271383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34200" y="6420464"/>
            <a:ext cx="1905000" cy="457200"/>
          </a:xfrm>
        </p:spPr>
        <p:txBody>
          <a:bodyPr/>
          <a:lstStyle/>
          <a:p>
            <a:pPr>
              <a:defRPr/>
            </a:pPr>
            <a:fld id="{18CC9CFB-5521-4678-B011-3614EFC0CBEB}" type="slidenum">
              <a:rPr lang="en-US" smtClean="0"/>
              <a:pPr>
                <a:defRPr/>
              </a:pPr>
              <a:t>9</a:t>
            </a:fld>
            <a:endParaRPr lang="en-US" sz="1400" b="0" dirty="0">
              <a:solidFill>
                <a:schemeClr val="tx1"/>
              </a:solidFill>
              <a:latin typeface="+mn-lt"/>
            </a:endParaRPr>
          </a:p>
        </p:txBody>
      </p:sp>
      <p:sp>
        <p:nvSpPr>
          <p:cNvPr id="7" name="TextBox 6"/>
          <p:cNvSpPr txBox="1">
            <a:spLocks/>
          </p:cNvSpPr>
          <p:nvPr/>
        </p:nvSpPr>
        <p:spPr>
          <a:xfrm>
            <a:off x="132552" y="1171575"/>
            <a:ext cx="9011448" cy="4500166"/>
          </a:xfrm>
          <a:prstGeom prst="rect">
            <a:avLst/>
          </a:prstGeom>
          <a:noFill/>
        </p:spPr>
        <p:txBody>
          <a:bodyPr wrap="square" rtlCol="0">
            <a:no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Sole Supplier and/or Single Source – e.g. OEM</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Closed bid process (Limited market)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Business continuity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Business Strategy/operations (Recently found with SOCs with their turn-around strategies)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Service Delivery Urgency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Extensions on current contracts due to new tender processes not concluded in time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Failed tender processes; Restart tender processes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Value-for-money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Extension of Accommodation Leases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Continue using existing software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Exceeding the 15%/R15m  or 20%/R20m threshold for expansions (especially SOCs with large projects)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Government-to-Government Procurement (GTAC, CSIR, </a:t>
            </a:r>
            <a:r>
              <a:rPr kumimoji="0" lang="en-US" sz="1500" b="0" i="0" u="none" strike="noStrike" kern="1200" cap="none" spc="0" normalizeH="0" baseline="0" noProof="0" dirty="0" err="1">
                <a:ln>
                  <a:noFill/>
                </a:ln>
                <a:solidFill>
                  <a:srgbClr val="000000"/>
                </a:solidFill>
                <a:effectLst/>
                <a:uLnTx/>
                <a:uFillTx/>
                <a:latin typeface="Arial"/>
                <a:cs typeface="+mn-cs"/>
              </a:rPr>
              <a:t>etc</a:t>
            </a:r>
            <a:r>
              <a:rPr kumimoji="0" lang="en-US" sz="1500" b="0" i="0" u="none" strike="noStrike" kern="1200" cap="none" spc="0" normalizeH="0" baseline="0" noProof="0" dirty="0">
                <a:ln>
                  <a:noFill/>
                </a:ln>
                <a:solidFill>
                  <a:srgbClr val="000000"/>
                </a:solidFill>
                <a:effectLst/>
                <a:uLnTx/>
                <a:uFillTx/>
                <a:latin typeface="Arial"/>
                <a:cs typeface="+mn-cs"/>
              </a:rPr>
              <a: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cs typeface="+mn-cs"/>
              </a:rPr>
              <a:t>Expansion of scope (time &amp; material)</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000000"/>
              </a:solidFill>
              <a:effectLst/>
              <a:uLnTx/>
              <a:uFillTx/>
              <a:latin typeface="Arial"/>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000000"/>
              </a:solidFill>
              <a:effectLst/>
              <a:uLnTx/>
              <a:uFillTx/>
              <a:latin typeface="Arial"/>
              <a:cs typeface="+mn-cs"/>
            </a:endParaRPr>
          </a:p>
        </p:txBody>
      </p:sp>
      <p:sp>
        <p:nvSpPr>
          <p:cNvPr id="9" name="Title 1"/>
          <p:cNvSpPr>
            <a:spLocks noGrp="1" noChangeArrowheads="1"/>
          </p:cNvSpPr>
          <p:nvPr>
            <p:ph type="title"/>
          </p:nvPr>
        </p:nvSpPr>
        <p:spPr/>
        <p:txBody>
          <a:bodyPr/>
          <a:lstStyle/>
          <a:p>
            <a:r>
              <a:rPr lang="en-ZA" altLang="en-US" sz="2400" dirty="0">
                <a:latin typeface="Arial Bold" panose="020B0704020202020204" pitchFamily="34" charset="0"/>
                <a:cs typeface="Osaka"/>
              </a:rPr>
              <a:t>Common Reasons for Deviations and Expansions</a:t>
            </a:r>
            <a:endParaRPr lang="en-US" altLang="en-US" sz="2400" dirty="0">
              <a:latin typeface="Arial Bold" panose="020B0704020202020204" pitchFamily="34" charset="0"/>
              <a:ea typeface="Osaka"/>
              <a:cs typeface="Osaka"/>
            </a:endParaRPr>
          </a:p>
        </p:txBody>
      </p:sp>
    </p:spTree>
    <p:extLst>
      <p:ext uri="{BB962C8B-B14F-4D97-AF65-F5344CB8AC3E}">
        <p14:creationId xmlns:p14="http://schemas.microsoft.com/office/powerpoint/2010/main" xmlns="" val="20469391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ITMac01 HD:Applications:Microsoft Office 2004:Templates:Presentations:Designs:Blank Presentation</Template>
  <TotalTime>0</TotalTime>
  <Words>1158</Words>
  <Application>Microsoft Office PowerPoint</Application>
  <PresentationFormat>On-screen Show (4:3)</PresentationFormat>
  <Paragraphs>170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    PRESENTATION TO PORTFOLIO COMMITTEE ON SMALL BUSINESS DEVELOPMENT    25 MAY 2022  </vt:lpstr>
      <vt:lpstr>OCPO STRATEGIC OBJECTIVES</vt:lpstr>
      <vt:lpstr>OCPO STRUCTURE</vt:lpstr>
      <vt:lpstr>SCM LEGISLATIVE FRAMEWORK</vt:lpstr>
      <vt:lpstr>OVERVIEW OF SUPPLY CHAIN MANAGEMENT Source: SCM: A guide to Accounting Officers  February 2014</vt:lpstr>
      <vt:lpstr>Demand Management (BSC) Challenges</vt:lpstr>
      <vt:lpstr>Acquisition (BEC) Challenges</vt:lpstr>
      <vt:lpstr>Acquisition (BAC) Challenges</vt:lpstr>
      <vt:lpstr>Common Reasons for Deviations and Expansions</vt:lpstr>
      <vt:lpstr>Trends and observations</vt:lpstr>
      <vt:lpstr>OCPO KEY ISSUES</vt:lpstr>
      <vt:lpstr>Operational Challenges and remedies</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PORTFOLIO COMMITTEE ON SMALL BUSINESS DEVELOPMENT    25 MAY 2022</dc:title>
  <dc:creator/>
  <cp:lastModifiedBy/>
  <cp:revision>3</cp:revision>
  <dcterms:created xsi:type="dcterms:W3CDTF">2022-05-24T18:18:42Z</dcterms:created>
  <dcterms:modified xsi:type="dcterms:W3CDTF">2022-05-25T10:04:21Z</dcterms:modified>
</cp:coreProperties>
</file>