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8" r:id="rId2"/>
    <p:sldId id="256" r:id="rId3"/>
    <p:sldId id="285" r:id="rId4"/>
    <p:sldId id="287" r:id="rId5"/>
    <p:sldId id="289" r:id="rId6"/>
    <p:sldId id="288" r:id="rId7"/>
    <p:sldId id="290" r:id="rId8"/>
    <p:sldId id="291" r:id="rId9"/>
    <p:sldId id="292" r:id="rId10"/>
    <p:sldId id="293" r:id="rId11"/>
    <p:sldId id="267" r:id="rId12"/>
    <p:sldId id="278" r:id="rId13"/>
    <p:sldId id="279" r:id="rId14"/>
    <p:sldId id="280" r:id="rId15"/>
    <p:sldId id="281" r:id="rId16"/>
    <p:sldId id="282" r:id="rId17"/>
    <p:sldId id="283" r:id="rId18"/>
    <p:sldId id="284" r:id="rId19"/>
    <p:sldId id="262" r:id="rId2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21" autoAdjust="0"/>
    <p:restoredTop sz="96928"/>
  </p:normalViewPr>
  <p:slideViewPr>
    <p:cSldViewPr snapToGrid="0">
      <p:cViewPr varScale="1">
        <p:scale>
          <a:sx n="26" d="100"/>
          <a:sy n="26" d="100"/>
        </p:scale>
        <p:origin x="-492" y="-84"/>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8F38739F-D405-4141-A200-8AFB3BAA5569}" type="datetimeFigureOut">
              <a:rPr lang="en-US" smtClean="0"/>
              <a:pPr/>
              <a:t>5/26/2022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39BD80D9-02BE-6248-86DF-4D2F10031534}" type="slidenum">
              <a:rPr lang="en-US" smtClean="0"/>
              <a:pPr/>
              <a:t>‹#›</a:t>
            </a:fld>
            <a:endParaRPr lang="en-US"/>
          </a:p>
        </p:txBody>
      </p:sp>
    </p:spTree>
    <p:extLst>
      <p:ext uri="{BB962C8B-B14F-4D97-AF65-F5344CB8AC3E}">
        <p14:creationId xmlns:p14="http://schemas.microsoft.com/office/powerpoint/2010/main" xmlns="" val="3672514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DDE8188B-6CA3-4DDE-A117-54A85C331AF8}" type="datetimeFigureOut">
              <a:rPr lang="en-ZA" smtClean="0"/>
              <a:pPr/>
              <a:t>2022/05/26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C2A92B3F-729F-4BDE-9630-600C3EF3EB15}" type="slidenum">
              <a:rPr lang="en-ZA" smtClean="0"/>
              <a:pPr/>
              <a:t>‹#›</a:t>
            </a:fld>
            <a:endParaRPr lang="en-ZA"/>
          </a:p>
        </p:txBody>
      </p:sp>
    </p:spTree>
    <p:extLst>
      <p:ext uri="{BB962C8B-B14F-4D97-AF65-F5344CB8AC3E}">
        <p14:creationId xmlns:p14="http://schemas.microsoft.com/office/powerpoint/2010/main" xmlns="" val="321997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DDE8188B-6CA3-4DDE-A117-54A85C331AF8}" type="datetimeFigureOut">
              <a:rPr lang="en-ZA" smtClean="0"/>
              <a:pPr/>
              <a:t>2022/05/26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C2A92B3F-729F-4BDE-9630-600C3EF3EB15}" type="slidenum">
              <a:rPr lang="en-ZA" smtClean="0"/>
              <a:pPr/>
              <a:t>‹#›</a:t>
            </a:fld>
            <a:endParaRPr lang="en-ZA"/>
          </a:p>
        </p:txBody>
      </p:sp>
    </p:spTree>
    <p:extLst>
      <p:ext uri="{BB962C8B-B14F-4D97-AF65-F5344CB8AC3E}">
        <p14:creationId xmlns:p14="http://schemas.microsoft.com/office/powerpoint/2010/main" xmlns="" val="2838976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DDE8188B-6CA3-4DDE-A117-54A85C331AF8}" type="datetimeFigureOut">
              <a:rPr lang="en-ZA" smtClean="0"/>
              <a:pPr/>
              <a:t>2022/05/26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C2A92B3F-729F-4BDE-9630-600C3EF3EB15}" type="slidenum">
              <a:rPr lang="en-ZA" smtClean="0"/>
              <a:pPr/>
              <a:t>‹#›</a:t>
            </a:fld>
            <a:endParaRPr lang="en-ZA"/>
          </a:p>
        </p:txBody>
      </p:sp>
    </p:spTree>
    <p:extLst>
      <p:ext uri="{BB962C8B-B14F-4D97-AF65-F5344CB8AC3E}">
        <p14:creationId xmlns:p14="http://schemas.microsoft.com/office/powerpoint/2010/main" xmlns="" val="2648246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DDE8188B-6CA3-4DDE-A117-54A85C331AF8}" type="datetimeFigureOut">
              <a:rPr lang="en-ZA" smtClean="0"/>
              <a:pPr/>
              <a:t>2022/05/26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C2A92B3F-729F-4BDE-9630-600C3EF3EB15}" type="slidenum">
              <a:rPr lang="en-ZA" smtClean="0"/>
              <a:pPr/>
              <a:t>‹#›</a:t>
            </a:fld>
            <a:endParaRPr lang="en-ZA"/>
          </a:p>
        </p:txBody>
      </p:sp>
    </p:spTree>
    <p:extLst>
      <p:ext uri="{BB962C8B-B14F-4D97-AF65-F5344CB8AC3E}">
        <p14:creationId xmlns:p14="http://schemas.microsoft.com/office/powerpoint/2010/main" xmlns="" val="2954974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E8188B-6CA3-4DDE-A117-54A85C331AF8}" type="datetimeFigureOut">
              <a:rPr lang="en-ZA" smtClean="0"/>
              <a:pPr/>
              <a:t>2022/05/26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C2A92B3F-729F-4BDE-9630-600C3EF3EB15}" type="slidenum">
              <a:rPr lang="en-ZA" smtClean="0"/>
              <a:pPr/>
              <a:t>‹#›</a:t>
            </a:fld>
            <a:endParaRPr lang="en-ZA"/>
          </a:p>
        </p:txBody>
      </p:sp>
    </p:spTree>
    <p:extLst>
      <p:ext uri="{BB962C8B-B14F-4D97-AF65-F5344CB8AC3E}">
        <p14:creationId xmlns:p14="http://schemas.microsoft.com/office/powerpoint/2010/main" xmlns="" val="1112491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DDE8188B-6CA3-4DDE-A117-54A85C331AF8}" type="datetimeFigureOut">
              <a:rPr lang="en-ZA" smtClean="0"/>
              <a:pPr/>
              <a:t>2022/05/26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C2A92B3F-729F-4BDE-9630-600C3EF3EB15}" type="slidenum">
              <a:rPr lang="en-ZA" smtClean="0"/>
              <a:pPr/>
              <a:t>‹#›</a:t>
            </a:fld>
            <a:endParaRPr lang="en-ZA"/>
          </a:p>
        </p:txBody>
      </p:sp>
    </p:spTree>
    <p:extLst>
      <p:ext uri="{BB962C8B-B14F-4D97-AF65-F5344CB8AC3E}">
        <p14:creationId xmlns:p14="http://schemas.microsoft.com/office/powerpoint/2010/main" xmlns="" val="1101190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DDE8188B-6CA3-4DDE-A117-54A85C331AF8}" type="datetimeFigureOut">
              <a:rPr lang="en-ZA" smtClean="0"/>
              <a:pPr/>
              <a:t>2022/05/26</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C2A92B3F-729F-4BDE-9630-600C3EF3EB15}" type="slidenum">
              <a:rPr lang="en-ZA" smtClean="0"/>
              <a:pPr/>
              <a:t>‹#›</a:t>
            </a:fld>
            <a:endParaRPr lang="en-ZA"/>
          </a:p>
        </p:txBody>
      </p:sp>
    </p:spTree>
    <p:extLst>
      <p:ext uri="{BB962C8B-B14F-4D97-AF65-F5344CB8AC3E}">
        <p14:creationId xmlns:p14="http://schemas.microsoft.com/office/powerpoint/2010/main" xmlns="" val="3433552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DDE8188B-6CA3-4DDE-A117-54A85C331AF8}" type="datetimeFigureOut">
              <a:rPr lang="en-ZA" smtClean="0"/>
              <a:pPr/>
              <a:t>2022/05/26</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C2A92B3F-729F-4BDE-9630-600C3EF3EB15}" type="slidenum">
              <a:rPr lang="en-ZA" smtClean="0"/>
              <a:pPr/>
              <a:t>‹#›</a:t>
            </a:fld>
            <a:endParaRPr lang="en-ZA"/>
          </a:p>
        </p:txBody>
      </p:sp>
    </p:spTree>
    <p:extLst>
      <p:ext uri="{BB962C8B-B14F-4D97-AF65-F5344CB8AC3E}">
        <p14:creationId xmlns:p14="http://schemas.microsoft.com/office/powerpoint/2010/main" xmlns="" val="74875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E8188B-6CA3-4DDE-A117-54A85C331AF8}" type="datetimeFigureOut">
              <a:rPr lang="en-ZA" smtClean="0"/>
              <a:pPr/>
              <a:t>2022/05/26</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C2A92B3F-729F-4BDE-9630-600C3EF3EB15}" type="slidenum">
              <a:rPr lang="en-ZA" smtClean="0"/>
              <a:pPr/>
              <a:t>‹#›</a:t>
            </a:fld>
            <a:endParaRPr lang="en-ZA"/>
          </a:p>
        </p:txBody>
      </p:sp>
    </p:spTree>
    <p:extLst>
      <p:ext uri="{BB962C8B-B14F-4D97-AF65-F5344CB8AC3E}">
        <p14:creationId xmlns:p14="http://schemas.microsoft.com/office/powerpoint/2010/main" xmlns="" val="74915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DE8188B-6CA3-4DDE-A117-54A85C331AF8}" type="datetimeFigureOut">
              <a:rPr lang="en-ZA" smtClean="0"/>
              <a:pPr/>
              <a:t>2022/05/26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C2A92B3F-729F-4BDE-9630-600C3EF3EB15}" type="slidenum">
              <a:rPr lang="en-ZA" smtClean="0"/>
              <a:pPr/>
              <a:t>‹#›</a:t>
            </a:fld>
            <a:endParaRPr lang="en-ZA"/>
          </a:p>
        </p:txBody>
      </p:sp>
    </p:spTree>
    <p:extLst>
      <p:ext uri="{BB962C8B-B14F-4D97-AF65-F5344CB8AC3E}">
        <p14:creationId xmlns:p14="http://schemas.microsoft.com/office/powerpoint/2010/main" xmlns="" val="79530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DE8188B-6CA3-4DDE-A117-54A85C331AF8}" type="datetimeFigureOut">
              <a:rPr lang="en-ZA" smtClean="0"/>
              <a:pPr/>
              <a:t>2022/05/26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C2A92B3F-729F-4BDE-9630-600C3EF3EB15}" type="slidenum">
              <a:rPr lang="en-ZA" smtClean="0"/>
              <a:pPr/>
              <a:t>‹#›</a:t>
            </a:fld>
            <a:endParaRPr lang="en-ZA"/>
          </a:p>
        </p:txBody>
      </p:sp>
    </p:spTree>
    <p:extLst>
      <p:ext uri="{BB962C8B-B14F-4D97-AF65-F5344CB8AC3E}">
        <p14:creationId xmlns:p14="http://schemas.microsoft.com/office/powerpoint/2010/main" xmlns="" val="2528297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9000">
              <a:schemeClr val="accent1">
                <a:lumMod val="5000"/>
                <a:lumOff val="95000"/>
              </a:schemeClr>
            </a:gs>
            <a:gs pos="77000">
              <a:schemeClr val="bg1">
                <a:alpha val="7000"/>
              </a:schemeClr>
            </a:gs>
            <a:gs pos="88000">
              <a:srgbClr val="002060"/>
            </a:gs>
            <a:gs pos="90000">
              <a:srgbClr val="C00000"/>
            </a:gs>
            <a:gs pos="100000">
              <a:schemeClr val="bg1"/>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E8188B-6CA3-4DDE-A117-54A85C331AF8}" type="datetimeFigureOut">
              <a:rPr lang="en-ZA" smtClean="0"/>
              <a:pPr/>
              <a:t>2022/05/26</a:t>
            </a:fld>
            <a:endParaRPr lang="en-Z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A92B3F-729F-4BDE-9630-600C3EF3EB15}" type="slidenum">
              <a:rPr lang="en-ZA" smtClean="0"/>
              <a:pPr/>
              <a:t>‹#›</a:t>
            </a:fld>
            <a:endParaRPr lang="en-ZA"/>
          </a:p>
        </p:txBody>
      </p:sp>
    </p:spTree>
    <p:extLst>
      <p:ext uri="{BB962C8B-B14F-4D97-AF65-F5344CB8AC3E}">
        <p14:creationId xmlns:p14="http://schemas.microsoft.com/office/powerpoint/2010/main" xmlns="" val="868084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237129" y="2027456"/>
            <a:ext cx="9988889" cy="1679571"/>
          </a:xfrm>
        </p:spPr>
        <p:txBody>
          <a:bodyPr>
            <a:noAutofit/>
          </a:bodyPr>
          <a:lstStyle/>
          <a:p>
            <a:pPr algn="ctr"/>
            <a:r>
              <a:rPr lang="en-ZA" sz="3600" dirty="0"/>
              <a:t>NCUTVET: PRESENTATION PORTFOLIO COMMITTEE ON HIGHER EDUCATION, SCIENCE &amp; INNOVATION</a:t>
            </a:r>
          </a:p>
        </p:txBody>
      </p:sp>
      <p:sp>
        <p:nvSpPr>
          <p:cNvPr id="6" name="Text Placeholder 5"/>
          <p:cNvSpPr>
            <a:spLocks noGrp="1"/>
          </p:cNvSpPr>
          <p:nvPr>
            <p:ph type="body" idx="1"/>
          </p:nvPr>
        </p:nvSpPr>
        <p:spPr>
          <a:xfrm>
            <a:off x="1299882" y="3639919"/>
            <a:ext cx="9926136" cy="1500187"/>
          </a:xfrm>
        </p:spPr>
        <p:txBody>
          <a:bodyPr>
            <a:normAutofit/>
          </a:bodyPr>
          <a:lstStyle/>
          <a:p>
            <a:pPr algn="ctr"/>
            <a:r>
              <a:rPr lang="en-ZA" dirty="0">
                <a:solidFill>
                  <a:schemeClr val="tx1">
                    <a:lumMod val="65000"/>
                    <a:lumOff val="35000"/>
                  </a:schemeClr>
                </a:solidFill>
              </a:rPr>
              <a:t> </a:t>
            </a:r>
            <a:endParaRPr lang="en-ZA" sz="1800" dirty="0">
              <a:solidFill>
                <a:schemeClr val="tx1">
                  <a:lumMod val="65000"/>
                  <a:lumOff val="35000"/>
                </a:schemeClr>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9562" y="147078"/>
            <a:ext cx="3927731" cy="1488084"/>
          </a:xfrm>
          <a:prstGeom prst="rect">
            <a:avLst/>
          </a:prstGeom>
          <a:effectLst>
            <a:softEdge rad="63500"/>
          </a:effectLst>
        </p:spPr>
      </p:pic>
      <p:pic>
        <p:nvPicPr>
          <p:cNvPr id="3" name="Picture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019201" y="147077"/>
            <a:ext cx="2965758" cy="1294447"/>
          </a:xfrm>
          <a:prstGeom prst="rect">
            <a:avLst/>
          </a:prstGeom>
        </p:spPr>
      </p:pic>
    </p:spTree>
    <p:extLst>
      <p:ext uri="{BB962C8B-B14F-4D97-AF65-F5344CB8AC3E}">
        <p14:creationId xmlns:p14="http://schemas.microsoft.com/office/powerpoint/2010/main" xmlns="" val="1793465934"/>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6741C7-0183-1744-A1DF-77FBD26B4670}"/>
              </a:ext>
            </a:extLst>
          </p:cNvPr>
          <p:cNvSpPr>
            <a:spLocks noGrp="1"/>
          </p:cNvSpPr>
          <p:nvPr>
            <p:ph type="title"/>
          </p:nvPr>
        </p:nvSpPr>
        <p:spPr>
          <a:xfrm>
            <a:off x="838200" y="365126"/>
            <a:ext cx="10515600" cy="928216"/>
          </a:xfrm>
        </p:spPr>
        <p:txBody>
          <a:bodyPr>
            <a:normAutofit/>
          </a:bodyPr>
          <a:lstStyle/>
          <a:p>
            <a:r>
              <a:rPr lang="en-US" sz="2000" dirty="0"/>
              <a:t>6.  Student success, drop out and through put rates, causes and measures put in place to address them.</a:t>
            </a:r>
          </a:p>
        </p:txBody>
      </p:sp>
      <p:sp>
        <p:nvSpPr>
          <p:cNvPr id="3" name="Content Placeholder 2">
            <a:extLst>
              <a:ext uri="{FF2B5EF4-FFF2-40B4-BE49-F238E27FC236}">
                <a16:creationId xmlns:a16="http://schemas.microsoft.com/office/drawing/2014/main" xmlns="" id="{DE922A48-BFA3-9748-AFDE-649BBCA8AAD2}"/>
              </a:ext>
            </a:extLst>
          </p:cNvPr>
          <p:cNvSpPr>
            <a:spLocks noGrp="1"/>
          </p:cNvSpPr>
          <p:nvPr>
            <p:ph idx="1"/>
          </p:nvPr>
        </p:nvSpPr>
        <p:spPr>
          <a:xfrm>
            <a:off x="838200" y="1441622"/>
            <a:ext cx="10515600" cy="4967415"/>
          </a:xfrm>
        </p:spPr>
        <p:txBody>
          <a:bodyPr>
            <a:normAutofit/>
          </a:bodyPr>
          <a:lstStyle/>
          <a:p>
            <a:pPr marL="0" indent="0" algn="ctr">
              <a:buNone/>
            </a:pPr>
            <a:endParaRPr lang="en-US" sz="1600" dirty="0">
              <a:latin typeface="Arial" panose="020B0604020202020204" pitchFamily="34" charset="0"/>
              <a:cs typeface="Arial" panose="020B0604020202020204" pitchFamily="34" charset="0"/>
            </a:endParaRPr>
          </a:p>
          <a:p>
            <a:pPr marL="0" indent="0" algn="ctr">
              <a:buNone/>
            </a:pPr>
            <a:r>
              <a:rPr lang="en-US" sz="1800" dirty="0">
                <a:latin typeface="Arial" panose="020B0604020202020204" pitchFamily="34" charset="0"/>
                <a:cs typeface="Arial" panose="020B0604020202020204" pitchFamily="34" charset="0"/>
              </a:rPr>
              <a:t>NATED N6</a:t>
            </a: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pPr marL="0" indent="0">
              <a:buNone/>
            </a:pPr>
            <a:endParaRPr lang="en-US" sz="1200" dirty="0"/>
          </a:p>
          <a:p>
            <a:pPr marL="0" indent="0">
              <a:buNone/>
            </a:pPr>
            <a:endParaRPr lang="en-US" sz="1200" dirty="0"/>
          </a:p>
        </p:txBody>
      </p:sp>
      <p:sp>
        <p:nvSpPr>
          <p:cNvPr id="4" name="TextBox 3">
            <a:extLst>
              <a:ext uri="{FF2B5EF4-FFF2-40B4-BE49-F238E27FC236}">
                <a16:creationId xmlns:a16="http://schemas.microsoft.com/office/drawing/2014/main" xmlns="" id="{369A4C91-ECA5-E8C7-7006-1E9B9BD56024}"/>
              </a:ext>
            </a:extLst>
          </p:cNvPr>
          <p:cNvSpPr txBox="1"/>
          <p:nvPr/>
        </p:nvSpPr>
        <p:spPr>
          <a:xfrm>
            <a:off x="6035040" y="826936"/>
            <a:ext cx="184731" cy="369332"/>
          </a:xfrm>
          <a:prstGeom prst="rect">
            <a:avLst/>
          </a:prstGeom>
          <a:noFill/>
        </p:spPr>
        <p:txBody>
          <a:bodyPr wrap="none" rtlCol="0">
            <a:spAutoFit/>
          </a:bodyPr>
          <a:lstStyle/>
          <a:p>
            <a:endParaRPr lang="en-US" dirty="0"/>
          </a:p>
        </p:txBody>
      </p:sp>
      <p:graphicFrame>
        <p:nvGraphicFramePr>
          <p:cNvPr id="5" name="Table 5">
            <a:extLst>
              <a:ext uri="{FF2B5EF4-FFF2-40B4-BE49-F238E27FC236}">
                <a16:creationId xmlns:a16="http://schemas.microsoft.com/office/drawing/2014/main" xmlns="" id="{6423B2D1-BD58-6151-86A1-A4DDE2F7BA39}"/>
              </a:ext>
            </a:extLst>
          </p:cNvPr>
          <p:cNvGraphicFramePr>
            <a:graphicFrameLocks noGrp="1"/>
          </p:cNvGraphicFramePr>
          <p:nvPr>
            <p:extLst>
              <p:ext uri="{D42A27DB-BD31-4B8C-83A1-F6EECF244321}">
                <p14:modId xmlns:p14="http://schemas.microsoft.com/office/powerpoint/2010/main" xmlns="" val="2314072706"/>
              </p:ext>
            </p:extLst>
          </p:nvPr>
        </p:nvGraphicFramePr>
        <p:xfrm>
          <a:off x="754711" y="2233320"/>
          <a:ext cx="10324327" cy="2565400"/>
        </p:xfrm>
        <a:graphic>
          <a:graphicData uri="http://schemas.openxmlformats.org/drawingml/2006/table">
            <a:tbl>
              <a:tblPr firstRow="1" bandRow="1">
                <a:tableStyleId>{5C22544A-7EE6-4342-B048-85BDC9FD1C3A}</a:tableStyleId>
              </a:tblPr>
              <a:tblGrid>
                <a:gridCol w="1388172">
                  <a:extLst>
                    <a:ext uri="{9D8B030D-6E8A-4147-A177-3AD203B41FA5}">
                      <a16:colId xmlns:a16="http://schemas.microsoft.com/office/drawing/2014/main" xmlns="" val="1890823968"/>
                    </a:ext>
                  </a:extLst>
                </a:gridCol>
                <a:gridCol w="2053271">
                  <a:extLst>
                    <a:ext uri="{9D8B030D-6E8A-4147-A177-3AD203B41FA5}">
                      <a16:colId xmlns:a16="http://schemas.microsoft.com/office/drawing/2014/main" xmlns="" val="3573267298"/>
                    </a:ext>
                  </a:extLst>
                </a:gridCol>
                <a:gridCol w="1720721">
                  <a:extLst>
                    <a:ext uri="{9D8B030D-6E8A-4147-A177-3AD203B41FA5}">
                      <a16:colId xmlns:a16="http://schemas.microsoft.com/office/drawing/2014/main" xmlns="" val="3152182518"/>
                    </a:ext>
                  </a:extLst>
                </a:gridCol>
                <a:gridCol w="1720721">
                  <a:extLst>
                    <a:ext uri="{9D8B030D-6E8A-4147-A177-3AD203B41FA5}">
                      <a16:colId xmlns:a16="http://schemas.microsoft.com/office/drawing/2014/main" xmlns="" val="4238394752"/>
                    </a:ext>
                  </a:extLst>
                </a:gridCol>
                <a:gridCol w="1720721">
                  <a:extLst>
                    <a:ext uri="{9D8B030D-6E8A-4147-A177-3AD203B41FA5}">
                      <a16:colId xmlns:a16="http://schemas.microsoft.com/office/drawing/2014/main" xmlns="" val="252278544"/>
                    </a:ext>
                  </a:extLst>
                </a:gridCol>
                <a:gridCol w="1720721">
                  <a:extLst>
                    <a:ext uri="{9D8B030D-6E8A-4147-A177-3AD203B41FA5}">
                      <a16:colId xmlns:a16="http://schemas.microsoft.com/office/drawing/2014/main" xmlns="" val="793310781"/>
                    </a:ext>
                  </a:extLst>
                </a:gridCol>
              </a:tblGrid>
              <a:tr h="370840">
                <a:tc>
                  <a:txBody>
                    <a:bodyPr/>
                    <a:lstStyle/>
                    <a:p>
                      <a:r>
                        <a:rPr lang="en-US" dirty="0"/>
                        <a:t>No of Students</a:t>
                      </a:r>
                    </a:p>
                  </a:txBody>
                  <a:tcPr/>
                </a:tc>
                <a:tc>
                  <a:txBody>
                    <a:bodyPr/>
                    <a:lstStyle/>
                    <a:p>
                      <a:r>
                        <a:rPr lang="en-US" dirty="0"/>
                        <a:t>Passed</a:t>
                      </a:r>
                    </a:p>
                  </a:txBody>
                  <a:tcPr/>
                </a:tc>
                <a:tc>
                  <a:txBody>
                    <a:bodyPr/>
                    <a:lstStyle/>
                    <a:p>
                      <a:r>
                        <a:rPr lang="en-US" dirty="0"/>
                        <a:t>Certifications</a:t>
                      </a:r>
                    </a:p>
                  </a:txBody>
                  <a:tcPr/>
                </a:tc>
                <a:tc>
                  <a:txBody>
                    <a:bodyPr/>
                    <a:lstStyle/>
                    <a:p>
                      <a:r>
                        <a:rPr lang="en-US" dirty="0"/>
                        <a:t>Drop Out</a:t>
                      </a:r>
                    </a:p>
                  </a:txBody>
                  <a:tcPr/>
                </a:tc>
                <a:tc>
                  <a:txBody>
                    <a:bodyPr/>
                    <a:lstStyle/>
                    <a:p>
                      <a:r>
                        <a:rPr lang="en-US" dirty="0"/>
                        <a:t>Possible Causes</a:t>
                      </a:r>
                    </a:p>
                  </a:txBody>
                  <a:tcPr/>
                </a:tc>
                <a:tc>
                  <a:txBody>
                    <a:bodyPr/>
                    <a:lstStyle/>
                    <a:p>
                      <a:r>
                        <a:rPr lang="en-US" dirty="0"/>
                        <a:t>Mitigation</a:t>
                      </a:r>
                    </a:p>
                  </a:txBody>
                  <a:tcPr/>
                </a:tc>
                <a:extLst>
                  <a:ext uri="{0D108BD9-81ED-4DB2-BD59-A6C34878D82A}">
                    <a16:rowId xmlns:a16="http://schemas.microsoft.com/office/drawing/2014/main" xmlns="" val="104593339"/>
                  </a:ext>
                </a:extLst>
              </a:tr>
              <a:tr h="370840">
                <a:tc>
                  <a:txBody>
                    <a:bodyPr/>
                    <a:lstStyle/>
                    <a:p>
                      <a:r>
                        <a:rPr lang="en-US" dirty="0"/>
                        <a:t>2109</a:t>
                      </a:r>
                    </a:p>
                  </a:txBody>
                  <a:tcPr/>
                </a:tc>
                <a:tc>
                  <a:txBody>
                    <a:bodyPr/>
                    <a:lstStyle/>
                    <a:p>
                      <a:r>
                        <a:rPr lang="en-US" dirty="0"/>
                        <a:t>581</a:t>
                      </a:r>
                    </a:p>
                  </a:txBody>
                  <a:tcPr/>
                </a:tc>
                <a:tc>
                  <a:txBody>
                    <a:bodyPr/>
                    <a:lstStyle/>
                    <a:p>
                      <a:r>
                        <a:rPr lang="en-US" dirty="0"/>
                        <a:t>28%</a:t>
                      </a:r>
                    </a:p>
                  </a:txBody>
                  <a:tcPr/>
                </a:tc>
                <a:tc>
                  <a:txBody>
                    <a:bodyPr/>
                    <a:lstStyle/>
                    <a:p>
                      <a:r>
                        <a:rPr lang="en-US" dirty="0"/>
                        <a:t>5%</a:t>
                      </a:r>
                    </a:p>
                  </a:txBody>
                  <a:tcPr/>
                </a:tc>
                <a:tc>
                  <a:txBody>
                    <a:bodyPr/>
                    <a:lstStyle/>
                    <a:p>
                      <a:r>
                        <a:rPr lang="en-US" dirty="0"/>
                        <a:t>NSFAS</a:t>
                      </a:r>
                    </a:p>
                  </a:txBody>
                  <a:tcPr/>
                </a:tc>
                <a:tc>
                  <a:txBody>
                    <a:bodyPr/>
                    <a:lstStyle/>
                    <a:p>
                      <a:r>
                        <a:rPr lang="en-US" dirty="0"/>
                        <a:t>Continuous engagement with NSFAS</a:t>
                      </a:r>
                    </a:p>
                  </a:txBody>
                  <a:tcPr/>
                </a:tc>
                <a:extLst>
                  <a:ext uri="{0D108BD9-81ED-4DB2-BD59-A6C34878D82A}">
                    <a16:rowId xmlns:a16="http://schemas.microsoft.com/office/drawing/2014/main" xmlns="" val="1447428230"/>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dirty="0"/>
                        <a:t>COVID-19</a:t>
                      </a:r>
                    </a:p>
                  </a:txBody>
                  <a:tcPr/>
                </a:tc>
                <a:tc>
                  <a:txBody>
                    <a:bodyPr/>
                    <a:lstStyle/>
                    <a:p>
                      <a:r>
                        <a:rPr lang="en-US" dirty="0"/>
                        <a:t>Encourage vaccination</a:t>
                      </a:r>
                    </a:p>
                  </a:txBody>
                  <a:tcPr/>
                </a:tc>
                <a:extLst>
                  <a:ext uri="{0D108BD9-81ED-4DB2-BD59-A6C34878D82A}">
                    <a16:rowId xmlns:a16="http://schemas.microsoft.com/office/drawing/2014/main" xmlns="" val="608397790"/>
                  </a:ext>
                </a:extLst>
              </a:tr>
              <a:tr h="370840">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xmlns="" val="1543250160"/>
                  </a:ext>
                </a:extLst>
              </a:tr>
            </a:tbl>
          </a:graphicData>
        </a:graphic>
      </p:graphicFrame>
      <p:sp>
        <p:nvSpPr>
          <p:cNvPr id="6" name="TextBox 5">
            <a:extLst>
              <a:ext uri="{FF2B5EF4-FFF2-40B4-BE49-F238E27FC236}">
                <a16:creationId xmlns:a16="http://schemas.microsoft.com/office/drawing/2014/main" xmlns="" id="{45B8283B-75FC-4DAC-02A0-06D141425B17}"/>
              </a:ext>
            </a:extLst>
          </p:cNvPr>
          <p:cNvSpPr txBox="1"/>
          <p:nvPr/>
        </p:nvSpPr>
        <p:spPr>
          <a:xfrm>
            <a:off x="1542553" y="2233320"/>
            <a:ext cx="184731" cy="369332"/>
          </a:xfrm>
          <a:prstGeom prst="rect">
            <a:avLst/>
          </a:prstGeom>
          <a:noFill/>
        </p:spPr>
        <p:txBody>
          <a:bodyPr wrap="none" rtlCol="0">
            <a:spAutoFit/>
          </a:bodyPr>
          <a:lstStyle/>
          <a:p>
            <a:endParaRPr lang="en-US" dirty="0"/>
          </a:p>
        </p:txBody>
      </p:sp>
      <p:sp>
        <p:nvSpPr>
          <p:cNvPr id="7" name="TextBox 6">
            <a:extLst>
              <a:ext uri="{FF2B5EF4-FFF2-40B4-BE49-F238E27FC236}">
                <a16:creationId xmlns:a16="http://schemas.microsoft.com/office/drawing/2014/main" xmlns="" id="{A6D909A4-2D81-AEF1-E0D4-9A3F3CC39A87}"/>
              </a:ext>
            </a:extLst>
          </p:cNvPr>
          <p:cNvSpPr txBox="1"/>
          <p:nvPr/>
        </p:nvSpPr>
        <p:spPr>
          <a:xfrm>
            <a:off x="1451113" y="4591878"/>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xmlns="" val="111504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6741C7-0183-1744-A1DF-77FBD26B4670}"/>
              </a:ext>
            </a:extLst>
          </p:cNvPr>
          <p:cNvSpPr>
            <a:spLocks noGrp="1"/>
          </p:cNvSpPr>
          <p:nvPr>
            <p:ph type="title"/>
          </p:nvPr>
        </p:nvSpPr>
        <p:spPr>
          <a:xfrm>
            <a:off x="838200" y="365126"/>
            <a:ext cx="10515600" cy="1076496"/>
          </a:xfrm>
        </p:spPr>
        <p:txBody>
          <a:bodyPr>
            <a:normAutofit fontScale="90000"/>
          </a:bodyPr>
          <a:lstStyle/>
          <a:p>
            <a:r>
              <a:rPr lang="en-US" sz="2400" b="1" dirty="0"/>
              <a:t/>
            </a:r>
            <a:br>
              <a:rPr lang="en-US" sz="2400" b="1" dirty="0"/>
            </a:br>
            <a:r>
              <a:rPr lang="en-US" sz="2400" b="1" dirty="0"/>
              <a:t>Recommendation 1</a:t>
            </a:r>
            <a:br>
              <a:rPr lang="en-US" sz="2400" b="1" dirty="0"/>
            </a:br>
            <a:r>
              <a:rPr lang="en-US" sz="1400" b="1" dirty="0"/>
              <a:t/>
            </a:r>
            <a:br>
              <a:rPr lang="en-US" sz="1400" b="1" dirty="0"/>
            </a:br>
            <a:r>
              <a:rPr lang="en-US" sz="2200" dirty="0"/>
              <a:t>The College to consult DHET to compile gender and race disaggregated data for remuneration of employees to adhere to equal pay for work</a:t>
            </a:r>
            <a:r>
              <a:rPr lang="en-US" sz="2700" dirty="0"/>
              <a:t>: </a:t>
            </a:r>
            <a:endParaRPr lang="en-US" sz="2000" b="1" i="1" dirty="0"/>
          </a:p>
        </p:txBody>
      </p:sp>
      <p:sp>
        <p:nvSpPr>
          <p:cNvPr id="3" name="Content Placeholder 2">
            <a:extLst>
              <a:ext uri="{FF2B5EF4-FFF2-40B4-BE49-F238E27FC236}">
                <a16:creationId xmlns:a16="http://schemas.microsoft.com/office/drawing/2014/main" xmlns="" id="{DE922A48-BFA3-9748-AFDE-649BBCA8AAD2}"/>
              </a:ext>
            </a:extLst>
          </p:cNvPr>
          <p:cNvSpPr>
            <a:spLocks noGrp="1"/>
          </p:cNvSpPr>
          <p:nvPr>
            <p:ph idx="1"/>
          </p:nvPr>
        </p:nvSpPr>
        <p:spPr>
          <a:xfrm>
            <a:off x="838200" y="2190922"/>
            <a:ext cx="10515600" cy="4967415"/>
          </a:xfrm>
        </p:spPr>
        <p:txBody>
          <a:bodyPr>
            <a:normAutofit/>
          </a:bodyPr>
          <a:lstStyle/>
          <a:p>
            <a:pPr marL="0" indent="0">
              <a:buNone/>
            </a:pPr>
            <a:endParaRPr lang="en-US" sz="1200" dirty="0">
              <a:solidFill>
                <a:srgbClr val="FF0000"/>
              </a:solidFill>
            </a:endParaRPr>
          </a:p>
          <a:p>
            <a:pPr marL="0" indent="0">
              <a:buNone/>
            </a:pPr>
            <a:r>
              <a:rPr lang="en-US" sz="1800" dirty="0"/>
              <a:t>DHET forms part of the public service, whose remuneration is totally based on the post and not race or gender.  Therefore staff doing the same work on the same level, are equally remunerated</a:t>
            </a:r>
          </a:p>
          <a:p>
            <a:pPr marL="0" indent="0">
              <a:buNone/>
            </a:pPr>
            <a:endParaRPr lang="en-US" sz="1200" dirty="0"/>
          </a:p>
        </p:txBody>
      </p:sp>
      <p:sp>
        <p:nvSpPr>
          <p:cNvPr id="4" name="TextBox 3">
            <a:extLst>
              <a:ext uri="{FF2B5EF4-FFF2-40B4-BE49-F238E27FC236}">
                <a16:creationId xmlns:a16="http://schemas.microsoft.com/office/drawing/2014/main" xmlns="" id="{EA561B8C-A0C8-3218-AFE8-73A54864FBBC}"/>
              </a:ext>
            </a:extLst>
          </p:cNvPr>
          <p:cNvSpPr txBox="1"/>
          <p:nvPr/>
        </p:nvSpPr>
        <p:spPr>
          <a:xfrm>
            <a:off x="3275937" y="2425148"/>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xmlns="" val="2221442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DDE54D-8DE1-EE42-AC14-7D39FD594CC4}"/>
              </a:ext>
            </a:extLst>
          </p:cNvPr>
          <p:cNvSpPr>
            <a:spLocks noGrp="1"/>
          </p:cNvSpPr>
          <p:nvPr>
            <p:ph type="title"/>
          </p:nvPr>
        </p:nvSpPr>
        <p:spPr/>
        <p:txBody>
          <a:bodyPr>
            <a:noAutofit/>
          </a:bodyPr>
          <a:lstStyle/>
          <a:p>
            <a:r>
              <a:rPr lang="en-US" sz="2400" b="1" dirty="0"/>
              <a:t>Recommendation 2</a:t>
            </a:r>
            <a:br>
              <a:rPr lang="en-US" sz="2400" b="1" dirty="0"/>
            </a:br>
            <a:r>
              <a:rPr lang="en-US" sz="2400" b="1" dirty="0"/>
              <a:t/>
            </a:r>
            <a:br>
              <a:rPr lang="en-US" sz="2400" b="1" dirty="0"/>
            </a:br>
            <a:r>
              <a:rPr lang="en-US" sz="2000" dirty="0"/>
              <a:t>The College to liaise with DHET regarding allocation of resources to address transformation</a:t>
            </a:r>
          </a:p>
        </p:txBody>
      </p:sp>
      <p:sp>
        <p:nvSpPr>
          <p:cNvPr id="3" name="Content Placeholder 2">
            <a:extLst>
              <a:ext uri="{FF2B5EF4-FFF2-40B4-BE49-F238E27FC236}">
                <a16:creationId xmlns:a16="http://schemas.microsoft.com/office/drawing/2014/main" xmlns="" id="{5B3F19C9-75C2-E742-805F-FD5532E954AC}"/>
              </a:ext>
            </a:extLst>
          </p:cNvPr>
          <p:cNvSpPr>
            <a:spLocks noGrp="1"/>
          </p:cNvSpPr>
          <p:nvPr>
            <p:ph idx="1"/>
          </p:nvPr>
        </p:nvSpPr>
        <p:spPr>
          <a:xfrm>
            <a:off x="838200" y="2778125"/>
            <a:ext cx="10515600" cy="4351338"/>
          </a:xfrm>
        </p:spPr>
        <p:txBody>
          <a:bodyPr/>
          <a:lstStyle/>
          <a:p>
            <a:r>
              <a:rPr lang="en-US" sz="1800" dirty="0"/>
              <a:t>The College submits its Employment Equity targets to DHET, which compiles and  sets annual Employment Equity targets, that seeks to address transformation. </a:t>
            </a:r>
          </a:p>
          <a:p>
            <a:r>
              <a:rPr lang="en-US" sz="1800" dirty="0"/>
              <a:t>DHET is using Post Provisioning Norms and Standard to capacitate Colleges </a:t>
            </a:r>
          </a:p>
          <a:p>
            <a:r>
              <a:rPr lang="en-US" sz="1800" dirty="0"/>
              <a:t>Staff is trained in new responsive courses.</a:t>
            </a:r>
          </a:p>
          <a:p>
            <a:r>
              <a:rPr lang="en-US" sz="1800" dirty="0"/>
              <a:t>Transformation remains a critical priority to the College.  All employment adverts encourages persons from previously disadvantaged groups and those physically challenged to apply.</a:t>
            </a:r>
          </a:p>
          <a:p>
            <a:endParaRPr lang="en-US" dirty="0"/>
          </a:p>
        </p:txBody>
      </p:sp>
    </p:spTree>
    <p:extLst>
      <p:ext uri="{BB962C8B-B14F-4D97-AF65-F5344CB8AC3E}">
        <p14:creationId xmlns:p14="http://schemas.microsoft.com/office/powerpoint/2010/main" xmlns="" val="3754181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20228D-D247-9D44-B711-155D8E7483B9}"/>
              </a:ext>
            </a:extLst>
          </p:cNvPr>
          <p:cNvSpPr>
            <a:spLocks noGrp="1"/>
          </p:cNvSpPr>
          <p:nvPr>
            <p:ph type="title"/>
          </p:nvPr>
        </p:nvSpPr>
        <p:spPr>
          <a:xfrm>
            <a:off x="838200" y="288925"/>
            <a:ext cx="10515600" cy="1325563"/>
          </a:xfrm>
        </p:spPr>
        <p:txBody>
          <a:bodyPr>
            <a:normAutofit fontScale="90000"/>
          </a:bodyPr>
          <a:lstStyle/>
          <a:p>
            <a:r>
              <a:rPr lang="en-US" sz="2400" b="1" dirty="0"/>
              <a:t/>
            </a:r>
            <a:br>
              <a:rPr lang="en-US" sz="2400" b="1" dirty="0"/>
            </a:br>
            <a:r>
              <a:rPr lang="en-US" sz="2400" b="1" dirty="0"/>
              <a:t/>
            </a:r>
            <a:br>
              <a:rPr lang="en-US" sz="2400" b="1" dirty="0"/>
            </a:br>
            <a:r>
              <a:rPr lang="en-US" sz="2400" b="1" dirty="0"/>
              <a:t>Recommendation 3</a:t>
            </a:r>
            <a:br>
              <a:rPr lang="en-US" sz="2400" b="1" dirty="0"/>
            </a:br>
            <a:r>
              <a:rPr lang="en-US" sz="2400" b="1" dirty="0"/>
              <a:t/>
            </a:r>
            <a:br>
              <a:rPr lang="en-US" sz="2400" b="1" dirty="0"/>
            </a:br>
            <a:r>
              <a:rPr lang="en-US" sz="2200" dirty="0"/>
              <a:t>The College should ensure that its sexual harassment policy is reviewed and aligned</a:t>
            </a:r>
            <a:r>
              <a:rPr lang="en-US" sz="2200" b="1" dirty="0"/>
              <a:t/>
            </a:r>
            <a:br>
              <a:rPr lang="en-US" sz="2200" b="1" dirty="0"/>
            </a:br>
            <a:endParaRPr lang="en-US" sz="2200" dirty="0"/>
          </a:p>
        </p:txBody>
      </p:sp>
      <p:sp>
        <p:nvSpPr>
          <p:cNvPr id="3" name="Content Placeholder 2">
            <a:extLst>
              <a:ext uri="{FF2B5EF4-FFF2-40B4-BE49-F238E27FC236}">
                <a16:creationId xmlns:a16="http://schemas.microsoft.com/office/drawing/2014/main" xmlns="" id="{B7676166-7CC9-0049-8B68-E2E871DC137E}"/>
              </a:ext>
            </a:extLst>
          </p:cNvPr>
          <p:cNvSpPr>
            <a:spLocks noGrp="1"/>
          </p:cNvSpPr>
          <p:nvPr>
            <p:ph idx="1"/>
          </p:nvPr>
        </p:nvSpPr>
        <p:spPr>
          <a:xfrm>
            <a:off x="952500" y="2600325"/>
            <a:ext cx="10515600" cy="4351338"/>
          </a:xfrm>
        </p:spPr>
        <p:txBody>
          <a:bodyPr/>
          <a:lstStyle/>
          <a:p>
            <a:pPr marL="0" indent="0">
              <a:buNone/>
            </a:pPr>
            <a:r>
              <a:rPr lang="en-US" sz="1800" dirty="0"/>
              <a:t>Sexual harassment is not tolerated at NCUTVET, hence annual training and education is done in this regard.  The College’s harassment policy was reviewed approved and implemented in December 2021.</a:t>
            </a:r>
          </a:p>
          <a:p>
            <a:endParaRPr lang="en-US" dirty="0"/>
          </a:p>
        </p:txBody>
      </p:sp>
    </p:spTree>
    <p:extLst>
      <p:ext uri="{BB962C8B-B14F-4D97-AF65-F5344CB8AC3E}">
        <p14:creationId xmlns:p14="http://schemas.microsoft.com/office/powerpoint/2010/main" xmlns="" val="42174304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047565-DBF1-B146-98AE-FAD732A1F5CD}"/>
              </a:ext>
            </a:extLst>
          </p:cNvPr>
          <p:cNvSpPr>
            <a:spLocks noGrp="1"/>
          </p:cNvSpPr>
          <p:nvPr>
            <p:ph type="title"/>
          </p:nvPr>
        </p:nvSpPr>
        <p:spPr/>
        <p:txBody>
          <a:bodyPr>
            <a:normAutofit fontScale="90000"/>
          </a:bodyPr>
          <a:lstStyle/>
          <a:p>
            <a:r>
              <a:rPr lang="en-US" sz="2400" b="1" dirty="0"/>
              <a:t/>
            </a:r>
            <a:br>
              <a:rPr lang="en-US" sz="2400" b="1" dirty="0"/>
            </a:br>
            <a:r>
              <a:rPr lang="en-US" sz="2400" b="1" dirty="0"/>
              <a:t>Recommendation 4</a:t>
            </a:r>
            <a:br>
              <a:rPr lang="en-US" sz="2400" b="1" dirty="0"/>
            </a:br>
            <a:r>
              <a:rPr lang="en-US" sz="2400" dirty="0">
                <a:solidFill>
                  <a:srgbClr val="FF0000"/>
                </a:solidFill>
              </a:rPr>
              <a:t/>
            </a:r>
            <a:br>
              <a:rPr lang="en-US" sz="2400" dirty="0">
                <a:solidFill>
                  <a:srgbClr val="FF0000"/>
                </a:solidFill>
              </a:rPr>
            </a:br>
            <a:r>
              <a:rPr lang="en-US" sz="2400" dirty="0"/>
              <a:t>In providing reasonable accommodation, the College must offer subjects for deaf and visually impaired students</a:t>
            </a:r>
            <a:r>
              <a:rPr lang="en-US" sz="4400" b="1" dirty="0"/>
              <a:t/>
            </a:r>
            <a:br>
              <a:rPr lang="en-US" sz="4400" b="1" dirty="0"/>
            </a:br>
            <a:endParaRPr lang="en-US" dirty="0"/>
          </a:p>
        </p:txBody>
      </p:sp>
      <p:sp>
        <p:nvSpPr>
          <p:cNvPr id="3" name="Content Placeholder 2">
            <a:extLst>
              <a:ext uri="{FF2B5EF4-FFF2-40B4-BE49-F238E27FC236}">
                <a16:creationId xmlns:a16="http://schemas.microsoft.com/office/drawing/2014/main" xmlns="" id="{EC3CD4A1-8935-D440-9D77-858FAF993939}"/>
              </a:ext>
            </a:extLst>
          </p:cNvPr>
          <p:cNvSpPr>
            <a:spLocks noGrp="1"/>
          </p:cNvSpPr>
          <p:nvPr>
            <p:ph idx="1"/>
          </p:nvPr>
        </p:nvSpPr>
        <p:spPr>
          <a:xfrm>
            <a:off x="952500" y="2359025"/>
            <a:ext cx="10515600" cy="4351338"/>
          </a:xfrm>
        </p:spPr>
        <p:txBody>
          <a:bodyPr/>
          <a:lstStyle/>
          <a:p>
            <a:r>
              <a:rPr lang="en-US" sz="2800" dirty="0"/>
              <a:t>The College currently does not have resources (human and capital) to accommodate students with hearing and visual impairment.  However notes the recommendation regarding reasonable accommodation.</a:t>
            </a:r>
          </a:p>
          <a:p>
            <a:r>
              <a:rPr lang="en-US" dirty="0"/>
              <a:t>DHET is current busy with assessments across the country </a:t>
            </a:r>
            <a:endParaRPr lang="en-US" sz="2800" dirty="0"/>
          </a:p>
          <a:p>
            <a:pPr marL="0" indent="0">
              <a:buNone/>
            </a:pPr>
            <a:endParaRPr lang="en-US" dirty="0"/>
          </a:p>
        </p:txBody>
      </p:sp>
    </p:spTree>
    <p:extLst>
      <p:ext uri="{BB962C8B-B14F-4D97-AF65-F5344CB8AC3E}">
        <p14:creationId xmlns:p14="http://schemas.microsoft.com/office/powerpoint/2010/main" xmlns="" val="5990046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D30B21-DE27-4542-B732-0A89F48B1092}"/>
              </a:ext>
            </a:extLst>
          </p:cNvPr>
          <p:cNvSpPr>
            <a:spLocks noGrp="1"/>
          </p:cNvSpPr>
          <p:nvPr>
            <p:ph type="title"/>
          </p:nvPr>
        </p:nvSpPr>
        <p:spPr/>
        <p:txBody>
          <a:bodyPr>
            <a:normAutofit fontScale="90000"/>
          </a:bodyPr>
          <a:lstStyle/>
          <a:p>
            <a:r>
              <a:rPr lang="en-US" sz="2400" b="1" dirty="0"/>
              <a:t/>
            </a:r>
            <a:br>
              <a:rPr lang="en-US" sz="2400" b="1" dirty="0"/>
            </a:br>
            <a:r>
              <a:rPr lang="en-US" sz="2400" b="1" dirty="0"/>
              <a:t>Recommendation 5</a:t>
            </a:r>
            <a:br>
              <a:rPr lang="en-US" sz="2400" b="1" dirty="0"/>
            </a:br>
            <a:r>
              <a:rPr lang="en-US" sz="2400" b="1" dirty="0"/>
              <a:t/>
            </a:r>
            <a:br>
              <a:rPr lang="en-US" sz="2400" b="1" dirty="0"/>
            </a:br>
            <a:r>
              <a:rPr lang="en-US" sz="2200" dirty="0"/>
              <a:t>The College should include representation of persons with disabilities in top and senior management of the College</a:t>
            </a:r>
            <a:r>
              <a:rPr lang="en-US" sz="2200" b="1" dirty="0"/>
              <a:t/>
            </a:r>
            <a:br>
              <a:rPr lang="en-US" sz="2200" b="1" dirty="0"/>
            </a:br>
            <a:endParaRPr lang="en-US" sz="2200" dirty="0"/>
          </a:p>
        </p:txBody>
      </p:sp>
      <p:sp>
        <p:nvSpPr>
          <p:cNvPr id="3" name="Content Placeholder 2">
            <a:extLst>
              <a:ext uri="{FF2B5EF4-FFF2-40B4-BE49-F238E27FC236}">
                <a16:creationId xmlns:a16="http://schemas.microsoft.com/office/drawing/2014/main" xmlns="" id="{4BD86BA8-0218-2841-8192-028E0943B1B0}"/>
              </a:ext>
            </a:extLst>
          </p:cNvPr>
          <p:cNvSpPr>
            <a:spLocks noGrp="1"/>
          </p:cNvSpPr>
          <p:nvPr>
            <p:ph idx="1"/>
          </p:nvPr>
        </p:nvSpPr>
        <p:spPr>
          <a:xfrm>
            <a:off x="838200" y="2638425"/>
            <a:ext cx="10515600" cy="4351338"/>
          </a:xfrm>
        </p:spPr>
        <p:txBody>
          <a:bodyPr/>
          <a:lstStyle/>
          <a:p>
            <a:r>
              <a:rPr lang="en-US" sz="1800" dirty="0"/>
              <a:t>Persons with disabilities are encouraged to apply in all vacancies of the College.  Employment Equity targets of the Department also highlights the representation.</a:t>
            </a:r>
          </a:p>
          <a:p>
            <a:r>
              <a:rPr lang="en-US" sz="1800" dirty="0"/>
              <a:t>Infrastructural changes are currently underway to accommodate persons who are physically challenged.</a:t>
            </a:r>
          </a:p>
          <a:p>
            <a:pPr marL="0" indent="0">
              <a:buNone/>
            </a:pPr>
            <a:endParaRPr lang="en-US" dirty="0"/>
          </a:p>
        </p:txBody>
      </p:sp>
    </p:spTree>
    <p:extLst>
      <p:ext uri="{BB962C8B-B14F-4D97-AF65-F5344CB8AC3E}">
        <p14:creationId xmlns:p14="http://schemas.microsoft.com/office/powerpoint/2010/main" xmlns="" val="17711261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734CEB-FF7D-814A-9801-B6C288104D99}"/>
              </a:ext>
            </a:extLst>
          </p:cNvPr>
          <p:cNvSpPr>
            <a:spLocks noGrp="1"/>
          </p:cNvSpPr>
          <p:nvPr>
            <p:ph type="title"/>
          </p:nvPr>
        </p:nvSpPr>
        <p:spPr/>
        <p:txBody>
          <a:bodyPr>
            <a:normAutofit fontScale="90000"/>
          </a:bodyPr>
          <a:lstStyle/>
          <a:p>
            <a:r>
              <a:rPr lang="en-US" sz="2400" b="1" dirty="0"/>
              <a:t>Recommendation 6</a:t>
            </a:r>
            <a:br>
              <a:rPr lang="en-US" sz="2400" b="1" dirty="0"/>
            </a:br>
            <a:r>
              <a:rPr lang="en-US" sz="2400" b="1" dirty="0"/>
              <a:t/>
            </a:r>
            <a:br>
              <a:rPr lang="en-US" sz="2400" b="1" dirty="0"/>
            </a:br>
            <a:r>
              <a:rPr lang="en-US" sz="2200" dirty="0"/>
              <a:t>The College must introduce and improve all employment policies: leave, campus security, breast-feeding, sexual harassment policies</a:t>
            </a:r>
          </a:p>
        </p:txBody>
      </p:sp>
      <p:sp>
        <p:nvSpPr>
          <p:cNvPr id="3" name="Content Placeholder 2">
            <a:extLst>
              <a:ext uri="{FF2B5EF4-FFF2-40B4-BE49-F238E27FC236}">
                <a16:creationId xmlns:a16="http://schemas.microsoft.com/office/drawing/2014/main" xmlns="" id="{D1E3E8AB-8956-AA49-ADE6-CAF8CEAC5969}"/>
              </a:ext>
            </a:extLst>
          </p:cNvPr>
          <p:cNvSpPr>
            <a:spLocks noGrp="1"/>
          </p:cNvSpPr>
          <p:nvPr>
            <p:ph idx="1"/>
          </p:nvPr>
        </p:nvSpPr>
        <p:spPr>
          <a:xfrm>
            <a:off x="838200" y="2600325"/>
            <a:ext cx="10515600" cy="4351338"/>
          </a:xfrm>
        </p:spPr>
        <p:txBody>
          <a:bodyPr>
            <a:normAutofit/>
          </a:bodyPr>
          <a:lstStyle/>
          <a:p>
            <a:r>
              <a:rPr lang="en-US" sz="1800" dirty="0"/>
              <a:t>The College takes note of the recommendation.  Leave and sexual harassment policies are in place.</a:t>
            </a:r>
          </a:p>
        </p:txBody>
      </p:sp>
    </p:spTree>
    <p:extLst>
      <p:ext uri="{BB962C8B-B14F-4D97-AF65-F5344CB8AC3E}">
        <p14:creationId xmlns:p14="http://schemas.microsoft.com/office/powerpoint/2010/main" xmlns="" val="6788324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78A13F-243D-8141-A96F-4CCA62DD204B}"/>
              </a:ext>
            </a:extLst>
          </p:cNvPr>
          <p:cNvSpPr>
            <a:spLocks noGrp="1"/>
          </p:cNvSpPr>
          <p:nvPr>
            <p:ph type="title"/>
          </p:nvPr>
        </p:nvSpPr>
        <p:spPr/>
        <p:txBody>
          <a:bodyPr>
            <a:normAutofit fontScale="90000"/>
          </a:bodyPr>
          <a:lstStyle/>
          <a:p>
            <a:r>
              <a:rPr lang="en-US" sz="2400" b="1" dirty="0"/>
              <a:t/>
            </a:r>
            <a:br>
              <a:rPr lang="en-US" sz="2400" b="1" dirty="0"/>
            </a:br>
            <a:r>
              <a:rPr lang="en-US" sz="2400" b="1" dirty="0"/>
              <a:t/>
            </a:r>
            <a:br>
              <a:rPr lang="en-US" sz="2400" b="1" dirty="0"/>
            </a:br>
            <a:r>
              <a:rPr lang="en-US" sz="2400" b="1" dirty="0"/>
              <a:t>Recommendation 7</a:t>
            </a:r>
            <a:br>
              <a:rPr lang="en-US" sz="2400" b="1" dirty="0"/>
            </a:br>
            <a:r>
              <a:rPr lang="en-US" sz="2400" b="1" dirty="0"/>
              <a:t/>
            </a:r>
            <a:br>
              <a:rPr lang="en-US" sz="2400" b="1" dirty="0"/>
            </a:br>
            <a:r>
              <a:rPr lang="en-US" sz="2200" dirty="0"/>
              <a:t>The College should undertake a training and education drive on GBV and related topics </a:t>
            </a:r>
            <a:r>
              <a:rPr lang="en-US" sz="4400" b="1" dirty="0"/>
              <a:t/>
            </a:r>
            <a:br>
              <a:rPr lang="en-US" sz="4400" b="1" dirty="0"/>
            </a:br>
            <a:endParaRPr lang="en-US" dirty="0"/>
          </a:p>
        </p:txBody>
      </p:sp>
      <p:sp>
        <p:nvSpPr>
          <p:cNvPr id="3" name="Content Placeholder 2">
            <a:extLst>
              <a:ext uri="{FF2B5EF4-FFF2-40B4-BE49-F238E27FC236}">
                <a16:creationId xmlns:a16="http://schemas.microsoft.com/office/drawing/2014/main" xmlns="" id="{74F885E6-AA4E-1348-AF0B-FB8EF6800B4D}"/>
              </a:ext>
            </a:extLst>
          </p:cNvPr>
          <p:cNvSpPr>
            <a:spLocks noGrp="1"/>
          </p:cNvSpPr>
          <p:nvPr>
            <p:ph idx="1"/>
          </p:nvPr>
        </p:nvSpPr>
        <p:spPr>
          <a:xfrm>
            <a:off x="749300" y="2506662"/>
            <a:ext cx="10515600" cy="4351338"/>
          </a:xfrm>
        </p:spPr>
        <p:txBody>
          <a:bodyPr/>
          <a:lstStyle/>
          <a:p>
            <a:r>
              <a:rPr lang="en-US" sz="1800" dirty="0"/>
              <a:t>NCUTVET has a zero tolerance against GBV awareness and undertakes to regularly speak out and create awareness regarding the matter. See in picture of one intervention held in July 2021:</a:t>
            </a:r>
          </a:p>
          <a:p>
            <a:pPr marL="0" indent="0">
              <a:buNone/>
            </a:pPr>
            <a:endParaRPr lang="en-US" dirty="0"/>
          </a:p>
        </p:txBody>
      </p:sp>
    </p:spTree>
    <p:extLst>
      <p:ext uri="{BB962C8B-B14F-4D97-AF65-F5344CB8AC3E}">
        <p14:creationId xmlns:p14="http://schemas.microsoft.com/office/powerpoint/2010/main" xmlns="" val="6855262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FCB8FF-93D5-8A4F-BECB-1597882E6FA7}"/>
              </a:ext>
            </a:extLst>
          </p:cNvPr>
          <p:cNvSpPr>
            <a:spLocks noGrp="1"/>
          </p:cNvSpPr>
          <p:nvPr>
            <p:ph type="title"/>
          </p:nvPr>
        </p:nvSpPr>
        <p:spPr/>
        <p:txBody>
          <a:bodyPr/>
          <a:lstStyle/>
          <a:p>
            <a:endParaRPr lang="en-US"/>
          </a:p>
        </p:txBody>
      </p:sp>
      <p:pic>
        <p:nvPicPr>
          <p:cNvPr id="1025" name="Picture 1" descr="page1image10800384">
            <a:extLst>
              <a:ext uri="{FF2B5EF4-FFF2-40B4-BE49-F238E27FC236}">
                <a16:creationId xmlns:a16="http://schemas.microsoft.com/office/drawing/2014/main" xmlns="" id="{0DB07959-5534-784F-95C9-10A9C0556F55}"/>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 y="1851025"/>
            <a:ext cx="5800034" cy="435133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462860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626075" y="2809104"/>
            <a:ext cx="9957391" cy="1612650"/>
          </a:xfrm>
        </p:spPr>
        <p:txBody>
          <a:bodyPr>
            <a:noAutofit/>
          </a:bodyPr>
          <a:lstStyle/>
          <a:p>
            <a:r>
              <a:rPr lang="en-ZA" sz="3200" dirty="0"/>
              <a:t/>
            </a:r>
            <a:br>
              <a:rPr lang="en-ZA" sz="3200" dirty="0"/>
            </a:br>
            <a:r>
              <a:rPr lang="en-ZA" sz="3200" dirty="0"/>
              <a:t/>
            </a:r>
            <a:br>
              <a:rPr lang="en-ZA" sz="3200" dirty="0"/>
            </a:br>
            <a:r>
              <a:rPr lang="en-ZA" sz="3200" dirty="0"/>
              <a:t/>
            </a:r>
            <a:br>
              <a:rPr lang="en-ZA" sz="3200" dirty="0"/>
            </a:br>
            <a:r>
              <a:rPr lang="en-ZA" sz="2800" dirty="0"/>
              <a:t>NCUTVET Herewith extends its gratitude and appreciation for the time that the Committee put aside to engage the College.</a:t>
            </a:r>
            <a:br>
              <a:rPr lang="en-ZA" sz="2800" dirty="0"/>
            </a:br>
            <a:r>
              <a:rPr lang="en-ZA" sz="2800" dirty="0"/>
              <a:t/>
            </a:r>
            <a:br>
              <a:rPr lang="en-ZA" sz="2800" dirty="0"/>
            </a:br>
            <a:r>
              <a:rPr lang="en-ZA" sz="2800" dirty="0"/>
              <a:t>Thank You…</a:t>
            </a: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34936" y="147077"/>
            <a:ext cx="3927731" cy="1488084"/>
          </a:xfrm>
          <a:prstGeom prst="rect">
            <a:avLst/>
          </a:prstGeom>
          <a:effectLst>
            <a:softEdge rad="63500"/>
          </a:effectLst>
        </p:spPr>
      </p:pic>
      <p:pic>
        <p:nvPicPr>
          <p:cNvPr id="3" name="Picture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019201" y="147077"/>
            <a:ext cx="2965758" cy="1294447"/>
          </a:xfrm>
          <a:prstGeom prst="rect">
            <a:avLst/>
          </a:prstGeom>
        </p:spPr>
      </p:pic>
    </p:spTree>
    <p:extLst>
      <p:ext uri="{BB962C8B-B14F-4D97-AF65-F5344CB8AC3E}">
        <p14:creationId xmlns:p14="http://schemas.microsoft.com/office/powerpoint/2010/main" xmlns="" val="2076704209"/>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9561" y="147078"/>
            <a:ext cx="2053709" cy="778080"/>
          </a:xfrm>
          <a:prstGeom prst="rect">
            <a:avLst/>
          </a:prstGeom>
          <a:effectLst/>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369938" y="179351"/>
            <a:ext cx="1240447" cy="541411"/>
          </a:xfrm>
          <a:prstGeom prst="rect">
            <a:avLst/>
          </a:prstGeom>
        </p:spPr>
      </p:pic>
      <p:sp>
        <p:nvSpPr>
          <p:cNvPr id="7" name="Title 6">
            <a:extLst>
              <a:ext uri="{FF2B5EF4-FFF2-40B4-BE49-F238E27FC236}">
                <a16:creationId xmlns:a16="http://schemas.microsoft.com/office/drawing/2014/main" xmlns="" id="{D4E34FCB-C8EE-4000-BE14-F0007AA2A97E}"/>
              </a:ext>
            </a:extLst>
          </p:cNvPr>
          <p:cNvSpPr>
            <a:spLocks noGrp="1"/>
          </p:cNvSpPr>
          <p:nvPr>
            <p:ph type="ctrTitle"/>
          </p:nvPr>
        </p:nvSpPr>
        <p:spPr>
          <a:xfrm>
            <a:off x="1524000" y="1122363"/>
            <a:ext cx="9144000" cy="475618"/>
          </a:xfrm>
        </p:spPr>
        <p:txBody>
          <a:bodyPr anchor="ctr">
            <a:normAutofit fontScale="90000"/>
          </a:bodyPr>
          <a:lstStyle/>
          <a:p>
            <a:r>
              <a:rPr lang="en-ZA" sz="3600" b="1" dirty="0"/>
              <a:t>OBJECTIVE</a:t>
            </a:r>
          </a:p>
        </p:txBody>
      </p:sp>
      <p:sp>
        <p:nvSpPr>
          <p:cNvPr id="2" name="TextBox 1">
            <a:extLst>
              <a:ext uri="{FF2B5EF4-FFF2-40B4-BE49-F238E27FC236}">
                <a16:creationId xmlns:a16="http://schemas.microsoft.com/office/drawing/2014/main" xmlns="" id="{2997F139-C675-6246-B03B-85B8D3E4E3EF}"/>
              </a:ext>
            </a:extLst>
          </p:cNvPr>
          <p:cNvSpPr txBox="1"/>
          <p:nvPr/>
        </p:nvSpPr>
        <p:spPr>
          <a:xfrm>
            <a:off x="2026266" y="1946569"/>
            <a:ext cx="8534730" cy="954107"/>
          </a:xfrm>
          <a:prstGeom prst="rect">
            <a:avLst/>
          </a:prstGeom>
          <a:noFill/>
        </p:spPr>
        <p:txBody>
          <a:bodyPr wrap="square" rtlCol="0">
            <a:spAutoFit/>
          </a:bodyPr>
          <a:lstStyle/>
          <a:p>
            <a:pPr marL="285750" indent="-285750">
              <a:buFont typeface="Arial" panose="020B0604020202020204" pitchFamily="34" charset="0"/>
              <a:buChar char="•"/>
            </a:pPr>
            <a:r>
              <a:rPr lang="en-US" sz="2800" dirty="0"/>
              <a:t>Presentation to focus on discussion points given in invitation</a:t>
            </a:r>
          </a:p>
        </p:txBody>
      </p:sp>
    </p:spTree>
    <p:extLst>
      <p:ext uri="{BB962C8B-B14F-4D97-AF65-F5344CB8AC3E}">
        <p14:creationId xmlns:p14="http://schemas.microsoft.com/office/powerpoint/2010/main" xmlns="" val="3048366415"/>
      </p:ext>
    </p:extLst>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9561" y="147078"/>
            <a:ext cx="2053709" cy="778080"/>
          </a:xfrm>
          <a:prstGeom prst="rect">
            <a:avLst/>
          </a:prstGeom>
          <a:effectLst/>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369938" y="179351"/>
            <a:ext cx="1240447" cy="541411"/>
          </a:xfrm>
          <a:prstGeom prst="rect">
            <a:avLst/>
          </a:prstGeom>
        </p:spPr>
      </p:pic>
      <p:sp>
        <p:nvSpPr>
          <p:cNvPr id="7" name="Title 6">
            <a:extLst>
              <a:ext uri="{FF2B5EF4-FFF2-40B4-BE49-F238E27FC236}">
                <a16:creationId xmlns:a16="http://schemas.microsoft.com/office/drawing/2014/main" xmlns="" id="{D4E34FCB-C8EE-4000-BE14-F0007AA2A97E}"/>
              </a:ext>
            </a:extLst>
          </p:cNvPr>
          <p:cNvSpPr>
            <a:spLocks noGrp="1"/>
          </p:cNvSpPr>
          <p:nvPr>
            <p:ph type="ctrTitle"/>
          </p:nvPr>
        </p:nvSpPr>
        <p:spPr>
          <a:xfrm>
            <a:off x="1524000" y="1122363"/>
            <a:ext cx="9144000" cy="475618"/>
          </a:xfrm>
        </p:spPr>
        <p:txBody>
          <a:bodyPr anchor="ctr">
            <a:noAutofit/>
          </a:bodyPr>
          <a:lstStyle/>
          <a:p>
            <a:pPr algn="just"/>
            <a:r>
              <a:rPr lang="en-ZA" sz="2000" dirty="0"/>
              <a:t>1.  Overview of governance and management, 	including the College’s financial position</a:t>
            </a:r>
          </a:p>
        </p:txBody>
      </p:sp>
      <p:graphicFrame>
        <p:nvGraphicFramePr>
          <p:cNvPr id="3" name="Table 3">
            <a:extLst>
              <a:ext uri="{FF2B5EF4-FFF2-40B4-BE49-F238E27FC236}">
                <a16:creationId xmlns:a16="http://schemas.microsoft.com/office/drawing/2014/main" xmlns="" id="{746504FB-0B46-535B-4D61-D242F576B3F1}"/>
              </a:ext>
            </a:extLst>
          </p:cNvPr>
          <p:cNvGraphicFramePr>
            <a:graphicFrameLocks noGrp="1"/>
          </p:cNvGraphicFramePr>
          <p:nvPr>
            <p:extLst>
              <p:ext uri="{D42A27DB-BD31-4B8C-83A1-F6EECF244321}">
                <p14:modId xmlns:p14="http://schemas.microsoft.com/office/powerpoint/2010/main" xmlns="" val="3218038344"/>
              </p:ext>
            </p:extLst>
          </p:nvPr>
        </p:nvGraphicFramePr>
        <p:xfrm>
          <a:off x="1283364" y="2150901"/>
          <a:ext cx="8534730" cy="3393440"/>
        </p:xfrm>
        <a:graphic>
          <a:graphicData uri="http://schemas.openxmlformats.org/drawingml/2006/table">
            <a:tbl>
              <a:tblPr firstRow="1" bandRow="1">
                <a:tableStyleId>{5C22544A-7EE6-4342-B048-85BDC9FD1C3A}</a:tableStyleId>
              </a:tblPr>
              <a:tblGrid>
                <a:gridCol w="2844910">
                  <a:extLst>
                    <a:ext uri="{9D8B030D-6E8A-4147-A177-3AD203B41FA5}">
                      <a16:colId xmlns:a16="http://schemas.microsoft.com/office/drawing/2014/main" xmlns="" val="3624794055"/>
                    </a:ext>
                  </a:extLst>
                </a:gridCol>
                <a:gridCol w="2844910">
                  <a:extLst>
                    <a:ext uri="{9D8B030D-6E8A-4147-A177-3AD203B41FA5}">
                      <a16:colId xmlns:a16="http://schemas.microsoft.com/office/drawing/2014/main" xmlns="" val="2017922926"/>
                    </a:ext>
                  </a:extLst>
                </a:gridCol>
                <a:gridCol w="2844910">
                  <a:extLst>
                    <a:ext uri="{9D8B030D-6E8A-4147-A177-3AD203B41FA5}">
                      <a16:colId xmlns:a16="http://schemas.microsoft.com/office/drawing/2014/main" xmlns="" val="3515872653"/>
                    </a:ext>
                  </a:extLst>
                </a:gridCol>
              </a:tblGrid>
              <a:tr h="370840">
                <a:tc>
                  <a:txBody>
                    <a:bodyPr/>
                    <a:lstStyle/>
                    <a:p>
                      <a:r>
                        <a:rPr lang="en-US" dirty="0"/>
                        <a:t>Governance</a:t>
                      </a:r>
                    </a:p>
                  </a:txBody>
                  <a:tcPr/>
                </a:tc>
                <a:tc>
                  <a:txBody>
                    <a:bodyPr/>
                    <a:lstStyle/>
                    <a:p>
                      <a:r>
                        <a:rPr lang="en-US" dirty="0"/>
                        <a:t>Management</a:t>
                      </a:r>
                    </a:p>
                  </a:txBody>
                  <a:tcPr/>
                </a:tc>
                <a:tc>
                  <a:txBody>
                    <a:bodyPr/>
                    <a:lstStyle/>
                    <a:p>
                      <a:r>
                        <a:rPr lang="en-US" dirty="0"/>
                        <a:t>College Financial Position</a:t>
                      </a:r>
                    </a:p>
                  </a:txBody>
                  <a:tcPr/>
                </a:tc>
                <a:extLst>
                  <a:ext uri="{0D108BD9-81ED-4DB2-BD59-A6C34878D82A}">
                    <a16:rowId xmlns:a16="http://schemas.microsoft.com/office/drawing/2014/main" xmlns="" val="1817921382"/>
                  </a:ext>
                </a:extLst>
              </a:tr>
              <a:tr h="370840">
                <a:tc>
                  <a:txBody>
                    <a:bodyPr/>
                    <a:lstStyle/>
                    <a:p>
                      <a:r>
                        <a:rPr lang="en-US" dirty="0"/>
                        <a:t>Fully constituted College Council comprising of 15 members, including 2 staff representatives and SRC, with Sub Committees of Council</a:t>
                      </a:r>
                    </a:p>
                  </a:txBody>
                  <a:tcPr/>
                </a:tc>
                <a:tc>
                  <a:txBody>
                    <a:bodyPr/>
                    <a:lstStyle/>
                    <a:p>
                      <a:r>
                        <a:rPr lang="en-US" dirty="0"/>
                        <a:t>Executive and Broad Management</a:t>
                      </a:r>
                    </a:p>
                  </a:txBody>
                  <a:tcPr/>
                </a:tc>
                <a:tc>
                  <a:txBody>
                    <a:bodyPr/>
                    <a:lstStyle/>
                    <a:p>
                      <a:r>
                        <a:rPr lang="en-US" dirty="0"/>
                        <a:t>College in good financial position.  College obtained an unqualified audit opinion in 2020</a:t>
                      </a:r>
                    </a:p>
                  </a:txBody>
                  <a:tcPr/>
                </a:tc>
                <a:extLst>
                  <a:ext uri="{0D108BD9-81ED-4DB2-BD59-A6C34878D82A}">
                    <a16:rowId xmlns:a16="http://schemas.microsoft.com/office/drawing/2014/main" xmlns="" val="1707190092"/>
                  </a:ext>
                </a:extLst>
              </a:tr>
              <a:tr h="370840">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1246281105"/>
                  </a:ext>
                </a:extLst>
              </a:tr>
              <a:tr h="370840">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xmlns="" val="3097238653"/>
                  </a:ext>
                </a:extLst>
              </a:tr>
            </a:tbl>
          </a:graphicData>
        </a:graphic>
      </p:graphicFrame>
    </p:spTree>
    <p:extLst>
      <p:ext uri="{BB962C8B-B14F-4D97-AF65-F5344CB8AC3E}">
        <p14:creationId xmlns:p14="http://schemas.microsoft.com/office/powerpoint/2010/main" xmlns="" val="3418064972"/>
      </p:ext>
    </p:extLst>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6741C7-0183-1744-A1DF-77FBD26B4670}"/>
              </a:ext>
            </a:extLst>
          </p:cNvPr>
          <p:cNvSpPr>
            <a:spLocks noGrp="1"/>
          </p:cNvSpPr>
          <p:nvPr>
            <p:ph type="title"/>
          </p:nvPr>
        </p:nvSpPr>
        <p:spPr>
          <a:xfrm>
            <a:off x="838200" y="365126"/>
            <a:ext cx="10515600" cy="928216"/>
          </a:xfrm>
        </p:spPr>
        <p:txBody>
          <a:bodyPr>
            <a:normAutofit/>
          </a:bodyPr>
          <a:lstStyle/>
          <a:p>
            <a:r>
              <a:rPr lang="en-US" sz="2000" dirty="0"/>
              <a:t>2.  Gender demographics in governance structures, management and student populace</a:t>
            </a:r>
          </a:p>
        </p:txBody>
      </p:sp>
      <p:sp>
        <p:nvSpPr>
          <p:cNvPr id="3" name="Content Placeholder 2">
            <a:extLst>
              <a:ext uri="{FF2B5EF4-FFF2-40B4-BE49-F238E27FC236}">
                <a16:creationId xmlns:a16="http://schemas.microsoft.com/office/drawing/2014/main" xmlns="" id="{DE922A48-BFA3-9748-AFDE-649BBCA8AAD2}"/>
              </a:ext>
            </a:extLst>
          </p:cNvPr>
          <p:cNvSpPr>
            <a:spLocks noGrp="1"/>
          </p:cNvSpPr>
          <p:nvPr>
            <p:ph idx="1"/>
          </p:nvPr>
        </p:nvSpPr>
        <p:spPr>
          <a:xfrm>
            <a:off x="838200" y="1441622"/>
            <a:ext cx="10515600" cy="4967415"/>
          </a:xfrm>
        </p:spPr>
        <p:txBody>
          <a:bodyPr>
            <a:normAutofit/>
          </a:bodyPr>
          <a:lstStyle/>
          <a:p>
            <a:r>
              <a:rPr lang="en-US" sz="1800" dirty="0"/>
              <a:t>Governance: College Council</a:t>
            </a:r>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r>
              <a:rPr lang="en-US" sz="1800" dirty="0"/>
              <a:t>Governance: SRC</a:t>
            </a:r>
          </a:p>
          <a:p>
            <a:endParaRPr lang="en-US" sz="1200" dirty="0"/>
          </a:p>
          <a:p>
            <a:endParaRPr lang="en-US" sz="1200" dirty="0"/>
          </a:p>
          <a:p>
            <a:endParaRPr lang="en-US" sz="1200" dirty="0"/>
          </a:p>
          <a:p>
            <a:endParaRPr lang="en-US" sz="1200" dirty="0"/>
          </a:p>
          <a:p>
            <a:endParaRPr lang="en-US" sz="1200" dirty="0"/>
          </a:p>
          <a:p>
            <a:r>
              <a:rPr lang="en-US" sz="1800" dirty="0"/>
              <a:t>Management</a:t>
            </a:r>
          </a:p>
          <a:p>
            <a:pPr marL="0" indent="0">
              <a:buNone/>
            </a:pPr>
            <a:endParaRPr lang="en-US" sz="1200" dirty="0"/>
          </a:p>
          <a:p>
            <a:pPr marL="0" indent="0">
              <a:buNone/>
            </a:pPr>
            <a:endParaRPr lang="en-US" sz="1200" dirty="0"/>
          </a:p>
        </p:txBody>
      </p:sp>
      <p:graphicFrame>
        <p:nvGraphicFramePr>
          <p:cNvPr id="4" name="Table 4">
            <a:extLst>
              <a:ext uri="{FF2B5EF4-FFF2-40B4-BE49-F238E27FC236}">
                <a16:creationId xmlns:a16="http://schemas.microsoft.com/office/drawing/2014/main" xmlns="" id="{67AE9060-EDA7-8B42-8754-22E5D1997C21}"/>
              </a:ext>
            </a:extLst>
          </p:cNvPr>
          <p:cNvGraphicFramePr>
            <a:graphicFrameLocks noGrp="1"/>
          </p:cNvGraphicFramePr>
          <p:nvPr>
            <p:extLst>
              <p:ext uri="{D42A27DB-BD31-4B8C-83A1-F6EECF244321}">
                <p14:modId xmlns:p14="http://schemas.microsoft.com/office/powerpoint/2010/main" xmlns="" val="325064276"/>
              </p:ext>
            </p:extLst>
          </p:nvPr>
        </p:nvGraphicFramePr>
        <p:xfrm>
          <a:off x="994031" y="1786238"/>
          <a:ext cx="5418666" cy="100584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xmlns="" val="3422941185"/>
                    </a:ext>
                  </a:extLst>
                </a:gridCol>
                <a:gridCol w="2709333">
                  <a:extLst>
                    <a:ext uri="{9D8B030D-6E8A-4147-A177-3AD203B41FA5}">
                      <a16:colId xmlns:a16="http://schemas.microsoft.com/office/drawing/2014/main" xmlns="" val="3591264574"/>
                    </a:ext>
                  </a:extLst>
                </a:gridCol>
              </a:tblGrid>
              <a:tr h="0">
                <a:tc>
                  <a:txBody>
                    <a:bodyPr/>
                    <a:lstStyle/>
                    <a:p>
                      <a:r>
                        <a:rPr lang="en-US" dirty="0"/>
                        <a:t>Gender</a:t>
                      </a:r>
                    </a:p>
                  </a:txBody>
                  <a:tcPr/>
                </a:tc>
                <a:tc>
                  <a:txBody>
                    <a:bodyPr/>
                    <a:lstStyle/>
                    <a:p>
                      <a:r>
                        <a:rPr lang="en-US" dirty="0"/>
                        <a:t>Race</a:t>
                      </a:r>
                    </a:p>
                  </a:txBody>
                  <a:tcPr/>
                </a:tc>
                <a:extLst>
                  <a:ext uri="{0D108BD9-81ED-4DB2-BD59-A6C34878D82A}">
                    <a16:rowId xmlns:a16="http://schemas.microsoft.com/office/drawing/2014/main" xmlns="" val="960851284"/>
                  </a:ext>
                </a:extLst>
              </a:tr>
              <a:tr h="370840">
                <a:tc>
                  <a:txBody>
                    <a:bodyPr/>
                    <a:lstStyle/>
                    <a:p>
                      <a:r>
                        <a:rPr lang="en-US" dirty="0"/>
                        <a:t>F: 8</a:t>
                      </a:r>
                    </a:p>
                    <a:p>
                      <a:r>
                        <a:rPr lang="en-US" dirty="0"/>
                        <a:t>M: 7</a:t>
                      </a:r>
                    </a:p>
                  </a:txBody>
                  <a:tcPr/>
                </a:tc>
                <a:tc>
                  <a:txBody>
                    <a:bodyPr/>
                    <a:lstStyle/>
                    <a:p>
                      <a:r>
                        <a:rPr lang="en-US" dirty="0"/>
                        <a:t>A: 11</a:t>
                      </a:r>
                    </a:p>
                    <a:p>
                      <a:r>
                        <a:rPr lang="en-US" dirty="0"/>
                        <a:t>C: 4</a:t>
                      </a:r>
                    </a:p>
                  </a:txBody>
                  <a:tcPr/>
                </a:tc>
                <a:extLst>
                  <a:ext uri="{0D108BD9-81ED-4DB2-BD59-A6C34878D82A}">
                    <a16:rowId xmlns:a16="http://schemas.microsoft.com/office/drawing/2014/main" xmlns="" val="103287795"/>
                  </a:ext>
                </a:extLst>
              </a:tr>
            </a:tbl>
          </a:graphicData>
        </a:graphic>
      </p:graphicFrame>
      <p:graphicFrame>
        <p:nvGraphicFramePr>
          <p:cNvPr id="6" name="Table 6">
            <a:extLst>
              <a:ext uri="{FF2B5EF4-FFF2-40B4-BE49-F238E27FC236}">
                <a16:creationId xmlns:a16="http://schemas.microsoft.com/office/drawing/2014/main" xmlns="" id="{41854D35-F014-6145-AEC2-090AF5587B8A}"/>
              </a:ext>
            </a:extLst>
          </p:cNvPr>
          <p:cNvGraphicFramePr>
            <a:graphicFrameLocks noGrp="1"/>
          </p:cNvGraphicFramePr>
          <p:nvPr>
            <p:extLst>
              <p:ext uri="{D42A27DB-BD31-4B8C-83A1-F6EECF244321}">
                <p14:modId xmlns:p14="http://schemas.microsoft.com/office/powerpoint/2010/main" xmlns="" val="66665508"/>
              </p:ext>
            </p:extLst>
          </p:nvPr>
        </p:nvGraphicFramePr>
        <p:xfrm>
          <a:off x="994032" y="3369138"/>
          <a:ext cx="5418666" cy="101092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xmlns="" val="2886386812"/>
                    </a:ext>
                  </a:extLst>
                </a:gridCol>
                <a:gridCol w="2709333">
                  <a:extLst>
                    <a:ext uri="{9D8B030D-6E8A-4147-A177-3AD203B41FA5}">
                      <a16:colId xmlns:a16="http://schemas.microsoft.com/office/drawing/2014/main" xmlns="" val="2411400498"/>
                    </a:ext>
                  </a:extLst>
                </a:gridCol>
              </a:tblGrid>
              <a:tr h="370840">
                <a:tc>
                  <a:txBody>
                    <a:bodyPr/>
                    <a:lstStyle/>
                    <a:p>
                      <a:r>
                        <a:rPr lang="en-US" dirty="0"/>
                        <a:t>Gender </a:t>
                      </a:r>
                    </a:p>
                  </a:txBody>
                  <a:tcPr/>
                </a:tc>
                <a:tc>
                  <a:txBody>
                    <a:bodyPr/>
                    <a:lstStyle/>
                    <a:p>
                      <a:r>
                        <a:rPr lang="en-US" dirty="0"/>
                        <a:t>Race</a:t>
                      </a:r>
                    </a:p>
                  </a:txBody>
                  <a:tcPr/>
                </a:tc>
                <a:extLst>
                  <a:ext uri="{0D108BD9-81ED-4DB2-BD59-A6C34878D82A}">
                    <a16:rowId xmlns:a16="http://schemas.microsoft.com/office/drawing/2014/main" xmlns="" val="3407318488"/>
                  </a:ext>
                </a:extLst>
              </a:tr>
              <a:tr h="370840">
                <a:tc>
                  <a:txBody>
                    <a:bodyPr/>
                    <a:lstStyle/>
                    <a:p>
                      <a:r>
                        <a:rPr lang="en-US" dirty="0"/>
                        <a:t>F: 8</a:t>
                      </a:r>
                    </a:p>
                    <a:p>
                      <a:r>
                        <a:rPr lang="en-US" dirty="0"/>
                        <a:t>M: 7</a:t>
                      </a:r>
                    </a:p>
                  </a:txBody>
                  <a:tcPr/>
                </a:tc>
                <a:tc>
                  <a:txBody>
                    <a:bodyPr/>
                    <a:lstStyle/>
                    <a:p>
                      <a:r>
                        <a:rPr lang="en-US" dirty="0"/>
                        <a:t>A: 12</a:t>
                      </a:r>
                    </a:p>
                    <a:p>
                      <a:r>
                        <a:rPr lang="en-US" dirty="0"/>
                        <a:t>C: 3</a:t>
                      </a:r>
                    </a:p>
                  </a:txBody>
                  <a:tcPr/>
                </a:tc>
                <a:extLst>
                  <a:ext uri="{0D108BD9-81ED-4DB2-BD59-A6C34878D82A}">
                    <a16:rowId xmlns:a16="http://schemas.microsoft.com/office/drawing/2014/main" xmlns="" val="1460869962"/>
                  </a:ext>
                </a:extLst>
              </a:tr>
            </a:tbl>
          </a:graphicData>
        </a:graphic>
      </p:graphicFrame>
      <p:graphicFrame>
        <p:nvGraphicFramePr>
          <p:cNvPr id="7" name="Table 7">
            <a:extLst>
              <a:ext uri="{FF2B5EF4-FFF2-40B4-BE49-F238E27FC236}">
                <a16:creationId xmlns:a16="http://schemas.microsoft.com/office/drawing/2014/main" xmlns="" id="{1494BC0E-B3F8-6C46-8F6B-8E4274DFA8FD}"/>
              </a:ext>
            </a:extLst>
          </p:cNvPr>
          <p:cNvGraphicFramePr>
            <a:graphicFrameLocks noGrp="1"/>
          </p:cNvGraphicFramePr>
          <p:nvPr>
            <p:extLst>
              <p:ext uri="{D42A27DB-BD31-4B8C-83A1-F6EECF244321}">
                <p14:modId xmlns:p14="http://schemas.microsoft.com/office/powerpoint/2010/main" xmlns="" val="3377955433"/>
              </p:ext>
            </p:extLst>
          </p:nvPr>
        </p:nvGraphicFramePr>
        <p:xfrm>
          <a:off x="994032" y="5062887"/>
          <a:ext cx="5418666" cy="128524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xmlns="" val="233272592"/>
                    </a:ext>
                  </a:extLst>
                </a:gridCol>
                <a:gridCol w="2709333">
                  <a:extLst>
                    <a:ext uri="{9D8B030D-6E8A-4147-A177-3AD203B41FA5}">
                      <a16:colId xmlns:a16="http://schemas.microsoft.com/office/drawing/2014/main" xmlns="" val="1781532870"/>
                    </a:ext>
                  </a:extLst>
                </a:gridCol>
              </a:tblGrid>
              <a:tr h="370840">
                <a:tc>
                  <a:txBody>
                    <a:bodyPr/>
                    <a:lstStyle/>
                    <a:p>
                      <a:r>
                        <a:rPr lang="en-US" dirty="0"/>
                        <a:t>Gender</a:t>
                      </a:r>
                    </a:p>
                  </a:txBody>
                  <a:tcPr/>
                </a:tc>
                <a:tc>
                  <a:txBody>
                    <a:bodyPr/>
                    <a:lstStyle/>
                    <a:p>
                      <a:r>
                        <a:rPr lang="en-US" dirty="0"/>
                        <a:t>Race</a:t>
                      </a:r>
                    </a:p>
                  </a:txBody>
                  <a:tcPr/>
                </a:tc>
                <a:extLst>
                  <a:ext uri="{0D108BD9-81ED-4DB2-BD59-A6C34878D82A}">
                    <a16:rowId xmlns:a16="http://schemas.microsoft.com/office/drawing/2014/main" xmlns="" val="2781718820"/>
                  </a:ext>
                </a:extLst>
              </a:tr>
              <a:tr h="370840">
                <a:tc>
                  <a:txBody>
                    <a:bodyPr/>
                    <a:lstStyle/>
                    <a:p>
                      <a:r>
                        <a:rPr lang="en-US" dirty="0"/>
                        <a:t>F: </a:t>
                      </a:r>
                      <a:r>
                        <a:rPr lang="en-US" i="1" dirty="0"/>
                        <a:t>7</a:t>
                      </a:r>
                    </a:p>
                    <a:p>
                      <a:r>
                        <a:rPr lang="en-US" i="1" dirty="0"/>
                        <a:t>M: 10</a:t>
                      </a:r>
                      <a:endParaRPr lang="en-US" dirty="0"/>
                    </a:p>
                  </a:txBody>
                  <a:tcPr/>
                </a:tc>
                <a:tc>
                  <a:txBody>
                    <a:bodyPr/>
                    <a:lstStyle/>
                    <a:p>
                      <a:r>
                        <a:rPr lang="en-US" dirty="0"/>
                        <a:t>A: 8</a:t>
                      </a:r>
                    </a:p>
                    <a:p>
                      <a:r>
                        <a:rPr lang="en-US" dirty="0"/>
                        <a:t>C: 5</a:t>
                      </a:r>
                    </a:p>
                    <a:p>
                      <a:r>
                        <a:rPr lang="en-US" dirty="0"/>
                        <a:t>W: 4</a:t>
                      </a:r>
                    </a:p>
                  </a:txBody>
                  <a:tcPr/>
                </a:tc>
                <a:extLst>
                  <a:ext uri="{0D108BD9-81ED-4DB2-BD59-A6C34878D82A}">
                    <a16:rowId xmlns:a16="http://schemas.microsoft.com/office/drawing/2014/main" xmlns="" val="1076600369"/>
                  </a:ext>
                </a:extLst>
              </a:tr>
            </a:tbl>
          </a:graphicData>
        </a:graphic>
      </p:graphicFrame>
    </p:spTree>
    <p:extLst>
      <p:ext uri="{BB962C8B-B14F-4D97-AF65-F5344CB8AC3E}">
        <p14:creationId xmlns:p14="http://schemas.microsoft.com/office/powerpoint/2010/main" xmlns="" val="1626346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6741C7-0183-1744-A1DF-77FBD26B4670}"/>
              </a:ext>
            </a:extLst>
          </p:cNvPr>
          <p:cNvSpPr>
            <a:spLocks noGrp="1"/>
          </p:cNvSpPr>
          <p:nvPr>
            <p:ph type="title"/>
          </p:nvPr>
        </p:nvSpPr>
        <p:spPr>
          <a:xfrm>
            <a:off x="838200" y="365126"/>
            <a:ext cx="10515600" cy="928216"/>
          </a:xfrm>
        </p:spPr>
        <p:txBody>
          <a:bodyPr>
            <a:normAutofit/>
          </a:bodyPr>
          <a:lstStyle/>
          <a:p>
            <a:r>
              <a:rPr lang="en-US" sz="1400" dirty="0"/>
              <a:t>2</a:t>
            </a:r>
            <a:r>
              <a:rPr lang="en-US" sz="2000" dirty="0"/>
              <a:t>.  Gender demographics in governance structures, management and student populace</a:t>
            </a:r>
          </a:p>
        </p:txBody>
      </p:sp>
      <p:sp>
        <p:nvSpPr>
          <p:cNvPr id="3" name="Content Placeholder 2">
            <a:extLst>
              <a:ext uri="{FF2B5EF4-FFF2-40B4-BE49-F238E27FC236}">
                <a16:creationId xmlns:a16="http://schemas.microsoft.com/office/drawing/2014/main" xmlns="" id="{DE922A48-BFA3-9748-AFDE-649BBCA8AAD2}"/>
              </a:ext>
            </a:extLst>
          </p:cNvPr>
          <p:cNvSpPr>
            <a:spLocks noGrp="1"/>
          </p:cNvSpPr>
          <p:nvPr>
            <p:ph idx="1"/>
          </p:nvPr>
        </p:nvSpPr>
        <p:spPr>
          <a:xfrm>
            <a:off x="838200" y="1441622"/>
            <a:ext cx="10515600" cy="4967415"/>
          </a:xfrm>
        </p:spPr>
        <p:txBody>
          <a:bodyPr>
            <a:normAutofit/>
          </a:bodyPr>
          <a:lstStyle/>
          <a:p>
            <a:r>
              <a:rPr lang="en-US" sz="1800" dirty="0"/>
              <a:t>Student Populace</a:t>
            </a:r>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endParaRPr lang="en-US" sz="1200" dirty="0"/>
          </a:p>
          <a:p>
            <a:endParaRPr lang="en-US" sz="1200" dirty="0"/>
          </a:p>
          <a:p>
            <a:endParaRPr lang="en-US" sz="1200" dirty="0"/>
          </a:p>
          <a:p>
            <a:endParaRPr lang="en-US" sz="1200" dirty="0"/>
          </a:p>
          <a:p>
            <a:pPr marL="0" indent="0">
              <a:buNone/>
            </a:pPr>
            <a:endParaRPr lang="en-US" sz="1200" dirty="0"/>
          </a:p>
          <a:p>
            <a:pPr marL="0" indent="0">
              <a:buNone/>
            </a:pPr>
            <a:endParaRPr lang="en-US" sz="1200" dirty="0"/>
          </a:p>
        </p:txBody>
      </p:sp>
      <p:graphicFrame>
        <p:nvGraphicFramePr>
          <p:cNvPr id="4" name="Table 4">
            <a:extLst>
              <a:ext uri="{FF2B5EF4-FFF2-40B4-BE49-F238E27FC236}">
                <a16:creationId xmlns:a16="http://schemas.microsoft.com/office/drawing/2014/main" xmlns="" id="{67AE9060-EDA7-8B42-8754-22E5D1997C21}"/>
              </a:ext>
            </a:extLst>
          </p:cNvPr>
          <p:cNvGraphicFramePr>
            <a:graphicFrameLocks noGrp="1"/>
          </p:cNvGraphicFramePr>
          <p:nvPr>
            <p:extLst>
              <p:ext uri="{D42A27DB-BD31-4B8C-83A1-F6EECF244321}">
                <p14:modId xmlns:p14="http://schemas.microsoft.com/office/powerpoint/2010/main" xmlns="" val="3761031850"/>
              </p:ext>
            </p:extLst>
          </p:nvPr>
        </p:nvGraphicFramePr>
        <p:xfrm>
          <a:off x="994031" y="1786238"/>
          <a:ext cx="5418666" cy="182880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xmlns="" val="3422941185"/>
                    </a:ext>
                  </a:extLst>
                </a:gridCol>
                <a:gridCol w="2709333">
                  <a:extLst>
                    <a:ext uri="{9D8B030D-6E8A-4147-A177-3AD203B41FA5}">
                      <a16:colId xmlns:a16="http://schemas.microsoft.com/office/drawing/2014/main" xmlns="" val="3591264574"/>
                    </a:ext>
                  </a:extLst>
                </a:gridCol>
              </a:tblGrid>
              <a:tr h="0">
                <a:tc>
                  <a:txBody>
                    <a:bodyPr/>
                    <a:lstStyle/>
                    <a:p>
                      <a:r>
                        <a:rPr lang="en-US" dirty="0"/>
                        <a:t>Gender</a:t>
                      </a:r>
                    </a:p>
                  </a:txBody>
                  <a:tcPr/>
                </a:tc>
                <a:tc>
                  <a:txBody>
                    <a:bodyPr/>
                    <a:lstStyle/>
                    <a:p>
                      <a:r>
                        <a:rPr lang="en-US" dirty="0"/>
                        <a:t>Race</a:t>
                      </a:r>
                    </a:p>
                  </a:txBody>
                  <a:tcPr/>
                </a:tc>
                <a:extLst>
                  <a:ext uri="{0D108BD9-81ED-4DB2-BD59-A6C34878D82A}">
                    <a16:rowId xmlns:a16="http://schemas.microsoft.com/office/drawing/2014/main" xmlns="" val="960851284"/>
                  </a:ext>
                </a:extLst>
              </a:tr>
              <a:tr h="370840">
                <a:tc>
                  <a:txBody>
                    <a:bodyPr/>
                    <a:lstStyle/>
                    <a:p>
                      <a:r>
                        <a:rPr lang="en-US" dirty="0"/>
                        <a:t>F: 4419</a:t>
                      </a:r>
                    </a:p>
                    <a:p>
                      <a:r>
                        <a:rPr lang="en-US" dirty="0"/>
                        <a:t>M: 2530</a:t>
                      </a:r>
                    </a:p>
                  </a:txBody>
                  <a:tcPr/>
                </a:tc>
                <a:tc>
                  <a:txBody>
                    <a:bodyPr/>
                    <a:lstStyle/>
                    <a:p>
                      <a:r>
                        <a:rPr lang="en-US" dirty="0"/>
                        <a:t>A: 5962</a:t>
                      </a:r>
                    </a:p>
                    <a:p>
                      <a:r>
                        <a:rPr lang="en-US" dirty="0"/>
                        <a:t>C: 908</a:t>
                      </a:r>
                    </a:p>
                    <a:p>
                      <a:r>
                        <a:rPr lang="en-US" dirty="0"/>
                        <a:t>W: 50</a:t>
                      </a:r>
                    </a:p>
                    <a:p>
                      <a:r>
                        <a:rPr lang="en-US" dirty="0"/>
                        <a:t>IND: 17</a:t>
                      </a:r>
                    </a:p>
                    <a:p>
                      <a:r>
                        <a:rPr lang="en-US" dirty="0"/>
                        <a:t>Other: 12</a:t>
                      </a:r>
                    </a:p>
                  </a:txBody>
                  <a:tcPr/>
                </a:tc>
                <a:extLst>
                  <a:ext uri="{0D108BD9-81ED-4DB2-BD59-A6C34878D82A}">
                    <a16:rowId xmlns:a16="http://schemas.microsoft.com/office/drawing/2014/main" xmlns="" val="103287795"/>
                  </a:ext>
                </a:extLst>
              </a:tr>
            </a:tbl>
          </a:graphicData>
        </a:graphic>
      </p:graphicFrame>
    </p:spTree>
    <p:extLst>
      <p:ext uri="{BB962C8B-B14F-4D97-AF65-F5344CB8AC3E}">
        <p14:creationId xmlns:p14="http://schemas.microsoft.com/office/powerpoint/2010/main" xmlns="" val="3218694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6741C7-0183-1744-A1DF-77FBD26B4670}"/>
              </a:ext>
            </a:extLst>
          </p:cNvPr>
          <p:cNvSpPr>
            <a:spLocks noGrp="1"/>
          </p:cNvSpPr>
          <p:nvPr>
            <p:ph type="title"/>
          </p:nvPr>
        </p:nvSpPr>
        <p:spPr>
          <a:xfrm>
            <a:off x="838200" y="365126"/>
            <a:ext cx="10515600" cy="928216"/>
          </a:xfrm>
        </p:spPr>
        <p:txBody>
          <a:bodyPr>
            <a:normAutofit/>
          </a:bodyPr>
          <a:lstStyle/>
          <a:p>
            <a:r>
              <a:rPr lang="en-US" sz="2000" dirty="0"/>
              <a:t>3.  Progress report on disbursement of the NSFAS funding and allowance to students</a:t>
            </a:r>
          </a:p>
        </p:txBody>
      </p:sp>
      <p:sp>
        <p:nvSpPr>
          <p:cNvPr id="3" name="Content Placeholder 2">
            <a:extLst>
              <a:ext uri="{FF2B5EF4-FFF2-40B4-BE49-F238E27FC236}">
                <a16:creationId xmlns:a16="http://schemas.microsoft.com/office/drawing/2014/main" xmlns="" id="{DE922A48-BFA3-9748-AFDE-649BBCA8AAD2}"/>
              </a:ext>
            </a:extLst>
          </p:cNvPr>
          <p:cNvSpPr>
            <a:spLocks noGrp="1"/>
          </p:cNvSpPr>
          <p:nvPr>
            <p:ph idx="1"/>
          </p:nvPr>
        </p:nvSpPr>
        <p:spPr>
          <a:xfrm>
            <a:off x="973372" y="1815334"/>
            <a:ext cx="10515600" cy="1969488"/>
          </a:xfrm>
        </p:spPr>
        <p:txBody>
          <a:bodyPr>
            <a:normAutofit/>
          </a:bodyPr>
          <a:lstStyle/>
          <a:p>
            <a:r>
              <a:rPr lang="en-US" sz="1800" dirty="0"/>
              <a:t>NCUTVET students are paid via E-Wallet, therefore College does not do direct payments of allowances.</a:t>
            </a:r>
          </a:p>
          <a:p>
            <a:r>
              <a:rPr lang="en-US" sz="1800" dirty="0"/>
              <a:t>College received an amount of R 13 038 187.00 for Tuition fee 2021.  This amount was for 3496 students.</a:t>
            </a:r>
          </a:p>
          <a:p>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p:txBody>
      </p:sp>
    </p:spTree>
    <p:extLst>
      <p:ext uri="{BB962C8B-B14F-4D97-AF65-F5344CB8AC3E}">
        <p14:creationId xmlns:p14="http://schemas.microsoft.com/office/powerpoint/2010/main" xmlns="" val="2218756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6741C7-0183-1744-A1DF-77FBD26B4670}"/>
              </a:ext>
            </a:extLst>
          </p:cNvPr>
          <p:cNvSpPr>
            <a:spLocks noGrp="1"/>
          </p:cNvSpPr>
          <p:nvPr>
            <p:ph type="title"/>
          </p:nvPr>
        </p:nvSpPr>
        <p:spPr>
          <a:xfrm>
            <a:off x="838200" y="365126"/>
            <a:ext cx="10515600" cy="928216"/>
          </a:xfrm>
        </p:spPr>
        <p:txBody>
          <a:bodyPr>
            <a:normAutofit/>
          </a:bodyPr>
          <a:lstStyle/>
          <a:p>
            <a:r>
              <a:rPr lang="en-US" sz="2000" dirty="0"/>
              <a:t>4.  Overview of student housing and infrastructure projects</a:t>
            </a:r>
          </a:p>
        </p:txBody>
      </p:sp>
      <p:sp>
        <p:nvSpPr>
          <p:cNvPr id="3" name="Content Placeholder 2">
            <a:extLst>
              <a:ext uri="{FF2B5EF4-FFF2-40B4-BE49-F238E27FC236}">
                <a16:creationId xmlns:a16="http://schemas.microsoft.com/office/drawing/2014/main" xmlns="" id="{DE922A48-BFA3-9748-AFDE-649BBCA8AAD2}"/>
              </a:ext>
            </a:extLst>
          </p:cNvPr>
          <p:cNvSpPr>
            <a:spLocks noGrp="1"/>
          </p:cNvSpPr>
          <p:nvPr>
            <p:ph idx="1"/>
          </p:nvPr>
        </p:nvSpPr>
        <p:spPr>
          <a:xfrm>
            <a:off x="838200" y="1441622"/>
            <a:ext cx="10515600" cy="4967415"/>
          </a:xfrm>
        </p:spPr>
        <p:txBody>
          <a:bodyPr>
            <a:normAutofit fontScale="85000" lnSpcReduction="10000"/>
          </a:bodyPr>
          <a:lstStyle/>
          <a:p>
            <a:r>
              <a:rPr lang="en-US" sz="1900" dirty="0"/>
              <a:t>The College Hostels were closed, due to inhabitable living conditions.  College is currently investigating funding options for renovations, through the Infrastructural grant of the department.</a:t>
            </a:r>
          </a:p>
          <a:p>
            <a:pPr marL="0" indent="0">
              <a:buNone/>
            </a:pPr>
            <a:endParaRPr lang="en-US" sz="1800" dirty="0"/>
          </a:p>
          <a:p>
            <a:pPr marL="0" indent="0">
              <a:buNone/>
            </a:pPr>
            <a:r>
              <a:rPr lang="en-US" sz="1800" dirty="0">
                <a:latin typeface="+mj-lt"/>
                <a:cs typeface="Arial" panose="020B0604020202020204" pitchFamily="34" charset="0"/>
              </a:rPr>
              <a:t>CURRENT INFRASTRUCTURE  PROJECTS UNDERWAY</a:t>
            </a:r>
          </a:p>
          <a:p>
            <a:r>
              <a:rPr lang="en-US" sz="1800" dirty="0" err="1">
                <a:latin typeface="+mj-lt"/>
                <a:cs typeface="Arial" panose="020B0604020202020204" pitchFamily="34" charset="0"/>
              </a:rPr>
              <a:t>Moremogolo</a:t>
            </a:r>
            <a:r>
              <a:rPr lang="en-US" sz="1800" dirty="0">
                <a:latin typeface="+mj-lt"/>
                <a:cs typeface="Arial" panose="020B0604020202020204" pitchFamily="34" charset="0"/>
              </a:rPr>
              <a:t> - roofing repairs: R1 550 807.68</a:t>
            </a:r>
          </a:p>
          <a:p>
            <a:r>
              <a:rPr lang="en-US" sz="1800" dirty="0">
                <a:latin typeface="+mj-lt"/>
                <a:cs typeface="Arial" panose="020B0604020202020204" pitchFamily="34" charset="0"/>
              </a:rPr>
              <a:t>City Campus – General repairs and maintenance: R8 066 100.00</a:t>
            </a:r>
          </a:p>
          <a:p>
            <a:r>
              <a:rPr lang="en-US" sz="1800" dirty="0">
                <a:latin typeface="+mj-lt"/>
                <a:cs typeface="Arial" panose="020B0604020202020204" pitchFamily="34" charset="0"/>
              </a:rPr>
              <a:t>Clearview fencing, City Campus: R2 950 911.31 (Tender closed)</a:t>
            </a:r>
          </a:p>
          <a:p>
            <a:r>
              <a:rPr lang="en-US" sz="1800" dirty="0" err="1">
                <a:latin typeface="+mj-lt"/>
                <a:cs typeface="Arial" panose="020B0604020202020204" pitchFamily="34" charset="0"/>
              </a:rPr>
              <a:t>Phatsimang</a:t>
            </a:r>
            <a:r>
              <a:rPr lang="en-US" sz="1800" dirty="0">
                <a:latin typeface="+mj-lt"/>
                <a:cs typeface="Arial" panose="020B0604020202020204" pitchFamily="34" charset="0"/>
              </a:rPr>
              <a:t> fencing: R6 157 937.87 (Tender closed)</a:t>
            </a:r>
          </a:p>
          <a:p>
            <a:pPr marL="0" indent="0">
              <a:buNone/>
            </a:pPr>
            <a:endParaRPr lang="en-US" sz="1800" dirty="0">
              <a:latin typeface="+mj-lt"/>
              <a:cs typeface="Arial" panose="020B0604020202020204" pitchFamily="34" charset="0"/>
            </a:endParaRPr>
          </a:p>
          <a:p>
            <a:pPr marL="0" indent="0">
              <a:buNone/>
            </a:pPr>
            <a:r>
              <a:rPr lang="en-US" sz="1800" dirty="0">
                <a:latin typeface="+mj-lt"/>
                <a:cs typeface="Arial" panose="020B0604020202020204" pitchFamily="34" charset="0"/>
              </a:rPr>
              <a:t>APPLICATIONS SUBMITTED</a:t>
            </a:r>
          </a:p>
          <a:p>
            <a:pPr marL="0" indent="0">
              <a:buNone/>
            </a:pPr>
            <a:endParaRPr lang="en-US" sz="1800" dirty="0">
              <a:latin typeface="+mj-lt"/>
              <a:cs typeface="Arial" panose="020B0604020202020204" pitchFamily="34" charset="0"/>
            </a:endParaRPr>
          </a:p>
          <a:p>
            <a:pPr>
              <a:buFontTx/>
              <a:buChar char="-"/>
            </a:pPr>
            <a:r>
              <a:rPr lang="en-US" sz="1800" dirty="0" err="1">
                <a:latin typeface="+mj-lt"/>
                <a:cs typeface="Arial" panose="020B0604020202020204" pitchFamily="34" charset="0"/>
              </a:rPr>
              <a:t>Phatsimang</a:t>
            </a:r>
            <a:r>
              <a:rPr lang="en-US" sz="1800" dirty="0">
                <a:latin typeface="+mj-lt"/>
                <a:cs typeface="Arial" panose="020B0604020202020204" pitchFamily="34" charset="0"/>
              </a:rPr>
              <a:t> standby generator: R 1 604 991.65</a:t>
            </a:r>
            <a:endParaRPr lang="en-US" sz="1800" dirty="0">
              <a:solidFill>
                <a:srgbClr val="FF0000"/>
              </a:solidFill>
              <a:latin typeface="+mj-lt"/>
              <a:cs typeface="Arial" panose="020B0604020202020204" pitchFamily="34" charset="0"/>
            </a:endParaRPr>
          </a:p>
          <a:p>
            <a:pPr marL="0" indent="0">
              <a:buNone/>
            </a:pPr>
            <a:r>
              <a:rPr lang="en-US" sz="1800" dirty="0">
                <a:latin typeface="+mj-lt"/>
                <a:cs typeface="Arial" panose="020B0604020202020204" pitchFamily="34" charset="0"/>
              </a:rPr>
              <a:t> - </a:t>
            </a:r>
            <a:r>
              <a:rPr lang="en-US" sz="1800" dirty="0" err="1">
                <a:latin typeface="+mj-lt"/>
                <a:cs typeface="Arial" panose="020B0604020202020204" pitchFamily="34" charset="0"/>
              </a:rPr>
              <a:t>Moremogolo</a:t>
            </a:r>
            <a:r>
              <a:rPr lang="en-US" sz="1800" dirty="0">
                <a:latin typeface="+mj-lt"/>
                <a:cs typeface="Arial" panose="020B0604020202020204" pitchFamily="34" charset="0"/>
              </a:rPr>
              <a:t> Steel water tank: R4 500 000.00</a:t>
            </a:r>
          </a:p>
          <a:p>
            <a:pPr marL="0" indent="0">
              <a:buNone/>
            </a:pPr>
            <a:r>
              <a:rPr lang="en-US" sz="1800" dirty="0">
                <a:latin typeface="+mj-lt"/>
                <a:cs typeface="Arial" panose="020B0604020202020204" pitchFamily="34" charset="0"/>
              </a:rPr>
              <a:t> - </a:t>
            </a:r>
            <a:r>
              <a:rPr lang="en-US" sz="1800" dirty="0" err="1">
                <a:latin typeface="+mj-lt"/>
                <a:cs typeface="Arial" panose="020B0604020202020204" pitchFamily="34" charset="0"/>
              </a:rPr>
              <a:t>Moreogolo</a:t>
            </a:r>
            <a:r>
              <a:rPr lang="en-US" sz="1800" dirty="0">
                <a:latin typeface="+mj-lt"/>
                <a:cs typeface="Arial" panose="020B0604020202020204" pitchFamily="34" charset="0"/>
              </a:rPr>
              <a:t> standby generator: R1 448 224.00</a:t>
            </a:r>
          </a:p>
          <a:p>
            <a:pPr marL="0" indent="0">
              <a:buNone/>
            </a:pPr>
            <a:r>
              <a:rPr lang="en-US" sz="1800" dirty="0">
                <a:latin typeface="+mj-lt"/>
                <a:cs typeface="Arial" panose="020B0604020202020204" pitchFamily="34" charset="0"/>
              </a:rPr>
              <a:t> - </a:t>
            </a:r>
            <a:r>
              <a:rPr lang="en-US" sz="1800" dirty="0" err="1">
                <a:latin typeface="+mj-lt"/>
                <a:cs typeface="Arial" panose="020B0604020202020204" pitchFamily="34" charset="0"/>
              </a:rPr>
              <a:t>Moremogolo</a:t>
            </a:r>
            <a:r>
              <a:rPr lang="en-US" sz="1800" dirty="0">
                <a:latin typeface="+mj-lt"/>
                <a:cs typeface="Arial" panose="020B0604020202020204" pitchFamily="34" charset="0"/>
              </a:rPr>
              <a:t> Entrance: R12 500 000.00</a:t>
            </a:r>
          </a:p>
          <a:p>
            <a:pPr marL="0" indent="0">
              <a:buNone/>
            </a:pPr>
            <a:r>
              <a:rPr lang="en-US" sz="1800" dirty="0">
                <a:latin typeface="+mj-lt"/>
                <a:cs typeface="Arial" panose="020B0604020202020204" pitchFamily="34" charset="0"/>
              </a:rPr>
              <a:t> - City Campus: Standby Generator: R1 574 925.00</a:t>
            </a:r>
          </a:p>
          <a:p>
            <a:pPr marL="0" indent="0">
              <a:buNone/>
            </a:pPr>
            <a:endParaRPr lang="en-US" sz="1200" dirty="0">
              <a:latin typeface="Arial" panose="020B0604020202020204" pitchFamily="34" charset="0"/>
              <a:cs typeface="Arial" panose="020B0604020202020204" pitchFamily="34" charset="0"/>
            </a:endParaRPr>
          </a:p>
          <a:p>
            <a:pPr marL="0" indent="0">
              <a:buNone/>
            </a:pPr>
            <a:endParaRPr lang="en-US" sz="1200" dirty="0"/>
          </a:p>
          <a:p>
            <a:pPr marL="0" indent="0">
              <a:buNone/>
            </a:pPr>
            <a:endParaRPr lang="en-US" sz="1200" dirty="0"/>
          </a:p>
        </p:txBody>
      </p:sp>
    </p:spTree>
    <p:extLst>
      <p:ext uri="{BB962C8B-B14F-4D97-AF65-F5344CB8AC3E}">
        <p14:creationId xmlns:p14="http://schemas.microsoft.com/office/powerpoint/2010/main" xmlns="" val="1491275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6741C7-0183-1744-A1DF-77FBD26B4670}"/>
              </a:ext>
            </a:extLst>
          </p:cNvPr>
          <p:cNvSpPr>
            <a:spLocks noGrp="1"/>
          </p:cNvSpPr>
          <p:nvPr>
            <p:ph type="title"/>
          </p:nvPr>
        </p:nvSpPr>
        <p:spPr>
          <a:xfrm>
            <a:off x="838200" y="365126"/>
            <a:ext cx="10515600" cy="928216"/>
          </a:xfrm>
        </p:spPr>
        <p:txBody>
          <a:bodyPr>
            <a:normAutofit/>
          </a:bodyPr>
          <a:lstStyle/>
          <a:p>
            <a:r>
              <a:rPr lang="en-US" sz="2000" dirty="0"/>
              <a:t>5.  Overview of the College partnerships with industries for Work Integrated Learning</a:t>
            </a:r>
          </a:p>
        </p:txBody>
      </p:sp>
      <p:sp>
        <p:nvSpPr>
          <p:cNvPr id="3" name="Content Placeholder 2">
            <a:extLst>
              <a:ext uri="{FF2B5EF4-FFF2-40B4-BE49-F238E27FC236}">
                <a16:creationId xmlns:a16="http://schemas.microsoft.com/office/drawing/2014/main" xmlns="" id="{DE922A48-BFA3-9748-AFDE-649BBCA8AAD2}"/>
              </a:ext>
            </a:extLst>
          </p:cNvPr>
          <p:cNvSpPr>
            <a:spLocks noGrp="1"/>
          </p:cNvSpPr>
          <p:nvPr>
            <p:ph idx="1"/>
          </p:nvPr>
        </p:nvSpPr>
        <p:spPr>
          <a:xfrm>
            <a:off x="838200" y="1441622"/>
            <a:ext cx="10515600" cy="4967415"/>
          </a:xfrm>
        </p:spPr>
        <p:txBody>
          <a:bodyPr>
            <a:normAutofit fontScale="92500" lnSpcReduction="10000"/>
          </a:bodyPr>
          <a:lstStyle/>
          <a:p>
            <a:pPr marL="0" indent="0">
              <a:buNone/>
            </a:pPr>
            <a:r>
              <a:rPr lang="en-US" sz="1800" dirty="0">
                <a:latin typeface="Arial" panose="020B0604020202020204" pitchFamily="34" charset="0"/>
                <a:cs typeface="Arial" panose="020B0604020202020204" pitchFamily="34" charset="0"/>
              </a:rPr>
              <a:t>The College has various partnerships with industries and managed to place students with the below institutions:</a:t>
            </a:r>
          </a:p>
          <a:p>
            <a:pPr marL="0" indent="0">
              <a:buNone/>
            </a:pPr>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Northern Cape Department of Health</a:t>
            </a:r>
          </a:p>
          <a:p>
            <a:r>
              <a:rPr lang="en-US" sz="1800" dirty="0">
                <a:latin typeface="Arial" panose="020B0604020202020204" pitchFamily="34" charset="0"/>
                <a:cs typeface="Arial" panose="020B0604020202020204" pitchFamily="34" charset="0"/>
              </a:rPr>
              <a:t>Sol </a:t>
            </a:r>
            <a:r>
              <a:rPr lang="en-US" sz="1800" dirty="0" err="1">
                <a:latin typeface="Arial" panose="020B0604020202020204" pitchFamily="34" charset="0"/>
                <a:cs typeface="Arial" panose="020B0604020202020204" pitchFamily="34" charset="0"/>
              </a:rPr>
              <a:t>Plaatjie</a:t>
            </a:r>
            <a:r>
              <a:rPr lang="en-US" sz="1800" dirty="0">
                <a:latin typeface="Arial" panose="020B0604020202020204" pitchFamily="34" charset="0"/>
                <a:cs typeface="Arial" panose="020B0604020202020204" pitchFamily="34" charset="0"/>
              </a:rPr>
              <a:t> Municipality</a:t>
            </a:r>
          </a:p>
          <a:p>
            <a:r>
              <a:rPr lang="en-US" sz="1800" dirty="0">
                <a:latin typeface="Arial" panose="020B0604020202020204" pitchFamily="34" charset="0"/>
                <a:cs typeface="Arial" panose="020B0604020202020204" pitchFamily="34" charset="0"/>
              </a:rPr>
              <a:t>M Technologies</a:t>
            </a:r>
          </a:p>
          <a:p>
            <a:r>
              <a:rPr lang="en-US" sz="1800" dirty="0">
                <a:latin typeface="Arial" panose="020B0604020202020204" pitchFamily="34" charset="0"/>
                <a:cs typeface="Arial" panose="020B0604020202020204" pitchFamily="34" charset="0"/>
              </a:rPr>
              <a:t>Flamingo casino</a:t>
            </a:r>
          </a:p>
          <a:p>
            <a:r>
              <a:rPr lang="en-US" sz="1800" dirty="0" err="1">
                <a:latin typeface="Arial" panose="020B0604020202020204" pitchFamily="34" charset="0"/>
                <a:cs typeface="Arial" panose="020B0604020202020204" pitchFamily="34" charset="0"/>
              </a:rPr>
              <a:t>Vocadom</a:t>
            </a:r>
            <a:r>
              <a:rPr lang="en-US" sz="1800" dirty="0">
                <a:latin typeface="Arial" panose="020B0604020202020204" pitchFamily="34" charset="0"/>
                <a:cs typeface="Arial" panose="020B0604020202020204" pitchFamily="34" charset="0"/>
              </a:rPr>
              <a:t> (Kimberley)</a:t>
            </a:r>
          </a:p>
          <a:p>
            <a:r>
              <a:rPr lang="en-US" sz="1800" dirty="0">
                <a:latin typeface="Arial" panose="020B0604020202020204" pitchFamily="34" charset="0"/>
                <a:cs typeface="Arial" panose="020B0604020202020204" pitchFamily="34" charset="0"/>
              </a:rPr>
              <a:t>Athletics </a:t>
            </a:r>
            <a:r>
              <a:rPr lang="en-US" sz="1800" dirty="0" err="1">
                <a:latin typeface="Arial" panose="020B0604020202020204" pitchFamily="34" charset="0"/>
                <a:cs typeface="Arial" panose="020B0604020202020204" pitchFamily="34" charset="0"/>
              </a:rPr>
              <a:t>Griekwaland</a:t>
            </a:r>
            <a:r>
              <a:rPr lang="en-US" sz="1800" dirty="0">
                <a:latin typeface="Arial" panose="020B0604020202020204" pitchFamily="34" charset="0"/>
                <a:cs typeface="Arial" panose="020B0604020202020204" pitchFamily="34" charset="0"/>
              </a:rPr>
              <a:t> West</a:t>
            </a:r>
          </a:p>
          <a:p>
            <a:r>
              <a:rPr lang="en-US" sz="1800" dirty="0">
                <a:latin typeface="Arial" panose="020B0604020202020204" pitchFamily="34" charset="0"/>
                <a:cs typeface="Arial" panose="020B0604020202020204" pitchFamily="34" charset="0"/>
              </a:rPr>
              <a:t>Golden Leopard Resort</a:t>
            </a:r>
            <a:endParaRPr lang="en-US" sz="1800" dirty="0">
              <a:solidFill>
                <a:srgbClr val="FF0000"/>
              </a:solidFill>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Sol </a:t>
            </a:r>
            <a:r>
              <a:rPr lang="en-US" sz="1800" dirty="0" err="1">
                <a:latin typeface="Arial" panose="020B0604020202020204" pitchFamily="34" charset="0"/>
                <a:cs typeface="Arial" panose="020B0604020202020204" pitchFamily="34" charset="0"/>
              </a:rPr>
              <a:t>Plaatjie</a:t>
            </a:r>
            <a:r>
              <a:rPr lang="en-US" sz="1800" dirty="0">
                <a:latin typeface="Arial" panose="020B0604020202020204" pitchFamily="34" charset="0"/>
                <a:cs typeface="Arial" panose="020B0604020202020204" pitchFamily="34" charset="0"/>
              </a:rPr>
              <a:t> University</a:t>
            </a:r>
          </a:p>
          <a:p>
            <a:r>
              <a:rPr lang="en-US" sz="1800" dirty="0" err="1">
                <a:latin typeface="Arial" panose="020B0604020202020204" pitchFamily="34" charset="0"/>
                <a:cs typeface="Arial" panose="020B0604020202020204" pitchFamily="34" charset="0"/>
              </a:rPr>
              <a:t>MAIKTronix</a:t>
            </a:r>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Medi Clinic</a:t>
            </a:r>
          </a:p>
          <a:p>
            <a:pPr marL="0" indent="0">
              <a:buNone/>
            </a:pPr>
            <a:endParaRPr lang="en-US" sz="1800" dirty="0">
              <a:latin typeface="Arial" panose="020B0604020202020204" pitchFamily="34" charset="0"/>
              <a:cs typeface="Arial" panose="020B0604020202020204" pitchFamily="34" charset="0"/>
            </a:endParaRPr>
          </a:p>
          <a:p>
            <a:pPr marL="0" indent="0">
              <a:buNone/>
            </a:pPr>
            <a:r>
              <a:rPr lang="en-US" sz="1800" dirty="0">
                <a:latin typeface="Arial" panose="020B0604020202020204" pitchFamily="34" charset="0"/>
                <a:cs typeface="Arial" panose="020B0604020202020204" pitchFamily="34" charset="0"/>
              </a:rPr>
              <a:t>College envisages to pursue partnership in the mining and solar industry.</a:t>
            </a:r>
          </a:p>
          <a:p>
            <a:pPr marL="0" indent="0">
              <a:buNone/>
            </a:pPr>
            <a:endParaRPr lang="en-US" sz="1800" dirty="0"/>
          </a:p>
          <a:p>
            <a:pPr marL="0" indent="0">
              <a:buNone/>
            </a:pPr>
            <a:endParaRPr lang="en-US" sz="1200" dirty="0"/>
          </a:p>
        </p:txBody>
      </p:sp>
      <p:sp>
        <p:nvSpPr>
          <p:cNvPr id="4" name="TextBox 3">
            <a:extLst>
              <a:ext uri="{FF2B5EF4-FFF2-40B4-BE49-F238E27FC236}">
                <a16:creationId xmlns:a16="http://schemas.microsoft.com/office/drawing/2014/main" xmlns="" id="{369A4C91-ECA5-E8C7-7006-1E9B9BD56024}"/>
              </a:ext>
            </a:extLst>
          </p:cNvPr>
          <p:cNvSpPr txBox="1"/>
          <p:nvPr/>
        </p:nvSpPr>
        <p:spPr>
          <a:xfrm>
            <a:off x="6035040" y="826936"/>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xmlns="" val="3589848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6741C7-0183-1744-A1DF-77FBD26B4670}"/>
              </a:ext>
            </a:extLst>
          </p:cNvPr>
          <p:cNvSpPr>
            <a:spLocks noGrp="1"/>
          </p:cNvSpPr>
          <p:nvPr>
            <p:ph type="title"/>
          </p:nvPr>
        </p:nvSpPr>
        <p:spPr>
          <a:xfrm>
            <a:off x="838200" y="365126"/>
            <a:ext cx="10515600" cy="928216"/>
          </a:xfrm>
        </p:spPr>
        <p:txBody>
          <a:bodyPr>
            <a:normAutofit/>
          </a:bodyPr>
          <a:lstStyle/>
          <a:p>
            <a:r>
              <a:rPr lang="en-US" sz="2000" dirty="0"/>
              <a:t>6.  Student success, drop out and through put rates, causes and measures put in place to address them.</a:t>
            </a:r>
          </a:p>
        </p:txBody>
      </p:sp>
      <p:sp>
        <p:nvSpPr>
          <p:cNvPr id="3" name="Content Placeholder 2">
            <a:extLst>
              <a:ext uri="{FF2B5EF4-FFF2-40B4-BE49-F238E27FC236}">
                <a16:creationId xmlns:a16="http://schemas.microsoft.com/office/drawing/2014/main" xmlns="" id="{DE922A48-BFA3-9748-AFDE-649BBCA8AAD2}"/>
              </a:ext>
            </a:extLst>
          </p:cNvPr>
          <p:cNvSpPr>
            <a:spLocks noGrp="1"/>
          </p:cNvSpPr>
          <p:nvPr>
            <p:ph idx="1"/>
          </p:nvPr>
        </p:nvSpPr>
        <p:spPr>
          <a:xfrm>
            <a:off x="834224" y="1658078"/>
            <a:ext cx="10515600" cy="4967415"/>
          </a:xfrm>
        </p:spPr>
        <p:txBody>
          <a:bodyPr>
            <a:normAutofit/>
          </a:bodyPr>
          <a:lstStyle/>
          <a:p>
            <a:pPr marL="0" indent="0" algn="ctr">
              <a:buNone/>
            </a:pPr>
            <a:r>
              <a:rPr lang="en-US" sz="1600" dirty="0">
                <a:latin typeface="Arial" panose="020B0604020202020204" pitchFamily="34" charset="0"/>
                <a:cs typeface="Arial" panose="020B0604020202020204" pitchFamily="34" charset="0"/>
              </a:rPr>
              <a:t>NCV LEVEL 4</a:t>
            </a: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pPr marL="0" indent="0">
              <a:buNone/>
            </a:pPr>
            <a:endParaRPr lang="en-US" sz="1200" dirty="0"/>
          </a:p>
          <a:p>
            <a:pPr marL="0" indent="0">
              <a:buNone/>
            </a:pPr>
            <a:endParaRPr lang="en-US" sz="1200" dirty="0"/>
          </a:p>
        </p:txBody>
      </p:sp>
      <p:sp>
        <p:nvSpPr>
          <p:cNvPr id="4" name="TextBox 3">
            <a:extLst>
              <a:ext uri="{FF2B5EF4-FFF2-40B4-BE49-F238E27FC236}">
                <a16:creationId xmlns:a16="http://schemas.microsoft.com/office/drawing/2014/main" xmlns="" id="{369A4C91-ECA5-E8C7-7006-1E9B9BD56024}"/>
              </a:ext>
            </a:extLst>
          </p:cNvPr>
          <p:cNvSpPr txBox="1"/>
          <p:nvPr/>
        </p:nvSpPr>
        <p:spPr>
          <a:xfrm>
            <a:off x="6035040" y="826936"/>
            <a:ext cx="184731" cy="369332"/>
          </a:xfrm>
          <a:prstGeom prst="rect">
            <a:avLst/>
          </a:prstGeom>
          <a:noFill/>
        </p:spPr>
        <p:txBody>
          <a:bodyPr wrap="none" rtlCol="0">
            <a:spAutoFit/>
          </a:bodyPr>
          <a:lstStyle/>
          <a:p>
            <a:endParaRPr lang="en-US" dirty="0"/>
          </a:p>
        </p:txBody>
      </p:sp>
      <p:graphicFrame>
        <p:nvGraphicFramePr>
          <p:cNvPr id="5" name="Table 5">
            <a:extLst>
              <a:ext uri="{FF2B5EF4-FFF2-40B4-BE49-F238E27FC236}">
                <a16:creationId xmlns:a16="http://schemas.microsoft.com/office/drawing/2014/main" xmlns="" id="{6423B2D1-BD58-6151-86A1-A4DDE2F7BA39}"/>
              </a:ext>
            </a:extLst>
          </p:cNvPr>
          <p:cNvGraphicFramePr>
            <a:graphicFrameLocks noGrp="1"/>
          </p:cNvGraphicFramePr>
          <p:nvPr>
            <p:extLst>
              <p:ext uri="{D42A27DB-BD31-4B8C-83A1-F6EECF244321}">
                <p14:modId xmlns:p14="http://schemas.microsoft.com/office/powerpoint/2010/main" xmlns="" val="3662323871"/>
              </p:ext>
            </p:extLst>
          </p:nvPr>
        </p:nvGraphicFramePr>
        <p:xfrm>
          <a:off x="722906" y="2233320"/>
          <a:ext cx="10324327" cy="2565400"/>
        </p:xfrm>
        <a:graphic>
          <a:graphicData uri="http://schemas.openxmlformats.org/drawingml/2006/table">
            <a:tbl>
              <a:tblPr firstRow="1" bandRow="1">
                <a:tableStyleId>{5C22544A-7EE6-4342-B048-85BDC9FD1C3A}</a:tableStyleId>
              </a:tblPr>
              <a:tblGrid>
                <a:gridCol w="1388172">
                  <a:extLst>
                    <a:ext uri="{9D8B030D-6E8A-4147-A177-3AD203B41FA5}">
                      <a16:colId xmlns:a16="http://schemas.microsoft.com/office/drawing/2014/main" xmlns="" val="1890823968"/>
                    </a:ext>
                  </a:extLst>
                </a:gridCol>
                <a:gridCol w="2053271">
                  <a:extLst>
                    <a:ext uri="{9D8B030D-6E8A-4147-A177-3AD203B41FA5}">
                      <a16:colId xmlns:a16="http://schemas.microsoft.com/office/drawing/2014/main" xmlns="" val="3573267298"/>
                    </a:ext>
                  </a:extLst>
                </a:gridCol>
                <a:gridCol w="1720721">
                  <a:extLst>
                    <a:ext uri="{9D8B030D-6E8A-4147-A177-3AD203B41FA5}">
                      <a16:colId xmlns:a16="http://schemas.microsoft.com/office/drawing/2014/main" xmlns="" val="3152182518"/>
                    </a:ext>
                  </a:extLst>
                </a:gridCol>
                <a:gridCol w="1720721">
                  <a:extLst>
                    <a:ext uri="{9D8B030D-6E8A-4147-A177-3AD203B41FA5}">
                      <a16:colId xmlns:a16="http://schemas.microsoft.com/office/drawing/2014/main" xmlns="" val="4238394752"/>
                    </a:ext>
                  </a:extLst>
                </a:gridCol>
                <a:gridCol w="1720721">
                  <a:extLst>
                    <a:ext uri="{9D8B030D-6E8A-4147-A177-3AD203B41FA5}">
                      <a16:colId xmlns:a16="http://schemas.microsoft.com/office/drawing/2014/main" xmlns="" val="252278544"/>
                    </a:ext>
                  </a:extLst>
                </a:gridCol>
                <a:gridCol w="1720721">
                  <a:extLst>
                    <a:ext uri="{9D8B030D-6E8A-4147-A177-3AD203B41FA5}">
                      <a16:colId xmlns:a16="http://schemas.microsoft.com/office/drawing/2014/main" xmlns="" val="793310781"/>
                    </a:ext>
                  </a:extLst>
                </a:gridCol>
              </a:tblGrid>
              <a:tr h="370840">
                <a:tc>
                  <a:txBody>
                    <a:bodyPr/>
                    <a:lstStyle/>
                    <a:p>
                      <a:r>
                        <a:rPr lang="en-US" dirty="0"/>
                        <a:t>No of Students</a:t>
                      </a:r>
                    </a:p>
                  </a:txBody>
                  <a:tcPr/>
                </a:tc>
                <a:tc>
                  <a:txBody>
                    <a:bodyPr/>
                    <a:lstStyle/>
                    <a:p>
                      <a:r>
                        <a:rPr lang="en-US" dirty="0"/>
                        <a:t>Passed</a:t>
                      </a:r>
                    </a:p>
                  </a:txBody>
                  <a:tcPr/>
                </a:tc>
                <a:tc>
                  <a:txBody>
                    <a:bodyPr/>
                    <a:lstStyle/>
                    <a:p>
                      <a:r>
                        <a:rPr lang="en-US" dirty="0"/>
                        <a:t>Certifications</a:t>
                      </a:r>
                    </a:p>
                  </a:txBody>
                  <a:tcPr/>
                </a:tc>
                <a:tc>
                  <a:txBody>
                    <a:bodyPr/>
                    <a:lstStyle/>
                    <a:p>
                      <a:r>
                        <a:rPr lang="en-US" dirty="0"/>
                        <a:t>Drop Out</a:t>
                      </a:r>
                    </a:p>
                  </a:txBody>
                  <a:tcPr/>
                </a:tc>
                <a:tc>
                  <a:txBody>
                    <a:bodyPr/>
                    <a:lstStyle/>
                    <a:p>
                      <a:r>
                        <a:rPr lang="en-US" dirty="0"/>
                        <a:t>Possible Causes</a:t>
                      </a:r>
                    </a:p>
                  </a:txBody>
                  <a:tcPr/>
                </a:tc>
                <a:tc>
                  <a:txBody>
                    <a:bodyPr/>
                    <a:lstStyle/>
                    <a:p>
                      <a:r>
                        <a:rPr lang="en-US" dirty="0"/>
                        <a:t>Mitigation</a:t>
                      </a:r>
                    </a:p>
                  </a:txBody>
                  <a:tcPr/>
                </a:tc>
                <a:extLst>
                  <a:ext uri="{0D108BD9-81ED-4DB2-BD59-A6C34878D82A}">
                    <a16:rowId xmlns:a16="http://schemas.microsoft.com/office/drawing/2014/main" xmlns="" val="104593339"/>
                  </a:ext>
                </a:extLst>
              </a:tr>
              <a:tr h="370840">
                <a:tc>
                  <a:txBody>
                    <a:bodyPr/>
                    <a:lstStyle/>
                    <a:p>
                      <a:r>
                        <a:rPr lang="en-US" dirty="0"/>
                        <a:t>720</a:t>
                      </a:r>
                    </a:p>
                  </a:txBody>
                  <a:tcPr/>
                </a:tc>
                <a:tc>
                  <a:txBody>
                    <a:bodyPr/>
                    <a:lstStyle/>
                    <a:p>
                      <a:r>
                        <a:rPr lang="en-US" dirty="0"/>
                        <a:t>254</a:t>
                      </a:r>
                    </a:p>
                  </a:txBody>
                  <a:tcPr/>
                </a:tc>
                <a:tc>
                  <a:txBody>
                    <a:bodyPr/>
                    <a:lstStyle/>
                    <a:p>
                      <a:r>
                        <a:rPr lang="en-US" dirty="0"/>
                        <a:t>35%</a:t>
                      </a:r>
                    </a:p>
                  </a:txBody>
                  <a:tcPr/>
                </a:tc>
                <a:tc>
                  <a:txBody>
                    <a:bodyPr/>
                    <a:lstStyle/>
                    <a:p>
                      <a:r>
                        <a:rPr lang="en-US" dirty="0"/>
                        <a:t>10%</a:t>
                      </a:r>
                    </a:p>
                  </a:txBody>
                  <a:tcPr/>
                </a:tc>
                <a:tc>
                  <a:txBody>
                    <a:bodyPr/>
                    <a:lstStyle/>
                    <a:p>
                      <a:r>
                        <a:rPr lang="en-US" dirty="0"/>
                        <a:t>NSFAS</a:t>
                      </a:r>
                    </a:p>
                  </a:txBody>
                  <a:tcPr/>
                </a:tc>
                <a:tc>
                  <a:txBody>
                    <a:bodyPr/>
                    <a:lstStyle/>
                    <a:p>
                      <a:r>
                        <a:rPr lang="en-US" dirty="0"/>
                        <a:t>Continuous engagement with NSFAS</a:t>
                      </a:r>
                    </a:p>
                  </a:txBody>
                  <a:tcPr/>
                </a:tc>
                <a:extLst>
                  <a:ext uri="{0D108BD9-81ED-4DB2-BD59-A6C34878D82A}">
                    <a16:rowId xmlns:a16="http://schemas.microsoft.com/office/drawing/2014/main" xmlns="" val="1447428230"/>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dirty="0"/>
                        <a:t>COVID-19</a:t>
                      </a:r>
                    </a:p>
                  </a:txBody>
                  <a:tcPr/>
                </a:tc>
                <a:tc>
                  <a:txBody>
                    <a:bodyPr/>
                    <a:lstStyle/>
                    <a:p>
                      <a:r>
                        <a:rPr lang="en-US" dirty="0"/>
                        <a:t>Encourage vaccination</a:t>
                      </a:r>
                    </a:p>
                  </a:txBody>
                  <a:tcPr/>
                </a:tc>
                <a:extLst>
                  <a:ext uri="{0D108BD9-81ED-4DB2-BD59-A6C34878D82A}">
                    <a16:rowId xmlns:a16="http://schemas.microsoft.com/office/drawing/2014/main" xmlns="" val="608397790"/>
                  </a:ext>
                </a:extLst>
              </a:tr>
              <a:tr h="370840">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xmlns="" val="653105364"/>
                  </a:ext>
                </a:extLst>
              </a:tr>
            </a:tbl>
          </a:graphicData>
        </a:graphic>
      </p:graphicFrame>
      <p:sp>
        <p:nvSpPr>
          <p:cNvPr id="6" name="TextBox 5">
            <a:extLst>
              <a:ext uri="{FF2B5EF4-FFF2-40B4-BE49-F238E27FC236}">
                <a16:creationId xmlns:a16="http://schemas.microsoft.com/office/drawing/2014/main" xmlns="" id="{45B8283B-75FC-4DAC-02A0-06D141425B17}"/>
              </a:ext>
            </a:extLst>
          </p:cNvPr>
          <p:cNvSpPr txBox="1"/>
          <p:nvPr/>
        </p:nvSpPr>
        <p:spPr>
          <a:xfrm>
            <a:off x="1542553" y="2233320"/>
            <a:ext cx="184731" cy="369332"/>
          </a:xfrm>
          <a:prstGeom prst="rect">
            <a:avLst/>
          </a:prstGeom>
          <a:noFill/>
        </p:spPr>
        <p:txBody>
          <a:bodyPr wrap="none" rtlCol="0">
            <a:spAutoFit/>
          </a:bodyPr>
          <a:lstStyle/>
          <a:p>
            <a:endParaRPr lang="en-US" dirty="0"/>
          </a:p>
        </p:txBody>
      </p:sp>
      <p:sp>
        <p:nvSpPr>
          <p:cNvPr id="7" name="TextBox 6">
            <a:extLst>
              <a:ext uri="{FF2B5EF4-FFF2-40B4-BE49-F238E27FC236}">
                <a16:creationId xmlns:a16="http://schemas.microsoft.com/office/drawing/2014/main" xmlns="" id="{A6D909A4-2D81-AEF1-E0D4-9A3F3CC39A87}"/>
              </a:ext>
            </a:extLst>
          </p:cNvPr>
          <p:cNvSpPr txBox="1"/>
          <p:nvPr/>
        </p:nvSpPr>
        <p:spPr>
          <a:xfrm>
            <a:off x="1451113" y="4591878"/>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xmlns="" val="10250077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iblet">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7145" cap="flat" cmpd="sng" algn="ctr">
          <a:solidFill>
            <a:schemeClr val="phClr"/>
          </a:solidFill>
          <a:prstDash val="solid"/>
        </a:ln>
        <a:ln w="58420" cap="flat" cmpd="thickThin" algn="ctr">
          <a:solidFill>
            <a:schemeClr val="phClr">
              <a:shade val="95000"/>
              <a:alpha val="50000"/>
              <a:satMod val="150000"/>
            </a:schemeClr>
          </a:solidFill>
          <a:prstDash val="solid"/>
        </a:ln>
      </a:lnStyleLst>
      <a:effectStyleLst>
        <a:effectStyle>
          <a:effectLst/>
        </a:effectStyle>
        <a:effectStyle>
          <a:effectLst>
            <a:outerShdw blurRad="50800" dist="38100" dir="2700000" rotWithShape="0">
              <a:srgbClr val="000000">
                <a:alpha val="60000"/>
              </a:srgbClr>
            </a:outerShdw>
          </a:effectLst>
          <a:scene3d>
            <a:camera prst="orthographicFront">
              <a:rot lat="0" lon="0" rev="0"/>
            </a:camera>
            <a:lightRig rig="flat" dir="tl"/>
          </a:scene3d>
          <a:sp3d prstMaterial="flat">
            <a:bevelT w="31750" h="63500" prst="riblet"/>
          </a:sp3d>
        </a:effectStyle>
        <a:effectStyle>
          <a:effectLst>
            <a:outerShdw blurRad="50800" dist="38100" dir="2700000" algn="ctr" rotWithShape="0">
              <a:srgbClr val="000000">
                <a:alpha val="60000"/>
              </a:srgbClr>
            </a:outerShdw>
          </a:effectLst>
          <a:scene3d>
            <a:camera prst="orthographicFront">
              <a:rot lat="0" lon="0" rev="0"/>
            </a:camera>
            <a:lightRig rig="flat" dir="tl"/>
          </a:scene3d>
          <a:sp3d prstMaterial="flat">
            <a:bevelT w="57150" h="114300" prst="ribl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4523</TotalTime>
  <Words>794</Words>
  <Application>Microsoft Office PowerPoint</Application>
  <PresentationFormat>Custom</PresentationFormat>
  <Paragraphs>163</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NCUTVET: PRESENTATION PORTFOLIO COMMITTEE ON HIGHER EDUCATION, SCIENCE &amp; INNOVATION</vt:lpstr>
      <vt:lpstr>OBJECTIVE</vt:lpstr>
      <vt:lpstr>1.  Overview of governance and management,  including the College’s financial position</vt:lpstr>
      <vt:lpstr>2.  Gender demographics in governance structures, management and student populace</vt:lpstr>
      <vt:lpstr>2.  Gender demographics in governance structures, management and student populace</vt:lpstr>
      <vt:lpstr>3.  Progress report on disbursement of the NSFAS funding and allowance to students</vt:lpstr>
      <vt:lpstr>4.  Overview of student housing and infrastructure projects</vt:lpstr>
      <vt:lpstr>5.  Overview of the College partnerships with industries for Work Integrated Learning</vt:lpstr>
      <vt:lpstr>6.  Student success, drop out and through put rates, causes and measures put in place to address them.</vt:lpstr>
      <vt:lpstr>6.  Student success, drop out and through put rates, causes and measures put in place to address them.</vt:lpstr>
      <vt:lpstr> Recommendation 1  The College to consult DHET to compile gender and race disaggregated data for remuneration of employees to adhere to equal pay for work: </vt:lpstr>
      <vt:lpstr>Recommendation 2  The College to liaise with DHET regarding allocation of resources to address transformation</vt:lpstr>
      <vt:lpstr>  Recommendation 3  The College should ensure that its sexual harassment policy is reviewed and aligned </vt:lpstr>
      <vt:lpstr> Recommendation 4  In providing reasonable accommodation, the College must offer subjects for deaf and visually impaired students </vt:lpstr>
      <vt:lpstr> Recommendation 5  The College should include representation of persons with disabilities in top and senior management of the College </vt:lpstr>
      <vt:lpstr>Recommendation 6  The College must introduce and improve all employment policies: leave, campus security, breast-feeding, sexual harassment policies</vt:lpstr>
      <vt:lpstr>  Recommendation 7  The College should undertake a training and education drive on GBV and related topics  </vt:lpstr>
      <vt:lpstr>Slide 18</vt:lpstr>
      <vt:lpstr>   NCUTVET Herewith extends its gratitude and appreciation for the time that the Committee put aside to engage the College.  Thank You…</vt:lpstr>
    </vt:vector>
  </TitlesOfParts>
  <Company>Northern Cape Urban FET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Ray Shepherd</dc:creator>
  <cp:lastModifiedBy>USER</cp:lastModifiedBy>
  <cp:revision>195</cp:revision>
  <cp:lastPrinted>2019-11-26T06:38:41Z</cp:lastPrinted>
  <dcterms:created xsi:type="dcterms:W3CDTF">2014-05-08T17:31:35Z</dcterms:created>
  <dcterms:modified xsi:type="dcterms:W3CDTF">2022-05-26T03:12:41Z</dcterms:modified>
</cp:coreProperties>
</file>