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handoutMasterIdLst>
    <p:handoutMasterId r:id="rId14"/>
  </p:handoutMasterIdLst>
  <p:sldIdLst>
    <p:sldId id="256" r:id="rId3"/>
    <p:sldId id="337" r:id="rId4"/>
    <p:sldId id="352" r:id="rId5"/>
    <p:sldId id="349" r:id="rId6"/>
    <p:sldId id="354" r:id="rId7"/>
    <p:sldId id="353" r:id="rId8"/>
    <p:sldId id="355" r:id="rId9"/>
    <p:sldId id="356" r:id="rId10"/>
    <p:sldId id="350" r:id="rId11"/>
    <p:sldId id="338"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4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68" d="100"/>
          <a:sy n="68" d="100"/>
        </p:scale>
        <p:origin x="-798" y="-96"/>
      </p:cViewPr>
      <p:guideLst>
        <p:guide orient="horz" pos="2160"/>
        <p:guide pos="3840"/>
      </p:guideLst>
    </p:cSldViewPr>
  </p:slideViewPr>
  <p:notesTextViewPr>
    <p:cViewPr>
      <p:scale>
        <a:sx n="1" d="1"/>
        <a:sy n="1" d="1"/>
      </p:scale>
      <p:origin x="0" y="0"/>
    </p:cViewPr>
  </p:notesTextViewPr>
  <p:notesViewPr>
    <p:cSldViewPr>
      <p:cViewPr varScale="1">
        <p:scale>
          <a:sx n="55" d="100"/>
          <a:sy n="55" d="100"/>
        </p:scale>
        <p:origin x="2880"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14EE1BB-9C14-45A8-AE8E-BDFE05C7434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xmlns="" id="{899B39A0-41A8-46FD-B63C-2ED2B636DDA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E036BBA-69BB-4759-AE3A-1709D7839D1C}" type="datetimeFigureOut">
              <a:rPr lang="en-ZA" smtClean="0"/>
              <a:pPr/>
              <a:t>2022/05/26</a:t>
            </a:fld>
            <a:endParaRPr lang="en-ZA" dirty="0"/>
          </a:p>
        </p:txBody>
      </p:sp>
      <p:sp>
        <p:nvSpPr>
          <p:cNvPr id="4" name="Footer Placeholder 3">
            <a:extLst>
              <a:ext uri="{FF2B5EF4-FFF2-40B4-BE49-F238E27FC236}">
                <a16:creationId xmlns:a16="http://schemas.microsoft.com/office/drawing/2014/main" xmlns="" id="{4868A843-6889-4DCF-8A65-93659054062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xmlns="" id="{B6CFC8C6-1A62-4D17-A4AE-97F3CBEBE7C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AF35B8-14A6-4F46-A74A-32CB809E849E}" type="slidenum">
              <a:rPr lang="en-ZA" smtClean="0"/>
              <a:pPr/>
              <a:t>‹#›</a:t>
            </a:fld>
            <a:endParaRPr lang="en-ZA" dirty="0"/>
          </a:p>
        </p:txBody>
      </p:sp>
    </p:spTree>
    <p:extLst>
      <p:ext uri="{BB962C8B-B14F-4D97-AF65-F5344CB8AC3E}">
        <p14:creationId xmlns:p14="http://schemas.microsoft.com/office/powerpoint/2010/main" xmlns="" val="73891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CCBDA9C-DB00-4F3A-8A0D-57B866DDF9D6}" type="datetimeFigureOut">
              <a:rPr lang="en-US" smtClean="0"/>
              <a:pPr/>
              <a:t>5/26/2022</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3753503-5133-4673-8748-991BAF884FA7}" type="slidenum">
              <a:rPr lang="en-US" smtClean="0"/>
              <a:pPr/>
              <a:t>‹#›</a:t>
            </a:fld>
            <a:endParaRPr lang="en-US" dirty="0"/>
          </a:p>
        </p:txBody>
      </p:sp>
    </p:spTree>
    <p:extLst>
      <p:ext uri="{BB962C8B-B14F-4D97-AF65-F5344CB8AC3E}">
        <p14:creationId xmlns:p14="http://schemas.microsoft.com/office/powerpoint/2010/main" xmlns="" val="256246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53503-5133-4673-8748-991BAF884FA7}" type="slidenum">
              <a:rPr lang="en-US" smtClean="0"/>
              <a:pPr/>
              <a:t>1</a:t>
            </a:fld>
            <a:endParaRPr lang="en-US" dirty="0"/>
          </a:p>
        </p:txBody>
      </p:sp>
    </p:spTree>
    <p:extLst>
      <p:ext uri="{BB962C8B-B14F-4D97-AF65-F5344CB8AC3E}">
        <p14:creationId xmlns:p14="http://schemas.microsoft.com/office/powerpoint/2010/main" xmlns="" val="327934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92750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882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211772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831D6-4F73-4B9C-A0F8-BBB452185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759BD880-2E3D-4AEC-91EC-3A65EC87E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F5080DAE-0354-4866-9E9B-1BE426E0FA61}"/>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5" name="Footer Placeholder 4">
            <a:extLst>
              <a:ext uri="{FF2B5EF4-FFF2-40B4-BE49-F238E27FC236}">
                <a16:creationId xmlns:a16="http://schemas.microsoft.com/office/drawing/2014/main" xmlns="" id="{20EA61C0-CDBA-44A8-953D-8FEBB1F76F91}"/>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1C78B716-A1D0-4D7A-88E5-6E8E5C8AFA75}"/>
              </a:ext>
            </a:extLst>
          </p:cNvPr>
          <p:cNvSpPr>
            <a:spLocks noGrp="1"/>
          </p:cNvSpPr>
          <p:nvPr>
            <p:ph type="sldNum" sz="quarter" idx="12"/>
          </p:nvPr>
        </p:nvSpPr>
        <p:spPr/>
        <p:txBody>
          <a:bodyPr/>
          <a:lstStyle/>
          <a:p>
            <a:fld id="{2DC9E25A-9A0F-4A1E-B81E-2CE7DE58EE2E}" type="slidenum">
              <a:rPr lang="en-ZA" smtClean="0"/>
              <a:pPr/>
              <a:t>‹#›</a:t>
            </a:fld>
            <a:endParaRPr lang="en-ZA" dirty="0"/>
          </a:p>
        </p:txBody>
      </p:sp>
      <p:pic>
        <p:nvPicPr>
          <p:cNvPr id="8" name="Picture 7">
            <a:extLst>
              <a:ext uri="{FF2B5EF4-FFF2-40B4-BE49-F238E27FC236}">
                <a16:creationId xmlns:a16="http://schemas.microsoft.com/office/drawing/2014/main" xmlns="" id="{DAAA5176-2DEC-40AD-A148-739E8DAC20A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1921" y="5748977"/>
            <a:ext cx="2731751" cy="909812"/>
          </a:xfrm>
          <a:prstGeom prst="rect">
            <a:avLst/>
          </a:prstGeom>
        </p:spPr>
      </p:pic>
      <p:sp>
        <p:nvSpPr>
          <p:cNvPr id="10" name="TextBox 9">
            <a:extLst>
              <a:ext uri="{FF2B5EF4-FFF2-40B4-BE49-F238E27FC236}">
                <a16:creationId xmlns:a16="http://schemas.microsoft.com/office/drawing/2014/main" xmlns="" id="{60DEDCB3-B30F-4DE2-9564-B0BD267DDA7E}"/>
              </a:ext>
            </a:extLst>
          </p:cNvPr>
          <p:cNvSpPr txBox="1"/>
          <p:nvPr userDrawn="1"/>
        </p:nvSpPr>
        <p:spPr>
          <a:xfrm>
            <a:off x="4439816" y="5937581"/>
            <a:ext cx="4320480" cy="73229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2" name="Picture 11">
            <a:extLst>
              <a:ext uri="{FF2B5EF4-FFF2-40B4-BE49-F238E27FC236}">
                <a16:creationId xmlns:a16="http://schemas.microsoft.com/office/drawing/2014/main" xmlns="" id="{3E6480DD-3458-4E6D-9F65-E7628B16F5DA}"/>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892526" y="5835086"/>
            <a:ext cx="887553" cy="781046"/>
          </a:xfrm>
          <a:prstGeom prst="rect">
            <a:avLst/>
          </a:prstGeom>
        </p:spPr>
      </p:pic>
      <p:sp>
        <p:nvSpPr>
          <p:cNvPr id="14" name="Rectangle 13">
            <a:extLst>
              <a:ext uri="{FF2B5EF4-FFF2-40B4-BE49-F238E27FC236}">
                <a16:creationId xmlns:a16="http://schemas.microsoft.com/office/drawing/2014/main" xmlns="" id="{4585E11D-214A-45F4-B48E-29EE9A414F15}"/>
              </a:ext>
            </a:extLst>
          </p:cNvPr>
          <p:cNvSpPr/>
          <p:nvPr userDrawn="1"/>
        </p:nvSpPr>
        <p:spPr>
          <a:xfrm>
            <a:off x="-192360" y="5541486"/>
            <a:ext cx="12697072" cy="47754"/>
          </a:xfrm>
          <a:prstGeom prst="rect">
            <a:avLst/>
          </a:prstGeom>
          <a:solidFill>
            <a:srgbClr val="007434"/>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1917506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D8B62-960D-4C0E-9900-84B18DD978B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18C85E32-B0EC-4826-8D5A-14CD79AA8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3FA17C3-FA32-41F5-8E65-E8822AB0E9D8}"/>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5" name="Footer Placeholder 4">
            <a:extLst>
              <a:ext uri="{FF2B5EF4-FFF2-40B4-BE49-F238E27FC236}">
                <a16:creationId xmlns:a16="http://schemas.microsoft.com/office/drawing/2014/main" xmlns="" id="{CEA528D7-56C0-40D6-B805-4D5BE77EA294}"/>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CB5CDFC7-94B3-4454-B9E9-32C62F3ADC8F}"/>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4194253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D65362-2F1E-410B-926B-12305A615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3C17CB7-276D-4E0E-88D0-664ABB525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FE7685B-B2AB-45FF-AAF5-7DB7FE7F2475}"/>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5" name="Footer Placeholder 4">
            <a:extLst>
              <a:ext uri="{FF2B5EF4-FFF2-40B4-BE49-F238E27FC236}">
                <a16:creationId xmlns:a16="http://schemas.microsoft.com/office/drawing/2014/main" xmlns="" id="{AEBA2EF2-18BA-4C7E-BD5C-2514C213C88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1CDEFCA4-0F91-440F-AAB7-AE45943863CE}"/>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198946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92664-5F0B-484C-A39C-0BBE3730776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D05BFF5-74CF-49DA-B381-FE18A6999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1986EA38-34EA-4000-A574-FD3C4E8DDE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9D5C3739-2873-4FD7-834E-6FD9B90F0030}"/>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6" name="Footer Placeholder 5">
            <a:extLst>
              <a:ext uri="{FF2B5EF4-FFF2-40B4-BE49-F238E27FC236}">
                <a16:creationId xmlns:a16="http://schemas.microsoft.com/office/drawing/2014/main" xmlns="" id="{7371A3D5-768D-40A3-97CE-FF85C2BF0EAC}"/>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4ACB117A-043B-4BB0-B178-4619DCC8E001}"/>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2715280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E3B655-ACB8-4CC5-9C9B-9022F3FED71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782C70E6-38AC-4CAA-9723-177925A3B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02E67D0-89A8-4B27-BDF6-EC01996FF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FE61C4F1-566E-4DB6-B887-808398B2C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7B9E99D-91E1-4C12-974A-57F4F1BF75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E53282CC-6BD0-4925-A7BC-3EB0563629B2}"/>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8" name="Footer Placeholder 7">
            <a:extLst>
              <a:ext uri="{FF2B5EF4-FFF2-40B4-BE49-F238E27FC236}">
                <a16:creationId xmlns:a16="http://schemas.microsoft.com/office/drawing/2014/main" xmlns="" id="{A624A541-63AF-4450-A87A-18993D7BC62F}"/>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xmlns="" id="{07D6A1B8-32DD-4CF2-8C3A-497A5B36EF43}"/>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1910274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5CCE3-BE22-4366-BCF1-27C474690D8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25950CA4-C915-4385-BA77-3B2B7BCE417E}"/>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4" name="Footer Placeholder 3">
            <a:extLst>
              <a:ext uri="{FF2B5EF4-FFF2-40B4-BE49-F238E27FC236}">
                <a16:creationId xmlns:a16="http://schemas.microsoft.com/office/drawing/2014/main" xmlns="" id="{619B5BAF-C525-4DEB-911C-C7ECD7787276}"/>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xmlns="" id="{04A9F803-E991-478C-B603-ED667C804DE5}"/>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4240427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79A7DDF-986A-4167-8562-80EDB7A7C0F5}"/>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3" name="Footer Placeholder 2">
            <a:extLst>
              <a:ext uri="{FF2B5EF4-FFF2-40B4-BE49-F238E27FC236}">
                <a16:creationId xmlns:a16="http://schemas.microsoft.com/office/drawing/2014/main" xmlns="" id="{B77FB45C-8D0F-4EA8-8D64-5438EB7A1D1D}"/>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xmlns="" id="{D22FB3C2-3A40-4358-88CE-D32E1C9E6F6E}"/>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1392382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E6BE6-8EED-4610-8DDB-282874F6C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93692541-2D59-4335-BA3B-53F6CF75D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8371F661-6F16-4BB8-9F0B-ED3AC021D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DCA759-5B51-4ABE-8C1E-11930B4A20FA}"/>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6" name="Footer Placeholder 5">
            <a:extLst>
              <a:ext uri="{FF2B5EF4-FFF2-40B4-BE49-F238E27FC236}">
                <a16:creationId xmlns:a16="http://schemas.microsoft.com/office/drawing/2014/main" xmlns="" id="{3E5DAE87-A648-4D00-B3C2-8FCA8C4C2B13}"/>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F55B4993-ED48-4A54-ADE6-F53B974329EA}"/>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9962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2747582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1CD6D-A018-4CDB-AC68-6ADA93FC2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B78376FF-8D8C-46C6-A0CA-6BA4A1BDC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xmlns="" id="{97161A7B-BEC9-46FE-A3C6-7DF58F01B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1D666C-E073-4C13-8435-52B2502120B6}"/>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6" name="Footer Placeholder 5">
            <a:extLst>
              <a:ext uri="{FF2B5EF4-FFF2-40B4-BE49-F238E27FC236}">
                <a16:creationId xmlns:a16="http://schemas.microsoft.com/office/drawing/2014/main" xmlns="" id="{7A439460-74FD-4D1E-8361-B1B7A2F8944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xmlns="" id="{797688A2-165F-41A2-8533-609F58456A68}"/>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2628597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7F058-32E2-4837-8922-4FACE1823FD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91B6EA4-61DB-4A34-B6A0-11FE35491D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554F1F11-2CC2-4F5A-8FFD-1F8A6C910A99}"/>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5" name="Footer Placeholder 4">
            <a:extLst>
              <a:ext uri="{FF2B5EF4-FFF2-40B4-BE49-F238E27FC236}">
                <a16:creationId xmlns:a16="http://schemas.microsoft.com/office/drawing/2014/main" xmlns="" id="{2CB55FED-F5ED-42B2-8231-319BA98A42AB}"/>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089A3166-03EF-4899-AF74-A9E7A0EF3C66}"/>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3220263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B0970C0-27E9-4354-93A7-8FFEE8A49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56E1E177-1345-4835-BEFF-2B9CEDB08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91C9FF13-D385-44BF-AA2D-83973C709EEE}"/>
              </a:ext>
            </a:extLst>
          </p:cNvPr>
          <p:cNvSpPr>
            <a:spLocks noGrp="1"/>
          </p:cNvSpPr>
          <p:nvPr>
            <p:ph type="dt" sz="half" idx="10"/>
          </p:nvPr>
        </p:nvSpPr>
        <p:spPr/>
        <p:txBody>
          <a:bodyPr/>
          <a:lstStyle/>
          <a:p>
            <a:fld id="{D7E68676-DD4E-4180-95AE-8D9C5236CC04}" type="datetimeFigureOut">
              <a:rPr lang="en-ZA" smtClean="0"/>
              <a:pPr/>
              <a:t>2022/05/26</a:t>
            </a:fld>
            <a:endParaRPr lang="en-ZA" dirty="0"/>
          </a:p>
        </p:txBody>
      </p:sp>
      <p:sp>
        <p:nvSpPr>
          <p:cNvPr id="5" name="Footer Placeholder 4">
            <a:extLst>
              <a:ext uri="{FF2B5EF4-FFF2-40B4-BE49-F238E27FC236}">
                <a16:creationId xmlns:a16="http://schemas.microsoft.com/office/drawing/2014/main" xmlns="" id="{FC0D4747-DCC0-400A-B08B-65C70BDE096C}"/>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xmlns="" id="{6F87F2BB-0644-4A49-8C14-BFCDC5211AC2}"/>
              </a:ext>
            </a:extLst>
          </p:cNvPr>
          <p:cNvSpPr>
            <a:spLocks noGrp="1"/>
          </p:cNvSpPr>
          <p:nvPr>
            <p:ph type="sldNum" sz="quarter" idx="12"/>
          </p:nvPr>
        </p:nvSpPr>
        <p:spPr/>
        <p:txBody>
          <a:body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32942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E097BD-39BE-4987-970A-7740FBA188B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5D0569D7-6856-4CA0-8EB0-2F3DBABD6F63}"/>
              </a:ext>
            </a:extLst>
          </p:cNvPr>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4" name="Footer Placeholder 3">
            <a:extLst>
              <a:ext uri="{FF2B5EF4-FFF2-40B4-BE49-F238E27FC236}">
                <a16:creationId xmlns:a16="http://schemas.microsoft.com/office/drawing/2014/main" xmlns="" id="{9D4AF436-C263-4F67-9DCD-61A2DA56F882}"/>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xmlns="" id="{DCBC5560-4A21-44F8-8ECB-1B5AC30D6919}"/>
              </a:ext>
            </a:extLst>
          </p:cNvPr>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5225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370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16400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248674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41799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364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D9D9-6C8D-47C4-8A79-768437DDDA78}" type="datetimeFigureOut">
              <a:rPr lang="en-ZA" smtClean="0"/>
              <a:pPr/>
              <a:t>2022/05/26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dirty="0"/>
          </a:p>
        </p:txBody>
      </p:sp>
    </p:spTree>
    <p:extLst>
      <p:ext uri="{BB962C8B-B14F-4D97-AF65-F5344CB8AC3E}">
        <p14:creationId xmlns:p14="http://schemas.microsoft.com/office/powerpoint/2010/main" xmlns="" val="324081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5D9D9-6C8D-47C4-8A79-768437DDDA78}" type="datetimeFigureOut">
              <a:rPr lang="en-ZA" smtClean="0"/>
              <a:pPr/>
              <a:t>2022/05/26</a:t>
            </a:fld>
            <a:endParaRPr lang="en-ZA"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B6934-FAC2-41EE-84B2-6768B514F698}" type="slidenum">
              <a:rPr lang="en-ZA" smtClean="0"/>
              <a:pPr/>
              <a:t>‹#›</a:t>
            </a:fld>
            <a:endParaRPr lang="en-ZA" dirty="0"/>
          </a:p>
        </p:txBody>
      </p:sp>
      <p:pic>
        <p:nvPicPr>
          <p:cNvPr id="8" name="Picture 7">
            <a:extLst>
              <a:ext uri="{FF2B5EF4-FFF2-40B4-BE49-F238E27FC236}">
                <a16:creationId xmlns:a16="http://schemas.microsoft.com/office/drawing/2014/main" xmlns="" id="{801C7093-EBC6-42FD-A963-A0AF1A069F5D}"/>
              </a:ext>
            </a:extLst>
          </p:cNvPr>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t="3237" r="37465" b="21862"/>
          <a:stretch/>
        </p:blipFill>
        <p:spPr>
          <a:xfrm>
            <a:off x="0" y="0"/>
            <a:ext cx="12192000" cy="5492255"/>
          </a:xfrm>
          <a:prstGeom prst="rect">
            <a:avLst/>
          </a:prstGeom>
        </p:spPr>
      </p:pic>
    </p:spTree>
    <p:extLst>
      <p:ext uri="{BB962C8B-B14F-4D97-AF65-F5344CB8AC3E}">
        <p14:creationId xmlns:p14="http://schemas.microsoft.com/office/powerpoint/2010/main" xmlns="" val="3990213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2C60031-CDBD-41E1-8E62-7350F32C7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37CB76F2-610C-4038-8095-05138A7EC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8AE551D-7477-4209-8089-C7B383C73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68676-DD4E-4180-95AE-8D9C5236CC04}" type="datetimeFigureOut">
              <a:rPr lang="en-ZA" smtClean="0"/>
              <a:pPr/>
              <a:t>2022/05/26</a:t>
            </a:fld>
            <a:endParaRPr lang="en-ZA" dirty="0"/>
          </a:p>
        </p:txBody>
      </p:sp>
      <p:sp>
        <p:nvSpPr>
          <p:cNvPr id="5" name="Footer Placeholder 4">
            <a:extLst>
              <a:ext uri="{FF2B5EF4-FFF2-40B4-BE49-F238E27FC236}">
                <a16:creationId xmlns:a16="http://schemas.microsoft.com/office/drawing/2014/main" xmlns="" id="{1CBC276A-2736-4F3A-918C-B61536095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xmlns="" id="{266FA407-34E7-4717-985F-0C9FBBB88A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9E25A-9A0F-4A1E-B81E-2CE7DE58EE2E}" type="slidenum">
              <a:rPr lang="en-ZA" smtClean="0"/>
              <a:pPr/>
              <a:t>‹#›</a:t>
            </a:fld>
            <a:endParaRPr lang="en-ZA" dirty="0"/>
          </a:p>
        </p:txBody>
      </p:sp>
    </p:spTree>
    <p:extLst>
      <p:ext uri="{BB962C8B-B14F-4D97-AF65-F5344CB8AC3E}">
        <p14:creationId xmlns:p14="http://schemas.microsoft.com/office/powerpoint/2010/main" xmlns="" val="42512833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7367" y="5662504"/>
            <a:ext cx="2948751" cy="982084"/>
          </a:xfrm>
          <a:prstGeom prst="rect">
            <a:avLst/>
          </a:prstGeom>
        </p:spPr>
      </p:pic>
      <p:sp>
        <p:nvSpPr>
          <p:cNvPr id="7" name="TextBox 6"/>
          <p:cNvSpPr txBox="1"/>
          <p:nvPr/>
        </p:nvSpPr>
        <p:spPr>
          <a:xfrm>
            <a:off x="4223792" y="5889466"/>
            <a:ext cx="4176464" cy="70788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65031" y="5662504"/>
            <a:ext cx="1095913" cy="964403"/>
          </a:xfrm>
          <a:prstGeom prst="rect">
            <a:avLst/>
          </a:prstGeom>
        </p:spPr>
      </p:pic>
      <p:sp>
        <p:nvSpPr>
          <p:cNvPr id="9" name="Rectangle 8">
            <a:extLst>
              <a:ext uri="{FF2B5EF4-FFF2-40B4-BE49-F238E27FC236}">
                <a16:creationId xmlns:a16="http://schemas.microsoft.com/office/drawing/2014/main" xmlns="" id="{793461EF-E7AD-4DAD-906B-9575A79FF884}"/>
              </a:ext>
            </a:extLst>
          </p:cNvPr>
          <p:cNvSpPr/>
          <p:nvPr/>
        </p:nvSpPr>
        <p:spPr bwMode="ltGray">
          <a:xfrm>
            <a:off x="0" y="2204864"/>
            <a:ext cx="10545091" cy="223224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xmlns="" id="{1B5088A7-5BD6-46D1-B6A1-0FE189799EC4}"/>
              </a:ext>
            </a:extLst>
          </p:cNvPr>
          <p:cNvSpPr/>
          <p:nvPr/>
        </p:nvSpPr>
        <p:spPr>
          <a:xfrm>
            <a:off x="4007769" y="4633044"/>
            <a:ext cx="8184231" cy="477945"/>
          </a:xfrm>
          <a:prstGeom prst="rect">
            <a:avLst/>
          </a:prstGeom>
          <a:solidFill>
            <a:srgbClr val="0074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ZA" sz="1800" b="1" dirty="0">
                <a:solidFill>
                  <a:schemeClr val="bg1"/>
                </a:solidFill>
                <a:latin typeface="Tw Cen MT" panose="020B0602020104020603" pitchFamily="34" charset="0"/>
              </a:rPr>
              <a:t>        Department of Public Service and Administration (DPSA)</a:t>
            </a:r>
            <a:r>
              <a:rPr lang="en-ZA" sz="1400" b="1" dirty="0">
                <a:solidFill>
                  <a:schemeClr val="bg1"/>
                </a:solidFill>
                <a:latin typeface="Tw Cen MT" panose="020B0602020104020603" pitchFamily="34" charset="0"/>
              </a:rPr>
              <a:t> </a:t>
            </a:r>
          </a:p>
          <a:p>
            <a:endParaRPr lang="en-ZA" dirty="0"/>
          </a:p>
        </p:txBody>
      </p:sp>
      <p:sp>
        <p:nvSpPr>
          <p:cNvPr id="12" name="Subtitle 2">
            <a:extLst>
              <a:ext uri="{FF2B5EF4-FFF2-40B4-BE49-F238E27FC236}">
                <a16:creationId xmlns:a16="http://schemas.microsoft.com/office/drawing/2014/main" xmlns="" id="{1CEBC433-1EC4-423D-B3EB-EF748E35FB69}"/>
              </a:ext>
            </a:extLst>
          </p:cNvPr>
          <p:cNvSpPr txBox="1">
            <a:spLocks/>
          </p:cNvSpPr>
          <p:nvPr/>
        </p:nvSpPr>
        <p:spPr>
          <a:xfrm>
            <a:off x="10200456" y="4633044"/>
            <a:ext cx="1991544" cy="477945"/>
          </a:xfrm>
          <a:prstGeom prst="rect">
            <a:avLst/>
          </a:prstGeom>
          <a:solidFill>
            <a:srgbClr val="00B050"/>
          </a:solidFill>
          <a:ln>
            <a:noFill/>
          </a:ln>
        </p:spPr>
        <p:txBody>
          <a:bodyPr>
            <a:normAutofit/>
          </a:bodyPr>
          <a:lstStyle>
            <a:lvl1pPr marL="0" indent="0" algn="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9pPr>
          </a:lstStyle>
          <a:p>
            <a:pPr algn="l"/>
            <a:r>
              <a:rPr lang="en-ZA" b="1" dirty="0">
                <a:solidFill>
                  <a:schemeClr val="bg1"/>
                </a:solidFill>
                <a:latin typeface="Tw Cen MT" panose="020B0602020104020603" pitchFamily="34" charset="0"/>
              </a:rPr>
              <a:t>1 </a:t>
            </a:r>
            <a:endParaRPr lang="en-ZA" dirty="0">
              <a:solidFill>
                <a:srgbClr val="007434"/>
              </a:solidFill>
              <a:latin typeface="Tw Cen MT" panose="020B0602020104020603" pitchFamily="34" charset="0"/>
            </a:endParaRPr>
          </a:p>
        </p:txBody>
      </p:sp>
      <p:sp>
        <p:nvSpPr>
          <p:cNvPr id="15" name="Title 1">
            <a:extLst>
              <a:ext uri="{FF2B5EF4-FFF2-40B4-BE49-F238E27FC236}">
                <a16:creationId xmlns:a16="http://schemas.microsoft.com/office/drawing/2014/main" xmlns="" id="{E597F358-6318-4F87-B43B-2C6026C0BFDB}"/>
              </a:ext>
            </a:extLst>
          </p:cNvPr>
          <p:cNvSpPr txBox="1">
            <a:spLocks/>
          </p:cNvSpPr>
          <p:nvPr/>
        </p:nvSpPr>
        <p:spPr>
          <a:xfrm>
            <a:off x="119336" y="1484784"/>
            <a:ext cx="10585176" cy="314826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00050">
              <a:tabLst>
                <a:tab pos="342900" algn="l"/>
              </a:tabLst>
            </a:pPr>
            <a:endParaRPr lang="en-US" sz="3600" dirty="0">
              <a:solidFill>
                <a:schemeClr val="bg1"/>
              </a:solidFill>
              <a:latin typeface="Arial Narrow" panose="020B0606020202030204" pitchFamily="34" charset="0"/>
            </a:endParaRPr>
          </a:p>
          <a:p>
            <a:pPr defTabSz="400050">
              <a:tabLst>
                <a:tab pos="342900" algn="l"/>
              </a:tabLst>
            </a:pPr>
            <a:r>
              <a:rPr lang="en-ZA" sz="3600" b="1" dirty="0">
                <a:solidFill>
                  <a:schemeClr val="bg1"/>
                </a:solidFill>
              </a:rPr>
              <a:t>Briefing by the Department of Public Service and Administration on the success and challenges regarding the implementation of the Government Employees Housing Scheme and its savings</a:t>
            </a:r>
            <a:r>
              <a:rPr lang="en-ZA" sz="3600" dirty="0">
                <a:solidFill>
                  <a:schemeClr val="bg1"/>
                </a:solidFill>
              </a:rPr>
              <a:t> </a:t>
            </a:r>
            <a:endParaRPr lang="en-US" sz="3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xmlns="" val="414401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title"/>
          </p:nvPr>
        </p:nvSpPr>
        <p:spPr>
          <a:xfrm>
            <a:off x="831850" y="2564904"/>
            <a:ext cx="10515600" cy="1997571"/>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pPr algn="ctr"/>
            <a:r>
              <a:rPr lang="en-US" sz="8000" b="1" dirty="0">
                <a:latin typeface="Arial Narrow" panose="020B0606020202030204" pitchFamily="34" charset="0"/>
                <a:cs typeface="Arial" panose="020B0604020202020204" pitchFamily="34" charset="0"/>
              </a:rPr>
              <a:t>THANK YOU!</a:t>
            </a:r>
            <a:endParaRPr lang="en-ZA" sz="8000" b="1" dirty="0">
              <a:latin typeface="Arial Narrow" panose="020B060602020203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body" idx="1"/>
          </p:nvPr>
        </p:nvSpPr>
        <p:spPr/>
        <p:txBody>
          <a:bodyPr>
            <a:normAutofit/>
          </a:bodyPr>
          <a:lstStyle/>
          <a:p>
            <a:pPr algn="just">
              <a:lnSpc>
                <a:spcPct val="120000"/>
              </a:lnSpc>
              <a:spcBef>
                <a:spcPts val="600"/>
              </a:spcBef>
              <a:buSzPct val="100000"/>
            </a:pPr>
            <a:endParaRPr lang="en-ZA" dirty="0">
              <a:latin typeface="Arial Narrow" panose="020B0606020202030204" pitchFamily="34" charset="0"/>
              <a:cs typeface="Arial" panose="020B0604020202020204" pitchFamily="34" charset="0"/>
            </a:endParaRPr>
          </a:p>
          <a:p>
            <a:pPr algn="just">
              <a:lnSpc>
                <a:spcPct val="120000"/>
              </a:lnSpc>
              <a:spcBef>
                <a:spcPts val="600"/>
              </a:spcBef>
              <a:buSzPct val="100000"/>
            </a:pPr>
            <a:endParaRPr lang="en-US" dirty="0">
              <a:latin typeface="Arial Narrow" panose="020B0606020202030204" pitchFamily="34" charset="0"/>
            </a:endParaRPr>
          </a:p>
          <a:p>
            <a:pPr marL="273050" indent="-273050" algn="just">
              <a:lnSpc>
                <a:spcPct val="120000"/>
              </a:lnSpc>
              <a:spcBef>
                <a:spcPts val="600"/>
              </a:spcBef>
              <a:buSzPct val="100000"/>
              <a:buFont typeface="Arial" panose="020B0604020202020204" pitchFamily="34" charset="0"/>
              <a:buChar char="•"/>
            </a:pPr>
            <a:endParaRPr lang="en-ZA" dirty="0">
              <a:latin typeface="Arial Narrow" panose="020B060602020203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a:fld id="{2DC9E25A-9A0F-4A1E-B81E-2CE7DE58EE2E}" type="slidenum">
              <a:rPr lang="en-ZA" sz="1800" b="1" smtClean="0">
                <a:solidFill>
                  <a:schemeClr val="bg1"/>
                </a:solidFill>
              </a:rPr>
              <a:pPr algn="ctr"/>
              <a:t>10</a:t>
            </a:fld>
            <a:endParaRPr lang="en-ZA" sz="1800" b="1" dirty="0">
              <a:solidFill>
                <a:schemeClr val="bg1"/>
              </a:solidFill>
            </a:endParaRPr>
          </a:p>
        </p:txBody>
      </p:sp>
    </p:spTree>
    <p:extLst>
      <p:ext uri="{BB962C8B-B14F-4D97-AF65-F5344CB8AC3E}">
        <p14:creationId xmlns:p14="http://schemas.microsoft.com/office/powerpoint/2010/main" xmlns="" val="398842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smtClean="0">
                <a:latin typeface="Arial Narrow" panose="020B0606020202030204" pitchFamily="34" charset="0"/>
              </a:rPr>
              <a:t>Presentation Outline</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19336" y="980728"/>
            <a:ext cx="11953328" cy="4464496"/>
          </a:xfrm>
        </p:spPr>
        <p:txBody>
          <a:bodyPr>
            <a:normAutofit/>
          </a:bodyPr>
          <a:lstStyle/>
          <a:p>
            <a:pPr marL="342900" indent="-342900" algn="just">
              <a:buFont typeface="Arial" panose="020B0604020202020204" pitchFamily="34" charset="0"/>
              <a:buChar char="•"/>
            </a:pPr>
            <a:endParaRPr lang="en-ZA" sz="1800" dirty="0">
              <a:latin typeface="Arial Narrow" panose="020B0606020202030204" pitchFamily="34" charset="0"/>
            </a:endParaRPr>
          </a:p>
          <a:p>
            <a:pPr algn="just"/>
            <a:endParaRPr lang="en-ZA" dirty="0">
              <a:latin typeface="Arial Narrow" panose="020B0606020202030204" pitchFamily="34" charset="0"/>
              <a:cs typeface="Arial" panose="020B0604020202020204" pitchFamily="34" charset="0"/>
            </a:endParaRPr>
          </a:p>
          <a:p>
            <a:pPr marL="342900" indent="-342900" algn="just">
              <a:buFont typeface="Wingdings" panose="05000000000000000000" pitchFamily="2" charset="2"/>
              <a:buChar char="q"/>
            </a:pPr>
            <a:r>
              <a:rPr lang="en-ZA" dirty="0">
                <a:latin typeface="Arial Narrow" panose="020B0606020202030204" pitchFamily="34" charset="0"/>
                <a:cs typeface="Arial" panose="020B0604020202020204" pitchFamily="34" charset="0"/>
              </a:rPr>
              <a:t>GEHS Savings </a:t>
            </a:r>
          </a:p>
          <a:p>
            <a:pPr marL="342900" indent="-342900" algn="just">
              <a:buFont typeface="Wingdings" panose="05000000000000000000" pitchFamily="2" charset="2"/>
              <a:buChar char="q"/>
            </a:pPr>
            <a:r>
              <a:rPr lang="en-ZA" dirty="0">
                <a:latin typeface="Arial Narrow" panose="020B0606020202030204" pitchFamily="34" charset="0"/>
                <a:cs typeface="Arial" panose="020B0604020202020204" pitchFamily="34" charset="0"/>
              </a:rPr>
              <a:t>GEHS Success</a:t>
            </a:r>
          </a:p>
          <a:p>
            <a:pPr marL="342900" indent="-342900" algn="just">
              <a:buFont typeface="Wingdings" panose="05000000000000000000" pitchFamily="2" charset="2"/>
              <a:buChar char="q"/>
            </a:pPr>
            <a:r>
              <a:rPr lang="en-ZA" dirty="0">
                <a:latin typeface="Arial Narrow" panose="020B0606020202030204" pitchFamily="34" charset="0"/>
                <a:cs typeface="Arial" panose="020B0604020202020204" pitchFamily="34" charset="0"/>
              </a:rPr>
              <a:t>GEHS Challenges </a:t>
            </a:r>
          </a:p>
          <a:p>
            <a:pPr marL="342900" indent="-342900" algn="just">
              <a:buFont typeface="Wingdings" panose="05000000000000000000" pitchFamily="2" charset="2"/>
              <a:buChar char="q"/>
            </a:pPr>
            <a:r>
              <a:rPr lang="en-ZA" dirty="0" smtClean="0">
                <a:latin typeface="Arial Narrow" panose="020B0606020202030204" pitchFamily="34" charset="0"/>
                <a:cs typeface="Arial" panose="020B0604020202020204" pitchFamily="34" charset="0"/>
              </a:rPr>
              <a:t>Way-forward </a:t>
            </a:r>
            <a:endParaRPr lang="en-ZA" dirty="0">
              <a:latin typeface="Arial Narrow" panose="020B0606020202030204" pitchFamily="34" charset="0"/>
              <a:cs typeface="Arial" panose="020B0604020202020204" pitchFamily="34" charset="0"/>
            </a:endParaRPr>
          </a:p>
          <a:p>
            <a:pPr marL="342900" indent="-342900" algn="just">
              <a:buFont typeface="Wingdings" panose="05000000000000000000" pitchFamily="2" charset="2"/>
              <a:buChar char="q"/>
            </a:pPr>
            <a:endParaRPr lang="en-ZA" dirty="0">
              <a:latin typeface="Arial Narrow" panose="020B0606020202030204" pitchFamily="34" charset="0"/>
            </a:endParaRPr>
          </a:p>
          <a:p>
            <a:pPr marL="989013" lvl="1" indent="-531813" algn="just">
              <a:lnSpc>
                <a:spcPct val="150000"/>
              </a:lnSpc>
              <a:spcBef>
                <a:spcPts val="0"/>
              </a:spcBef>
              <a:buSzPct val="100000"/>
              <a:buFont typeface="Wingdings" panose="05000000000000000000" pitchFamily="2" charset="2"/>
              <a:buChar char="ü"/>
            </a:pPr>
            <a:endParaRPr lang="en-ZA" dirty="0">
              <a:latin typeface="Arial Narrow" panose="020B0606020202030204" pitchFamily="34" charset="0"/>
            </a:endParaRPr>
          </a:p>
          <a:p>
            <a:pPr marL="531813" indent="-531813" algn="just">
              <a:lnSpc>
                <a:spcPct val="100000"/>
              </a:lnSpc>
              <a:spcBef>
                <a:spcPts val="0"/>
              </a:spcBef>
              <a:buSzPct val="100000"/>
              <a:buFont typeface="Arial" panose="020B0604020202020204" pitchFamily="34" charset="0"/>
              <a:buChar char="•"/>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2</a:t>
            </a:fld>
            <a:endParaRPr lang="en-ZA" sz="1800" b="1" dirty="0">
              <a:solidFill>
                <a:schemeClr val="bg1"/>
              </a:solidFill>
            </a:endParaRPr>
          </a:p>
        </p:txBody>
      </p:sp>
    </p:spTree>
    <p:extLst>
      <p:ext uri="{BB962C8B-B14F-4D97-AF65-F5344CB8AC3E}">
        <p14:creationId xmlns:p14="http://schemas.microsoft.com/office/powerpoint/2010/main" xmlns="" val="157472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a:latin typeface="Arial Narrow" panose="020B0606020202030204" pitchFamily="34" charset="0"/>
              </a:rPr>
              <a:t>GEHS Savings    </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30898" y="881337"/>
            <a:ext cx="11953328" cy="5283968"/>
          </a:xfrm>
        </p:spPr>
        <p:txBody>
          <a:bodyPr>
            <a:normAutofit/>
          </a:bodyPr>
          <a:lstStyle/>
          <a:p>
            <a:pPr marL="342900" indent="-342900" algn="just">
              <a:buFont typeface="Arial" panose="020B0604020202020204" pitchFamily="34" charset="0"/>
              <a:buChar char="•"/>
            </a:pPr>
            <a:endParaRPr lang="en-ZA" sz="1800" dirty="0">
              <a:latin typeface="Arial Narrow" panose="020B0606020202030204" pitchFamily="34" charset="0"/>
            </a:endParaRPr>
          </a:p>
          <a:p>
            <a:pPr marL="342900" indent="-342900" algn="just">
              <a:buFont typeface="Wingdings" panose="05000000000000000000" pitchFamily="2" charset="2"/>
              <a:buChar char="q"/>
            </a:pPr>
            <a:r>
              <a:rPr lang="en-GB" dirty="0">
                <a:latin typeface="Arial Narrow" panose="020B0606020202030204" pitchFamily="34" charset="0"/>
              </a:rPr>
              <a:t>The introduction </a:t>
            </a:r>
            <a:r>
              <a:rPr lang="en-GB" dirty="0" smtClean="0">
                <a:latin typeface="Arial Narrow" panose="020B0606020202030204" pitchFamily="34" charset="0"/>
              </a:rPr>
              <a:t>of the </a:t>
            </a:r>
            <a:r>
              <a:rPr lang="en-GB" dirty="0">
                <a:latin typeface="Arial Narrow" panose="020B0606020202030204" pitchFamily="34" charset="0"/>
              </a:rPr>
              <a:t>Individual-Linked Savings Facility (ILSF) has created a culture of savings by Public Servants. A number of employees utilise this facility to save towards homeownership.</a:t>
            </a:r>
            <a:endParaRPr lang="en-ZA" dirty="0">
              <a:latin typeface="Arial Narrow" panose="020B0606020202030204" pitchFamily="34" charset="0"/>
            </a:endParaRPr>
          </a:p>
          <a:p>
            <a:pPr marL="342900" indent="-342900" algn="just">
              <a:buFont typeface="Wingdings" panose="05000000000000000000" pitchFamily="2" charset="2"/>
              <a:buChar char="q"/>
            </a:pPr>
            <a:r>
              <a:rPr lang="en-GB" dirty="0">
                <a:latin typeface="Arial Narrow" panose="020B0606020202030204" pitchFamily="34" charset="0"/>
              </a:rPr>
              <a:t>As at 31 March 2022, a total of R14 billion (R14 879 522 719.16) was saved in the ILSF by approximately 208 047 employees.</a:t>
            </a:r>
          </a:p>
          <a:p>
            <a:pPr marL="342900" indent="-342900" algn="just">
              <a:buFont typeface="Wingdings" panose="05000000000000000000" pitchFamily="2" charset="2"/>
              <a:buChar char="q"/>
            </a:pPr>
            <a:r>
              <a:rPr lang="en-GB" dirty="0">
                <a:latin typeface="Arial Narrow" panose="020B0606020202030204" pitchFamily="34" charset="0"/>
              </a:rPr>
              <a:t>An amount in excess of R300 million </a:t>
            </a:r>
            <a:r>
              <a:rPr lang="en-GB" dirty="0" smtClean="0">
                <a:latin typeface="Arial Narrow" panose="020B0606020202030204" pitchFamily="34" charset="0"/>
              </a:rPr>
              <a:t>(</a:t>
            </a:r>
            <a:r>
              <a:rPr lang="en-GB" dirty="0">
                <a:latin typeface="Arial Narrow" panose="020B0606020202030204" pitchFamily="34" charset="0"/>
              </a:rPr>
              <a:t>R341 808 858.14 for March 2022), is being deposited into ILSF monthly. </a:t>
            </a:r>
          </a:p>
          <a:p>
            <a:pPr marL="342900" indent="-342900" algn="just">
              <a:buFont typeface="Wingdings" panose="05000000000000000000" pitchFamily="2" charset="2"/>
              <a:buChar char="q"/>
            </a:pPr>
            <a:r>
              <a:rPr lang="en-GB" dirty="0">
                <a:latin typeface="Arial Narrow" panose="020B0606020202030204" pitchFamily="34" charset="0"/>
              </a:rPr>
              <a:t>A further R700 million has been forfeited by employees due to non-compliance with </a:t>
            </a:r>
            <a:r>
              <a:rPr lang="en-GB" dirty="0" smtClean="0">
                <a:latin typeface="Arial Narrow" panose="020B0606020202030204" pitchFamily="34" charset="0"/>
              </a:rPr>
              <a:t>PSCBC </a:t>
            </a:r>
            <a:r>
              <a:rPr lang="en-GB" dirty="0">
                <a:latin typeface="Arial Narrow" panose="020B0606020202030204" pitchFamily="34" charset="0"/>
              </a:rPr>
              <a:t>Resolution 7 of 2015.</a:t>
            </a:r>
          </a:p>
          <a:p>
            <a:pPr marL="342900" indent="-342900" algn="just">
              <a:buFont typeface="Wingdings" panose="05000000000000000000" pitchFamily="2" charset="2"/>
              <a:buChar char="q"/>
            </a:pPr>
            <a:r>
              <a:rPr lang="en-GB" dirty="0">
                <a:latin typeface="Arial Narrow" panose="020B0606020202030204" pitchFamily="34" charset="0"/>
                <a:cs typeface="Arial" panose="020B0604020202020204" pitchFamily="34" charset="0"/>
              </a:rPr>
              <a:t>GEHS has appointed a service provider to conduct research during this financial year, on the possible effective use of ILSF savings and forfeited funds to the benefit of employees.</a:t>
            </a:r>
          </a:p>
          <a:p>
            <a:pPr marL="342900" indent="-342900" algn="just">
              <a:buFont typeface="Wingdings" panose="05000000000000000000" pitchFamily="2" charset="2"/>
              <a:buChar char="q"/>
            </a:pPr>
            <a:r>
              <a:rPr lang="en-GB" dirty="0">
                <a:latin typeface="Arial Narrow" panose="020B0606020202030204" pitchFamily="34" charset="0"/>
                <a:cs typeface="Arial" panose="020B0604020202020204" pitchFamily="34" charset="0"/>
              </a:rPr>
              <a:t>Findings will be presented to the DPSA Executive and the PSCBC Working Committee. </a:t>
            </a:r>
            <a:endParaRPr lang="en-ZA" dirty="0">
              <a:latin typeface="Arial Narrow" panose="020B0606020202030204" pitchFamily="34" charset="0"/>
              <a:cs typeface="Arial" panose="020B0604020202020204" pitchFamily="34" charset="0"/>
            </a:endParaRPr>
          </a:p>
          <a:p>
            <a:pPr marL="989013" lvl="1" indent="-531813" algn="just">
              <a:lnSpc>
                <a:spcPct val="150000"/>
              </a:lnSpc>
              <a:spcBef>
                <a:spcPts val="0"/>
              </a:spcBef>
              <a:buSzPct val="100000"/>
              <a:buFont typeface="Wingdings" panose="05000000000000000000" pitchFamily="2" charset="2"/>
              <a:buChar char="q"/>
            </a:pPr>
            <a:endParaRPr lang="en-ZA" dirty="0">
              <a:latin typeface="Arial Narrow" panose="020B0606020202030204" pitchFamily="34" charset="0"/>
            </a:endParaRPr>
          </a:p>
          <a:p>
            <a:pPr marL="531813" indent="-531813" algn="just">
              <a:lnSpc>
                <a:spcPct val="100000"/>
              </a:lnSpc>
              <a:spcBef>
                <a:spcPts val="0"/>
              </a:spcBef>
              <a:buSzPct val="100000"/>
              <a:buFont typeface="Arial" panose="020B0604020202020204" pitchFamily="34" charset="0"/>
              <a:buChar char="•"/>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3</a:t>
            </a:fld>
            <a:endParaRPr lang="en-ZA" sz="1800" b="1" dirty="0">
              <a:solidFill>
                <a:schemeClr val="bg1"/>
              </a:solidFill>
            </a:endParaRPr>
          </a:p>
        </p:txBody>
      </p:sp>
    </p:spTree>
    <p:extLst>
      <p:ext uri="{BB962C8B-B14F-4D97-AF65-F5344CB8AC3E}">
        <p14:creationId xmlns:p14="http://schemas.microsoft.com/office/powerpoint/2010/main" xmlns="" val="737506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a:latin typeface="Arial Narrow" panose="020B0606020202030204" pitchFamily="34" charset="0"/>
              </a:rPr>
              <a:t>GEHS Success   </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0" y="697781"/>
            <a:ext cx="11953328" cy="4464496"/>
          </a:xfrm>
        </p:spPr>
        <p:txBody>
          <a:bodyPr>
            <a:normAutofit/>
          </a:bodyPr>
          <a:lstStyle/>
          <a:p>
            <a:pPr marL="342900" indent="-342900" algn="just">
              <a:buFont typeface="Arial" panose="020B0604020202020204" pitchFamily="34" charset="0"/>
              <a:buChar char="•"/>
            </a:pPr>
            <a:endParaRPr lang="en-ZA" sz="1800" dirty="0">
              <a:latin typeface="Arial Narrow" panose="020B0606020202030204" pitchFamily="34" charset="0"/>
            </a:endParaRPr>
          </a:p>
          <a:p>
            <a:pPr marL="342900" indent="-342900" algn="just">
              <a:buFont typeface="Wingdings" panose="05000000000000000000" pitchFamily="2" charset="2"/>
              <a:buChar char="q"/>
            </a:pPr>
            <a:r>
              <a:rPr lang="en-GB" dirty="0">
                <a:latin typeface="Arial Narrow" panose="020B0606020202030204" pitchFamily="34" charset="0"/>
                <a:cs typeface="Arial" panose="020B0604020202020204" pitchFamily="34" charset="0"/>
              </a:rPr>
              <a:t>Many government employees are aware of the GEHS services through Information and Outreach Sessions held country-wide </a:t>
            </a:r>
            <a:r>
              <a:rPr lang="en-GB" dirty="0" smtClean="0">
                <a:latin typeface="Arial Narrow" panose="020B0606020202030204" pitchFamily="34" charset="0"/>
                <a:cs typeface="Arial" panose="020B0604020202020204" pitchFamily="34" charset="0"/>
              </a:rPr>
              <a:t>with national </a:t>
            </a:r>
            <a:r>
              <a:rPr lang="en-GB" dirty="0">
                <a:latin typeface="Arial Narrow" panose="020B0606020202030204" pitchFamily="34" charset="0"/>
                <a:cs typeface="Arial" panose="020B0604020202020204" pitchFamily="34" charset="0"/>
              </a:rPr>
              <a:t>and provincial government departments as well as certain entities.</a:t>
            </a:r>
          </a:p>
          <a:p>
            <a:pPr marL="342900" indent="-342900" algn="just">
              <a:buFont typeface="Wingdings" panose="05000000000000000000" pitchFamily="2" charset="2"/>
              <a:buChar char="q"/>
            </a:pPr>
            <a:r>
              <a:rPr lang="en-GB" dirty="0">
                <a:latin typeface="Arial Narrow" panose="020B0606020202030204" pitchFamily="34" charset="0"/>
                <a:cs typeface="Arial" panose="020B0604020202020204" pitchFamily="34" charset="0"/>
              </a:rPr>
              <a:t>Provision of housing access has improved since 2015 to date </a:t>
            </a:r>
          </a:p>
          <a:p>
            <a:pPr marL="989013" lvl="1" indent="-531813" algn="just">
              <a:lnSpc>
                <a:spcPct val="150000"/>
              </a:lnSpc>
              <a:spcBef>
                <a:spcPts val="0"/>
              </a:spcBef>
              <a:buSzPct val="100000"/>
              <a:buFont typeface="Wingdings" panose="05000000000000000000" pitchFamily="2" charset="2"/>
              <a:buChar char="ü"/>
            </a:pPr>
            <a:endParaRPr lang="en-ZA" dirty="0">
              <a:latin typeface="Arial Narrow" panose="020B0606020202030204" pitchFamily="34" charset="0"/>
            </a:endParaRPr>
          </a:p>
          <a:p>
            <a:pPr marL="531813" indent="-531813" algn="just">
              <a:lnSpc>
                <a:spcPct val="100000"/>
              </a:lnSpc>
              <a:spcBef>
                <a:spcPts val="0"/>
              </a:spcBef>
              <a:buSzPct val="100000"/>
              <a:buFont typeface="Arial" panose="020B0604020202020204" pitchFamily="34" charset="0"/>
              <a:buChar char="•"/>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4</a:t>
            </a:fld>
            <a:endParaRPr lang="en-ZA" sz="18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453968893"/>
              </p:ext>
            </p:extLst>
          </p:nvPr>
        </p:nvGraphicFramePr>
        <p:xfrm>
          <a:off x="119336" y="2600802"/>
          <a:ext cx="11953328" cy="4336115"/>
        </p:xfrm>
        <a:graphic>
          <a:graphicData uri="http://schemas.openxmlformats.org/drawingml/2006/table">
            <a:tbl>
              <a:tblPr firstRow="1" firstCol="1" bandRow="1">
                <a:tableStyleId>{5C22544A-7EE6-4342-B048-85BDC9FD1C3A}</a:tableStyleId>
              </a:tblPr>
              <a:tblGrid>
                <a:gridCol w="4743185">
                  <a:extLst>
                    <a:ext uri="{9D8B030D-6E8A-4147-A177-3AD203B41FA5}">
                      <a16:colId xmlns:a16="http://schemas.microsoft.com/office/drawing/2014/main" xmlns="" val="20000"/>
                    </a:ext>
                  </a:extLst>
                </a:gridCol>
                <a:gridCol w="4416934">
                  <a:extLst>
                    <a:ext uri="{9D8B030D-6E8A-4147-A177-3AD203B41FA5}">
                      <a16:colId xmlns:a16="http://schemas.microsoft.com/office/drawing/2014/main" xmlns="" val="20001"/>
                    </a:ext>
                  </a:extLst>
                </a:gridCol>
                <a:gridCol w="2793209">
                  <a:extLst>
                    <a:ext uri="{9D8B030D-6E8A-4147-A177-3AD203B41FA5}">
                      <a16:colId xmlns:a16="http://schemas.microsoft.com/office/drawing/2014/main" xmlns="" val="20002"/>
                    </a:ext>
                  </a:extLst>
                </a:gridCol>
              </a:tblGrid>
              <a:tr h="281129">
                <a:tc>
                  <a:txBody>
                    <a:bodyPr/>
                    <a:lstStyle/>
                    <a:p>
                      <a:pPr>
                        <a:lnSpc>
                          <a:spcPct val="115000"/>
                        </a:lnSpc>
                        <a:spcAft>
                          <a:spcPts val="1000"/>
                        </a:spcAft>
                      </a:pPr>
                      <a:r>
                        <a:rPr lang="en-GB" sz="2000" dirty="0">
                          <a:effectLst/>
                          <a:latin typeface="Arial Narrow" panose="020B0606020202030204" pitchFamily="34" charset="0"/>
                        </a:rPr>
                        <a:t>Item </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2015</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As at 31 March 2022</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0"/>
                  </a:ext>
                </a:extLst>
              </a:tr>
              <a:tr h="534731">
                <a:tc>
                  <a:txBody>
                    <a:bodyPr/>
                    <a:lstStyle/>
                    <a:p>
                      <a:pPr>
                        <a:lnSpc>
                          <a:spcPct val="115000"/>
                        </a:lnSpc>
                        <a:spcAft>
                          <a:spcPts val="1000"/>
                        </a:spcAft>
                      </a:pPr>
                      <a:r>
                        <a:rPr lang="en-GB" sz="2000" dirty="0">
                          <a:effectLst/>
                          <a:latin typeface="Arial Narrow" panose="020B0606020202030204" pitchFamily="34" charset="0"/>
                        </a:rPr>
                        <a:t>Housing Allowance Amount</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R900.00</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R1 500.07</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1"/>
                  </a:ext>
                </a:extLst>
              </a:tr>
              <a:tr h="877983">
                <a:tc>
                  <a:txBody>
                    <a:bodyPr/>
                    <a:lstStyle/>
                    <a:p>
                      <a:pPr>
                        <a:lnSpc>
                          <a:spcPct val="115000"/>
                        </a:lnSpc>
                        <a:spcAft>
                          <a:spcPts val="1000"/>
                        </a:spcAft>
                      </a:pPr>
                      <a:r>
                        <a:rPr lang="en-GB" sz="2000" dirty="0">
                          <a:effectLst/>
                          <a:latin typeface="Arial Narrow" panose="020B0606020202030204" pitchFamily="34" charset="0"/>
                        </a:rPr>
                        <a:t>Employees eligible but not receiving housing allowance</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305 193</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204 270</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2"/>
                  </a:ext>
                </a:extLst>
              </a:tr>
              <a:tr h="807390">
                <a:tc>
                  <a:txBody>
                    <a:bodyPr/>
                    <a:lstStyle/>
                    <a:p>
                      <a:pPr>
                        <a:lnSpc>
                          <a:spcPct val="115000"/>
                        </a:lnSpc>
                        <a:spcAft>
                          <a:spcPts val="1000"/>
                        </a:spcAft>
                      </a:pPr>
                      <a:r>
                        <a:rPr lang="en-GB" sz="2000" dirty="0">
                          <a:effectLst/>
                          <a:latin typeface="Arial Narrow" panose="020B0606020202030204" pitchFamily="34" charset="0"/>
                        </a:rPr>
                        <a:t>Employees still receiving old housing allowance</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44 530</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6 457</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3"/>
                  </a:ext>
                </a:extLst>
              </a:tr>
              <a:tr h="877983">
                <a:tc>
                  <a:txBody>
                    <a:bodyPr/>
                    <a:lstStyle/>
                    <a:p>
                      <a:pPr>
                        <a:lnSpc>
                          <a:spcPct val="115000"/>
                        </a:lnSpc>
                        <a:spcAft>
                          <a:spcPts val="1000"/>
                        </a:spcAft>
                      </a:pPr>
                      <a:r>
                        <a:rPr lang="en-GB" sz="2000" dirty="0">
                          <a:effectLst/>
                          <a:latin typeface="Arial Narrow" panose="020B0606020202030204" pitchFamily="34" charset="0"/>
                        </a:rPr>
                        <a:t>Employees receiving housing allowance as home-owner</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352 103</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743 895</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4"/>
                  </a:ext>
                </a:extLst>
              </a:tr>
              <a:tr h="877983">
                <a:tc>
                  <a:txBody>
                    <a:bodyPr/>
                    <a:lstStyle/>
                    <a:p>
                      <a:pPr>
                        <a:lnSpc>
                          <a:spcPct val="115000"/>
                        </a:lnSpc>
                        <a:spcAft>
                          <a:spcPts val="1000"/>
                        </a:spcAft>
                      </a:pPr>
                      <a:r>
                        <a:rPr lang="en-GB" sz="2000" dirty="0">
                          <a:effectLst/>
                          <a:latin typeface="Arial Narrow" panose="020B0606020202030204" pitchFamily="34" charset="0"/>
                        </a:rPr>
                        <a:t>Employees receiving housing allowance as tenants</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569 000</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a:lnSpc>
                          <a:spcPct val="115000"/>
                        </a:lnSpc>
                        <a:spcAft>
                          <a:spcPts val="1000"/>
                        </a:spcAft>
                      </a:pPr>
                      <a:r>
                        <a:rPr lang="en-GB" sz="2000" dirty="0">
                          <a:effectLst/>
                          <a:latin typeface="Arial Narrow" panose="020B0606020202030204" pitchFamily="34" charset="0"/>
                        </a:rPr>
                        <a:t>208 047</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39660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a:latin typeface="Arial Narrow" panose="020B0606020202030204" pitchFamily="34" charset="0"/>
              </a:rPr>
              <a:t>GEHS Success </a:t>
            </a:r>
            <a:r>
              <a:rPr lang="en-ZA" sz="3200" b="1" dirty="0" smtClean="0">
                <a:latin typeface="Arial Narrow" panose="020B0606020202030204" pitchFamily="34" charset="0"/>
              </a:rPr>
              <a:t>Cont…  </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30898" y="881337"/>
            <a:ext cx="11953328" cy="5283968"/>
          </a:xfrm>
        </p:spPr>
        <p:txBody>
          <a:bodyPr>
            <a:normAutofit/>
          </a:bodyPr>
          <a:lstStyle/>
          <a:p>
            <a:pPr marL="342900" indent="-342900" algn="l">
              <a:buFont typeface="Wingdings" panose="05000000000000000000" pitchFamily="2" charset="2"/>
              <a:buChar char="q"/>
            </a:pPr>
            <a:endParaRPr lang="en-GB" dirty="0">
              <a:latin typeface="Arial Narrow" panose="020B0606020202030204" pitchFamily="34" charset="0"/>
            </a:endParaRPr>
          </a:p>
          <a:p>
            <a:pPr marL="342900" indent="-342900" algn="just">
              <a:buFont typeface="Wingdings" panose="05000000000000000000" pitchFamily="2" charset="2"/>
              <a:buChar char="q"/>
            </a:pPr>
            <a:r>
              <a:rPr lang="en-GB" dirty="0">
                <a:latin typeface="Arial Narrow" panose="020B0606020202030204" pitchFamily="34" charset="0"/>
              </a:rPr>
              <a:t>The GEPF/PIC/DPSA and SA Home Loans partnership assisted </a:t>
            </a:r>
            <a:r>
              <a:rPr lang="en-GB" dirty="0" smtClean="0">
                <a:latin typeface="Arial Narrow" panose="020B0606020202030204" pitchFamily="34" charset="0"/>
              </a:rPr>
              <a:t>approximately 24</a:t>
            </a:r>
            <a:r>
              <a:rPr lang="en-GB" dirty="0">
                <a:latin typeface="Arial Narrow" panose="020B0606020202030204" pitchFamily="34" charset="0"/>
              </a:rPr>
              <a:t> 817 government employees with home loans to the tune of R 16.5 billion. This is more than the R5 billion facility loan offered by the PIC.</a:t>
            </a:r>
            <a:endParaRPr lang="en-ZA" dirty="0">
              <a:latin typeface="Arial Narrow" panose="020B060602020203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5</a:t>
            </a:fld>
            <a:endParaRPr lang="en-ZA" sz="1800" b="1" dirty="0">
              <a:solidFill>
                <a:schemeClr val="bg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xmlns="" val="705645126"/>
              </p:ext>
            </p:extLst>
          </p:nvPr>
        </p:nvGraphicFramePr>
        <p:xfrm>
          <a:off x="551385" y="2420888"/>
          <a:ext cx="9505055" cy="2448272"/>
        </p:xfrm>
        <a:graphic>
          <a:graphicData uri="http://schemas.openxmlformats.org/drawingml/2006/table">
            <a:tbl>
              <a:tblPr firstRow="1" firstCol="1" bandRow="1">
                <a:tableStyleId>{5C22544A-7EE6-4342-B048-85BDC9FD1C3A}</a:tableStyleId>
              </a:tblPr>
              <a:tblGrid>
                <a:gridCol w="2857599">
                  <a:extLst>
                    <a:ext uri="{9D8B030D-6E8A-4147-A177-3AD203B41FA5}">
                      <a16:colId xmlns:a16="http://schemas.microsoft.com/office/drawing/2014/main" xmlns="" val="20000"/>
                    </a:ext>
                  </a:extLst>
                </a:gridCol>
                <a:gridCol w="3323175">
                  <a:extLst>
                    <a:ext uri="{9D8B030D-6E8A-4147-A177-3AD203B41FA5}">
                      <a16:colId xmlns:a16="http://schemas.microsoft.com/office/drawing/2014/main" xmlns="" val="20001"/>
                    </a:ext>
                  </a:extLst>
                </a:gridCol>
                <a:gridCol w="3324281">
                  <a:extLst>
                    <a:ext uri="{9D8B030D-6E8A-4147-A177-3AD203B41FA5}">
                      <a16:colId xmlns:a16="http://schemas.microsoft.com/office/drawing/2014/main" xmlns="" val="20002"/>
                    </a:ext>
                  </a:extLst>
                </a:gridCol>
              </a:tblGrid>
              <a:tr h="367459">
                <a:tc>
                  <a:txBody>
                    <a:bodyPr/>
                    <a:lstStyle/>
                    <a:p>
                      <a:pPr>
                        <a:lnSpc>
                          <a:spcPct val="115000"/>
                        </a:lnSpc>
                        <a:spcAft>
                          <a:spcPts val="0"/>
                        </a:spcAft>
                      </a:pPr>
                      <a:r>
                        <a:rPr lang="en-GB" sz="2000" dirty="0">
                          <a:effectLst/>
                          <a:latin typeface="Arial Narrow" panose="020B0606020202030204" pitchFamily="34" charset="0"/>
                        </a:rPr>
                        <a:t>Product </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Government Employees</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Cost</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511475">
                <a:tc>
                  <a:txBody>
                    <a:bodyPr/>
                    <a:lstStyle/>
                    <a:p>
                      <a:pPr>
                        <a:lnSpc>
                          <a:spcPct val="115000"/>
                        </a:lnSpc>
                        <a:spcAft>
                          <a:spcPts val="0"/>
                        </a:spcAft>
                      </a:pPr>
                      <a:r>
                        <a:rPr lang="en-GB" sz="2000" dirty="0">
                          <a:effectLst/>
                          <a:latin typeface="Arial Narrow" panose="020B0606020202030204" pitchFamily="34" charset="0"/>
                        </a:rPr>
                        <a:t>Mortgage </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23 133</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R16 247 868 543.00</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11475">
                <a:tc>
                  <a:txBody>
                    <a:bodyPr/>
                    <a:lstStyle/>
                    <a:p>
                      <a:pPr>
                        <a:lnSpc>
                          <a:spcPct val="115000"/>
                        </a:lnSpc>
                        <a:spcAft>
                          <a:spcPts val="0"/>
                        </a:spcAft>
                      </a:pPr>
                      <a:r>
                        <a:rPr lang="en-GB" sz="2000" dirty="0">
                          <a:effectLst/>
                          <a:latin typeface="Arial Narrow" panose="020B0606020202030204" pitchFamily="34" charset="0"/>
                        </a:rPr>
                        <a:t>Housing Access Loan </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1 684</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R302 713 537.00</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057863">
                <a:tc>
                  <a:txBody>
                    <a:bodyPr/>
                    <a:lstStyle/>
                    <a:p>
                      <a:pPr>
                        <a:lnSpc>
                          <a:spcPct val="115000"/>
                        </a:lnSpc>
                        <a:spcAft>
                          <a:spcPts val="0"/>
                        </a:spcAft>
                      </a:pPr>
                      <a:r>
                        <a:rPr lang="en-GB" sz="2000" dirty="0">
                          <a:effectLst/>
                          <a:latin typeface="Arial Narrow" panose="020B0606020202030204" pitchFamily="34" charset="0"/>
                        </a:rPr>
                        <a:t>Total </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24 817</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latin typeface="Arial Narrow" panose="020B0606020202030204" pitchFamily="34" charset="0"/>
                        </a:rPr>
                        <a:t>R16 550 582 080.00</a:t>
                      </a:r>
                      <a:endParaRPr lang="en-ZA" sz="2000" dirty="0">
                        <a:effectLst/>
                        <a:latin typeface="Arial Narrow" panose="020B0606020202030204" pitchFamily="34" charset="0"/>
                      </a:endParaRPr>
                    </a:p>
                    <a:p>
                      <a:pPr>
                        <a:lnSpc>
                          <a:spcPct val="115000"/>
                        </a:lnSpc>
                        <a:spcAft>
                          <a:spcPts val="0"/>
                        </a:spcAft>
                      </a:pPr>
                      <a:r>
                        <a:rPr lang="en-GB" sz="2000" dirty="0">
                          <a:effectLst/>
                          <a:latin typeface="Arial Narrow" panose="020B0606020202030204" pitchFamily="34" charset="0"/>
                        </a:rPr>
                        <a:t> </a:t>
                      </a:r>
                      <a:endParaRPr lang="en-ZA"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13" name="Rectangle 4"/>
          <p:cNvSpPr>
            <a:spLocks noChangeArrowheads="1"/>
          </p:cNvSpPr>
          <p:nvPr/>
        </p:nvSpPr>
        <p:spPr bwMode="auto">
          <a:xfrm>
            <a:off x="-2922791" y="3519488"/>
            <a:ext cx="1650762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dirty="0"/>
          </a:p>
        </p:txBody>
      </p:sp>
    </p:spTree>
    <p:extLst>
      <p:ext uri="{BB962C8B-B14F-4D97-AF65-F5344CB8AC3E}">
        <p14:creationId xmlns:p14="http://schemas.microsoft.com/office/powerpoint/2010/main" xmlns="" val="3532109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a:latin typeface="Arial Narrow" panose="020B0606020202030204" pitchFamily="34" charset="0"/>
              </a:rPr>
              <a:t>GEHS Success Cont…    </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19336" y="980728"/>
            <a:ext cx="11953328" cy="4464496"/>
          </a:xfrm>
        </p:spPr>
        <p:txBody>
          <a:bodyPr>
            <a:normAutofit/>
          </a:bodyPr>
          <a:lstStyle/>
          <a:p>
            <a:pPr marL="342900" indent="-342900" algn="just">
              <a:buFont typeface="Arial" panose="020B0604020202020204" pitchFamily="34" charset="0"/>
              <a:buChar char="•"/>
            </a:pPr>
            <a:endParaRPr lang="en-ZA" sz="1800" dirty="0">
              <a:latin typeface="Arial Narrow" panose="020B0606020202030204" pitchFamily="34" charset="0"/>
            </a:endParaRPr>
          </a:p>
          <a:p>
            <a:pPr marL="342900" indent="-342900" algn="just">
              <a:lnSpc>
                <a:spcPct val="100000"/>
              </a:lnSpc>
              <a:spcBef>
                <a:spcPts val="0"/>
              </a:spcBef>
              <a:buSzPct val="100000"/>
              <a:buFont typeface="Wingdings" panose="05000000000000000000" pitchFamily="2" charset="2"/>
              <a:buChar char="q"/>
            </a:pPr>
            <a:r>
              <a:rPr lang="en-ZA" sz="2200" dirty="0">
                <a:latin typeface="Arial Narrow" panose="020B0606020202030204" pitchFamily="34" charset="0"/>
              </a:rPr>
              <a:t>The enrolment system allows the scheme to profile employees and be informed of their current </a:t>
            </a:r>
            <a:r>
              <a:rPr lang="en-ZA" sz="2200" dirty="0" smtClean="0">
                <a:latin typeface="Arial Narrow" panose="020B0606020202030204" pitchFamily="34" charset="0"/>
              </a:rPr>
              <a:t>and future </a:t>
            </a:r>
            <a:r>
              <a:rPr lang="en-ZA" sz="2200" dirty="0">
                <a:latin typeface="Arial Narrow" panose="020B0606020202030204" pitchFamily="34" charset="0"/>
              </a:rPr>
              <a:t>housing choices and/or solutions – 458 126 employees are enrolled as at February 2022.</a:t>
            </a:r>
          </a:p>
          <a:p>
            <a:pPr marL="342900" indent="-342900" algn="just">
              <a:lnSpc>
                <a:spcPct val="100000"/>
              </a:lnSpc>
              <a:spcBef>
                <a:spcPts val="0"/>
              </a:spcBef>
              <a:buSzPct val="100000"/>
              <a:buFont typeface="Wingdings" panose="05000000000000000000" pitchFamily="2" charset="2"/>
              <a:buChar char="q"/>
            </a:pPr>
            <a:r>
              <a:rPr lang="en-ZA" sz="2200" dirty="0">
                <a:latin typeface="Arial Narrow" panose="020B0606020202030204" pitchFamily="34" charset="0"/>
              </a:rPr>
              <a:t>Through information gathered during Information Sessions and enquiries received, GEHS embarked on a process to identify government employees who forfeited their savings not through a fault of their own but due to HR processes failing them.  A total number of 3 262 names were submitted by national and provincial </a:t>
            </a:r>
            <a:r>
              <a:rPr lang="en-ZA" sz="2200" dirty="0" smtClean="0">
                <a:latin typeface="Arial Narrow" panose="020B0606020202030204" pitchFamily="34" charset="0"/>
              </a:rPr>
              <a:t>departments </a:t>
            </a:r>
            <a:r>
              <a:rPr lang="en-ZA" sz="2200" dirty="0">
                <a:latin typeface="Arial Narrow" panose="020B0606020202030204" pitchFamily="34" charset="0"/>
              </a:rPr>
              <a:t>and a process is underway to seek approval to pay out these employees.</a:t>
            </a:r>
          </a:p>
          <a:p>
            <a:pPr marL="342900" indent="-342900" algn="just">
              <a:lnSpc>
                <a:spcPct val="100000"/>
              </a:lnSpc>
              <a:spcBef>
                <a:spcPts val="0"/>
              </a:spcBef>
              <a:buSzPct val="100000"/>
              <a:buFont typeface="Wingdings" panose="05000000000000000000" pitchFamily="2" charset="2"/>
              <a:buChar char="q"/>
            </a:pPr>
            <a:r>
              <a:rPr lang="en-ZA" sz="2200" dirty="0">
                <a:latin typeface="Arial Narrow" panose="020B0606020202030204" pitchFamily="34" charset="0"/>
              </a:rPr>
              <a:t>A Partnership with National Housing Finance Corporation (NHFC) will impact on the number of employees to access the Finance Linked Individual Subsidy </a:t>
            </a:r>
            <a:r>
              <a:rPr lang="en-ZA" sz="2200" dirty="0" smtClean="0">
                <a:latin typeface="Arial Narrow" panose="020B0606020202030204" pitchFamily="34" charset="0"/>
              </a:rPr>
              <a:t>Programme </a:t>
            </a:r>
            <a:r>
              <a:rPr lang="en-ZA" sz="2200" dirty="0">
                <a:latin typeface="Arial Narrow" panose="020B0606020202030204" pitchFamily="34" charset="0"/>
              </a:rPr>
              <a:t>(FLISP). </a:t>
            </a:r>
          </a:p>
          <a:p>
            <a:pPr marL="342900" indent="-342900" algn="just">
              <a:lnSpc>
                <a:spcPct val="100000"/>
              </a:lnSpc>
              <a:spcBef>
                <a:spcPts val="0"/>
              </a:spcBef>
              <a:buSzPct val="100000"/>
              <a:buFont typeface="Wingdings" panose="05000000000000000000" pitchFamily="2" charset="2"/>
              <a:buChar char="q"/>
            </a:pPr>
            <a:r>
              <a:rPr lang="en-ZA" sz="2200" dirty="0">
                <a:latin typeface="Arial Narrow" panose="020B0606020202030204" pitchFamily="34" charset="0"/>
              </a:rPr>
              <a:t>Engagements with the National Treasury together with the DPSA </a:t>
            </a:r>
            <a:r>
              <a:rPr lang="en-ZA" sz="2200" dirty="0" smtClean="0">
                <a:latin typeface="Arial Narrow" panose="020B0606020202030204" pitchFamily="34" charset="0"/>
              </a:rPr>
              <a:t>Employee Health and Wellness Unit </a:t>
            </a:r>
            <a:r>
              <a:rPr lang="en-ZA" sz="2200" dirty="0">
                <a:latin typeface="Arial Narrow" panose="020B0606020202030204" pitchFamily="34" charset="0"/>
              </a:rPr>
              <a:t>on addressing employee debt through the reduction of emoluments has assisted a number of employees.</a:t>
            </a:r>
          </a:p>
          <a:p>
            <a:pPr marL="342900" indent="-342900" algn="just">
              <a:lnSpc>
                <a:spcPct val="100000"/>
              </a:lnSpc>
              <a:spcBef>
                <a:spcPts val="0"/>
              </a:spcBef>
              <a:buSzPct val="100000"/>
              <a:buFont typeface="Wingdings" panose="05000000000000000000" pitchFamily="2" charset="2"/>
              <a:buChar char="q"/>
            </a:pPr>
            <a:r>
              <a:rPr lang="en-US" sz="2200" dirty="0">
                <a:latin typeface="Arial Narrow" panose="020B0606020202030204" pitchFamily="34" charset="0"/>
              </a:rPr>
              <a:t>The introduction of Home Access </a:t>
            </a:r>
            <a:r>
              <a:rPr lang="en-US" sz="2200" dirty="0" smtClean="0">
                <a:latin typeface="Arial Narrow" panose="020B0606020202030204" pitchFamily="34" charset="0"/>
              </a:rPr>
              <a:t>Loans </a:t>
            </a:r>
            <a:r>
              <a:rPr lang="en-US" sz="2200" dirty="0">
                <a:latin typeface="Arial Narrow" panose="020B0606020202030204" pitchFamily="34" charset="0"/>
              </a:rPr>
              <a:t>has made it possible for employees to build their own houses especially in the PTO space.</a:t>
            </a:r>
            <a:endParaRPr lang="en-ZA" sz="2200" dirty="0">
              <a:latin typeface="Arial Narrow" panose="020B0606020202030204" pitchFamily="34" charset="0"/>
            </a:endParaRPr>
          </a:p>
          <a:p>
            <a:pPr algn="just">
              <a:lnSpc>
                <a:spcPct val="100000"/>
              </a:lnSpc>
              <a:spcBef>
                <a:spcPts val="0"/>
              </a:spcBef>
              <a:buSzPct val="100000"/>
              <a:buFont typeface="Wingdings" panose="05000000000000000000" pitchFamily="2" charset="2"/>
              <a:buChar char="q"/>
            </a:pPr>
            <a:endParaRPr lang="en-ZA" dirty="0">
              <a:latin typeface="Arial Narrow" panose="020B0606020202030204" pitchFamily="34" charset="0"/>
            </a:endParaRPr>
          </a:p>
          <a:p>
            <a:pPr marL="989013" lvl="1" indent="-531813" algn="just">
              <a:lnSpc>
                <a:spcPct val="150000"/>
              </a:lnSpc>
              <a:spcBef>
                <a:spcPts val="0"/>
              </a:spcBef>
              <a:buSzPct val="100000"/>
              <a:buFont typeface="Wingdings" panose="05000000000000000000" pitchFamily="2" charset="2"/>
              <a:buChar char="ü"/>
            </a:pPr>
            <a:endParaRPr lang="en-ZA" dirty="0">
              <a:latin typeface="Arial Narrow" panose="020B0606020202030204" pitchFamily="34" charset="0"/>
            </a:endParaRPr>
          </a:p>
          <a:p>
            <a:pPr marL="531813" indent="-531813" algn="just">
              <a:lnSpc>
                <a:spcPct val="100000"/>
              </a:lnSpc>
              <a:spcBef>
                <a:spcPts val="0"/>
              </a:spcBef>
              <a:buSzPct val="100000"/>
              <a:buFont typeface="Arial" panose="020B0604020202020204" pitchFamily="34" charset="0"/>
              <a:buChar char="•"/>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6</a:t>
            </a:fld>
            <a:endParaRPr lang="en-ZA" sz="1800" b="1" dirty="0">
              <a:solidFill>
                <a:schemeClr val="bg1"/>
              </a:solidFill>
            </a:endParaRPr>
          </a:p>
        </p:txBody>
      </p:sp>
    </p:spTree>
    <p:extLst>
      <p:ext uri="{BB962C8B-B14F-4D97-AF65-F5344CB8AC3E}">
        <p14:creationId xmlns:p14="http://schemas.microsoft.com/office/powerpoint/2010/main" xmlns="" val="3625095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a:latin typeface="Arial Narrow" panose="020B0606020202030204" pitchFamily="34" charset="0"/>
              </a:rPr>
              <a:t>GEHS Challenges    </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19336" y="980728"/>
            <a:ext cx="11953328" cy="4464496"/>
          </a:xfrm>
        </p:spPr>
        <p:txBody>
          <a:bodyPr>
            <a:normAutofit/>
          </a:bodyPr>
          <a:lstStyle/>
          <a:p>
            <a:pPr marL="342900" indent="-342900" algn="just">
              <a:buFont typeface="Arial" panose="020B0604020202020204" pitchFamily="34" charset="0"/>
              <a:buChar char="•"/>
            </a:pPr>
            <a:endParaRPr lang="en-ZA" sz="1800" dirty="0">
              <a:latin typeface="Arial Narrow" panose="020B0606020202030204" pitchFamily="34" charset="0"/>
            </a:endParaRPr>
          </a:p>
          <a:p>
            <a:pPr marL="342900" indent="-342900" algn="just">
              <a:buFont typeface="Wingdings" panose="05000000000000000000" pitchFamily="2" charset="2"/>
              <a:buChar char="q"/>
            </a:pPr>
            <a:r>
              <a:rPr lang="en-US" dirty="0">
                <a:latin typeface="Arial Narrow" panose="020B0606020202030204" pitchFamily="34" charset="0"/>
                <a:cs typeface="Arial" panose="020B0604020202020204" pitchFamily="34" charset="0"/>
              </a:rPr>
              <a:t>In terms of the new DPSA Macro-Organisational Structure, the GEHS is now a Directorate, comprising of two Directorates namely: </a:t>
            </a:r>
            <a:r>
              <a:rPr lang="en-GB" dirty="0">
                <a:latin typeface="Arial Narrow" panose="020B0606020202030204" pitchFamily="34" charset="0"/>
                <a:cs typeface="Arial" panose="020B0604020202020204" pitchFamily="34" charset="0"/>
              </a:rPr>
              <a:t>Housing Scheme Administration and Customer Services as well as  Stakeholder Management, located in the </a:t>
            </a:r>
            <a:r>
              <a:rPr lang="en-GB" dirty="0" smtClean="0">
                <a:latin typeface="Arial Narrow" panose="020B0606020202030204" pitchFamily="34" charset="0"/>
                <a:cs typeface="Arial" panose="020B0604020202020204" pitchFamily="34" charset="0"/>
              </a:rPr>
              <a:t>Branch: Negotiations</a:t>
            </a:r>
            <a:r>
              <a:rPr lang="en-GB" dirty="0">
                <a:latin typeface="Arial Narrow" panose="020B0606020202030204" pitchFamily="34" charset="0"/>
                <a:cs typeface="Arial" panose="020B0604020202020204" pitchFamily="34" charset="0"/>
              </a:rPr>
              <a:t>, Labour Relations and Remuneration </a:t>
            </a:r>
            <a:r>
              <a:rPr lang="en-GB" dirty="0" smtClean="0">
                <a:latin typeface="Arial Narrow" panose="020B0606020202030204" pitchFamily="34" charset="0"/>
                <a:cs typeface="Arial" panose="020B0604020202020204" pitchFamily="34" charset="0"/>
              </a:rPr>
              <a:t>Management.</a:t>
            </a:r>
            <a:endParaRPr lang="en-ZA" dirty="0">
              <a:latin typeface="Arial Narrow" panose="020B0606020202030204" pitchFamily="34" charset="0"/>
              <a:cs typeface="Arial" panose="020B0604020202020204" pitchFamily="34" charset="0"/>
            </a:endParaRPr>
          </a:p>
          <a:p>
            <a:pPr marL="342900" indent="-342900" algn="just">
              <a:buFont typeface="Wingdings" panose="05000000000000000000" pitchFamily="2" charset="2"/>
              <a:buChar char="q"/>
            </a:pPr>
            <a:r>
              <a:rPr lang="en-US" dirty="0">
                <a:latin typeface="Arial Narrow" panose="020B0606020202030204" pitchFamily="34" charset="0"/>
                <a:cs typeface="Arial" panose="020B0604020202020204" pitchFamily="34" charset="0"/>
              </a:rPr>
              <a:t>The in-house model poses a challenge in that the DPSA is not better positioned in delivering certain services that would require registration with existing statutory compliance like the Financial Sector Conduct Authority (FSCA), inadequate existing systems, technology know-how and capability in certain cases like </a:t>
            </a:r>
            <a:r>
              <a:rPr lang="en-US" dirty="0" smtClean="0">
                <a:latin typeface="Arial Narrow" panose="020B0606020202030204" pitchFamily="34" charset="0"/>
                <a:cs typeface="Arial" panose="020B0604020202020204" pitchFamily="34" charset="0"/>
              </a:rPr>
              <a:t>mortgage </a:t>
            </a:r>
            <a:r>
              <a:rPr lang="en-US" dirty="0">
                <a:latin typeface="Arial Narrow" panose="020B0606020202030204" pitchFamily="34" charset="0"/>
                <a:cs typeface="Arial" panose="020B0604020202020204" pitchFamily="34" charset="0"/>
              </a:rPr>
              <a:t>origination.</a:t>
            </a:r>
            <a:endParaRPr lang="en-ZA" dirty="0">
              <a:latin typeface="Arial Narrow" panose="020B0606020202030204" pitchFamily="34" charset="0"/>
              <a:cs typeface="Arial" panose="020B0604020202020204" pitchFamily="34" charset="0"/>
            </a:endParaRPr>
          </a:p>
          <a:p>
            <a:pPr marL="342900" indent="-342900" algn="just">
              <a:buFont typeface="Wingdings" panose="05000000000000000000" pitchFamily="2" charset="2"/>
              <a:buChar char="q"/>
            </a:pPr>
            <a:r>
              <a:rPr lang="en-US" dirty="0">
                <a:latin typeface="Arial Narrow" panose="020B0606020202030204" pitchFamily="34" charset="0"/>
                <a:cs typeface="Arial" panose="020B0604020202020204" pitchFamily="34" charset="0"/>
              </a:rPr>
              <a:t>The GEHS would have to register with the FSCA to be able to give specific types of advice to employees due to the nature of such advice. Such pressure may need to be lifted from the GEHS as it finds its footing and not compromise meeting its service delivery objectives.</a:t>
            </a:r>
            <a:endParaRPr lang="en-ZA" dirty="0">
              <a:latin typeface="Arial Narrow" panose="020B0606020202030204" pitchFamily="34" charset="0"/>
              <a:cs typeface="Arial" panose="020B0604020202020204" pitchFamily="34" charset="0"/>
            </a:endParaRPr>
          </a:p>
          <a:p>
            <a:pPr marL="989013" lvl="1" indent="-531813" algn="just">
              <a:lnSpc>
                <a:spcPct val="150000"/>
              </a:lnSpc>
              <a:spcBef>
                <a:spcPts val="0"/>
              </a:spcBef>
              <a:buSzPct val="100000"/>
              <a:buFont typeface="Wingdings" panose="05000000000000000000" pitchFamily="2" charset="2"/>
              <a:buChar char="ü"/>
            </a:pPr>
            <a:endParaRPr lang="en-ZA" dirty="0">
              <a:latin typeface="Arial Narrow" panose="020B0606020202030204" pitchFamily="34" charset="0"/>
            </a:endParaRPr>
          </a:p>
          <a:p>
            <a:pPr marL="531813" indent="-531813" algn="just">
              <a:lnSpc>
                <a:spcPct val="100000"/>
              </a:lnSpc>
              <a:spcBef>
                <a:spcPts val="0"/>
              </a:spcBef>
              <a:buSzPct val="100000"/>
              <a:buFont typeface="Arial" panose="020B0604020202020204" pitchFamily="34" charset="0"/>
              <a:buChar char="•"/>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7</a:t>
            </a:fld>
            <a:endParaRPr lang="en-ZA" sz="1800" b="1" dirty="0">
              <a:solidFill>
                <a:schemeClr val="bg1"/>
              </a:solidFill>
            </a:endParaRPr>
          </a:p>
        </p:txBody>
      </p:sp>
    </p:spTree>
    <p:extLst>
      <p:ext uri="{BB962C8B-B14F-4D97-AF65-F5344CB8AC3E}">
        <p14:creationId xmlns:p14="http://schemas.microsoft.com/office/powerpoint/2010/main" xmlns="" val="3476143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a:latin typeface="Arial Narrow" panose="020B0606020202030204" pitchFamily="34" charset="0"/>
              </a:rPr>
              <a:t>GEHS Challenges Cont…    </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19336" y="980728"/>
            <a:ext cx="11953328" cy="4464496"/>
          </a:xfrm>
        </p:spPr>
        <p:txBody>
          <a:bodyPr>
            <a:normAutofit lnSpcReduction="10000"/>
          </a:bodyPr>
          <a:lstStyle/>
          <a:p>
            <a:pPr marL="342900" indent="-342900" algn="just">
              <a:buFont typeface="Arial" panose="020B0604020202020204" pitchFamily="34" charset="0"/>
              <a:buChar char="•"/>
            </a:pPr>
            <a:endParaRPr lang="en-ZA" sz="1800" dirty="0">
              <a:latin typeface="Arial Narrow" panose="020B0606020202030204" pitchFamily="34" charset="0"/>
            </a:endParaRPr>
          </a:p>
          <a:p>
            <a:pPr marL="342900" lvl="1" indent="-342900" algn="just">
              <a:lnSpc>
                <a:spcPct val="100000"/>
              </a:lnSpc>
              <a:spcBef>
                <a:spcPts val="0"/>
              </a:spcBef>
              <a:buSzPct val="100000"/>
              <a:buFont typeface="Wingdings" panose="05000000000000000000" pitchFamily="2" charset="2"/>
              <a:buChar char="q"/>
            </a:pPr>
            <a:r>
              <a:rPr lang="en-ZA" dirty="0">
                <a:latin typeface="Arial Narrow" panose="020B0606020202030204" pitchFamily="34" charset="0"/>
              </a:rPr>
              <a:t>Interaction with employees through the Enrolment System, Information and Outreach sessions, has exposed a high level of indebtedness of employees which impedes access to home-ownership – GEHS is looking at opportunities to address the challenge.</a:t>
            </a:r>
          </a:p>
          <a:p>
            <a:pPr marL="342900" lvl="1" indent="-342900" algn="just">
              <a:lnSpc>
                <a:spcPct val="100000"/>
              </a:lnSpc>
              <a:spcBef>
                <a:spcPts val="0"/>
              </a:spcBef>
              <a:buSzPct val="100000"/>
              <a:buFont typeface="Wingdings" panose="05000000000000000000" pitchFamily="2" charset="2"/>
              <a:buChar char="q"/>
            </a:pPr>
            <a:r>
              <a:rPr lang="en-ZA" dirty="0">
                <a:latin typeface="Arial Narrow" panose="020B0606020202030204" pitchFamily="34" charset="0"/>
              </a:rPr>
              <a:t>There is a need to develop a funding model that is suited and tailor-made for the needs of government </a:t>
            </a:r>
            <a:r>
              <a:rPr lang="en-ZA" dirty="0" smtClean="0">
                <a:latin typeface="Arial Narrow" panose="020B0606020202030204" pitchFamily="34" charset="0"/>
              </a:rPr>
              <a:t>employees. The </a:t>
            </a:r>
            <a:r>
              <a:rPr lang="en-ZA" dirty="0">
                <a:latin typeface="Arial Narrow" panose="020B0606020202030204" pitchFamily="34" charset="0"/>
              </a:rPr>
              <a:t>current home loans system applied by the banks and other lenders</a:t>
            </a:r>
            <a:r>
              <a:rPr lang="en-ZA" dirty="0">
                <a:solidFill>
                  <a:srgbClr val="FF0000"/>
                </a:solidFill>
                <a:latin typeface="Arial Narrow" panose="020B0606020202030204" pitchFamily="34" charset="0"/>
              </a:rPr>
              <a:t> </a:t>
            </a:r>
            <a:r>
              <a:rPr lang="en-ZA" dirty="0">
                <a:latin typeface="Arial Narrow" panose="020B0606020202030204" pitchFamily="34" charset="0"/>
              </a:rPr>
              <a:t>does not accommodate the challenges faced by the employees. The current GEHS Financial Funding Model has not resolved the issues of high interest rates.</a:t>
            </a:r>
          </a:p>
          <a:p>
            <a:pPr marL="342900" lvl="1" indent="-342900" algn="just">
              <a:lnSpc>
                <a:spcPct val="100000"/>
              </a:lnSpc>
              <a:spcBef>
                <a:spcPts val="0"/>
              </a:spcBef>
              <a:buSzPct val="100000"/>
              <a:buFont typeface="Wingdings" panose="05000000000000000000" pitchFamily="2" charset="2"/>
              <a:buChar char="q"/>
            </a:pPr>
            <a:r>
              <a:rPr lang="en-ZA" dirty="0">
                <a:latin typeface="Arial Narrow" panose="020B0606020202030204" pitchFamily="34" charset="0"/>
              </a:rPr>
              <a:t>Poor implementation of the Standard </a:t>
            </a:r>
            <a:r>
              <a:rPr lang="en-ZA" dirty="0" smtClean="0">
                <a:latin typeface="Arial Narrow" panose="020B0606020202030204" pitchFamily="34" charset="0"/>
              </a:rPr>
              <a:t>Operating </a:t>
            </a:r>
            <a:r>
              <a:rPr lang="en-ZA" dirty="0">
                <a:latin typeface="Arial Narrow" panose="020B0606020202030204" pitchFamily="34" charset="0"/>
              </a:rPr>
              <a:t>P</a:t>
            </a:r>
            <a:r>
              <a:rPr lang="en-ZA" dirty="0" smtClean="0">
                <a:latin typeface="Arial Narrow" panose="020B0606020202030204" pitchFamily="34" charset="0"/>
              </a:rPr>
              <a:t>rocedures </a:t>
            </a:r>
            <a:r>
              <a:rPr lang="en-ZA" dirty="0">
                <a:latin typeface="Arial Narrow" panose="020B0606020202030204" pitchFamily="34" charset="0"/>
              </a:rPr>
              <a:t>on the </a:t>
            </a:r>
            <a:r>
              <a:rPr lang="en-ZA" dirty="0" smtClean="0">
                <a:latin typeface="Arial Narrow" panose="020B0606020202030204" pitchFamily="34" charset="0"/>
              </a:rPr>
              <a:t>administration of </a:t>
            </a:r>
            <a:r>
              <a:rPr lang="en-ZA" dirty="0">
                <a:latin typeface="Arial Narrow" panose="020B0606020202030204" pitchFamily="34" charset="0"/>
              </a:rPr>
              <a:t>Enrolment Applications and Housing Allowance Applications by HR Practitioners both at national and provincial </a:t>
            </a:r>
            <a:r>
              <a:rPr lang="en-ZA" dirty="0" smtClean="0">
                <a:latin typeface="Arial Narrow" panose="020B0606020202030204" pitchFamily="34" charset="0"/>
              </a:rPr>
              <a:t>departments</a:t>
            </a:r>
            <a:r>
              <a:rPr lang="en-ZA" dirty="0">
                <a:latin typeface="Arial Narrow" panose="020B0606020202030204" pitchFamily="34" charset="0"/>
              </a:rPr>
              <a:t>.</a:t>
            </a:r>
          </a:p>
          <a:p>
            <a:pPr marL="342900" lvl="1" indent="-342900" algn="just">
              <a:lnSpc>
                <a:spcPct val="100000"/>
              </a:lnSpc>
              <a:spcBef>
                <a:spcPts val="0"/>
              </a:spcBef>
              <a:buSzPct val="100000"/>
              <a:buFont typeface="Wingdings" panose="05000000000000000000" pitchFamily="2" charset="2"/>
              <a:buChar char="q"/>
            </a:pPr>
            <a:r>
              <a:rPr lang="en-ZA" dirty="0">
                <a:latin typeface="Arial Narrow" panose="020B0606020202030204" pitchFamily="34" charset="0"/>
              </a:rPr>
              <a:t>Due to capacity constraints, GEHS is unable to verify ILSF savings  withdrawals as they are submitted directly to National Treasury.</a:t>
            </a:r>
          </a:p>
          <a:p>
            <a:pPr marL="342900" lvl="1" indent="-342900" algn="just">
              <a:lnSpc>
                <a:spcPct val="100000"/>
              </a:lnSpc>
              <a:spcBef>
                <a:spcPts val="0"/>
              </a:spcBef>
              <a:buSzPct val="100000"/>
              <a:buFont typeface="Wingdings" panose="05000000000000000000" pitchFamily="2" charset="2"/>
              <a:buChar char="q"/>
            </a:pPr>
            <a:r>
              <a:rPr lang="en-ZA" dirty="0">
                <a:latin typeface="Arial Narrow" panose="020B0606020202030204" pitchFamily="34" charset="0"/>
              </a:rPr>
              <a:t>There is no verification system to ensure that savings released under PTO applications, are indeed utilised to build houses in rural areas despite the requirement that funds should be used for building within 12 months.</a:t>
            </a:r>
          </a:p>
          <a:p>
            <a:pPr marL="342900" lvl="1" indent="-342900" algn="just">
              <a:lnSpc>
                <a:spcPct val="100000"/>
              </a:lnSpc>
              <a:spcBef>
                <a:spcPts val="0"/>
              </a:spcBef>
              <a:buSzPct val="100000"/>
              <a:buFont typeface="Wingdings" panose="05000000000000000000" pitchFamily="2" charset="2"/>
              <a:buChar char="q"/>
            </a:pPr>
            <a:r>
              <a:rPr lang="en-ZA" dirty="0">
                <a:latin typeface="Arial Narrow" panose="020B0606020202030204" pitchFamily="34" charset="0"/>
              </a:rPr>
              <a:t>The provision of suitable (typology) of houses for government employees on salary level 1 - 6 by the </a:t>
            </a:r>
            <a:r>
              <a:rPr lang="en-ZA" dirty="0" smtClean="0">
                <a:latin typeface="Arial Narrow" panose="020B0606020202030204" pitchFamily="34" charset="0"/>
              </a:rPr>
              <a:t>market </a:t>
            </a:r>
            <a:r>
              <a:rPr lang="en-ZA" dirty="0">
                <a:latin typeface="Arial Narrow" panose="020B0606020202030204" pitchFamily="34" charset="0"/>
              </a:rPr>
              <a:t>is a </a:t>
            </a:r>
            <a:r>
              <a:rPr lang="en-ZA" dirty="0" smtClean="0">
                <a:latin typeface="Arial Narrow" panose="020B0606020202030204" pitchFamily="34" charset="0"/>
              </a:rPr>
              <a:t>challenge. GEHS </a:t>
            </a:r>
            <a:r>
              <a:rPr lang="en-ZA" dirty="0">
                <a:latin typeface="Arial Narrow" panose="020B0606020202030204" pitchFamily="34" charset="0"/>
              </a:rPr>
              <a:t>has initiated a process with the Department of Human </a:t>
            </a:r>
            <a:r>
              <a:rPr lang="en-ZA" dirty="0" smtClean="0">
                <a:latin typeface="Arial Narrow" panose="020B0606020202030204" pitchFamily="34" charset="0"/>
              </a:rPr>
              <a:t>Settlements </a:t>
            </a:r>
            <a:r>
              <a:rPr lang="en-ZA" dirty="0">
                <a:latin typeface="Arial Narrow" panose="020B0606020202030204" pitchFamily="34" charset="0"/>
              </a:rPr>
              <a:t>in this regard.</a:t>
            </a:r>
            <a:endParaRPr lang="en-ZA" i="1" dirty="0"/>
          </a:p>
          <a:p>
            <a:pPr marL="342900" lvl="1" indent="-342900" algn="just">
              <a:lnSpc>
                <a:spcPct val="100000"/>
              </a:lnSpc>
              <a:spcBef>
                <a:spcPts val="0"/>
              </a:spcBef>
              <a:buSzPct val="100000"/>
              <a:buFont typeface="Wingdings" panose="05000000000000000000" pitchFamily="2" charset="2"/>
              <a:buChar char="q"/>
            </a:pPr>
            <a:r>
              <a:rPr lang="en-US" dirty="0">
                <a:latin typeface="Arial Narrow" panose="020B0606020202030204" pitchFamily="34" charset="0"/>
              </a:rPr>
              <a:t>Trust deficit between the Employer and Labour Unions (PSCBC).</a:t>
            </a:r>
            <a:endParaRPr lang="en-ZA" dirty="0">
              <a:latin typeface="Arial Narrow" panose="020B0606020202030204" pitchFamily="34" charset="0"/>
            </a:endParaRPr>
          </a:p>
          <a:p>
            <a:pPr marL="342900" lvl="1" indent="-342900" algn="just">
              <a:lnSpc>
                <a:spcPct val="100000"/>
              </a:lnSpc>
              <a:spcBef>
                <a:spcPts val="0"/>
              </a:spcBef>
              <a:buSzPct val="100000"/>
              <a:buFont typeface="Wingdings" panose="05000000000000000000" pitchFamily="2" charset="2"/>
              <a:buChar char="q"/>
            </a:pPr>
            <a:endParaRPr lang="en-ZA" dirty="0"/>
          </a:p>
          <a:p>
            <a:pPr marL="0" lvl="1" algn="just">
              <a:lnSpc>
                <a:spcPct val="100000"/>
              </a:lnSpc>
              <a:spcBef>
                <a:spcPts val="0"/>
              </a:spcBef>
              <a:buSzPct val="100000"/>
            </a:pPr>
            <a:endParaRPr lang="en-ZA" dirty="0">
              <a:latin typeface="Arial Narrow" panose="020B0606020202030204" pitchFamily="34" charset="0"/>
            </a:endParaRPr>
          </a:p>
          <a:p>
            <a:pPr marL="342900" lvl="1" indent="-342900" algn="just">
              <a:lnSpc>
                <a:spcPct val="100000"/>
              </a:lnSpc>
              <a:spcBef>
                <a:spcPts val="0"/>
              </a:spcBef>
              <a:buSzPct val="100000"/>
              <a:buFont typeface="Wingdings" panose="05000000000000000000" pitchFamily="2" charset="2"/>
              <a:buChar char="q"/>
            </a:pPr>
            <a:endParaRPr lang="en-ZA" dirty="0">
              <a:latin typeface="Arial Narrow" panose="020B0606020202030204" pitchFamily="34" charset="0"/>
            </a:endParaRPr>
          </a:p>
          <a:p>
            <a:pPr marL="342900" lvl="1" indent="-342900" algn="just">
              <a:lnSpc>
                <a:spcPct val="100000"/>
              </a:lnSpc>
              <a:spcBef>
                <a:spcPts val="0"/>
              </a:spcBef>
              <a:buSzPct val="100000"/>
              <a:buFont typeface="Wingdings" panose="05000000000000000000" pitchFamily="2" charset="2"/>
              <a:buChar char="q"/>
            </a:pPr>
            <a:endParaRPr lang="en-ZA" dirty="0">
              <a:latin typeface="Arial Narrow" panose="020B0606020202030204" pitchFamily="34" charset="0"/>
            </a:endParaRPr>
          </a:p>
          <a:p>
            <a:pPr marL="531813" indent="-531813" algn="just">
              <a:lnSpc>
                <a:spcPct val="100000"/>
              </a:lnSpc>
              <a:spcBef>
                <a:spcPts val="0"/>
              </a:spcBef>
              <a:buSzPct val="100000"/>
              <a:buFont typeface="Wingdings" panose="05000000000000000000" pitchFamily="2" charset="2"/>
              <a:buChar char="q"/>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8</a:t>
            </a:fld>
            <a:endParaRPr lang="en-ZA" sz="1800" b="1" dirty="0">
              <a:solidFill>
                <a:schemeClr val="bg1"/>
              </a:solidFill>
            </a:endParaRPr>
          </a:p>
        </p:txBody>
      </p:sp>
    </p:spTree>
    <p:extLst>
      <p:ext uri="{BB962C8B-B14F-4D97-AF65-F5344CB8AC3E}">
        <p14:creationId xmlns:p14="http://schemas.microsoft.com/office/powerpoint/2010/main" xmlns="" val="820250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86416" y="-27384"/>
            <a:ext cx="1127448" cy="908720"/>
          </a:xfrm>
          <a:prstGeom prst="rect">
            <a:avLst/>
          </a:prstGeom>
          <a:solidFill>
            <a:schemeClr val="tx1">
              <a:lumMod val="75000"/>
              <a:lumOff val="2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7384"/>
            <a:ext cx="10992544" cy="936104"/>
          </a:xfrm>
          <a:gradFill>
            <a:gsLst>
              <a:gs pos="0">
                <a:schemeClr val="accent6">
                  <a:lumMod val="75000"/>
                </a:schemeClr>
              </a:gs>
              <a:gs pos="74000">
                <a:schemeClr val="accent6"/>
              </a:gs>
              <a:gs pos="83000">
                <a:schemeClr val="accent6">
                  <a:lumMod val="60000"/>
                  <a:lumOff val="40000"/>
                </a:schemeClr>
              </a:gs>
              <a:gs pos="100000">
                <a:schemeClr val="accent6">
                  <a:lumMod val="40000"/>
                  <a:lumOff val="60000"/>
                </a:schemeClr>
              </a:gs>
            </a:gsLst>
            <a:lin ang="5400000" scaled="1"/>
          </a:gradFill>
          <a:effectLst>
            <a:innerShdw blurRad="114300">
              <a:prstClr val="black"/>
            </a:innerShdw>
          </a:effectLst>
        </p:spPr>
        <p:txBody>
          <a:bodyPr>
            <a:normAutofit/>
          </a:bodyPr>
          <a:lstStyle/>
          <a:p>
            <a:r>
              <a:rPr lang="en-ZA" sz="3200" b="1" dirty="0" smtClean="0">
                <a:latin typeface="Arial Narrow" panose="020B0606020202030204" pitchFamily="34" charset="0"/>
              </a:rPr>
              <a:t>Way-forward  </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19336" y="980728"/>
            <a:ext cx="11953328" cy="4464496"/>
          </a:xfrm>
        </p:spPr>
        <p:txBody>
          <a:bodyPr>
            <a:normAutofit fontScale="92500" lnSpcReduction="10000"/>
          </a:bodyPr>
          <a:lstStyle/>
          <a:p>
            <a:pPr marL="342900" indent="-342900" algn="just">
              <a:buFont typeface="Wingdings" panose="05000000000000000000" pitchFamily="2" charset="2"/>
              <a:buChar char="q"/>
            </a:pPr>
            <a:r>
              <a:rPr lang="en-ZA" sz="2100" dirty="0">
                <a:latin typeface="Arial Narrow" panose="020B0606020202030204" pitchFamily="34" charset="0"/>
                <a:cs typeface="Arial" panose="020B0604020202020204" pitchFamily="34" charset="0"/>
              </a:rPr>
              <a:t>The role of the GEHS Consultative Committee at the Public Service Coordinating Bargaining Council (PSCBC) in addressing the current challenges of the scheme is critical.</a:t>
            </a:r>
          </a:p>
          <a:p>
            <a:pPr marL="342900" lvl="1" indent="-342900" algn="just">
              <a:spcBef>
                <a:spcPts val="1000"/>
              </a:spcBef>
              <a:buFont typeface="Wingdings" panose="05000000000000000000" pitchFamily="2" charset="2"/>
              <a:buChar char="q"/>
            </a:pPr>
            <a:r>
              <a:rPr lang="en-ZA" dirty="0">
                <a:latin typeface="Arial Narrow" panose="020B0606020202030204" pitchFamily="34" charset="0"/>
                <a:cs typeface="Arial" panose="020B0604020202020204" pitchFamily="34" charset="0"/>
              </a:rPr>
              <a:t>If the current organisational form of operating as a unit of DPSA is not changed, the GEHS will continue to lack the ability to directly address the </a:t>
            </a:r>
            <a:r>
              <a:rPr lang="en-ZA" dirty="0" smtClean="0">
                <a:latin typeface="Arial Narrow" panose="020B0606020202030204" pitchFamily="34" charset="0"/>
                <a:cs typeface="Arial" panose="020B0604020202020204" pitchFamily="34" charset="0"/>
              </a:rPr>
              <a:t>employees’ </a:t>
            </a:r>
            <a:r>
              <a:rPr lang="en-ZA" dirty="0">
                <a:latin typeface="Arial Narrow" panose="020B0606020202030204" pitchFamily="34" charset="0"/>
                <a:cs typeface="Arial" panose="020B0604020202020204" pitchFamily="34" charset="0"/>
              </a:rPr>
              <a:t>diverse housing needs. Without dedicated institutional arrangements the delivery of customer care, education and support to </a:t>
            </a:r>
            <a:r>
              <a:rPr lang="en-ZA" dirty="0" smtClean="0">
                <a:latin typeface="Arial Narrow" panose="020B0606020202030204" pitchFamily="34" charset="0"/>
                <a:cs typeface="Arial" panose="020B0604020202020204" pitchFamily="34" charset="0"/>
              </a:rPr>
              <a:t>employees, </a:t>
            </a:r>
            <a:r>
              <a:rPr lang="en-ZA" dirty="0">
                <a:latin typeface="Arial Narrow" panose="020B0606020202030204" pitchFamily="34" charset="0"/>
                <a:cs typeface="Arial" panose="020B0604020202020204" pitchFamily="34" charset="0"/>
              </a:rPr>
              <a:t>and facilitation of </a:t>
            </a:r>
            <a:r>
              <a:rPr lang="en-ZA" dirty="0" smtClean="0">
                <a:latin typeface="Arial Narrow" panose="020B0606020202030204" pitchFamily="34" charset="0"/>
                <a:cs typeface="Arial" panose="020B0604020202020204" pitchFamily="34" charset="0"/>
              </a:rPr>
              <a:t>employees’ </a:t>
            </a:r>
            <a:r>
              <a:rPr lang="en-ZA" dirty="0">
                <a:latin typeface="Arial Narrow" panose="020B0606020202030204" pitchFamily="34" charset="0"/>
                <a:cs typeface="Arial" panose="020B0604020202020204" pitchFamily="34" charset="0"/>
              </a:rPr>
              <a:t>access to housing finance and housing opportunities will continue to be compromised.</a:t>
            </a:r>
          </a:p>
          <a:p>
            <a:pPr marL="342900" lvl="1" indent="-342900" algn="just">
              <a:spcBef>
                <a:spcPts val="1000"/>
              </a:spcBef>
              <a:buFont typeface="Wingdings" panose="05000000000000000000" pitchFamily="2" charset="2"/>
              <a:buChar char="q"/>
            </a:pPr>
            <a:r>
              <a:rPr lang="en-ZA" dirty="0">
                <a:latin typeface="Arial Narrow" panose="020B0606020202030204" pitchFamily="34" charset="0"/>
                <a:cs typeface="Arial" panose="020B0604020202020204" pitchFamily="34" charset="0"/>
              </a:rPr>
              <a:t>A proposal that the </a:t>
            </a:r>
            <a:r>
              <a:rPr lang="en-ZA" dirty="0" smtClean="0">
                <a:latin typeface="Arial Narrow" panose="020B0606020202030204" pitchFamily="34" charset="0"/>
                <a:cs typeface="Arial" panose="020B0604020202020204" pitchFamily="34" charset="0"/>
              </a:rPr>
              <a:t>feasibility </a:t>
            </a:r>
            <a:r>
              <a:rPr lang="en-ZA" dirty="0">
                <a:latin typeface="Arial Narrow" panose="020B0606020202030204" pitchFamily="34" charset="0"/>
                <a:cs typeface="Arial" panose="020B0604020202020204" pitchFamily="34" charset="0"/>
              </a:rPr>
              <a:t>study commissioned in </a:t>
            </a:r>
            <a:r>
              <a:rPr lang="en-ZA" dirty="0" smtClean="0">
                <a:latin typeface="Arial Narrow" panose="020B0606020202030204" pitchFamily="34" charset="0"/>
                <a:cs typeface="Arial" panose="020B0604020202020204" pitchFamily="34" charset="0"/>
              </a:rPr>
              <a:t>2018 </a:t>
            </a:r>
            <a:r>
              <a:rPr lang="en-ZA" dirty="0">
                <a:latin typeface="Arial Narrow" panose="020B0606020202030204" pitchFamily="34" charset="0"/>
                <a:cs typeface="Arial" panose="020B0604020202020204" pitchFamily="34" charset="0"/>
              </a:rPr>
              <a:t>where a recommendation for a government component was proposed, be revisited. </a:t>
            </a:r>
          </a:p>
          <a:p>
            <a:pPr marL="342900" lvl="1" indent="-342900" algn="just">
              <a:spcBef>
                <a:spcPts val="1000"/>
              </a:spcBef>
              <a:buFont typeface="Wingdings" panose="05000000000000000000" pitchFamily="2" charset="2"/>
              <a:buChar char="q"/>
            </a:pPr>
            <a:r>
              <a:rPr lang="en-ZA" dirty="0">
                <a:latin typeface="Arial Narrow" panose="020B0606020202030204" pitchFamily="34" charset="0"/>
                <a:cs typeface="Arial" panose="020B0604020202020204" pitchFamily="34" charset="0"/>
              </a:rPr>
              <a:t>The GEHS Team should also look into the genesis of GEMS and remodel the Housing Scheme similar to the goals and objectives of GEMS. </a:t>
            </a:r>
          </a:p>
          <a:p>
            <a:pPr marL="342900" lvl="1" indent="-342900" algn="just">
              <a:spcBef>
                <a:spcPts val="1000"/>
              </a:spcBef>
              <a:buFont typeface="Wingdings" panose="05000000000000000000" pitchFamily="2" charset="2"/>
              <a:buChar char="q"/>
            </a:pPr>
            <a:r>
              <a:rPr lang="en-ZA" dirty="0">
                <a:latin typeface="Arial Narrow" panose="020B0606020202030204" pitchFamily="34" charset="0"/>
                <a:cs typeface="Arial" panose="020B0604020202020204" pitchFamily="34" charset="0"/>
              </a:rPr>
              <a:t>The </a:t>
            </a:r>
            <a:r>
              <a:rPr lang="en-ZA" dirty="0" smtClean="0">
                <a:latin typeface="Arial Narrow" panose="020B0606020202030204" pitchFamily="34" charset="0"/>
                <a:cs typeface="Arial" panose="020B0604020202020204" pitchFamily="34" charset="0"/>
              </a:rPr>
              <a:t>development </a:t>
            </a:r>
            <a:r>
              <a:rPr lang="en-ZA" dirty="0">
                <a:latin typeface="Arial Narrow" panose="020B0606020202030204" pitchFamily="34" charset="0"/>
                <a:cs typeface="Arial" panose="020B0604020202020204" pitchFamily="34" charset="0"/>
              </a:rPr>
              <a:t>of a Roadmap that </a:t>
            </a:r>
            <a:r>
              <a:rPr lang="en-ZA" dirty="0" smtClean="0">
                <a:latin typeface="Arial Narrow" panose="020B0606020202030204" pitchFamily="34" charset="0"/>
                <a:cs typeface="Arial" panose="020B0604020202020204" pitchFamily="34" charset="0"/>
              </a:rPr>
              <a:t>will </a:t>
            </a:r>
            <a:r>
              <a:rPr lang="en-ZA" dirty="0">
                <a:latin typeface="Arial Narrow" panose="020B0606020202030204" pitchFamily="34" charset="0"/>
                <a:cs typeface="Arial" panose="020B0604020202020204" pitchFamily="34" charset="0"/>
              </a:rPr>
              <a:t>set out </a:t>
            </a:r>
            <a:r>
              <a:rPr lang="en-ZA" dirty="0" smtClean="0">
                <a:latin typeface="Arial Narrow" panose="020B0606020202030204" pitchFamily="34" charset="0"/>
                <a:cs typeface="Arial" panose="020B0604020202020204" pitchFamily="34" charset="0"/>
              </a:rPr>
              <a:t>a clear </a:t>
            </a:r>
            <a:r>
              <a:rPr lang="en-ZA" dirty="0">
                <a:latin typeface="Arial Narrow" panose="020B0606020202030204" pitchFamily="34" charset="0"/>
                <a:cs typeface="Arial" panose="020B0604020202020204" pitchFamily="34" charset="0"/>
              </a:rPr>
              <a:t>path for the GEHS to include transitional measures leading to the termination of the Service Level Agreement with SA Home Loans.   </a:t>
            </a:r>
          </a:p>
          <a:p>
            <a:pPr marL="342900" lvl="1" indent="-342900" algn="just">
              <a:spcBef>
                <a:spcPts val="1000"/>
              </a:spcBef>
              <a:buFont typeface="Wingdings" panose="05000000000000000000" pitchFamily="2" charset="2"/>
              <a:buChar char="q"/>
            </a:pPr>
            <a:r>
              <a:rPr lang="en-ZA" dirty="0">
                <a:latin typeface="Arial Narrow" panose="020B0606020202030204" pitchFamily="34" charset="0"/>
                <a:cs typeface="Arial" panose="020B0604020202020204" pitchFamily="34" charset="0"/>
              </a:rPr>
              <a:t>The success of the GEHS supporting employees to utilise their housing allowance towards home ownership depends </a:t>
            </a:r>
            <a:r>
              <a:rPr lang="en-ZA" dirty="0" smtClean="0">
                <a:latin typeface="Arial Narrow" panose="020B0606020202030204" pitchFamily="34" charset="0"/>
                <a:cs typeface="Arial" panose="020B0604020202020204" pitchFamily="34" charset="0"/>
              </a:rPr>
              <a:t>also, </a:t>
            </a:r>
            <a:r>
              <a:rPr lang="en-ZA" dirty="0">
                <a:latin typeface="Arial Narrow" panose="020B0606020202030204" pitchFamily="34" charset="0"/>
                <a:cs typeface="Arial" panose="020B0604020202020204" pitchFamily="34" charset="0"/>
              </a:rPr>
              <a:t>to a large </a:t>
            </a:r>
            <a:r>
              <a:rPr lang="en-ZA" dirty="0" smtClean="0">
                <a:latin typeface="Arial Narrow" panose="020B0606020202030204" pitchFamily="34" charset="0"/>
                <a:cs typeface="Arial" panose="020B0604020202020204" pitchFamily="34" charset="0"/>
              </a:rPr>
              <a:t>degree, </a:t>
            </a:r>
            <a:r>
              <a:rPr lang="en-ZA" dirty="0">
                <a:latin typeface="Arial Narrow" panose="020B0606020202030204" pitchFamily="34" charset="0"/>
                <a:cs typeface="Arial" panose="020B0604020202020204" pitchFamily="34" charset="0"/>
              </a:rPr>
              <a:t>on affordable home loans that they can access from financial institutions. </a:t>
            </a:r>
            <a:r>
              <a:rPr lang="en-US" dirty="0" smtClean="0">
                <a:latin typeface="Arial Narrow" panose="020B0606020202030204" pitchFamily="34" charset="0"/>
                <a:cs typeface="Arial" panose="020B0604020202020204" pitchFamily="34" charset="0"/>
              </a:rPr>
              <a:t>This will </a:t>
            </a:r>
            <a:r>
              <a:rPr lang="en-US" dirty="0">
                <a:latin typeface="Arial Narrow" panose="020B0606020202030204" pitchFamily="34" charset="0"/>
                <a:cs typeface="Arial" panose="020B0604020202020204" pitchFamily="34" charset="0"/>
              </a:rPr>
              <a:t>help in the lowering of home loan interest rates but also provide a platform for the provision of other competitive and affordable housing finance products such as financial rehabilitation and debt consolidation for highly indebted public servants. </a:t>
            </a:r>
          </a:p>
          <a:p>
            <a:pPr marL="531813" indent="-531813" algn="just">
              <a:lnSpc>
                <a:spcPct val="100000"/>
              </a:lnSpc>
              <a:spcBef>
                <a:spcPts val="0"/>
              </a:spcBef>
              <a:buSzPct val="100000"/>
              <a:buFont typeface="Arial" panose="020B0604020202020204" pitchFamily="34" charset="0"/>
              <a:buChar char="•"/>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11568608" y="332656"/>
            <a:ext cx="576064" cy="365125"/>
          </a:xfrm>
        </p:spPr>
        <p:txBody>
          <a:bodyPr/>
          <a:lstStyle/>
          <a:p>
            <a:pPr algn="ctr"/>
            <a:fld id="{2DC9E25A-9A0F-4A1E-B81E-2CE7DE58EE2E}" type="slidenum">
              <a:rPr lang="en-ZA" sz="1800" b="1" smtClean="0">
                <a:solidFill>
                  <a:schemeClr val="bg1"/>
                </a:solidFill>
              </a:rPr>
              <a:pPr algn="ctr"/>
              <a:t>9</a:t>
            </a:fld>
            <a:endParaRPr lang="en-ZA" sz="1800" b="1" dirty="0">
              <a:solidFill>
                <a:schemeClr val="bg1"/>
              </a:solidFill>
            </a:endParaRPr>
          </a:p>
        </p:txBody>
      </p:sp>
    </p:spTree>
    <p:extLst>
      <p:ext uri="{BB962C8B-B14F-4D97-AF65-F5344CB8AC3E}">
        <p14:creationId xmlns:p14="http://schemas.microsoft.com/office/powerpoint/2010/main" xmlns="" val="1410624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4337</TotalTime>
  <Words>1164</Words>
  <Application>Microsoft Office PowerPoint</Application>
  <PresentationFormat>Custom</PresentationFormat>
  <Paragraphs>104</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Slide 1</vt:lpstr>
      <vt:lpstr>Presentation Outline</vt:lpstr>
      <vt:lpstr>GEHS Savings    </vt:lpstr>
      <vt:lpstr>GEHS Success   </vt:lpstr>
      <vt:lpstr>GEHS Success Cont…  </vt:lpstr>
      <vt:lpstr>GEHS Success Cont…    </vt:lpstr>
      <vt:lpstr>GEHS Challenges    </vt:lpstr>
      <vt:lpstr>GEHS Challenges Cont…    </vt:lpstr>
      <vt:lpstr>Way-forward  </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Thokozile Mkhonto</dc:creator>
  <cp:lastModifiedBy>USER</cp:lastModifiedBy>
  <cp:revision>236</cp:revision>
  <cp:lastPrinted>2022-05-03T08:11:09Z</cp:lastPrinted>
  <dcterms:created xsi:type="dcterms:W3CDTF">2020-08-26T14:00:10Z</dcterms:created>
  <dcterms:modified xsi:type="dcterms:W3CDTF">2022-05-26T12:38:15Z</dcterms:modified>
</cp:coreProperties>
</file>