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9" r:id="rId2"/>
    <p:sldId id="458" r:id="rId3"/>
    <p:sldId id="490" r:id="rId4"/>
    <p:sldId id="485" r:id="rId5"/>
    <p:sldId id="501" r:id="rId6"/>
    <p:sldId id="470" r:id="rId7"/>
    <p:sldId id="480" r:id="rId8"/>
    <p:sldId id="479" r:id="rId9"/>
    <p:sldId id="502" r:id="rId10"/>
    <p:sldId id="466" r:id="rId11"/>
    <p:sldId id="486" r:id="rId12"/>
    <p:sldId id="489" r:id="rId13"/>
    <p:sldId id="491" r:id="rId14"/>
    <p:sldId id="492" r:id="rId15"/>
    <p:sldId id="493" r:id="rId16"/>
    <p:sldId id="487" r:id="rId17"/>
    <p:sldId id="494" r:id="rId18"/>
    <p:sldId id="495" r:id="rId19"/>
    <p:sldId id="496" r:id="rId20"/>
    <p:sldId id="497" r:id="rId21"/>
    <p:sldId id="498" r:id="rId22"/>
    <p:sldId id="499" r:id="rId23"/>
    <p:sldId id="500" r:id="rId24"/>
    <p:sldId id="324" r:id="rId25"/>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Mathoma - Director" initials="FM-D" lastIdx="4" clrIdx="0">
    <p:extLst>
      <p:ext uri="{19B8F6BF-5375-455C-9EA6-DF929625EA0E}">
        <p15:presenceInfo xmlns:p15="http://schemas.microsoft.com/office/powerpoint/2012/main" userId="S-1-5-21-1063339740-3274890313-108177130-1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064"/>
    <a:srgbClr val="DCC690"/>
    <a:srgbClr val="CAA956"/>
    <a:srgbClr val="DCC050"/>
    <a:srgbClr val="D4B976"/>
    <a:srgbClr val="FFCC66"/>
    <a:srgbClr val="045F2D"/>
    <a:srgbClr val="003300"/>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autoAdjust="0"/>
    <p:restoredTop sz="86078" autoAdjust="0"/>
  </p:normalViewPr>
  <p:slideViewPr>
    <p:cSldViewPr>
      <p:cViewPr varScale="1">
        <p:scale>
          <a:sx n="73" d="100"/>
          <a:sy n="73" d="100"/>
        </p:scale>
        <p:origin x="130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Number of </a:t>
            </a:r>
            <a:r>
              <a:rPr lang="en-ZA" dirty="0" smtClean="0"/>
              <a:t>oversight visits conducted per province</a:t>
            </a:r>
            <a:endParaRPr lang="en-ZA"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837847076007426E-2"/>
          <c:y val="0.17373205741626793"/>
          <c:w val="0.91154814531602657"/>
          <c:h val="0.70570206834193572"/>
        </c:manualLayout>
      </c:layout>
      <c:bar3DChart>
        <c:barDir val="col"/>
        <c:grouping val="clustered"/>
        <c:varyColors val="0"/>
        <c:ser>
          <c:idx val="0"/>
          <c:order val="0"/>
          <c:spPr>
            <a:solidFill>
              <a:schemeClr val="accent1"/>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'consolidated data tables'!$P$75:$P$84</c:f>
              <c:strCache>
                <c:ptCount val="10"/>
                <c:pt idx="0">
                  <c:v>EC</c:v>
                </c:pt>
                <c:pt idx="1">
                  <c:v>FS</c:v>
                </c:pt>
                <c:pt idx="2">
                  <c:v>GP</c:v>
                </c:pt>
                <c:pt idx="3">
                  <c:v>KZN</c:v>
                </c:pt>
                <c:pt idx="4">
                  <c:v>LP</c:v>
                </c:pt>
                <c:pt idx="5">
                  <c:v>MP</c:v>
                </c:pt>
                <c:pt idx="6">
                  <c:v>NC</c:v>
                </c:pt>
                <c:pt idx="7">
                  <c:v>NW</c:v>
                </c:pt>
                <c:pt idx="8">
                  <c:v>WC</c:v>
                </c:pt>
                <c:pt idx="9">
                  <c:v>TOTAL</c:v>
                </c:pt>
              </c:strCache>
            </c:strRef>
          </c:cat>
          <c:val>
            <c:numRef>
              <c:f>'consolidated data tables'!$Q$75:$Q$84</c:f>
              <c:numCache>
                <c:formatCode>General</c:formatCode>
                <c:ptCount val="10"/>
                <c:pt idx="0">
                  <c:v>28</c:v>
                </c:pt>
                <c:pt idx="1">
                  <c:v>2</c:v>
                </c:pt>
                <c:pt idx="2">
                  <c:v>286</c:v>
                </c:pt>
                <c:pt idx="3">
                  <c:v>58</c:v>
                </c:pt>
                <c:pt idx="4">
                  <c:v>32</c:v>
                </c:pt>
                <c:pt idx="5">
                  <c:v>18</c:v>
                </c:pt>
                <c:pt idx="6">
                  <c:v>5</c:v>
                </c:pt>
                <c:pt idx="7">
                  <c:v>20</c:v>
                </c:pt>
                <c:pt idx="8">
                  <c:v>11</c:v>
                </c:pt>
                <c:pt idx="9">
                  <c:v>460</c:v>
                </c:pt>
              </c:numCache>
            </c:numRef>
          </c:val>
          <c:extLst>
            <c:ext xmlns:c16="http://schemas.microsoft.com/office/drawing/2014/chart" uri="{C3380CC4-5D6E-409C-BE32-E72D297353CC}">
              <c16:uniqueId val="{00000000-4F7B-4891-96D0-246B6611D14A}"/>
            </c:ext>
          </c:extLst>
        </c:ser>
        <c:dLbls>
          <c:showLegendKey val="0"/>
          <c:showVal val="1"/>
          <c:showCatName val="0"/>
          <c:showSerName val="0"/>
          <c:showPercent val="0"/>
          <c:showBubbleSize val="0"/>
        </c:dLbls>
        <c:gapWidth val="65"/>
        <c:shape val="box"/>
        <c:axId val="509635024"/>
        <c:axId val="509631760"/>
        <c:axId val="0"/>
      </c:bar3DChart>
      <c:catAx>
        <c:axId val="509635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09631760"/>
        <c:crosses val="autoZero"/>
        <c:auto val="1"/>
        <c:lblAlgn val="ctr"/>
        <c:lblOffset val="100"/>
        <c:noMultiLvlLbl val="0"/>
      </c:catAx>
      <c:valAx>
        <c:axId val="5096317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096350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No</a:t>
            </a:r>
            <a:r>
              <a:rPr lang="en-US" baseline="0" dirty="0"/>
              <a:t> of </a:t>
            </a:r>
            <a:r>
              <a:rPr lang="en-US" baseline="0" dirty="0" smtClean="0"/>
              <a:t>domestic violence cases </a:t>
            </a:r>
            <a:r>
              <a:rPr lang="en-US" baseline="0" dirty="0"/>
              <a:t>reported per province</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'consolidated data tables'!$B$74:$B$82</c:f>
              <c:strCache>
                <c:ptCount val="9"/>
                <c:pt idx="0">
                  <c:v>EC</c:v>
                </c:pt>
                <c:pt idx="1">
                  <c:v>FS</c:v>
                </c:pt>
                <c:pt idx="2">
                  <c:v>GP</c:v>
                </c:pt>
                <c:pt idx="3">
                  <c:v>KZN</c:v>
                </c:pt>
                <c:pt idx="4">
                  <c:v>LP</c:v>
                </c:pt>
                <c:pt idx="5">
                  <c:v>MP</c:v>
                </c:pt>
                <c:pt idx="6">
                  <c:v>NC</c:v>
                </c:pt>
                <c:pt idx="7">
                  <c:v>NW</c:v>
                </c:pt>
                <c:pt idx="8">
                  <c:v>WC</c:v>
                </c:pt>
              </c:strCache>
            </c:strRef>
          </c:cat>
          <c:val>
            <c:numRef>
              <c:f>'consolidated data tables'!$C$74:$C$82</c:f>
              <c:numCache>
                <c:formatCode>General</c:formatCode>
                <c:ptCount val="9"/>
                <c:pt idx="0">
                  <c:v>565</c:v>
                </c:pt>
                <c:pt idx="1">
                  <c:v>423</c:v>
                </c:pt>
                <c:pt idx="2">
                  <c:v>15723</c:v>
                </c:pt>
                <c:pt idx="3">
                  <c:v>1105</c:v>
                </c:pt>
                <c:pt idx="4">
                  <c:v>448</c:v>
                </c:pt>
                <c:pt idx="5">
                  <c:v>135</c:v>
                </c:pt>
                <c:pt idx="6">
                  <c:v>50</c:v>
                </c:pt>
                <c:pt idx="7">
                  <c:v>942</c:v>
                </c:pt>
                <c:pt idx="8">
                  <c:v>2548</c:v>
                </c:pt>
              </c:numCache>
            </c:numRef>
          </c:val>
          <c:extLst>
            <c:ext xmlns:c16="http://schemas.microsoft.com/office/drawing/2014/chart" uri="{C3380CC4-5D6E-409C-BE32-E72D297353CC}">
              <c16:uniqueId val="{00000000-CE34-45F3-BA5C-2BCED40871BC}"/>
            </c:ext>
          </c:extLst>
        </c:ser>
        <c:dLbls>
          <c:showLegendKey val="0"/>
          <c:showVal val="1"/>
          <c:showCatName val="0"/>
          <c:showSerName val="0"/>
          <c:showPercent val="0"/>
          <c:showBubbleSize val="0"/>
        </c:dLbls>
        <c:gapWidth val="65"/>
        <c:shape val="box"/>
        <c:axId val="509642096"/>
        <c:axId val="509630672"/>
        <c:axId val="222033104"/>
      </c:bar3DChart>
      <c:catAx>
        <c:axId val="509642096"/>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09630672"/>
        <c:crosses val="autoZero"/>
        <c:auto val="1"/>
        <c:lblAlgn val="ctr"/>
        <c:lblOffset val="100"/>
        <c:noMultiLvlLbl val="0"/>
      </c:catAx>
      <c:valAx>
        <c:axId val="50963067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09642096"/>
        <c:crosses val="autoZero"/>
        <c:crossBetween val="between"/>
      </c:valAx>
      <c:serAx>
        <c:axId val="222033104"/>
        <c:scaling>
          <c:orientation val="minMax"/>
        </c:scaling>
        <c:delete val="1"/>
        <c:axPos val="b"/>
        <c:majorTickMark val="out"/>
        <c:minorTickMark val="none"/>
        <c:tickLblPos val="nextTo"/>
        <c:crossAx val="509630672"/>
        <c:crosses val="autoZero"/>
      </c:ser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Remedial processes in place to assist members</a:t>
            </a:r>
            <a:endParaRPr lang="en-ZA"/>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'consolidated data tables'!$B$120</c:f>
              <c:strCache>
                <c:ptCount val="1"/>
                <c:pt idx="0">
                  <c:v>Number</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'consolidated data tables'!$A$121:$A$123</c:f>
              <c:strCache>
                <c:ptCount val="3"/>
                <c:pt idx="0">
                  <c:v>No</c:v>
                </c:pt>
                <c:pt idx="1">
                  <c:v>Yes</c:v>
                </c:pt>
                <c:pt idx="2">
                  <c:v>Non response</c:v>
                </c:pt>
              </c:strCache>
            </c:strRef>
          </c:cat>
          <c:val>
            <c:numRef>
              <c:f>'consolidated data tables'!$B$121:$B$123</c:f>
              <c:numCache>
                <c:formatCode>General</c:formatCode>
                <c:ptCount val="3"/>
                <c:pt idx="0">
                  <c:v>66</c:v>
                </c:pt>
                <c:pt idx="1">
                  <c:v>165</c:v>
                </c:pt>
                <c:pt idx="2">
                  <c:v>229</c:v>
                </c:pt>
              </c:numCache>
            </c:numRef>
          </c:val>
          <c:extLst>
            <c:ext xmlns:c16="http://schemas.microsoft.com/office/drawing/2014/chart" uri="{C3380CC4-5D6E-409C-BE32-E72D297353CC}">
              <c16:uniqueId val="{00000000-83E1-4F10-ABB6-E04ABD07222A}"/>
            </c:ext>
          </c:extLst>
        </c:ser>
        <c:dLbls>
          <c:dLblPos val="inEnd"/>
          <c:showLegendKey val="0"/>
          <c:showVal val="1"/>
          <c:showCatName val="0"/>
          <c:showSerName val="0"/>
          <c:showPercent val="0"/>
          <c:showBubbleSize val="0"/>
        </c:dLbls>
        <c:gapWidth val="41"/>
        <c:axId val="587732144"/>
        <c:axId val="587732688"/>
      </c:barChart>
      <c:catAx>
        <c:axId val="587732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587732688"/>
        <c:crosses val="autoZero"/>
        <c:auto val="1"/>
        <c:lblAlgn val="ctr"/>
        <c:lblOffset val="100"/>
        <c:noMultiLvlLbl val="0"/>
      </c:catAx>
      <c:valAx>
        <c:axId val="587732688"/>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8773214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ZA"/>
              <a:t>No of members identified as  victims of DV  (SAPS 508d)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3596934570261124"/>
          <c:y val="0.3215501440167583"/>
          <c:w val="0.83953176788313488"/>
          <c:h val="0.51510866719036397"/>
        </c:manualLayout>
      </c:layout>
      <c:barChart>
        <c:barDir val="col"/>
        <c:grouping val="clustered"/>
        <c:varyColors val="0"/>
        <c:ser>
          <c:idx val="0"/>
          <c:order val="0"/>
          <c:tx>
            <c:strRef>
              <c:f>'consolidated data tables'!$C$134</c:f>
              <c:strCache>
                <c:ptCount val="1"/>
                <c:pt idx="0">
                  <c:v>Number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'consolidated data tables'!$B$135:$B$144</c:f>
              <c:strCache>
                <c:ptCount val="10"/>
                <c:pt idx="0">
                  <c:v>EC</c:v>
                </c:pt>
                <c:pt idx="1">
                  <c:v>FS</c:v>
                </c:pt>
                <c:pt idx="2">
                  <c:v>GP</c:v>
                </c:pt>
                <c:pt idx="3">
                  <c:v>KZN</c:v>
                </c:pt>
                <c:pt idx="4">
                  <c:v>LP</c:v>
                </c:pt>
                <c:pt idx="5">
                  <c:v>MP</c:v>
                </c:pt>
                <c:pt idx="6">
                  <c:v>NC</c:v>
                </c:pt>
                <c:pt idx="7">
                  <c:v>NW</c:v>
                </c:pt>
                <c:pt idx="8">
                  <c:v>WC</c:v>
                </c:pt>
                <c:pt idx="9">
                  <c:v>Total</c:v>
                </c:pt>
              </c:strCache>
            </c:strRef>
          </c:cat>
          <c:val>
            <c:numRef>
              <c:f>'consolidated data tables'!$C$135:$C$144</c:f>
              <c:numCache>
                <c:formatCode>General</c:formatCode>
                <c:ptCount val="10"/>
                <c:pt idx="0">
                  <c:v>2</c:v>
                </c:pt>
                <c:pt idx="1">
                  <c:v>34</c:v>
                </c:pt>
                <c:pt idx="2">
                  <c:v>15</c:v>
                </c:pt>
                <c:pt idx="3">
                  <c:v>10</c:v>
                </c:pt>
                <c:pt idx="4">
                  <c:v>0</c:v>
                </c:pt>
                <c:pt idx="5">
                  <c:v>4</c:v>
                </c:pt>
                <c:pt idx="6">
                  <c:v>2</c:v>
                </c:pt>
                <c:pt idx="7">
                  <c:v>3</c:v>
                </c:pt>
                <c:pt idx="8">
                  <c:v>52</c:v>
                </c:pt>
                <c:pt idx="9">
                  <c:v>122</c:v>
                </c:pt>
              </c:numCache>
            </c:numRef>
          </c:val>
          <c:extLst>
            <c:ext xmlns:c16="http://schemas.microsoft.com/office/drawing/2014/chart" uri="{C3380CC4-5D6E-409C-BE32-E72D297353CC}">
              <c16:uniqueId val="{00000000-C277-4BD3-9CBC-AF09E2B64D41}"/>
            </c:ext>
          </c:extLst>
        </c:ser>
        <c:dLbls>
          <c:dLblPos val="inEnd"/>
          <c:showLegendKey val="0"/>
          <c:showVal val="1"/>
          <c:showCatName val="0"/>
          <c:showSerName val="0"/>
          <c:showPercent val="0"/>
          <c:showBubbleSize val="0"/>
        </c:dLbls>
        <c:gapWidth val="100"/>
        <c:overlap val="-24"/>
        <c:axId val="321419920"/>
        <c:axId val="321409584"/>
      </c:barChart>
      <c:catAx>
        <c:axId val="321419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21409584"/>
        <c:crosses val="autoZero"/>
        <c:auto val="1"/>
        <c:lblAlgn val="ctr"/>
        <c:lblOffset val="100"/>
        <c:noMultiLvlLbl val="0"/>
      </c:catAx>
      <c:valAx>
        <c:axId val="32140958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2141992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ZA"/>
              <a:t>Inspections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'consolidated data tables'!$A$153</c:f>
              <c:strCache>
                <c:ptCount val="1"/>
                <c:pt idx="0">
                  <c:v>No</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'consolidated data tables'!$B$152:$C$152</c:f>
              <c:strCache>
                <c:ptCount val="2"/>
                <c:pt idx="0">
                  <c:v>1st Level </c:v>
                </c:pt>
                <c:pt idx="1">
                  <c:v>2nd Level</c:v>
                </c:pt>
              </c:strCache>
            </c:strRef>
          </c:cat>
          <c:val>
            <c:numRef>
              <c:f>'consolidated data tables'!$B$153:$C$153</c:f>
              <c:numCache>
                <c:formatCode>General</c:formatCode>
                <c:ptCount val="2"/>
                <c:pt idx="0">
                  <c:v>45</c:v>
                </c:pt>
                <c:pt idx="1">
                  <c:v>34</c:v>
                </c:pt>
              </c:numCache>
            </c:numRef>
          </c:val>
          <c:extLst>
            <c:ext xmlns:c16="http://schemas.microsoft.com/office/drawing/2014/chart" uri="{C3380CC4-5D6E-409C-BE32-E72D297353CC}">
              <c16:uniqueId val="{00000000-8D6B-4355-9D68-13015D57C58C}"/>
            </c:ext>
          </c:extLst>
        </c:ser>
        <c:ser>
          <c:idx val="1"/>
          <c:order val="1"/>
          <c:tx>
            <c:strRef>
              <c:f>'consolidated data tables'!$A$154</c:f>
              <c:strCache>
                <c:ptCount val="1"/>
                <c:pt idx="0">
                  <c:v>Yes</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4F-441E-9912-74E0A636DD4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4F-441E-9912-74E0A636DD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'consolidated data tables'!$B$152:$C$152</c:f>
              <c:strCache>
                <c:ptCount val="2"/>
                <c:pt idx="0">
                  <c:v>1st Level </c:v>
                </c:pt>
                <c:pt idx="1">
                  <c:v>2nd Level</c:v>
                </c:pt>
              </c:strCache>
            </c:strRef>
          </c:cat>
          <c:val>
            <c:numRef>
              <c:f>'consolidated data tables'!$B$154:$C$154</c:f>
              <c:numCache>
                <c:formatCode>General</c:formatCode>
                <c:ptCount val="2"/>
                <c:pt idx="0">
                  <c:v>408</c:v>
                </c:pt>
                <c:pt idx="1">
                  <c:v>415</c:v>
                </c:pt>
              </c:numCache>
            </c:numRef>
          </c:val>
          <c:extLst>
            <c:ext xmlns:c16="http://schemas.microsoft.com/office/drawing/2014/chart" uri="{C3380CC4-5D6E-409C-BE32-E72D297353CC}">
              <c16:uniqueId val="{00000001-8D6B-4355-9D68-13015D57C58C}"/>
            </c:ext>
          </c:extLst>
        </c:ser>
        <c:ser>
          <c:idx val="2"/>
          <c:order val="2"/>
          <c:tx>
            <c:strRef>
              <c:f>'consolidated data tables'!$A$155</c:f>
              <c:strCache>
                <c:ptCount val="1"/>
                <c:pt idx="0">
                  <c:v>Non response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'consolidated data tables'!$B$152:$C$152</c:f>
              <c:strCache>
                <c:ptCount val="2"/>
                <c:pt idx="0">
                  <c:v>1st Level </c:v>
                </c:pt>
                <c:pt idx="1">
                  <c:v>2nd Level</c:v>
                </c:pt>
              </c:strCache>
            </c:strRef>
          </c:cat>
          <c:val>
            <c:numRef>
              <c:f>'consolidated data tables'!$B$155:$C$155</c:f>
              <c:numCache>
                <c:formatCode>General</c:formatCode>
                <c:ptCount val="2"/>
                <c:pt idx="0">
                  <c:v>7</c:v>
                </c:pt>
                <c:pt idx="1">
                  <c:v>11</c:v>
                </c:pt>
              </c:numCache>
            </c:numRef>
          </c:val>
          <c:extLst>
            <c:ext xmlns:c16="http://schemas.microsoft.com/office/drawing/2014/chart" uri="{C3380CC4-5D6E-409C-BE32-E72D297353CC}">
              <c16:uniqueId val="{00000002-8D6B-4355-9D68-13015D57C58C}"/>
            </c:ext>
          </c:extLst>
        </c:ser>
        <c:dLbls>
          <c:showLegendKey val="0"/>
          <c:showVal val="0"/>
          <c:showCatName val="0"/>
          <c:showSerName val="0"/>
          <c:showPercent val="0"/>
          <c:showBubbleSize val="0"/>
        </c:dLbls>
        <c:gapWidth val="100"/>
        <c:overlap val="-24"/>
        <c:axId val="509633392"/>
        <c:axId val="509634480"/>
      </c:barChart>
      <c:catAx>
        <c:axId val="50963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09634480"/>
        <c:crosses val="autoZero"/>
        <c:auto val="1"/>
        <c:lblAlgn val="ctr"/>
        <c:lblOffset val="100"/>
        <c:noMultiLvlLbl val="0"/>
      </c:catAx>
      <c:valAx>
        <c:axId val="50963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ZA"/>
                  <a:t>number</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0963339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50000"/>
                    <a:lumOff val="50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Private interviewing space for DV victims</a:t>
            </a:r>
            <a:endParaRPr lang="en-ZA"/>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'consolidated data tables'!$B$186</c:f>
              <c:strCache>
                <c:ptCount val="1"/>
                <c:pt idx="0">
                  <c:v>Count of No</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59-41B9-B954-1F4E38FACC9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59-41B9-B954-1F4E38FACC9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59-41B9-B954-1F4E38FACC9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59-41B9-B954-1F4E38FACC9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59-41B9-B954-1F4E38FACC9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'consolidated data tables'!$A$187:$A$191</c:f>
              <c:strCache>
                <c:ptCount val="5"/>
                <c:pt idx="0">
                  <c:v>Cubicle in the CSC</c:v>
                </c:pt>
                <c:pt idx="1">
                  <c:v>Designated Office</c:v>
                </c:pt>
                <c:pt idx="2">
                  <c:v>Designated VFR</c:v>
                </c:pt>
                <c:pt idx="3">
                  <c:v>Other </c:v>
                </c:pt>
                <c:pt idx="4">
                  <c:v>Non response</c:v>
                </c:pt>
              </c:strCache>
            </c:strRef>
          </c:cat>
          <c:val>
            <c:numRef>
              <c:f>'consolidated data tables'!$B$187:$B$191</c:f>
              <c:numCache>
                <c:formatCode>General</c:formatCode>
                <c:ptCount val="5"/>
                <c:pt idx="0">
                  <c:v>16</c:v>
                </c:pt>
                <c:pt idx="1">
                  <c:v>34</c:v>
                </c:pt>
                <c:pt idx="2">
                  <c:v>392</c:v>
                </c:pt>
                <c:pt idx="3">
                  <c:v>7</c:v>
                </c:pt>
                <c:pt idx="4">
                  <c:v>11</c:v>
                </c:pt>
              </c:numCache>
            </c:numRef>
          </c:val>
          <c:extLst>
            <c:ext xmlns:c16="http://schemas.microsoft.com/office/drawing/2014/chart" uri="{C3380CC4-5D6E-409C-BE32-E72D297353CC}">
              <c16:uniqueId val="{0000000A-A959-41B9-B954-1F4E38FACC9B}"/>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a:effectLst/>
              </a:rPr>
              <a:t>Female members deployed in all shifts</a:t>
            </a:r>
            <a:endParaRPr lang="en-ZA"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'consolidated data tables'!$B$218</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EB-461E-86CE-3BF3721602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EB-461E-86CE-3BF3721602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EB-461E-86CE-3BF37216023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'consolidated data tables'!$A$219:$A$221</c:f>
              <c:strCache>
                <c:ptCount val="3"/>
                <c:pt idx="0">
                  <c:v>No</c:v>
                </c:pt>
                <c:pt idx="1">
                  <c:v>Yes</c:v>
                </c:pt>
                <c:pt idx="2">
                  <c:v>Non response</c:v>
                </c:pt>
              </c:strCache>
            </c:strRef>
          </c:cat>
          <c:val>
            <c:numRef>
              <c:f>'consolidated data tables'!$B$219:$B$221</c:f>
              <c:numCache>
                <c:formatCode>General</c:formatCode>
                <c:ptCount val="3"/>
                <c:pt idx="0">
                  <c:v>10</c:v>
                </c:pt>
                <c:pt idx="1">
                  <c:v>445</c:v>
                </c:pt>
                <c:pt idx="2">
                  <c:v>5</c:v>
                </c:pt>
              </c:numCache>
            </c:numRef>
          </c:val>
          <c:extLst>
            <c:ext xmlns:c16="http://schemas.microsoft.com/office/drawing/2014/chart" uri="{C3380CC4-5D6E-409C-BE32-E72D297353CC}">
              <c16:uniqueId val="{00000006-DCEB-461E-86CE-3BF372160234}"/>
            </c:ext>
          </c:extLst>
        </c:ser>
        <c:ser>
          <c:idx val="1"/>
          <c:order val="1"/>
          <c:tx>
            <c:strRef>
              <c:f>'consolidated data tables'!$C$218</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DCEB-461E-86CE-3BF3721602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CEB-461E-86CE-3BF3721602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CEB-461E-86CE-3BF37216023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'consolidated data tables'!$A$219:$A$221</c:f>
              <c:strCache>
                <c:ptCount val="3"/>
                <c:pt idx="0">
                  <c:v>No</c:v>
                </c:pt>
                <c:pt idx="1">
                  <c:v>Yes</c:v>
                </c:pt>
                <c:pt idx="2">
                  <c:v>Non response</c:v>
                </c:pt>
              </c:strCache>
            </c:strRef>
          </c:cat>
          <c:val>
            <c:numRef>
              <c:f>'consolidated data tables'!$C$219:$C$221</c:f>
              <c:numCache>
                <c:formatCode>0%</c:formatCode>
                <c:ptCount val="3"/>
                <c:pt idx="0">
                  <c:v>0.02</c:v>
                </c:pt>
                <c:pt idx="1">
                  <c:v>0.97</c:v>
                </c:pt>
                <c:pt idx="2">
                  <c:v>0.01</c:v>
                </c:pt>
              </c:numCache>
            </c:numRef>
          </c:val>
          <c:extLst>
            <c:ext xmlns:c16="http://schemas.microsoft.com/office/drawing/2014/chart" uri="{C3380CC4-5D6E-409C-BE32-E72D297353CC}">
              <c16:uniqueId val="{0000000D-DCEB-461E-86CE-3BF372160234}"/>
            </c:ext>
          </c:extLst>
        </c:ser>
        <c:dLbls>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Access to sign language interpreters</a:t>
            </a:r>
            <a:endParaRPr lang="en-ZA"/>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'consolidated data tables'!$B$249</c:f>
              <c:strCache>
                <c:ptCount val="1"/>
                <c:pt idx="0">
                  <c:v>Count of No</c:v>
                </c:pt>
              </c:strCache>
            </c:strRef>
          </c:tx>
          <c:dPt>
            <c:idx val="0"/>
            <c:bubble3D val="0"/>
            <c:spPr>
              <a:solidFill>
                <a:schemeClr val="accent1"/>
              </a:solidFill>
              <a:ln>
                <a:noFill/>
              </a:ln>
              <a:effectLst>
                <a:innerShdw blurRad="114300">
                  <a:prstClr val="black"/>
                </a:innerShdw>
              </a:effectLst>
            </c:spPr>
            <c:extLst>
              <c:ext xmlns:c16="http://schemas.microsoft.com/office/drawing/2014/chart" uri="{C3380CC4-5D6E-409C-BE32-E72D297353CC}">
                <c16:uniqueId val="{00000001-3660-439A-9087-603F8CFAAC4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0-439A-9087-603F8CFAAC4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0-439A-9087-603F8CFAAC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'consolidated data tables'!$A$250:$A$252</c:f>
              <c:strCache>
                <c:ptCount val="3"/>
                <c:pt idx="0">
                  <c:v>No</c:v>
                </c:pt>
                <c:pt idx="1">
                  <c:v>Yes</c:v>
                </c:pt>
                <c:pt idx="2">
                  <c:v>Non response</c:v>
                </c:pt>
              </c:strCache>
            </c:strRef>
          </c:cat>
          <c:val>
            <c:numRef>
              <c:f>'consolidated data tables'!$B$250:$B$252</c:f>
              <c:numCache>
                <c:formatCode>General</c:formatCode>
                <c:ptCount val="3"/>
                <c:pt idx="0">
                  <c:v>215</c:v>
                </c:pt>
                <c:pt idx="1">
                  <c:v>239</c:v>
                </c:pt>
                <c:pt idx="2">
                  <c:v>6</c:v>
                </c:pt>
              </c:numCache>
            </c:numRef>
          </c:val>
          <c:extLst>
            <c:ext xmlns:c16="http://schemas.microsoft.com/office/drawing/2014/chart" uri="{C3380CC4-5D6E-409C-BE32-E72D297353CC}">
              <c16:uniqueId val="{00000006-3660-439A-9087-603F8CFAAC44}"/>
            </c:ext>
          </c:extLst>
        </c:ser>
        <c:ser>
          <c:idx val="1"/>
          <c:order val="1"/>
          <c:tx>
            <c:strRef>
              <c:f>'consolidated data tables'!$C$249</c:f>
              <c:strCache>
                <c:ptCount val="1"/>
                <c:pt idx="0">
                  <c:v>%</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3660-439A-9087-603F8CFAAC4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3660-439A-9087-603F8CFAAC4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3660-439A-9087-603F8CFAAC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'consolidated data tables'!$A$250:$A$252</c:f>
              <c:strCache>
                <c:ptCount val="3"/>
                <c:pt idx="0">
                  <c:v>No</c:v>
                </c:pt>
                <c:pt idx="1">
                  <c:v>Yes</c:v>
                </c:pt>
                <c:pt idx="2">
                  <c:v>Non response</c:v>
                </c:pt>
              </c:strCache>
            </c:strRef>
          </c:cat>
          <c:val>
            <c:numRef>
              <c:f>'consolidated data tables'!$C$250:$C$252</c:f>
              <c:numCache>
                <c:formatCode>0%</c:formatCode>
                <c:ptCount val="3"/>
                <c:pt idx="0">
                  <c:v>0.46739130434782611</c:v>
                </c:pt>
                <c:pt idx="1">
                  <c:v>0.51956521739130435</c:v>
                </c:pt>
                <c:pt idx="2">
                  <c:v>1.3043478260869565E-2</c:v>
                </c:pt>
              </c:numCache>
            </c:numRef>
          </c:val>
          <c:extLst>
            <c:ext xmlns:c16="http://schemas.microsoft.com/office/drawing/2014/chart" uri="{C3380CC4-5D6E-409C-BE32-E72D297353CC}">
              <c16:uniqueId val="{0000000D-3660-439A-9087-603F8CFAAC4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glow rad="101600">
        <a:schemeClr val="accent1">
          <a:satMod val="175000"/>
          <a:alpha val="40000"/>
        </a:schemeClr>
      </a:glo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7" tIns="46153" rIns="92307" bIns="46153" rtlCol="0"/>
          <a:lstStyle>
            <a:lvl1pPr algn="l">
              <a:defRPr sz="1200"/>
            </a:lvl1pPr>
          </a:lstStyle>
          <a:p>
            <a:pPr>
              <a:defRPr/>
            </a:pPr>
            <a:endParaRPr lang="en-ZA"/>
          </a:p>
        </p:txBody>
      </p:sp>
      <p:sp>
        <p:nvSpPr>
          <p:cNvPr id="3" name="Date Placeholder 2"/>
          <p:cNvSpPr>
            <a:spLocks noGrp="1"/>
          </p:cNvSpPr>
          <p:nvPr>
            <p:ph type="dt" sz="quarter" idx="1"/>
          </p:nvPr>
        </p:nvSpPr>
        <p:spPr>
          <a:xfrm>
            <a:off x="3970338" y="0"/>
            <a:ext cx="3038475" cy="463550"/>
          </a:xfrm>
          <a:prstGeom prst="rect">
            <a:avLst/>
          </a:prstGeom>
        </p:spPr>
        <p:txBody>
          <a:bodyPr vert="horz" lIns="92307" tIns="46153" rIns="92307" bIns="46153" rtlCol="0"/>
          <a:lstStyle>
            <a:lvl1pPr algn="r">
              <a:defRPr sz="1200"/>
            </a:lvl1pPr>
          </a:lstStyle>
          <a:p>
            <a:pPr>
              <a:defRPr/>
            </a:pPr>
            <a:fld id="{88A4E351-F57C-496B-8911-9F8ACE24B798}" type="datetimeFigureOut">
              <a:rPr lang="en-ZA"/>
              <a:pPr>
                <a:defRPr/>
              </a:pPr>
              <a:t>2022/05/21</a:t>
            </a:fld>
            <a:endParaRPr lang="en-ZA"/>
          </a:p>
        </p:txBody>
      </p:sp>
      <p:sp>
        <p:nvSpPr>
          <p:cNvPr id="4" name="Footer Placeholder 3"/>
          <p:cNvSpPr>
            <a:spLocks noGrp="1"/>
          </p:cNvSpPr>
          <p:nvPr>
            <p:ph type="ftr" sz="quarter" idx="2"/>
          </p:nvPr>
        </p:nvSpPr>
        <p:spPr>
          <a:xfrm>
            <a:off x="0" y="8772525"/>
            <a:ext cx="3038475" cy="463550"/>
          </a:xfrm>
          <a:prstGeom prst="rect">
            <a:avLst/>
          </a:prstGeom>
        </p:spPr>
        <p:txBody>
          <a:bodyPr vert="horz" lIns="92307" tIns="46153" rIns="92307" bIns="46153"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2307" tIns="46153" rIns="92307" bIns="46153" rtlCol="0" anchor="b"/>
          <a:lstStyle>
            <a:lvl1pPr algn="r">
              <a:defRPr sz="1200"/>
            </a:lvl1pPr>
          </a:lstStyle>
          <a:p>
            <a:pPr>
              <a:defRPr/>
            </a:pPr>
            <a:fld id="{9651C0F7-F17D-40A8-B4E6-164CE062F1BE}" type="slidenum">
              <a:rPr lang="en-ZA"/>
              <a:pPr>
                <a:defRPr/>
              </a:pPr>
              <a:t>‹#›</a:t>
            </a:fld>
            <a:endParaRPr lang="en-ZA"/>
          </a:p>
        </p:txBody>
      </p:sp>
    </p:spTree>
    <p:extLst>
      <p:ext uri="{BB962C8B-B14F-4D97-AF65-F5344CB8AC3E}">
        <p14:creationId xmlns:p14="http://schemas.microsoft.com/office/powerpoint/2010/main" val="2284096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307" tIns="46153" rIns="92307" bIns="46153"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970338" y="0"/>
            <a:ext cx="3038475" cy="461963"/>
          </a:xfrm>
          <a:prstGeom prst="rect">
            <a:avLst/>
          </a:prstGeom>
        </p:spPr>
        <p:txBody>
          <a:bodyPr vert="horz" lIns="92307" tIns="46153" rIns="92307" bIns="46153" rtlCol="0"/>
          <a:lstStyle>
            <a:lvl1pPr algn="r" eaLnBrk="1" fontAlgn="auto" hangingPunct="1">
              <a:spcBef>
                <a:spcPts val="0"/>
              </a:spcBef>
              <a:spcAft>
                <a:spcPts val="0"/>
              </a:spcAft>
              <a:defRPr sz="1200">
                <a:latin typeface="+mn-lt"/>
                <a:cs typeface="+mn-cs"/>
              </a:defRPr>
            </a:lvl1pPr>
          </a:lstStyle>
          <a:p>
            <a:pPr>
              <a:defRPr/>
            </a:pPr>
            <a:fld id="{7FEFB247-D16D-461A-9939-52090BB19A55}" type="datetimeFigureOut">
              <a:rPr lang="en-ZA"/>
              <a:pPr>
                <a:defRPr/>
              </a:pPr>
              <a:t>2022/05/21</a:t>
            </a:fld>
            <a:endParaRPr lang="en-ZA"/>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307" tIns="46153" rIns="92307" bIns="46153" rtlCol="0" anchor="ctr"/>
          <a:lstStyle/>
          <a:p>
            <a:pPr lvl="0"/>
            <a:endParaRPr lang="en-ZA" noProof="0"/>
          </a:p>
        </p:txBody>
      </p:sp>
      <p:sp>
        <p:nvSpPr>
          <p:cNvPr id="5" name="Notes Placeholder 4"/>
          <p:cNvSpPr>
            <a:spLocks noGrp="1"/>
          </p:cNvSpPr>
          <p:nvPr>
            <p:ph type="body" sz="quarter" idx="3"/>
          </p:nvPr>
        </p:nvSpPr>
        <p:spPr>
          <a:xfrm>
            <a:off x="701675" y="4386263"/>
            <a:ext cx="5607050" cy="4157662"/>
          </a:xfrm>
          <a:prstGeom prst="rect">
            <a:avLst/>
          </a:prstGeom>
        </p:spPr>
        <p:txBody>
          <a:bodyPr vert="horz" lIns="92307" tIns="46153" rIns="92307" bIns="4615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307" tIns="46153" rIns="92307" bIns="46153"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307" tIns="46153" rIns="92307" bIns="46153" numCol="1" anchor="b" anchorCtr="0" compatLnSpc="1">
            <a:prstTxWarp prst="textNoShape">
              <a:avLst/>
            </a:prstTxWarp>
          </a:bodyPr>
          <a:lstStyle>
            <a:lvl1pPr algn="r" eaLnBrk="1" hangingPunct="1">
              <a:defRPr sz="1200"/>
            </a:lvl1pPr>
          </a:lstStyle>
          <a:p>
            <a:pPr>
              <a:defRPr/>
            </a:pPr>
            <a:fld id="{7D2289DF-28FB-4233-9C3B-5F43736B38D2}" type="slidenum">
              <a:rPr lang="en-ZA" altLang="en-US"/>
              <a:pPr>
                <a:defRPr/>
              </a:pPr>
              <a:t>‹#›</a:t>
            </a:fld>
            <a:endParaRPr lang="en-ZA" altLang="en-US"/>
          </a:p>
        </p:txBody>
      </p:sp>
    </p:spTree>
    <p:extLst>
      <p:ext uri="{BB962C8B-B14F-4D97-AF65-F5344CB8AC3E}">
        <p14:creationId xmlns:p14="http://schemas.microsoft.com/office/powerpoint/2010/main" val="361012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50938" indent="-228600">
              <a:spcBef>
                <a:spcPct val="30000"/>
              </a:spcBef>
              <a:defRPr sz="1200">
                <a:solidFill>
                  <a:schemeClr val="tx1"/>
                </a:solidFill>
                <a:latin typeface="Calibri" panose="020F0502020204030204" pitchFamily="34" charset="0"/>
              </a:defRPr>
            </a:lvl3pPr>
            <a:lvl4pPr marL="1612900" indent="-228600">
              <a:spcBef>
                <a:spcPct val="30000"/>
              </a:spcBef>
              <a:defRPr sz="1200">
                <a:solidFill>
                  <a:schemeClr val="tx1"/>
                </a:solidFill>
                <a:latin typeface="Calibri" panose="020F0502020204030204" pitchFamily="34" charset="0"/>
              </a:defRPr>
            </a:lvl4pPr>
            <a:lvl5pPr marL="2074863" indent="-228600">
              <a:spcBef>
                <a:spcPct val="30000"/>
              </a:spcBef>
              <a:defRPr sz="1200">
                <a:solidFill>
                  <a:schemeClr val="tx1"/>
                </a:solidFill>
                <a:latin typeface="Calibri" panose="020F0502020204030204" pitchFamily="34" charset="0"/>
              </a:defRPr>
            </a:lvl5pPr>
            <a:lvl6pPr marL="2532063" indent="-228600" eaLnBrk="0" fontAlgn="base" hangingPunct="0">
              <a:spcBef>
                <a:spcPct val="30000"/>
              </a:spcBef>
              <a:spcAft>
                <a:spcPct val="0"/>
              </a:spcAft>
              <a:defRPr sz="1200">
                <a:solidFill>
                  <a:schemeClr val="tx1"/>
                </a:solidFill>
                <a:latin typeface="Calibri" panose="020F0502020204030204" pitchFamily="34" charset="0"/>
              </a:defRPr>
            </a:lvl6pPr>
            <a:lvl7pPr marL="2989263" indent="-228600" eaLnBrk="0" fontAlgn="base" hangingPunct="0">
              <a:spcBef>
                <a:spcPct val="30000"/>
              </a:spcBef>
              <a:spcAft>
                <a:spcPct val="0"/>
              </a:spcAft>
              <a:defRPr sz="1200">
                <a:solidFill>
                  <a:schemeClr val="tx1"/>
                </a:solidFill>
                <a:latin typeface="Calibri" panose="020F0502020204030204" pitchFamily="34" charset="0"/>
              </a:defRPr>
            </a:lvl7pPr>
            <a:lvl8pPr marL="3446463" indent="-228600" eaLnBrk="0" fontAlgn="base" hangingPunct="0">
              <a:spcBef>
                <a:spcPct val="30000"/>
              </a:spcBef>
              <a:spcAft>
                <a:spcPct val="0"/>
              </a:spcAft>
              <a:defRPr sz="1200">
                <a:solidFill>
                  <a:schemeClr val="tx1"/>
                </a:solidFill>
                <a:latin typeface="Calibri" panose="020F0502020204030204" pitchFamily="34" charset="0"/>
              </a:defRPr>
            </a:lvl8pPr>
            <a:lvl9pPr marL="39036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DC98B9-3D6D-45A5-A99C-A4DCCD44A4E0}"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25669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632A386-8470-43D3-94A0-F56B17A96852}" type="datetime1">
              <a:rPr lang="en-ZA"/>
              <a:pPr>
                <a:defRPr/>
              </a:pPr>
              <a:t>2022/05/21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57AE153-C79D-4EE8-ACD8-FFC2920AB430}" type="slidenum">
              <a:rPr lang="en-US" altLang="en-US"/>
              <a:pPr>
                <a:defRPr/>
              </a:pPr>
              <a:t>‹#›</a:t>
            </a:fld>
            <a:endParaRPr lang="en-US" altLang="en-US"/>
          </a:p>
        </p:txBody>
      </p:sp>
    </p:spTree>
    <p:extLst>
      <p:ext uri="{BB962C8B-B14F-4D97-AF65-F5344CB8AC3E}">
        <p14:creationId xmlns:p14="http://schemas.microsoft.com/office/powerpoint/2010/main" val="1645184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9FD0B60-06F6-4C37-97C4-A40989A222EF}" type="datetime1">
              <a:rPr lang="en-ZA"/>
              <a:pPr>
                <a:defRPr/>
              </a:pPr>
              <a:t>2022/05/21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6C94DF-CFA4-4F30-8FE7-486D79CF96CF}" type="slidenum">
              <a:rPr lang="en-US" altLang="en-US"/>
              <a:pPr>
                <a:defRPr/>
              </a:pPr>
              <a:t>‹#›</a:t>
            </a:fld>
            <a:endParaRPr lang="en-US" altLang="en-US"/>
          </a:p>
        </p:txBody>
      </p:sp>
    </p:spTree>
    <p:extLst>
      <p:ext uri="{BB962C8B-B14F-4D97-AF65-F5344CB8AC3E}">
        <p14:creationId xmlns:p14="http://schemas.microsoft.com/office/powerpoint/2010/main" val="19244180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5084" y="115889"/>
            <a:ext cx="2074985" cy="6010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9"/>
            <a:ext cx="6087208"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3875020-833D-4550-9851-10E5E579787F}" type="datetime1">
              <a:rPr lang="en-ZA"/>
              <a:pPr>
                <a:defRPr/>
              </a:pPr>
              <a:t>2022/05/21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B49332-C350-4618-AD4E-6ED49762E82A}" type="slidenum">
              <a:rPr lang="en-US" altLang="en-US"/>
              <a:pPr>
                <a:defRPr/>
              </a:pPr>
              <a:t>‹#›</a:t>
            </a:fld>
            <a:endParaRPr lang="en-US" altLang="en-US"/>
          </a:p>
        </p:txBody>
      </p:sp>
    </p:spTree>
    <p:extLst>
      <p:ext uri="{BB962C8B-B14F-4D97-AF65-F5344CB8AC3E}">
        <p14:creationId xmlns:p14="http://schemas.microsoft.com/office/powerpoint/2010/main" val="3178605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0469" y="115889"/>
            <a:ext cx="8229600" cy="7207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1"/>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BF24386-F699-4D20-B484-FFD0234214A6}" type="datetime1">
              <a:rPr lang="en-ZA"/>
              <a:pPr>
                <a:defRPr/>
              </a:pPr>
              <a:t>2022/05/21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86D72A-FB13-4E21-A965-F4F351980B59}" type="slidenum">
              <a:rPr lang="en-US" altLang="en-US"/>
              <a:pPr>
                <a:defRPr/>
              </a:pPr>
              <a:t>‹#›</a:t>
            </a:fld>
            <a:endParaRPr lang="en-US" altLang="en-US"/>
          </a:p>
        </p:txBody>
      </p:sp>
    </p:spTree>
    <p:extLst>
      <p:ext uri="{BB962C8B-B14F-4D97-AF65-F5344CB8AC3E}">
        <p14:creationId xmlns:p14="http://schemas.microsoft.com/office/powerpoint/2010/main" val="133930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115889"/>
            <a:ext cx="8302869" cy="601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C33A8E-D0CF-44FF-8A75-53B815EC1FE6}" type="datetime1">
              <a:rPr lang="en-ZA"/>
              <a:pPr>
                <a:defRPr/>
              </a:pPr>
              <a:t>2022/05/21</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5138AD3-0A75-4F2E-A4FC-F0CE37891F7F}" type="slidenum">
              <a:rPr lang="en-US" altLang="en-US"/>
              <a:pPr>
                <a:defRPr/>
              </a:pPr>
              <a:t>‹#›</a:t>
            </a:fld>
            <a:endParaRPr lang="en-US" altLang="en-US"/>
          </a:p>
        </p:txBody>
      </p:sp>
    </p:spTree>
    <p:extLst>
      <p:ext uri="{BB962C8B-B14F-4D97-AF65-F5344CB8AC3E}">
        <p14:creationId xmlns:p14="http://schemas.microsoft.com/office/powerpoint/2010/main" val="39967806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D4638B3-5486-41AF-AA07-22B403613173}" type="datetime1">
              <a:rPr lang="en-ZA"/>
              <a:pPr>
                <a:defRPr/>
              </a:pPr>
              <a:t>2022/05/21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27A32AB-4B18-4428-A297-BE0B1AB2A99E}" type="slidenum">
              <a:rPr lang="en-US" altLang="en-US"/>
              <a:pPr>
                <a:defRPr/>
              </a:pPr>
              <a:t>‹#›</a:t>
            </a:fld>
            <a:endParaRPr lang="en-US" altLang="en-US"/>
          </a:p>
        </p:txBody>
      </p:sp>
    </p:spTree>
    <p:extLst>
      <p:ext uri="{BB962C8B-B14F-4D97-AF65-F5344CB8AC3E}">
        <p14:creationId xmlns:p14="http://schemas.microsoft.com/office/powerpoint/2010/main" val="15732361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9625089-4666-4C21-B764-D0C309F6E681}" type="datetime1">
              <a:rPr lang="en-ZA"/>
              <a:pPr>
                <a:defRPr/>
              </a:pPr>
              <a:t>2022/05/21</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BF916C2-0479-4DA3-A2FA-59FCACCA052C}" type="slidenum">
              <a:rPr lang="en-US" altLang="en-US"/>
              <a:pPr>
                <a:defRPr/>
              </a:pPr>
              <a:t>‹#›</a:t>
            </a:fld>
            <a:endParaRPr lang="en-US" altLang="en-US"/>
          </a:p>
        </p:txBody>
      </p:sp>
    </p:spTree>
    <p:extLst>
      <p:ext uri="{BB962C8B-B14F-4D97-AF65-F5344CB8AC3E}">
        <p14:creationId xmlns:p14="http://schemas.microsoft.com/office/powerpoint/2010/main" val="31320041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fld id="{62775BD1-FC43-4C79-9F75-16BEBA6A0757}" type="datetime1">
              <a:rPr lang="en-ZA"/>
              <a:pPr>
                <a:defRPr/>
              </a:pPr>
              <a:t>2022/05/21</a:t>
            </a:fld>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0E3F9EFA-1674-4C43-AA46-F301C823836C}" type="slidenum">
              <a:rPr lang="en-US" altLang="en-US"/>
              <a:pPr>
                <a:defRPr/>
              </a:pPr>
              <a:t>‹#›</a:t>
            </a:fld>
            <a:endParaRPr lang="en-US" altLang="en-US"/>
          </a:p>
        </p:txBody>
      </p:sp>
    </p:spTree>
    <p:extLst>
      <p:ext uri="{BB962C8B-B14F-4D97-AF65-F5344CB8AC3E}">
        <p14:creationId xmlns:p14="http://schemas.microsoft.com/office/powerpoint/2010/main" val="19183144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560456E-B4B4-4CEF-8A29-68733E528422}" type="datetime1">
              <a:rPr lang="en-ZA"/>
              <a:pPr>
                <a:defRPr/>
              </a:pPr>
              <a:t>2022/05/21</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564B0EF-081C-461C-B588-6B201FC1CEA2}" type="slidenum">
              <a:rPr lang="en-US" altLang="en-US"/>
              <a:pPr>
                <a:defRPr/>
              </a:pPr>
              <a:t>‹#›</a:t>
            </a:fld>
            <a:endParaRPr lang="en-US" altLang="en-US"/>
          </a:p>
        </p:txBody>
      </p:sp>
    </p:spTree>
    <p:extLst>
      <p:ext uri="{BB962C8B-B14F-4D97-AF65-F5344CB8AC3E}">
        <p14:creationId xmlns:p14="http://schemas.microsoft.com/office/powerpoint/2010/main" val="64418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1818E65-87B0-4C65-8817-9106467D69ED}" type="datetime1">
              <a:rPr lang="en-ZA"/>
              <a:pPr>
                <a:defRPr/>
              </a:pPr>
              <a:t>2022/05/21</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D75811-34E0-45D7-A178-FBF9B45BFB62}" type="slidenum">
              <a:rPr lang="en-US" altLang="en-US"/>
              <a:pPr>
                <a:defRPr/>
              </a:pPr>
              <a:t>‹#›</a:t>
            </a:fld>
            <a:endParaRPr lang="en-US" altLang="en-US"/>
          </a:p>
        </p:txBody>
      </p:sp>
    </p:spTree>
    <p:extLst>
      <p:ext uri="{BB962C8B-B14F-4D97-AF65-F5344CB8AC3E}">
        <p14:creationId xmlns:p14="http://schemas.microsoft.com/office/powerpoint/2010/main" val="14269550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303B79-E637-468B-840C-76FCF049634B}" type="datetime1">
              <a:rPr lang="en-ZA"/>
              <a:pPr>
                <a:defRPr/>
              </a:pPr>
              <a:t>2022/05/21</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9E8997C-A0A3-4E4E-B4D7-090C21054666}" type="slidenum">
              <a:rPr lang="en-US" altLang="en-US"/>
              <a:pPr>
                <a:defRPr/>
              </a:pPr>
              <a:t>‹#›</a:t>
            </a:fld>
            <a:endParaRPr lang="en-US" altLang="en-US"/>
          </a:p>
        </p:txBody>
      </p:sp>
    </p:spTree>
    <p:extLst>
      <p:ext uri="{BB962C8B-B14F-4D97-AF65-F5344CB8AC3E}">
        <p14:creationId xmlns:p14="http://schemas.microsoft.com/office/powerpoint/2010/main" val="7515018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fld id="{36A5F66A-5D40-49FB-95F7-E81C40C48FD5}" type="datetime1">
              <a:rPr lang="en-ZA"/>
              <a:pPr>
                <a:defRPr/>
              </a:pPr>
              <a:t>2022/05/21</a:t>
            </a:fld>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4C6EE13B-6794-4E97-8F52-F6F59AC2BC5E}" type="slidenum">
              <a:rPr lang="en-US" altLang="en-US"/>
              <a:pPr>
                <a:defRPr/>
              </a:pPr>
              <a:t>‹#›</a:t>
            </a:fld>
            <a:endParaRPr lang="en-US" altLang="en-US"/>
          </a:p>
        </p:txBody>
      </p:sp>
    </p:spTree>
    <p:extLst>
      <p:ext uri="{BB962C8B-B14F-4D97-AF65-F5344CB8AC3E}">
        <p14:creationId xmlns:p14="http://schemas.microsoft.com/office/powerpoint/2010/main" val="32039034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fld id="{51442A04-B617-4927-9E5B-F9CFA35D4551}" type="datetime1">
              <a:rPr lang="en-ZA"/>
              <a:pPr>
                <a:defRPr/>
              </a:pPr>
              <a:t>2022/05/21</a:t>
            </a:fld>
            <a:endParaRPr 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07270583-7B3A-4DF4-A812-53320EC216F3}" type="slidenum">
              <a:rPr lang="en-US" altLang="en-US"/>
              <a:pPr>
                <a:defRPr/>
              </a:pPr>
              <a:t>‹#›</a:t>
            </a:fld>
            <a:endParaRPr lang="en-US" altLang="en-US"/>
          </a:p>
        </p:txBody>
      </p:sp>
    </p:spTree>
    <p:extLst>
      <p:ext uri="{BB962C8B-B14F-4D97-AF65-F5344CB8AC3E}">
        <p14:creationId xmlns:p14="http://schemas.microsoft.com/office/powerpoint/2010/main" val="18052140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0225" y="115888"/>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F1F1DA29-CF54-4F3B-BDD5-542BFDE96A0B}" type="datetime1">
              <a:rPr lang="en-ZA"/>
              <a:pPr>
                <a:defRPr/>
              </a:pPr>
              <a:t>2022/05/21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2054" name="Rectangle 311"/>
          <p:cNvSpPr>
            <a:spLocks noChangeArrowheads="1"/>
          </p:cNvSpPr>
          <p:nvPr/>
        </p:nvSpPr>
        <p:spPr bwMode="auto">
          <a:xfrm>
            <a:off x="0" y="6477000"/>
            <a:ext cx="9144000" cy="3810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endParaRPr lang="zh-CN" altLang="en-US" sz="2000" b="1" smtClean="0">
              <a:solidFill>
                <a:srgbClr val="BBE0E3"/>
              </a:solidFill>
              <a:latin typeface="Lucida Sans Unicode" panose="020B0602030504020204" pitchFamily="34" charset="0"/>
              <a:ea typeface="굴림" pitchFamily="34" charset="-127"/>
            </a:endParaRPr>
          </a:p>
        </p:txBody>
      </p:sp>
      <p:sp>
        <p:nvSpPr>
          <p:cNvPr id="2055" name="Rectangle 305"/>
          <p:cNvSpPr>
            <a:spLocks noChangeArrowheads="1"/>
          </p:cNvSpPr>
          <p:nvPr/>
        </p:nvSpPr>
        <p:spPr bwMode="auto">
          <a:xfrm>
            <a:off x="0" y="981075"/>
            <a:ext cx="9144000" cy="369888"/>
          </a:xfrm>
          <a:prstGeom prst="rect">
            <a:avLst/>
          </a:prstGeom>
          <a:solidFill>
            <a:srgbClr val="005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endParaRPr lang="zh-CN" altLang="en-US" sz="2000" b="1" smtClean="0">
              <a:solidFill>
                <a:srgbClr val="BBE0E3"/>
              </a:solidFill>
              <a:latin typeface="Lucida Sans Unicode" panose="020B0602030504020204" pitchFamily="34" charset="0"/>
              <a:ea typeface="굴림" pitchFamily="34" charset="-127"/>
            </a:endParaRPr>
          </a:p>
        </p:txBody>
      </p:sp>
      <p:sp>
        <p:nvSpPr>
          <p:cNvPr id="2056" name="AutoShape 309"/>
          <p:cNvSpPr>
            <a:spLocks noChangeArrowheads="1"/>
          </p:cNvSpPr>
          <p:nvPr/>
        </p:nvSpPr>
        <p:spPr bwMode="auto">
          <a:xfrm>
            <a:off x="7750175" y="1138238"/>
            <a:ext cx="609600" cy="485775"/>
          </a:xfrm>
          <a:prstGeom prst="chevron">
            <a:avLst>
              <a:gd name="adj" fmla="val 31373"/>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endParaRPr lang="zh-CN" altLang="en-US" sz="2000" b="1" smtClean="0">
              <a:solidFill>
                <a:srgbClr val="BBE0E3"/>
              </a:solidFill>
              <a:latin typeface="Lucida Sans Unicode" panose="020B0602030504020204" pitchFamily="34" charset="0"/>
              <a:ea typeface="굴림" pitchFamily="34" charset="-127"/>
            </a:endParaRPr>
          </a:p>
        </p:txBody>
      </p:sp>
      <p:sp>
        <p:nvSpPr>
          <p:cNvPr id="2057" name="AutoShape 310"/>
          <p:cNvSpPr>
            <a:spLocks noChangeArrowheads="1"/>
          </p:cNvSpPr>
          <p:nvPr/>
        </p:nvSpPr>
        <p:spPr bwMode="auto">
          <a:xfrm>
            <a:off x="8424863" y="1138238"/>
            <a:ext cx="609600" cy="485775"/>
          </a:xfrm>
          <a:prstGeom prst="chevron">
            <a:avLst>
              <a:gd name="adj" fmla="val 31373"/>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endParaRPr lang="zh-CN" altLang="en-US" sz="2000" b="1" smtClean="0">
              <a:solidFill>
                <a:srgbClr val="BBE0E3"/>
              </a:solidFill>
              <a:latin typeface="Lucida Sans Unicode" panose="020B0602030504020204" pitchFamily="34" charset="0"/>
              <a:ea typeface="굴림" pitchFamily="34" charset="-127"/>
            </a:endParaRPr>
          </a:p>
        </p:txBody>
      </p:sp>
      <p:sp>
        <p:nvSpPr>
          <p:cNvPr id="2058" name="AutoShape 309"/>
          <p:cNvSpPr>
            <a:spLocks noChangeArrowheads="1"/>
          </p:cNvSpPr>
          <p:nvPr/>
        </p:nvSpPr>
        <p:spPr bwMode="auto">
          <a:xfrm>
            <a:off x="7053263" y="1125538"/>
            <a:ext cx="609600" cy="485775"/>
          </a:xfrm>
          <a:prstGeom prst="chevron">
            <a:avLst>
              <a:gd name="adj" fmla="val 31373"/>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endParaRPr lang="zh-CN" altLang="en-US" sz="2000" b="1" smtClean="0">
              <a:solidFill>
                <a:srgbClr val="BBE0E3"/>
              </a:solidFill>
              <a:latin typeface="Lucida Sans Unicode" panose="020B0602030504020204" pitchFamily="34" charset="0"/>
              <a:ea typeface="굴림" pitchFamily="34" charset="-127"/>
            </a:endParaRPr>
          </a:p>
        </p:txBody>
      </p:sp>
      <p:sp>
        <p:nvSpPr>
          <p:cNvPr id="2059" name="Rectangle 224" descr="Small grid"/>
          <p:cNvSpPr>
            <a:spLocks noChangeArrowheads="1"/>
          </p:cNvSpPr>
          <p:nvPr/>
        </p:nvSpPr>
        <p:spPr bwMode="auto">
          <a:xfrm>
            <a:off x="0" y="0"/>
            <a:ext cx="9144000" cy="981075"/>
          </a:xfrm>
          <a:prstGeom prst="rect">
            <a:avLst/>
          </a:prstGeom>
          <a:pattFill prst="smGrid">
            <a:fgClr>
              <a:srgbClr val="E4E4E4"/>
            </a:fgClr>
            <a:bgClr>
              <a:schemeClr val="bg1"/>
            </a:bgClr>
          </a:pattFill>
          <a:ln>
            <a:noFill/>
          </a:ln>
          <a:effectLst>
            <a:prstShdw prst="shdw17" dist="17961" dir="2700000">
              <a:srgbClr val="89898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z="2000" b="1" smtClean="0">
              <a:solidFill>
                <a:srgbClr val="BBE0E3"/>
              </a:solidFill>
              <a:latin typeface="Lucida Sans Unicode" panose="020B0602030504020204" pitchFamily="34" charset="0"/>
              <a:ea typeface="굴림" pitchFamily="34" charset="-127"/>
            </a:endParaRPr>
          </a:p>
        </p:txBody>
      </p:sp>
      <p:sp>
        <p:nvSpPr>
          <p:cNvPr id="2060" name="Text Box 223"/>
          <p:cNvSpPr txBox="1">
            <a:spLocks noChangeArrowheads="1"/>
          </p:cNvSpPr>
          <p:nvPr/>
        </p:nvSpPr>
        <p:spPr bwMode="auto">
          <a:xfrm>
            <a:off x="3308350" y="6524625"/>
            <a:ext cx="3400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sz="1400" b="1">
                <a:solidFill>
                  <a:srgbClr val="000000"/>
                </a:solidFill>
                <a:latin typeface="Arial" charset="0"/>
                <a:cs typeface="Arial" charset="0"/>
              </a:rPr>
              <a:t>CIVILIAN SECRETARIAT FOR POLICE</a:t>
            </a:r>
          </a:p>
        </p:txBody>
      </p:sp>
      <p:sp>
        <p:nvSpPr>
          <p:cNvPr id="1030" name="Rectangle 6"/>
          <p:cNvSpPr>
            <a:spLocks noGrp="1" noChangeArrowheads="1"/>
          </p:cNvSpPr>
          <p:nvPr>
            <p:ph type="sldNum" sz="quarter" idx="4"/>
          </p:nvPr>
        </p:nvSpPr>
        <p:spPr bwMode="auto">
          <a:xfrm>
            <a:off x="6891338"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000000"/>
                </a:solidFill>
                <a:latin typeface="Arial" panose="020B0604020202020204" pitchFamily="34" charset="0"/>
              </a:defRPr>
            </a:lvl1pPr>
          </a:lstStyle>
          <a:p>
            <a:pPr>
              <a:defRPr/>
            </a:pPr>
            <a:fld id="{65B8E4DB-1ED9-4113-94B1-CDF59229E4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9"/>
          <p:cNvGrpSpPr>
            <a:grpSpLocks noChangeAspect="1"/>
          </p:cNvGrpSpPr>
          <p:nvPr/>
        </p:nvGrpSpPr>
        <p:grpSpPr bwMode="auto">
          <a:xfrm>
            <a:off x="5900738" y="5510213"/>
            <a:ext cx="2947987" cy="1087437"/>
            <a:chOff x="3566" y="3353"/>
            <a:chExt cx="1493" cy="529"/>
          </a:xfrm>
        </p:grpSpPr>
        <p:sp>
          <p:nvSpPr>
            <p:cNvPr id="18459" name="AutoShape 220"/>
            <p:cNvSpPr>
              <a:spLocks noChangeAspect="1" noChangeArrowheads="1" noTextEdit="1"/>
            </p:cNvSpPr>
            <p:nvPr/>
          </p:nvSpPr>
          <p:spPr bwMode="auto">
            <a:xfrm>
              <a:off x="3566" y="3353"/>
              <a:ext cx="14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8460" name="Group 221"/>
            <p:cNvGrpSpPr>
              <a:grpSpLocks/>
            </p:cNvGrpSpPr>
            <p:nvPr/>
          </p:nvGrpSpPr>
          <p:grpSpPr bwMode="auto">
            <a:xfrm>
              <a:off x="3573" y="3358"/>
              <a:ext cx="1479" cy="519"/>
              <a:chOff x="3573" y="3358"/>
              <a:chExt cx="1479" cy="519"/>
            </a:xfrm>
          </p:grpSpPr>
          <p:sp>
            <p:nvSpPr>
              <p:cNvPr id="18468" name="Freeform 222"/>
              <p:cNvSpPr>
                <a:spLocks/>
              </p:cNvSpPr>
              <p:nvPr/>
            </p:nvSpPr>
            <p:spPr bwMode="auto">
              <a:xfrm>
                <a:off x="4061" y="3593"/>
                <a:ext cx="991" cy="7"/>
              </a:xfrm>
              <a:custGeom>
                <a:avLst/>
                <a:gdLst>
                  <a:gd name="T0" fmla="*/ 0 w 991"/>
                  <a:gd name="T1" fmla="*/ 1 h 7"/>
                  <a:gd name="T2" fmla="*/ 991 w 991"/>
                  <a:gd name="T3" fmla="*/ 0 h 7"/>
                  <a:gd name="T4" fmla="*/ 991 w 991"/>
                  <a:gd name="T5" fmla="*/ 7 h 7"/>
                  <a:gd name="T6" fmla="*/ 0 w 991"/>
                  <a:gd name="T7" fmla="*/ 7 h 7"/>
                  <a:gd name="T8" fmla="*/ 0 w 991"/>
                  <a:gd name="T9" fmla="*/ 1 h 7"/>
                  <a:gd name="T10" fmla="*/ 0 60000 65536"/>
                  <a:gd name="T11" fmla="*/ 0 60000 65536"/>
                  <a:gd name="T12" fmla="*/ 0 60000 65536"/>
                  <a:gd name="T13" fmla="*/ 0 60000 65536"/>
                  <a:gd name="T14" fmla="*/ 0 60000 65536"/>
                  <a:gd name="T15" fmla="*/ 0 w 991"/>
                  <a:gd name="T16" fmla="*/ 0 h 7"/>
                  <a:gd name="T17" fmla="*/ 991 w 991"/>
                  <a:gd name="T18" fmla="*/ 7 h 7"/>
                </a:gdLst>
                <a:ahLst/>
                <a:cxnLst>
                  <a:cxn ang="T10">
                    <a:pos x="T0" y="T1"/>
                  </a:cxn>
                  <a:cxn ang="T11">
                    <a:pos x="T2" y="T3"/>
                  </a:cxn>
                  <a:cxn ang="T12">
                    <a:pos x="T4" y="T5"/>
                  </a:cxn>
                  <a:cxn ang="T13">
                    <a:pos x="T6" y="T7"/>
                  </a:cxn>
                  <a:cxn ang="T14">
                    <a:pos x="T8" y="T9"/>
                  </a:cxn>
                </a:cxnLst>
                <a:rect l="T15" t="T16" r="T17" b="T18"/>
                <a:pathLst>
                  <a:path w="991" h="7">
                    <a:moveTo>
                      <a:pt x="0" y="1"/>
                    </a:moveTo>
                    <a:lnTo>
                      <a:pt x="991" y="0"/>
                    </a:lnTo>
                    <a:lnTo>
                      <a:pt x="991" y="7"/>
                    </a:lnTo>
                    <a:lnTo>
                      <a:pt x="0" y="7"/>
                    </a:lnTo>
                    <a:lnTo>
                      <a:pt x="0"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223"/>
              <p:cNvSpPr>
                <a:spLocks noEditPoints="1"/>
              </p:cNvSpPr>
              <p:nvPr/>
            </p:nvSpPr>
            <p:spPr bwMode="auto">
              <a:xfrm>
                <a:off x="4061" y="3701"/>
                <a:ext cx="37" cy="47"/>
              </a:xfrm>
              <a:custGeom>
                <a:avLst/>
                <a:gdLst>
                  <a:gd name="T0" fmla="*/ 0 w 37"/>
                  <a:gd name="T1" fmla="*/ 47 h 47"/>
                  <a:gd name="T2" fmla="*/ 0 w 37"/>
                  <a:gd name="T3" fmla="*/ 0 h 47"/>
                  <a:gd name="T4" fmla="*/ 19 w 37"/>
                  <a:gd name="T5" fmla="*/ 0 h 47"/>
                  <a:gd name="T6" fmla="*/ 24 w 37"/>
                  <a:gd name="T7" fmla="*/ 0 h 47"/>
                  <a:gd name="T8" fmla="*/ 26 w 37"/>
                  <a:gd name="T9" fmla="*/ 0 h 47"/>
                  <a:gd name="T10" fmla="*/ 29 w 37"/>
                  <a:gd name="T11" fmla="*/ 1 h 47"/>
                  <a:gd name="T12" fmla="*/ 32 w 37"/>
                  <a:gd name="T13" fmla="*/ 2 h 47"/>
                  <a:gd name="T14" fmla="*/ 34 w 37"/>
                  <a:gd name="T15" fmla="*/ 4 h 47"/>
                  <a:gd name="T16" fmla="*/ 36 w 37"/>
                  <a:gd name="T17" fmla="*/ 6 h 47"/>
                  <a:gd name="T18" fmla="*/ 37 w 37"/>
                  <a:gd name="T19" fmla="*/ 11 h 47"/>
                  <a:gd name="T20" fmla="*/ 37 w 37"/>
                  <a:gd name="T21" fmla="*/ 13 h 47"/>
                  <a:gd name="T22" fmla="*/ 37 w 37"/>
                  <a:gd name="T23" fmla="*/ 19 h 47"/>
                  <a:gd name="T24" fmla="*/ 33 w 37"/>
                  <a:gd name="T25" fmla="*/ 24 h 47"/>
                  <a:gd name="T26" fmla="*/ 32 w 37"/>
                  <a:gd name="T27" fmla="*/ 26 h 47"/>
                  <a:gd name="T28" fmla="*/ 28 w 37"/>
                  <a:gd name="T29" fmla="*/ 27 h 47"/>
                  <a:gd name="T30" fmla="*/ 24 w 37"/>
                  <a:gd name="T31" fmla="*/ 28 h 47"/>
                  <a:gd name="T32" fmla="*/ 19 w 37"/>
                  <a:gd name="T33" fmla="*/ 28 h 47"/>
                  <a:gd name="T34" fmla="*/ 7 w 37"/>
                  <a:gd name="T35" fmla="*/ 28 h 47"/>
                  <a:gd name="T36" fmla="*/ 7 w 37"/>
                  <a:gd name="T37" fmla="*/ 47 h 47"/>
                  <a:gd name="T38" fmla="*/ 0 w 37"/>
                  <a:gd name="T39" fmla="*/ 47 h 47"/>
                  <a:gd name="T40" fmla="*/ 7 w 37"/>
                  <a:gd name="T41" fmla="*/ 23 h 47"/>
                  <a:gd name="T42" fmla="*/ 19 w 37"/>
                  <a:gd name="T43" fmla="*/ 23 h 47"/>
                  <a:gd name="T44" fmla="*/ 25 w 37"/>
                  <a:gd name="T45" fmla="*/ 21 h 47"/>
                  <a:gd name="T46" fmla="*/ 29 w 37"/>
                  <a:gd name="T47" fmla="*/ 20 h 47"/>
                  <a:gd name="T48" fmla="*/ 30 w 37"/>
                  <a:gd name="T49" fmla="*/ 17 h 47"/>
                  <a:gd name="T50" fmla="*/ 30 w 37"/>
                  <a:gd name="T51" fmla="*/ 13 h 47"/>
                  <a:gd name="T52" fmla="*/ 30 w 37"/>
                  <a:gd name="T53" fmla="*/ 11 h 47"/>
                  <a:gd name="T54" fmla="*/ 29 w 37"/>
                  <a:gd name="T55" fmla="*/ 8 h 47"/>
                  <a:gd name="T56" fmla="*/ 28 w 37"/>
                  <a:gd name="T57" fmla="*/ 6 h 47"/>
                  <a:gd name="T58" fmla="*/ 25 w 37"/>
                  <a:gd name="T59" fmla="*/ 5 h 47"/>
                  <a:gd name="T60" fmla="*/ 24 w 37"/>
                  <a:gd name="T61" fmla="*/ 5 h 47"/>
                  <a:gd name="T62" fmla="*/ 19 w 37"/>
                  <a:gd name="T63" fmla="*/ 5 h 47"/>
                  <a:gd name="T64" fmla="*/ 7 w 37"/>
                  <a:gd name="T65" fmla="*/ 5 h 47"/>
                  <a:gd name="T66" fmla="*/ 7 w 37"/>
                  <a:gd name="T67" fmla="*/ 23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7"/>
                  <a:gd name="T104" fmla="*/ 37 w 37"/>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7">
                    <a:moveTo>
                      <a:pt x="0" y="47"/>
                    </a:moveTo>
                    <a:lnTo>
                      <a:pt x="0" y="0"/>
                    </a:lnTo>
                    <a:lnTo>
                      <a:pt x="19" y="0"/>
                    </a:lnTo>
                    <a:lnTo>
                      <a:pt x="24" y="0"/>
                    </a:lnTo>
                    <a:lnTo>
                      <a:pt x="26" y="0"/>
                    </a:lnTo>
                    <a:lnTo>
                      <a:pt x="29" y="1"/>
                    </a:lnTo>
                    <a:lnTo>
                      <a:pt x="32" y="2"/>
                    </a:lnTo>
                    <a:lnTo>
                      <a:pt x="34" y="4"/>
                    </a:lnTo>
                    <a:lnTo>
                      <a:pt x="36" y="6"/>
                    </a:lnTo>
                    <a:lnTo>
                      <a:pt x="37" y="11"/>
                    </a:lnTo>
                    <a:lnTo>
                      <a:pt x="37" y="13"/>
                    </a:lnTo>
                    <a:lnTo>
                      <a:pt x="37" y="19"/>
                    </a:lnTo>
                    <a:lnTo>
                      <a:pt x="33" y="24"/>
                    </a:lnTo>
                    <a:lnTo>
                      <a:pt x="32" y="26"/>
                    </a:lnTo>
                    <a:lnTo>
                      <a:pt x="28" y="27"/>
                    </a:lnTo>
                    <a:lnTo>
                      <a:pt x="24" y="28"/>
                    </a:lnTo>
                    <a:lnTo>
                      <a:pt x="19" y="28"/>
                    </a:lnTo>
                    <a:lnTo>
                      <a:pt x="7" y="28"/>
                    </a:lnTo>
                    <a:lnTo>
                      <a:pt x="7" y="47"/>
                    </a:lnTo>
                    <a:lnTo>
                      <a:pt x="0" y="47"/>
                    </a:lnTo>
                    <a:close/>
                    <a:moveTo>
                      <a:pt x="7" y="23"/>
                    </a:moveTo>
                    <a:lnTo>
                      <a:pt x="19" y="23"/>
                    </a:lnTo>
                    <a:lnTo>
                      <a:pt x="25" y="21"/>
                    </a:lnTo>
                    <a:lnTo>
                      <a:pt x="29" y="20"/>
                    </a:lnTo>
                    <a:lnTo>
                      <a:pt x="30" y="17"/>
                    </a:lnTo>
                    <a:lnTo>
                      <a:pt x="30" y="13"/>
                    </a:lnTo>
                    <a:lnTo>
                      <a:pt x="30" y="11"/>
                    </a:lnTo>
                    <a:lnTo>
                      <a:pt x="29" y="8"/>
                    </a:lnTo>
                    <a:lnTo>
                      <a:pt x="28" y="6"/>
                    </a:lnTo>
                    <a:lnTo>
                      <a:pt x="25" y="5"/>
                    </a:lnTo>
                    <a:lnTo>
                      <a:pt x="24" y="5"/>
                    </a:lnTo>
                    <a:lnTo>
                      <a:pt x="19" y="5"/>
                    </a:lnTo>
                    <a:lnTo>
                      <a:pt x="7" y="5"/>
                    </a:lnTo>
                    <a:lnTo>
                      <a:pt x="7"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224"/>
              <p:cNvSpPr>
                <a:spLocks noEditPoints="1"/>
              </p:cNvSpPr>
              <p:nvPr/>
            </p:nvSpPr>
            <p:spPr bwMode="auto">
              <a:xfrm>
                <a:off x="4104" y="3713"/>
                <a:ext cx="32" cy="37"/>
              </a:xfrm>
              <a:custGeom>
                <a:avLst/>
                <a:gdLst>
                  <a:gd name="T0" fmla="*/ 0 w 32"/>
                  <a:gd name="T1" fmla="*/ 19 h 37"/>
                  <a:gd name="T2" fmla="*/ 0 w 32"/>
                  <a:gd name="T3" fmla="*/ 14 h 37"/>
                  <a:gd name="T4" fmla="*/ 1 w 32"/>
                  <a:gd name="T5" fmla="*/ 9 h 37"/>
                  <a:gd name="T6" fmla="*/ 2 w 32"/>
                  <a:gd name="T7" fmla="*/ 7 h 37"/>
                  <a:gd name="T8" fmla="*/ 5 w 32"/>
                  <a:gd name="T9" fmla="*/ 4 h 37"/>
                  <a:gd name="T10" fmla="*/ 10 w 32"/>
                  <a:gd name="T11" fmla="*/ 1 h 37"/>
                  <a:gd name="T12" fmla="*/ 16 w 32"/>
                  <a:gd name="T13" fmla="*/ 0 h 37"/>
                  <a:gd name="T14" fmla="*/ 23 w 32"/>
                  <a:gd name="T15" fmla="*/ 1 h 37"/>
                  <a:gd name="T16" fmla="*/ 28 w 32"/>
                  <a:gd name="T17" fmla="*/ 5 h 37"/>
                  <a:gd name="T18" fmla="*/ 30 w 32"/>
                  <a:gd name="T19" fmla="*/ 7 h 37"/>
                  <a:gd name="T20" fmla="*/ 31 w 32"/>
                  <a:gd name="T21" fmla="*/ 11 h 37"/>
                  <a:gd name="T22" fmla="*/ 32 w 32"/>
                  <a:gd name="T23" fmla="*/ 14 h 37"/>
                  <a:gd name="T24" fmla="*/ 32 w 32"/>
                  <a:gd name="T25" fmla="*/ 18 h 37"/>
                  <a:gd name="T26" fmla="*/ 32 w 32"/>
                  <a:gd name="T27" fmla="*/ 24 h 37"/>
                  <a:gd name="T28" fmla="*/ 31 w 32"/>
                  <a:gd name="T29" fmla="*/ 29 h 37"/>
                  <a:gd name="T30" fmla="*/ 28 w 32"/>
                  <a:gd name="T31" fmla="*/ 33 h 37"/>
                  <a:gd name="T32" fmla="*/ 24 w 32"/>
                  <a:gd name="T33" fmla="*/ 34 h 37"/>
                  <a:gd name="T34" fmla="*/ 20 w 32"/>
                  <a:gd name="T35" fmla="*/ 37 h 37"/>
                  <a:gd name="T36" fmla="*/ 16 w 32"/>
                  <a:gd name="T37" fmla="*/ 37 h 37"/>
                  <a:gd name="T38" fmla="*/ 12 w 32"/>
                  <a:gd name="T39" fmla="*/ 37 h 37"/>
                  <a:gd name="T40" fmla="*/ 9 w 32"/>
                  <a:gd name="T41" fmla="*/ 35 h 37"/>
                  <a:gd name="T42" fmla="*/ 6 w 32"/>
                  <a:gd name="T43" fmla="*/ 34 h 37"/>
                  <a:gd name="T44" fmla="*/ 4 w 32"/>
                  <a:gd name="T45" fmla="*/ 33 h 37"/>
                  <a:gd name="T46" fmla="*/ 2 w 32"/>
                  <a:gd name="T47" fmla="*/ 30 h 37"/>
                  <a:gd name="T48" fmla="*/ 1 w 32"/>
                  <a:gd name="T49" fmla="*/ 26 h 37"/>
                  <a:gd name="T50" fmla="*/ 0 w 32"/>
                  <a:gd name="T51" fmla="*/ 23 h 37"/>
                  <a:gd name="T52" fmla="*/ 0 w 32"/>
                  <a:gd name="T53" fmla="*/ 19 h 37"/>
                  <a:gd name="T54" fmla="*/ 5 w 32"/>
                  <a:gd name="T55" fmla="*/ 19 h 37"/>
                  <a:gd name="T56" fmla="*/ 6 w 32"/>
                  <a:gd name="T57" fmla="*/ 24 h 37"/>
                  <a:gd name="T58" fmla="*/ 9 w 32"/>
                  <a:gd name="T59" fmla="*/ 29 h 37"/>
                  <a:gd name="T60" fmla="*/ 12 w 32"/>
                  <a:gd name="T61" fmla="*/ 31 h 37"/>
                  <a:gd name="T62" fmla="*/ 16 w 32"/>
                  <a:gd name="T63" fmla="*/ 31 h 37"/>
                  <a:gd name="T64" fmla="*/ 20 w 32"/>
                  <a:gd name="T65" fmla="*/ 31 h 37"/>
                  <a:gd name="T66" fmla="*/ 24 w 32"/>
                  <a:gd name="T67" fmla="*/ 29 h 37"/>
                  <a:gd name="T68" fmla="*/ 25 w 32"/>
                  <a:gd name="T69" fmla="*/ 24 h 37"/>
                  <a:gd name="T70" fmla="*/ 27 w 32"/>
                  <a:gd name="T71" fmla="*/ 18 h 37"/>
                  <a:gd name="T72" fmla="*/ 25 w 32"/>
                  <a:gd name="T73" fmla="*/ 12 h 37"/>
                  <a:gd name="T74" fmla="*/ 23 w 32"/>
                  <a:gd name="T75" fmla="*/ 8 h 37"/>
                  <a:gd name="T76" fmla="*/ 20 w 32"/>
                  <a:gd name="T77" fmla="*/ 5 h 37"/>
                  <a:gd name="T78" fmla="*/ 16 w 32"/>
                  <a:gd name="T79" fmla="*/ 5 h 37"/>
                  <a:gd name="T80" fmla="*/ 12 w 32"/>
                  <a:gd name="T81" fmla="*/ 5 h 37"/>
                  <a:gd name="T82" fmla="*/ 9 w 32"/>
                  <a:gd name="T83" fmla="*/ 8 h 37"/>
                  <a:gd name="T84" fmla="*/ 6 w 32"/>
                  <a:gd name="T85" fmla="*/ 12 h 37"/>
                  <a:gd name="T86" fmla="*/ 5 w 32"/>
                  <a:gd name="T87" fmla="*/ 19 h 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37"/>
                  <a:gd name="T134" fmla="*/ 32 w 32"/>
                  <a:gd name="T135" fmla="*/ 37 h 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37">
                    <a:moveTo>
                      <a:pt x="0" y="19"/>
                    </a:moveTo>
                    <a:lnTo>
                      <a:pt x="0" y="14"/>
                    </a:lnTo>
                    <a:lnTo>
                      <a:pt x="1" y="9"/>
                    </a:lnTo>
                    <a:lnTo>
                      <a:pt x="2" y="7"/>
                    </a:lnTo>
                    <a:lnTo>
                      <a:pt x="5" y="4"/>
                    </a:lnTo>
                    <a:lnTo>
                      <a:pt x="10" y="1"/>
                    </a:lnTo>
                    <a:lnTo>
                      <a:pt x="16" y="0"/>
                    </a:lnTo>
                    <a:lnTo>
                      <a:pt x="23" y="1"/>
                    </a:lnTo>
                    <a:lnTo>
                      <a:pt x="28" y="5"/>
                    </a:lnTo>
                    <a:lnTo>
                      <a:pt x="30" y="7"/>
                    </a:lnTo>
                    <a:lnTo>
                      <a:pt x="31" y="11"/>
                    </a:lnTo>
                    <a:lnTo>
                      <a:pt x="32" y="14"/>
                    </a:lnTo>
                    <a:lnTo>
                      <a:pt x="32" y="18"/>
                    </a:lnTo>
                    <a:lnTo>
                      <a:pt x="32" y="24"/>
                    </a:lnTo>
                    <a:lnTo>
                      <a:pt x="31" y="29"/>
                    </a:lnTo>
                    <a:lnTo>
                      <a:pt x="28" y="33"/>
                    </a:lnTo>
                    <a:lnTo>
                      <a:pt x="24" y="34"/>
                    </a:lnTo>
                    <a:lnTo>
                      <a:pt x="20" y="37"/>
                    </a:lnTo>
                    <a:lnTo>
                      <a:pt x="16" y="37"/>
                    </a:lnTo>
                    <a:lnTo>
                      <a:pt x="12" y="37"/>
                    </a:lnTo>
                    <a:lnTo>
                      <a:pt x="9" y="35"/>
                    </a:lnTo>
                    <a:lnTo>
                      <a:pt x="6" y="34"/>
                    </a:lnTo>
                    <a:lnTo>
                      <a:pt x="4" y="33"/>
                    </a:lnTo>
                    <a:lnTo>
                      <a:pt x="2" y="30"/>
                    </a:lnTo>
                    <a:lnTo>
                      <a:pt x="1" y="26"/>
                    </a:lnTo>
                    <a:lnTo>
                      <a:pt x="0" y="23"/>
                    </a:lnTo>
                    <a:lnTo>
                      <a:pt x="0" y="19"/>
                    </a:lnTo>
                    <a:close/>
                    <a:moveTo>
                      <a:pt x="5" y="19"/>
                    </a:moveTo>
                    <a:lnTo>
                      <a:pt x="6" y="24"/>
                    </a:lnTo>
                    <a:lnTo>
                      <a:pt x="9" y="29"/>
                    </a:lnTo>
                    <a:lnTo>
                      <a:pt x="12" y="31"/>
                    </a:lnTo>
                    <a:lnTo>
                      <a:pt x="16" y="31"/>
                    </a:lnTo>
                    <a:lnTo>
                      <a:pt x="20" y="31"/>
                    </a:lnTo>
                    <a:lnTo>
                      <a:pt x="24" y="29"/>
                    </a:lnTo>
                    <a:lnTo>
                      <a:pt x="25" y="24"/>
                    </a:lnTo>
                    <a:lnTo>
                      <a:pt x="27" y="18"/>
                    </a:lnTo>
                    <a:lnTo>
                      <a:pt x="25" y="12"/>
                    </a:lnTo>
                    <a:lnTo>
                      <a:pt x="23" y="8"/>
                    </a:lnTo>
                    <a:lnTo>
                      <a:pt x="20" y="5"/>
                    </a:lnTo>
                    <a:lnTo>
                      <a:pt x="16" y="5"/>
                    </a:lnTo>
                    <a:lnTo>
                      <a:pt x="12" y="5"/>
                    </a:lnTo>
                    <a:lnTo>
                      <a:pt x="9" y="8"/>
                    </a:lnTo>
                    <a:lnTo>
                      <a:pt x="6" y="12"/>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Rectangle 225"/>
              <p:cNvSpPr>
                <a:spLocks noChangeArrowheads="1"/>
              </p:cNvSpPr>
              <p:nvPr/>
            </p:nvSpPr>
            <p:spPr bwMode="auto">
              <a:xfrm>
                <a:off x="4143" y="3701"/>
                <a:ext cx="6" cy="4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a:solidFill>
                    <a:srgbClr val="BBE0E3"/>
                  </a:solidFill>
                  <a:latin typeface="Lucida Sans Unicode" panose="020B0602030504020204" pitchFamily="34" charset="0"/>
                  <a:ea typeface="굴림" pitchFamily="34" charset="-127"/>
                </a:endParaRPr>
              </a:p>
            </p:txBody>
          </p:sp>
          <p:sp>
            <p:nvSpPr>
              <p:cNvPr id="18472" name="Freeform 226"/>
              <p:cNvSpPr>
                <a:spLocks noEditPoints="1"/>
              </p:cNvSpPr>
              <p:nvPr/>
            </p:nvSpPr>
            <p:spPr bwMode="auto">
              <a:xfrm>
                <a:off x="4158" y="3701"/>
                <a:ext cx="5" cy="47"/>
              </a:xfrm>
              <a:custGeom>
                <a:avLst/>
                <a:gdLst>
                  <a:gd name="T0" fmla="*/ 0 w 5"/>
                  <a:gd name="T1" fmla="*/ 6 h 47"/>
                  <a:gd name="T2" fmla="*/ 0 w 5"/>
                  <a:gd name="T3" fmla="*/ 0 h 47"/>
                  <a:gd name="T4" fmla="*/ 5 w 5"/>
                  <a:gd name="T5" fmla="*/ 0 h 47"/>
                  <a:gd name="T6" fmla="*/ 5 w 5"/>
                  <a:gd name="T7" fmla="*/ 6 h 47"/>
                  <a:gd name="T8" fmla="*/ 0 w 5"/>
                  <a:gd name="T9" fmla="*/ 6 h 47"/>
                  <a:gd name="T10" fmla="*/ 0 w 5"/>
                  <a:gd name="T11" fmla="*/ 47 h 47"/>
                  <a:gd name="T12" fmla="*/ 0 w 5"/>
                  <a:gd name="T13" fmla="*/ 13 h 47"/>
                  <a:gd name="T14" fmla="*/ 5 w 5"/>
                  <a:gd name="T15" fmla="*/ 13 h 47"/>
                  <a:gd name="T16" fmla="*/ 5 w 5"/>
                  <a:gd name="T17" fmla="*/ 47 h 47"/>
                  <a:gd name="T18" fmla="*/ 0 w 5"/>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47"/>
                  <a:gd name="T32" fmla="*/ 5 w 5"/>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47">
                    <a:moveTo>
                      <a:pt x="0" y="6"/>
                    </a:moveTo>
                    <a:lnTo>
                      <a:pt x="0" y="0"/>
                    </a:lnTo>
                    <a:lnTo>
                      <a:pt x="5" y="0"/>
                    </a:lnTo>
                    <a:lnTo>
                      <a:pt x="5" y="6"/>
                    </a:lnTo>
                    <a:lnTo>
                      <a:pt x="0" y="6"/>
                    </a:lnTo>
                    <a:close/>
                    <a:moveTo>
                      <a:pt x="0" y="47"/>
                    </a:moveTo>
                    <a:lnTo>
                      <a:pt x="0" y="13"/>
                    </a:lnTo>
                    <a:lnTo>
                      <a:pt x="5" y="13"/>
                    </a:lnTo>
                    <a:lnTo>
                      <a:pt x="5" y="47"/>
                    </a:lnTo>
                    <a:lnTo>
                      <a:pt x="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227"/>
              <p:cNvSpPr>
                <a:spLocks/>
              </p:cNvSpPr>
              <p:nvPr/>
            </p:nvSpPr>
            <p:spPr bwMode="auto">
              <a:xfrm>
                <a:off x="4170" y="3713"/>
                <a:ext cx="32" cy="37"/>
              </a:xfrm>
              <a:custGeom>
                <a:avLst/>
                <a:gdLst>
                  <a:gd name="T0" fmla="*/ 26 w 32"/>
                  <a:gd name="T1" fmla="*/ 23 h 37"/>
                  <a:gd name="T2" fmla="*/ 32 w 32"/>
                  <a:gd name="T3" fmla="*/ 24 h 37"/>
                  <a:gd name="T4" fmla="*/ 30 w 32"/>
                  <a:gd name="T5" fmla="*/ 30 h 37"/>
                  <a:gd name="T6" fmla="*/ 26 w 32"/>
                  <a:gd name="T7" fmla="*/ 34 h 37"/>
                  <a:gd name="T8" fmla="*/ 22 w 32"/>
                  <a:gd name="T9" fmla="*/ 35 h 37"/>
                  <a:gd name="T10" fmla="*/ 17 w 32"/>
                  <a:gd name="T11" fmla="*/ 37 h 37"/>
                  <a:gd name="T12" fmla="*/ 14 w 32"/>
                  <a:gd name="T13" fmla="*/ 37 h 37"/>
                  <a:gd name="T14" fmla="*/ 10 w 32"/>
                  <a:gd name="T15" fmla="*/ 35 h 37"/>
                  <a:gd name="T16" fmla="*/ 7 w 32"/>
                  <a:gd name="T17" fmla="*/ 34 h 37"/>
                  <a:gd name="T18" fmla="*/ 6 w 32"/>
                  <a:gd name="T19" fmla="*/ 33 h 37"/>
                  <a:gd name="T20" fmla="*/ 3 w 32"/>
                  <a:gd name="T21" fmla="*/ 30 h 37"/>
                  <a:gd name="T22" fmla="*/ 2 w 32"/>
                  <a:gd name="T23" fmla="*/ 26 h 37"/>
                  <a:gd name="T24" fmla="*/ 2 w 32"/>
                  <a:gd name="T25" fmla="*/ 23 h 37"/>
                  <a:gd name="T26" fmla="*/ 0 w 32"/>
                  <a:gd name="T27" fmla="*/ 19 h 37"/>
                  <a:gd name="T28" fmla="*/ 2 w 32"/>
                  <a:gd name="T29" fmla="*/ 14 h 37"/>
                  <a:gd name="T30" fmla="*/ 3 w 32"/>
                  <a:gd name="T31" fmla="*/ 8 h 37"/>
                  <a:gd name="T32" fmla="*/ 6 w 32"/>
                  <a:gd name="T33" fmla="*/ 5 h 37"/>
                  <a:gd name="T34" fmla="*/ 8 w 32"/>
                  <a:gd name="T35" fmla="*/ 3 h 37"/>
                  <a:gd name="T36" fmla="*/ 13 w 32"/>
                  <a:gd name="T37" fmla="*/ 0 h 37"/>
                  <a:gd name="T38" fmla="*/ 17 w 32"/>
                  <a:gd name="T39" fmla="*/ 0 h 37"/>
                  <a:gd name="T40" fmla="*/ 22 w 32"/>
                  <a:gd name="T41" fmla="*/ 1 h 37"/>
                  <a:gd name="T42" fmla="*/ 26 w 32"/>
                  <a:gd name="T43" fmla="*/ 3 h 37"/>
                  <a:gd name="T44" fmla="*/ 29 w 32"/>
                  <a:gd name="T45" fmla="*/ 7 h 37"/>
                  <a:gd name="T46" fmla="*/ 32 w 32"/>
                  <a:gd name="T47" fmla="*/ 11 h 37"/>
                  <a:gd name="T48" fmla="*/ 25 w 32"/>
                  <a:gd name="T49" fmla="*/ 12 h 37"/>
                  <a:gd name="T50" fmla="*/ 23 w 32"/>
                  <a:gd name="T51" fmla="*/ 9 h 37"/>
                  <a:gd name="T52" fmla="*/ 22 w 32"/>
                  <a:gd name="T53" fmla="*/ 7 h 37"/>
                  <a:gd name="T54" fmla="*/ 19 w 32"/>
                  <a:gd name="T55" fmla="*/ 5 h 37"/>
                  <a:gd name="T56" fmla="*/ 17 w 32"/>
                  <a:gd name="T57" fmla="*/ 5 h 37"/>
                  <a:gd name="T58" fmla="*/ 13 w 32"/>
                  <a:gd name="T59" fmla="*/ 5 h 37"/>
                  <a:gd name="T60" fmla="*/ 10 w 32"/>
                  <a:gd name="T61" fmla="*/ 8 h 37"/>
                  <a:gd name="T62" fmla="*/ 7 w 32"/>
                  <a:gd name="T63" fmla="*/ 12 h 37"/>
                  <a:gd name="T64" fmla="*/ 7 w 32"/>
                  <a:gd name="T65" fmla="*/ 19 h 37"/>
                  <a:gd name="T66" fmla="*/ 7 w 32"/>
                  <a:gd name="T67" fmla="*/ 24 h 37"/>
                  <a:gd name="T68" fmla="*/ 10 w 32"/>
                  <a:gd name="T69" fmla="*/ 29 h 37"/>
                  <a:gd name="T70" fmla="*/ 13 w 32"/>
                  <a:gd name="T71" fmla="*/ 31 h 37"/>
                  <a:gd name="T72" fmla="*/ 17 w 32"/>
                  <a:gd name="T73" fmla="*/ 31 h 37"/>
                  <a:gd name="T74" fmla="*/ 21 w 32"/>
                  <a:gd name="T75" fmla="*/ 31 h 37"/>
                  <a:gd name="T76" fmla="*/ 22 w 32"/>
                  <a:gd name="T77" fmla="*/ 30 h 37"/>
                  <a:gd name="T78" fmla="*/ 25 w 32"/>
                  <a:gd name="T79" fmla="*/ 27 h 37"/>
                  <a:gd name="T80" fmla="*/ 26 w 32"/>
                  <a:gd name="T81" fmla="*/ 2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37"/>
                  <a:gd name="T125" fmla="*/ 32 w 32"/>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37">
                    <a:moveTo>
                      <a:pt x="26" y="23"/>
                    </a:moveTo>
                    <a:lnTo>
                      <a:pt x="32" y="24"/>
                    </a:lnTo>
                    <a:lnTo>
                      <a:pt x="30" y="30"/>
                    </a:lnTo>
                    <a:lnTo>
                      <a:pt x="26" y="34"/>
                    </a:lnTo>
                    <a:lnTo>
                      <a:pt x="22" y="35"/>
                    </a:lnTo>
                    <a:lnTo>
                      <a:pt x="17" y="37"/>
                    </a:lnTo>
                    <a:lnTo>
                      <a:pt x="14" y="37"/>
                    </a:lnTo>
                    <a:lnTo>
                      <a:pt x="10" y="35"/>
                    </a:lnTo>
                    <a:lnTo>
                      <a:pt x="7" y="34"/>
                    </a:lnTo>
                    <a:lnTo>
                      <a:pt x="6" y="33"/>
                    </a:lnTo>
                    <a:lnTo>
                      <a:pt x="3" y="30"/>
                    </a:lnTo>
                    <a:lnTo>
                      <a:pt x="2" y="26"/>
                    </a:lnTo>
                    <a:lnTo>
                      <a:pt x="2" y="23"/>
                    </a:lnTo>
                    <a:lnTo>
                      <a:pt x="0" y="19"/>
                    </a:lnTo>
                    <a:lnTo>
                      <a:pt x="2" y="14"/>
                    </a:lnTo>
                    <a:lnTo>
                      <a:pt x="3" y="8"/>
                    </a:lnTo>
                    <a:lnTo>
                      <a:pt x="6" y="5"/>
                    </a:lnTo>
                    <a:lnTo>
                      <a:pt x="8" y="3"/>
                    </a:lnTo>
                    <a:lnTo>
                      <a:pt x="13" y="0"/>
                    </a:lnTo>
                    <a:lnTo>
                      <a:pt x="17" y="0"/>
                    </a:lnTo>
                    <a:lnTo>
                      <a:pt x="22" y="1"/>
                    </a:lnTo>
                    <a:lnTo>
                      <a:pt x="26" y="3"/>
                    </a:lnTo>
                    <a:lnTo>
                      <a:pt x="29" y="7"/>
                    </a:lnTo>
                    <a:lnTo>
                      <a:pt x="32" y="11"/>
                    </a:lnTo>
                    <a:lnTo>
                      <a:pt x="25" y="12"/>
                    </a:lnTo>
                    <a:lnTo>
                      <a:pt x="23" y="9"/>
                    </a:lnTo>
                    <a:lnTo>
                      <a:pt x="22" y="7"/>
                    </a:lnTo>
                    <a:lnTo>
                      <a:pt x="19" y="5"/>
                    </a:lnTo>
                    <a:lnTo>
                      <a:pt x="17" y="5"/>
                    </a:lnTo>
                    <a:lnTo>
                      <a:pt x="13" y="5"/>
                    </a:lnTo>
                    <a:lnTo>
                      <a:pt x="10" y="8"/>
                    </a:lnTo>
                    <a:lnTo>
                      <a:pt x="7" y="12"/>
                    </a:lnTo>
                    <a:lnTo>
                      <a:pt x="7" y="19"/>
                    </a:lnTo>
                    <a:lnTo>
                      <a:pt x="7" y="24"/>
                    </a:lnTo>
                    <a:lnTo>
                      <a:pt x="10" y="29"/>
                    </a:lnTo>
                    <a:lnTo>
                      <a:pt x="13" y="31"/>
                    </a:lnTo>
                    <a:lnTo>
                      <a:pt x="17" y="31"/>
                    </a:lnTo>
                    <a:lnTo>
                      <a:pt x="21" y="31"/>
                    </a:lnTo>
                    <a:lnTo>
                      <a:pt x="22" y="30"/>
                    </a:lnTo>
                    <a:lnTo>
                      <a:pt x="25" y="27"/>
                    </a:lnTo>
                    <a:lnTo>
                      <a:pt x="26"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228"/>
              <p:cNvSpPr>
                <a:spLocks noEditPoints="1"/>
              </p:cNvSpPr>
              <p:nvPr/>
            </p:nvSpPr>
            <p:spPr bwMode="auto">
              <a:xfrm>
                <a:off x="4204" y="3713"/>
                <a:ext cx="33" cy="37"/>
              </a:xfrm>
              <a:custGeom>
                <a:avLst/>
                <a:gdLst>
                  <a:gd name="T0" fmla="*/ 26 w 33"/>
                  <a:gd name="T1" fmla="*/ 24 h 37"/>
                  <a:gd name="T2" fmla="*/ 33 w 33"/>
                  <a:gd name="T3" fmla="*/ 26 h 37"/>
                  <a:gd name="T4" fmla="*/ 30 w 33"/>
                  <a:gd name="T5" fmla="*/ 30 h 37"/>
                  <a:gd name="T6" fmla="*/ 28 w 33"/>
                  <a:gd name="T7" fmla="*/ 34 h 37"/>
                  <a:gd name="T8" fmla="*/ 22 w 33"/>
                  <a:gd name="T9" fmla="*/ 35 h 37"/>
                  <a:gd name="T10" fmla="*/ 17 w 33"/>
                  <a:gd name="T11" fmla="*/ 37 h 37"/>
                  <a:gd name="T12" fmla="*/ 14 w 33"/>
                  <a:gd name="T13" fmla="*/ 37 h 37"/>
                  <a:gd name="T14" fmla="*/ 10 w 33"/>
                  <a:gd name="T15" fmla="*/ 35 h 37"/>
                  <a:gd name="T16" fmla="*/ 7 w 33"/>
                  <a:gd name="T17" fmla="*/ 34 h 37"/>
                  <a:gd name="T18" fmla="*/ 4 w 33"/>
                  <a:gd name="T19" fmla="*/ 33 h 37"/>
                  <a:gd name="T20" fmla="*/ 3 w 33"/>
                  <a:gd name="T21" fmla="*/ 30 h 37"/>
                  <a:gd name="T22" fmla="*/ 2 w 33"/>
                  <a:gd name="T23" fmla="*/ 26 h 37"/>
                  <a:gd name="T24" fmla="*/ 0 w 33"/>
                  <a:gd name="T25" fmla="*/ 23 h 37"/>
                  <a:gd name="T26" fmla="*/ 0 w 33"/>
                  <a:gd name="T27" fmla="*/ 19 h 37"/>
                  <a:gd name="T28" fmla="*/ 0 w 33"/>
                  <a:gd name="T29" fmla="*/ 15 h 37"/>
                  <a:gd name="T30" fmla="*/ 2 w 33"/>
                  <a:gd name="T31" fmla="*/ 11 h 37"/>
                  <a:gd name="T32" fmla="*/ 3 w 33"/>
                  <a:gd name="T33" fmla="*/ 8 h 37"/>
                  <a:gd name="T34" fmla="*/ 4 w 33"/>
                  <a:gd name="T35" fmla="*/ 5 h 37"/>
                  <a:gd name="T36" fmla="*/ 7 w 33"/>
                  <a:gd name="T37" fmla="*/ 3 h 37"/>
                  <a:gd name="T38" fmla="*/ 10 w 33"/>
                  <a:gd name="T39" fmla="*/ 1 h 37"/>
                  <a:gd name="T40" fmla="*/ 14 w 33"/>
                  <a:gd name="T41" fmla="*/ 0 h 37"/>
                  <a:gd name="T42" fmla="*/ 17 w 33"/>
                  <a:gd name="T43" fmla="*/ 0 h 37"/>
                  <a:gd name="T44" fmla="*/ 23 w 33"/>
                  <a:gd name="T45" fmla="*/ 1 h 37"/>
                  <a:gd name="T46" fmla="*/ 29 w 33"/>
                  <a:gd name="T47" fmla="*/ 5 h 37"/>
                  <a:gd name="T48" fmla="*/ 30 w 33"/>
                  <a:gd name="T49" fmla="*/ 7 h 37"/>
                  <a:gd name="T50" fmla="*/ 32 w 33"/>
                  <a:gd name="T51" fmla="*/ 11 h 37"/>
                  <a:gd name="T52" fmla="*/ 33 w 33"/>
                  <a:gd name="T53" fmla="*/ 14 h 37"/>
                  <a:gd name="T54" fmla="*/ 33 w 33"/>
                  <a:gd name="T55" fmla="*/ 18 h 37"/>
                  <a:gd name="T56" fmla="*/ 33 w 33"/>
                  <a:gd name="T57" fmla="*/ 19 h 37"/>
                  <a:gd name="T58" fmla="*/ 33 w 33"/>
                  <a:gd name="T59" fmla="*/ 20 h 37"/>
                  <a:gd name="T60" fmla="*/ 7 w 33"/>
                  <a:gd name="T61" fmla="*/ 20 h 37"/>
                  <a:gd name="T62" fmla="*/ 7 w 33"/>
                  <a:gd name="T63" fmla="*/ 24 h 37"/>
                  <a:gd name="T64" fmla="*/ 10 w 33"/>
                  <a:gd name="T65" fmla="*/ 29 h 37"/>
                  <a:gd name="T66" fmla="*/ 13 w 33"/>
                  <a:gd name="T67" fmla="*/ 31 h 37"/>
                  <a:gd name="T68" fmla="*/ 17 w 33"/>
                  <a:gd name="T69" fmla="*/ 31 h 37"/>
                  <a:gd name="T70" fmla="*/ 21 w 33"/>
                  <a:gd name="T71" fmla="*/ 31 h 37"/>
                  <a:gd name="T72" fmla="*/ 23 w 33"/>
                  <a:gd name="T73" fmla="*/ 30 h 37"/>
                  <a:gd name="T74" fmla="*/ 25 w 33"/>
                  <a:gd name="T75" fmla="*/ 29 h 37"/>
                  <a:gd name="T76" fmla="*/ 26 w 33"/>
                  <a:gd name="T77" fmla="*/ 24 h 37"/>
                  <a:gd name="T78" fmla="*/ 7 w 33"/>
                  <a:gd name="T79" fmla="*/ 15 h 37"/>
                  <a:gd name="T80" fmla="*/ 26 w 33"/>
                  <a:gd name="T81" fmla="*/ 15 h 37"/>
                  <a:gd name="T82" fmla="*/ 26 w 33"/>
                  <a:gd name="T83" fmla="*/ 11 h 37"/>
                  <a:gd name="T84" fmla="*/ 25 w 33"/>
                  <a:gd name="T85" fmla="*/ 8 h 37"/>
                  <a:gd name="T86" fmla="*/ 21 w 33"/>
                  <a:gd name="T87" fmla="*/ 5 h 37"/>
                  <a:gd name="T88" fmla="*/ 17 w 33"/>
                  <a:gd name="T89" fmla="*/ 5 h 37"/>
                  <a:gd name="T90" fmla="*/ 13 w 33"/>
                  <a:gd name="T91" fmla="*/ 5 h 37"/>
                  <a:gd name="T92" fmla="*/ 10 w 33"/>
                  <a:gd name="T93" fmla="*/ 8 h 37"/>
                  <a:gd name="T94" fmla="*/ 7 w 33"/>
                  <a:gd name="T95" fmla="*/ 11 h 37"/>
                  <a:gd name="T96" fmla="*/ 7 w 33"/>
                  <a:gd name="T97" fmla="*/ 1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37"/>
                  <a:gd name="T149" fmla="*/ 33 w 3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37">
                    <a:moveTo>
                      <a:pt x="26" y="24"/>
                    </a:moveTo>
                    <a:lnTo>
                      <a:pt x="33" y="26"/>
                    </a:lnTo>
                    <a:lnTo>
                      <a:pt x="30" y="30"/>
                    </a:lnTo>
                    <a:lnTo>
                      <a:pt x="28" y="34"/>
                    </a:lnTo>
                    <a:lnTo>
                      <a:pt x="22" y="35"/>
                    </a:lnTo>
                    <a:lnTo>
                      <a:pt x="17" y="37"/>
                    </a:lnTo>
                    <a:lnTo>
                      <a:pt x="14" y="37"/>
                    </a:lnTo>
                    <a:lnTo>
                      <a:pt x="10" y="35"/>
                    </a:lnTo>
                    <a:lnTo>
                      <a:pt x="7" y="34"/>
                    </a:lnTo>
                    <a:lnTo>
                      <a:pt x="4" y="33"/>
                    </a:lnTo>
                    <a:lnTo>
                      <a:pt x="3" y="30"/>
                    </a:lnTo>
                    <a:lnTo>
                      <a:pt x="2" y="26"/>
                    </a:lnTo>
                    <a:lnTo>
                      <a:pt x="0" y="23"/>
                    </a:lnTo>
                    <a:lnTo>
                      <a:pt x="0" y="19"/>
                    </a:lnTo>
                    <a:lnTo>
                      <a:pt x="0" y="15"/>
                    </a:lnTo>
                    <a:lnTo>
                      <a:pt x="2" y="11"/>
                    </a:lnTo>
                    <a:lnTo>
                      <a:pt x="3" y="8"/>
                    </a:lnTo>
                    <a:lnTo>
                      <a:pt x="4" y="5"/>
                    </a:lnTo>
                    <a:lnTo>
                      <a:pt x="7" y="3"/>
                    </a:lnTo>
                    <a:lnTo>
                      <a:pt x="10" y="1"/>
                    </a:lnTo>
                    <a:lnTo>
                      <a:pt x="14" y="0"/>
                    </a:lnTo>
                    <a:lnTo>
                      <a:pt x="17" y="0"/>
                    </a:lnTo>
                    <a:lnTo>
                      <a:pt x="23" y="1"/>
                    </a:lnTo>
                    <a:lnTo>
                      <a:pt x="29" y="5"/>
                    </a:lnTo>
                    <a:lnTo>
                      <a:pt x="30" y="7"/>
                    </a:lnTo>
                    <a:lnTo>
                      <a:pt x="32" y="11"/>
                    </a:lnTo>
                    <a:lnTo>
                      <a:pt x="33" y="14"/>
                    </a:lnTo>
                    <a:lnTo>
                      <a:pt x="33" y="18"/>
                    </a:lnTo>
                    <a:lnTo>
                      <a:pt x="33" y="19"/>
                    </a:lnTo>
                    <a:lnTo>
                      <a:pt x="33" y="20"/>
                    </a:lnTo>
                    <a:lnTo>
                      <a:pt x="7" y="20"/>
                    </a:lnTo>
                    <a:lnTo>
                      <a:pt x="7" y="24"/>
                    </a:lnTo>
                    <a:lnTo>
                      <a:pt x="10" y="29"/>
                    </a:lnTo>
                    <a:lnTo>
                      <a:pt x="13" y="31"/>
                    </a:lnTo>
                    <a:lnTo>
                      <a:pt x="17" y="31"/>
                    </a:lnTo>
                    <a:lnTo>
                      <a:pt x="21" y="31"/>
                    </a:lnTo>
                    <a:lnTo>
                      <a:pt x="23" y="30"/>
                    </a:lnTo>
                    <a:lnTo>
                      <a:pt x="25" y="29"/>
                    </a:lnTo>
                    <a:lnTo>
                      <a:pt x="26" y="24"/>
                    </a:lnTo>
                    <a:close/>
                    <a:moveTo>
                      <a:pt x="7" y="15"/>
                    </a:moveTo>
                    <a:lnTo>
                      <a:pt x="26" y="15"/>
                    </a:lnTo>
                    <a:lnTo>
                      <a:pt x="26" y="11"/>
                    </a:lnTo>
                    <a:lnTo>
                      <a:pt x="25" y="8"/>
                    </a:lnTo>
                    <a:lnTo>
                      <a:pt x="21" y="5"/>
                    </a:lnTo>
                    <a:lnTo>
                      <a:pt x="17" y="5"/>
                    </a:lnTo>
                    <a:lnTo>
                      <a:pt x="13" y="5"/>
                    </a:lnTo>
                    <a:lnTo>
                      <a:pt x="10" y="8"/>
                    </a:lnTo>
                    <a:lnTo>
                      <a:pt x="7" y="11"/>
                    </a:lnTo>
                    <a:lnTo>
                      <a:pt x="7"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229"/>
              <p:cNvSpPr>
                <a:spLocks noEditPoints="1"/>
              </p:cNvSpPr>
              <p:nvPr/>
            </p:nvSpPr>
            <p:spPr bwMode="auto">
              <a:xfrm>
                <a:off x="4061" y="3627"/>
                <a:ext cx="41" cy="48"/>
              </a:xfrm>
              <a:custGeom>
                <a:avLst/>
                <a:gdLst>
                  <a:gd name="T0" fmla="*/ 0 w 41"/>
                  <a:gd name="T1" fmla="*/ 48 h 48"/>
                  <a:gd name="T2" fmla="*/ 0 w 41"/>
                  <a:gd name="T3" fmla="*/ 0 h 48"/>
                  <a:gd name="T4" fmla="*/ 18 w 41"/>
                  <a:gd name="T5" fmla="*/ 0 h 48"/>
                  <a:gd name="T6" fmla="*/ 22 w 41"/>
                  <a:gd name="T7" fmla="*/ 0 h 48"/>
                  <a:gd name="T8" fmla="*/ 26 w 41"/>
                  <a:gd name="T9" fmla="*/ 0 h 48"/>
                  <a:gd name="T10" fmla="*/ 30 w 41"/>
                  <a:gd name="T11" fmla="*/ 1 h 48"/>
                  <a:gd name="T12" fmla="*/ 33 w 41"/>
                  <a:gd name="T13" fmla="*/ 4 h 48"/>
                  <a:gd name="T14" fmla="*/ 37 w 41"/>
                  <a:gd name="T15" fmla="*/ 7 h 48"/>
                  <a:gd name="T16" fmla="*/ 39 w 41"/>
                  <a:gd name="T17" fmla="*/ 12 h 48"/>
                  <a:gd name="T18" fmla="*/ 40 w 41"/>
                  <a:gd name="T19" fmla="*/ 18 h 48"/>
                  <a:gd name="T20" fmla="*/ 41 w 41"/>
                  <a:gd name="T21" fmla="*/ 23 h 48"/>
                  <a:gd name="T22" fmla="*/ 41 w 41"/>
                  <a:gd name="T23" fmla="*/ 29 h 48"/>
                  <a:gd name="T24" fmla="*/ 40 w 41"/>
                  <a:gd name="T25" fmla="*/ 34 h 48"/>
                  <a:gd name="T26" fmla="*/ 39 w 41"/>
                  <a:gd name="T27" fmla="*/ 37 h 48"/>
                  <a:gd name="T28" fmla="*/ 36 w 41"/>
                  <a:gd name="T29" fmla="*/ 41 h 48"/>
                  <a:gd name="T30" fmla="*/ 34 w 41"/>
                  <a:gd name="T31" fmla="*/ 44 h 48"/>
                  <a:gd name="T32" fmla="*/ 32 w 41"/>
                  <a:gd name="T33" fmla="*/ 45 h 48"/>
                  <a:gd name="T34" fmla="*/ 29 w 41"/>
                  <a:gd name="T35" fmla="*/ 46 h 48"/>
                  <a:gd name="T36" fmla="*/ 26 w 41"/>
                  <a:gd name="T37" fmla="*/ 48 h 48"/>
                  <a:gd name="T38" fmla="*/ 22 w 41"/>
                  <a:gd name="T39" fmla="*/ 48 h 48"/>
                  <a:gd name="T40" fmla="*/ 18 w 41"/>
                  <a:gd name="T41" fmla="*/ 48 h 48"/>
                  <a:gd name="T42" fmla="*/ 0 w 41"/>
                  <a:gd name="T43" fmla="*/ 48 h 48"/>
                  <a:gd name="T44" fmla="*/ 7 w 41"/>
                  <a:gd name="T45" fmla="*/ 42 h 48"/>
                  <a:gd name="T46" fmla="*/ 18 w 41"/>
                  <a:gd name="T47" fmla="*/ 42 h 48"/>
                  <a:gd name="T48" fmla="*/ 22 w 41"/>
                  <a:gd name="T49" fmla="*/ 42 h 48"/>
                  <a:gd name="T50" fmla="*/ 25 w 41"/>
                  <a:gd name="T51" fmla="*/ 41 h 48"/>
                  <a:gd name="T52" fmla="*/ 28 w 41"/>
                  <a:gd name="T53" fmla="*/ 41 h 48"/>
                  <a:gd name="T54" fmla="*/ 29 w 41"/>
                  <a:gd name="T55" fmla="*/ 40 h 48"/>
                  <a:gd name="T56" fmla="*/ 32 w 41"/>
                  <a:gd name="T57" fmla="*/ 37 h 48"/>
                  <a:gd name="T58" fmla="*/ 33 w 41"/>
                  <a:gd name="T59" fmla="*/ 33 h 48"/>
                  <a:gd name="T60" fmla="*/ 34 w 41"/>
                  <a:gd name="T61" fmla="*/ 29 h 48"/>
                  <a:gd name="T62" fmla="*/ 34 w 41"/>
                  <a:gd name="T63" fmla="*/ 23 h 48"/>
                  <a:gd name="T64" fmla="*/ 33 w 41"/>
                  <a:gd name="T65" fmla="*/ 16 h 48"/>
                  <a:gd name="T66" fmla="*/ 32 w 41"/>
                  <a:gd name="T67" fmla="*/ 12 h 48"/>
                  <a:gd name="T68" fmla="*/ 29 w 41"/>
                  <a:gd name="T69" fmla="*/ 8 h 48"/>
                  <a:gd name="T70" fmla="*/ 26 w 41"/>
                  <a:gd name="T71" fmla="*/ 7 h 48"/>
                  <a:gd name="T72" fmla="*/ 22 w 41"/>
                  <a:gd name="T73" fmla="*/ 5 h 48"/>
                  <a:gd name="T74" fmla="*/ 17 w 41"/>
                  <a:gd name="T75" fmla="*/ 5 h 48"/>
                  <a:gd name="T76" fmla="*/ 7 w 41"/>
                  <a:gd name="T77" fmla="*/ 5 h 48"/>
                  <a:gd name="T78" fmla="*/ 7 w 41"/>
                  <a:gd name="T79" fmla="*/ 42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
                  <a:gd name="T121" fmla="*/ 0 h 48"/>
                  <a:gd name="T122" fmla="*/ 41 w 41"/>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 h="48">
                    <a:moveTo>
                      <a:pt x="0" y="48"/>
                    </a:moveTo>
                    <a:lnTo>
                      <a:pt x="0" y="0"/>
                    </a:lnTo>
                    <a:lnTo>
                      <a:pt x="18" y="0"/>
                    </a:lnTo>
                    <a:lnTo>
                      <a:pt x="22" y="0"/>
                    </a:lnTo>
                    <a:lnTo>
                      <a:pt x="26" y="0"/>
                    </a:lnTo>
                    <a:lnTo>
                      <a:pt x="30" y="1"/>
                    </a:lnTo>
                    <a:lnTo>
                      <a:pt x="33" y="4"/>
                    </a:lnTo>
                    <a:lnTo>
                      <a:pt x="37" y="7"/>
                    </a:lnTo>
                    <a:lnTo>
                      <a:pt x="39" y="12"/>
                    </a:lnTo>
                    <a:lnTo>
                      <a:pt x="40" y="18"/>
                    </a:lnTo>
                    <a:lnTo>
                      <a:pt x="41" y="23"/>
                    </a:lnTo>
                    <a:lnTo>
                      <a:pt x="41" y="29"/>
                    </a:lnTo>
                    <a:lnTo>
                      <a:pt x="40" y="34"/>
                    </a:lnTo>
                    <a:lnTo>
                      <a:pt x="39" y="37"/>
                    </a:lnTo>
                    <a:lnTo>
                      <a:pt x="36" y="41"/>
                    </a:lnTo>
                    <a:lnTo>
                      <a:pt x="34" y="44"/>
                    </a:lnTo>
                    <a:lnTo>
                      <a:pt x="32" y="45"/>
                    </a:lnTo>
                    <a:lnTo>
                      <a:pt x="29" y="46"/>
                    </a:lnTo>
                    <a:lnTo>
                      <a:pt x="26" y="48"/>
                    </a:lnTo>
                    <a:lnTo>
                      <a:pt x="22" y="48"/>
                    </a:lnTo>
                    <a:lnTo>
                      <a:pt x="18" y="48"/>
                    </a:lnTo>
                    <a:lnTo>
                      <a:pt x="0" y="48"/>
                    </a:lnTo>
                    <a:close/>
                    <a:moveTo>
                      <a:pt x="7" y="42"/>
                    </a:moveTo>
                    <a:lnTo>
                      <a:pt x="18" y="42"/>
                    </a:lnTo>
                    <a:lnTo>
                      <a:pt x="22" y="42"/>
                    </a:lnTo>
                    <a:lnTo>
                      <a:pt x="25" y="41"/>
                    </a:lnTo>
                    <a:lnTo>
                      <a:pt x="28" y="41"/>
                    </a:lnTo>
                    <a:lnTo>
                      <a:pt x="29" y="40"/>
                    </a:lnTo>
                    <a:lnTo>
                      <a:pt x="32" y="37"/>
                    </a:lnTo>
                    <a:lnTo>
                      <a:pt x="33" y="33"/>
                    </a:lnTo>
                    <a:lnTo>
                      <a:pt x="34" y="29"/>
                    </a:lnTo>
                    <a:lnTo>
                      <a:pt x="34" y="23"/>
                    </a:lnTo>
                    <a:lnTo>
                      <a:pt x="33" y="16"/>
                    </a:lnTo>
                    <a:lnTo>
                      <a:pt x="32" y="12"/>
                    </a:lnTo>
                    <a:lnTo>
                      <a:pt x="29" y="8"/>
                    </a:lnTo>
                    <a:lnTo>
                      <a:pt x="26" y="7"/>
                    </a:lnTo>
                    <a:lnTo>
                      <a:pt x="22" y="5"/>
                    </a:lnTo>
                    <a:lnTo>
                      <a:pt x="17" y="5"/>
                    </a:lnTo>
                    <a:lnTo>
                      <a:pt x="7" y="5"/>
                    </a:lnTo>
                    <a:lnTo>
                      <a:pt x="7"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230"/>
              <p:cNvSpPr>
                <a:spLocks noEditPoints="1"/>
              </p:cNvSpPr>
              <p:nvPr/>
            </p:nvSpPr>
            <p:spPr bwMode="auto">
              <a:xfrm>
                <a:off x="4108" y="3639"/>
                <a:ext cx="32" cy="37"/>
              </a:xfrm>
              <a:custGeom>
                <a:avLst/>
                <a:gdLst>
                  <a:gd name="T0" fmla="*/ 26 w 32"/>
                  <a:gd name="T1" fmla="*/ 25 h 37"/>
                  <a:gd name="T2" fmla="*/ 32 w 32"/>
                  <a:gd name="T3" fmla="*/ 26 h 37"/>
                  <a:gd name="T4" fmla="*/ 30 w 32"/>
                  <a:gd name="T5" fmla="*/ 30 h 37"/>
                  <a:gd name="T6" fmla="*/ 27 w 32"/>
                  <a:gd name="T7" fmla="*/ 34 h 37"/>
                  <a:gd name="T8" fmla="*/ 23 w 32"/>
                  <a:gd name="T9" fmla="*/ 36 h 37"/>
                  <a:gd name="T10" fmla="*/ 17 w 32"/>
                  <a:gd name="T11" fmla="*/ 37 h 37"/>
                  <a:gd name="T12" fmla="*/ 13 w 32"/>
                  <a:gd name="T13" fmla="*/ 37 h 37"/>
                  <a:gd name="T14" fmla="*/ 9 w 32"/>
                  <a:gd name="T15" fmla="*/ 36 h 37"/>
                  <a:gd name="T16" fmla="*/ 6 w 32"/>
                  <a:gd name="T17" fmla="*/ 34 h 37"/>
                  <a:gd name="T18" fmla="*/ 5 w 32"/>
                  <a:gd name="T19" fmla="*/ 32 h 37"/>
                  <a:gd name="T20" fmla="*/ 2 w 32"/>
                  <a:gd name="T21" fmla="*/ 30 h 37"/>
                  <a:gd name="T22" fmla="*/ 1 w 32"/>
                  <a:gd name="T23" fmla="*/ 26 h 37"/>
                  <a:gd name="T24" fmla="*/ 0 w 32"/>
                  <a:gd name="T25" fmla="*/ 23 h 37"/>
                  <a:gd name="T26" fmla="*/ 0 w 32"/>
                  <a:gd name="T27" fmla="*/ 19 h 37"/>
                  <a:gd name="T28" fmla="*/ 0 w 32"/>
                  <a:gd name="T29" fmla="*/ 15 h 37"/>
                  <a:gd name="T30" fmla="*/ 1 w 32"/>
                  <a:gd name="T31" fmla="*/ 11 h 37"/>
                  <a:gd name="T32" fmla="*/ 2 w 32"/>
                  <a:gd name="T33" fmla="*/ 8 h 37"/>
                  <a:gd name="T34" fmla="*/ 5 w 32"/>
                  <a:gd name="T35" fmla="*/ 6 h 37"/>
                  <a:gd name="T36" fmla="*/ 6 w 32"/>
                  <a:gd name="T37" fmla="*/ 3 h 37"/>
                  <a:gd name="T38" fmla="*/ 9 w 32"/>
                  <a:gd name="T39" fmla="*/ 2 h 37"/>
                  <a:gd name="T40" fmla="*/ 13 w 32"/>
                  <a:gd name="T41" fmla="*/ 0 h 37"/>
                  <a:gd name="T42" fmla="*/ 16 w 32"/>
                  <a:gd name="T43" fmla="*/ 0 h 37"/>
                  <a:gd name="T44" fmla="*/ 23 w 32"/>
                  <a:gd name="T45" fmla="*/ 2 h 37"/>
                  <a:gd name="T46" fmla="*/ 28 w 32"/>
                  <a:gd name="T47" fmla="*/ 4 h 37"/>
                  <a:gd name="T48" fmla="*/ 30 w 32"/>
                  <a:gd name="T49" fmla="*/ 7 h 37"/>
                  <a:gd name="T50" fmla="*/ 31 w 32"/>
                  <a:gd name="T51" fmla="*/ 11 h 37"/>
                  <a:gd name="T52" fmla="*/ 32 w 32"/>
                  <a:gd name="T53" fmla="*/ 14 h 37"/>
                  <a:gd name="T54" fmla="*/ 32 w 32"/>
                  <a:gd name="T55" fmla="*/ 18 h 37"/>
                  <a:gd name="T56" fmla="*/ 32 w 32"/>
                  <a:gd name="T57" fmla="*/ 19 h 37"/>
                  <a:gd name="T58" fmla="*/ 32 w 32"/>
                  <a:gd name="T59" fmla="*/ 21 h 37"/>
                  <a:gd name="T60" fmla="*/ 6 w 32"/>
                  <a:gd name="T61" fmla="*/ 21 h 37"/>
                  <a:gd name="T62" fmla="*/ 8 w 32"/>
                  <a:gd name="T63" fmla="*/ 25 h 37"/>
                  <a:gd name="T64" fmla="*/ 9 w 32"/>
                  <a:gd name="T65" fmla="*/ 29 h 37"/>
                  <a:gd name="T66" fmla="*/ 13 w 32"/>
                  <a:gd name="T67" fmla="*/ 32 h 37"/>
                  <a:gd name="T68" fmla="*/ 17 w 32"/>
                  <a:gd name="T69" fmla="*/ 32 h 37"/>
                  <a:gd name="T70" fmla="*/ 20 w 32"/>
                  <a:gd name="T71" fmla="*/ 32 h 37"/>
                  <a:gd name="T72" fmla="*/ 23 w 32"/>
                  <a:gd name="T73" fmla="*/ 30 h 37"/>
                  <a:gd name="T74" fmla="*/ 24 w 32"/>
                  <a:gd name="T75" fmla="*/ 28 h 37"/>
                  <a:gd name="T76" fmla="*/ 26 w 32"/>
                  <a:gd name="T77" fmla="*/ 25 h 37"/>
                  <a:gd name="T78" fmla="*/ 6 w 32"/>
                  <a:gd name="T79" fmla="*/ 15 h 37"/>
                  <a:gd name="T80" fmla="*/ 26 w 32"/>
                  <a:gd name="T81" fmla="*/ 15 h 37"/>
                  <a:gd name="T82" fmla="*/ 26 w 32"/>
                  <a:gd name="T83" fmla="*/ 11 h 37"/>
                  <a:gd name="T84" fmla="*/ 24 w 32"/>
                  <a:gd name="T85" fmla="*/ 8 h 37"/>
                  <a:gd name="T86" fmla="*/ 20 w 32"/>
                  <a:gd name="T87" fmla="*/ 6 h 37"/>
                  <a:gd name="T88" fmla="*/ 16 w 32"/>
                  <a:gd name="T89" fmla="*/ 6 h 37"/>
                  <a:gd name="T90" fmla="*/ 13 w 32"/>
                  <a:gd name="T91" fmla="*/ 6 h 37"/>
                  <a:gd name="T92" fmla="*/ 9 w 32"/>
                  <a:gd name="T93" fmla="*/ 8 h 37"/>
                  <a:gd name="T94" fmla="*/ 8 w 32"/>
                  <a:gd name="T95" fmla="*/ 11 h 37"/>
                  <a:gd name="T96" fmla="*/ 6 w 32"/>
                  <a:gd name="T97" fmla="*/ 1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37"/>
                  <a:gd name="T149" fmla="*/ 32 w 32"/>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37">
                    <a:moveTo>
                      <a:pt x="26" y="25"/>
                    </a:moveTo>
                    <a:lnTo>
                      <a:pt x="32" y="26"/>
                    </a:lnTo>
                    <a:lnTo>
                      <a:pt x="30" y="30"/>
                    </a:lnTo>
                    <a:lnTo>
                      <a:pt x="27" y="34"/>
                    </a:lnTo>
                    <a:lnTo>
                      <a:pt x="23" y="36"/>
                    </a:lnTo>
                    <a:lnTo>
                      <a:pt x="17" y="37"/>
                    </a:lnTo>
                    <a:lnTo>
                      <a:pt x="13" y="37"/>
                    </a:lnTo>
                    <a:lnTo>
                      <a:pt x="9" y="36"/>
                    </a:lnTo>
                    <a:lnTo>
                      <a:pt x="6" y="34"/>
                    </a:lnTo>
                    <a:lnTo>
                      <a:pt x="5" y="32"/>
                    </a:lnTo>
                    <a:lnTo>
                      <a:pt x="2" y="30"/>
                    </a:lnTo>
                    <a:lnTo>
                      <a:pt x="1" y="26"/>
                    </a:lnTo>
                    <a:lnTo>
                      <a:pt x="0" y="23"/>
                    </a:lnTo>
                    <a:lnTo>
                      <a:pt x="0" y="19"/>
                    </a:lnTo>
                    <a:lnTo>
                      <a:pt x="0" y="15"/>
                    </a:lnTo>
                    <a:lnTo>
                      <a:pt x="1" y="11"/>
                    </a:lnTo>
                    <a:lnTo>
                      <a:pt x="2" y="8"/>
                    </a:lnTo>
                    <a:lnTo>
                      <a:pt x="5" y="6"/>
                    </a:lnTo>
                    <a:lnTo>
                      <a:pt x="6" y="3"/>
                    </a:lnTo>
                    <a:lnTo>
                      <a:pt x="9" y="2"/>
                    </a:lnTo>
                    <a:lnTo>
                      <a:pt x="13" y="0"/>
                    </a:lnTo>
                    <a:lnTo>
                      <a:pt x="16" y="0"/>
                    </a:lnTo>
                    <a:lnTo>
                      <a:pt x="23" y="2"/>
                    </a:lnTo>
                    <a:lnTo>
                      <a:pt x="28" y="4"/>
                    </a:lnTo>
                    <a:lnTo>
                      <a:pt x="30" y="7"/>
                    </a:lnTo>
                    <a:lnTo>
                      <a:pt x="31" y="11"/>
                    </a:lnTo>
                    <a:lnTo>
                      <a:pt x="32" y="14"/>
                    </a:lnTo>
                    <a:lnTo>
                      <a:pt x="32" y="18"/>
                    </a:lnTo>
                    <a:lnTo>
                      <a:pt x="32" y="19"/>
                    </a:lnTo>
                    <a:lnTo>
                      <a:pt x="32" y="21"/>
                    </a:lnTo>
                    <a:lnTo>
                      <a:pt x="6" y="21"/>
                    </a:lnTo>
                    <a:lnTo>
                      <a:pt x="8" y="25"/>
                    </a:lnTo>
                    <a:lnTo>
                      <a:pt x="9" y="29"/>
                    </a:lnTo>
                    <a:lnTo>
                      <a:pt x="13" y="32"/>
                    </a:lnTo>
                    <a:lnTo>
                      <a:pt x="17" y="32"/>
                    </a:lnTo>
                    <a:lnTo>
                      <a:pt x="20" y="32"/>
                    </a:lnTo>
                    <a:lnTo>
                      <a:pt x="23" y="30"/>
                    </a:lnTo>
                    <a:lnTo>
                      <a:pt x="24" y="28"/>
                    </a:lnTo>
                    <a:lnTo>
                      <a:pt x="26" y="25"/>
                    </a:lnTo>
                    <a:close/>
                    <a:moveTo>
                      <a:pt x="6" y="15"/>
                    </a:moveTo>
                    <a:lnTo>
                      <a:pt x="26" y="15"/>
                    </a:lnTo>
                    <a:lnTo>
                      <a:pt x="26" y="11"/>
                    </a:lnTo>
                    <a:lnTo>
                      <a:pt x="24" y="8"/>
                    </a:lnTo>
                    <a:lnTo>
                      <a:pt x="20" y="6"/>
                    </a:lnTo>
                    <a:lnTo>
                      <a:pt x="16" y="6"/>
                    </a:lnTo>
                    <a:lnTo>
                      <a:pt x="13" y="6"/>
                    </a:lnTo>
                    <a:lnTo>
                      <a:pt x="9" y="8"/>
                    </a:lnTo>
                    <a:lnTo>
                      <a:pt x="8" y="11"/>
                    </a:lnTo>
                    <a:lnTo>
                      <a:pt x="6"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231"/>
              <p:cNvSpPr>
                <a:spLocks noEditPoints="1"/>
              </p:cNvSpPr>
              <p:nvPr/>
            </p:nvSpPr>
            <p:spPr bwMode="auto">
              <a:xfrm>
                <a:off x="4147" y="3639"/>
                <a:ext cx="31" cy="49"/>
              </a:xfrm>
              <a:custGeom>
                <a:avLst/>
                <a:gdLst>
                  <a:gd name="T0" fmla="*/ 0 w 31"/>
                  <a:gd name="T1" fmla="*/ 49 h 49"/>
                  <a:gd name="T2" fmla="*/ 0 w 31"/>
                  <a:gd name="T3" fmla="*/ 2 h 49"/>
                  <a:gd name="T4" fmla="*/ 6 w 31"/>
                  <a:gd name="T5" fmla="*/ 2 h 49"/>
                  <a:gd name="T6" fmla="*/ 6 w 31"/>
                  <a:gd name="T7" fmla="*/ 6 h 49"/>
                  <a:gd name="T8" fmla="*/ 8 w 31"/>
                  <a:gd name="T9" fmla="*/ 3 h 49"/>
                  <a:gd name="T10" fmla="*/ 11 w 31"/>
                  <a:gd name="T11" fmla="*/ 2 h 49"/>
                  <a:gd name="T12" fmla="*/ 14 w 31"/>
                  <a:gd name="T13" fmla="*/ 0 h 49"/>
                  <a:gd name="T14" fmla="*/ 16 w 31"/>
                  <a:gd name="T15" fmla="*/ 0 h 49"/>
                  <a:gd name="T16" fmla="*/ 21 w 31"/>
                  <a:gd name="T17" fmla="*/ 0 h 49"/>
                  <a:gd name="T18" fmla="*/ 25 w 31"/>
                  <a:gd name="T19" fmla="*/ 3 h 49"/>
                  <a:gd name="T20" fmla="*/ 27 w 31"/>
                  <a:gd name="T21" fmla="*/ 6 h 49"/>
                  <a:gd name="T22" fmla="*/ 30 w 31"/>
                  <a:gd name="T23" fmla="*/ 8 h 49"/>
                  <a:gd name="T24" fmla="*/ 31 w 31"/>
                  <a:gd name="T25" fmla="*/ 14 h 49"/>
                  <a:gd name="T26" fmla="*/ 31 w 31"/>
                  <a:gd name="T27" fmla="*/ 18 h 49"/>
                  <a:gd name="T28" fmla="*/ 31 w 31"/>
                  <a:gd name="T29" fmla="*/ 23 h 49"/>
                  <a:gd name="T30" fmla="*/ 30 w 31"/>
                  <a:gd name="T31" fmla="*/ 28 h 49"/>
                  <a:gd name="T32" fmla="*/ 27 w 31"/>
                  <a:gd name="T33" fmla="*/ 32 h 49"/>
                  <a:gd name="T34" fmla="*/ 23 w 31"/>
                  <a:gd name="T35" fmla="*/ 34 h 49"/>
                  <a:gd name="T36" fmla="*/ 21 w 31"/>
                  <a:gd name="T37" fmla="*/ 37 h 49"/>
                  <a:gd name="T38" fmla="*/ 16 w 31"/>
                  <a:gd name="T39" fmla="*/ 37 h 49"/>
                  <a:gd name="T40" fmla="*/ 14 w 31"/>
                  <a:gd name="T41" fmla="*/ 37 h 49"/>
                  <a:gd name="T42" fmla="*/ 11 w 31"/>
                  <a:gd name="T43" fmla="*/ 36 h 49"/>
                  <a:gd name="T44" fmla="*/ 8 w 31"/>
                  <a:gd name="T45" fmla="*/ 34 h 49"/>
                  <a:gd name="T46" fmla="*/ 7 w 31"/>
                  <a:gd name="T47" fmla="*/ 33 h 49"/>
                  <a:gd name="T48" fmla="*/ 7 w 31"/>
                  <a:gd name="T49" fmla="*/ 49 h 49"/>
                  <a:gd name="T50" fmla="*/ 0 w 31"/>
                  <a:gd name="T51" fmla="*/ 49 h 49"/>
                  <a:gd name="T52" fmla="*/ 6 w 31"/>
                  <a:gd name="T53" fmla="*/ 19 h 49"/>
                  <a:gd name="T54" fmla="*/ 7 w 31"/>
                  <a:gd name="T55" fmla="*/ 25 h 49"/>
                  <a:gd name="T56" fmla="*/ 8 w 31"/>
                  <a:gd name="T57" fmla="*/ 29 h 49"/>
                  <a:gd name="T58" fmla="*/ 12 w 31"/>
                  <a:gd name="T59" fmla="*/ 32 h 49"/>
                  <a:gd name="T60" fmla="*/ 15 w 31"/>
                  <a:gd name="T61" fmla="*/ 32 h 49"/>
                  <a:gd name="T62" fmla="*/ 19 w 31"/>
                  <a:gd name="T63" fmla="*/ 32 h 49"/>
                  <a:gd name="T64" fmla="*/ 22 w 31"/>
                  <a:gd name="T65" fmla="*/ 29 h 49"/>
                  <a:gd name="T66" fmla="*/ 25 w 31"/>
                  <a:gd name="T67" fmla="*/ 25 h 49"/>
                  <a:gd name="T68" fmla="*/ 25 w 31"/>
                  <a:gd name="T69" fmla="*/ 18 h 49"/>
                  <a:gd name="T70" fmla="*/ 25 w 31"/>
                  <a:gd name="T71" fmla="*/ 13 h 49"/>
                  <a:gd name="T72" fmla="*/ 22 w 31"/>
                  <a:gd name="T73" fmla="*/ 8 h 49"/>
                  <a:gd name="T74" fmla="*/ 19 w 31"/>
                  <a:gd name="T75" fmla="*/ 6 h 49"/>
                  <a:gd name="T76" fmla="*/ 16 w 31"/>
                  <a:gd name="T77" fmla="*/ 4 h 49"/>
                  <a:gd name="T78" fmla="*/ 12 w 31"/>
                  <a:gd name="T79" fmla="*/ 6 h 49"/>
                  <a:gd name="T80" fmla="*/ 10 w 31"/>
                  <a:gd name="T81" fmla="*/ 8 h 49"/>
                  <a:gd name="T82" fmla="*/ 7 w 31"/>
                  <a:gd name="T83" fmla="*/ 13 h 49"/>
                  <a:gd name="T84" fmla="*/ 6 w 31"/>
                  <a:gd name="T85" fmla="*/ 19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9"/>
                  <a:gd name="T131" fmla="*/ 31 w 31"/>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9">
                    <a:moveTo>
                      <a:pt x="0" y="49"/>
                    </a:moveTo>
                    <a:lnTo>
                      <a:pt x="0" y="2"/>
                    </a:lnTo>
                    <a:lnTo>
                      <a:pt x="6" y="2"/>
                    </a:lnTo>
                    <a:lnTo>
                      <a:pt x="6" y="6"/>
                    </a:lnTo>
                    <a:lnTo>
                      <a:pt x="8" y="3"/>
                    </a:lnTo>
                    <a:lnTo>
                      <a:pt x="11" y="2"/>
                    </a:lnTo>
                    <a:lnTo>
                      <a:pt x="14" y="0"/>
                    </a:lnTo>
                    <a:lnTo>
                      <a:pt x="16" y="0"/>
                    </a:lnTo>
                    <a:lnTo>
                      <a:pt x="21" y="0"/>
                    </a:lnTo>
                    <a:lnTo>
                      <a:pt x="25" y="3"/>
                    </a:lnTo>
                    <a:lnTo>
                      <a:pt x="27" y="6"/>
                    </a:lnTo>
                    <a:lnTo>
                      <a:pt x="30" y="8"/>
                    </a:lnTo>
                    <a:lnTo>
                      <a:pt x="31" y="14"/>
                    </a:lnTo>
                    <a:lnTo>
                      <a:pt x="31" y="18"/>
                    </a:lnTo>
                    <a:lnTo>
                      <a:pt x="31" y="23"/>
                    </a:lnTo>
                    <a:lnTo>
                      <a:pt x="30" y="28"/>
                    </a:lnTo>
                    <a:lnTo>
                      <a:pt x="27" y="32"/>
                    </a:lnTo>
                    <a:lnTo>
                      <a:pt x="23" y="34"/>
                    </a:lnTo>
                    <a:lnTo>
                      <a:pt x="21" y="37"/>
                    </a:lnTo>
                    <a:lnTo>
                      <a:pt x="16" y="37"/>
                    </a:lnTo>
                    <a:lnTo>
                      <a:pt x="14" y="37"/>
                    </a:lnTo>
                    <a:lnTo>
                      <a:pt x="11" y="36"/>
                    </a:lnTo>
                    <a:lnTo>
                      <a:pt x="8" y="34"/>
                    </a:lnTo>
                    <a:lnTo>
                      <a:pt x="7" y="33"/>
                    </a:lnTo>
                    <a:lnTo>
                      <a:pt x="7" y="49"/>
                    </a:lnTo>
                    <a:lnTo>
                      <a:pt x="0" y="49"/>
                    </a:lnTo>
                    <a:close/>
                    <a:moveTo>
                      <a:pt x="6" y="19"/>
                    </a:moveTo>
                    <a:lnTo>
                      <a:pt x="7" y="25"/>
                    </a:lnTo>
                    <a:lnTo>
                      <a:pt x="8" y="29"/>
                    </a:lnTo>
                    <a:lnTo>
                      <a:pt x="12" y="32"/>
                    </a:lnTo>
                    <a:lnTo>
                      <a:pt x="15" y="32"/>
                    </a:lnTo>
                    <a:lnTo>
                      <a:pt x="19" y="32"/>
                    </a:lnTo>
                    <a:lnTo>
                      <a:pt x="22" y="29"/>
                    </a:lnTo>
                    <a:lnTo>
                      <a:pt x="25" y="25"/>
                    </a:lnTo>
                    <a:lnTo>
                      <a:pt x="25" y="18"/>
                    </a:lnTo>
                    <a:lnTo>
                      <a:pt x="25" y="13"/>
                    </a:lnTo>
                    <a:lnTo>
                      <a:pt x="22" y="8"/>
                    </a:lnTo>
                    <a:lnTo>
                      <a:pt x="19" y="6"/>
                    </a:lnTo>
                    <a:lnTo>
                      <a:pt x="16" y="4"/>
                    </a:lnTo>
                    <a:lnTo>
                      <a:pt x="12" y="6"/>
                    </a:lnTo>
                    <a:lnTo>
                      <a:pt x="10" y="8"/>
                    </a:lnTo>
                    <a:lnTo>
                      <a:pt x="7" y="13"/>
                    </a:lnTo>
                    <a:lnTo>
                      <a:pt x="6"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232"/>
              <p:cNvSpPr>
                <a:spLocks noEditPoints="1"/>
              </p:cNvSpPr>
              <p:nvPr/>
            </p:nvSpPr>
            <p:spPr bwMode="auto">
              <a:xfrm>
                <a:off x="4183" y="3639"/>
                <a:ext cx="32" cy="37"/>
              </a:xfrm>
              <a:custGeom>
                <a:avLst/>
                <a:gdLst>
                  <a:gd name="T0" fmla="*/ 21 w 32"/>
                  <a:gd name="T1" fmla="*/ 34 h 37"/>
                  <a:gd name="T2" fmla="*/ 14 w 32"/>
                  <a:gd name="T3" fmla="*/ 37 h 37"/>
                  <a:gd name="T4" fmla="*/ 6 w 32"/>
                  <a:gd name="T5" fmla="*/ 36 h 37"/>
                  <a:gd name="T6" fmla="*/ 1 w 32"/>
                  <a:gd name="T7" fmla="*/ 30 h 37"/>
                  <a:gd name="T8" fmla="*/ 0 w 32"/>
                  <a:gd name="T9" fmla="*/ 25 h 37"/>
                  <a:gd name="T10" fmla="*/ 2 w 32"/>
                  <a:gd name="T11" fmla="*/ 21 h 37"/>
                  <a:gd name="T12" fmla="*/ 6 w 32"/>
                  <a:gd name="T13" fmla="*/ 18 h 37"/>
                  <a:gd name="T14" fmla="*/ 10 w 32"/>
                  <a:gd name="T15" fmla="*/ 17 h 37"/>
                  <a:gd name="T16" fmla="*/ 20 w 32"/>
                  <a:gd name="T17" fmla="*/ 15 h 37"/>
                  <a:gd name="T18" fmla="*/ 24 w 32"/>
                  <a:gd name="T19" fmla="*/ 13 h 37"/>
                  <a:gd name="T20" fmla="*/ 24 w 32"/>
                  <a:gd name="T21" fmla="*/ 10 h 37"/>
                  <a:gd name="T22" fmla="*/ 20 w 32"/>
                  <a:gd name="T23" fmla="*/ 6 h 37"/>
                  <a:gd name="T24" fmla="*/ 12 w 32"/>
                  <a:gd name="T25" fmla="*/ 6 h 37"/>
                  <a:gd name="T26" fmla="*/ 8 w 32"/>
                  <a:gd name="T27" fmla="*/ 8 h 37"/>
                  <a:gd name="T28" fmla="*/ 1 w 32"/>
                  <a:gd name="T29" fmla="*/ 11 h 37"/>
                  <a:gd name="T30" fmla="*/ 4 w 32"/>
                  <a:gd name="T31" fmla="*/ 4 h 37"/>
                  <a:gd name="T32" fmla="*/ 9 w 32"/>
                  <a:gd name="T33" fmla="*/ 2 h 37"/>
                  <a:gd name="T34" fmla="*/ 16 w 32"/>
                  <a:gd name="T35" fmla="*/ 0 h 37"/>
                  <a:gd name="T36" fmla="*/ 24 w 32"/>
                  <a:gd name="T37" fmla="*/ 2 h 37"/>
                  <a:gd name="T38" fmla="*/ 28 w 32"/>
                  <a:gd name="T39" fmla="*/ 4 h 37"/>
                  <a:gd name="T40" fmla="*/ 29 w 32"/>
                  <a:gd name="T41" fmla="*/ 8 h 37"/>
                  <a:gd name="T42" fmla="*/ 29 w 32"/>
                  <a:gd name="T43" fmla="*/ 14 h 37"/>
                  <a:gd name="T44" fmla="*/ 31 w 32"/>
                  <a:gd name="T45" fmla="*/ 29 h 37"/>
                  <a:gd name="T46" fmla="*/ 31 w 32"/>
                  <a:gd name="T47" fmla="*/ 34 h 37"/>
                  <a:gd name="T48" fmla="*/ 25 w 32"/>
                  <a:gd name="T49" fmla="*/ 36 h 37"/>
                  <a:gd name="T50" fmla="*/ 24 w 32"/>
                  <a:gd name="T51" fmla="*/ 32 h 37"/>
                  <a:gd name="T52" fmla="*/ 20 w 32"/>
                  <a:gd name="T53" fmla="*/ 19 h 37"/>
                  <a:gd name="T54" fmla="*/ 12 w 32"/>
                  <a:gd name="T55" fmla="*/ 21 h 37"/>
                  <a:gd name="T56" fmla="*/ 8 w 32"/>
                  <a:gd name="T57" fmla="*/ 23 h 37"/>
                  <a:gd name="T58" fmla="*/ 6 w 32"/>
                  <a:gd name="T59" fmla="*/ 25 h 37"/>
                  <a:gd name="T60" fmla="*/ 6 w 32"/>
                  <a:gd name="T61" fmla="*/ 29 h 37"/>
                  <a:gd name="T62" fmla="*/ 10 w 32"/>
                  <a:gd name="T63" fmla="*/ 32 h 37"/>
                  <a:gd name="T64" fmla="*/ 16 w 32"/>
                  <a:gd name="T65" fmla="*/ 32 h 37"/>
                  <a:gd name="T66" fmla="*/ 21 w 32"/>
                  <a:gd name="T67" fmla="*/ 29 h 37"/>
                  <a:gd name="T68" fmla="*/ 24 w 32"/>
                  <a:gd name="T69" fmla="*/ 25 h 37"/>
                  <a:gd name="T70" fmla="*/ 24 w 32"/>
                  <a:gd name="T71" fmla="*/ 18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7"/>
                  <a:gd name="T110" fmla="*/ 32 w 32"/>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7">
                    <a:moveTo>
                      <a:pt x="24" y="32"/>
                    </a:moveTo>
                    <a:lnTo>
                      <a:pt x="21" y="34"/>
                    </a:lnTo>
                    <a:lnTo>
                      <a:pt x="19" y="36"/>
                    </a:lnTo>
                    <a:lnTo>
                      <a:pt x="14" y="37"/>
                    </a:lnTo>
                    <a:lnTo>
                      <a:pt x="12" y="37"/>
                    </a:lnTo>
                    <a:lnTo>
                      <a:pt x="6" y="36"/>
                    </a:lnTo>
                    <a:lnTo>
                      <a:pt x="2" y="34"/>
                    </a:lnTo>
                    <a:lnTo>
                      <a:pt x="1" y="30"/>
                    </a:lnTo>
                    <a:lnTo>
                      <a:pt x="0" y="28"/>
                    </a:lnTo>
                    <a:lnTo>
                      <a:pt x="0" y="25"/>
                    </a:lnTo>
                    <a:lnTo>
                      <a:pt x="1" y="22"/>
                    </a:lnTo>
                    <a:lnTo>
                      <a:pt x="2" y="21"/>
                    </a:lnTo>
                    <a:lnTo>
                      <a:pt x="4" y="19"/>
                    </a:lnTo>
                    <a:lnTo>
                      <a:pt x="6" y="18"/>
                    </a:lnTo>
                    <a:lnTo>
                      <a:pt x="8" y="17"/>
                    </a:lnTo>
                    <a:lnTo>
                      <a:pt x="10" y="17"/>
                    </a:lnTo>
                    <a:lnTo>
                      <a:pt x="13" y="15"/>
                    </a:lnTo>
                    <a:lnTo>
                      <a:pt x="20" y="15"/>
                    </a:lnTo>
                    <a:lnTo>
                      <a:pt x="24" y="14"/>
                    </a:lnTo>
                    <a:lnTo>
                      <a:pt x="24" y="13"/>
                    </a:lnTo>
                    <a:lnTo>
                      <a:pt x="24" y="10"/>
                    </a:lnTo>
                    <a:lnTo>
                      <a:pt x="23" y="7"/>
                    </a:lnTo>
                    <a:lnTo>
                      <a:pt x="20" y="6"/>
                    </a:lnTo>
                    <a:lnTo>
                      <a:pt x="16" y="6"/>
                    </a:lnTo>
                    <a:lnTo>
                      <a:pt x="12" y="6"/>
                    </a:lnTo>
                    <a:lnTo>
                      <a:pt x="9" y="7"/>
                    </a:lnTo>
                    <a:lnTo>
                      <a:pt x="8" y="8"/>
                    </a:lnTo>
                    <a:lnTo>
                      <a:pt x="6" y="11"/>
                    </a:lnTo>
                    <a:lnTo>
                      <a:pt x="1" y="11"/>
                    </a:lnTo>
                    <a:lnTo>
                      <a:pt x="2" y="7"/>
                    </a:lnTo>
                    <a:lnTo>
                      <a:pt x="4" y="4"/>
                    </a:lnTo>
                    <a:lnTo>
                      <a:pt x="5" y="3"/>
                    </a:lnTo>
                    <a:lnTo>
                      <a:pt x="9" y="2"/>
                    </a:lnTo>
                    <a:lnTo>
                      <a:pt x="12" y="0"/>
                    </a:lnTo>
                    <a:lnTo>
                      <a:pt x="16" y="0"/>
                    </a:lnTo>
                    <a:lnTo>
                      <a:pt x="20" y="0"/>
                    </a:lnTo>
                    <a:lnTo>
                      <a:pt x="24" y="2"/>
                    </a:lnTo>
                    <a:lnTo>
                      <a:pt x="27" y="3"/>
                    </a:lnTo>
                    <a:lnTo>
                      <a:pt x="28" y="4"/>
                    </a:lnTo>
                    <a:lnTo>
                      <a:pt x="29" y="6"/>
                    </a:lnTo>
                    <a:lnTo>
                      <a:pt x="29" y="8"/>
                    </a:lnTo>
                    <a:lnTo>
                      <a:pt x="29" y="10"/>
                    </a:lnTo>
                    <a:lnTo>
                      <a:pt x="29" y="14"/>
                    </a:lnTo>
                    <a:lnTo>
                      <a:pt x="29" y="22"/>
                    </a:lnTo>
                    <a:lnTo>
                      <a:pt x="31" y="29"/>
                    </a:lnTo>
                    <a:lnTo>
                      <a:pt x="31" y="32"/>
                    </a:lnTo>
                    <a:lnTo>
                      <a:pt x="31" y="34"/>
                    </a:lnTo>
                    <a:lnTo>
                      <a:pt x="32" y="36"/>
                    </a:lnTo>
                    <a:lnTo>
                      <a:pt x="25" y="36"/>
                    </a:lnTo>
                    <a:lnTo>
                      <a:pt x="25" y="34"/>
                    </a:lnTo>
                    <a:lnTo>
                      <a:pt x="24" y="32"/>
                    </a:lnTo>
                    <a:close/>
                    <a:moveTo>
                      <a:pt x="24" y="18"/>
                    </a:moveTo>
                    <a:lnTo>
                      <a:pt x="20" y="19"/>
                    </a:lnTo>
                    <a:lnTo>
                      <a:pt x="14" y="21"/>
                    </a:lnTo>
                    <a:lnTo>
                      <a:pt x="12" y="21"/>
                    </a:lnTo>
                    <a:lnTo>
                      <a:pt x="9" y="22"/>
                    </a:lnTo>
                    <a:lnTo>
                      <a:pt x="8" y="23"/>
                    </a:lnTo>
                    <a:lnTo>
                      <a:pt x="6" y="23"/>
                    </a:lnTo>
                    <a:lnTo>
                      <a:pt x="6" y="25"/>
                    </a:lnTo>
                    <a:lnTo>
                      <a:pt x="6" y="26"/>
                    </a:lnTo>
                    <a:lnTo>
                      <a:pt x="6" y="29"/>
                    </a:lnTo>
                    <a:lnTo>
                      <a:pt x="8" y="30"/>
                    </a:lnTo>
                    <a:lnTo>
                      <a:pt x="10" y="32"/>
                    </a:lnTo>
                    <a:lnTo>
                      <a:pt x="13" y="32"/>
                    </a:lnTo>
                    <a:lnTo>
                      <a:pt x="16" y="32"/>
                    </a:lnTo>
                    <a:lnTo>
                      <a:pt x="19" y="30"/>
                    </a:lnTo>
                    <a:lnTo>
                      <a:pt x="21" y="29"/>
                    </a:lnTo>
                    <a:lnTo>
                      <a:pt x="23" y="26"/>
                    </a:lnTo>
                    <a:lnTo>
                      <a:pt x="24" y="25"/>
                    </a:lnTo>
                    <a:lnTo>
                      <a:pt x="24" y="21"/>
                    </a:lnTo>
                    <a:lnTo>
                      <a:pt x="2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233"/>
              <p:cNvSpPr>
                <a:spLocks/>
              </p:cNvSpPr>
              <p:nvPr/>
            </p:nvSpPr>
            <p:spPr bwMode="auto">
              <a:xfrm>
                <a:off x="4222" y="3639"/>
                <a:ext cx="19" cy="36"/>
              </a:xfrm>
              <a:custGeom>
                <a:avLst/>
                <a:gdLst>
                  <a:gd name="T0" fmla="*/ 0 w 19"/>
                  <a:gd name="T1" fmla="*/ 36 h 36"/>
                  <a:gd name="T2" fmla="*/ 0 w 19"/>
                  <a:gd name="T3" fmla="*/ 2 h 36"/>
                  <a:gd name="T4" fmla="*/ 5 w 19"/>
                  <a:gd name="T5" fmla="*/ 2 h 36"/>
                  <a:gd name="T6" fmla="*/ 5 w 19"/>
                  <a:gd name="T7" fmla="*/ 6 h 36"/>
                  <a:gd name="T8" fmla="*/ 8 w 19"/>
                  <a:gd name="T9" fmla="*/ 3 h 36"/>
                  <a:gd name="T10" fmla="*/ 10 w 19"/>
                  <a:gd name="T11" fmla="*/ 2 h 36"/>
                  <a:gd name="T12" fmla="*/ 11 w 19"/>
                  <a:gd name="T13" fmla="*/ 0 h 36"/>
                  <a:gd name="T14" fmla="*/ 14 w 19"/>
                  <a:gd name="T15" fmla="*/ 0 h 36"/>
                  <a:gd name="T16" fmla="*/ 16 w 19"/>
                  <a:gd name="T17" fmla="*/ 0 h 36"/>
                  <a:gd name="T18" fmla="*/ 19 w 19"/>
                  <a:gd name="T19" fmla="*/ 2 h 36"/>
                  <a:gd name="T20" fmla="*/ 18 w 19"/>
                  <a:gd name="T21" fmla="*/ 7 h 36"/>
                  <a:gd name="T22" fmla="*/ 15 w 19"/>
                  <a:gd name="T23" fmla="*/ 7 h 36"/>
                  <a:gd name="T24" fmla="*/ 14 w 19"/>
                  <a:gd name="T25" fmla="*/ 6 h 36"/>
                  <a:gd name="T26" fmla="*/ 11 w 19"/>
                  <a:gd name="T27" fmla="*/ 7 h 36"/>
                  <a:gd name="T28" fmla="*/ 10 w 19"/>
                  <a:gd name="T29" fmla="*/ 7 h 36"/>
                  <a:gd name="T30" fmla="*/ 8 w 19"/>
                  <a:gd name="T31" fmla="*/ 8 h 36"/>
                  <a:gd name="T32" fmla="*/ 7 w 19"/>
                  <a:gd name="T33" fmla="*/ 11 h 36"/>
                  <a:gd name="T34" fmla="*/ 7 w 19"/>
                  <a:gd name="T35" fmla="*/ 14 h 36"/>
                  <a:gd name="T36" fmla="*/ 7 w 19"/>
                  <a:gd name="T37" fmla="*/ 18 h 36"/>
                  <a:gd name="T38" fmla="*/ 7 w 19"/>
                  <a:gd name="T39" fmla="*/ 36 h 36"/>
                  <a:gd name="T40" fmla="*/ 0 w 19"/>
                  <a:gd name="T41" fmla="*/ 36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6"/>
                  <a:gd name="T65" fmla="*/ 19 w 1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6">
                    <a:moveTo>
                      <a:pt x="0" y="36"/>
                    </a:moveTo>
                    <a:lnTo>
                      <a:pt x="0" y="2"/>
                    </a:lnTo>
                    <a:lnTo>
                      <a:pt x="5" y="2"/>
                    </a:lnTo>
                    <a:lnTo>
                      <a:pt x="5" y="6"/>
                    </a:lnTo>
                    <a:lnTo>
                      <a:pt x="8" y="3"/>
                    </a:lnTo>
                    <a:lnTo>
                      <a:pt x="10" y="2"/>
                    </a:lnTo>
                    <a:lnTo>
                      <a:pt x="11" y="0"/>
                    </a:lnTo>
                    <a:lnTo>
                      <a:pt x="14" y="0"/>
                    </a:lnTo>
                    <a:lnTo>
                      <a:pt x="16" y="0"/>
                    </a:lnTo>
                    <a:lnTo>
                      <a:pt x="19" y="2"/>
                    </a:lnTo>
                    <a:lnTo>
                      <a:pt x="18" y="7"/>
                    </a:lnTo>
                    <a:lnTo>
                      <a:pt x="15" y="7"/>
                    </a:lnTo>
                    <a:lnTo>
                      <a:pt x="14" y="6"/>
                    </a:lnTo>
                    <a:lnTo>
                      <a:pt x="11" y="7"/>
                    </a:lnTo>
                    <a:lnTo>
                      <a:pt x="10" y="7"/>
                    </a:lnTo>
                    <a:lnTo>
                      <a:pt x="8" y="8"/>
                    </a:lnTo>
                    <a:lnTo>
                      <a:pt x="7" y="11"/>
                    </a:lnTo>
                    <a:lnTo>
                      <a:pt x="7" y="14"/>
                    </a:lnTo>
                    <a:lnTo>
                      <a:pt x="7" y="18"/>
                    </a:lnTo>
                    <a:lnTo>
                      <a:pt x="7" y="36"/>
                    </a:lnTo>
                    <a:lnTo>
                      <a:pt x="0"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234"/>
              <p:cNvSpPr>
                <a:spLocks/>
              </p:cNvSpPr>
              <p:nvPr/>
            </p:nvSpPr>
            <p:spPr bwMode="auto">
              <a:xfrm>
                <a:off x="4241" y="3627"/>
                <a:ext cx="18" cy="49"/>
              </a:xfrm>
              <a:custGeom>
                <a:avLst/>
                <a:gdLst>
                  <a:gd name="T0" fmla="*/ 16 w 18"/>
                  <a:gd name="T1" fmla="*/ 42 h 49"/>
                  <a:gd name="T2" fmla="*/ 18 w 18"/>
                  <a:gd name="T3" fmla="*/ 48 h 49"/>
                  <a:gd name="T4" fmla="*/ 15 w 18"/>
                  <a:gd name="T5" fmla="*/ 49 h 49"/>
                  <a:gd name="T6" fmla="*/ 14 w 18"/>
                  <a:gd name="T7" fmla="*/ 49 h 49"/>
                  <a:gd name="T8" fmla="*/ 11 w 18"/>
                  <a:gd name="T9" fmla="*/ 48 h 49"/>
                  <a:gd name="T10" fmla="*/ 8 w 18"/>
                  <a:gd name="T11" fmla="*/ 48 h 49"/>
                  <a:gd name="T12" fmla="*/ 7 w 18"/>
                  <a:gd name="T13" fmla="*/ 46 h 49"/>
                  <a:gd name="T14" fmla="*/ 5 w 18"/>
                  <a:gd name="T15" fmla="*/ 45 h 49"/>
                  <a:gd name="T16" fmla="*/ 5 w 18"/>
                  <a:gd name="T17" fmla="*/ 42 h 49"/>
                  <a:gd name="T18" fmla="*/ 5 w 18"/>
                  <a:gd name="T19" fmla="*/ 38 h 49"/>
                  <a:gd name="T20" fmla="*/ 5 w 18"/>
                  <a:gd name="T21" fmla="*/ 18 h 49"/>
                  <a:gd name="T22" fmla="*/ 0 w 18"/>
                  <a:gd name="T23" fmla="*/ 18 h 49"/>
                  <a:gd name="T24" fmla="*/ 0 w 18"/>
                  <a:gd name="T25" fmla="*/ 14 h 49"/>
                  <a:gd name="T26" fmla="*/ 5 w 18"/>
                  <a:gd name="T27" fmla="*/ 14 h 49"/>
                  <a:gd name="T28" fmla="*/ 5 w 18"/>
                  <a:gd name="T29" fmla="*/ 4 h 49"/>
                  <a:gd name="T30" fmla="*/ 11 w 18"/>
                  <a:gd name="T31" fmla="*/ 0 h 49"/>
                  <a:gd name="T32" fmla="*/ 11 w 18"/>
                  <a:gd name="T33" fmla="*/ 14 h 49"/>
                  <a:gd name="T34" fmla="*/ 16 w 18"/>
                  <a:gd name="T35" fmla="*/ 14 h 49"/>
                  <a:gd name="T36" fmla="*/ 16 w 18"/>
                  <a:gd name="T37" fmla="*/ 18 h 49"/>
                  <a:gd name="T38" fmla="*/ 11 w 18"/>
                  <a:gd name="T39" fmla="*/ 18 h 49"/>
                  <a:gd name="T40" fmla="*/ 11 w 18"/>
                  <a:gd name="T41" fmla="*/ 38 h 49"/>
                  <a:gd name="T42" fmla="*/ 11 w 18"/>
                  <a:gd name="T43" fmla="*/ 41 h 49"/>
                  <a:gd name="T44" fmla="*/ 11 w 18"/>
                  <a:gd name="T45" fmla="*/ 41 h 49"/>
                  <a:gd name="T46" fmla="*/ 12 w 18"/>
                  <a:gd name="T47" fmla="*/ 42 h 49"/>
                  <a:gd name="T48" fmla="*/ 12 w 18"/>
                  <a:gd name="T49" fmla="*/ 42 h 49"/>
                  <a:gd name="T50" fmla="*/ 14 w 18"/>
                  <a:gd name="T51" fmla="*/ 44 h 49"/>
                  <a:gd name="T52" fmla="*/ 15 w 18"/>
                  <a:gd name="T53" fmla="*/ 44 h 49"/>
                  <a:gd name="T54" fmla="*/ 15 w 18"/>
                  <a:gd name="T55" fmla="*/ 44 h 49"/>
                  <a:gd name="T56" fmla="*/ 16 w 18"/>
                  <a:gd name="T57" fmla="*/ 42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49"/>
                  <a:gd name="T89" fmla="*/ 18 w 18"/>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49">
                    <a:moveTo>
                      <a:pt x="16" y="42"/>
                    </a:moveTo>
                    <a:lnTo>
                      <a:pt x="18" y="48"/>
                    </a:lnTo>
                    <a:lnTo>
                      <a:pt x="15" y="49"/>
                    </a:lnTo>
                    <a:lnTo>
                      <a:pt x="14" y="49"/>
                    </a:lnTo>
                    <a:lnTo>
                      <a:pt x="11" y="48"/>
                    </a:lnTo>
                    <a:lnTo>
                      <a:pt x="8" y="48"/>
                    </a:lnTo>
                    <a:lnTo>
                      <a:pt x="7" y="46"/>
                    </a:lnTo>
                    <a:lnTo>
                      <a:pt x="5" y="45"/>
                    </a:lnTo>
                    <a:lnTo>
                      <a:pt x="5" y="42"/>
                    </a:lnTo>
                    <a:lnTo>
                      <a:pt x="5" y="38"/>
                    </a:lnTo>
                    <a:lnTo>
                      <a:pt x="5" y="18"/>
                    </a:lnTo>
                    <a:lnTo>
                      <a:pt x="0" y="18"/>
                    </a:lnTo>
                    <a:lnTo>
                      <a:pt x="0" y="14"/>
                    </a:lnTo>
                    <a:lnTo>
                      <a:pt x="5" y="14"/>
                    </a:lnTo>
                    <a:lnTo>
                      <a:pt x="5" y="4"/>
                    </a:lnTo>
                    <a:lnTo>
                      <a:pt x="11" y="0"/>
                    </a:lnTo>
                    <a:lnTo>
                      <a:pt x="11" y="14"/>
                    </a:lnTo>
                    <a:lnTo>
                      <a:pt x="16" y="14"/>
                    </a:lnTo>
                    <a:lnTo>
                      <a:pt x="16" y="18"/>
                    </a:lnTo>
                    <a:lnTo>
                      <a:pt x="11" y="18"/>
                    </a:lnTo>
                    <a:lnTo>
                      <a:pt x="11" y="38"/>
                    </a:lnTo>
                    <a:lnTo>
                      <a:pt x="11" y="41"/>
                    </a:lnTo>
                    <a:lnTo>
                      <a:pt x="12" y="42"/>
                    </a:lnTo>
                    <a:lnTo>
                      <a:pt x="14" y="44"/>
                    </a:lnTo>
                    <a:lnTo>
                      <a:pt x="15" y="44"/>
                    </a:lnTo>
                    <a:lnTo>
                      <a:pt x="16"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235"/>
              <p:cNvSpPr>
                <a:spLocks/>
              </p:cNvSpPr>
              <p:nvPr/>
            </p:nvSpPr>
            <p:spPr bwMode="auto">
              <a:xfrm>
                <a:off x="4264" y="3639"/>
                <a:ext cx="48" cy="36"/>
              </a:xfrm>
              <a:custGeom>
                <a:avLst/>
                <a:gdLst>
                  <a:gd name="T0" fmla="*/ 0 w 48"/>
                  <a:gd name="T1" fmla="*/ 36 h 36"/>
                  <a:gd name="T2" fmla="*/ 0 w 48"/>
                  <a:gd name="T3" fmla="*/ 2 h 36"/>
                  <a:gd name="T4" fmla="*/ 6 w 48"/>
                  <a:gd name="T5" fmla="*/ 2 h 36"/>
                  <a:gd name="T6" fmla="*/ 6 w 48"/>
                  <a:gd name="T7" fmla="*/ 6 h 36"/>
                  <a:gd name="T8" fmla="*/ 7 w 48"/>
                  <a:gd name="T9" fmla="*/ 3 h 36"/>
                  <a:gd name="T10" fmla="*/ 10 w 48"/>
                  <a:gd name="T11" fmla="*/ 2 h 36"/>
                  <a:gd name="T12" fmla="*/ 12 w 48"/>
                  <a:gd name="T13" fmla="*/ 0 h 36"/>
                  <a:gd name="T14" fmla="*/ 17 w 48"/>
                  <a:gd name="T15" fmla="*/ 0 h 36"/>
                  <a:gd name="T16" fmla="*/ 19 w 48"/>
                  <a:gd name="T17" fmla="*/ 0 h 36"/>
                  <a:gd name="T18" fmla="*/ 22 w 48"/>
                  <a:gd name="T19" fmla="*/ 2 h 36"/>
                  <a:gd name="T20" fmla="*/ 25 w 48"/>
                  <a:gd name="T21" fmla="*/ 4 h 36"/>
                  <a:gd name="T22" fmla="*/ 26 w 48"/>
                  <a:gd name="T23" fmla="*/ 6 h 36"/>
                  <a:gd name="T24" fmla="*/ 27 w 48"/>
                  <a:gd name="T25" fmla="*/ 3 h 36"/>
                  <a:gd name="T26" fmla="*/ 30 w 48"/>
                  <a:gd name="T27" fmla="*/ 2 h 36"/>
                  <a:gd name="T28" fmla="*/ 33 w 48"/>
                  <a:gd name="T29" fmla="*/ 0 h 36"/>
                  <a:gd name="T30" fmla="*/ 37 w 48"/>
                  <a:gd name="T31" fmla="*/ 0 h 36"/>
                  <a:gd name="T32" fmla="*/ 41 w 48"/>
                  <a:gd name="T33" fmla="*/ 0 h 36"/>
                  <a:gd name="T34" fmla="*/ 45 w 48"/>
                  <a:gd name="T35" fmla="*/ 3 h 36"/>
                  <a:gd name="T36" fmla="*/ 46 w 48"/>
                  <a:gd name="T37" fmla="*/ 7 h 36"/>
                  <a:gd name="T38" fmla="*/ 48 w 48"/>
                  <a:gd name="T39" fmla="*/ 13 h 36"/>
                  <a:gd name="T40" fmla="*/ 48 w 48"/>
                  <a:gd name="T41" fmla="*/ 36 h 36"/>
                  <a:gd name="T42" fmla="*/ 41 w 48"/>
                  <a:gd name="T43" fmla="*/ 36 h 36"/>
                  <a:gd name="T44" fmla="*/ 41 w 48"/>
                  <a:gd name="T45" fmla="*/ 14 h 36"/>
                  <a:gd name="T46" fmla="*/ 41 w 48"/>
                  <a:gd name="T47" fmla="*/ 11 h 36"/>
                  <a:gd name="T48" fmla="*/ 41 w 48"/>
                  <a:gd name="T49" fmla="*/ 8 h 36"/>
                  <a:gd name="T50" fmla="*/ 40 w 48"/>
                  <a:gd name="T51" fmla="*/ 7 h 36"/>
                  <a:gd name="T52" fmla="*/ 38 w 48"/>
                  <a:gd name="T53" fmla="*/ 6 h 36"/>
                  <a:gd name="T54" fmla="*/ 37 w 48"/>
                  <a:gd name="T55" fmla="*/ 6 h 36"/>
                  <a:gd name="T56" fmla="*/ 36 w 48"/>
                  <a:gd name="T57" fmla="*/ 6 h 36"/>
                  <a:gd name="T58" fmla="*/ 31 w 48"/>
                  <a:gd name="T59" fmla="*/ 6 h 36"/>
                  <a:gd name="T60" fmla="*/ 29 w 48"/>
                  <a:gd name="T61" fmla="*/ 8 h 36"/>
                  <a:gd name="T62" fmla="*/ 27 w 48"/>
                  <a:gd name="T63" fmla="*/ 11 h 36"/>
                  <a:gd name="T64" fmla="*/ 27 w 48"/>
                  <a:gd name="T65" fmla="*/ 15 h 36"/>
                  <a:gd name="T66" fmla="*/ 27 w 48"/>
                  <a:gd name="T67" fmla="*/ 36 h 36"/>
                  <a:gd name="T68" fmla="*/ 21 w 48"/>
                  <a:gd name="T69" fmla="*/ 36 h 36"/>
                  <a:gd name="T70" fmla="*/ 21 w 48"/>
                  <a:gd name="T71" fmla="*/ 14 h 36"/>
                  <a:gd name="T72" fmla="*/ 21 w 48"/>
                  <a:gd name="T73" fmla="*/ 10 h 36"/>
                  <a:gd name="T74" fmla="*/ 19 w 48"/>
                  <a:gd name="T75" fmla="*/ 7 h 36"/>
                  <a:gd name="T76" fmla="*/ 18 w 48"/>
                  <a:gd name="T77" fmla="*/ 6 h 36"/>
                  <a:gd name="T78" fmla="*/ 15 w 48"/>
                  <a:gd name="T79" fmla="*/ 6 h 36"/>
                  <a:gd name="T80" fmla="*/ 12 w 48"/>
                  <a:gd name="T81" fmla="*/ 6 h 36"/>
                  <a:gd name="T82" fmla="*/ 10 w 48"/>
                  <a:gd name="T83" fmla="*/ 7 h 36"/>
                  <a:gd name="T84" fmla="*/ 8 w 48"/>
                  <a:gd name="T85" fmla="*/ 8 h 36"/>
                  <a:gd name="T86" fmla="*/ 7 w 48"/>
                  <a:gd name="T87" fmla="*/ 11 h 36"/>
                  <a:gd name="T88" fmla="*/ 6 w 48"/>
                  <a:gd name="T89" fmla="*/ 14 h 36"/>
                  <a:gd name="T90" fmla="*/ 6 w 48"/>
                  <a:gd name="T91" fmla="*/ 18 h 36"/>
                  <a:gd name="T92" fmla="*/ 6 w 48"/>
                  <a:gd name="T93" fmla="*/ 36 h 36"/>
                  <a:gd name="T94" fmla="*/ 0 w 48"/>
                  <a:gd name="T95" fmla="*/ 36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36"/>
                  <a:gd name="T146" fmla="*/ 48 w 48"/>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36">
                    <a:moveTo>
                      <a:pt x="0" y="36"/>
                    </a:moveTo>
                    <a:lnTo>
                      <a:pt x="0" y="2"/>
                    </a:lnTo>
                    <a:lnTo>
                      <a:pt x="6" y="2"/>
                    </a:lnTo>
                    <a:lnTo>
                      <a:pt x="6" y="6"/>
                    </a:lnTo>
                    <a:lnTo>
                      <a:pt x="7" y="3"/>
                    </a:lnTo>
                    <a:lnTo>
                      <a:pt x="10" y="2"/>
                    </a:lnTo>
                    <a:lnTo>
                      <a:pt x="12" y="0"/>
                    </a:lnTo>
                    <a:lnTo>
                      <a:pt x="17" y="0"/>
                    </a:lnTo>
                    <a:lnTo>
                      <a:pt x="19" y="0"/>
                    </a:lnTo>
                    <a:lnTo>
                      <a:pt x="22" y="2"/>
                    </a:lnTo>
                    <a:lnTo>
                      <a:pt x="25" y="4"/>
                    </a:lnTo>
                    <a:lnTo>
                      <a:pt x="26" y="6"/>
                    </a:lnTo>
                    <a:lnTo>
                      <a:pt x="27" y="3"/>
                    </a:lnTo>
                    <a:lnTo>
                      <a:pt x="30" y="2"/>
                    </a:lnTo>
                    <a:lnTo>
                      <a:pt x="33" y="0"/>
                    </a:lnTo>
                    <a:lnTo>
                      <a:pt x="37" y="0"/>
                    </a:lnTo>
                    <a:lnTo>
                      <a:pt x="41" y="0"/>
                    </a:lnTo>
                    <a:lnTo>
                      <a:pt x="45" y="3"/>
                    </a:lnTo>
                    <a:lnTo>
                      <a:pt x="46" y="7"/>
                    </a:lnTo>
                    <a:lnTo>
                      <a:pt x="48" y="13"/>
                    </a:lnTo>
                    <a:lnTo>
                      <a:pt x="48" y="36"/>
                    </a:lnTo>
                    <a:lnTo>
                      <a:pt x="41" y="36"/>
                    </a:lnTo>
                    <a:lnTo>
                      <a:pt x="41" y="14"/>
                    </a:lnTo>
                    <a:lnTo>
                      <a:pt x="41" y="11"/>
                    </a:lnTo>
                    <a:lnTo>
                      <a:pt x="41" y="8"/>
                    </a:lnTo>
                    <a:lnTo>
                      <a:pt x="40" y="7"/>
                    </a:lnTo>
                    <a:lnTo>
                      <a:pt x="38" y="6"/>
                    </a:lnTo>
                    <a:lnTo>
                      <a:pt x="37" y="6"/>
                    </a:lnTo>
                    <a:lnTo>
                      <a:pt x="36" y="6"/>
                    </a:lnTo>
                    <a:lnTo>
                      <a:pt x="31" y="6"/>
                    </a:lnTo>
                    <a:lnTo>
                      <a:pt x="29" y="8"/>
                    </a:lnTo>
                    <a:lnTo>
                      <a:pt x="27" y="11"/>
                    </a:lnTo>
                    <a:lnTo>
                      <a:pt x="27" y="15"/>
                    </a:lnTo>
                    <a:lnTo>
                      <a:pt x="27" y="36"/>
                    </a:lnTo>
                    <a:lnTo>
                      <a:pt x="21" y="36"/>
                    </a:lnTo>
                    <a:lnTo>
                      <a:pt x="21" y="14"/>
                    </a:lnTo>
                    <a:lnTo>
                      <a:pt x="21" y="10"/>
                    </a:lnTo>
                    <a:lnTo>
                      <a:pt x="19" y="7"/>
                    </a:lnTo>
                    <a:lnTo>
                      <a:pt x="18" y="6"/>
                    </a:lnTo>
                    <a:lnTo>
                      <a:pt x="15" y="6"/>
                    </a:lnTo>
                    <a:lnTo>
                      <a:pt x="12" y="6"/>
                    </a:lnTo>
                    <a:lnTo>
                      <a:pt x="10" y="7"/>
                    </a:lnTo>
                    <a:lnTo>
                      <a:pt x="8" y="8"/>
                    </a:lnTo>
                    <a:lnTo>
                      <a:pt x="7" y="11"/>
                    </a:lnTo>
                    <a:lnTo>
                      <a:pt x="6" y="14"/>
                    </a:lnTo>
                    <a:lnTo>
                      <a:pt x="6" y="18"/>
                    </a:lnTo>
                    <a:lnTo>
                      <a:pt x="6" y="36"/>
                    </a:lnTo>
                    <a:lnTo>
                      <a:pt x="0"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236"/>
              <p:cNvSpPr>
                <a:spLocks noEditPoints="1"/>
              </p:cNvSpPr>
              <p:nvPr/>
            </p:nvSpPr>
            <p:spPr bwMode="auto">
              <a:xfrm>
                <a:off x="4319" y="3639"/>
                <a:ext cx="32" cy="37"/>
              </a:xfrm>
              <a:custGeom>
                <a:avLst/>
                <a:gdLst>
                  <a:gd name="T0" fmla="*/ 25 w 32"/>
                  <a:gd name="T1" fmla="*/ 25 h 37"/>
                  <a:gd name="T2" fmla="*/ 32 w 32"/>
                  <a:gd name="T3" fmla="*/ 26 h 37"/>
                  <a:gd name="T4" fmla="*/ 30 w 32"/>
                  <a:gd name="T5" fmla="*/ 30 h 37"/>
                  <a:gd name="T6" fmla="*/ 27 w 32"/>
                  <a:gd name="T7" fmla="*/ 34 h 37"/>
                  <a:gd name="T8" fmla="*/ 21 w 32"/>
                  <a:gd name="T9" fmla="*/ 36 h 37"/>
                  <a:gd name="T10" fmla="*/ 16 w 32"/>
                  <a:gd name="T11" fmla="*/ 37 h 37"/>
                  <a:gd name="T12" fmla="*/ 13 w 32"/>
                  <a:gd name="T13" fmla="*/ 37 h 37"/>
                  <a:gd name="T14" fmla="*/ 9 w 32"/>
                  <a:gd name="T15" fmla="*/ 36 h 37"/>
                  <a:gd name="T16" fmla="*/ 6 w 32"/>
                  <a:gd name="T17" fmla="*/ 34 h 37"/>
                  <a:gd name="T18" fmla="*/ 4 w 32"/>
                  <a:gd name="T19" fmla="*/ 32 h 37"/>
                  <a:gd name="T20" fmla="*/ 2 w 32"/>
                  <a:gd name="T21" fmla="*/ 30 h 37"/>
                  <a:gd name="T22" fmla="*/ 1 w 32"/>
                  <a:gd name="T23" fmla="*/ 26 h 37"/>
                  <a:gd name="T24" fmla="*/ 0 w 32"/>
                  <a:gd name="T25" fmla="*/ 23 h 37"/>
                  <a:gd name="T26" fmla="*/ 0 w 32"/>
                  <a:gd name="T27" fmla="*/ 19 h 37"/>
                  <a:gd name="T28" fmla="*/ 0 w 32"/>
                  <a:gd name="T29" fmla="*/ 15 h 37"/>
                  <a:gd name="T30" fmla="*/ 1 w 32"/>
                  <a:gd name="T31" fmla="*/ 11 h 37"/>
                  <a:gd name="T32" fmla="*/ 2 w 32"/>
                  <a:gd name="T33" fmla="*/ 8 h 37"/>
                  <a:gd name="T34" fmla="*/ 4 w 32"/>
                  <a:gd name="T35" fmla="*/ 6 h 37"/>
                  <a:gd name="T36" fmla="*/ 6 w 32"/>
                  <a:gd name="T37" fmla="*/ 3 h 37"/>
                  <a:gd name="T38" fmla="*/ 9 w 32"/>
                  <a:gd name="T39" fmla="*/ 2 h 37"/>
                  <a:gd name="T40" fmla="*/ 12 w 32"/>
                  <a:gd name="T41" fmla="*/ 0 h 37"/>
                  <a:gd name="T42" fmla="*/ 16 w 32"/>
                  <a:gd name="T43" fmla="*/ 0 h 37"/>
                  <a:gd name="T44" fmla="*/ 23 w 32"/>
                  <a:gd name="T45" fmla="*/ 2 h 37"/>
                  <a:gd name="T46" fmla="*/ 27 w 32"/>
                  <a:gd name="T47" fmla="*/ 4 h 37"/>
                  <a:gd name="T48" fmla="*/ 30 w 32"/>
                  <a:gd name="T49" fmla="*/ 7 h 37"/>
                  <a:gd name="T50" fmla="*/ 31 w 32"/>
                  <a:gd name="T51" fmla="*/ 11 h 37"/>
                  <a:gd name="T52" fmla="*/ 32 w 32"/>
                  <a:gd name="T53" fmla="*/ 14 h 37"/>
                  <a:gd name="T54" fmla="*/ 32 w 32"/>
                  <a:gd name="T55" fmla="*/ 18 h 37"/>
                  <a:gd name="T56" fmla="*/ 32 w 32"/>
                  <a:gd name="T57" fmla="*/ 19 h 37"/>
                  <a:gd name="T58" fmla="*/ 32 w 32"/>
                  <a:gd name="T59" fmla="*/ 21 h 37"/>
                  <a:gd name="T60" fmla="*/ 5 w 32"/>
                  <a:gd name="T61" fmla="*/ 21 h 37"/>
                  <a:gd name="T62" fmla="*/ 6 w 32"/>
                  <a:gd name="T63" fmla="*/ 25 h 37"/>
                  <a:gd name="T64" fmla="*/ 9 w 32"/>
                  <a:gd name="T65" fmla="*/ 29 h 37"/>
                  <a:gd name="T66" fmla="*/ 12 w 32"/>
                  <a:gd name="T67" fmla="*/ 32 h 37"/>
                  <a:gd name="T68" fmla="*/ 16 w 32"/>
                  <a:gd name="T69" fmla="*/ 32 h 37"/>
                  <a:gd name="T70" fmla="*/ 19 w 32"/>
                  <a:gd name="T71" fmla="*/ 32 h 37"/>
                  <a:gd name="T72" fmla="*/ 21 w 32"/>
                  <a:gd name="T73" fmla="*/ 30 h 37"/>
                  <a:gd name="T74" fmla="*/ 24 w 32"/>
                  <a:gd name="T75" fmla="*/ 28 h 37"/>
                  <a:gd name="T76" fmla="*/ 25 w 32"/>
                  <a:gd name="T77" fmla="*/ 25 h 37"/>
                  <a:gd name="T78" fmla="*/ 6 w 32"/>
                  <a:gd name="T79" fmla="*/ 15 h 37"/>
                  <a:gd name="T80" fmla="*/ 25 w 32"/>
                  <a:gd name="T81" fmla="*/ 15 h 37"/>
                  <a:gd name="T82" fmla="*/ 25 w 32"/>
                  <a:gd name="T83" fmla="*/ 11 h 37"/>
                  <a:gd name="T84" fmla="*/ 23 w 32"/>
                  <a:gd name="T85" fmla="*/ 8 h 37"/>
                  <a:gd name="T86" fmla="*/ 20 w 32"/>
                  <a:gd name="T87" fmla="*/ 6 h 37"/>
                  <a:gd name="T88" fmla="*/ 16 w 32"/>
                  <a:gd name="T89" fmla="*/ 6 h 37"/>
                  <a:gd name="T90" fmla="*/ 12 w 32"/>
                  <a:gd name="T91" fmla="*/ 6 h 37"/>
                  <a:gd name="T92" fmla="*/ 9 w 32"/>
                  <a:gd name="T93" fmla="*/ 8 h 37"/>
                  <a:gd name="T94" fmla="*/ 6 w 32"/>
                  <a:gd name="T95" fmla="*/ 11 h 37"/>
                  <a:gd name="T96" fmla="*/ 6 w 32"/>
                  <a:gd name="T97" fmla="*/ 1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37"/>
                  <a:gd name="T149" fmla="*/ 32 w 32"/>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37">
                    <a:moveTo>
                      <a:pt x="25" y="25"/>
                    </a:moveTo>
                    <a:lnTo>
                      <a:pt x="32" y="26"/>
                    </a:lnTo>
                    <a:lnTo>
                      <a:pt x="30" y="30"/>
                    </a:lnTo>
                    <a:lnTo>
                      <a:pt x="27" y="34"/>
                    </a:lnTo>
                    <a:lnTo>
                      <a:pt x="21" y="36"/>
                    </a:lnTo>
                    <a:lnTo>
                      <a:pt x="16" y="37"/>
                    </a:lnTo>
                    <a:lnTo>
                      <a:pt x="13" y="37"/>
                    </a:lnTo>
                    <a:lnTo>
                      <a:pt x="9" y="36"/>
                    </a:lnTo>
                    <a:lnTo>
                      <a:pt x="6" y="34"/>
                    </a:lnTo>
                    <a:lnTo>
                      <a:pt x="4" y="32"/>
                    </a:lnTo>
                    <a:lnTo>
                      <a:pt x="2" y="30"/>
                    </a:lnTo>
                    <a:lnTo>
                      <a:pt x="1" y="26"/>
                    </a:lnTo>
                    <a:lnTo>
                      <a:pt x="0" y="23"/>
                    </a:lnTo>
                    <a:lnTo>
                      <a:pt x="0" y="19"/>
                    </a:lnTo>
                    <a:lnTo>
                      <a:pt x="0" y="15"/>
                    </a:lnTo>
                    <a:lnTo>
                      <a:pt x="1" y="11"/>
                    </a:lnTo>
                    <a:lnTo>
                      <a:pt x="2" y="8"/>
                    </a:lnTo>
                    <a:lnTo>
                      <a:pt x="4" y="6"/>
                    </a:lnTo>
                    <a:lnTo>
                      <a:pt x="6" y="3"/>
                    </a:lnTo>
                    <a:lnTo>
                      <a:pt x="9" y="2"/>
                    </a:lnTo>
                    <a:lnTo>
                      <a:pt x="12" y="0"/>
                    </a:lnTo>
                    <a:lnTo>
                      <a:pt x="16" y="0"/>
                    </a:lnTo>
                    <a:lnTo>
                      <a:pt x="23" y="2"/>
                    </a:lnTo>
                    <a:lnTo>
                      <a:pt x="27" y="4"/>
                    </a:lnTo>
                    <a:lnTo>
                      <a:pt x="30" y="7"/>
                    </a:lnTo>
                    <a:lnTo>
                      <a:pt x="31" y="11"/>
                    </a:lnTo>
                    <a:lnTo>
                      <a:pt x="32" y="14"/>
                    </a:lnTo>
                    <a:lnTo>
                      <a:pt x="32" y="18"/>
                    </a:lnTo>
                    <a:lnTo>
                      <a:pt x="32" y="19"/>
                    </a:lnTo>
                    <a:lnTo>
                      <a:pt x="32" y="21"/>
                    </a:lnTo>
                    <a:lnTo>
                      <a:pt x="5" y="21"/>
                    </a:lnTo>
                    <a:lnTo>
                      <a:pt x="6" y="25"/>
                    </a:lnTo>
                    <a:lnTo>
                      <a:pt x="9" y="29"/>
                    </a:lnTo>
                    <a:lnTo>
                      <a:pt x="12" y="32"/>
                    </a:lnTo>
                    <a:lnTo>
                      <a:pt x="16" y="32"/>
                    </a:lnTo>
                    <a:lnTo>
                      <a:pt x="19" y="32"/>
                    </a:lnTo>
                    <a:lnTo>
                      <a:pt x="21" y="30"/>
                    </a:lnTo>
                    <a:lnTo>
                      <a:pt x="24" y="28"/>
                    </a:lnTo>
                    <a:lnTo>
                      <a:pt x="25" y="25"/>
                    </a:lnTo>
                    <a:close/>
                    <a:moveTo>
                      <a:pt x="6" y="15"/>
                    </a:moveTo>
                    <a:lnTo>
                      <a:pt x="25" y="15"/>
                    </a:lnTo>
                    <a:lnTo>
                      <a:pt x="25" y="11"/>
                    </a:lnTo>
                    <a:lnTo>
                      <a:pt x="23" y="8"/>
                    </a:lnTo>
                    <a:lnTo>
                      <a:pt x="20" y="6"/>
                    </a:lnTo>
                    <a:lnTo>
                      <a:pt x="16" y="6"/>
                    </a:lnTo>
                    <a:lnTo>
                      <a:pt x="12" y="6"/>
                    </a:lnTo>
                    <a:lnTo>
                      <a:pt x="9" y="8"/>
                    </a:lnTo>
                    <a:lnTo>
                      <a:pt x="6" y="11"/>
                    </a:lnTo>
                    <a:lnTo>
                      <a:pt x="6"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237"/>
              <p:cNvSpPr>
                <a:spLocks/>
              </p:cNvSpPr>
              <p:nvPr/>
            </p:nvSpPr>
            <p:spPr bwMode="auto">
              <a:xfrm>
                <a:off x="4358" y="3639"/>
                <a:ext cx="29" cy="36"/>
              </a:xfrm>
              <a:custGeom>
                <a:avLst/>
                <a:gdLst>
                  <a:gd name="T0" fmla="*/ 0 w 29"/>
                  <a:gd name="T1" fmla="*/ 36 h 36"/>
                  <a:gd name="T2" fmla="*/ 0 w 29"/>
                  <a:gd name="T3" fmla="*/ 2 h 36"/>
                  <a:gd name="T4" fmla="*/ 6 w 29"/>
                  <a:gd name="T5" fmla="*/ 2 h 36"/>
                  <a:gd name="T6" fmla="*/ 6 w 29"/>
                  <a:gd name="T7" fmla="*/ 6 h 36"/>
                  <a:gd name="T8" fmla="*/ 8 w 29"/>
                  <a:gd name="T9" fmla="*/ 3 h 36"/>
                  <a:gd name="T10" fmla="*/ 11 w 29"/>
                  <a:gd name="T11" fmla="*/ 2 h 36"/>
                  <a:gd name="T12" fmla="*/ 14 w 29"/>
                  <a:gd name="T13" fmla="*/ 0 h 36"/>
                  <a:gd name="T14" fmla="*/ 16 w 29"/>
                  <a:gd name="T15" fmla="*/ 0 h 36"/>
                  <a:gd name="T16" fmla="*/ 21 w 29"/>
                  <a:gd name="T17" fmla="*/ 0 h 36"/>
                  <a:gd name="T18" fmla="*/ 23 w 29"/>
                  <a:gd name="T19" fmla="*/ 2 h 36"/>
                  <a:gd name="T20" fmla="*/ 25 w 29"/>
                  <a:gd name="T21" fmla="*/ 3 h 36"/>
                  <a:gd name="T22" fmla="*/ 27 w 29"/>
                  <a:gd name="T23" fmla="*/ 4 h 36"/>
                  <a:gd name="T24" fmla="*/ 27 w 29"/>
                  <a:gd name="T25" fmla="*/ 6 h 36"/>
                  <a:gd name="T26" fmla="*/ 29 w 29"/>
                  <a:gd name="T27" fmla="*/ 8 h 36"/>
                  <a:gd name="T28" fmla="*/ 29 w 29"/>
                  <a:gd name="T29" fmla="*/ 11 h 36"/>
                  <a:gd name="T30" fmla="*/ 29 w 29"/>
                  <a:gd name="T31" fmla="*/ 14 h 36"/>
                  <a:gd name="T32" fmla="*/ 29 w 29"/>
                  <a:gd name="T33" fmla="*/ 36 h 36"/>
                  <a:gd name="T34" fmla="*/ 23 w 29"/>
                  <a:gd name="T35" fmla="*/ 36 h 36"/>
                  <a:gd name="T36" fmla="*/ 23 w 29"/>
                  <a:gd name="T37" fmla="*/ 15 h 36"/>
                  <a:gd name="T38" fmla="*/ 23 w 29"/>
                  <a:gd name="T39" fmla="*/ 11 h 36"/>
                  <a:gd name="T40" fmla="*/ 22 w 29"/>
                  <a:gd name="T41" fmla="*/ 10 h 36"/>
                  <a:gd name="T42" fmla="*/ 22 w 29"/>
                  <a:gd name="T43" fmla="*/ 7 h 36"/>
                  <a:gd name="T44" fmla="*/ 19 w 29"/>
                  <a:gd name="T45" fmla="*/ 7 h 36"/>
                  <a:gd name="T46" fmla="*/ 18 w 29"/>
                  <a:gd name="T47" fmla="*/ 6 h 36"/>
                  <a:gd name="T48" fmla="*/ 15 w 29"/>
                  <a:gd name="T49" fmla="*/ 6 h 36"/>
                  <a:gd name="T50" fmla="*/ 12 w 29"/>
                  <a:gd name="T51" fmla="*/ 6 h 36"/>
                  <a:gd name="T52" fmla="*/ 10 w 29"/>
                  <a:gd name="T53" fmla="*/ 7 h 36"/>
                  <a:gd name="T54" fmla="*/ 7 w 29"/>
                  <a:gd name="T55" fmla="*/ 11 h 36"/>
                  <a:gd name="T56" fmla="*/ 6 w 29"/>
                  <a:gd name="T57" fmla="*/ 17 h 36"/>
                  <a:gd name="T58" fmla="*/ 6 w 29"/>
                  <a:gd name="T59" fmla="*/ 36 h 36"/>
                  <a:gd name="T60" fmla="*/ 0 w 29"/>
                  <a:gd name="T61" fmla="*/ 36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36"/>
                  <a:gd name="T95" fmla="*/ 29 w 29"/>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36">
                    <a:moveTo>
                      <a:pt x="0" y="36"/>
                    </a:moveTo>
                    <a:lnTo>
                      <a:pt x="0" y="2"/>
                    </a:lnTo>
                    <a:lnTo>
                      <a:pt x="6" y="2"/>
                    </a:lnTo>
                    <a:lnTo>
                      <a:pt x="6" y="6"/>
                    </a:lnTo>
                    <a:lnTo>
                      <a:pt x="8" y="3"/>
                    </a:lnTo>
                    <a:lnTo>
                      <a:pt x="11" y="2"/>
                    </a:lnTo>
                    <a:lnTo>
                      <a:pt x="14" y="0"/>
                    </a:lnTo>
                    <a:lnTo>
                      <a:pt x="16" y="0"/>
                    </a:lnTo>
                    <a:lnTo>
                      <a:pt x="21" y="0"/>
                    </a:lnTo>
                    <a:lnTo>
                      <a:pt x="23" y="2"/>
                    </a:lnTo>
                    <a:lnTo>
                      <a:pt x="25" y="3"/>
                    </a:lnTo>
                    <a:lnTo>
                      <a:pt x="27" y="4"/>
                    </a:lnTo>
                    <a:lnTo>
                      <a:pt x="27" y="6"/>
                    </a:lnTo>
                    <a:lnTo>
                      <a:pt x="29" y="8"/>
                    </a:lnTo>
                    <a:lnTo>
                      <a:pt x="29" y="11"/>
                    </a:lnTo>
                    <a:lnTo>
                      <a:pt x="29" y="14"/>
                    </a:lnTo>
                    <a:lnTo>
                      <a:pt x="29" y="36"/>
                    </a:lnTo>
                    <a:lnTo>
                      <a:pt x="23" y="36"/>
                    </a:lnTo>
                    <a:lnTo>
                      <a:pt x="23" y="15"/>
                    </a:lnTo>
                    <a:lnTo>
                      <a:pt x="23" y="11"/>
                    </a:lnTo>
                    <a:lnTo>
                      <a:pt x="22" y="10"/>
                    </a:lnTo>
                    <a:lnTo>
                      <a:pt x="22" y="7"/>
                    </a:lnTo>
                    <a:lnTo>
                      <a:pt x="19" y="7"/>
                    </a:lnTo>
                    <a:lnTo>
                      <a:pt x="18" y="6"/>
                    </a:lnTo>
                    <a:lnTo>
                      <a:pt x="15" y="6"/>
                    </a:lnTo>
                    <a:lnTo>
                      <a:pt x="12" y="6"/>
                    </a:lnTo>
                    <a:lnTo>
                      <a:pt x="10" y="7"/>
                    </a:lnTo>
                    <a:lnTo>
                      <a:pt x="7" y="11"/>
                    </a:lnTo>
                    <a:lnTo>
                      <a:pt x="6" y="17"/>
                    </a:lnTo>
                    <a:lnTo>
                      <a:pt x="6" y="36"/>
                    </a:lnTo>
                    <a:lnTo>
                      <a:pt x="0"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238"/>
              <p:cNvSpPr>
                <a:spLocks/>
              </p:cNvSpPr>
              <p:nvPr/>
            </p:nvSpPr>
            <p:spPr bwMode="auto">
              <a:xfrm>
                <a:off x="4392" y="3627"/>
                <a:ext cx="18" cy="49"/>
              </a:xfrm>
              <a:custGeom>
                <a:avLst/>
                <a:gdLst>
                  <a:gd name="T0" fmla="*/ 16 w 18"/>
                  <a:gd name="T1" fmla="*/ 42 h 49"/>
                  <a:gd name="T2" fmla="*/ 18 w 18"/>
                  <a:gd name="T3" fmla="*/ 48 h 49"/>
                  <a:gd name="T4" fmla="*/ 15 w 18"/>
                  <a:gd name="T5" fmla="*/ 49 h 49"/>
                  <a:gd name="T6" fmla="*/ 14 w 18"/>
                  <a:gd name="T7" fmla="*/ 49 h 49"/>
                  <a:gd name="T8" fmla="*/ 11 w 18"/>
                  <a:gd name="T9" fmla="*/ 48 h 49"/>
                  <a:gd name="T10" fmla="*/ 8 w 18"/>
                  <a:gd name="T11" fmla="*/ 48 h 49"/>
                  <a:gd name="T12" fmla="*/ 7 w 18"/>
                  <a:gd name="T13" fmla="*/ 46 h 49"/>
                  <a:gd name="T14" fmla="*/ 6 w 18"/>
                  <a:gd name="T15" fmla="*/ 45 h 49"/>
                  <a:gd name="T16" fmla="*/ 6 w 18"/>
                  <a:gd name="T17" fmla="*/ 42 h 49"/>
                  <a:gd name="T18" fmla="*/ 6 w 18"/>
                  <a:gd name="T19" fmla="*/ 38 h 49"/>
                  <a:gd name="T20" fmla="*/ 6 w 18"/>
                  <a:gd name="T21" fmla="*/ 18 h 49"/>
                  <a:gd name="T22" fmla="*/ 0 w 18"/>
                  <a:gd name="T23" fmla="*/ 18 h 49"/>
                  <a:gd name="T24" fmla="*/ 0 w 18"/>
                  <a:gd name="T25" fmla="*/ 14 h 49"/>
                  <a:gd name="T26" fmla="*/ 6 w 18"/>
                  <a:gd name="T27" fmla="*/ 14 h 49"/>
                  <a:gd name="T28" fmla="*/ 6 w 18"/>
                  <a:gd name="T29" fmla="*/ 4 h 49"/>
                  <a:gd name="T30" fmla="*/ 11 w 18"/>
                  <a:gd name="T31" fmla="*/ 0 h 49"/>
                  <a:gd name="T32" fmla="*/ 11 w 18"/>
                  <a:gd name="T33" fmla="*/ 14 h 49"/>
                  <a:gd name="T34" fmla="*/ 16 w 18"/>
                  <a:gd name="T35" fmla="*/ 14 h 49"/>
                  <a:gd name="T36" fmla="*/ 16 w 18"/>
                  <a:gd name="T37" fmla="*/ 18 h 49"/>
                  <a:gd name="T38" fmla="*/ 11 w 18"/>
                  <a:gd name="T39" fmla="*/ 18 h 49"/>
                  <a:gd name="T40" fmla="*/ 11 w 18"/>
                  <a:gd name="T41" fmla="*/ 38 h 49"/>
                  <a:gd name="T42" fmla="*/ 11 w 18"/>
                  <a:gd name="T43" fmla="*/ 41 h 49"/>
                  <a:gd name="T44" fmla="*/ 11 w 18"/>
                  <a:gd name="T45" fmla="*/ 41 h 49"/>
                  <a:gd name="T46" fmla="*/ 12 w 18"/>
                  <a:gd name="T47" fmla="*/ 42 h 49"/>
                  <a:gd name="T48" fmla="*/ 12 w 18"/>
                  <a:gd name="T49" fmla="*/ 42 h 49"/>
                  <a:gd name="T50" fmla="*/ 14 w 18"/>
                  <a:gd name="T51" fmla="*/ 44 h 49"/>
                  <a:gd name="T52" fmla="*/ 14 w 18"/>
                  <a:gd name="T53" fmla="*/ 44 h 49"/>
                  <a:gd name="T54" fmla="*/ 15 w 18"/>
                  <a:gd name="T55" fmla="*/ 44 h 49"/>
                  <a:gd name="T56" fmla="*/ 16 w 18"/>
                  <a:gd name="T57" fmla="*/ 42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49"/>
                  <a:gd name="T89" fmla="*/ 18 w 18"/>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49">
                    <a:moveTo>
                      <a:pt x="16" y="42"/>
                    </a:moveTo>
                    <a:lnTo>
                      <a:pt x="18" y="48"/>
                    </a:lnTo>
                    <a:lnTo>
                      <a:pt x="15" y="49"/>
                    </a:lnTo>
                    <a:lnTo>
                      <a:pt x="14" y="49"/>
                    </a:lnTo>
                    <a:lnTo>
                      <a:pt x="11" y="48"/>
                    </a:lnTo>
                    <a:lnTo>
                      <a:pt x="8" y="48"/>
                    </a:lnTo>
                    <a:lnTo>
                      <a:pt x="7" y="46"/>
                    </a:lnTo>
                    <a:lnTo>
                      <a:pt x="6" y="45"/>
                    </a:lnTo>
                    <a:lnTo>
                      <a:pt x="6" y="42"/>
                    </a:lnTo>
                    <a:lnTo>
                      <a:pt x="6" y="38"/>
                    </a:lnTo>
                    <a:lnTo>
                      <a:pt x="6" y="18"/>
                    </a:lnTo>
                    <a:lnTo>
                      <a:pt x="0" y="18"/>
                    </a:lnTo>
                    <a:lnTo>
                      <a:pt x="0" y="14"/>
                    </a:lnTo>
                    <a:lnTo>
                      <a:pt x="6" y="14"/>
                    </a:lnTo>
                    <a:lnTo>
                      <a:pt x="6" y="4"/>
                    </a:lnTo>
                    <a:lnTo>
                      <a:pt x="11" y="0"/>
                    </a:lnTo>
                    <a:lnTo>
                      <a:pt x="11" y="14"/>
                    </a:lnTo>
                    <a:lnTo>
                      <a:pt x="16" y="14"/>
                    </a:lnTo>
                    <a:lnTo>
                      <a:pt x="16" y="18"/>
                    </a:lnTo>
                    <a:lnTo>
                      <a:pt x="11" y="18"/>
                    </a:lnTo>
                    <a:lnTo>
                      <a:pt x="11" y="38"/>
                    </a:lnTo>
                    <a:lnTo>
                      <a:pt x="11" y="41"/>
                    </a:lnTo>
                    <a:lnTo>
                      <a:pt x="12" y="42"/>
                    </a:lnTo>
                    <a:lnTo>
                      <a:pt x="14" y="44"/>
                    </a:lnTo>
                    <a:lnTo>
                      <a:pt x="15" y="44"/>
                    </a:lnTo>
                    <a:lnTo>
                      <a:pt x="16"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239"/>
              <p:cNvSpPr>
                <a:spLocks noEditPoints="1"/>
              </p:cNvSpPr>
              <p:nvPr/>
            </p:nvSpPr>
            <p:spPr bwMode="auto">
              <a:xfrm>
                <a:off x="4417" y="3641"/>
                <a:ext cx="6" cy="34"/>
              </a:xfrm>
              <a:custGeom>
                <a:avLst/>
                <a:gdLst>
                  <a:gd name="T0" fmla="*/ 0 w 6"/>
                  <a:gd name="T1" fmla="*/ 5 h 34"/>
                  <a:gd name="T2" fmla="*/ 0 w 6"/>
                  <a:gd name="T3" fmla="*/ 0 h 34"/>
                  <a:gd name="T4" fmla="*/ 6 w 6"/>
                  <a:gd name="T5" fmla="*/ 0 h 34"/>
                  <a:gd name="T6" fmla="*/ 6 w 6"/>
                  <a:gd name="T7" fmla="*/ 5 h 34"/>
                  <a:gd name="T8" fmla="*/ 0 w 6"/>
                  <a:gd name="T9" fmla="*/ 5 h 34"/>
                  <a:gd name="T10" fmla="*/ 0 w 6"/>
                  <a:gd name="T11" fmla="*/ 34 h 34"/>
                  <a:gd name="T12" fmla="*/ 0 w 6"/>
                  <a:gd name="T13" fmla="*/ 27 h 34"/>
                  <a:gd name="T14" fmla="*/ 6 w 6"/>
                  <a:gd name="T15" fmla="*/ 27 h 34"/>
                  <a:gd name="T16" fmla="*/ 6 w 6"/>
                  <a:gd name="T17" fmla="*/ 34 h 34"/>
                  <a:gd name="T18" fmla="*/ 0 w 6"/>
                  <a:gd name="T19" fmla="*/ 3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4"/>
                  <a:gd name="T32" fmla="*/ 6 w 6"/>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4">
                    <a:moveTo>
                      <a:pt x="0" y="5"/>
                    </a:moveTo>
                    <a:lnTo>
                      <a:pt x="0" y="0"/>
                    </a:lnTo>
                    <a:lnTo>
                      <a:pt x="6" y="0"/>
                    </a:lnTo>
                    <a:lnTo>
                      <a:pt x="6" y="5"/>
                    </a:lnTo>
                    <a:lnTo>
                      <a:pt x="0" y="5"/>
                    </a:lnTo>
                    <a:close/>
                    <a:moveTo>
                      <a:pt x="0" y="34"/>
                    </a:moveTo>
                    <a:lnTo>
                      <a:pt x="0" y="27"/>
                    </a:lnTo>
                    <a:lnTo>
                      <a:pt x="6" y="27"/>
                    </a:lnTo>
                    <a:lnTo>
                      <a:pt x="6" y="34"/>
                    </a:lnTo>
                    <a:lnTo>
                      <a:pt x="0"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240"/>
              <p:cNvSpPr>
                <a:spLocks noEditPoints="1"/>
              </p:cNvSpPr>
              <p:nvPr/>
            </p:nvSpPr>
            <p:spPr bwMode="auto">
              <a:xfrm>
                <a:off x="4061" y="3774"/>
                <a:ext cx="44" cy="49"/>
              </a:xfrm>
              <a:custGeom>
                <a:avLst/>
                <a:gdLst>
                  <a:gd name="T0" fmla="*/ 0 w 44"/>
                  <a:gd name="T1" fmla="*/ 49 h 49"/>
                  <a:gd name="T2" fmla="*/ 0 w 44"/>
                  <a:gd name="T3" fmla="*/ 0 h 49"/>
                  <a:gd name="T4" fmla="*/ 21 w 44"/>
                  <a:gd name="T5" fmla="*/ 0 h 49"/>
                  <a:gd name="T6" fmla="*/ 28 w 44"/>
                  <a:gd name="T7" fmla="*/ 0 h 49"/>
                  <a:gd name="T8" fmla="*/ 32 w 44"/>
                  <a:gd name="T9" fmla="*/ 2 h 49"/>
                  <a:gd name="T10" fmla="*/ 36 w 44"/>
                  <a:gd name="T11" fmla="*/ 3 h 49"/>
                  <a:gd name="T12" fmla="*/ 39 w 44"/>
                  <a:gd name="T13" fmla="*/ 6 h 49"/>
                  <a:gd name="T14" fmla="*/ 40 w 44"/>
                  <a:gd name="T15" fmla="*/ 10 h 49"/>
                  <a:gd name="T16" fmla="*/ 40 w 44"/>
                  <a:gd name="T17" fmla="*/ 14 h 49"/>
                  <a:gd name="T18" fmla="*/ 40 w 44"/>
                  <a:gd name="T19" fmla="*/ 19 h 49"/>
                  <a:gd name="T20" fmla="*/ 37 w 44"/>
                  <a:gd name="T21" fmla="*/ 23 h 49"/>
                  <a:gd name="T22" fmla="*/ 33 w 44"/>
                  <a:gd name="T23" fmla="*/ 26 h 49"/>
                  <a:gd name="T24" fmla="*/ 28 w 44"/>
                  <a:gd name="T25" fmla="*/ 28 h 49"/>
                  <a:gd name="T26" fmla="*/ 30 w 44"/>
                  <a:gd name="T27" fmla="*/ 29 h 49"/>
                  <a:gd name="T28" fmla="*/ 33 w 44"/>
                  <a:gd name="T29" fmla="*/ 32 h 49"/>
                  <a:gd name="T30" fmla="*/ 34 w 44"/>
                  <a:gd name="T31" fmla="*/ 34 h 49"/>
                  <a:gd name="T32" fmla="*/ 39 w 44"/>
                  <a:gd name="T33" fmla="*/ 40 h 49"/>
                  <a:gd name="T34" fmla="*/ 44 w 44"/>
                  <a:gd name="T35" fmla="*/ 49 h 49"/>
                  <a:gd name="T36" fmla="*/ 32 w 44"/>
                  <a:gd name="T37" fmla="*/ 49 h 49"/>
                  <a:gd name="T38" fmla="*/ 25 w 44"/>
                  <a:gd name="T39" fmla="*/ 38 h 49"/>
                  <a:gd name="T40" fmla="*/ 22 w 44"/>
                  <a:gd name="T41" fmla="*/ 34 h 49"/>
                  <a:gd name="T42" fmla="*/ 19 w 44"/>
                  <a:gd name="T43" fmla="*/ 32 h 49"/>
                  <a:gd name="T44" fmla="*/ 18 w 44"/>
                  <a:gd name="T45" fmla="*/ 30 h 49"/>
                  <a:gd name="T46" fmla="*/ 17 w 44"/>
                  <a:gd name="T47" fmla="*/ 29 h 49"/>
                  <a:gd name="T48" fmla="*/ 15 w 44"/>
                  <a:gd name="T49" fmla="*/ 29 h 49"/>
                  <a:gd name="T50" fmla="*/ 13 w 44"/>
                  <a:gd name="T51" fmla="*/ 29 h 49"/>
                  <a:gd name="T52" fmla="*/ 10 w 44"/>
                  <a:gd name="T53" fmla="*/ 29 h 49"/>
                  <a:gd name="T54" fmla="*/ 10 w 44"/>
                  <a:gd name="T55" fmla="*/ 49 h 49"/>
                  <a:gd name="T56" fmla="*/ 0 w 44"/>
                  <a:gd name="T57" fmla="*/ 49 h 49"/>
                  <a:gd name="T58" fmla="*/ 10 w 44"/>
                  <a:gd name="T59" fmla="*/ 21 h 49"/>
                  <a:gd name="T60" fmla="*/ 17 w 44"/>
                  <a:gd name="T61" fmla="*/ 21 h 49"/>
                  <a:gd name="T62" fmla="*/ 24 w 44"/>
                  <a:gd name="T63" fmla="*/ 21 h 49"/>
                  <a:gd name="T64" fmla="*/ 26 w 44"/>
                  <a:gd name="T65" fmla="*/ 21 h 49"/>
                  <a:gd name="T66" fmla="*/ 28 w 44"/>
                  <a:gd name="T67" fmla="*/ 19 h 49"/>
                  <a:gd name="T68" fmla="*/ 29 w 44"/>
                  <a:gd name="T69" fmla="*/ 18 h 49"/>
                  <a:gd name="T70" fmla="*/ 30 w 44"/>
                  <a:gd name="T71" fmla="*/ 17 h 49"/>
                  <a:gd name="T72" fmla="*/ 30 w 44"/>
                  <a:gd name="T73" fmla="*/ 15 h 49"/>
                  <a:gd name="T74" fmla="*/ 29 w 44"/>
                  <a:gd name="T75" fmla="*/ 13 h 49"/>
                  <a:gd name="T76" fmla="*/ 29 w 44"/>
                  <a:gd name="T77" fmla="*/ 11 h 49"/>
                  <a:gd name="T78" fmla="*/ 28 w 44"/>
                  <a:gd name="T79" fmla="*/ 10 h 49"/>
                  <a:gd name="T80" fmla="*/ 25 w 44"/>
                  <a:gd name="T81" fmla="*/ 8 h 49"/>
                  <a:gd name="T82" fmla="*/ 22 w 44"/>
                  <a:gd name="T83" fmla="*/ 8 h 49"/>
                  <a:gd name="T84" fmla="*/ 18 w 44"/>
                  <a:gd name="T85" fmla="*/ 8 h 49"/>
                  <a:gd name="T86" fmla="*/ 10 w 44"/>
                  <a:gd name="T87" fmla="*/ 8 h 49"/>
                  <a:gd name="T88" fmla="*/ 10 w 44"/>
                  <a:gd name="T89" fmla="*/ 2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
                  <a:gd name="T136" fmla="*/ 0 h 49"/>
                  <a:gd name="T137" fmla="*/ 44 w 44"/>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 h="49">
                    <a:moveTo>
                      <a:pt x="0" y="49"/>
                    </a:moveTo>
                    <a:lnTo>
                      <a:pt x="0" y="0"/>
                    </a:lnTo>
                    <a:lnTo>
                      <a:pt x="21" y="0"/>
                    </a:lnTo>
                    <a:lnTo>
                      <a:pt x="28" y="0"/>
                    </a:lnTo>
                    <a:lnTo>
                      <a:pt x="32" y="2"/>
                    </a:lnTo>
                    <a:lnTo>
                      <a:pt x="36" y="3"/>
                    </a:lnTo>
                    <a:lnTo>
                      <a:pt x="39" y="6"/>
                    </a:lnTo>
                    <a:lnTo>
                      <a:pt x="40" y="10"/>
                    </a:lnTo>
                    <a:lnTo>
                      <a:pt x="40" y="14"/>
                    </a:lnTo>
                    <a:lnTo>
                      <a:pt x="40" y="19"/>
                    </a:lnTo>
                    <a:lnTo>
                      <a:pt x="37" y="23"/>
                    </a:lnTo>
                    <a:lnTo>
                      <a:pt x="33" y="26"/>
                    </a:lnTo>
                    <a:lnTo>
                      <a:pt x="28" y="28"/>
                    </a:lnTo>
                    <a:lnTo>
                      <a:pt x="30" y="29"/>
                    </a:lnTo>
                    <a:lnTo>
                      <a:pt x="33" y="32"/>
                    </a:lnTo>
                    <a:lnTo>
                      <a:pt x="34" y="34"/>
                    </a:lnTo>
                    <a:lnTo>
                      <a:pt x="39" y="40"/>
                    </a:lnTo>
                    <a:lnTo>
                      <a:pt x="44" y="49"/>
                    </a:lnTo>
                    <a:lnTo>
                      <a:pt x="32" y="49"/>
                    </a:lnTo>
                    <a:lnTo>
                      <a:pt x="25" y="38"/>
                    </a:lnTo>
                    <a:lnTo>
                      <a:pt x="22" y="34"/>
                    </a:lnTo>
                    <a:lnTo>
                      <a:pt x="19" y="32"/>
                    </a:lnTo>
                    <a:lnTo>
                      <a:pt x="18" y="30"/>
                    </a:lnTo>
                    <a:lnTo>
                      <a:pt x="17" y="29"/>
                    </a:lnTo>
                    <a:lnTo>
                      <a:pt x="15" y="29"/>
                    </a:lnTo>
                    <a:lnTo>
                      <a:pt x="13" y="29"/>
                    </a:lnTo>
                    <a:lnTo>
                      <a:pt x="10" y="29"/>
                    </a:lnTo>
                    <a:lnTo>
                      <a:pt x="10" y="49"/>
                    </a:lnTo>
                    <a:lnTo>
                      <a:pt x="0" y="49"/>
                    </a:lnTo>
                    <a:close/>
                    <a:moveTo>
                      <a:pt x="10" y="21"/>
                    </a:moveTo>
                    <a:lnTo>
                      <a:pt x="17" y="21"/>
                    </a:lnTo>
                    <a:lnTo>
                      <a:pt x="24" y="21"/>
                    </a:lnTo>
                    <a:lnTo>
                      <a:pt x="26" y="21"/>
                    </a:lnTo>
                    <a:lnTo>
                      <a:pt x="28" y="19"/>
                    </a:lnTo>
                    <a:lnTo>
                      <a:pt x="29" y="18"/>
                    </a:lnTo>
                    <a:lnTo>
                      <a:pt x="30" y="17"/>
                    </a:lnTo>
                    <a:lnTo>
                      <a:pt x="30" y="15"/>
                    </a:lnTo>
                    <a:lnTo>
                      <a:pt x="29" y="13"/>
                    </a:lnTo>
                    <a:lnTo>
                      <a:pt x="29" y="11"/>
                    </a:lnTo>
                    <a:lnTo>
                      <a:pt x="28" y="10"/>
                    </a:lnTo>
                    <a:lnTo>
                      <a:pt x="25" y="8"/>
                    </a:lnTo>
                    <a:lnTo>
                      <a:pt x="22" y="8"/>
                    </a:lnTo>
                    <a:lnTo>
                      <a:pt x="18" y="8"/>
                    </a:lnTo>
                    <a:lnTo>
                      <a:pt x="10" y="8"/>
                    </a:lnTo>
                    <a:lnTo>
                      <a:pt x="1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241"/>
              <p:cNvSpPr>
                <a:spLocks/>
              </p:cNvSpPr>
              <p:nvPr/>
            </p:nvSpPr>
            <p:spPr bwMode="auto">
              <a:xfrm>
                <a:off x="4110" y="3774"/>
                <a:ext cx="37" cy="49"/>
              </a:xfrm>
              <a:custGeom>
                <a:avLst/>
                <a:gdLst>
                  <a:gd name="T0" fmla="*/ 0 w 37"/>
                  <a:gd name="T1" fmla="*/ 49 h 49"/>
                  <a:gd name="T2" fmla="*/ 0 w 37"/>
                  <a:gd name="T3" fmla="*/ 0 h 49"/>
                  <a:gd name="T4" fmla="*/ 36 w 37"/>
                  <a:gd name="T5" fmla="*/ 0 h 49"/>
                  <a:gd name="T6" fmla="*/ 36 w 37"/>
                  <a:gd name="T7" fmla="*/ 8 h 49"/>
                  <a:gd name="T8" fmla="*/ 10 w 37"/>
                  <a:gd name="T9" fmla="*/ 8 h 49"/>
                  <a:gd name="T10" fmla="*/ 10 w 37"/>
                  <a:gd name="T11" fmla="*/ 19 h 49"/>
                  <a:gd name="T12" fmla="*/ 34 w 37"/>
                  <a:gd name="T13" fmla="*/ 19 h 49"/>
                  <a:gd name="T14" fmla="*/ 34 w 37"/>
                  <a:gd name="T15" fmla="*/ 28 h 49"/>
                  <a:gd name="T16" fmla="*/ 10 w 37"/>
                  <a:gd name="T17" fmla="*/ 28 h 49"/>
                  <a:gd name="T18" fmla="*/ 10 w 37"/>
                  <a:gd name="T19" fmla="*/ 41 h 49"/>
                  <a:gd name="T20" fmla="*/ 37 w 37"/>
                  <a:gd name="T21" fmla="*/ 41 h 49"/>
                  <a:gd name="T22" fmla="*/ 37 w 37"/>
                  <a:gd name="T23" fmla="*/ 49 h 49"/>
                  <a:gd name="T24" fmla="*/ 0 w 37"/>
                  <a:gd name="T25" fmla="*/ 4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49"/>
                  <a:gd name="T41" fmla="*/ 37 w 3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49">
                    <a:moveTo>
                      <a:pt x="0" y="49"/>
                    </a:moveTo>
                    <a:lnTo>
                      <a:pt x="0" y="0"/>
                    </a:lnTo>
                    <a:lnTo>
                      <a:pt x="36" y="0"/>
                    </a:lnTo>
                    <a:lnTo>
                      <a:pt x="36" y="8"/>
                    </a:lnTo>
                    <a:lnTo>
                      <a:pt x="10" y="8"/>
                    </a:lnTo>
                    <a:lnTo>
                      <a:pt x="10" y="19"/>
                    </a:lnTo>
                    <a:lnTo>
                      <a:pt x="34" y="19"/>
                    </a:lnTo>
                    <a:lnTo>
                      <a:pt x="34" y="28"/>
                    </a:lnTo>
                    <a:lnTo>
                      <a:pt x="10" y="28"/>
                    </a:lnTo>
                    <a:lnTo>
                      <a:pt x="10" y="41"/>
                    </a:lnTo>
                    <a:lnTo>
                      <a:pt x="37" y="41"/>
                    </a:lnTo>
                    <a:lnTo>
                      <a:pt x="37" y="49"/>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242"/>
              <p:cNvSpPr>
                <a:spLocks noEditPoints="1"/>
              </p:cNvSpPr>
              <p:nvPr/>
            </p:nvSpPr>
            <p:spPr bwMode="auto">
              <a:xfrm>
                <a:off x="4155" y="3774"/>
                <a:ext cx="38" cy="49"/>
              </a:xfrm>
              <a:custGeom>
                <a:avLst/>
                <a:gdLst>
                  <a:gd name="T0" fmla="*/ 0 w 38"/>
                  <a:gd name="T1" fmla="*/ 49 h 49"/>
                  <a:gd name="T2" fmla="*/ 0 w 38"/>
                  <a:gd name="T3" fmla="*/ 0 h 49"/>
                  <a:gd name="T4" fmla="*/ 17 w 38"/>
                  <a:gd name="T5" fmla="*/ 0 h 49"/>
                  <a:gd name="T6" fmla="*/ 23 w 38"/>
                  <a:gd name="T7" fmla="*/ 0 h 49"/>
                  <a:gd name="T8" fmla="*/ 28 w 38"/>
                  <a:gd name="T9" fmla="*/ 2 h 49"/>
                  <a:gd name="T10" fmla="*/ 32 w 38"/>
                  <a:gd name="T11" fmla="*/ 3 h 49"/>
                  <a:gd name="T12" fmla="*/ 36 w 38"/>
                  <a:gd name="T13" fmla="*/ 6 h 49"/>
                  <a:gd name="T14" fmla="*/ 37 w 38"/>
                  <a:gd name="T15" fmla="*/ 10 h 49"/>
                  <a:gd name="T16" fmla="*/ 38 w 38"/>
                  <a:gd name="T17" fmla="*/ 15 h 49"/>
                  <a:gd name="T18" fmla="*/ 37 w 38"/>
                  <a:gd name="T19" fmla="*/ 19 h 49"/>
                  <a:gd name="T20" fmla="*/ 36 w 38"/>
                  <a:gd name="T21" fmla="*/ 23 h 49"/>
                  <a:gd name="T22" fmla="*/ 34 w 38"/>
                  <a:gd name="T23" fmla="*/ 26 h 49"/>
                  <a:gd name="T24" fmla="*/ 32 w 38"/>
                  <a:gd name="T25" fmla="*/ 28 h 49"/>
                  <a:gd name="T26" fmla="*/ 30 w 38"/>
                  <a:gd name="T27" fmla="*/ 29 h 49"/>
                  <a:gd name="T28" fmla="*/ 28 w 38"/>
                  <a:gd name="T29" fmla="*/ 30 h 49"/>
                  <a:gd name="T30" fmla="*/ 22 w 38"/>
                  <a:gd name="T31" fmla="*/ 30 h 49"/>
                  <a:gd name="T32" fmla="*/ 17 w 38"/>
                  <a:gd name="T33" fmla="*/ 30 h 49"/>
                  <a:gd name="T34" fmla="*/ 10 w 38"/>
                  <a:gd name="T35" fmla="*/ 30 h 49"/>
                  <a:gd name="T36" fmla="*/ 10 w 38"/>
                  <a:gd name="T37" fmla="*/ 49 h 49"/>
                  <a:gd name="T38" fmla="*/ 0 w 38"/>
                  <a:gd name="T39" fmla="*/ 49 h 49"/>
                  <a:gd name="T40" fmla="*/ 10 w 38"/>
                  <a:gd name="T41" fmla="*/ 8 h 49"/>
                  <a:gd name="T42" fmla="*/ 10 w 38"/>
                  <a:gd name="T43" fmla="*/ 22 h 49"/>
                  <a:gd name="T44" fmla="*/ 15 w 38"/>
                  <a:gd name="T45" fmla="*/ 22 h 49"/>
                  <a:gd name="T46" fmla="*/ 21 w 38"/>
                  <a:gd name="T47" fmla="*/ 22 h 49"/>
                  <a:gd name="T48" fmla="*/ 23 w 38"/>
                  <a:gd name="T49" fmla="*/ 22 h 49"/>
                  <a:gd name="T50" fmla="*/ 25 w 38"/>
                  <a:gd name="T51" fmla="*/ 21 h 49"/>
                  <a:gd name="T52" fmla="*/ 26 w 38"/>
                  <a:gd name="T53" fmla="*/ 19 h 49"/>
                  <a:gd name="T54" fmla="*/ 28 w 38"/>
                  <a:gd name="T55" fmla="*/ 18 h 49"/>
                  <a:gd name="T56" fmla="*/ 28 w 38"/>
                  <a:gd name="T57" fmla="*/ 15 h 49"/>
                  <a:gd name="T58" fmla="*/ 28 w 38"/>
                  <a:gd name="T59" fmla="*/ 13 h 49"/>
                  <a:gd name="T60" fmla="*/ 26 w 38"/>
                  <a:gd name="T61" fmla="*/ 11 h 49"/>
                  <a:gd name="T62" fmla="*/ 25 w 38"/>
                  <a:gd name="T63" fmla="*/ 10 h 49"/>
                  <a:gd name="T64" fmla="*/ 22 w 38"/>
                  <a:gd name="T65" fmla="*/ 8 h 49"/>
                  <a:gd name="T66" fmla="*/ 19 w 38"/>
                  <a:gd name="T67" fmla="*/ 8 h 49"/>
                  <a:gd name="T68" fmla="*/ 15 w 38"/>
                  <a:gd name="T69" fmla="*/ 8 h 49"/>
                  <a:gd name="T70" fmla="*/ 10 w 38"/>
                  <a:gd name="T71" fmla="*/ 8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49"/>
                  <a:gd name="T110" fmla="*/ 38 w 38"/>
                  <a:gd name="T111" fmla="*/ 49 h 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49">
                    <a:moveTo>
                      <a:pt x="0" y="49"/>
                    </a:moveTo>
                    <a:lnTo>
                      <a:pt x="0" y="0"/>
                    </a:lnTo>
                    <a:lnTo>
                      <a:pt x="17" y="0"/>
                    </a:lnTo>
                    <a:lnTo>
                      <a:pt x="23" y="0"/>
                    </a:lnTo>
                    <a:lnTo>
                      <a:pt x="28" y="2"/>
                    </a:lnTo>
                    <a:lnTo>
                      <a:pt x="32" y="3"/>
                    </a:lnTo>
                    <a:lnTo>
                      <a:pt x="36" y="6"/>
                    </a:lnTo>
                    <a:lnTo>
                      <a:pt x="37" y="10"/>
                    </a:lnTo>
                    <a:lnTo>
                      <a:pt x="38" y="15"/>
                    </a:lnTo>
                    <a:lnTo>
                      <a:pt x="37" y="19"/>
                    </a:lnTo>
                    <a:lnTo>
                      <a:pt x="36" y="23"/>
                    </a:lnTo>
                    <a:lnTo>
                      <a:pt x="34" y="26"/>
                    </a:lnTo>
                    <a:lnTo>
                      <a:pt x="32" y="28"/>
                    </a:lnTo>
                    <a:lnTo>
                      <a:pt x="30" y="29"/>
                    </a:lnTo>
                    <a:lnTo>
                      <a:pt x="28" y="30"/>
                    </a:lnTo>
                    <a:lnTo>
                      <a:pt x="22" y="30"/>
                    </a:lnTo>
                    <a:lnTo>
                      <a:pt x="17" y="30"/>
                    </a:lnTo>
                    <a:lnTo>
                      <a:pt x="10" y="30"/>
                    </a:lnTo>
                    <a:lnTo>
                      <a:pt x="10" y="49"/>
                    </a:lnTo>
                    <a:lnTo>
                      <a:pt x="0" y="49"/>
                    </a:lnTo>
                    <a:close/>
                    <a:moveTo>
                      <a:pt x="10" y="8"/>
                    </a:moveTo>
                    <a:lnTo>
                      <a:pt x="10" y="22"/>
                    </a:lnTo>
                    <a:lnTo>
                      <a:pt x="15" y="22"/>
                    </a:lnTo>
                    <a:lnTo>
                      <a:pt x="21" y="22"/>
                    </a:lnTo>
                    <a:lnTo>
                      <a:pt x="23" y="22"/>
                    </a:lnTo>
                    <a:lnTo>
                      <a:pt x="25" y="21"/>
                    </a:lnTo>
                    <a:lnTo>
                      <a:pt x="26" y="19"/>
                    </a:lnTo>
                    <a:lnTo>
                      <a:pt x="28" y="18"/>
                    </a:lnTo>
                    <a:lnTo>
                      <a:pt x="28" y="15"/>
                    </a:lnTo>
                    <a:lnTo>
                      <a:pt x="28" y="13"/>
                    </a:lnTo>
                    <a:lnTo>
                      <a:pt x="26" y="11"/>
                    </a:lnTo>
                    <a:lnTo>
                      <a:pt x="25" y="10"/>
                    </a:lnTo>
                    <a:lnTo>
                      <a:pt x="22" y="8"/>
                    </a:lnTo>
                    <a:lnTo>
                      <a:pt x="19" y="8"/>
                    </a:lnTo>
                    <a:lnTo>
                      <a:pt x="15" y="8"/>
                    </a:lnTo>
                    <a:lnTo>
                      <a:pt x="1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243"/>
              <p:cNvSpPr>
                <a:spLocks/>
              </p:cNvSpPr>
              <p:nvPr/>
            </p:nvSpPr>
            <p:spPr bwMode="auto">
              <a:xfrm>
                <a:off x="4200" y="3774"/>
                <a:ext cx="40" cy="49"/>
              </a:xfrm>
              <a:custGeom>
                <a:avLst/>
                <a:gdLst>
                  <a:gd name="T0" fmla="*/ 0 w 40"/>
                  <a:gd name="T1" fmla="*/ 0 h 49"/>
                  <a:gd name="T2" fmla="*/ 11 w 40"/>
                  <a:gd name="T3" fmla="*/ 0 h 49"/>
                  <a:gd name="T4" fmla="*/ 11 w 40"/>
                  <a:gd name="T5" fmla="*/ 26 h 49"/>
                  <a:gd name="T6" fmla="*/ 11 w 40"/>
                  <a:gd name="T7" fmla="*/ 32 h 49"/>
                  <a:gd name="T8" fmla="*/ 11 w 40"/>
                  <a:gd name="T9" fmla="*/ 34 h 49"/>
                  <a:gd name="T10" fmla="*/ 12 w 40"/>
                  <a:gd name="T11" fmla="*/ 37 h 49"/>
                  <a:gd name="T12" fmla="*/ 14 w 40"/>
                  <a:gd name="T13" fmla="*/ 40 h 49"/>
                  <a:gd name="T14" fmla="*/ 17 w 40"/>
                  <a:gd name="T15" fmla="*/ 41 h 49"/>
                  <a:gd name="T16" fmla="*/ 21 w 40"/>
                  <a:gd name="T17" fmla="*/ 41 h 49"/>
                  <a:gd name="T18" fmla="*/ 25 w 40"/>
                  <a:gd name="T19" fmla="*/ 41 h 49"/>
                  <a:gd name="T20" fmla="*/ 27 w 40"/>
                  <a:gd name="T21" fmla="*/ 40 h 49"/>
                  <a:gd name="T22" fmla="*/ 29 w 40"/>
                  <a:gd name="T23" fmla="*/ 38 h 49"/>
                  <a:gd name="T24" fmla="*/ 29 w 40"/>
                  <a:gd name="T25" fmla="*/ 36 h 49"/>
                  <a:gd name="T26" fmla="*/ 30 w 40"/>
                  <a:gd name="T27" fmla="*/ 32 h 49"/>
                  <a:gd name="T28" fmla="*/ 30 w 40"/>
                  <a:gd name="T29" fmla="*/ 28 h 49"/>
                  <a:gd name="T30" fmla="*/ 30 w 40"/>
                  <a:gd name="T31" fmla="*/ 0 h 49"/>
                  <a:gd name="T32" fmla="*/ 40 w 40"/>
                  <a:gd name="T33" fmla="*/ 0 h 49"/>
                  <a:gd name="T34" fmla="*/ 40 w 40"/>
                  <a:gd name="T35" fmla="*/ 26 h 49"/>
                  <a:gd name="T36" fmla="*/ 40 w 40"/>
                  <a:gd name="T37" fmla="*/ 33 h 49"/>
                  <a:gd name="T38" fmla="*/ 38 w 40"/>
                  <a:gd name="T39" fmla="*/ 38 h 49"/>
                  <a:gd name="T40" fmla="*/ 38 w 40"/>
                  <a:gd name="T41" fmla="*/ 41 h 49"/>
                  <a:gd name="T42" fmla="*/ 36 w 40"/>
                  <a:gd name="T43" fmla="*/ 44 h 49"/>
                  <a:gd name="T44" fmla="*/ 33 w 40"/>
                  <a:gd name="T45" fmla="*/ 47 h 49"/>
                  <a:gd name="T46" fmla="*/ 30 w 40"/>
                  <a:gd name="T47" fmla="*/ 48 h 49"/>
                  <a:gd name="T48" fmla="*/ 26 w 40"/>
                  <a:gd name="T49" fmla="*/ 49 h 49"/>
                  <a:gd name="T50" fmla="*/ 21 w 40"/>
                  <a:gd name="T51" fmla="*/ 49 h 49"/>
                  <a:gd name="T52" fmla="*/ 15 w 40"/>
                  <a:gd name="T53" fmla="*/ 49 h 49"/>
                  <a:gd name="T54" fmla="*/ 10 w 40"/>
                  <a:gd name="T55" fmla="*/ 48 h 49"/>
                  <a:gd name="T56" fmla="*/ 7 w 40"/>
                  <a:gd name="T57" fmla="*/ 47 h 49"/>
                  <a:gd name="T58" fmla="*/ 4 w 40"/>
                  <a:gd name="T59" fmla="*/ 44 h 49"/>
                  <a:gd name="T60" fmla="*/ 3 w 40"/>
                  <a:gd name="T61" fmla="*/ 41 h 49"/>
                  <a:gd name="T62" fmla="*/ 2 w 40"/>
                  <a:gd name="T63" fmla="*/ 38 h 49"/>
                  <a:gd name="T64" fmla="*/ 2 w 40"/>
                  <a:gd name="T65" fmla="*/ 33 h 49"/>
                  <a:gd name="T66" fmla="*/ 0 w 40"/>
                  <a:gd name="T67" fmla="*/ 26 h 49"/>
                  <a:gd name="T68" fmla="*/ 0 w 40"/>
                  <a:gd name="T69" fmla="*/ 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9"/>
                  <a:gd name="T107" fmla="*/ 40 w 40"/>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9">
                    <a:moveTo>
                      <a:pt x="0" y="0"/>
                    </a:moveTo>
                    <a:lnTo>
                      <a:pt x="11" y="0"/>
                    </a:lnTo>
                    <a:lnTo>
                      <a:pt x="11" y="26"/>
                    </a:lnTo>
                    <a:lnTo>
                      <a:pt x="11" y="32"/>
                    </a:lnTo>
                    <a:lnTo>
                      <a:pt x="11" y="34"/>
                    </a:lnTo>
                    <a:lnTo>
                      <a:pt x="12" y="37"/>
                    </a:lnTo>
                    <a:lnTo>
                      <a:pt x="14" y="40"/>
                    </a:lnTo>
                    <a:lnTo>
                      <a:pt x="17" y="41"/>
                    </a:lnTo>
                    <a:lnTo>
                      <a:pt x="21" y="41"/>
                    </a:lnTo>
                    <a:lnTo>
                      <a:pt x="25" y="41"/>
                    </a:lnTo>
                    <a:lnTo>
                      <a:pt x="27" y="40"/>
                    </a:lnTo>
                    <a:lnTo>
                      <a:pt x="29" y="38"/>
                    </a:lnTo>
                    <a:lnTo>
                      <a:pt x="29" y="36"/>
                    </a:lnTo>
                    <a:lnTo>
                      <a:pt x="30" y="32"/>
                    </a:lnTo>
                    <a:lnTo>
                      <a:pt x="30" y="28"/>
                    </a:lnTo>
                    <a:lnTo>
                      <a:pt x="30" y="0"/>
                    </a:lnTo>
                    <a:lnTo>
                      <a:pt x="40" y="0"/>
                    </a:lnTo>
                    <a:lnTo>
                      <a:pt x="40" y="26"/>
                    </a:lnTo>
                    <a:lnTo>
                      <a:pt x="40" y="33"/>
                    </a:lnTo>
                    <a:lnTo>
                      <a:pt x="38" y="38"/>
                    </a:lnTo>
                    <a:lnTo>
                      <a:pt x="38" y="41"/>
                    </a:lnTo>
                    <a:lnTo>
                      <a:pt x="36" y="44"/>
                    </a:lnTo>
                    <a:lnTo>
                      <a:pt x="33" y="47"/>
                    </a:lnTo>
                    <a:lnTo>
                      <a:pt x="30" y="48"/>
                    </a:lnTo>
                    <a:lnTo>
                      <a:pt x="26" y="49"/>
                    </a:lnTo>
                    <a:lnTo>
                      <a:pt x="21" y="49"/>
                    </a:lnTo>
                    <a:lnTo>
                      <a:pt x="15" y="49"/>
                    </a:lnTo>
                    <a:lnTo>
                      <a:pt x="10" y="48"/>
                    </a:lnTo>
                    <a:lnTo>
                      <a:pt x="7" y="47"/>
                    </a:lnTo>
                    <a:lnTo>
                      <a:pt x="4" y="44"/>
                    </a:lnTo>
                    <a:lnTo>
                      <a:pt x="3" y="41"/>
                    </a:lnTo>
                    <a:lnTo>
                      <a:pt x="2" y="38"/>
                    </a:lnTo>
                    <a:lnTo>
                      <a:pt x="2" y="33"/>
                    </a:lnTo>
                    <a:lnTo>
                      <a:pt x="0" y="26"/>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244"/>
              <p:cNvSpPr>
                <a:spLocks noEditPoints="1"/>
              </p:cNvSpPr>
              <p:nvPr/>
            </p:nvSpPr>
            <p:spPr bwMode="auto">
              <a:xfrm>
                <a:off x="4251" y="3774"/>
                <a:ext cx="40" cy="49"/>
              </a:xfrm>
              <a:custGeom>
                <a:avLst/>
                <a:gdLst>
                  <a:gd name="T0" fmla="*/ 0 w 40"/>
                  <a:gd name="T1" fmla="*/ 0 h 49"/>
                  <a:gd name="T2" fmla="*/ 19 w 40"/>
                  <a:gd name="T3" fmla="*/ 0 h 49"/>
                  <a:gd name="T4" fmla="*/ 24 w 40"/>
                  <a:gd name="T5" fmla="*/ 0 h 49"/>
                  <a:gd name="T6" fmla="*/ 27 w 40"/>
                  <a:gd name="T7" fmla="*/ 0 h 49"/>
                  <a:gd name="T8" fmla="*/ 30 w 40"/>
                  <a:gd name="T9" fmla="*/ 2 h 49"/>
                  <a:gd name="T10" fmla="*/ 32 w 40"/>
                  <a:gd name="T11" fmla="*/ 3 h 49"/>
                  <a:gd name="T12" fmla="*/ 34 w 40"/>
                  <a:gd name="T13" fmla="*/ 4 h 49"/>
                  <a:gd name="T14" fmla="*/ 36 w 40"/>
                  <a:gd name="T15" fmla="*/ 7 h 49"/>
                  <a:gd name="T16" fmla="*/ 36 w 40"/>
                  <a:gd name="T17" fmla="*/ 10 h 49"/>
                  <a:gd name="T18" fmla="*/ 38 w 40"/>
                  <a:gd name="T19" fmla="*/ 13 h 49"/>
                  <a:gd name="T20" fmla="*/ 36 w 40"/>
                  <a:gd name="T21" fmla="*/ 15 h 49"/>
                  <a:gd name="T22" fmla="*/ 35 w 40"/>
                  <a:gd name="T23" fmla="*/ 19 h 49"/>
                  <a:gd name="T24" fmla="*/ 34 w 40"/>
                  <a:gd name="T25" fmla="*/ 22 h 49"/>
                  <a:gd name="T26" fmla="*/ 31 w 40"/>
                  <a:gd name="T27" fmla="*/ 23 h 49"/>
                  <a:gd name="T28" fmla="*/ 35 w 40"/>
                  <a:gd name="T29" fmla="*/ 25 h 49"/>
                  <a:gd name="T30" fmla="*/ 38 w 40"/>
                  <a:gd name="T31" fmla="*/ 28 h 49"/>
                  <a:gd name="T32" fmla="*/ 39 w 40"/>
                  <a:gd name="T33" fmla="*/ 32 h 49"/>
                  <a:gd name="T34" fmla="*/ 40 w 40"/>
                  <a:gd name="T35" fmla="*/ 34 h 49"/>
                  <a:gd name="T36" fmla="*/ 39 w 40"/>
                  <a:gd name="T37" fmla="*/ 38 h 49"/>
                  <a:gd name="T38" fmla="*/ 38 w 40"/>
                  <a:gd name="T39" fmla="*/ 41 h 49"/>
                  <a:gd name="T40" fmla="*/ 36 w 40"/>
                  <a:gd name="T41" fmla="*/ 44 h 49"/>
                  <a:gd name="T42" fmla="*/ 34 w 40"/>
                  <a:gd name="T43" fmla="*/ 47 h 49"/>
                  <a:gd name="T44" fmla="*/ 31 w 40"/>
                  <a:gd name="T45" fmla="*/ 48 h 49"/>
                  <a:gd name="T46" fmla="*/ 27 w 40"/>
                  <a:gd name="T47" fmla="*/ 49 h 49"/>
                  <a:gd name="T48" fmla="*/ 23 w 40"/>
                  <a:gd name="T49" fmla="*/ 49 h 49"/>
                  <a:gd name="T50" fmla="*/ 16 w 40"/>
                  <a:gd name="T51" fmla="*/ 49 h 49"/>
                  <a:gd name="T52" fmla="*/ 0 w 40"/>
                  <a:gd name="T53" fmla="*/ 49 h 49"/>
                  <a:gd name="T54" fmla="*/ 0 w 40"/>
                  <a:gd name="T55" fmla="*/ 0 h 49"/>
                  <a:gd name="T56" fmla="*/ 9 w 40"/>
                  <a:gd name="T57" fmla="*/ 8 h 49"/>
                  <a:gd name="T58" fmla="*/ 9 w 40"/>
                  <a:gd name="T59" fmla="*/ 19 h 49"/>
                  <a:gd name="T60" fmla="*/ 16 w 40"/>
                  <a:gd name="T61" fmla="*/ 19 h 49"/>
                  <a:gd name="T62" fmla="*/ 20 w 40"/>
                  <a:gd name="T63" fmla="*/ 19 h 49"/>
                  <a:gd name="T64" fmla="*/ 23 w 40"/>
                  <a:gd name="T65" fmla="*/ 19 h 49"/>
                  <a:gd name="T66" fmla="*/ 24 w 40"/>
                  <a:gd name="T67" fmla="*/ 19 h 49"/>
                  <a:gd name="T68" fmla="*/ 27 w 40"/>
                  <a:gd name="T69" fmla="*/ 18 h 49"/>
                  <a:gd name="T70" fmla="*/ 27 w 40"/>
                  <a:gd name="T71" fmla="*/ 17 h 49"/>
                  <a:gd name="T72" fmla="*/ 28 w 40"/>
                  <a:gd name="T73" fmla="*/ 14 h 49"/>
                  <a:gd name="T74" fmla="*/ 28 w 40"/>
                  <a:gd name="T75" fmla="*/ 13 h 49"/>
                  <a:gd name="T76" fmla="*/ 27 w 40"/>
                  <a:gd name="T77" fmla="*/ 10 h 49"/>
                  <a:gd name="T78" fmla="*/ 25 w 40"/>
                  <a:gd name="T79" fmla="*/ 10 h 49"/>
                  <a:gd name="T80" fmla="*/ 23 w 40"/>
                  <a:gd name="T81" fmla="*/ 8 h 49"/>
                  <a:gd name="T82" fmla="*/ 20 w 40"/>
                  <a:gd name="T83" fmla="*/ 8 h 49"/>
                  <a:gd name="T84" fmla="*/ 15 w 40"/>
                  <a:gd name="T85" fmla="*/ 8 h 49"/>
                  <a:gd name="T86" fmla="*/ 9 w 40"/>
                  <a:gd name="T87" fmla="*/ 8 h 49"/>
                  <a:gd name="T88" fmla="*/ 9 w 40"/>
                  <a:gd name="T89" fmla="*/ 28 h 49"/>
                  <a:gd name="T90" fmla="*/ 9 w 40"/>
                  <a:gd name="T91" fmla="*/ 41 h 49"/>
                  <a:gd name="T92" fmla="*/ 17 w 40"/>
                  <a:gd name="T93" fmla="*/ 41 h 49"/>
                  <a:gd name="T94" fmla="*/ 23 w 40"/>
                  <a:gd name="T95" fmla="*/ 41 h 49"/>
                  <a:gd name="T96" fmla="*/ 24 w 40"/>
                  <a:gd name="T97" fmla="*/ 41 h 49"/>
                  <a:gd name="T98" fmla="*/ 27 w 40"/>
                  <a:gd name="T99" fmla="*/ 40 h 49"/>
                  <a:gd name="T100" fmla="*/ 28 w 40"/>
                  <a:gd name="T101" fmla="*/ 38 h 49"/>
                  <a:gd name="T102" fmla="*/ 30 w 40"/>
                  <a:gd name="T103" fmla="*/ 37 h 49"/>
                  <a:gd name="T104" fmla="*/ 30 w 40"/>
                  <a:gd name="T105" fmla="*/ 34 h 49"/>
                  <a:gd name="T106" fmla="*/ 30 w 40"/>
                  <a:gd name="T107" fmla="*/ 33 h 49"/>
                  <a:gd name="T108" fmla="*/ 28 w 40"/>
                  <a:gd name="T109" fmla="*/ 30 h 49"/>
                  <a:gd name="T110" fmla="*/ 27 w 40"/>
                  <a:gd name="T111" fmla="*/ 29 h 49"/>
                  <a:gd name="T112" fmla="*/ 25 w 40"/>
                  <a:gd name="T113" fmla="*/ 29 h 49"/>
                  <a:gd name="T114" fmla="*/ 23 w 40"/>
                  <a:gd name="T115" fmla="*/ 28 h 49"/>
                  <a:gd name="T116" fmla="*/ 17 w 40"/>
                  <a:gd name="T117" fmla="*/ 28 h 49"/>
                  <a:gd name="T118" fmla="*/ 9 w 40"/>
                  <a:gd name="T119" fmla="*/ 28 h 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9"/>
                  <a:gd name="T182" fmla="*/ 40 w 40"/>
                  <a:gd name="T183" fmla="*/ 49 h 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9">
                    <a:moveTo>
                      <a:pt x="0" y="0"/>
                    </a:moveTo>
                    <a:lnTo>
                      <a:pt x="19" y="0"/>
                    </a:lnTo>
                    <a:lnTo>
                      <a:pt x="24" y="0"/>
                    </a:lnTo>
                    <a:lnTo>
                      <a:pt x="27" y="0"/>
                    </a:lnTo>
                    <a:lnTo>
                      <a:pt x="30" y="2"/>
                    </a:lnTo>
                    <a:lnTo>
                      <a:pt x="32" y="3"/>
                    </a:lnTo>
                    <a:lnTo>
                      <a:pt x="34" y="4"/>
                    </a:lnTo>
                    <a:lnTo>
                      <a:pt x="36" y="7"/>
                    </a:lnTo>
                    <a:lnTo>
                      <a:pt x="36" y="10"/>
                    </a:lnTo>
                    <a:lnTo>
                      <a:pt x="38" y="13"/>
                    </a:lnTo>
                    <a:lnTo>
                      <a:pt x="36" y="15"/>
                    </a:lnTo>
                    <a:lnTo>
                      <a:pt x="35" y="19"/>
                    </a:lnTo>
                    <a:lnTo>
                      <a:pt x="34" y="22"/>
                    </a:lnTo>
                    <a:lnTo>
                      <a:pt x="31" y="23"/>
                    </a:lnTo>
                    <a:lnTo>
                      <a:pt x="35" y="25"/>
                    </a:lnTo>
                    <a:lnTo>
                      <a:pt x="38" y="28"/>
                    </a:lnTo>
                    <a:lnTo>
                      <a:pt x="39" y="32"/>
                    </a:lnTo>
                    <a:lnTo>
                      <a:pt x="40" y="34"/>
                    </a:lnTo>
                    <a:lnTo>
                      <a:pt x="39" y="38"/>
                    </a:lnTo>
                    <a:lnTo>
                      <a:pt x="38" y="41"/>
                    </a:lnTo>
                    <a:lnTo>
                      <a:pt x="36" y="44"/>
                    </a:lnTo>
                    <a:lnTo>
                      <a:pt x="34" y="47"/>
                    </a:lnTo>
                    <a:lnTo>
                      <a:pt x="31" y="48"/>
                    </a:lnTo>
                    <a:lnTo>
                      <a:pt x="27" y="49"/>
                    </a:lnTo>
                    <a:lnTo>
                      <a:pt x="23" y="49"/>
                    </a:lnTo>
                    <a:lnTo>
                      <a:pt x="16" y="49"/>
                    </a:lnTo>
                    <a:lnTo>
                      <a:pt x="0" y="49"/>
                    </a:lnTo>
                    <a:lnTo>
                      <a:pt x="0" y="0"/>
                    </a:lnTo>
                    <a:close/>
                    <a:moveTo>
                      <a:pt x="9" y="8"/>
                    </a:moveTo>
                    <a:lnTo>
                      <a:pt x="9" y="19"/>
                    </a:lnTo>
                    <a:lnTo>
                      <a:pt x="16" y="19"/>
                    </a:lnTo>
                    <a:lnTo>
                      <a:pt x="20" y="19"/>
                    </a:lnTo>
                    <a:lnTo>
                      <a:pt x="23" y="19"/>
                    </a:lnTo>
                    <a:lnTo>
                      <a:pt x="24" y="19"/>
                    </a:lnTo>
                    <a:lnTo>
                      <a:pt x="27" y="18"/>
                    </a:lnTo>
                    <a:lnTo>
                      <a:pt x="27" y="17"/>
                    </a:lnTo>
                    <a:lnTo>
                      <a:pt x="28" y="14"/>
                    </a:lnTo>
                    <a:lnTo>
                      <a:pt x="28" y="13"/>
                    </a:lnTo>
                    <a:lnTo>
                      <a:pt x="27" y="10"/>
                    </a:lnTo>
                    <a:lnTo>
                      <a:pt x="25" y="10"/>
                    </a:lnTo>
                    <a:lnTo>
                      <a:pt x="23" y="8"/>
                    </a:lnTo>
                    <a:lnTo>
                      <a:pt x="20" y="8"/>
                    </a:lnTo>
                    <a:lnTo>
                      <a:pt x="15" y="8"/>
                    </a:lnTo>
                    <a:lnTo>
                      <a:pt x="9" y="8"/>
                    </a:lnTo>
                    <a:close/>
                    <a:moveTo>
                      <a:pt x="9" y="28"/>
                    </a:moveTo>
                    <a:lnTo>
                      <a:pt x="9" y="41"/>
                    </a:lnTo>
                    <a:lnTo>
                      <a:pt x="17" y="41"/>
                    </a:lnTo>
                    <a:lnTo>
                      <a:pt x="23" y="41"/>
                    </a:lnTo>
                    <a:lnTo>
                      <a:pt x="24" y="41"/>
                    </a:lnTo>
                    <a:lnTo>
                      <a:pt x="27" y="40"/>
                    </a:lnTo>
                    <a:lnTo>
                      <a:pt x="28" y="38"/>
                    </a:lnTo>
                    <a:lnTo>
                      <a:pt x="30" y="37"/>
                    </a:lnTo>
                    <a:lnTo>
                      <a:pt x="30" y="34"/>
                    </a:lnTo>
                    <a:lnTo>
                      <a:pt x="30" y="33"/>
                    </a:lnTo>
                    <a:lnTo>
                      <a:pt x="28" y="30"/>
                    </a:lnTo>
                    <a:lnTo>
                      <a:pt x="27" y="29"/>
                    </a:lnTo>
                    <a:lnTo>
                      <a:pt x="25" y="29"/>
                    </a:lnTo>
                    <a:lnTo>
                      <a:pt x="23" y="28"/>
                    </a:lnTo>
                    <a:lnTo>
                      <a:pt x="17" y="28"/>
                    </a:lnTo>
                    <a:lnTo>
                      <a:pt x="9"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245"/>
              <p:cNvSpPr>
                <a:spLocks/>
              </p:cNvSpPr>
              <p:nvPr/>
            </p:nvSpPr>
            <p:spPr bwMode="auto">
              <a:xfrm>
                <a:off x="4300" y="3774"/>
                <a:ext cx="34" cy="49"/>
              </a:xfrm>
              <a:custGeom>
                <a:avLst/>
                <a:gdLst>
                  <a:gd name="T0" fmla="*/ 0 w 34"/>
                  <a:gd name="T1" fmla="*/ 49 h 49"/>
                  <a:gd name="T2" fmla="*/ 0 w 34"/>
                  <a:gd name="T3" fmla="*/ 0 h 49"/>
                  <a:gd name="T4" fmla="*/ 9 w 34"/>
                  <a:gd name="T5" fmla="*/ 0 h 49"/>
                  <a:gd name="T6" fmla="*/ 9 w 34"/>
                  <a:gd name="T7" fmla="*/ 41 h 49"/>
                  <a:gd name="T8" fmla="*/ 34 w 34"/>
                  <a:gd name="T9" fmla="*/ 41 h 49"/>
                  <a:gd name="T10" fmla="*/ 34 w 34"/>
                  <a:gd name="T11" fmla="*/ 49 h 49"/>
                  <a:gd name="T12" fmla="*/ 0 w 34"/>
                  <a:gd name="T13" fmla="*/ 49 h 49"/>
                  <a:gd name="T14" fmla="*/ 0 60000 65536"/>
                  <a:gd name="T15" fmla="*/ 0 60000 65536"/>
                  <a:gd name="T16" fmla="*/ 0 60000 65536"/>
                  <a:gd name="T17" fmla="*/ 0 60000 65536"/>
                  <a:gd name="T18" fmla="*/ 0 60000 65536"/>
                  <a:gd name="T19" fmla="*/ 0 60000 65536"/>
                  <a:gd name="T20" fmla="*/ 0 60000 65536"/>
                  <a:gd name="T21" fmla="*/ 0 w 34"/>
                  <a:gd name="T22" fmla="*/ 0 h 49"/>
                  <a:gd name="T23" fmla="*/ 34 w 3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9">
                    <a:moveTo>
                      <a:pt x="0" y="49"/>
                    </a:moveTo>
                    <a:lnTo>
                      <a:pt x="0" y="0"/>
                    </a:lnTo>
                    <a:lnTo>
                      <a:pt x="9" y="0"/>
                    </a:lnTo>
                    <a:lnTo>
                      <a:pt x="9" y="41"/>
                    </a:lnTo>
                    <a:lnTo>
                      <a:pt x="34" y="41"/>
                    </a:lnTo>
                    <a:lnTo>
                      <a:pt x="34" y="49"/>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Rectangle 246"/>
              <p:cNvSpPr>
                <a:spLocks noChangeArrowheads="1"/>
              </p:cNvSpPr>
              <p:nvPr/>
            </p:nvSpPr>
            <p:spPr bwMode="auto">
              <a:xfrm>
                <a:off x="4340" y="3774"/>
                <a:ext cx="10" cy="4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a:solidFill>
                    <a:srgbClr val="BBE0E3"/>
                  </a:solidFill>
                  <a:latin typeface="Lucida Sans Unicode" panose="020B0602030504020204" pitchFamily="34" charset="0"/>
                  <a:ea typeface="굴림" pitchFamily="34" charset="-127"/>
                </a:endParaRPr>
              </a:p>
            </p:txBody>
          </p:sp>
          <p:sp>
            <p:nvSpPr>
              <p:cNvPr id="18493" name="Freeform 247"/>
              <p:cNvSpPr>
                <a:spLocks/>
              </p:cNvSpPr>
              <p:nvPr/>
            </p:nvSpPr>
            <p:spPr bwMode="auto">
              <a:xfrm>
                <a:off x="4358" y="3774"/>
                <a:ext cx="42" cy="49"/>
              </a:xfrm>
              <a:custGeom>
                <a:avLst/>
                <a:gdLst>
                  <a:gd name="T0" fmla="*/ 33 w 42"/>
                  <a:gd name="T1" fmla="*/ 32 h 49"/>
                  <a:gd name="T2" fmla="*/ 42 w 42"/>
                  <a:gd name="T3" fmla="*/ 34 h 49"/>
                  <a:gd name="T4" fmla="*/ 40 w 42"/>
                  <a:gd name="T5" fmla="*/ 41 h 49"/>
                  <a:gd name="T6" fmla="*/ 34 w 42"/>
                  <a:gd name="T7" fmla="*/ 47 h 49"/>
                  <a:gd name="T8" fmla="*/ 29 w 42"/>
                  <a:gd name="T9" fmla="*/ 49 h 49"/>
                  <a:gd name="T10" fmla="*/ 22 w 42"/>
                  <a:gd name="T11" fmla="*/ 49 h 49"/>
                  <a:gd name="T12" fmla="*/ 18 w 42"/>
                  <a:gd name="T13" fmla="*/ 49 h 49"/>
                  <a:gd name="T14" fmla="*/ 12 w 42"/>
                  <a:gd name="T15" fmla="*/ 48 h 49"/>
                  <a:gd name="T16" fmla="*/ 10 w 42"/>
                  <a:gd name="T17" fmla="*/ 47 h 49"/>
                  <a:gd name="T18" fmla="*/ 6 w 42"/>
                  <a:gd name="T19" fmla="*/ 44 h 49"/>
                  <a:gd name="T20" fmla="*/ 3 w 42"/>
                  <a:gd name="T21" fmla="*/ 40 h 49"/>
                  <a:gd name="T22" fmla="*/ 1 w 42"/>
                  <a:gd name="T23" fmla="*/ 36 h 49"/>
                  <a:gd name="T24" fmla="*/ 0 w 42"/>
                  <a:gd name="T25" fmla="*/ 30 h 49"/>
                  <a:gd name="T26" fmla="*/ 0 w 42"/>
                  <a:gd name="T27" fmla="*/ 25 h 49"/>
                  <a:gd name="T28" fmla="*/ 0 w 42"/>
                  <a:gd name="T29" fmla="*/ 19 h 49"/>
                  <a:gd name="T30" fmla="*/ 1 w 42"/>
                  <a:gd name="T31" fmla="*/ 14 h 49"/>
                  <a:gd name="T32" fmla="*/ 3 w 42"/>
                  <a:gd name="T33" fmla="*/ 10 h 49"/>
                  <a:gd name="T34" fmla="*/ 6 w 42"/>
                  <a:gd name="T35" fmla="*/ 6 h 49"/>
                  <a:gd name="T36" fmla="*/ 10 w 42"/>
                  <a:gd name="T37" fmla="*/ 3 h 49"/>
                  <a:gd name="T38" fmla="*/ 14 w 42"/>
                  <a:gd name="T39" fmla="*/ 2 h 49"/>
                  <a:gd name="T40" fmla="*/ 18 w 42"/>
                  <a:gd name="T41" fmla="*/ 0 h 49"/>
                  <a:gd name="T42" fmla="*/ 22 w 42"/>
                  <a:gd name="T43" fmla="*/ 0 h 49"/>
                  <a:gd name="T44" fmla="*/ 27 w 42"/>
                  <a:gd name="T45" fmla="*/ 0 h 49"/>
                  <a:gd name="T46" fmla="*/ 30 w 42"/>
                  <a:gd name="T47" fmla="*/ 0 h 49"/>
                  <a:gd name="T48" fmla="*/ 34 w 42"/>
                  <a:gd name="T49" fmla="*/ 3 h 49"/>
                  <a:gd name="T50" fmla="*/ 37 w 42"/>
                  <a:gd name="T51" fmla="*/ 4 h 49"/>
                  <a:gd name="T52" fmla="*/ 40 w 42"/>
                  <a:gd name="T53" fmla="*/ 8 h 49"/>
                  <a:gd name="T54" fmla="*/ 42 w 42"/>
                  <a:gd name="T55" fmla="*/ 14 h 49"/>
                  <a:gd name="T56" fmla="*/ 33 w 42"/>
                  <a:gd name="T57" fmla="*/ 17 h 49"/>
                  <a:gd name="T58" fmla="*/ 31 w 42"/>
                  <a:gd name="T59" fmla="*/ 13 h 49"/>
                  <a:gd name="T60" fmla="*/ 29 w 42"/>
                  <a:gd name="T61" fmla="*/ 10 h 49"/>
                  <a:gd name="T62" fmla="*/ 26 w 42"/>
                  <a:gd name="T63" fmla="*/ 8 h 49"/>
                  <a:gd name="T64" fmla="*/ 22 w 42"/>
                  <a:gd name="T65" fmla="*/ 8 h 49"/>
                  <a:gd name="T66" fmla="*/ 16 w 42"/>
                  <a:gd name="T67" fmla="*/ 8 h 49"/>
                  <a:gd name="T68" fmla="*/ 14 w 42"/>
                  <a:gd name="T69" fmla="*/ 13 h 49"/>
                  <a:gd name="T70" fmla="*/ 11 w 42"/>
                  <a:gd name="T71" fmla="*/ 17 h 49"/>
                  <a:gd name="T72" fmla="*/ 10 w 42"/>
                  <a:gd name="T73" fmla="*/ 25 h 49"/>
                  <a:gd name="T74" fmla="*/ 11 w 42"/>
                  <a:gd name="T75" fmla="*/ 33 h 49"/>
                  <a:gd name="T76" fmla="*/ 14 w 42"/>
                  <a:gd name="T77" fmla="*/ 37 h 49"/>
                  <a:gd name="T78" fmla="*/ 16 w 42"/>
                  <a:gd name="T79" fmla="*/ 41 h 49"/>
                  <a:gd name="T80" fmla="*/ 22 w 42"/>
                  <a:gd name="T81" fmla="*/ 41 h 49"/>
                  <a:gd name="T82" fmla="*/ 26 w 42"/>
                  <a:gd name="T83" fmla="*/ 41 h 49"/>
                  <a:gd name="T84" fmla="*/ 29 w 42"/>
                  <a:gd name="T85" fmla="*/ 38 h 49"/>
                  <a:gd name="T86" fmla="*/ 31 w 42"/>
                  <a:gd name="T87" fmla="*/ 36 h 49"/>
                  <a:gd name="T88" fmla="*/ 33 w 42"/>
                  <a:gd name="T89" fmla="*/ 32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49"/>
                  <a:gd name="T137" fmla="*/ 42 w 42"/>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49">
                    <a:moveTo>
                      <a:pt x="33" y="32"/>
                    </a:moveTo>
                    <a:lnTo>
                      <a:pt x="42" y="34"/>
                    </a:lnTo>
                    <a:lnTo>
                      <a:pt x="40" y="41"/>
                    </a:lnTo>
                    <a:lnTo>
                      <a:pt x="34" y="47"/>
                    </a:lnTo>
                    <a:lnTo>
                      <a:pt x="29" y="49"/>
                    </a:lnTo>
                    <a:lnTo>
                      <a:pt x="22" y="49"/>
                    </a:lnTo>
                    <a:lnTo>
                      <a:pt x="18" y="49"/>
                    </a:lnTo>
                    <a:lnTo>
                      <a:pt x="12" y="48"/>
                    </a:lnTo>
                    <a:lnTo>
                      <a:pt x="10" y="47"/>
                    </a:lnTo>
                    <a:lnTo>
                      <a:pt x="6" y="44"/>
                    </a:lnTo>
                    <a:lnTo>
                      <a:pt x="3" y="40"/>
                    </a:lnTo>
                    <a:lnTo>
                      <a:pt x="1" y="36"/>
                    </a:lnTo>
                    <a:lnTo>
                      <a:pt x="0" y="30"/>
                    </a:lnTo>
                    <a:lnTo>
                      <a:pt x="0" y="25"/>
                    </a:lnTo>
                    <a:lnTo>
                      <a:pt x="0" y="19"/>
                    </a:lnTo>
                    <a:lnTo>
                      <a:pt x="1" y="14"/>
                    </a:lnTo>
                    <a:lnTo>
                      <a:pt x="3" y="10"/>
                    </a:lnTo>
                    <a:lnTo>
                      <a:pt x="6" y="6"/>
                    </a:lnTo>
                    <a:lnTo>
                      <a:pt x="10" y="3"/>
                    </a:lnTo>
                    <a:lnTo>
                      <a:pt x="14" y="2"/>
                    </a:lnTo>
                    <a:lnTo>
                      <a:pt x="18" y="0"/>
                    </a:lnTo>
                    <a:lnTo>
                      <a:pt x="22" y="0"/>
                    </a:lnTo>
                    <a:lnTo>
                      <a:pt x="27" y="0"/>
                    </a:lnTo>
                    <a:lnTo>
                      <a:pt x="30" y="0"/>
                    </a:lnTo>
                    <a:lnTo>
                      <a:pt x="34" y="3"/>
                    </a:lnTo>
                    <a:lnTo>
                      <a:pt x="37" y="4"/>
                    </a:lnTo>
                    <a:lnTo>
                      <a:pt x="40" y="8"/>
                    </a:lnTo>
                    <a:lnTo>
                      <a:pt x="42" y="14"/>
                    </a:lnTo>
                    <a:lnTo>
                      <a:pt x="33" y="17"/>
                    </a:lnTo>
                    <a:lnTo>
                      <a:pt x="31" y="13"/>
                    </a:lnTo>
                    <a:lnTo>
                      <a:pt x="29" y="10"/>
                    </a:lnTo>
                    <a:lnTo>
                      <a:pt x="26" y="8"/>
                    </a:lnTo>
                    <a:lnTo>
                      <a:pt x="22" y="8"/>
                    </a:lnTo>
                    <a:lnTo>
                      <a:pt x="16" y="8"/>
                    </a:lnTo>
                    <a:lnTo>
                      <a:pt x="14" y="13"/>
                    </a:lnTo>
                    <a:lnTo>
                      <a:pt x="11" y="17"/>
                    </a:lnTo>
                    <a:lnTo>
                      <a:pt x="10" y="25"/>
                    </a:lnTo>
                    <a:lnTo>
                      <a:pt x="11" y="33"/>
                    </a:lnTo>
                    <a:lnTo>
                      <a:pt x="14" y="37"/>
                    </a:lnTo>
                    <a:lnTo>
                      <a:pt x="16" y="41"/>
                    </a:lnTo>
                    <a:lnTo>
                      <a:pt x="22" y="41"/>
                    </a:lnTo>
                    <a:lnTo>
                      <a:pt x="26" y="41"/>
                    </a:lnTo>
                    <a:lnTo>
                      <a:pt x="29" y="38"/>
                    </a:lnTo>
                    <a:lnTo>
                      <a:pt x="31" y="36"/>
                    </a:lnTo>
                    <a:lnTo>
                      <a:pt x="33"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248"/>
              <p:cNvSpPr>
                <a:spLocks noEditPoints="1"/>
              </p:cNvSpPr>
              <p:nvPr/>
            </p:nvSpPr>
            <p:spPr bwMode="auto">
              <a:xfrm>
                <a:off x="4425" y="3774"/>
                <a:ext cx="47" cy="49"/>
              </a:xfrm>
              <a:custGeom>
                <a:avLst/>
                <a:gdLst>
                  <a:gd name="T0" fmla="*/ 0 w 47"/>
                  <a:gd name="T1" fmla="*/ 25 h 49"/>
                  <a:gd name="T2" fmla="*/ 1 w 47"/>
                  <a:gd name="T3" fmla="*/ 18 h 49"/>
                  <a:gd name="T4" fmla="*/ 3 w 47"/>
                  <a:gd name="T5" fmla="*/ 13 h 49"/>
                  <a:gd name="T6" fmla="*/ 4 w 47"/>
                  <a:gd name="T7" fmla="*/ 8 h 49"/>
                  <a:gd name="T8" fmla="*/ 7 w 47"/>
                  <a:gd name="T9" fmla="*/ 6 h 49"/>
                  <a:gd name="T10" fmla="*/ 11 w 47"/>
                  <a:gd name="T11" fmla="*/ 3 h 49"/>
                  <a:gd name="T12" fmla="*/ 13 w 47"/>
                  <a:gd name="T13" fmla="*/ 2 h 49"/>
                  <a:gd name="T14" fmla="*/ 19 w 47"/>
                  <a:gd name="T15" fmla="*/ 0 h 49"/>
                  <a:gd name="T16" fmla="*/ 24 w 47"/>
                  <a:gd name="T17" fmla="*/ 0 h 49"/>
                  <a:gd name="T18" fmla="*/ 28 w 47"/>
                  <a:gd name="T19" fmla="*/ 0 h 49"/>
                  <a:gd name="T20" fmla="*/ 34 w 47"/>
                  <a:gd name="T21" fmla="*/ 2 h 49"/>
                  <a:gd name="T22" fmla="*/ 38 w 47"/>
                  <a:gd name="T23" fmla="*/ 3 h 49"/>
                  <a:gd name="T24" fmla="*/ 41 w 47"/>
                  <a:gd name="T25" fmla="*/ 6 h 49"/>
                  <a:gd name="T26" fmla="*/ 43 w 47"/>
                  <a:gd name="T27" fmla="*/ 10 h 49"/>
                  <a:gd name="T28" fmla="*/ 46 w 47"/>
                  <a:gd name="T29" fmla="*/ 14 h 49"/>
                  <a:gd name="T30" fmla="*/ 47 w 47"/>
                  <a:gd name="T31" fmla="*/ 19 h 49"/>
                  <a:gd name="T32" fmla="*/ 47 w 47"/>
                  <a:gd name="T33" fmla="*/ 25 h 49"/>
                  <a:gd name="T34" fmla="*/ 47 w 47"/>
                  <a:gd name="T35" fmla="*/ 30 h 49"/>
                  <a:gd name="T36" fmla="*/ 46 w 47"/>
                  <a:gd name="T37" fmla="*/ 36 h 49"/>
                  <a:gd name="T38" fmla="*/ 43 w 47"/>
                  <a:gd name="T39" fmla="*/ 40 h 49"/>
                  <a:gd name="T40" fmla="*/ 41 w 47"/>
                  <a:gd name="T41" fmla="*/ 44 h 49"/>
                  <a:gd name="T42" fmla="*/ 38 w 47"/>
                  <a:gd name="T43" fmla="*/ 47 h 49"/>
                  <a:gd name="T44" fmla="*/ 34 w 47"/>
                  <a:gd name="T45" fmla="*/ 48 h 49"/>
                  <a:gd name="T46" fmla="*/ 30 w 47"/>
                  <a:gd name="T47" fmla="*/ 49 h 49"/>
                  <a:gd name="T48" fmla="*/ 24 w 47"/>
                  <a:gd name="T49" fmla="*/ 49 h 49"/>
                  <a:gd name="T50" fmla="*/ 19 w 47"/>
                  <a:gd name="T51" fmla="*/ 49 h 49"/>
                  <a:gd name="T52" fmla="*/ 15 w 47"/>
                  <a:gd name="T53" fmla="*/ 48 h 49"/>
                  <a:gd name="T54" fmla="*/ 11 w 47"/>
                  <a:gd name="T55" fmla="*/ 47 h 49"/>
                  <a:gd name="T56" fmla="*/ 7 w 47"/>
                  <a:gd name="T57" fmla="*/ 44 h 49"/>
                  <a:gd name="T58" fmla="*/ 4 w 47"/>
                  <a:gd name="T59" fmla="*/ 40 h 49"/>
                  <a:gd name="T60" fmla="*/ 3 w 47"/>
                  <a:gd name="T61" fmla="*/ 36 h 49"/>
                  <a:gd name="T62" fmla="*/ 1 w 47"/>
                  <a:gd name="T63" fmla="*/ 30 h 49"/>
                  <a:gd name="T64" fmla="*/ 0 w 47"/>
                  <a:gd name="T65" fmla="*/ 25 h 49"/>
                  <a:gd name="T66" fmla="*/ 11 w 47"/>
                  <a:gd name="T67" fmla="*/ 25 h 49"/>
                  <a:gd name="T68" fmla="*/ 12 w 47"/>
                  <a:gd name="T69" fmla="*/ 32 h 49"/>
                  <a:gd name="T70" fmla="*/ 15 w 47"/>
                  <a:gd name="T71" fmla="*/ 37 h 49"/>
                  <a:gd name="T72" fmla="*/ 19 w 47"/>
                  <a:gd name="T73" fmla="*/ 40 h 49"/>
                  <a:gd name="T74" fmla="*/ 24 w 47"/>
                  <a:gd name="T75" fmla="*/ 41 h 49"/>
                  <a:gd name="T76" fmla="*/ 30 w 47"/>
                  <a:gd name="T77" fmla="*/ 40 h 49"/>
                  <a:gd name="T78" fmla="*/ 34 w 47"/>
                  <a:gd name="T79" fmla="*/ 37 h 49"/>
                  <a:gd name="T80" fmla="*/ 37 w 47"/>
                  <a:gd name="T81" fmla="*/ 32 h 49"/>
                  <a:gd name="T82" fmla="*/ 38 w 47"/>
                  <a:gd name="T83" fmla="*/ 25 h 49"/>
                  <a:gd name="T84" fmla="*/ 37 w 47"/>
                  <a:gd name="T85" fmla="*/ 17 h 49"/>
                  <a:gd name="T86" fmla="*/ 34 w 47"/>
                  <a:gd name="T87" fmla="*/ 13 h 49"/>
                  <a:gd name="T88" fmla="*/ 30 w 47"/>
                  <a:gd name="T89" fmla="*/ 8 h 49"/>
                  <a:gd name="T90" fmla="*/ 24 w 47"/>
                  <a:gd name="T91" fmla="*/ 8 h 49"/>
                  <a:gd name="T92" fmla="*/ 19 w 47"/>
                  <a:gd name="T93" fmla="*/ 8 h 49"/>
                  <a:gd name="T94" fmla="*/ 15 w 47"/>
                  <a:gd name="T95" fmla="*/ 13 h 49"/>
                  <a:gd name="T96" fmla="*/ 12 w 47"/>
                  <a:gd name="T97" fmla="*/ 18 h 49"/>
                  <a:gd name="T98" fmla="*/ 11 w 47"/>
                  <a:gd name="T99" fmla="*/ 25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49"/>
                  <a:gd name="T152" fmla="*/ 47 w 47"/>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49">
                    <a:moveTo>
                      <a:pt x="0" y="25"/>
                    </a:moveTo>
                    <a:lnTo>
                      <a:pt x="1" y="18"/>
                    </a:lnTo>
                    <a:lnTo>
                      <a:pt x="3" y="13"/>
                    </a:lnTo>
                    <a:lnTo>
                      <a:pt x="4" y="8"/>
                    </a:lnTo>
                    <a:lnTo>
                      <a:pt x="7" y="6"/>
                    </a:lnTo>
                    <a:lnTo>
                      <a:pt x="11" y="3"/>
                    </a:lnTo>
                    <a:lnTo>
                      <a:pt x="13" y="2"/>
                    </a:lnTo>
                    <a:lnTo>
                      <a:pt x="19" y="0"/>
                    </a:lnTo>
                    <a:lnTo>
                      <a:pt x="24" y="0"/>
                    </a:lnTo>
                    <a:lnTo>
                      <a:pt x="28" y="0"/>
                    </a:lnTo>
                    <a:lnTo>
                      <a:pt x="34" y="2"/>
                    </a:lnTo>
                    <a:lnTo>
                      <a:pt x="38" y="3"/>
                    </a:lnTo>
                    <a:lnTo>
                      <a:pt x="41" y="6"/>
                    </a:lnTo>
                    <a:lnTo>
                      <a:pt x="43" y="10"/>
                    </a:lnTo>
                    <a:lnTo>
                      <a:pt x="46" y="14"/>
                    </a:lnTo>
                    <a:lnTo>
                      <a:pt x="47" y="19"/>
                    </a:lnTo>
                    <a:lnTo>
                      <a:pt x="47" y="25"/>
                    </a:lnTo>
                    <a:lnTo>
                      <a:pt x="47" y="30"/>
                    </a:lnTo>
                    <a:lnTo>
                      <a:pt x="46" y="36"/>
                    </a:lnTo>
                    <a:lnTo>
                      <a:pt x="43" y="40"/>
                    </a:lnTo>
                    <a:lnTo>
                      <a:pt x="41" y="44"/>
                    </a:lnTo>
                    <a:lnTo>
                      <a:pt x="38" y="47"/>
                    </a:lnTo>
                    <a:lnTo>
                      <a:pt x="34" y="48"/>
                    </a:lnTo>
                    <a:lnTo>
                      <a:pt x="30" y="49"/>
                    </a:lnTo>
                    <a:lnTo>
                      <a:pt x="24" y="49"/>
                    </a:lnTo>
                    <a:lnTo>
                      <a:pt x="19" y="49"/>
                    </a:lnTo>
                    <a:lnTo>
                      <a:pt x="15" y="48"/>
                    </a:lnTo>
                    <a:lnTo>
                      <a:pt x="11" y="47"/>
                    </a:lnTo>
                    <a:lnTo>
                      <a:pt x="7" y="44"/>
                    </a:lnTo>
                    <a:lnTo>
                      <a:pt x="4" y="40"/>
                    </a:lnTo>
                    <a:lnTo>
                      <a:pt x="3" y="36"/>
                    </a:lnTo>
                    <a:lnTo>
                      <a:pt x="1" y="30"/>
                    </a:lnTo>
                    <a:lnTo>
                      <a:pt x="0" y="25"/>
                    </a:lnTo>
                    <a:close/>
                    <a:moveTo>
                      <a:pt x="11" y="25"/>
                    </a:moveTo>
                    <a:lnTo>
                      <a:pt x="12" y="32"/>
                    </a:lnTo>
                    <a:lnTo>
                      <a:pt x="15" y="37"/>
                    </a:lnTo>
                    <a:lnTo>
                      <a:pt x="19" y="40"/>
                    </a:lnTo>
                    <a:lnTo>
                      <a:pt x="24" y="41"/>
                    </a:lnTo>
                    <a:lnTo>
                      <a:pt x="30" y="40"/>
                    </a:lnTo>
                    <a:lnTo>
                      <a:pt x="34" y="37"/>
                    </a:lnTo>
                    <a:lnTo>
                      <a:pt x="37" y="32"/>
                    </a:lnTo>
                    <a:lnTo>
                      <a:pt x="38" y="25"/>
                    </a:lnTo>
                    <a:lnTo>
                      <a:pt x="37" y="17"/>
                    </a:lnTo>
                    <a:lnTo>
                      <a:pt x="34" y="13"/>
                    </a:lnTo>
                    <a:lnTo>
                      <a:pt x="30" y="8"/>
                    </a:lnTo>
                    <a:lnTo>
                      <a:pt x="24" y="8"/>
                    </a:lnTo>
                    <a:lnTo>
                      <a:pt x="19" y="8"/>
                    </a:lnTo>
                    <a:lnTo>
                      <a:pt x="15" y="13"/>
                    </a:lnTo>
                    <a:lnTo>
                      <a:pt x="12" y="18"/>
                    </a:lnTo>
                    <a:lnTo>
                      <a:pt x="1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249"/>
              <p:cNvSpPr>
                <a:spLocks/>
              </p:cNvSpPr>
              <p:nvPr/>
            </p:nvSpPr>
            <p:spPr bwMode="auto">
              <a:xfrm>
                <a:off x="4481" y="3774"/>
                <a:ext cx="32" cy="49"/>
              </a:xfrm>
              <a:custGeom>
                <a:avLst/>
                <a:gdLst>
                  <a:gd name="T0" fmla="*/ 0 w 32"/>
                  <a:gd name="T1" fmla="*/ 49 h 49"/>
                  <a:gd name="T2" fmla="*/ 0 w 32"/>
                  <a:gd name="T3" fmla="*/ 0 h 49"/>
                  <a:gd name="T4" fmla="*/ 32 w 32"/>
                  <a:gd name="T5" fmla="*/ 0 h 49"/>
                  <a:gd name="T6" fmla="*/ 32 w 32"/>
                  <a:gd name="T7" fmla="*/ 8 h 49"/>
                  <a:gd name="T8" fmla="*/ 9 w 32"/>
                  <a:gd name="T9" fmla="*/ 8 h 49"/>
                  <a:gd name="T10" fmla="*/ 9 w 32"/>
                  <a:gd name="T11" fmla="*/ 21 h 49"/>
                  <a:gd name="T12" fmla="*/ 30 w 32"/>
                  <a:gd name="T13" fmla="*/ 21 h 49"/>
                  <a:gd name="T14" fmla="*/ 30 w 32"/>
                  <a:gd name="T15" fmla="*/ 29 h 49"/>
                  <a:gd name="T16" fmla="*/ 9 w 32"/>
                  <a:gd name="T17" fmla="*/ 29 h 49"/>
                  <a:gd name="T18" fmla="*/ 9 w 32"/>
                  <a:gd name="T19" fmla="*/ 49 h 49"/>
                  <a:gd name="T20" fmla="*/ 0 w 32"/>
                  <a:gd name="T21" fmla="*/ 49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9"/>
                  <a:gd name="T35" fmla="*/ 32 w 3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9">
                    <a:moveTo>
                      <a:pt x="0" y="49"/>
                    </a:moveTo>
                    <a:lnTo>
                      <a:pt x="0" y="0"/>
                    </a:lnTo>
                    <a:lnTo>
                      <a:pt x="32" y="0"/>
                    </a:lnTo>
                    <a:lnTo>
                      <a:pt x="32" y="8"/>
                    </a:lnTo>
                    <a:lnTo>
                      <a:pt x="9" y="8"/>
                    </a:lnTo>
                    <a:lnTo>
                      <a:pt x="9" y="21"/>
                    </a:lnTo>
                    <a:lnTo>
                      <a:pt x="30" y="21"/>
                    </a:lnTo>
                    <a:lnTo>
                      <a:pt x="30" y="29"/>
                    </a:lnTo>
                    <a:lnTo>
                      <a:pt x="9" y="29"/>
                    </a:lnTo>
                    <a:lnTo>
                      <a:pt x="9" y="49"/>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250"/>
              <p:cNvSpPr>
                <a:spLocks/>
              </p:cNvSpPr>
              <p:nvPr/>
            </p:nvSpPr>
            <p:spPr bwMode="auto">
              <a:xfrm>
                <a:off x="4538" y="3774"/>
                <a:ext cx="39" cy="49"/>
              </a:xfrm>
              <a:custGeom>
                <a:avLst/>
                <a:gdLst>
                  <a:gd name="T0" fmla="*/ 0 w 39"/>
                  <a:gd name="T1" fmla="*/ 33 h 49"/>
                  <a:gd name="T2" fmla="*/ 9 w 39"/>
                  <a:gd name="T3" fmla="*/ 32 h 49"/>
                  <a:gd name="T4" fmla="*/ 11 w 39"/>
                  <a:gd name="T5" fmla="*/ 37 h 49"/>
                  <a:gd name="T6" fmla="*/ 13 w 39"/>
                  <a:gd name="T7" fmla="*/ 40 h 49"/>
                  <a:gd name="T8" fmla="*/ 16 w 39"/>
                  <a:gd name="T9" fmla="*/ 41 h 49"/>
                  <a:gd name="T10" fmla="*/ 20 w 39"/>
                  <a:gd name="T11" fmla="*/ 41 h 49"/>
                  <a:gd name="T12" fmla="*/ 24 w 39"/>
                  <a:gd name="T13" fmla="*/ 41 h 49"/>
                  <a:gd name="T14" fmla="*/ 27 w 39"/>
                  <a:gd name="T15" fmla="*/ 40 h 49"/>
                  <a:gd name="T16" fmla="*/ 30 w 39"/>
                  <a:gd name="T17" fmla="*/ 37 h 49"/>
                  <a:gd name="T18" fmla="*/ 30 w 39"/>
                  <a:gd name="T19" fmla="*/ 34 h 49"/>
                  <a:gd name="T20" fmla="*/ 30 w 39"/>
                  <a:gd name="T21" fmla="*/ 33 h 49"/>
                  <a:gd name="T22" fmla="*/ 28 w 39"/>
                  <a:gd name="T23" fmla="*/ 32 h 49"/>
                  <a:gd name="T24" fmla="*/ 27 w 39"/>
                  <a:gd name="T25" fmla="*/ 30 h 49"/>
                  <a:gd name="T26" fmla="*/ 26 w 39"/>
                  <a:gd name="T27" fmla="*/ 30 h 49"/>
                  <a:gd name="T28" fmla="*/ 23 w 39"/>
                  <a:gd name="T29" fmla="*/ 29 h 49"/>
                  <a:gd name="T30" fmla="*/ 17 w 39"/>
                  <a:gd name="T31" fmla="*/ 28 h 49"/>
                  <a:gd name="T32" fmla="*/ 11 w 39"/>
                  <a:gd name="T33" fmla="*/ 26 h 49"/>
                  <a:gd name="T34" fmla="*/ 7 w 39"/>
                  <a:gd name="T35" fmla="*/ 23 h 49"/>
                  <a:gd name="T36" fmla="*/ 2 w 39"/>
                  <a:gd name="T37" fmla="*/ 18 h 49"/>
                  <a:gd name="T38" fmla="*/ 2 w 39"/>
                  <a:gd name="T39" fmla="*/ 13 h 49"/>
                  <a:gd name="T40" fmla="*/ 2 w 39"/>
                  <a:gd name="T41" fmla="*/ 10 h 49"/>
                  <a:gd name="T42" fmla="*/ 4 w 39"/>
                  <a:gd name="T43" fmla="*/ 6 h 49"/>
                  <a:gd name="T44" fmla="*/ 7 w 39"/>
                  <a:gd name="T45" fmla="*/ 3 h 49"/>
                  <a:gd name="T46" fmla="*/ 11 w 39"/>
                  <a:gd name="T47" fmla="*/ 2 h 49"/>
                  <a:gd name="T48" fmla="*/ 15 w 39"/>
                  <a:gd name="T49" fmla="*/ 0 h 49"/>
                  <a:gd name="T50" fmla="*/ 20 w 39"/>
                  <a:gd name="T51" fmla="*/ 0 h 49"/>
                  <a:gd name="T52" fmla="*/ 27 w 39"/>
                  <a:gd name="T53" fmla="*/ 0 h 49"/>
                  <a:gd name="T54" fmla="*/ 34 w 39"/>
                  <a:gd name="T55" fmla="*/ 3 h 49"/>
                  <a:gd name="T56" fmla="*/ 36 w 39"/>
                  <a:gd name="T57" fmla="*/ 8 h 49"/>
                  <a:gd name="T58" fmla="*/ 38 w 39"/>
                  <a:gd name="T59" fmla="*/ 14 h 49"/>
                  <a:gd name="T60" fmla="*/ 28 w 39"/>
                  <a:gd name="T61" fmla="*/ 15 h 49"/>
                  <a:gd name="T62" fmla="*/ 27 w 39"/>
                  <a:gd name="T63" fmla="*/ 11 h 49"/>
                  <a:gd name="T64" fmla="*/ 26 w 39"/>
                  <a:gd name="T65" fmla="*/ 10 h 49"/>
                  <a:gd name="T66" fmla="*/ 23 w 39"/>
                  <a:gd name="T67" fmla="*/ 8 h 49"/>
                  <a:gd name="T68" fmla="*/ 19 w 39"/>
                  <a:gd name="T69" fmla="*/ 7 h 49"/>
                  <a:gd name="T70" fmla="*/ 16 w 39"/>
                  <a:gd name="T71" fmla="*/ 8 h 49"/>
                  <a:gd name="T72" fmla="*/ 13 w 39"/>
                  <a:gd name="T73" fmla="*/ 10 h 49"/>
                  <a:gd name="T74" fmla="*/ 12 w 39"/>
                  <a:gd name="T75" fmla="*/ 11 h 49"/>
                  <a:gd name="T76" fmla="*/ 11 w 39"/>
                  <a:gd name="T77" fmla="*/ 13 h 49"/>
                  <a:gd name="T78" fmla="*/ 12 w 39"/>
                  <a:gd name="T79" fmla="*/ 14 h 49"/>
                  <a:gd name="T80" fmla="*/ 12 w 39"/>
                  <a:gd name="T81" fmla="*/ 15 h 49"/>
                  <a:gd name="T82" fmla="*/ 16 w 39"/>
                  <a:gd name="T83" fmla="*/ 17 h 49"/>
                  <a:gd name="T84" fmla="*/ 22 w 39"/>
                  <a:gd name="T85" fmla="*/ 19 h 49"/>
                  <a:gd name="T86" fmla="*/ 28 w 39"/>
                  <a:gd name="T87" fmla="*/ 21 h 49"/>
                  <a:gd name="T88" fmla="*/ 32 w 39"/>
                  <a:gd name="T89" fmla="*/ 22 h 49"/>
                  <a:gd name="T90" fmla="*/ 35 w 39"/>
                  <a:gd name="T91" fmla="*/ 25 h 49"/>
                  <a:gd name="T92" fmla="*/ 38 w 39"/>
                  <a:gd name="T93" fmla="*/ 28 h 49"/>
                  <a:gd name="T94" fmla="*/ 39 w 39"/>
                  <a:gd name="T95" fmla="*/ 30 h 49"/>
                  <a:gd name="T96" fmla="*/ 39 w 39"/>
                  <a:gd name="T97" fmla="*/ 34 h 49"/>
                  <a:gd name="T98" fmla="*/ 39 w 39"/>
                  <a:gd name="T99" fmla="*/ 38 h 49"/>
                  <a:gd name="T100" fmla="*/ 38 w 39"/>
                  <a:gd name="T101" fmla="*/ 43 h 49"/>
                  <a:gd name="T102" fmla="*/ 35 w 39"/>
                  <a:gd name="T103" fmla="*/ 45 h 49"/>
                  <a:gd name="T104" fmla="*/ 31 w 39"/>
                  <a:gd name="T105" fmla="*/ 48 h 49"/>
                  <a:gd name="T106" fmla="*/ 26 w 39"/>
                  <a:gd name="T107" fmla="*/ 49 h 49"/>
                  <a:gd name="T108" fmla="*/ 20 w 39"/>
                  <a:gd name="T109" fmla="*/ 49 h 49"/>
                  <a:gd name="T110" fmla="*/ 12 w 39"/>
                  <a:gd name="T111" fmla="*/ 49 h 49"/>
                  <a:gd name="T112" fmla="*/ 7 w 39"/>
                  <a:gd name="T113" fmla="*/ 45 h 49"/>
                  <a:gd name="T114" fmla="*/ 2 w 39"/>
                  <a:gd name="T115" fmla="*/ 40 h 49"/>
                  <a:gd name="T116" fmla="*/ 0 w 39"/>
                  <a:gd name="T117" fmla="*/ 33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49"/>
                  <a:gd name="T179" fmla="*/ 39 w 39"/>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49">
                    <a:moveTo>
                      <a:pt x="0" y="33"/>
                    </a:moveTo>
                    <a:lnTo>
                      <a:pt x="9" y="32"/>
                    </a:lnTo>
                    <a:lnTo>
                      <a:pt x="11" y="37"/>
                    </a:lnTo>
                    <a:lnTo>
                      <a:pt x="13" y="40"/>
                    </a:lnTo>
                    <a:lnTo>
                      <a:pt x="16" y="41"/>
                    </a:lnTo>
                    <a:lnTo>
                      <a:pt x="20" y="41"/>
                    </a:lnTo>
                    <a:lnTo>
                      <a:pt x="24" y="41"/>
                    </a:lnTo>
                    <a:lnTo>
                      <a:pt x="27" y="40"/>
                    </a:lnTo>
                    <a:lnTo>
                      <a:pt x="30" y="37"/>
                    </a:lnTo>
                    <a:lnTo>
                      <a:pt x="30" y="34"/>
                    </a:lnTo>
                    <a:lnTo>
                      <a:pt x="30" y="33"/>
                    </a:lnTo>
                    <a:lnTo>
                      <a:pt x="28" y="32"/>
                    </a:lnTo>
                    <a:lnTo>
                      <a:pt x="27" y="30"/>
                    </a:lnTo>
                    <a:lnTo>
                      <a:pt x="26" y="30"/>
                    </a:lnTo>
                    <a:lnTo>
                      <a:pt x="23" y="29"/>
                    </a:lnTo>
                    <a:lnTo>
                      <a:pt x="17" y="28"/>
                    </a:lnTo>
                    <a:lnTo>
                      <a:pt x="11" y="26"/>
                    </a:lnTo>
                    <a:lnTo>
                      <a:pt x="7" y="23"/>
                    </a:lnTo>
                    <a:lnTo>
                      <a:pt x="2" y="18"/>
                    </a:lnTo>
                    <a:lnTo>
                      <a:pt x="2" y="13"/>
                    </a:lnTo>
                    <a:lnTo>
                      <a:pt x="2" y="10"/>
                    </a:lnTo>
                    <a:lnTo>
                      <a:pt x="4" y="6"/>
                    </a:lnTo>
                    <a:lnTo>
                      <a:pt x="7" y="3"/>
                    </a:lnTo>
                    <a:lnTo>
                      <a:pt x="11" y="2"/>
                    </a:lnTo>
                    <a:lnTo>
                      <a:pt x="15" y="0"/>
                    </a:lnTo>
                    <a:lnTo>
                      <a:pt x="20" y="0"/>
                    </a:lnTo>
                    <a:lnTo>
                      <a:pt x="27" y="0"/>
                    </a:lnTo>
                    <a:lnTo>
                      <a:pt x="34" y="3"/>
                    </a:lnTo>
                    <a:lnTo>
                      <a:pt x="36" y="8"/>
                    </a:lnTo>
                    <a:lnTo>
                      <a:pt x="38" y="14"/>
                    </a:lnTo>
                    <a:lnTo>
                      <a:pt x="28" y="15"/>
                    </a:lnTo>
                    <a:lnTo>
                      <a:pt x="27" y="11"/>
                    </a:lnTo>
                    <a:lnTo>
                      <a:pt x="26" y="10"/>
                    </a:lnTo>
                    <a:lnTo>
                      <a:pt x="23" y="8"/>
                    </a:lnTo>
                    <a:lnTo>
                      <a:pt x="19" y="7"/>
                    </a:lnTo>
                    <a:lnTo>
                      <a:pt x="16" y="8"/>
                    </a:lnTo>
                    <a:lnTo>
                      <a:pt x="13" y="10"/>
                    </a:lnTo>
                    <a:lnTo>
                      <a:pt x="12" y="11"/>
                    </a:lnTo>
                    <a:lnTo>
                      <a:pt x="11" y="13"/>
                    </a:lnTo>
                    <a:lnTo>
                      <a:pt x="12" y="14"/>
                    </a:lnTo>
                    <a:lnTo>
                      <a:pt x="12" y="15"/>
                    </a:lnTo>
                    <a:lnTo>
                      <a:pt x="16" y="17"/>
                    </a:lnTo>
                    <a:lnTo>
                      <a:pt x="22" y="19"/>
                    </a:lnTo>
                    <a:lnTo>
                      <a:pt x="28" y="21"/>
                    </a:lnTo>
                    <a:lnTo>
                      <a:pt x="32" y="22"/>
                    </a:lnTo>
                    <a:lnTo>
                      <a:pt x="35" y="25"/>
                    </a:lnTo>
                    <a:lnTo>
                      <a:pt x="38" y="28"/>
                    </a:lnTo>
                    <a:lnTo>
                      <a:pt x="39" y="30"/>
                    </a:lnTo>
                    <a:lnTo>
                      <a:pt x="39" y="34"/>
                    </a:lnTo>
                    <a:lnTo>
                      <a:pt x="39" y="38"/>
                    </a:lnTo>
                    <a:lnTo>
                      <a:pt x="38" y="43"/>
                    </a:lnTo>
                    <a:lnTo>
                      <a:pt x="35" y="45"/>
                    </a:lnTo>
                    <a:lnTo>
                      <a:pt x="31" y="48"/>
                    </a:lnTo>
                    <a:lnTo>
                      <a:pt x="26" y="49"/>
                    </a:lnTo>
                    <a:lnTo>
                      <a:pt x="20" y="49"/>
                    </a:lnTo>
                    <a:lnTo>
                      <a:pt x="12" y="49"/>
                    </a:lnTo>
                    <a:lnTo>
                      <a:pt x="7" y="45"/>
                    </a:lnTo>
                    <a:lnTo>
                      <a:pt x="2" y="40"/>
                    </a:lnTo>
                    <a:lnTo>
                      <a:pt x="0"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251"/>
              <p:cNvSpPr>
                <a:spLocks noEditPoints="1"/>
              </p:cNvSpPr>
              <p:nvPr/>
            </p:nvSpPr>
            <p:spPr bwMode="auto">
              <a:xfrm>
                <a:off x="4584" y="3774"/>
                <a:ext cx="48" cy="49"/>
              </a:xfrm>
              <a:custGeom>
                <a:avLst/>
                <a:gdLst>
                  <a:gd name="T0" fmla="*/ 0 w 48"/>
                  <a:gd name="T1" fmla="*/ 25 h 49"/>
                  <a:gd name="T2" fmla="*/ 0 w 48"/>
                  <a:gd name="T3" fmla="*/ 18 h 49"/>
                  <a:gd name="T4" fmla="*/ 3 w 48"/>
                  <a:gd name="T5" fmla="*/ 13 h 49"/>
                  <a:gd name="T6" fmla="*/ 4 w 48"/>
                  <a:gd name="T7" fmla="*/ 8 h 49"/>
                  <a:gd name="T8" fmla="*/ 7 w 48"/>
                  <a:gd name="T9" fmla="*/ 6 h 49"/>
                  <a:gd name="T10" fmla="*/ 10 w 48"/>
                  <a:gd name="T11" fmla="*/ 3 h 49"/>
                  <a:gd name="T12" fmla="*/ 12 w 48"/>
                  <a:gd name="T13" fmla="*/ 2 h 49"/>
                  <a:gd name="T14" fmla="*/ 18 w 48"/>
                  <a:gd name="T15" fmla="*/ 0 h 49"/>
                  <a:gd name="T16" fmla="*/ 23 w 48"/>
                  <a:gd name="T17" fmla="*/ 0 h 49"/>
                  <a:gd name="T18" fmla="*/ 29 w 48"/>
                  <a:gd name="T19" fmla="*/ 0 h 49"/>
                  <a:gd name="T20" fmla="*/ 33 w 48"/>
                  <a:gd name="T21" fmla="*/ 2 h 49"/>
                  <a:gd name="T22" fmla="*/ 37 w 48"/>
                  <a:gd name="T23" fmla="*/ 3 h 49"/>
                  <a:gd name="T24" fmla="*/ 41 w 48"/>
                  <a:gd name="T25" fmla="*/ 6 h 49"/>
                  <a:gd name="T26" fmla="*/ 44 w 48"/>
                  <a:gd name="T27" fmla="*/ 10 h 49"/>
                  <a:gd name="T28" fmla="*/ 45 w 48"/>
                  <a:gd name="T29" fmla="*/ 14 h 49"/>
                  <a:gd name="T30" fmla="*/ 46 w 48"/>
                  <a:gd name="T31" fmla="*/ 19 h 49"/>
                  <a:gd name="T32" fmla="*/ 48 w 48"/>
                  <a:gd name="T33" fmla="*/ 25 h 49"/>
                  <a:gd name="T34" fmla="*/ 46 w 48"/>
                  <a:gd name="T35" fmla="*/ 30 h 49"/>
                  <a:gd name="T36" fmla="*/ 45 w 48"/>
                  <a:gd name="T37" fmla="*/ 36 h 49"/>
                  <a:gd name="T38" fmla="*/ 44 w 48"/>
                  <a:gd name="T39" fmla="*/ 40 h 49"/>
                  <a:gd name="T40" fmla="*/ 41 w 48"/>
                  <a:gd name="T41" fmla="*/ 44 h 49"/>
                  <a:gd name="T42" fmla="*/ 37 w 48"/>
                  <a:gd name="T43" fmla="*/ 47 h 49"/>
                  <a:gd name="T44" fmla="*/ 33 w 48"/>
                  <a:gd name="T45" fmla="*/ 48 h 49"/>
                  <a:gd name="T46" fmla="*/ 29 w 48"/>
                  <a:gd name="T47" fmla="*/ 49 h 49"/>
                  <a:gd name="T48" fmla="*/ 23 w 48"/>
                  <a:gd name="T49" fmla="*/ 49 h 49"/>
                  <a:gd name="T50" fmla="*/ 18 w 48"/>
                  <a:gd name="T51" fmla="*/ 49 h 49"/>
                  <a:gd name="T52" fmla="*/ 14 w 48"/>
                  <a:gd name="T53" fmla="*/ 48 h 49"/>
                  <a:gd name="T54" fmla="*/ 10 w 48"/>
                  <a:gd name="T55" fmla="*/ 47 h 49"/>
                  <a:gd name="T56" fmla="*/ 7 w 48"/>
                  <a:gd name="T57" fmla="*/ 44 h 49"/>
                  <a:gd name="T58" fmla="*/ 4 w 48"/>
                  <a:gd name="T59" fmla="*/ 40 h 49"/>
                  <a:gd name="T60" fmla="*/ 1 w 48"/>
                  <a:gd name="T61" fmla="*/ 36 h 49"/>
                  <a:gd name="T62" fmla="*/ 0 w 48"/>
                  <a:gd name="T63" fmla="*/ 30 h 49"/>
                  <a:gd name="T64" fmla="*/ 0 w 48"/>
                  <a:gd name="T65" fmla="*/ 25 h 49"/>
                  <a:gd name="T66" fmla="*/ 10 w 48"/>
                  <a:gd name="T67" fmla="*/ 25 h 49"/>
                  <a:gd name="T68" fmla="*/ 11 w 48"/>
                  <a:gd name="T69" fmla="*/ 32 h 49"/>
                  <a:gd name="T70" fmla="*/ 14 w 48"/>
                  <a:gd name="T71" fmla="*/ 37 h 49"/>
                  <a:gd name="T72" fmla="*/ 18 w 48"/>
                  <a:gd name="T73" fmla="*/ 40 h 49"/>
                  <a:gd name="T74" fmla="*/ 23 w 48"/>
                  <a:gd name="T75" fmla="*/ 41 h 49"/>
                  <a:gd name="T76" fmla="*/ 29 w 48"/>
                  <a:gd name="T77" fmla="*/ 40 h 49"/>
                  <a:gd name="T78" fmla="*/ 33 w 48"/>
                  <a:gd name="T79" fmla="*/ 37 h 49"/>
                  <a:gd name="T80" fmla="*/ 35 w 48"/>
                  <a:gd name="T81" fmla="*/ 32 h 49"/>
                  <a:gd name="T82" fmla="*/ 37 w 48"/>
                  <a:gd name="T83" fmla="*/ 25 h 49"/>
                  <a:gd name="T84" fmla="*/ 35 w 48"/>
                  <a:gd name="T85" fmla="*/ 17 h 49"/>
                  <a:gd name="T86" fmla="*/ 33 w 48"/>
                  <a:gd name="T87" fmla="*/ 13 h 49"/>
                  <a:gd name="T88" fmla="*/ 29 w 48"/>
                  <a:gd name="T89" fmla="*/ 8 h 49"/>
                  <a:gd name="T90" fmla="*/ 23 w 48"/>
                  <a:gd name="T91" fmla="*/ 8 h 49"/>
                  <a:gd name="T92" fmla="*/ 18 w 48"/>
                  <a:gd name="T93" fmla="*/ 8 h 49"/>
                  <a:gd name="T94" fmla="*/ 14 w 48"/>
                  <a:gd name="T95" fmla="*/ 13 h 49"/>
                  <a:gd name="T96" fmla="*/ 11 w 48"/>
                  <a:gd name="T97" fmla="*/ 18 h 49"/>
                  <a:gd name="T98" fmla="*/ 10 w 48"/>
                  <a:gd name="T99" fmla="*/ 25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49"/>
                  <a:gd name="T152" fmla="*/ 48 w 48"/>
                  <a:gd name="T153" fmla="*/ 49 h 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49">
                    <a:moveTo>
                      <a:pt x="0" y="25"/>
                    </a:moveTo>
                    <a:lnTo>
                      <a:pt x="0" y="18"/>
                    </a:lnTo>
                    <a:lnTo>
                      <a:pt x="3" y="13"/>
                    </a:lnTo>
                    <a:lnTo>
                      <a:pt x="4" y="8"/>
                    </a:lnTo>
                    <a:lnTo>
                      <a:pt x="7" y="6"/>
                    </a:lnTo>
                    <a:lnTo>
                      <a:pt x="10" y="3"/>
                    </a:lnTo>
                    <a:lnTo>
                      <a:pt x="12" y="2"/>
                    </a:lnTo>
                    <a:lnTo>
                      <a:pt x="18" y="0"/>
                    </a:lnTo>
                    <a:lnTo>
                      <a:pt x="23" y="0"/>
                    </a:lnTo>
                    <a:lnTo>
                      <a:pt x="29" y="0"/>
                    </a:lnTo>
                    <a:lnTo>
                      <a:pt x="33" y="2"/>
                    </a:lnTo>
                    <a:lnTo>
                      <a:pt x="37" y="3"/>
                    </a:lnTo>
                    <a:lnTo>
                      <a:pt x="41" y="6"/>
                    </a:lnTo>
                    <a:lnTo>
                      <a:pt x="44" y="10"/>
                    </a:lnTo>
                    <a:lnTo>
                      <a:pt x="45" y="14"/>
                    </a:lnTo>
                    <a:lnTo>
                      <a:pt x="46" y="19"/>
                    </a:lnTo>
                    <a:lnTo>
                      <a:pt x="48" y="25"/>
                    </a:lnTo>
                    <a:lnTo>
                      <a:pt x="46" y="30"/>
                    </a:lnTo>
                    <a:lnTo>
                      <a:pt x="45" y="36"/>
                    </a:lnTo>
                    <a:lnTo>
                      <a:pt x="44" y="40"/>
                    </a:lnTo>
                    <a:lnTo>
                      <a:pt x="41" y="44"/>
                    </a:lnTo>
                    <a:lnTo>
                      <a:pt x="37" y="47"/>
                    </a:lnTo>
                    <a:lnTo>
                      <a:pt x="33" y="48"/>
                    </a:lnTo>
                    <a:lnTo>
                      <a:pt x="29" y="49"/>
                    </a:lnTo>
                    <a:lnTo>
                      <a:pt x="23" y="49"/>
                    </a:lnTo>
                    <a:lnTo>
                      <a:pt x="18" y="49"/>
                    </a:lnTo>
                    <a:lnTo>
                      <a:pt x="14" y="48"/>
                    </a:lnTo>
                    <a:lnTo>
                      <a:pt x="10" y="47"/>
                    </a:lnTo>
                    <a:lnTo>
                      <a:pt x="7" y="44"/>
                    </a:lnTo>
                    <a:lnTo>
                      <a:pt x="4" y="40"/>
                    </a:lnTo>
                    <a:lnTo>
                      <a:pt x="1" y="36"/>
                    </a:lnTo>
                    <a:lnTo>
                      <a:pt x="0" y="30"/>
                    </a:lnTo>
                    <a:lnTo>
                      <a:pt x="0" y="25"/>
                    </a:lnTo>
                    <a:close/>
                    <a:moveTo>
                      <a:pt x="10" y="25"/>
                    </a:moveTo>
                    <a:lnTo>
                      <a:pt x="11" y="32"/>
                    </a:lnTo>
                    <a:lnTo>
                      <a:pt x="14" y="37"/>
                    </a:lnTo>
                    <a:lnTo>
                      <a:pt x="18" y="40"/>
                    </a:lnTo>
                    <a:lnTo>
                      <a:pt x="23" y="41"/>
                    </a:lnTo>
                    <a:lnTo>
                      <a:pt x="29" y="40"/>
                    </a:lnTo>
                    <a:lnTo>
                      <a:pt x="33" y="37"/>
                    </a:lnTo>
                    <a:lnTo>
                      <a:pt x="35" y="32"/>
                    </a:lnTo>
                    <a:lnTo>
                      <a:pt x="37" y="25"/>
                    </a:lnTo>
                    <a:lnTo>
                      <a:pt x="35" y="17"/>
                    </a:lnTo>
                    <a:lnTo>
                      <a:pt x="33" y="13"/>
                    </a:lnTo>
                    <a:lnTo>
                      <a:pt x="29" y="8"/>
                    </a:lnTo>
                    <a:lnTo>
                      <a:pt x="23" y="8"/>
                    </a:lnTo>
                    <a:lnTo>
                      <a:pt x="18" y="8"/>
                    </a:lnTo>
                    <a:lnTo>
                      <a:pt x="14" y="13"/>
                    </a:lnTo>
                    <a:lnTo>
                      <a:pt x="11" y="18"/>
                    </a:lnTo>
                    <a:lnTo>
                      <a:pt x="1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252"/>
              <p:cNvSpPr>
                <a:spLocks/>
              </p:cNvSpPr>
              <p:nvPr/>
            </p:nvSpPr>
            <p:spPr bwMode="auto">
              <a:xfrm>
                <a:off x="4638" y="3774"/>
                <a:ext cx="40" cy="49"/>
              </a:xfrm>
              <a:custGeom>
                <a:avLst/>
                <a:gdLst>
                  <a:gd name="T0" fmla="*/ 0 w 40"/>
                  <a:gd name="T1" fmla="*/ 0 h 49"/>
                  <a:gd name="T2" fmla="*/ 10 w 40"/>
                  <a:gd name="T3" fmla="*/ 0 h 49"/>
                  <a:gd name="T4" fmla="*/ 10 w 40"/>
                  <a:gd name="T5" fmla="*/ 26 h 49"/>
                  <a:gd name="T6" fmla="*/ 10 w 40"/>
                  <a:gd name="T7" fmla="*/ 32 h 49"/>
                  <a:gd name="T8" fmla="*/ 11 w 40"/>
                  <a:gd name="T9" fmla="*/ 34 h 49"/>
                  <a:gd name="T10" fmla="*/ 11 w 40"/>
                  <a:gd name="T11" fmla="*/ 37 h 49"/>
                  <a:gd name="T12" fmla="*/ 14 w 40"/>
                  <a:gd name="T13" fmla="*/ 40 h 49"/>
                  <a:gd name="T14" fmla="*/ 17 w 40"/>
                  <a:gd name="T15" fmla="*/ 41 h 49"/>
                  <a:gd name="T16" fmla="*/ 21 w 40"/>
                  <a:gd name="T17" fmla="*/ 41 h 49"/>
                  <a:gd name="T18" fmla="*/ 24 w 40"/>
                  <a:gd name="T19" fmla="*/ 41 h 49"/>
                  <a:gd name="T20" fmla="*/ 26 w 40"/>
                  <a:gd name="T21" fmla="*/ 40 h 49"/>
                  <a:gd name="T22" fmla="*/ 28 w 40"/>
                  <a:gd name="T23" fmla="*/ 38 h 49"/>
                  <a:gd name="T24" fmla="*/ 29 w 40"/>
                  <a:gd name="T25" fmla="*/ 36 h 49"/>
                  <a:gd name="T26" fmla="*/ 29 w 40"/>
                  <a:gd name="T27" fmla="*/ 32 h 49"/>
                  <a:gd name="T28" fmla="*/ 29 w 40"/>
                  <a:gd name="T29" fmla="*/ 28 h 49"/>
                  <a:gd name="T30" fmla="*/ 29 w 40"/>
                  <a:gd name="T31" fmla="*/ 0 h 49"/>
                  <a:gd name="T32" fmla="*/ 40 w 40"/>
                  <a:gd name="T33" fmla="*/ 0 h 49"/>
                  <a:gd name="T34" fmla="*/ 40 w 40"/>
                  <a:gd name="T35" fmla="*/ 26 h 49"/>
                  <a:gd name="T36" fmla="*/ 39 w 40"/>
                  <a:gd name="T37" fmla="*/ 33 h 49"/>
                  <a:gd name="T38" fmla="*/ 39 w 40"/>
                  <a:gd name="T39" fmla="*/ 38 h 49"/>
                  <a:gd name="T40" fmla="*/ 37 w 40"/>
                  <a:gd name="T41" fmla="*/ 41 h 49"/>
                  <a:gd name="T42" fmla="*/ 36 w 40"/>
                  <a:gd name="T43" fmla="*/ 44 h 49"/>
                  <a:gd name="T44" fmla="*/ 33 w 40"/>
                  <a:gd name="T45" fmla="*/ 47 h 49"/>
                  <a:gd name="T46" fmla="*/ 30 w 40"/>
                  <a:gd name="T47" fmla="*/ 48 h 49"/>
                  <a:gd name="T48" fmla="*/ 26 w 40"/>
                  <a:gd name="T49" fmla="*/ 49 h 49"/>
                  <a:gd name="T50" fmla="*/ 21 w 40"/>
                  <a:gd name="T51" fmla="*/ 49 h 49"/>
                  <a:gd name="T52" fmla="*/ 14 w 40"/>
                  <a:gd name="T53" fmla="*/ 49 h 49"/>
                  <a:gd name="T54" fmla="*/ 10 w 40"/>
                  <a:gd name="T55" fmla="*/ 48 h 49"/>
                  <a:gd name="T56" fmla="*/ 7 w 40"/>
                  <a:gd name="T57" fmla="*/ 47 h 49"/>
                  <a:gd name="T58" fmla="*/ 5 w 40"/>
                  <a:gd name="T59" fmla="*/ 44 h 49"/>
                  <a:gd name="T60" fmla="*/ 3 w 40"/>
                  <a:gd name="T61" fmla="*/ 41 h 49"/>
                  <a:gd name="T62" fmla="*/ 2 w 40"/>
                  <a:gd name="T63" fmla="*/ 38 h 49"/>
                  <a:gd name="T64" fmla="*/ 0 w 40"/>
                  <a:gd name="T65" fmla="*/ 33 h 49"/>
                  <a:gd name="T66" fmla="*/ 0 w 40"/>
                  <a:gd name="T67" fmla="*/ 26 h 49"/>
                  <a:gd name="T68" fmla="*/ 0 w 40"/>
                  <a:gd name="T69" fmla="*/ 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9"/>
                  <a:gd name="T107" fmla="*/ 40 w 40"/>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9">
                    <a:moveTo>
                      <a:pt x="0" y="0"/>
                    </a:moveTo>
                    <a:lnTo>
                      <a:pt x="10" y="0"/>
                    </a:lnTo>
                    <a:lnTo>
                      <a:pt x="10" y="26"/>
                    </a:lnTo>
                    <a:lnTo>
                      <a:pt x="10" y="32"/>
                    </a:lnTo>
                    <a:lnTo>
                      <a:pt x="11" y="34"/>
                    </a:lnTo>
                    <a:lnTo>
                      <a:pt x="11" y="37"/>
                    </a:lnTo>
                    <a:lnTo>
                      <a:pt x="14" y="40"/>
                    </a:lnTo>
                    <a:lnTo>
                      <a:pt x="17" y="41"/>
                    </a:lnTo>
                    <a:lnTo>
                      <a:pt x="21" y="41"/>
                    </a:lnTo>
                    <a:lnTo>
                      <a:pt x="24" y="41"/>
                    </a:lnTo>
                    <a:lnTo>
                      <a:pt x="26" y="40"/>
                    </a:lnTo>
                    <a:lnTo>
                      <a:pt x="28" y="38"/>
                    </a:lnTo>
                    <a:lnTo>
                      <a:pt x="29" y="36"/>
                    </a:lnTo>
                    <a:lnTo>
                      <a:pt x="29" y="32"/>
                    </a:lnTo>
                    <a:lnTo>
                      <a:pt x="29" y="28"/>
                    </a:lnTo>
                    <a:lnTo>
                      <a:pt x="29" y="0"/>
                    </a:lnTo>
                    <a:lnTo>
                      <a:pt x="40" y="0"/>
                    </a:lnTo>
                    <a:lnTo>
                      <a:pt x="40" y="26"/>
                    </a:lnTo>
                    <a:lnTo>
                      <a:pt x="39" y="33"/>
                    </a:lnTo>
                    <a:lnTo>
                      <a:pt x="39" y="38"/>
                    </a:lnTo>
                    <a:lnTo>
                      <a:pt x="37" y="41"/>
                    </a:lnTo>
                    <a:lnTo>
                      <a:pt x="36" y="44"/>
                    </a:lnTo>
                    <a:lnTo>
                      <a:pt x="33" y="47"/>
                    </a:lnTo>
                    <a:lnTo>
                      <a:pt x="30" y="48"/>
                    </a:lnTo>
                    <a:lnTo>
                      <a:pt x="26" y="49"/>
                    </a:lnTo>
                    <a:lnTo>
                      <a:pt x="21" y="49"/>
                    </a:lnTo>
                    <a:lnTo>
                      <a:pt x="14" y="49"/>
                    </a:lnTo>
                    <a:lnTo>
                      <a:pt x="10" y="48"/>
                    </a:lnTo>
                    <a:lnTo>
                      <a:pt x="7" y="47"/>
                    </a:lnTo>
                    <a:lnTo>
                      <a:pt x="5" y="44"/>
                    </a:lnTo>
                    <a:lnTo>
                      <a:pt x="3" y="41"/>
                    </a:lnTo>
                    <a:lnTo>
                      <a:pt x="2" y="38"/>
                    </a:lnTo>
                    <a:lnTo>
                      <a:pt x="0" y="33"/>
                    </a:lnTo>
                    <a:lnTo>
                      <a:pt x="0" y="26"/>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253"/>
              <p:cNvSpPr>
                <a:spLocks/>
              </p:cNvSpPr>
              <p:nvPr/>
            </p:nvSpPr>
            <p:spPr bwMode="auto">
              <a:xfrm>
                <a:off x="4685" y="3774"/>
                <a:ext cx="38" cy="49"/>
              </a:xfrm>
              <a:custGeom>
                <a:avLst/>
                <a:gdLst>
                  <a:gd name="T0" fmla="*/ 13 w 38"/>
                  <a:gd name="T1" fmla="*/ 49 h 49"/>
                  <a:gd name="T2" fmla="*/ 13 w 38"/>
                  <a:gd name="T3" fmla="*/ 8 h 49"/>
                  <a:gd name="T4" fmla="*/ 0 w 38"/>
                  <a:gd name="T5" fmla="*/ 8 h 49"/>
                  <a:gd name="T6" fmla="*/ 0 w 38"/>
                  <a:gd name="T7" fmla="*/ 0 h 49"/>
                  <a:gd name="T8" fmla="*/ 38 w 38"/>
                  <a:gd name="T9" fmla="*/ 0 h 49"/>
                  <a:gd name="T10" fmla="*/ 38 w 38"/>
                  <a:gd name="T11" fmla="*/ 8 h 49"/>
                  <a:gd name="T12" fmla="*/ 23 w 38"/>
                  <a:gd name="T13" fmla="*/ 8 h 49"/>
                  <a:gd name="T14" fmla="*/ 23 w 38"/>
                  <a:gd name="T15" fmla="*/ 49 h 49"/>
                  <a:gd name="T16" fmla="*/ 13 w 38"/>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9"/>
                  <a:gd name="T29" fmla="*/ 38 w 3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9">
                    <a:moveTo>
                      <a:pt x="13" y="49"/>
                    </a:moveTo>
                    <a:lnTo>
                      <a:pt x="13" y="8"/>
                    </a:lnTo>
                    <a:lnTo>
                      <a:pt x="0" y="8"/>
                    </a:lnTo>
                    <a:lnTo>
                      <a:pt x="0" y="0"/>
                    </a:lnTo>
                    <a:lnTo>
                      <a:pt x="38" y="0"/>
                    </a:lnTo>
                    <a:lnTo>
                      <a:pt x="38" y="8"/>
                    </a:lnTo>
                    <a:lnTo>
                      <a:pt x="23" y="8"/>
                    </a:lnTo>
                    <a:lnTo>
                      <a:pt x="23" y="49"/>
                    </a:lnTo>
                    <a:lnTo>
                      <a:pt x="13"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254"/>
              <p:cNvSpPr>
                <a:spLocks/>
              </p:cNvSpPr>
              <p:nvPr/>
            </p:nvSpPr>
            <p:spPr bwMode="auto">
              <a:xfrm>
                <a:off x="4730" y="3774"/>
                <a:ext cx="38" cy="49"/>
              </a:xfrm>
              <a:custGeom>
                <a:avLst/>
                <a:gdLst>
                  <a:gd name="T0" fmla="*/ 0 w 38"/>
                  <a:gd name="T1" fmla="*/ 49 h 49"/>
                  <a:gd name="T2" fmla="*/ 0 w 38"/>
                  <a:gd name="T3" fmla="*/ 0 h 49"/>
                  <a:gd name="T4" fmla="*/ 9 w 38"/>
                  <a:gd name="T5" fmla="*/ 0 h 49"/>
                  <a:gd name="T6" fmla="*/ 9 w 38"/>
                  <a:gd name="T7" fmla="*/ 19 h 49"/>
                  <a:gd name="T8" fmla="*/ 28 w 38"/>
                  <a:gd name="T9" fmla="*/ 19 h 49"/>
                  <a:gd name="T10" fmla="*/ 28 w 38"/>
                  <a:gd name="T11" fmla="*/ 0 h 49"/>
                  <a:gd name="T12" fmla="*/ 38 w 38"/>
                  <a:gd name="T13" fmla="*/ 0 h 49"/>
                  <a:gd name="T14" fmla="*/ 38 w 38"/>
                  <a:gd name="T15" fmla="*/ 49 h 49"/>
                  <a:gd name="T16" fmla="*/ 28 w 38"/>
                  <a:gd name="T17" fmla="*/ 49 h 49"/>
                  <a:gd name="T18" fmla="*/ 28 w 38"/>
                  <a:gd name="T19" fmla="*/ 28 h 49"/>
                  <a:gd name="T20" fmla="*/ 9 w 38"/>
                  <a:gd name="T21" fmla="*/ 28 h 49"/>
                  <a:gd name="T22" fmla="*/ 9 w 38"/>
                  <a:gd name="T23" fmla="*/ 49 h 49"/>
                  <a:gd name="T24" fmla="*/ 0 w 38"/>
                  <a:gd name="T25" fmla="*/ 4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9"/>
                  <a:gd name="T41" fmla="*/ 38 w 3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9">
                    <a:moveTo>
                      <a:pt x="0" y="49"/>
                    </a:moveTo>
                    <a:lnTo>
                      <a:pt x="0" y="0"/>
                    </a:lnTo>
                    <a:lnTo>
                      <a:pt x="9" y="0"/>
                    </a:lnTo>
                    <a:lnTo>
                      <a:pt x="9" y="19"/>
                    </a:lnTo>
                    <a:lnTo>
                      <a:pt x="28" y="19"/>
                    </a:lnTo>
                    <a:lnTo>
                      <a:pt x="28" y="0"/>
                    </a:lnTo>
                    <a:lnTo>
                      <a:pt x="38" y="0"/>
                    </a:lnTo>
                    <a:lnTo>
                      <a:pt x="38" y="49"/>
                    </a:lnTo>
                    <a:lnTo>
                      <a:pt x="28" y="49"/>
                    </a:lnTo>
                    <a:lnTo>
                      <a:pt x="28" y="28"/>
                    </a:lnTo>
                    <a:lnTo>
                      <a:pt x="9" y="28"/>
                    </a:lnTo>
                    <a:lnTo>
                      <a:pt x="9" y="49"/>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255"/>
              <p:cNvSpPr>
                <a:spLocks noEditPoints="1"/>
              </p:cNvSpPr>
              <p:nvPr/>
            </p:nvSpPr>
            <p:spPr bwMode="auto">
              <a:xfrm>
                <a:off x="4790" y="3774"/>
                <a:ext cx="49" cy="49"/>
              </a:xfrm>
              <a:custGeom>
                <a:avLst/>
                <a:gdLst>
                  <a:gd name="T0" fmla="*/ 49 w 49"/>
                  <a:gd name="T1" fmla="*/ 49 h 49"/>
                  <a:gd name="T2" fmla="*/ 38 w 49"/>
                  <a:gd name="T3" fmla="*/ 49 h 49"/>
                  <a:gd name="T4" fmla="*/ 34 w 49"/>
                  <a:gd name="T5" fmla="*/ 38 h 49"/>
                  <a:gd name="T6" fmla="*/ 14 w 49"/>
                  <a:gd name="T7" fmla="*/ 38 h 49"/>
                  <a:gd name="T8" fmla="*/ 10 w 49"/>
                  <a:gd name="T9" fmla="*/ 49 h 49"/>
                  <a:gd name="T10" fmla="*/ 0 w 49"/>
                  <a:gd name="T11" fmla="*/ 49 h 49"/>
                  <a:gd name="T12" fmla="*/ 19 w 49"/>
                  <a:gd name="T13" fmla="*/ 0 h 49"/>
                  <a:gd name="T14" fmla="*/ 29 w 49"/>
                  <a:gd name="T15" fmla="*/ 0 h 49"/>
                  <a:gd name="T16" fmla="*/ 49 w 49"/>
                  <a:gd name="T17" fmla="*/ 49 h 49"/>
                  <a:gd name="T18" fmla="*/ 31 w 49"/>
                  <a:gd name="T19" fmla="*/ 30 h 49"/>
                  <a:gd name="T20" fmla="*/ 24 w 49"/>
                  <a:gd name="T21" fmla="*/ 11 h 49"/>
                  <a:gd name="T22" fmla="*/ 17 w 49"/>
                  <a:gd name="T23" fmla="*/ 30 h 49"/>
                  <a:gd name="T24" fmla="*/ 31 w 49"/>
                  <a:gd name="T25" fmla="*/ 3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49"/>
                  <a:gd name="T41" fmla="*/ 49 w 49"/>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49">
                    <a:moveTo>
                      <a:pt x="49" y="49"/>
                    </a:moveTo>
                    <a:lnTo>
                      <a:pt x="38" y="49"/>
                    </a:lnTo>
                    <a:lnTo>
                      <a:pt x="34" y="38"/>
                    </a:lnTo>
                    <a:lnTo>
                      <a:pt x="14" y="38"/>
                    </a:lnTo>
                    <a:lnTo>
                      <a:pt x="10" y="49"/>
                    </a:lnTo>
                    <a:lnTo>
                      <a:pt x="0" y="49"/>
                    </a:lnTo>
                    <a:lnTo>
                      <a:pt x="19" y="0"/>
                    </a:lnTo>
                    <a:lnTo>
                      <a:pt x="29" y="0"/>
                    </a:lnTo>
                    <a:lnTo>
                      <a:pt x="49" y="49"/>
                    </a:lnTo>
                    <a:close/>
                    <a:moveTo>
                      <a:pt x="31" y="30"/>
                    </a:moveTo>
                    <a:lnTo>
                      <a:pt x="24" y="11"/>
                    </a:lnTo>
                    <a:lnTo>
                      <a:pt x="17" y="30"/>
                    </a:lnTo>
                    <a:lnTo>
                      <a:pt x="3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256"/>
              <p:cNvSpPr>
                <a:spLocks/>
              </p:cNvSpPr>
              <p:nvPr/>
            </p:nvSpPr>
            <p:spPr bwMode="auto">
              <a:xfrm>
                <a:off x="4844" y="3774"/>
                <a:ext cx="33" cy="49"/>
              </a:xfrm>
              <a:custGeom>
                <a:avLst/>
                <a:gdLst>
                  <a:gd name="T0" fmla="*/ 0 w 33"/>
                  <a:gd name="T1" fmla="*/ 49 h 49"/>
                  <a:gd name="T2" fmla="*/ 0 w 33"/>
                  <a:gd name="T3" fmla="*/ 0 h 49"/>
                  <a:gd name="T4" fmla="*/ 33 w 33"/>
                  <a:gd name="T5" fmla="*/ 0 h 49"/>
                  <a:gd name="T6" fmla="*/ 33 w 33"/>
                  <a:gd name="T7" fmla="*/ 8 h 49"/>
                  <a:gd name="T8" fmla="*/ 9 w 33"/>
                  <a:gd name="T9" fmla="*/ 8 h 49"/>
                  <a:gd name="T10" fmla="*/ 9 w 33"/>
                  <a:gd name="T11" fmla="*/ 21 h 49"/>
                  <a:gd name="T12" fmla="*/ 30 w 33"/>
                  <a:gd name="T13" fmla="*/ 21 h 49"/>
                  <a:gd name="T14" fmla="*/ 30 w 33"/>
                  <a:gd name="T15" fmla="*/ 29 h 49"/>
                  <a:gd name="T16" fmla="*/ 9 w 33"/>
                  <a:gd name="T17" fmla="*/ 29 h 49"/>
                  <a:gd name="T18" fmla="*/ 9 w 33"/>
                  <a:gd name="T19" fmla="*/ 49 h 49"/>
                  <a:gd name="T20" fmla="*/ 0 w 33"/>
                  <a:gd name="T21" fmla="*/ 49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9"/>
                  <a:gd name="T35" fmla="*/ 33 w 3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9">
                    <a:moveTo>
                      <a:pt x="0" y="49"/>
                    </a:moveTo>
                    <a:lnTo>
                      <a:pt x="0" y="0"/>
                    </a:lnTo>
                    <a:lnTo>
                      <a:pt x="33" y="0"/>
                    </a:lnTo>
                    <a:lnTo>
                      <a:pt x="33" y="8"/>
                    </a:lnTo>
                    <a:lnTo>
                      <a:pt x="9" y="8"/>
                    </a:lnTo>
                    <a:lnTo>
                      <a:pt x="9" y="21"/>
                    </a:lnTo>
                    <a:lnTo>
                      <a:pt x="30" y="21"/>
                    </a:lnTo>
                    <a:lnTo>
                      <a:pt x="30" y="29"/>
                    </a:lnTo>
                    <a:lnTo>
                      <a:pt x="9" y="29"/>
                    </a:lnTo>
                    <a:lnTo>
                      <a:pt x="9" y="49"/>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257"/>
              <p:cNvSpPr>
                <a:spLocks noEditPoints="1"/>
              </p:cNvSpPr>
              <p:nvPr/>
            </p:nvSpPr>
            <p:spPr bwMode="auto">
              <a:xfrm>
                <a:off x="4885" y="3774"/>
                <a:ext cx="43" cy="49"/>
              </a:xfrm>
              <a:custGeom>
                <a:avLst/>
                <a:gdLst>
                  <a:gd name="T0" fmla="*/ 0 w 43"/>
                  <a:gd name="T1" fmla="*/ 49 h 49"/>
                  <a:gd name="T2" fmla="*/ 0 w 43"/>
                  <a:gd name="T3" fmla="*/ 0 h 49"/>
                  <a:gd name="T4" fmla="*/ 20 w 43"/>
                  <a:gd name="T5" fmla="*/ 0 h 49"/>
                  <a:gd name="T6" fmla="*/ 27 w 43"/>
                  <a:gd name="T7" fmla="*/ 0 h 49"/>
                  <a:gd name="T8" fmla="*/ 32 w 43"/>
                  <a:gd name="T9" fmla="*/ 2 h 49"/>
                  <a:gd name="T10" fmla="*/ 35 w 43"/>
                  <a:gd name="T11" fmla="*/ 3 h 49"/>
                  <a:gd name="T12" fmla="*/ 38 w 43"/>
                  <a:gd name="T13" fmla="*/ 6 h 49"/>
                  <a:gd name="T14" fmla="*/ 39 w 43"/>
                  <a:gd name="T15" fmla="*/ 10 h 49"/>
                  <a:gd name="T16" fmla="*/ 41 w 43"/>
                  <a:gd name="T17" fmla="*/ 14 h 49"/>
                  <a:gd name="T18" fmla="*/ 39 w 43"/>
                  <a:gd name="T19" fmla="*/ 19 h 49"/>
                  <a:gd name="T20" fmla="*/ 37 w 43"/>
                  <a:gd name="T21" fmla="*/ 23 h 49"/>
                  <a:gd name="T22" fmla="*/ 32 w 43"/>
                  <a:gd name="T23" fmla="*/ 26 h 49"/>
                  <a:gd name="T24" fmla="*/ 27 w 43"/>
                  <a:gd name="T25" fmla="*/ 28 h 49"/>
                  <a:gd name="T26" fmla="*/ 30 w 43"/>
                  <a:gd name="T27" fmla="*/ 29 h 49"/>
                  <a:gd name="T28" fmla="*/ 32 w 43"/>
                  <a:gd name="T29" fmla="*/ 32 h 49"/>
                  <a:gd name="T30" fmla="*/ 35 w 43"/>
                  <a:gd name="T31" fmla="*/ 34 h 49"/>
                  <a:gd name="T32" fmla="*/ 38 w 43"/>
                  <a:gd name="T33" fmla="*/ 40 h 49"/>
                  <a:gd name="T34" fmla="*/ 43 w 43"/>
                  <a:gd name="T35" fmla="*/ 49 h 49"/>
                  <a:gd name="T36" fmla="*/ 32 w 43"/>
                  <a:gd name="T37" fmla="*/ 49 h 49"/>
                  <a:gd name="T38" fmla="*/ 26 w 43"/>
                  <a:gd name="T39" fmla="*/ 38 h 49"/>
                  <a:gd name="T40" fmla="*/ 22 w 43"/>
                  <a:gd name="T41" fmla="*/ 34 h 49"/>
                  <a:gd name="T42" fmla="*/ 20 w 43"/>
                  <a:gd name="T43" fmla="*/ 32 h 49"/>
                  <a:gd name="T44" fmla="*/ 19 w 43"/>
                  <a:gd name="T45" fmla="*/ 30 h 49"/>
                  <a:gd name="T46" fmla="*/ 17 w 43"/>
                  <a:gd name="T47" fmla="*/ 29 h 49"/>
                  <a:gd name="T48" fmla="*/ 15 w 43"/>
                  <a:gd name="T49" fmla="*/ 29 h 49"/>
                  <a:gd name="T50" fmla="*/ 12 w 43"/>
                  <a:gd name="T51" fmla="*/ 29 h 49"/>
                  <a:gd name="T52" fmla="*/ 11 w 43"/>
                  <a:gd name="T53" fmla="*/ 29 h 49"/>
                  <a:gd name="T54" fmla="*/ 11 w 43"/>
                  <a:gd name="T55" fmla="*/ 49 h 49"/>
                  <a:gd name="T56" fmla="*/ 0 w 43"/>
                  <a:gd name="T57" fmla="*/ 49 h 49"/>
                  <a:gd name="T58" fmla="*/ 11 w 43"/>
                  <a:gd name="T59" fmla="*/ 21 h 49"/>
                  <a:gd name="T60" fmla="*/ 17 w 43"/>
                  <a:gd name="T61" fmla="*/ 21 h 49"/>
                  <a:gd name="T62" fmla="*/ 23 w 43"/>
                  <a:gd name="T63" fmla="*/ 21 h 49"/>
                  <a:gd name="T64" fmla="*/ 26 w 43"/>
                  <a:gd name="T65" fmla="*/ 21 h 49"/>
                  <a:gd name="T66" fmla="*/ 27 w 43"/>
                  <a:gd name="T67" fmla="*/ 19 h 49"/>
                  <a:gd name="T68" fmla="*/ 28 w 43"/>
                  <a:gd name="T69" fmla="*/ 18 h 49"/>
                  <a:gd name="T70" fmla="*/ 30 w 43"/>
                  <a:gd name="T71" fmla="*/ 17 h 49"/>
                  <a:gd name="T72" fmla="*/ 30 w 43"/>
                  <a:gd name="T73" fmla="*/ 15 h 49"/>
                  <a:gd name="T74" fmla="*/ 30 w 43"/>
                  <a:gd name="T75" fmla="*/ 13 h 49"/>
                  <a:gd name="T76" fmla="*/ 28 w 43"/>
                  <a:gd name="T77" fmla="*/ 11 h 49"/>
                  <a:gd name="T78" fmla="*/ 27 w 43"/>
                  <a:gd name="T79" fmla="*/ 10 h 49"/>
                  <a:gd name="T80" fmla="*/ 24 w 43"/>
                  <a:gd name="T81" fmla="*/ 8 h 49"/>
                  <a:gd name="T82" fmla="*/ 23 w 43"/>
                  <a:gd name="T83" fmla="*/ 8 h 49"/>
                  <a:gd name="T84" fmla="*/ 17 w 43"/>
                  <a:gd name="T85" fmla="*/ 8 h 49"/>
                  <a:gd name="T86" fmla="*/ 11 w 43"/>
                  <a:gd name="T87" fmla="*/ 8 h 49"/>
                  <a:gd name="T88" fmla="*/ 11 w 43"/>
                  <a:gd name="T89" fmla="*/ 2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49"/>
                  <a:gd name="T137" fmla="*/ 43 w 43"/>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49">
                    <a:moveTo>
                      <a:pt x="0" y="49"/>
                    </a:moveTo>
                    <a:lnTo>
                      <a:pt x="0" y="0"/>
                    </a:lnTo>
                    <a:lnTo>
                      <a:pt x="20" y="0"/>
                    </a:lnTo>
                    <a:lnTo>
                      <a:pt x="27" y="0"/>
                    </a:lnTo>
                    <a:lnTo>
                      <a:pt x="32" y="2"/>
                    </a:lnTo>
                    <a:lnTo>
                      <a:pt x="35" y="3"/>
                    </a:lnTo>
                    <a:lnTo>
                      <a:pt x="38" y="6"/>
                    </a:lnTo>
                    <a:lnTo>
                      <a:pt x="39" y="10"/>
                    </a:lnTo>
                    <a:lnTo>
                      <a:pt x="41" y="14"/>
                    </a:lnTo>
                    <a:lnTo>
                      <a:pt x="39" y="19"/>
                    </a:lnTo>
                    <a:lnTo>
                      <a:pt x="37" y="23"/>
                    </a:lnTo>
                    <a:lnTo>
                      <a:pt x="32" y="26"/>
                    </a:lnTo>
                    <a:lnTo>
                      <a:pt x="27" y="28"/>
                    </a:lnTo>
                    <a:lnTo>
                      <a:pt x="30" y="29"/>
                    </a:lnTo>
                    <a:lnTo>
                      <a:pt x="32" y="32"/>
                    </a:lnTo>
                    <a:lnTo>
                      <a:pt x="35" y="34"/>
                    </a:lnTo>
                    <a:lnTo>
                      <a:pt x="38" y="40"/>
                    </a:lnTo>
                    <a:lnTo>
                      <a:pt x="43" y="49"/>
                    </a:lnTo>
                    <a:lnTo>
                      <a:pt x="32" y="49"/>
                    </a:lnTo>
                    <a:lnTo>
                      <a:pt x="26" y="38"/>
                    </a:lnTo>
                    <a:lnTo>
                      <a:pt x="22" y="34"/>
                    </a:lnTo>
                    <a:lnTo>
                      <a:pt x="20" y="32"/>
                    </a:lnTo>
                    <a:lnTo>
                      <a:pt x="19" y="30"/>
                    </a:lnTo>
                    <a:lnTo>
                      <a:pt x="17" y="29"/>
                    </a:lnTo>
                    <a:lnTo>
                      <a:pt x="15" y="29"/>
                    </a:lnTo>
                    <a:lnTo>
                      <a:pt x="12" y="29"/>
                    </a:lnTo>
                    <a:lnTo>
                      <a:pt x="11" y="29"/>
                    </a:lnTo>
                    <a:lnTo>
                      <a:pt x="11" y="49"/>
                    </a:lnTo>
                    <a:lnTo>
                      <a:pt x="0" y="49"/>
                    </a:lnTo>
                    <a:close/>
                    <a:moveTo>
                      <a:pt x="11" y="21"/>
                    </a:moveTo>
                    <a:lnTo>
                      <a:pt x="17" y="21"/>
                    </a:lnTo>
                    <a:lnTo>
                      <a:pt x="23" y="21"/>
                    </a:lnTo>
                    <a:lnTo>
                      <a:pt x="26" y="21"/>
                    </a:lnTo>
                    <a:lnTo>
                      <a:pt x="27" y="19"/>
                    </a:lnTo>
                    <a:lnTo>
                      <a:pt x="28" y="18"/>
                    </a:lnTo>
                    <a:lnTo>
                      <a:pt x="30" y="17"/>
                    </a:lnTo>
                    <a:lnTo>
                      <a:pt x="30" y="15"/>
                    </a:lnTo>
                    <a:lnTo>
                      <a:pt x="30" y="13"/>
                    </a:lnTo>
                    <a:lnTo>
                      <a:pt x="28" y="11"/>
                    </a:lnTo>
                    <a:lnTo>
                      <a:pt x="27" y="10"/>
                    </a:lnTo>
                    <a:lnTo>
                      <a:pt x="24" y="8"/>
                    </a:lnTo>
                    <a:lnTo>
                      <a:pt x="23" y="8"/>
                    </a:lnTo>
                    <a:lnTo>
                      <a:pt x="17" y="8"/>
                    </a:lnTo>
                    <a:lnTo>
                      <a:pt x="11" y="8"/>
                    </a:lnTo>
                    <a:lnTo>
                      <a:pt x="1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Rectangle 258"/>
              <p:cNvSpPr>
                <a:spLocks noChangeArrowheads="1"/>
              </p:cNvSpPr>
              <p:nvPr/>
            </p:nvSpPr>
            <p:spPr bwMode="auto">
              <a:xfrm>
                <a:off x="4934" y="3774"/>
                <a:ext cx="9" cy="4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a:solidFill>
                    <a:srgbClr val="BBE0E3"/>
                  </a:solidFill>
                  <a:latin typeface="Lucida Sans Unicode" panose="020B0602030504020204" pitchFamily="34" charset="0"/>
                  <a:ea typeface="굴림" pitchFamily="34" charset="-127"/>
                </a:endParaRPr>
              </a:p>
            </p:txBody>
          </p:sp>
          <p:sp>
            <p:nvSpPr>
              <p:cNvPr id="18505" name="Freeform 259"/>
              <p:cNvSpPr>
                <a:spLocks/>
              </p:cNvSpPr>
              <p:nvPr/>
            </p:nvSpPr>
            <p:spPr bwMode="auto">
              <a:xfrm>
                <a:off x="4951" y="3774"/>
                <a:ext cx="43" cy="49"/>
              </a:xfrm>
              <a:custGeom>
                <a:avLst/>
                <a:gdLst>
                  <a:gd name="T0" fmla="*/ 33 w 43"/>
                  <a:gd name="T1" fmla="*/ 32 h 49"/>
                  <a:gd name="T2" fmla="*/ 43 w 43"/>
                  <a:gd name="T3" fmla="*/ 34 h 49"/>
                  <a:gd name="T4" fmla="*/ 40 w 43"/>
                  <a:gd name="T5" fmla="*/ 41 h 49"/>
                  <a:gd name="T6" fmla="*/ 36 w 43"/>
                  <a:gd name="T7" fmla="*/ 47 h 49"/>
                  <a:gd name="T8" fmla="*/ 29 w 43"/>
                  <a:gd name="T9" fmla="*/ 49 h 49"/>
                  <a:gd name="T10" fmla="*/ 22 w 43"/>
                  <a:gd name="T11" fmla="*/ 49 h 49"/>
                  <a:gd name="T12" fmla="*/ 18 w 43"/>
                  <a:gd name="T13" fmla="*/ 49 h 49"/>
                  <a:gd name="T14" fmla="*/ 14 w 43"/>
                  <a:gd name="T15" fmla="*/ 48 h 49"/>
                  <a:gd name="T16" fmla="*/ 10 w 43"/>
                  <a:gd name="T17" fmla="*/ 47 h 49"/>
                  <a:gd name="T18" fmla="*/ 6 w 43"/>
                  <a:gd name="T19" fmla="*/ 44 h 49"/>
                  <a:gd name="T20" fmla="*/ 3 w 43"/>
                  <a:gd name="T21" fmla="*/ 40 h 49"/>
                  <a:gd name="T22" fmla="*/ 2 w 43"/>
                  <a:gd name="T23" fmla="*/ 36 h 49"/>
                  <a:gd name="T24" fmla="*/ 0 w 43"/>
                  <a:gd name="T25" fmla="*/ 30 h 49"/>
                  <a:gd name="T26" fmla="*/ 0 w 43"/>
                  <a:gd name="T27" fmla="*/ 25 h 49"/>
                  <a:gd name="T28" fmla="*/ 0 w 43"/>
                  <a:gd name="T29" fmla="*/ 19 h 49"/>
                  <a:gd name="T30" fmla="*/ 2 w 43"/>
                  <a:gd name="T31" fmla="*/ 14 h 49"/>
                  <a:gd name="T32" fmla="*/ 3 w 43"/>
                  <a:gd name="T33" fmla="*/ 10 h 49"/>
                  <a:gd name="T34" fmla="*/ 7 w 43"/>
                  <a:gd name="T35" fmla="*/ 6 h 49"/>
                  <a:gd name="T36" fmla="*/ 10 w 43"/>
                  <a:gd name="T37" fmla="*/ 3 h 49"/>
                  <a:gd name="T38" fmla="*/ 14 w 43"/>
                  <a:gd name="T39" fmla="*/ 2 h 49"/>
                  <a:gd name="T40" fmla="*/ 18 w 43"/>
                  <a:gd name="T41" fmla="*/ 0 h 49"/>
                  <a:gd name="T42" fmla="*/ 24 w 43"/>
                  <a:gd name="T43" fmla="*/ 0 h 49"/>
                  <a:gd name="T44" fmla="*/ 28 w 43"/>
                  <a:gd name="T45" fmla="*/ 0 h 49"/>
                  <a:gd name="T46" fmla="*/ 32 w 43"/>
                  <a:gd name="T47" fmla="*/ 0 h 49"/>
                  <a:gd name="T48" fmla="*/ 35 w 43"/>
                  <a:gd name="T49" fmla="*/ 3 h 49"/>
                  <a:gd name="T50" fmla="*/ 37 w 43"/>
                  <a:gd name="T51" fmla="*/ 4 h 49"/>
                  <a:gd name="T52" fmla="*/ 40 w 43"/>
                  <a:gd name="T53" fmla="*/ 8 h 49"/>
                  <a:gd name="T54" fmla="*/ 43 w 43"/>
                  <a:gd name="T55" fmla="*/ 14 h 49"/>
                  <a:gd name="T56" fmla="*/ 33 w 43"/>
                  <a:gd name="T57" fmla="*/ 17 h 49"/>
                  <a:gd name="T58" fmla="*/ 32 w 43"/>
                  <a:gd name="T59" fmla="*/ 13 h 49"/>
                  <a:gd name="T60" fmla="*/ 29 w 43"/>
                  <a:gd name="T61" fmla="*/ 10 h 49"/>
                  <a:gd name="T62" fmla="*/ 26 w 43"/>
                  <a:gd name="T63" fmla="*/ 8 h 49"/>
                  <a:gd name="T64" fmla="*/ 22 w 43"/>
                  <a:gd name="T65" fmla="*/ 8 h 49"/>
                  <a:gd name="T66" fmla="*/ 18 w 43"/>
                  <a:gd name="T67" fmla="*/ 8 h 49"/>
                  <a:gd name="T68" fmla="*/ 14 w 43"/>
                  <a:gd name="T69" fmla="*/ 13 h 49"/>
                  <a:gd name="T70" fmla="*/ 11 w 43"/>
                  <a:gd name="T71" fmla="*/ 17 h 49"/>
                  <a:gd name="T72" fmla="*/ 10 w 43"/>
                  <a:gd name="T73" fmla="*/ 25 h 49"/>
                  <a:gd name="T74" fmla="*/ 11 w 43"/>
                  <a:gd name="T75" fmla="*/ 33 h 49"/>
                  <a:gd name="T76" fmla="*/ 14 w 43"/>
                  <a:gd name="T77" fmla="*/ 37 h 49"/>
                  <a:gd name="T78" fmla="*/ 18 w 43"/>
                  <a:gd name="T79" fmla="*/ 41 h 49"/>
                  <a:gd name="T80" fmla="*/ 22 w 43"/>
                  <a:gd name="T81" fmla="*/ 41 h 49"/>
                  <a:gd name="T82" fmla="*/ 26 w 43"/>
                  <a:gd name="T83" fmla="*/ 41 h 49"/>
                  <a:gd name="T84" fmla="*/ 29 w 43"/>
                  <a:gd name="T85" fmla="*/ 38 h 49"/>
                  <a:gd name="T86" fmla="*/ 32 w 43"/>
                  <a:gd name="T87" fmla="*/ 36 h 49"/>
                  <a:gd name="T88" fmla="*/ 33 w 43"/>
                  <a:gd name="T89" fmla="*/ 32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
                  <a:gd name="T136" fmla="*/ 0 h 49"/>
                  <a:gd name="T137" fmla="*/ 43 w 43"/>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 h="49">
                    <a:moveTo>
                      <a:pt x="33" y="32"/>
                    </a:moveTo>
                    <a:lnTo>
                      <a:pt x="43" y="34"/>
                    </a:lnTo>
                    <a:lnTo>
                      <a:pt x="40" y="41"/>
                    </a:lnTo>
                    <a:lnTo>
                      <a:pt x="36" y="47"/>
                    </a:lnTo>
                    <a:lnTo>
                      <a:pt x="29" y="49"/>
                    </a:lnTo>
                    <a:lnTo>
                      <a:pt x="22" y="49"/>
                    </a:lnTo>
                    <a:lnTo>
                      <a:pt x="18" y="49"/>
                    </a:lnTo>
                    <a:lnTo>
                      <a:pt x="14" y="48"/>
                    </a:lnTo>
                    <a:lnTo>
                      <a:pt x="10" y="47"/>
                    </a:lnTo>
                    <a:lnTo>
                      <a:pt x="6" y="44"/>
                    </a:lnTo>
                    <a:lnTo>
                      <a:pt x="3" y="40"/>
                    </a:lnTo>
                    <a:lnTo>
                      <a:pt x="2" y="36"/>
                    </a:lnTo>
                    <a:lnTo>
                      <a:pt x="0" y="30"/>
                    </a:lnTo>
                    <a:lnTo>
                      <a:pt x="0" y="25"/>
                    </a:lnTo>
                    <a:lnTo>
                      <a:pt x="0" y="19"/>
                    </a:lnTo>
                    <a:lnTo>
                      <a:pt x="2" y="14"/>
                    </a:lnTo>
                    <a:lnTo>
                      <a:pt x="3" y="10"/>
                    </a:lnTo>
                    <a:lnTo>
                      <a:pt x="7" y="6"/>
                    </a:lnTo>
                    <a:lnTo>
                      <a:pt x="10" y="3"/>
                    </a:lnTo>
                    <a:lnTo>
                      <a:pt x="14" y="2"/>
                    </a:lnTo>
                    <a:lnTo>
                      <a:pt x="18" y="0"/>
                    </a:lnTo>
                    <a:lnTo>
                      <a:pt x="24" y="0"/>
                    </a:lnTo>
                    <a:lnTo>
                      <a:pt x="28" y="0"/>
                    </a:lnTo>
                    <a:lnTo>
                      <a:pt x="32" y="0"/>
                    </a:lnTo>
                    <a:lnTo>
                      <a:pt x="35" y="3"/>
                    </a:lnTo>
                    <a:lnTo>
                      <a:pt x="37" y="4"/>
                    </a:lnTo>
                    <a:lnTo>
                      <a:pt x="40" y="8"/>
                    </a:lnTo>
                    <a:lnTo>
                      <a:pt x="43" y="14"/>
                    </a:lnTo>
                    <a:lnTo>
                      <a:pt x="33" y="17"/>
                    </a:lnTo>
                    <a:lnTo>
                      <a:pt x="32" y="13"/>
                    </a:lnTo>
                    <a:lnTo>
                      <a:pt x="29" y="10"/>
                    </a:lnTo>
                    <a:lnTo>
                      <a:pt x="26" y="8"/>
                    </a:lnTo>
                    <a:lnTo>
                      <a:pt x="22" y="8"/>
                    </a:lnTo>
                    <a:lnTo>
                      <a:pt x="18" y="8"/>
                    </a:lnTo>
                    <a:lnTo>
                      <a:pt x="14" y="13"/>
                    </a:lnTo>
                    <a:lnTo>
                      <a:pt x="11" y="17"/>
                    </a:lnTo>
                    <a:lnTo>
                      <a:pt x="10" y="25"/>
                    </a:lnTo>
                    <a:lnTo>
                      <a:pt x="11" y="33"/>
                    </a:lnTo>
                    <a:lnTo>
                      <a:pt x="14" y="37"/>
                    </a:lnTo>
                    <a:lnTo>
                      <a:pt x="18" y="41"/>
                    </a:lnTo>
                    <a:lnTo>
                      <a:pt x="22" y="41"/>
                    </a:lnTo>
                    <a:lnTo>
                      <a:pt x="26" y="41"/>
                    </a:lnTo>
                    <a:lnTo>
                      <a:pt x="29" y="38"/>
                    </a:lnTo>
                    <a:lnTo>
                      <a:pt x="32" y="36"/>
                    </a:lnTo>
                    <a:lnTo>
                      <a:pt x="33"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260"/>
              <p:cNvSpPr>
                <a:spLocks noEditPoints="1"/>
              </p:cNvSpPr>
              <p:nvPr/>
            </p:nvSpPr>
            <p:spPr bwMode="auto">
              <a:xfrm>
                <a:off x="4998" y="3774"/>
                <a:ext cx="47" cy="49"/>
              </a:xfrm>
              <a:custGeom>
                <a:avLst/>
                <a:gdLst>
                  <a:gd name="T0" fmla="*/ 47 w 47"/>
                  <a:gd name="T1" fmla="*/ 49 h 49"/>
                  <a:gd name="T2" fmla="*/ 38 w 47"/>
                  <a:gd name="T3" fmla="*/ 49 h 49"/>
                  <a:gd name="T4" fmla="*/ 32 w 47"/>
                  <a:gd name="T5" fmla="*/ 38 h 49"/>
                  <a:gd name="T6" fmla="*/ 13 w 47"/>
                  <a:gd name="T7" fmla="*/ 38 h 49"/>
                  <a:gd name="T8" fmla="*/ 9 w 47"/>
                  <a:gd name="T9" fmla="*/ 49 h 49"/>
                  <a:gd name="T10" fmla="*/ 0 w 47"/>
                  <a:gd name="T11" fmla="*/ 49 h 49"/>
                  <a:gd name="T12" fmla="*/ 17 w 47"/>
                  <a:gd name="T13" fmla="*/ 0 h 49"/>
                  <a:gd name="T14" fmla="*/ 28 w 47"/>
                  <a:gd name="T15" fmla="*/ 0 h 49"/>
                  <a:gd name="T16" fmla="*/ 47 w 47"/>
                  <a:gd name="T17" fmla="*/ 49 h 49"/>
                  <a:gd name="T18" fmla="*/ 30 w 47"/>
                  <a:gd name="T19" fmla="*/ 30 h 49"/>
                  <a:gd name="T20" fmla="*/ 23 w 47"/>
                  <a:gd name="T21" fmla="*/ 11 h 49"/>
                  <a:gd name="T22" fmla="*/ 16 w 47"/>
                  <a:gd name="T23" fmla="*/ 30 h 49"/>
                  <a:gd name="T24" fmla="*/ 30 w 47"/>
                  <a:gd name="T25" fmla="*/ 3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49"/>
                  <a:gd name="T41" fmla="*/ 47 w 4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49">
                    <a:moveTo>
                      <a:pt x="47" y="49"/>
                    </a:moveTo>
                    <a:lnTo>
                      <a:pt x="38" y="49"/>
                    </a:lnTo>
                    <a:lnTo>
                      <a:pt x="32" y="38"/>
                    </a:lnTo>
                    <a:lnTo>
                      <a:pt x="13" y="38"/>
                    </a:lnTo>
                    <a:lnTo>
                      <a:pt x="9" y="49"/>
                    </a:lnTo>
                    <a:lnTo>
                      <a:pt x="0" y="49"/>
                    </a:lnTo>
                    <a:lnTo>
                      <a:pt x="17" y="0"/>
                    </a:lnTo>
                    <a:lnTo>
                      <a:pt x="28" y="0"/>
                    </a:lnTo>
                    <a:lnTo>
                      <a:pt x="47" y="49"/>
                    </a:lnTo>
                    <a:close/>
                    <a:moveTo>
                      <a:pt x="30" y="30"/>
                    </a:moveTo>
                    <a:lnTo>
                      <a:pt x="23" y="11"/>
                    </a:lnTo>
                    <a:lnTo>
                      <a:pt x="16" y="30"/>
                    </a:lnTo>
                    <a:lnTo>
                      <a:pt x="30"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261"/>
              <p:cNvSpPr>
                <a:spLocks noEditPoints="1"/>
              </p:cNvSpPr>
              <p:nvPr/>
            </p:nvSpPr>
            <p:spPr bwMode="auto">
              <a:xfrm>
                <a:off x="4064" y="3480"/>
                <a:ext cx="61" cy="97"/>
              </a:xfrm>
              <a:custGeom>
                <a:avLst/>
                <a:gdLst>
                  <a:gd name="T0" fmla="*/ 14 w 61"/>
                  <a:gd name="T1" fmla="*/ 15 h 97"/>
                  <a:gd name="T2" fmla="*/ 14 w 61"/>
                  <a:gd name="T3" fmla="*/ 50 h 97"/>
                  <a:gd name="T4" fmla="*/ 16 w 61"/>
                  <a:gd name="T5" fmla="*/ 53 h 97"/>
                  <a:gd name="T6" fmla="*/ 19 w 61"/>
                  <a:gd name="T7" fmla="*/ 54 h 97"/>
                  <a:gd name="T8" fmla="*/ 23 w 61"/>
                  <a:gd name="T9" fmla="*/ 54 h 97"/>
                  <a:gd name="T10" fmla="*/ 26 w 61"/>
                  <a:gd name="T11" fmla="*/ 56 h 97"/>
                  <a:gd name="T12" fmla="*/ 31 w 61"/>
                  <a:gd name="T13" fmla="*/ 54 h 97"/>
                  <a:gd name="T14" fmla="*/ 36 w 61"/>
                  <a:gd name="T15" fmla="*/ 53 h 97"/>
                  <a:gd name="T16" fmla="*/ 38 w 61"/>
                  <a:gd name="T17" fmla="*/ 52 h 97"/>
                  <a:gd name="T18" fmla="*/ 42 w 61"/>
                  <a:gd name="T19" fmla="*/ 49 h 97"/>
                  <a:gd name="T20" fmla="*/ 44 w 61"/>
                  <a:gd name="T21" fmla="*/ 46 h 97"/>
                  <a:gd name="T22" fmla="*/ 46 w 61"/>
                  <a:gd name="T23" fmla="*/ 42 h 97"/>
                  <a:gd name="T24" fmla="*/ 46 w 61"/>
                  <a:gd name="T25" fmla="*/ 38 h 97"/>
                  <a:gd name="T26" fmla="*/ 48 w 61"/>
                  <a:gd name="T27" fmla="*/ 33 h 97"/>
                  <a:gd name="T28" fmla="*/ 46 w 61"/>
                  <a:gd name="T29" fmla="*/ 27 h 97"/>
                  <a:gd name="T30" fmla="*/ 46 w 61"/>
                  <a:gd name="T31" fmla="*/ 23 h 97"/>
                  <a:gd name="T32" fmla="*/ 44 w 61"/>
                  <a:gd name="T33" fmla="*/ 19 h 97"/>
                  <a:gd name="T34" fmla="*/ 42 w 61"/>
                  <a:gd name="T35" fmla="*/ 16 h 97"/>
                  <a:gd name="T36" fmla="*/ 38 w 61"/>
                  <a:gd name="T37" fmla="*/ 13 h 97"/>
                  <a:gd name="T38" fmla="*/ 36 w 61"/>
                  <a:gd name="T39" fmla="*/ 12 h 97"/>
                  <a:gd name="T40" fmla="*/ 31 w 61"/>
                  <a:gd name="T41" fmla="*/ 11 h 97"/>
                  <a:gd name="T42" fmla="*/ 26 w 61"/>
                  <a:gd name="T43" fmla="*/ 11 h 97"/>
                  <a:gd name="T44" fmla="*/ 23 w 61"/>
                  <a:gd name="T45" fmla="*/ 11 h 97"/>
                  <a:gd name="T46" fmla="*/ 19 w 61"/>
                  <a:gd name="T47" fmla="*/ 12 h 97"/>
                  <a:gd name="T48" fmla="*/ 16 w 61"/>
                  <a:gd name="T49" fmla="*/ 13 h 97"/>
                  <a:gd name="T50" fmla="*/ 14 w 61"/>
                  <a:gd name="T51" fmla="*/ 15 h 97"/>
                  <a:gd name="T52" fmla="*/ 0 w 61"/>
                  <a:gd name="T53" fmla="*/ 97 h 97"/>
                  <a:gd name="T54" fmla="*/ 0 w 61"/>
                  <a:gd name="T55" fmla="*/ 1 h 97"/>
                  <a:gd name="T56" fmla="*/ 14 w 61"/>
                  <a:gd name="T57" fmla="*/ 1 h 97"/>
                  <a:gd name="T58" fmla="*/ 14 w 61"/>
                  <a:gd name="T59" fmla="*/ 4 h 97"/>
                  <a:gd name="T60" fmla="*/ 16 w 61"/>
                  <a:gd name="T61" fmla="*/ 3 h 97"/>
                  <a:gd name="T62" fmla="*/ 21 w 61"/>
                  <a:gd name="T63" fmla="*/ 1 h 97"/>
                  <a:gd name="T64" fmla="*/ 25 w 61"/>
                  <a:gd name="T65" fmla="*/ 0 h 97"/>
                  <a:gd name="T66" fmla="*/ 30 w 61"/>
                  <a:gd name="T67" fmla="*/ 0 h 97"/>
                  <a:gd name="T68" fmla="*/ 37 w 61"/>
                  <a:gd name="T69" fmla="*/ 0 h 97"/>
                  <a:gd name="T70" fmla="*/ 42 w 61"/>
                  <a:gd name="T71" fmla="*/ 1 h 97"/>
                  <a:gd name="T72" fmla="*/ 48 w 61"/>
                  <a:gd name="T73" fmla="*/ 4 h 97"/>
                  <a:gd name="T74" fmla="*/ 52 w 61"/>
                  <a:gd name="T75" fmla="*/ 8 h 97"/>
                  <a:gd name="T76" fmla="*/ 56 w 61"/>
                  <a:gd name="T77" fmla="*/ 13 h 97"/>
                  <a:gd name="T78" fmla="*/ 59 w 61"/>
                  <a:gd name="T79" fmla="*/ 19 h 97"/>
                  <a:gd name="T80" fmla="*/ 60 w 61"/>
                  <a:gd name="T81" fmla="*/ 26 h 97"/>
                  <a:gd name="T82" fmla="*/ 61 w 61"/>
                  <a:gd name="T83" fmla="*/ 33 h 97"/>
                  <a:gd name="T84" fmla="*/ 60 w 61"/>
                  <a:gd name="T85" fmla="*/ 39 h 97"/>
                  <a:gd name="T86" fmla="*/ 59 w 61"/>
                  <a:gd name="T87" fmla="*/ 46 h 97"/>
                  <a:gd name="T88" fmla="*/ 56 w 61"/>
                  <a:gd name="T89" fmla="*/ 52 h 97"/>
                  <a:gd name="T90" fmla="*/ 52 w 61"/>
                  <a:gd name="T91" fmla="*/ 57 h 97"/>
                  <a:gd name="T92" fmla="*/ 48 w 61"/>
                  <a:gd name="T93" fmla="*/ 61 h 97"/>
                  <a:gd name="T94" fmla="*/ 42 w 61"/>
                  <a:gd name="T95" fmla="*/ 64 h 97"/>
                  <a:gd name="T96" fmla="*/ 37 w 61"/>
                  <a:gd name="T97" fmla="*/ 65 h 97"/>
                  <a:gd name="T98" fmla="*/ 30 w 61"/>
                  <a:gd name="T99" fmla="*/ 67 h 97"/>
                  <a:gd name="T100" fmla="*/ 25 w 61"/>
                  <a:gd name="T101" fmla="*/ 65 h 97"/>
                  <a:gd name="T102" fmla="*/ 21 w 61"/>
                  <a:gd name="T103" fmla="*/ 65 h 97"/>
                  <a:gd name="T104" fmla="*/ 16 w 61"/>
                  <a:gd name="T105" fmla="*/ 64 h 97"/>
                  <a:gd name="T106" fmla="*/ 14 w 61"/>
                  <a:gd name="T107" fmla="*/ 61 h 97"/>
                  <a:gd name="T108" fmla="*/ 14 w 61"/>
                  <a:gd name="T109" fmla="*/ 97 h 97"/>
                  <a:gd name="T110" fmla="*/ 0 w 61"/>
                  <a:gd name="T111" fmla="*/ 97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97"/>
                  <a:gd name="T170" fmla="*/ 61 w 61"/>
                  <a:gd name="T171" fmla="*/ 97 h 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97">
                    <a:moveTo>
                      <a:pt x="14" y="15"/>
                    </a:moveTo>
                    <a:lnTo>
                      <a:pt x="14" y="50"/>
                    </a:lnTo>
                    <a:lnTo>
                      <a:pt x="16" y="53"/>
                    </a:lnTo>
                    <a:lnTo>
                      <a:pt x="19" y="54"/>
                    </a:lnTo>
                    <a:lnTo>
                      <a:pt x="23" y="54"/>
                    </a:lnTo>
                    <a:lnTo>
                      <a:pt x="26" y="56"/>
                    </a:lnTo>
                    <a:lnTo>
                      <a:pt x="31" y="54"/>
                    </a:lnTo>
                    <a:lnTo>
                      <a:pt x="36" y="53"/>
                    </a:lnTo>
                    <a:lnTo>
                      <a:pt x="38" y="52"/>
                    </a:lnTo>
                    <a:lnTo>
                      <a:pt x="42" y="49"/>
                    </a:lnTo>
                    <a:lnTo>
                      <a:pt x="44" y="46"/>
                    </a:lnTo>
                    <a:lnTo>
                      <a:pt x="46" y="42"/>
                    </a:lnTo>
                    <a:lnTo>
                      <a:pt x="46" y="38"/>
                    </a:lnTo>
                    <a:lnTo>
                      <a:pt x="48" y="33"/>
                    </a:lnTo>
                    <a:lnTo>
                      <a:pt x="46" y="27"/>
                    </a:lnTo>
                    <a:lnTo>
                      <a:pt x="46" y="23"/>
                    </a:lnTo>
                    <a:lnTo>
                      <a:pt x="44" y="19"/>
                    </a:lnTo>
                    <a:lnTo>
                      <a:pt x="42" y="16"/>
                    </a:lnTo>
                    <a:lnTo>
                      <a:pt x="38" y="13"/>
                    </a:lnTo>
                    <a:lnTo>
                      <a:pt x="36" y="12"/>
                    </a:lnTo>
                    <a:lnTo>
                      <a:pt x="31" y="11"/>
                    </a:lnTo>
                    <a:lnTo>
                      <a:pt x="26" y="11"/>
                    </a:lnTo>
                    <a:lnTo>
                      <a:pt x="23" y="11"/>
                    </a:lnTo>
                    <a:lnTo>
                      <a:pt x="19" y="12"/>
                    </a:lnTo>
                    <a:lnTo>
                      <a:pt x="16" y="13"/>
                    </a:lnTo>
                    <a:lnTo>
                      <a:pt x="14" y="15"/>
                    </a:lnTo>
                    <a:close/>
                    <a:moveTo>
                      <a:pt x="0" y="97"/>
                    </a:moveTo>
                    <a:lnTo>
                      <a:pt x="0" y="1"/>
                    </a:lnTo>
                    <a:lnTo>
                      <a:pt x="14" y="1"/>
                    </a:lnTo>
                    <a:lnTo>
                      <a:pt x="14" y="4"/>
                    </a:lnTo>
                    <a:lnTo>
                      <a:pt x="16" y="3"/>
                    </a:lnTo>
                    <a:lnTo>
                      <a:pt x="21" y="1"/>
                    </a:lnTo>
                    <a:lnTo>
                      <a:pt x="25" y="0"/>
                    </a:lnTo>
                    <a:lnTo>
                      <a:pt x="30" y="0"/>
                    </a:lnTo>
                    <a:lnTo>
                      <a:pt x="37" y="0"/>
                    </a:lnTo>
                    <a:lnTo>
                      <a:pt x="42" y="1"/>
                    </a:lnTo>
                    <a:lnTo>
                      <a:pt x="48" y="4"/>
                    </a:lnTo>
                    <a:lnTo>
                      <a:pt x="52" y="8"/>
                    </a:lnTo>
                    <a:lnTo>
                      <a:pt x="56" y="13"/>
                    </a:lnTo>
                    <a:lnTo>
                      <a:pt x="59" y="19"/>
                    </a:lnTo>
                    <a:lnTo>
                      <a:pt x="60" y="26"/>
                    </a:lnTo>
                    <a:lnTo>
                      <a:pt x="61" y="33"/>
                    </a:lnTo>
                    <a:lnTo>
                      <a:pt x="60" y="39"/>
                    </a:lnTo>
                    <a:lnTo>
                      <a:pt x="59" y="46"/>
                    </a:lnTo>
                    <a:lnTo>
                      <a:pt x="56" y="52"/>
                    </a:lnTo>
                    <a:lnTo>
                      <a:pt x="52" y="57"/>
                    </a:lnTo>
                    <a:lnTo>
                      <a:pt x="48" y="61"/>
                    </a:lnTo>
                    <a:lnTo>
                      <a:pt x="42" y="64"/>
                    </a:lnTo>
                    <a:lnTo>
                      <a:pt x="37" y="65"/>
                    </a:lnTo>
                    <a:lnTo>
                      <a:pt x="30" y="67"/>
                    </a:lnTo>
                    <a:lnTo>
                      <a:pt x="25" y="65"/>
                    </a:lnTo>
                    <a:lnTo>
                      <a:pt x="21" y="65"/>
                    </a:lnTo>
                    <a:lnTo>
                      <a:pt x="16" y="64"/>
                    </a:lnTo>
                    <a:lnTo>
                      <a:pt x="14" y="61"/>
                    </a:lnTo>
                    <a:lnTo>
                      <a:pt x="14" y="97"/>
                    </a:lnTo>
                    <a:lnTo>
                      <a:pt x="0" y="97"/>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262"/>
              <p:cNvSpPr>
                <a:spLocks noEditPoints="1"/>
              </p:cNvSpPr>
              <p:nvPr/>
            </p:nvSpPr>
            <p:spPr bwMode="auto">
              <a:xfrm>
                <a:off x="4132" y="3480"/>
                <a:ext cx="68" cy="67"/>
              </a:xfrm>
              <a:custGeom>
                <a:avLst/>
                <a:gdLst>
                  <a:gd name="T0" fmla="*/ 14 w 68"/>
                  <a:gd name="T1" fmla="*/ 37 h 67"/>
                  <a:gd name="T2" fmla="*/ 17 w 68"/>
                  <a:gd name="T3" fmla="*/ 45 h 67"/>
                  <a:gd name="T4" fmla="*/ 22 w 68"/>
                  <a:gd name="T5" fmla="*/ 50 h 67"/>
                  <a:gd name="T6" fmla="*/ 30 w 68"/>
                  <a:gd name="T7" fmla="*/ 54 h 67"/>
                  <a:gd name="T8" fmla="*/ 38 w 68"/>
                  <a:gd name="T9" fmla="*/ 54 h 67"/>
                  <a:gd name="T10" fmla="*/ 45 w 68"/>
                  <a:gd name="T11" fmla="*/ 50 h 67"/>
                  <a:gd name="T12" fmla="*/ 51 w 68"/>
                  <a:gd name="T13" fmla="*/ 45 h 67"/>
                  <a:gd name="T14" fmla="*/ 55 w 68"/>
                  <a:gd name="T15" fmla="*/ 37 h 67"/>
                  <a:gd name="T16" fmla="*/ 55 w 68"/>
                  <a:gd name="T17" fmla="*/ 28 h 67"/>
                  <a:gd name="T18" fmla="*/ 51 w 68"/>
                  <a:gd name="T19" fmla="*/ 20 h 67"/>
                  <a:gd name="T20" fmla="*/ 45 w 68"/>
                  <a:gd name="T21" fmla="*/ 15 h 67"/>
                  <a:gd name="T22" fmla="*/ 38 w 68"/>
                  <a:gd name="T23" fmla="*/ 12 h 67"/>
                  <a:gd name="T24" fmla="*/ 30 w 68"/>
                  <a:gd name="T25" fmla="*/ 12 h 67"/>
                  <a:gd name="T26" fmla="*/ 22 w 68"/>
                  <a:gd name="T27" fmla="*/ 15 h 67"/>
                  <a:gd name="T28" fmla="*/ 17 w 68"/>
                  <a:gd name="T29" fmla="*/ 20 h 67"/>
                  <a:gd name="T30" fmla="*/ 14 w 68"/>
                  <a:gd name="T31" fmla="*/ 28 h 67"/>
                  <a:gd name="T32" fmla="*/ 0 w 68"/>
                  <a:gd name="T33" fmla="*/ 33 h 67"/>
                  <a:gd name="T34" fmla="*/ 3 w 68"/>
                  <a:gd name="T35" fmla="*/ 20 h 67"/>
                  <a:gd name="T36" fmla="*/ 10 w 68"/>
                  <a:gd name="T37" fmla="*/ 9 h 67"/>
                  <a:gd name="T38" fmla="*/ 21 w 68"/>
                  <a:gd name="T39" fmla="*/ 1 h 67"/>
                  <a:gd name="T40" fmla="*/ 34 w 68"/>
                  <a:gd name="T41" fmla="*/ 0 h 67"/>
                  <a:gd name="T42" fmla="*/ 46 w 68"/>
                  <a:gd name="T43" fmla="*/ 1 h 67"/>
                  <a:gd name="T44" fmla="*/ 57 w 68"/>
                  <a:gd name="T45" fmla="*/ 9 h 67"/>
                  <a:gd name="T46" fmla="*/ 65 w 68"/>
                  <a:gd name="T47" fmla="*/ 20 h 67"/>
                  <a:gd name="T48" fmla="*/ 68 w 68"/>
                  <a:gd name="T49" fmla="*/ 33 h 67"/>
                  <a:gd name="T50" fmla="*/ 65 w 68"/>
                  <a:gd name="T51" fmla="*/ 45 h 67"/>
                  <a:gd name="T52" fmla="*/ 57 w 68"/>
                  <a:gd name="T53" fmla="*/ 56 h 67"/>
                  <a:gd name="T54" fmla="*/ 46 w 68"/>
                  <a:gd name="T55" fmla="*/ 64 h 67"/>
                  <a:gd name="T56" fmla="*/ 34 w 68"/>
                  <a:gd name="T57" fmla="*/ 67 h 67"/>
                  <a:gd name="T58" fmla="*/ 21 w 68"/>
                  <a:gd name="T59" fmla="*/ 64 h 67"/>
                  <a:gd name="T60" fmla="*/ 10 w 68"/>
                  <a:gd name="T61" fmla="*/ 56 h 67"/>
                  <a:gd name="T62" fmla="*/ 3 w 68"/>
                  <a:gd name="T63" fmla="*/ 46 h 67"/>
                  <a:gd name="T64" fmla="*/ 0 w 68"/>
                  <a:gd name="T65" fmla="*/ 33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7"/>
                  <a:gd name="T101" fmla="*/ 68 w 68"/>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7">
                    <a:moveTo>
                      <a:pt x="14" y="33"/>
                    </a:moveTo>
                    <a:lnTo>
                      <a:pt x="14" y="37"/>
                    </a:lnTo>
                    <a:lnTo>
                      <a:pt x="15" y="41"/>
                    </a:lnTo>
                    <a:lnTo>
                      <a:pt x="17" y="45"/>
                    </a:lnTo>
                    <a:lnTo>
                      <a:pt x="19" y="48"/>
                    </a:lnTo>
                    <a:lnTo>
                      <a:pt x="22" y="50"/>
                    </a:lnTo>
                    <a:lnTo>
                      <a:pt x="26" y="53"/>
                    </a:lnTo>
                    <a:lnTo>
                      <a:pt x="30" y="54"/>
                    </a:lnTo>
                    <a:lnTo>
                      <a:pt x="34" y="54"/>
                    </a:lnTo>
                    <a:lnTo>
                      <a:pt x="38" y="54"/>
                    </a:lnTo>
                    <a:lnTo>
                      <a:pt x="41" y="53"/>
                    </a:lnTo>
                    <a:lnTo>
                      <a:pt x="45" y="50"/>
                    </a:lnTo>
                    <a:lnTo>
                      <a:pt x="48" y="48"/>
                    </a:lnTo>
                    <a:lnTo>
                      <a:pt x="51" y="45"/>
                    </a:lnTo>
                    <a:lnTo>
                      <a:pt x="53" y="41"/>
                    </a:lnTo>
                    <a:lnTo>
                      <a:pt x="55" y="37"/>
                    </a:lnTo>
                    <a:lnTo>
                      <a:pt x="55" y="33"/>
                    </a:lnTo>
                    <a:lnTo>
                      <a:pt x="55" y="28"/>
                    </a:lnTo>
                    <a:lnTo>
                      <a:pt x="53" y="24"/>
                    </a:lnTo>
                    <a:lnTo>
                      <a:pt x="51" y="20"/>
                    </a:lnTo>
                    <a:lnTo>
                      <a:pt x="48" y="18"/>
                    </a:lnTo>
                    <a:lnTo>
                      <a:pt x="45" y="15"/>
                    </a:lnTo>
                    <a:lnTo>
                      <a:pt x="41" y="13"/>
                    </a:lnTo>
                    <a:lnTo>
                      <a:pt x="38" y="12"/>
                    </a:lnTo>
                    <a:lnTo>
                      <a:pt x="34" y="11"/>
                    </a:lnTo>
                    <a:lnTo>
                      <a:pt x="30" y="12"/>
                    </a:lnTo>
                    <a:lnTo>
                      <a:pt x="26" y="13"/>
                    </a:lnTo>
                    <a:lnTo>
                      <a:pt x="22" y="15"/>
                    </a:lnTo>
                    <a:lnTo>
                      <a:pt x="19" y="18"/>
                    </a:lnTo>
                    <a:lnTo>
                      <a:pt x="17" y="20"/>
                    </a:lnTo>
                    <a:lnTo>
                      <a:pt x="15" y="24"/>
                    </a:lnTo>
                    <a:lnTo>
                      <a:pt x="14" y="28"/>
                    </a:lnTo>
                    <a:lnTo>
                      <a:pt x="14" y="33"/>
                    </a:lnTo>
                    <a:close/>
                    <a:moveTo>
                      <a:pt x="0" y="33"/>
                    </a:moveTo>
                    <a:lnTo>
                      <a:pt x="0" y="26"/>
                    </a:lnTo>
                    <a:lnTo>
                      <a:pt x="3" y="20"/>
                    </a:lnTo>
                    <a:lnTo>
                      <a:pt x="6" y="13"/>
                    </a:lnTo>
                    <a:lnTo>
                      <a:pt x="10" y="9"/>
                    </a:lnTo>
                    <a:lnTo>
                      <a:pt x="15" y="5"/>
                    </a:lnTo>
                    <a:lnTo>
                      <a:pt x="21" y="1"/>
                    </a:lnTo>
                    <a:lnTo>
                      <a:pt x="27" y="0"/>
                    </a:lnTo>
                    <a:lnTo>
                      <a:pt x="34" y="0"/>
                    </a:lnTo>
                    <a:lnTo>
                      <a:pt x="41" y="0"/>
                    </a:lnTo>
                    <a:lnTo>
                      <a:pt x="46" y="1"/>
                    </a:lnTo>
                    <a:lnTo>
                      <a:pt x="52" y="5"/>
                    </a:lnTo>
                    <a:lnTo>
                      <a:pt x="57" y="9"/>
                    </a:lnTo>
                    <a:lnTo>
                      <a:pt x="61" y="15"/>
                    </a:lnTo>
                    <a:lnTo>
                      <a:pt x="65" y="20"/>
                    </a:lnTo>
                    <a:lnTo>
                      <a:pt x="67" y="26"/>
                    </a:lnTo>
                    <a:lnTo>
                      <a:pt x="68" y="33"/>
                    </a:lnTo>
                    <a:lnTo>
                      <a:pt x="67" y="39"/>
                    </a:lnTo>
                    <a:lnTo>
                      <a:pt x="65" y="45"/>
                    </a:lnTo>
                    <a:lnTo>
                      <a:pt x="61" y="52"/>
                    </a:lnTo>
                    <a:lnTo>
                      <a:pt x="57" y="56"/>
                    </a:lnTo>
                    <a:lnTo>
                      <a:pt x="53" y="61"/>
                    </a:lnTo>
                    <a:lnTo>
                      <a:pt x="46" y="64"/>
                    </a:lnTo>
                    <a:lnTo>
                      <a:pt x="41" y="65"/>
                    </a:lnTo>
                    <a:lnTo>
                      <a:pt x="34" y="67"/>
                    </a:lnTo>
                    <a:lnTo>
                      <a:pt x="27" y="65"/>
                    </a:lnTo>
                    <a:lnTo>
                      <a:pt x="21" y="64"/>
                    </a:lnTo>
                    <a:lnTo>
                      <a:pt x="15" y="61"/>
                    </a:lnTo>
                    <a:lnTo>
                      <a:pt x="10" y="56"/>
                    </a:lnTo>
                    <a:lnTo>
                      <a:pt x="6" y="52"/>
                    </a:lnTo>
                    <a:lnTo>
                      <a:pt x="3" y="46"/>
                    </a:lnTo>
                    <a:lnTo>
                      <a:pt x="0" y="39"/>
                    </a:lnTo>
                    <a:lnTo>
                      <a:pt x="0" y="33"/>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Rectangle 263"/>
              <p:cNvSpPr>
                <a:spLocks noChangeArrowheads="1"/>
              </p:cNvSpPr>
              <p:nvPr/>
            </p:nvSpPr>
            <p:spPr bwMode="auto">
              <a:xfrm>
                <a:off x="4211" y="3447"/>
                <a:ext cx="12" cy="98"/>
              </a:xfrm>
              <a:prstGeom prst="rect">
                <a:avLst/>
              </a:prstGeom>
              <a:solidFill>
                <a:srgbClr val="00572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a:solidFill>
                    <a:srgbClr val="BBE0E3"/>
                  </a:solidFill>
                  <a:latin typeface="Lucida Sans Unicode" panose="020B0602030504020204" pitchFamily="34" charset="0"/>
                  <a:ea typeface="굴림" pitchFamily="34" charset="-127"/>
                </a:endParaRPr>
              </a:p>
            </p:txBody>
          </p:sp>
          <p:sp>
            <p:nvSpPr>
              <p:cNvPr id="18510" name="Freeform 264"/>
              <p:cNvSpPr>
                <a:spLocks noEditPoints="1"/>
              </p:cNvSpPr>
              <p:nvPr/>
            </p:nvSpPr>
            <p:spPr bwMode="auto">
              <a:xfrm>
                <a:off x="4238" y="3455"/>
                <a:ext cx="15" cy="90"/>
              </a:xfrm>
              <a:custGeom>
                <a:avLst/>
                <a:gdLst>
                  <a:gd name="T0" fmla="*/ 0 w 15"/>
                  <a:gd name="T1" fmla="*/ 7 h 90"/>
                  <a:gd name="T2" fmla="*/ 2 w 15"/>
                  <a:gd name="T3" fmla="*/ 4 h 90"/>
                  <a:gd name="T4" fmla="*/ 3 w 15"/>
                  <a:gd name="T5" fmla="*/ 2 h 90"/>
                  <a:gd name="T6" fmla="*/ 4 w 15"/>
                  <a:gd name="T7" fmla="*/ 0 h 90"/>
                  <a:gd name="T8" fmla="*/ 7 w 15"/>
                  <a:gd name="T9" fmla="*/ 0 h 90"/>
                  <a:gd name="T10" fmla="*/ 11 w 15"/>
                  <a:gd name="T11" fmla="*/ 0 h 90"/>
                  <a:gd name="T12" fmla="*/ 13 w 15"/>
                  <a:gd name="T13" fmla="*/ 2 h 90"/>
                  <a:gd name="T14" fmla="*/ 14 w 15"/>
                  <a:gd name="T15" fmla="*/ 4 h 90"/>
                  <a:gd name="T16" fmla="*/ 15 w 15"/>
                  <a:gd name="T17" fmla="*/ 7 h 90"/>
                  <a:gd name="T18" fmla="*/ 14 w 15"/>
                  <a:gd name="T19" fmla="*/ 10 h 90"/>
                  <a:gd name="T20" fmla="*/ 13 w 15"/>
                  <a:gd name="T21" fmla="*/ 13 h 90"/>
                  <a:gd name="T22" fmla="*/ 11 w 15"/>
                  <a:gd name="T23" fmla="*/ 14 h 90"/>
                  <a:gd name="T24" fmla="*/ 7 w 15"/>
                  <a:gd name="T25" fmla="*/ 14 h 90"/>
                  <a:gd name="T26" fmla="*/ 4 w 15"/>
                  <a:gd name="T27" fmla="*/ 14 h 90"/>
                  <a:gd name="T28" fmla="*/ 3 w 15"/>
                  <a:gd name="T29" fmla="*/ 13 h 90"/>
                  <a:gd name="T30" fmla="*/ 2 w 15"/>
                  <a:gd name="T31" fmla="*/ 10 h 90"/>
                  <a:gd name="T32" fmla="*/ 0 w 15"/>
                  <a:gd name="T33" fmla="*/ 7 h 90"/>
                  <a:gd name="T34" fmla="*/ 2 w 15"/>
                  <a:gd name="T35" fmla="*/ 90 h 90"/>
                  <a:gd name="T36" fmla="*/ 2 w 15"/>
                  <a:gd name="T37" fmla="*/ 26 h 90"/>
                  <a:gd name="T38" fmla="*/ 14 w 15"/>
                  <a:gd name="T39" fmla="*/ 26 h 90"/>
                  <a:gd name="T40" fmla="*/ 14 w 15"/>
                  <a:gd name="T41" fmla="*/ 90 h 90"/>
                  <a:gd name="T42" fmla="*/ 2 w 15"/>
                  <a:gd name="T43" fmla="*/ 9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90"/>
                  <a:gd name="T68" fmla="*/ 15 w 15"/>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90">
                    <a:moveTo>
                      <a:pt x="0" y="7"/>
                    </a:moveTo>
                    <a:lnTo>
                      <a:pt x="2" y="4"/>
                    </a:lnTo>
                    <a:lnTo>
                      <a:pt x="3" y="2"/>
                    </a:lnTo>
                    <a:lnTo>
                      <a:pt x="4" y="0"/>
                    </a:lnTo>
                    <a:lnTo>
                      <a:pt x="7" y="0"/>
                    </a:lnTo>
                    <a:lnTo>
                      <a:pt x="11" y="0"/>
                    </a:lnTo>
                    <a:lnTo>
                      <a:pt x="13" y="2"/>
                    </a:lnTo>
                    <a:lnTo>
                      <a:pt x="14" y="4"/>
                    </a:lnTo>
                    <a:lnTo>
                      <a:pt x="15" y="7"/>
                    </a:lnTo>
                    <a:lnTo>
                      <a:pt x="14" y="10"/>
                    </a:lnTo>
                    <a:lnTo>
                      <a:pt x="13" y="13"/>
                    </a:lnTo>
                    <a:lnTo>
                      <a:pt x="11" y="14"/>
                    </a:lnTo>
                    <a:lnTo>
                      <a:pt x="7" y="14"/>
                    </a:lnTo>
                    <a:lnTo>
                      <a:pt x="4" y="14"/>
                    </a:lnTo>
                    <a:lnTo>
                      <a:pt x="3" y="13"/>
                    </a:lnTo>
                    <a:lnTo>
                      <a:pt x="2" y="10"/>
                    </a:lnTo>
                    <a:lnTo>
                      <a:pt x="0" y="7"/>
                    </a:lnTo>
                    <a:close/>
                    <a:moveTo>
                      <a:pt x="2" y="90"/>
                    </a:moveTo>
                    <a:lnTo>
                      <a:pt x="2" y="26"/>
                    </a:lnTo>
                    <a:lnTo>
                      <a:pt x="14" y="26"/>
                    </a:lnTo>
                    <a:lnTo>
                      <a:pt x="14" y="90"/>
                    </a:lnTo>
                    <a:lnTo>
                      <a:pt x="2" y="90"/>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1" name="Freeform 265"/>
              <p:cNvSpPr>
                <a:spLocks/>
              </p:cNvSpPr>
              <p:nvPr/>
            </p:nvSpPr>
            <p:spPr bwMode="auto">
              <a:xfrm>
                <a:off x="4263" y="3480"/>
                <a:ext cx="54" cy="67"/>
              </a:xfrm>
              <a:custGeom>
                <a:avLst/>
                <a:gdLst>
                  <a:gd name="T0" fmla="*/ 54 w 54"/>
                  <a:gd name="T1" fmla="*/ 49 h 67"/>
                  <a:gd name="T2" fmla="*/ 54 w 54"/>
                  <a:gd name="T3" fmla="*/ 63 h 67"/>
                  <a:gd name="T4" fmla="*/ 50 w 54"/>
                  <a:gd name="T5" fmla="*/ 64 h 67"/>
                  <a:gd name="T6" fmla="*/ 45 w 54"/>
                  <a:gd name="T7" fmla="*/ 65 h 67"/>
                  <a:gd name="T8" fmla="*/ 41 w 54"/>
                  <a:gd name="T9" fmla="*/ 65 h 67"/>
                  <a:gd name="T10" fmla="*/ 37 w 54"/>
                  <a:gd name="T11" fmla="*/ 67 h 67"/>
                  <a:gd name="T12" fmla="*/ 28 w 54"/>
                  <a:gd name="T13" fmla="*/ 65 h 67"/>
                  <a:gd name="T14" fmla="*/ 22 w 54"/>
                  <a:gd name="T15" fmla="*/ 64 h 67"/>
                  <a:gd name="T16" fmla="*/ 16 w 54"/>
                  <a:gd name="T17" fmla="*/ 61 h 67"/>
                  <a:gd name="T18" fmla="*/ 11 w 54"/>
                  <a:gd name="T19" fmla="*/ 57 h 67"/>
                  <a:gd name="T20" fmla="*/ 7 w 54"/>
                  <a:gd name="T21" fmla="*/ 52 h 67"/>
                  <a:gd name="T22" fmla="*/ 3 w 54"/>
                  <a:gd name="T23" fmla="*/ 46 h 67"/>
                  <a:gd name="T24" fmla="*/ 1 w 54"/>
                  <a:gd name="T25" fmla="*/ 39 h 67"/>
                  <a:gd name="T26" fmla="*/ 0 w 54"/>
                  <a:gd name="T27" fmla="*/ 33 h 67"/>
                  <a:gd name="T28" fmla="*/ 1 w 54"/>
                  <a:gd name="T29" fmla="*/ 26 h 67"/>
                  <a:gd name="T30" fmla="*/ 3 w 54"/>
                  <a:gd name="T31" fmla="*/ 19 h 67"/>
                  <a:gd name="T32" fmla="*/ 7 w 54"/>
                  <a:gd name="T33" fmla="*/ 13 h 67"/>
                  <a:gd name="T34" fmla="*/ 11 w 54"/>
                  <a:gd name="T35" fmla="*/ 9 h 67"/>
                  <a:gd name="T36" fmla="*/ 16 w 54"/>
                  <a:gd name="T37" fmla="*/ 5 h 67"/>
                  <a:gd name="T38" fmla="*/ 22 w 54"/>
                  <a:gd name="T39" fmla="*/ 1 h 67"/>
                  <a:gd name="T40" fmla="*/ 28 w 54"/>
                  <a:gd name="T41" fmla="*/ 0 h 67"/>
                  <a:gd name="T42" fmla="*/ 35 w 54"/>
                  <a:gd name="T43" fmla="*/ 0 h 67"/>
                  <a:gd name="T44" fmla="*/ 41 w 54"/>
                  <a:gd name="T45" fmla="*/ 0 h 67"/>
                  <a:gd name="T46" fmla="*/ 45 w 54"/>
                  <a:gd name="T47" fmla="*/ 0 h 67"/>
                  <a:gd name="T48" fmla="*/ 49 w 54"/>
                  <a:gd name="T49" fmla="*/ 1 h 67"/>
                  <a:gd name="T50" fmla="*/ 53 w 54"/>
                  <a:gd name="T51" fmla="*/ 4 h 67"/>
                  <a:gd name="T52" fmla="*/ 53 w 54"/>
                  <a:gd name="T53" fmla="*/ 18 h 67"/>
                  <a:gd name="T54" fmla="*/ 49 w 54"/>
                  <a:gd name="T55" fmla="*/ 15 h 67"/>
                  <a:gd name="T56" fmla="*/ 45 w 54"/>
                  <a:gd name="T57" fmla="*/ 13 h 67"/>
                  <a:gd name="T58" fmla="*/ 41 w 54"/>
                  <a:gd name="T59" fmla="*/ 12 h 67"/>
                  <a:gd name="T60" fmla="*/ 37 w 54"/>
                  <a:gd name="T61" fmla="*/ 12 h 67"/>
                  <a:gd name="T62" fmla="*/ 31 w 54"/>
                  <a:gd name="T63" fmla="*/ 12 h 67"/>
                  <a:gd name="T64" fmla="*/ 27 w 54"/>
                  <a:gd name="T65" fmla="*/ 13 h 67"/>
                  <a:gd name="T66" fmla="*/ 23 w 54"/>
                  <a:gd name="T67" fmla="*/ 15 h 67"/>
                  <a:gd name="T68" fmla="*/ 20 w 54"/>
                  <a:gd name="T69" fmla="*/ 18 h 67"/>
                  <a:gd name="T70" fmla="*/ 18 w 54"/>
                  <a:gd name="T71" fmla="*/ 20 h 67"/>
                  <a:gd name="T72" fmla="*/ 15 w 54"/>
                  <a:gd name="T73" fmla="*/ 24 h 67"/>
                  <a:gd name="T74" fmla="*/ 13 w 54"/>
                  <a:gd name="T75" fmla="*/ 28 h 67"/>
                  <a:gd name="T76" fmla="*/ 13 w 54"/>
                  <a:gd name="T77" fmla="*/ 33 h 67"/>
                  <a:gd name="T78" fmla="*/ 13 w 54"/>
                  <a:gd name="T79" fmla="*/ 37 h 67"/>
                  <a:gd name="T80" fmla="*/ 15 w 54"/>
                  <a:gd name="T81" fmla="*/ 41 h 67"/>
                  <a:gd name="T82" fmla="*/ 18 w 54"/>
                  <a:gd name="T83" fmla="*/ 45 h 67"/>
                  <a:gd name="T84" fmla="*/ 20 w 54"/>
                  <a:gd name="T85" fmla="*/ 48 h 67"/>
                  <a:gd name="T86" fmla="*/ 23 w 54"/>
                  <a:gd name="T87" fmla="*/ 50 h 67"/>
                  <a:gd name="T88" fmla="*/ 27 w 54"/>
                  <a:gd name="T89" fmla="*/ 53 h 67"/>
                  <a:gd name="T90" fmla="*/ 31 w 54"/>
                  <a:gd name="T91" fmla="*/ 53 h 67"/>
                  <a:gd name="T92" fmla="*/ 37 w 54"/>
                  <a:gd name="T93" fmla="*/ 54 h 67"/>
                  <a:gd name="T94" fmla="*/ 41 w 54"/>
                  <a:gd name="T95" fmla="*/ 53 h 67"/>
                  <a:gd name="T96" fmla="*/ 46 w 54"/>
                  <a:gd name="T97" fmla="*/ 53 h 67"/>
                  <a:gd name="T98" fmla="*/ 50 w 54"/>
                  <a:gd name="T99" fmla="*/ 52 h 67"/>
                  <a:gd name="T100" fmla="*/ 54 w 54"/>
                  <a:gd name="T101" fmla="*/ 49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7"/>
                  <a:gd name="T155" fmla="*/ 54 w 54"/>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7">
                    <a:moveTo>
                      <a:pt x="54" y="49"/>
                    </a:moveTo>
                    <a:lnTo>
                      <a:pt x="54" y="63"/>
                    </a:lnTo>
                    <a:lnTo>
                      <a:pt x="50" y="64"/>
                    </a:lnTo>
                    <a:lnTo>
                      <a:pt x="45" y="65"/>
                    </a:lnTo>
                    <a:lnTo>
                      <a:pt x="41" y="65"/>
                    </a:lnTo>
                    <a:lnTo>
                      <a:pt x="37" y="67"/>
                    </a:lnTo>
                    <a:lnTo>
                      <a:pt x="28" y="65"/>
                    </a:lnTo>
                    <a:lnTo>
                      <a:pt x="22" y="64"/>
                    </a:lnTo>
                    <a:lnTo>
                      <a:pt x="16" y="61"/>
                    </a:lnTo>
                    <a:lnTo>
                      <a:pt x="11" y="57"/>
                    </a:lnTo>
                    <a:lnTo>
                      <a:pt x="7" y="52"/>
                    </a:lnTo>
                    <a:lnTo>
                      <a:pt x="3" y="46"/>
                    </a:lnTo>
                    <a:lnTo>
                      <a:pt x="1" y="39"/>
                    </a:lnTo>
                    <a:lnTo>
                      <a:pt x="0" y="33"/>
                    </a:lnTo>
                    <a:lnTo>
                      <a:pt x="1" y="26"/>
                    </a:lnTo>
                    <a:lnTo>
                      <a:pt x="3" y="19"/>
                    </a:lnTo>
                    <a:lnTo>
                      <a:pt x="7" y="13"/>
                    </a:lnTo>
                    <a:lnTo>
                      <a:pt x="11" y="9"/>
                    </a:lnTo>
                    <a:lnTo>
                      <a:pt x="16" y="5"/>
                    </a:lnTo>
                    <a:lnTo>
                      <a:pt x="22" y="1"/>
                    </a:lnTo>
                    <a:lnTo>
                      <a:pt x="28" y="0"/>
                    </a:lnTo>
                    <a:lnTo>
                      <a:pt x="35" y="0"/>
                    </a:lnTo>
                    <a:lnTo>
                      <a:pt x="41" y="0"/>
                    </a:lnTo>
                    <a:lnTo>
                      <a:pt x="45" y="0"/>
                    </a:lnTo>
                    <a:lnTo>
                      <a:pt x="49" y="1"/>
                    </a:lnTo>
                    <a:lnTo>
                      <a:pt x="53" y="4"/>
                    </a:lnTo>
                    <a:lnTo>
                      <a:pt x="53" y="18"/>
                    </a:lnTo>
                    <a:lnTo>
                      <a:pt x="49" y="15"/>
                    </a:lnTo>
                    <a:lnTo>
                      <a:pt x="45" y="13"/>
                    </a:lnTo>
                    <a:lnTo>
                      <a:pt x="41" y="12"/>
                    </a:lnTo>
                    <a:lnTo>
                      <a:pt x="37" y="12"/>
                    </a:lnTo>
                    <a:lnTo>
                      <a:pt x="31" y="12"/>
                    </a:lnTo>
                    <a:lnTo>
                      <a:pt x="27" y="13"/>
                    </a:lnTo>
                    <a:lnTo>
                      <a:pt x="23" y="15"/>
                    </a:lnTo>
                    <a:lnTo>
                      <a:pt x="20" y="18"/>
                    </a:lnTo>
                    <a:lnTo>
                      <a:pt x="18" y="20"/>
                    </a:lnTo>
                    <a:lnTo>
                      <a:pt x="15" y="24"/>
                    </a:lnTo>
                    <a:lnTo>
                      <a:pt x="13" y="28"/>
                    </a:lnTo>
                    <a:lnTo>
                      <a:pt x="13" y="33"/>
                    </a:lnTo>
                    <a:lnTo>
                      <a:pt x="13" y="37"/>
                    </a:lnTo>
                    <a:lnTo>
                      <a:pt x="15" y="41"/>
                    </a:lnTo>
                    <a:lnTo>
                      <a:pt x="18" y="45"/>
                    </a:lnTo>
                    <a:lnTo>
                      <a:pt x="20" y="48"/>
                    </a:lnTo>
                    <a:lnTo>
                      <a:pt x="23" y="50"/>
                    </a:lnTo>
                    <a:lnTo>
                      <a:pt x="27" y="53"/>
                    </a:lnTo>
                    <a:lnTo>
                      <a:pt x="31" y="53"/>
                    </a:lnTo>
                    <a:lnTo>
                      <a:pt x="37" y="54"/>
                    </a:lnTo>
                    <a:lnTo>
                      <a:pt x="41" y="53"/>
                    </a:lnTo>
                    <a:lnTo>
                      <a:pt x="46" y="53"/>
                    </a:lnTo>
                    <a:lnTo>
                      <a:pt x="50" y="52"/>
                    </a:lnTo>
                    <a:lnTo>
                      <a:pt x="54" y="49"/>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2" name="Freeform 266"/>
              <p:cNvSpPr>
                <a:spLocks noEditPoints="1"/>
              </p:cNvSpPr>
              <p:nvPr/>
            </p:nvSpPr>
            <p:spPr bwMode="auto">
              <a:xfrm>
                <a:off x="4324" y="3480"/>
                <a:ext cx="61" cy="67"/>
              </a:xfrm>
              <a:custGeom>
                <a:avLst/>
                <a:gdLst>
                  <a:gd name="T0" fmla="*/ 61 w 61"/>
                  <a:gd name="T1" fmla="*/ 58 h 67"/>
                  <a:gd name="T2" fmla="*/ 55 w 61"/>
                  <a:gd name="T3" fmla="*/ 61 h 67"/>
                  <a:gd name="T4" fmla="*/ 48 w 61"/>
                  <a:gd name="T5" fmla="*/ 64 h 67"/>
                  <a:gd name="T6" fmla="*/ 41 w 61"/>
                  <a:gd name="T7" fmla="*/ 65 h 67"/>
                  <a:gd name="T8" fmla="*/ 34 w 61"/>
                  <a:gd name="T9" fmla="*/ 67 h 67"/>
                  <a:gd name="T10" fmla="*/ 26 w 61"/>
                  <a:gd name="T11" fmla="*/ 65 h 67"/>
                  <a:gd name="T12" fmla="*/ 20 w 61"/>
                  <a:gd name="T13" fmla="*/ 64 h 67"/>
                  <a:gd name="T14" fmla="*/ 14 w 61"/>
                  <a:gd name="T15" fmla="*/ 61 h 67"/>
                  <a:gd name="T16" fmla="*/ 10 w 61"/>
                  <a:gd name="T17" fmla="*/ 57 h 67"/>
                  <a:gd name="T18" fmla="*/ 6 w 61"/>
                  <a:gd name="T19" fmla="*/ 52 h 67"/>
                  <a:gd name="T20" fmla="*/ 3 w 61"/>
                  <a:gd name="T21" fmla="*/ 46 h 67"/>
                  <a:gd name="T22" fmla="*/ 1 w 61"/>
                  <a:gd name="T23" fmla="*/ 39 h 67"/>
                  <a:gd name="T24" fmla="*/ 0 w 61"/>
                  <a:gd name="T25" fmla="*/ 31 h 67"/>
                  <a:gd name="T26" fmla="*/ 1 w 61"/>
                  <a:gd name="T27" fmla="*/ 24 h 67"/>
                  <a:gd name="T28" fmla="*/ 3 w 61"/>
                  <a:gd name="T29" fmla="*/ 19 h 67"/>
                  <a:gd name="T30" fmla="*/ 6 w 61"/>
                  <a:gd name="T31" fmla="*/ 13 h 67"/>
                  <a:gd name="T32" fmla="*/ 10 w 61"/>
                  <a:gd name="T33" fmla="*/ 8 h 67"/>
                  <a:gd name="T34" fmla="*/ 14 w 61"/>
                  <a:gd name="T35" fmla="*/ 4 h 67"/>
                  <a:gd name="T36" fmla="*/ 19 w 61"/>
                  <a:gd name="T37" fmla="*/ 1 h 67"/>
                  <a:gd name="T38" fmla="*/ 25 w 61"/>
                  <a:gd name="T39" fmla="*/ 0 h 67"/>
                  <a:gd name="T40" fmla="*/ 31 w 61"/>
                  <a:gd name="T41" fmla="*/ 0 h 67"/>
                  <a:gd name="T42" fmla="*/ 38 w 61"/>
                  <a:gd name="T43" fmla="*/ 0 h 67"/>
                  <a:gd name="T44" fmla="*/ 44 w 61"/>
                  <a:gd name="T45" fmla="*/ 1 h 67"/>
                  <a:gd name="T46" fmla="*/ 49 w 61"/>
                  <a:gd name="T47" fmla="*/ 4 h 67"/>
                  <a:gd name="T48" fmla="*/ 53 w 61"/>
                  <a:gd name="T49" fmla="*/ 8 h 67"/>
                  <a:gd name="T50" fmla="*/ 57 w 61"/>
                  <a:gd name="T51" fmla="*/ 13 h 67"/>
                  <a:gd name="T52" fmla="*/ 60 w 61"/>
                  <a:gd name="T53" fmla="*/ 19 h 67"/>
                  <a:gd name="T54" fmla="*/ 61 w 61"/>
                  <a:gd name="T55" fmla="*/ 26 h 67"/>
                  <a:gd name="T56" fmla="*/ 61 w 61"/>
                  <a:gd name="T57" fmla="*/ 33 h 67"/>
                  <a:gd name="T58" fmla="*/ 61 w 61"/>
                  <a:gd name="T59" fmla="*/ 35 h 67"/>
                  <a:gd name="T60" fmla="*/ 14 w 61"/>
                  <a:gd name="T61" fmla="*/ 35 h 67"/>
                  <a:gd name="T62" fmla="*/ 15 w 61"/>
                  <a:gd name="T63" fmla="*/ 39 h 67"/>
                  <a:gd name="T64" fmla="*/ 15 w 61"/>
                  <a:gd name="T65" fmla="*/ 43 h 67"/>
                  <a:gd name="T66" fmla="*/ 18 w 61"/>
                  <a:gd name="T67" fmla="*/ 46 h 67"/>
                  <a:gd name="T68" fmla="*/ 20 w 61"/>
                  <a:gd name="T69" fmla="*/ 49 h 67"/>
                  <a:gd name="T70" fmla="*/ 23 w 61"/>
                  <a:gd name="T71" fmla="*/ 52 h 67"/>
                  <a:gd name="T72" fmla="*/ 26 w 61"/>
                  <a:gd name="T73" fmla="*/ 53 h 67"/>
                  <a:gd name="T74" fmla="*/ 30 w 61"/>
                  <a:gd name="T75" fmla="*/ 54 h 67"/>
                  <a:gd name="T76" fmla="*/ 34 w 61"/>
                  <a:gd name="T77" fmla="*/ 54 h 67"/>
                  <a:gd name="T78" fmla="*/ 41 w 61"/>
                  <a:gd name="T79" fmla="*/ 53 h 67"/>
                  <a:gd name="T80" fmla="*/ 46 w 61"/>
                  <a:gd name="T81" fmla="*/ 52 h 67"/>
                  <a:gd name="T82" fmla="*/ 53 w 61"/>
                  <a:gd name="T83" fmla="*/ 49 h 67"/>
                  <a:gd name="T84" fmla="*/ 61 w 61"/>
                  <a:gd name="T85" fmla="*/ 45 h 67"/>
                  <a:gd name="T86" fmla="*/ 61 w 61"/>
                  <a:gd name="T87" fmla="*/ 58 h 67"/>
                  <a:gd name="T88" fmla="*/ 14 w 61"/>
                  <a:gd name="T89" fmla="*/ 26 h 67"/>
                  <a:gd name="T90" fmla="*/ 48 w 61"/>
                  <a:gd name="T91" fmla="*/ 26 h 67"/>
                  <a:gd name="T92" fmla="*/ 46 w 61"/>
                  <a:gd name="T93" fmla="*/ 19 h 67"/>
                  <a:gd name="T94" fmla="*/ 42 w 61"/>
                  <a:gd name="T95" fmla="*/ 15 h 67"/>
                  <a:gd name="T96" fmla="*/ 38 w 61"/>
                  <a:gd name="T97" fmla="*/ 12 h 67"/>
                  <a:gd name="T98" fmla="*/ 31 w 61"/>
                  <a:gd name="T99" fmla="*/ 11 h 67"/>
                  <a:gd name="T100" fmla="*/ 25 w 61"/>
                  <a:gd name="T101" fmla="*/ 11 h 67"/>
                  <a:gd name="T102" fmla="*/ 19 w 61"/>
                  <a:gd name="T103" fmla="*/ 15 h 67"/>
                  <a:gd name="T104" fmla="*/ 16 w 61"/>
                  <a:gd name="T105" fmla="*/ 19 h 67"/>
                  <a:gd name="T106" fmla="*/ 14 w 61"/>
                  <a:gd name="T107" fmla="*/ 26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
                  <a:gd name="T163" fmla="*/ 0 h 67"/>
                  <a:gd name="T164" fmla="*/ 61 w 61"/>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 h="67">
                    <a:moveTo>
                      <a:pt x="61" y="58"/>
                    </a:moveTo>
                    <a:lnTo>
                      <a:pt x="55" y="61"/>
                    </a:lnTo>
                    <a:lnTo>
                      <a:pt x="48" y="64"/>
                    </a:lnTo>
                    <a:lnTo>
                      <a:pt x="41" y="65"/>
                    </a:lnTo>
                    <a:lnTo>
                      <a:pt x="34" y="67"/>
                    </a:lnTo>
                    <a:lnTo>
                      <a:pt x="26" y="65"/>
                    </a:lnTo>
                    <a:lnTo>
                      <a:pt x="20" y="64"/>
                    </a:lnTo>
                    <a:lnTo>
                      <a:pt x="14" y="61"/>
                    </a:lnTo>
                    <a:lnTo>
                      <a:pt x="10" y="57"/>
                    </a:lnTo>
                    <a:lnTo>
                      <a:pt x="6" y="52"/>
                    </a:lnTo>
                    <a:lnTo>
                      <a:pt x="3" y="46"/>
                    </a:lnTo>
                    <a:lnTo>
                      <a:pt x="1" y="39"/>
                    </a:lnTo>
                    <a:lnTo>
                      <a:pt x="0" y="31"/>
                    </a:lnTo>
                    <a:lnTo>
                      <a:pt x="1" y="24"/>
                    </a:lnTo>
                    <a:lnTo>
                      <a:pt x="3" y="19"/>
                    </a:lnTo>
                    <a:lnTo>
                      <a:pt x="6" y="13"/>
                    </a:lnTo>
                    <a:lnTo>
                      <a:pt x="10" y="8"/>
                    </a:lnTo>
                    <a:lnTo>
                      <a:pt x="14" y="4"/>
                    </a:lnTo>
                    <a:lnTo>
                      <a:pt x="19" y="1"/>
                    </a:lnTo>
                    <a:lnTo>
                      <a:pt x="25" y="0"/>
                    </a:lnTo>
                    <a:lnTo>
                      <a:pt x="31" y="0"/>
                    </a:lnTo>
                    <a:lnTo>
                      <a:pt x="38" y="0"/>
                    </a:lnTo>
                    <a:lnTo>
                      <a:pt x="44" y="1"/>
                    </a:lnTo>
                    <a:lnTo>
                      <a:pt x="49" y="4"/>
                    </a:lnTo>
                    <a:lnTo>
                      <a:pt x="53" y="8"/>
                    </a:lnTo>
                    <a:lnTo>
                      <a:pt x="57" y="13"/>
                    </a:lnTo>
                    <a:lnTo>
                      <a:pt x="60" y="19"/>
                    </a:lnTo>
                    <a:lnTo>
                      <a:pt x="61" y="26"/>
                    </a:lnTo>
                    <a:lnTo>
                      <a:pt x="61" y="33"/>
                    </a:lnTo>
                    <a:lnTo>
                      <a:pt x="61" y="35"/>
                    </a:lnTo>
                    <a:lnTo>
                      <a:pt x="14" y="35"/>
                    </a:lnTo>
                    <a:lnTo>
                      <a:pt x="15" y="39"/>
                    </a:lnTo>
                    <a:lnTo>
                      <a:pt x="15" y="43"/>
                    </a:lnTo>
                    <a:lnTo>
                      <a:pt x="18" y="46"/>
                    </a:lnTo>
                    <a:lnTo>
                      <a:pt x="20" y="49"/>
                    </a:lnTo>
                    <a:lnTo>
                      <a:pt x="23" y="52"/>
                    </a:lnTo>
                    <a:lnTo>
                      <a:pt x="26" y="53"/>
                    </a:lnTo>
                    <a:lnTo>
                      <a:pt x="30" y="54"/>
                    </a:lnTo>
                    <a:lnTo>
                      <a:pt x="34" y="54"/>
                    </a:lnTo>
                    <a:lnTo>
                      <a:pt x="41" y="53"/>
                    </a:lnTo>
                    <a:lnTo>
                      <a:pt x="46" y="52"/>
                    </a:lnTo>
                    <a:lnTo>
                      <a:pt x="53" y="49"/>
                    </a:lnTo>
                    <a:lnTo>
                      <a:pt x="61" y="45"/>
                    </a:lnTo>
                    <a:lnTo>
                      <a:pt x="61" y="58"/>
                    </a:lnTo>
                    <a:close/>
                    <a:moveTo>
                      <a:pt x="14" y="26"/>
                    </a:moveTo>
                    <a:lnTo>
                      <a:pt x="48" y="26"/>
                    </a:lnTo>
                    <a:lnTo>
                      <a:pt x="46" y="19"/>
                    </a:lnTo>
                    <a:lnTo>
                      <a:pt x="42" y="15"/>
                    </a:lnTo>
                    <a:lnTo>
                      <a:pt x="38" y="12"/>
                    </a:lnTo>
                    <a:lnTo>
                      <a:pt x="31" y="11"/>
                    </a:lnTo>
                    <a:lnTo>
                      <a:pt x="25" y="11"/>
                    </a:lnTo>
                    <a:lnTo>
                      <a:pt x="19" y="15"/>
                    </a:lnTo>
                    <a:lnTo>
                      <a:pt x="16" y="19"/>
                    </a:lnTo>
                    <a:lnTo>
                      <a:pt x="14" y="26"/>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3" name="Freeform 267"/>
              <p:cNvSpPr>
                <a:spLocks/>
              </p:cNvSpPr>
              <p:nvPr/>
            </p:nvSpPr>
            <p:spPr bwMode="auto">
              <a:xfrm>
                <a:off x="3663" y="3424"/>
                <a:ext cx="85" cy="20"/>
              </a:xfrm>
              <a:custGeom>
                <a:avLst/>
                <a:gdLst>
                  <a:gd name="T0" fmla="*/ 53 w 85"/>
                  <a:gd name="T1" fmla="*/ 20 h 20"/>
                  <a:gd name="T2" fmla="*/ 81 w 85"/>
                  <a:gd name="T3" fmla="*/ 11 h 20"/>
                  <a:gd name="T4" fmla="*/ 85 w 85"/>
                  <a:gd name="T5" fmla="*/ 0 h 20"/>
                  <a:gd name="T6" fmla="*/ 0 w 85"/>
                  <a:gd name="T7" fmla="*/ 0 h 20"/>
                  <a:gd name="T8" fmla="*/ 53 w 85"/>
                  <a:gd name="T9" fmla="*/ 20 h 20"/>
                  <a:gd name="T10" fmla="*/ 0 60000 65536"/>
                  <a:gd name="T11" fmla="*/ 0 60000 65536"/>
                  <a:gd name="T12" fmla="*/ 0 60000 65536"/>
                  <a:gd name="T13" fmla="*/ 0 60000 65536"/>
                  <a:gd name="T14" fmla="*/ 0 60000 65536"/>
                  <a:gd name="T15" fmla="*/ 0 w 85"/>
                  <a:gd name="T16" fmla="*/ 0 h 20"/>
                  <a:gd name="T17" fmla="*/ 85 w 85"/>
                  <a:gd name="T18" fmla="*/ 20 h 20"/>
                </a:gdLst>
                <a:ahLst/>
                <a:cxnLst>
                  <a:cxn ang="T10">
                    <a:pos x="T0" y="T1"/>
                  </a:cxn>
                  <a:cxn ang="T11">
                    <a:pos x="T2" y="T3"/>
                  </a:cxn>
                  <a:cxn ang="T12">
                    <a:pos x="T4" y="T5"/>
                  </a:cxn>
                  <a:cxn ang="T13">
                    <a:pos x="T6" y="T7"/>
                  </a:cxn>
                  <a:cxn ang="T14">
                    <a:pos x="T8" y="T9"/>
                  </a:cxn>
                </a:cxnLst>
                <a:rect l="T15" t="T16" r="T17" b="T18"/>
                <a:pathLst>
                  <a:path w="85" h="20">
                    <a:moveTo>
                      <a:pt x="53" y="20"/>
                    </a:moveTo>
                    <a:lnTo>
                      <a:pt x="81" y="11"/>
                    </a:lnTo>
                    <a:lnTo>
                      <a:pt x="85" y="0"/>
                    </a:lnTo>
                    <a:lnTo>
                      <a:pt x="0" y="0"/>
                    </a:lnTo>
                    <a:lnTo>
                      <a:pt x="53" y="20"/>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4" name="Freeform 268"/>
              <p:cNvSpPr>
                <a:spLocks/>
              </p:cNvSpPr>
              <p:nvPr/>
            </p:nvSpPr>
            <p:spPr bwMode="auto">
              <a:xfrm>
                <a:off x="3663" y="3424"/>
                <a:ext cx="85" cy="14"/>
              </a:xfrm>
              <a:custGeom>
                <a:avLst/>
                <a:gdLst>
                  <a:gd name="T0" fmla="*/ 66 w 85"/>
                  <a:gd name="T1" fmla="*/ 14 h 14"/>
                  <a:gd name="T2" fmla="*/ 85 w 85"/>
                  <a:gd name="T3" fmla="*/ 0 h 14"/>
                  <a:gd name="T4" fmla="*/ 0 w 85"/>
                  <a:gd name="T5" fmla="*/ 0 h 14"/>
                  <a:gd name="T6" fmla="*/ 66 w 85"/>
                  <a:gd name="T7" fmla="*/ 14 h 14"/>
                  <a:gd name="T8" fmla="*/ 0 60000 65536"/>
                  <a:gd name="T9" fmla="*/ 0 60000 65536"/>
                  <a:gd name="T10" fmla="*/ 0 60000 65536"/>
                  <a:gd name="T11" fmla="*/ 0 60000 65536"/>
                  <a:gd name="T12" fmla="*/ 0 w 85"/>
                  <a:gd name="T13" fmla="*/ 0 h 14"/>
                  <a:gd name="T14" fmla="*/ 85 w 85"/>
                  <a:gd name="T15" fmla="*/ 14 h 14"/>
                </a:gdLst>
                <a:ahLst/>
                <a:cxnLst>
                  <a:cxn ang="T8">
                    <a:pos x="T0" y="T1"/>
                  </a:cxn>
                  <a:cxn ang="T9">
                    <a:pos x="T2" y="T3"/>
                  </a:cxn>
                  <a:cxn ang="T10">
                    <a:pos x="T4" y="T5"/>
                  </a:cxn>
                  <a:cxn ang="T11">
                    <a:pos x="T6" y="T7"/>
                  </a:cxn>
                </a:cxnLst>
                <a:rect l="T12" t="T13" r="T14" b="T15"/>
                <a:pathLst>
                  <a:path w="85" h="14">
                    <a:moveTo>
                      <a:pt x="66" y="14"/>
                    </a:moveTo>
                    <a:lnTo>
                      <a:pt x="85" y="0"/>
                    </a:lnTo>
                    <a:lnTo>
                      <a:pt x="0" y="0"/>
                    </a:lnTo>
                    <a:lnTo>
                      <a:pt x="66" y="14"/>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269"/>
              <p:cNvSpPr>
                <a:spLocks/>
              </p:cNvSpPr>
              <p:nvPr/>
            </p:nvSpPr>
            <p:spPr bwMode="auto">
              <a:xfrm>
                <a:off x="3727" y="3371"/>
                <a:ext cx="57" cy="65"/>
              </a:xfrm>
              <a:custGeom>
                <a:avLst/>
                <a:gdLst>
                  <a:gd name="T0" fmla="*/ 12 w 57"/>
                  <a:gd name="T1" fmla="*/ 65 h 65"/>
                  <a:gd name="T2" fmla="*/ 47 w 57"/>
                  <a:gd name="T3" fmla="*/ 61 h 65"/>
                  <a:gd name="T4" fmla="*/ 57 w 57"/>
                  <a:gd name="T5" fmla="*/ 57 h 65"/>
                  <a:gd name="T6" fmla="*/ 0 w 57"/>
                  <a:gd name="T7" fmla="*/ 0 h 65"/>
                  <a:gd name="T8" fmla="*/ 12 w 57"/>
                  <a:gd name="T9" fmla="*/ 65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12" y="65"/>
                    </a:moveTo>
                    <a:lnTo>
                      <a:pt x="47" y="61"/>
                    </a:lnTo>
                    <a:lnTo>
                      <a:pt x="57" y="57"/>
                    </a:lnTo>
                    <a:lnTo>
                      <a:pt x="0" y="0"/>
                    </a:lnTo>
                    <a:lnTo>
                      <a:pt x="12" y="65"/>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270"/>
              <p:cNvSpPr>
                <a:spLocks/>
              </p:cNvSpPr>
              <p:nvPr/>
            </p:nvSpPr>
            <p:spPr bwMode="auto">
              <a:xfrm>
                <a:off x="3727" y="3371"/>
                <a:ext cx="57" cy="62"/>
              </a:xfrm>
              <a:custGeom>
                <a:avLst/>
                <a:gdLst>
                  <a:gd name="T0" fmla="*/ 32 w 57"/>
                  <a:gd name="T1" fmla="*/ 62 h 62"/>
                  <a:gd name="T2" fmla="*/ 57 w 57"/>
                  <a:gd name="T3" fmla="*/ 57 h 62"/>
                  <a:gd name="T4" fmla="*/ 0 w 57"/>
                  <a:gd name="T5" fmla="*/ 0 h 62"/>
                  <a:gd name="T6" fmla="*/ 32 w 57"/>
                  <a:gd name="T7" fmla="*/ 62 h 62"/>
                  <a:gd name="T8" fmla="*/ 0 60000 65536"/>
                  <a:gd name="T9" fmla="*/ 0 60000 65536"/>
                  <a:gd name="T10" fmla="*/ 0 60000 65536"/>
                  <a:gd name="T11" fmla="*/ 0 60000 65536"/>
                  <a:gd name="T12" fmla="*/ 0 w 57"/>
                  <a:gd name="T13" fmla="*/ 0 h 62"/>
                  <a:gd name="T14" fmla="*/ 57 w 57"/>
                  <a:gd name="T15" fmla="*/ 62 h 62"/>
                </a:gdLst>
                <a:ahLst/>
                <a:cxnLst>
                  <a:cxn ang="T8">
                    <a:pos x="T0" y="T1"/>
                  </a:cxn>
                  <a:cxn ang="T9">
                    <a:pos x="T2" y="T3"/>
                  </a:cxn>
                  <a:cxn ang="T10">
                    <a:pos x="T4" y="T5"/>
                  </a:cxn>
                  <a:cxn ang="T11">
                    <a:pos x="T6" y="T7"/>
                  </a:cxn>
                </a:cxnLst>
                <a:rect l="T12" t="T13" r="T14" b="T15"/>
                <a:pathLst>
                  <a:path w="57" h="62">
                    <a:moveTo>
                      <a:pt x="32" y="62"/>
                    </a:moveTo>
                    <a:lnTo>
                      <a:pt x="57" y="57"/>
                    </a:lnTo>
                    <a:lnTo>
                      <a:pt x="0" y="0"/>
                    </a:lnTo>
                    <a:lnTo>
                      <a:pt x="32" y="62"/>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7" name="Freeform 271"/>
              <p:cNvSpPr>
                <a:spLocks/>
              </p:cNvSpPr>
              <p:nvPr/>
            </p:nvSpPr>
            <p:spPr bwMode="auto">
              <a:xfrm>
                <a:off x="3687" y="3388"/>
                <a:ext cx="86" cy="51"/>
              </a:xfrm>
              <a:custGeom>
                <a:avLst/>
                <a:gdLst>
                  <a:gd name="T0" fmla="*/ 42 w 86"/>
                  <a:gd name="T1" fmla="*/ 51 h 51"/>
                  <a:gd name="T2" fmla="*/ 82 w 86"/>
                  <a:gd name="T3" fmla="*/ 43 h 51"/>
                  <a:gd name="T4" fmla="*/ 86 w 86"/>
                  <a:gd name="T5" fmla="*/ 39 h 51"/>
                  <a:gd name="T6" fmla="*/ 0 w 86"/>
                  <a:gd name="T7" fmla="*/ 0 h 51"/>
                  <a:gd name="T8" fmla="*/ 42 w 86"/>
                  <a:gd name="T9" fmla="*/ 51 h 51"/>
                  <a:gd name="T10" fmla="*/ 0 60000 65536"/>
                  <a:gd name="T11" fmla="*/ 0 60000 65536"/>
                  <a:gd name="T12" fmla="*/ 0 60000 65536"/>
                  <a:gd name="T13" fmla="*/ 0 60000 65536"/>
                  <a:gd name="T14" fmla="*/ 0 60000 65536"/>
                  <a:gd name="T15" fmla="*/ 0 w 86"/>
                  <a:gd name="T16" fmla="*/ 0 h 51"/>
                  <a:gd name="T17" fmla="*/ 86 w 86"/>
                  <a:gd name="T18" fmla="*/ 51 h 51"/>
                </a:gdLst>
                <a:ahLst/>
                <a:cxnLst>
                  <a:cxn ang="T10">
                    <a:pos x="T0" y="T1"/>
                  </a:cxn>
                  <a:cxn ang="T11">
                    <a:pos x="T2" y="T3"/>
                  </a:cxn>
                  <a:cxn ang="T12">
                    <a:pos x="T4" y="T5"/>
                  </a:cxn>
                  <a:cxn ang="T13">
                    <a:pos x="T6" y="T7"/>
                  </a:cxn>
                  <a:cxn ang="T14">
                    <a:pos x="T8" y="T9"/>
                  </a:cxn>
                </a:cxnLst>
                <a:rect l="T15" t="T16" r="T17" b="T18"/>
                <a:pathLst>
                  <a:path w="86" h="51">
                    <a:moveTo>
                      <a:pt x="42" y="51"/>
                    </a:moveTo>
                    <a:lnTo>
                      <a:pt x="82" y="43"/>
                    </a:lnTo>
                    <a:lnTo>
                      <a:pt x="86" y="39"/>
                    </a:lnTo>
                    <a:lnTo>
                      <a:pt x="0" y="0"/>
                    </a:lnTo>
                    <a:lnTo>
                      <a:pt x="42" y="51"/>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272"/>
              <p:cNvSpPr>
                <a:spLocks/>
              </p:cNvSpPr>
              <p:nvPr/>
            </p:nvSpPr>
            <p:spPr bwMode="auto">
              <a:xfrm>
                <a:off x="3687" y="3388"/>
                <a:ext cx="86" cy="47"/>
              </a:xfrm>
              <a:custGeom>
                <a:avLst/>
                <a:gdLst>
                  <a:gd name="T0" fmla="*/ 63 w 86"/>
                  <a:gd name="T1" fmla="*/ 47 h 47"/>
                  <a:gd name="T2" fmla="*/ 86 w 86"/>
                  <a:gd name="T3" fmla="*/ 39 h 47"/>
                  <a:gd name="T4" fmla="*/ 0 w 86"/>
                  <a:gd name="T5" fmla="*/ 0 h 47"/>
                  <a:gd name="T6" fmla="*/ 63 w 86"/>
                  <a:gd name="T7" fmla="*/ 47 h 47"/>
                  <a:gd name="T8" fmla="*/ 0 60000 65536"/>
                  <a:gd name="T9" fmla="*/ 0 60000 65536"/>
                  <a:gd name="T10" fmla="*/ 0 60000 65536"/>
                  <a:gd name="T11" fmla="*/ 0 60000 65536"/>
                  <a:gd name="T12" fmla="*/ 0 w 86"/>
                  <a:gd name="T13" fmla="*/ 0 h 47"/>
                  <a:gd name="T14" fmla="*/ 86 w 86"/>
                  <a:gd name="T15" fmla="*/ 47 h 47"/>
                </a:gdLst>
                <a:ahLst/>
                <a:cxnLst>
                  <a:cxn ang="T8">
                    <a:pos x="T0" y="T1"/>
                  </a:cxn>
                  <a:cxn ang="T9">
                    <a:pos x="T2" y="T3"/>
                  </a:cxn>
                  <a:cxn ang="T10">
                    <a:pos x="T4" y="T5"/>
                  </a:cxn>
                  <a:cxn ang="T11">
                    <a:pos x="T6" y="T7"/>
                  </a:cxn>
                </a:cxnLst>
                <a:rect l="T12" t="T13" r="T14" b="T15"/>
                <a:pathLst>
                  <a:path w="86" h="47">
                    <a:moveTo>
                      <a:pt x="63" y="47"/>
                    </a:moveTo>
                    <a:lnTo>
                      <a:pt x="86" y="39"/>
                    </a:lnTo>
                    <a:lnTo>
                      <a:pt x="0" y="0"/>
                    </a:lnTo>
                    <a:lnTo>
                      <a:pt x="63" y="47"/>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273"/>
              <p:cNvSpPr>
                <a:spLocks/>
              </p:cNvSpPr>
              <p:nvPr/>
            </p:nvSpPr>
            <p:spPr bwMode="auto">
              <a:xfrm>
                <a:off x="3786" y="3424"/>
                <a:ext cx="88" cy="20"/>
              </a:xfrm>
              <a:custGeom>
                <a:avLst/>
                <a:gdLst>
                  <a:gd name="T0" fmla="*/ 33 w 88"/>
                  <a:gd name="T1" fmla="*/ 20 h 20"/>
                  <a:gd name="T2" fmla="*/ 5 w 88"/>
                  <a:gd name="T3" fmla="*/ 11 h 20"/>
                  <a:gd name="T4" fmla="*/ 0 w 88"/>
                  <a:gd name="T5" fmla="*/ 0 h 20"/>
                  <a:gd name="T6" fmla="*/ 88 w 88"/>
                  <a:gd name="T7" fmla="*/ 0 h 20"/>
                  <a:gd name="T8" fmla="*/ 33 w 88"/>
                  <a:gd name="T9" fmla="*/ 20 h 20"/>
                  <a:gd name="T10" fmla="*/ 0 60000 65536"/>
                  <a:gd name="T11" fmla="*/ 0 60000 65536"/>
                  <a:gd name="T12" fmla="*/ 0 60000 65536"/>
                  <a:gd name="T13" fmla="*/ 0 60000 65536"/>
                  <a:gd name="T14" fmla="*/ 0 60000 65536"/>
                  <a:gd name="T15" fmla="*/ 0 w 88"/>
                  <a:gd name="T16" fmla="*/ 0 h 20"/>
                  <a:gd name="T17" fmla="*/ 88 w 88"/>
                  <a:gd name="T18" fmla="*/ 20 h 20"/>
                </a:gdLst>
                <a:ahLst/>
                <a:cxnLst>
                  <a:cxn ang="T10">
                    <a:pos x="T0" y="T1"/>
                  </a:cxn>
                  <a:cxn ang="T11">
                    <a:pos x="T2" y="T3"/>
                  </a:cxn>
                  <a:cxn ang="T12">
                    <a:pos x="T4" y="T5"/>
                  </a:cxn>
                  <a:cxn ang="T13">
                    <a:pos x="T6" y="T7"/>
                  </a:cxn>
                  <a:cxn ang="T14">
                    <a:pos x="T8" y="T9"/>
                  </a:cxn>
                </a:cxnLst>
                <a:rect l="T15" t="T16" r="T17" b="T18"/>
                <a:pathLst>
                  <a:path w="88" h="20">
                    <a:moveTo>
                      <a:pt x="33" y="20"/>
                    </a:moveTo>
                    <a:lnTo>
                      <a:pt x="5" y="11"/>
                    </a:lnTo>
                    <a:lnTo>
                      <a:pt x="0" y="0"/>
                    </a:lnTo>
                    <a:lnTo>
                      <a:pt x="88" y="0"/>
                    </a:lnTo>
                    <a:lnTo>
                      <a:pt x="33" y="20"/>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Freeform 274"/>
              <p:cNvSpPr>
                <a:spLocks/>
              </p:cNvSpPr>
              <p:nvPr/>
            </p:nvSpPr>
            <p:spPr bwMode="auto">
              <a:xfrm>
                <a:off x="3786" y="3424"/>
                <a:ext cx="88" cy="14"/>
              </a:xfrm>
              <a:custGeom>
                <a:avLst/>
                <a:gdLst>
                  <a:gd name="T0" fmla="*/ 20 w 88"/>
                  <a:gd name="T1" fmla="*/ 14 h 14"/>
                  <a:gd name="T2" fmla="*/ 0 w 88"/>
                  <a:gd name="T3" fmla="*/ 0 h 14"/>
                  <a:gd name="T4" fmla="*/ 88 w 88"/>
                  <a:gd name="T5" fmla="*/ 0 h 14"/>
                  <a:gd name="T6" fmla="*/ 20 w 88"/>
                  <a:gd name="T7" fmla="*/ 14 h 14"/>
                  <a:gd name="T8" fmla="*/ 0 60000 65536"/>
                  <a:gd name="T9" fmla="*/ 0 60000 65536"/>
                  <a:gd name="T10" fmla="*/ 0 60000 65536"/>
                  <a:gd name="T11" fmla="*/ 0 60000 65536"/>
                  <a:gd name="T12" fmla="*/ 0 w 88"/>
                  <a:gd name="T13" fmla="*/ 0 h 14"/>
                  <a:gd name="T14" fmla="*/ 88 w 88"/>
                  <a:gd name="T15" fmla="*/ 14 h 14"/>
                </a:gdLst>
                <a:ahLst/>
                <a:cxnLst>
                  <a:cxn ang="T8">
                    <a:pos x="T0" y="T1"/>
                  </a:cxn>
                  <a:cxn ang="T9">
                    <a:pos x="T2" y="T3"/>
                  </a:cxn>
                  <a:cxn ang="T10">
                    <a:pos x="T4" y="T5"/>
                  </a:cxn>
                  <a:cxn ang="T11">
                    <a:pos x="T6" y="T7"/>
                  </a:cxn>
                </a:cxnLst>
                <a:rect l="T12" t="T13" r="T14" b="T15"/>
                <a:pathLst>
                  <a:path w="88" h="14">
                    <a:moveTo>
                      <a:pt x="20" y="14"/>
                    </a:moveTo>
                    <a:lnTo>
                      <a:pt x="0" y="0"/>
                    </a:lnTo>
                    <a:lnTo>
                      <a:pt x="88" y="0"/>
                    </a:lnTo>
                    <a:lnTo>
                      <a:pt x="20" y="14"/>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1" name="Freeform 275"/>
              <p:cNvSpPr>
                <a:spLocks/>
              </p:cNvSpPr>
              <p:nvPr/>
            </p:nvSpPr>
            <p:spPr bwMode="auto">
              <a:xfrm>
                <a:off x="3752" y="3371"/>
                <a:ext cx="56" cy="65"/>
              </a:xfrm>
              <a:custGeom>
                <a:avLst/>
                <a:gdLst>
                  <a:gd name="T0" fmla="*/ 45 w 56"/>
                  <a:gd name="T1" fmla="*/ 65 h 65"/>
                  <a:gd name="T2" fmla="*/ 10 w 56"/>
                  <a:gd name="T3" fmla="*/ 61 h 65"/>
                  <a:gd name="T4" fmla="*/ 0 w 56"/>
                  <a:gd name="T5" fmla="*/ 57 h 65"/>
                  <a:gd name="T6" fmla="*/ 56 w 56"/>
                  <a:gd name="T7" fmla="*/ 0 h 65"/>
                  <a:gd name="T8" fmla="*/ 45 w 56"/>
                  <a:gd name="T9" fmla="*/ 65 h 65"/>
                  <a:gd name="T10" fmla="*/ 0 60000 65536"/>
                  <a:gd name="T11" fmla="*/ 0 60000 65536"/>
                  <a:gd name="T12" fmla="*/ 0 60000 65536"/>
                  <a:gd name="T13" fmla="*/ 0 60000 65536"/>
                  <a:gd name="T14" fmla="*/ 0 60000 65536"/>
                  <a:gd name="T15" fmla="*/ 0 w 56"/>
                  <a:gd name="T16" fmla="*/ 0 h 65"/>
                  <a:gd name="T17" fmla="*/ 56 w 56"/>
                  <a:gd name="T18" fmla="*/ 65 h 65"/>
                </a:gdLst>
                <a:ahLst/>
                <a:cxnLst>
                  <a:cxn ang="T10">
                    <a:pos x="T0" y="T1"/>
                  </a:cxn>
                  <a:cxn ang="T11">
                    <a:pos x="T2" y="T3"/>
                  </a:cxn>
                  <a:cxn ang="T12">
                    <a:pos x="T4" y="T5"/>
                  </a:cxn>
                  <a:cxn ang="T13">
                    <a:pos x="T6" y="T7"/>
                  </a:cxn>
                  <a:cxn ang="T14">
                    <a:pos x="T8" y="T9"/>
                  </a:cxn>
                </a:cxnLst>
                <a:rect l="T15" t="T16" r="T17" b="T18"/>
                <a:pathLst>
                  <a:path w="56" h="65">
                    <a:moveTo>
                      <a:pt x="45" y="65"/>
                    </a:moveTo>
                    <a:lnTo>
                      <a:pt x="10" y="61"/>
                    </a:lnTo>
                    <a:lnTo>
                      <a:pt x="0" y="57"/>
                    </a:lnTo>
                    <a:lnTo>
                      <a:pt x="56" y="0"/>
                    </a:lnTo>
                    <a:lnTo>
                      <a:pt x="45" y="65"/>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276"/>
              <p:cNvSpPr>
                <a:spLocks/>
              </p:cNvSpPr>
              <p:nvPr/>
            </p:nvSpPr>
            <p:spPr bwMode="auto">
              <a:xfrm>
                <a:off x="3752" y="3371"/>
                <a:ext cx="56" cy="62"/>
              </a:xfrm>
              <a:custGeom>
                <a:avLst/>
                <a:gdLst>
                  <a:gd name="T0" fmla="*/ 25 w 56"/>
                  <a:gd name="T1" fmla="*/ 62 h 62"/>
                  <a:gd name="T2" fmla="*/ 0 w 56"/>
                  <a:gd name="T3" fmla="*/ 57 h 62"/>
                  <a:gd name="T4" fmla="*/ 56 w 56"/>
                  <a:gd name="T5" fmla="*/ 0 h 62"/>
                  <a:gd name="T6" fmla="*/ 25 w 56"/>
                  <a:gd name="T7" fmla="*/ 62 h 62"/>
                  <a:gd name="T8" fmla="*/ 0 60000 65536"/>
                  <a:gd name="T9" fmla="*/ 0 60000 65536"/>
                  <a:gd name="T10" fmla="*/ 0 60000 65536"/>
                  <a:gd name="T11" fmla="*/ 0 60000 65536"/>
                  <a:gd name="T12" fmla="*/ 0 w 56"/>
                  <a:gd name="T13" fmla="*/ 0 h 62"/>
                  <a:gd name="T14" fmla="*/ 56 w 56"/>
                  <a:gd name="T15" fmla="*/ 62 h 62"/>
                </a:gdLst>
                <a:ahLst/>
                <a:cxnLst>
                  <a:cxn ang="T8">
                    <a:pos x="T0" y="T1"/>
                  </a:cxn>
                  <a:cxn ang="T9">
                    <a:pos x="T2" y="T3"/>
                  </a:cxn>
                  <a:cxn ang="T10">
                    <a:pos x="T4" y="T5"/>
                  </a:cxn>
                  <a:cxn ang="T11">
                    <a:pos x="T6" y="T7"/>
                  </a:cxn>
                </a:cxnLst>
                <a:rect l="T12" t="T13" r="T14" b="T15"/>
                <a:pathLst>
                  <a:path w="56" h="62">
                    <a:moveTo>
                      <a:pt x="25" y="62"/>
                    </a:moveTo>
                    <a:lnTo>
                      <a:pt x="0" y="57"/>
                    </a:lnTo>
                    <a:lnTo>
                      <a:pt x="56" y="0"/>
                    </a:lnTo>
                    <a:lnTo>
                      <a:pt x="25" y="62"/>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277"/>
              <p:cNvSpPr>
                <a:spLocks/>
              </p:cNvSpPr>
              <p:nvPr/>
            </p:nvSpPr>
            <p:spPr bwMode="auto">
              <a:xfrm>
                <a:off x="3763" y="3388"/>
                <a:ext cx="86" cy="51"/>
              </a:xfrm>
              <a:custGeom>
                <a:avLst/>
                <a:gdLst>
                  <a:gd name="T0" fmla="*/ 44 w 86"/>
                  <a:gd name="T1" fmla="*/ 51 h 51"/>
                  <a:gd name="T2" fmla="*/ 4 w 86"/>
                  <a:gd name="T3" fmla="*/ 43 h 51"/>
                  <a:gd name="T4" fmla="*/ 0 w 86"/>
                  <a:gd name="T5" fmla="*/ 39 h 51"/>
                  <a:gd name="T6" fmla="*/ 86 w 86"/>
                  <a:gd name="T7" fmla="*/ 0 h 51"/>
                  <a:gd name="T8" fmla="*/ 44 w 86"/>
                  <a:gd name="T9" fmla="*/ 51 h 51"/>
                  <a:gd name="T10" fmla="*/ 0 60000 65536"/>
                  <a:gd name="T11" fmla="*/ 0 60000 65536"/>
                  <a:gd name="T12" fmla="*/ 0 60000 65536"/>
                  <a:gd name="T13" fmla="*/ 0 60000 65536"/>
                  <a:gd name="T14" fmla="*/ 0 60000 65536"/>
                  <a:gd name="T15" fmla="*/ 0 w 86"/>
                  <a:gd name="T16" fmla="*/ 0 h 51"/>
                  <a:gd name="T17" fmla="*/ 86 w 86"/>
                  <a:gd name="T18" fmla="*/ 51 h 51"/>
                </a:gdLst>
                <a:ahLst/>
                <a:cxnLst>
                  <a:cxn ang="T10">
                    <a:pos x="T0" y="T1"/>
                  </a:cxn>
                  <a:cxn ang="T11">
                    <a:pos x="T2" y="T3"/>
                  </a:cxn>
                  <a:cxn ang="T12">
                    <a:pos x="T4" y="T5"/>
                  </a:cxn>
                  <a:cxn ang="T13">
                    <a:pos x="T6" y="T7"/>
                  </a:cxn>
                  <a:cxn ang="T14">
                    <a:pos x="T8" y="T9"/>
                  </a:cxn>
                </a:cxnLst>
                <a:rect l="T15" t="T16" r="T17" b="T18"/>
                <a:pathLst>
                  <a:path w="86" h="51">
                    <a:moveTo>
                      <a:pt x="44" y="51"/>
                    </a:moveTo>
                    <a:lnTo>
                      <a:pt x="4" y="43"/>
                    </a:lnTo>
                    <a:lnTo>
                      <a:pt x="0" y="39"/>
                    </a:lnTo>
                    <a:lnTo>
                      <a:pt x="86" y="0"/>
                    </a:lnTo>
                    <a:lnTo>
                      <a:pt x="44" y="51"/>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4" name="Freeform 278"/>
              <p:cNvSpPr>
                <a:spLocks/>
              </p:cNvSpPr>
              <p:nvPr/>
            </p:nvSpPr>
            <p:spPr bwMode="auto">
              <a:xfrm>
                <a:off x="3762" y="3388"/>
                <a:ext cx="87" cy="45"/>
              </a:xfrm>
              <a:custGeom>
                <a:avLst/>
                <a:gdLst>
                  <a:gd name="T0" fmla="*/ 24 w 87"/>
                  <a:gd name="T1" fmla="*/ 45 h 45"/>
                  <a:gd name="T2" fmla="*/ 0 w 87"/>
                  <a:gd name="T3" fmla="*/ 39 h 45"/>
                  <a:gd name="T4" fmla="*/ 87 w 87"/>
                  <a:gd name="T5" fmla="*/ 0 h 45"/>
                  <a:gd name="T6" fmla="*/ 24 w 87"/>
                  <a:gd name="T7" fmla="*/ 45 h 45"/>
                  <a:gd name="T8" fmla="*/ 0 60000 65536"/>
                  <a:gd name="T9" fmla="*/ 0 60000 65536"/>
                  <a:gd name="T10" fmla="*/ 0 60000 65536"/>
                  <a:gd name="T11" fmla="*/ 0 60000 65536"/>
                  <a:gd name="T12" fmla="*/ 0 w 87"/>
                  <a:gd name="T13" fmla="*/ 0 h 45"/>
                  <a:gd name="T14" fmla="*/ 87 w 87"/>
                  <a:gd name="T15" fmla="*/ 45 h 45"/>
                </a:gdLst>
                <a:ahLst/>
                <a:cxnLst>
                  <a:cxn ang="T8">
                    <a:pos x="T0" y="T1"/>
                  </a:cxn>
                  <a:cxn ang="T9">
                    <a:pos x="T2" y="T3"/>
                  </a:cxn>
                  <a:cxn ang="T10">
                    <a:pos x="T4" y="T5"/>
                  </a:cxn>
                  <a:cxn ang="T11">
                    <a:pos x="T6" y="T7"/>
                  </a:cxn>
                </a:cxnLst>
                <a:rect l="T12" t="T13" r="T14" b="T15"/>
                <a:pathLst>
                  <a:path w="87" h="45">
                    <a:moveTo>
                      <a:pt x="24" y="45"/>
                    </a:moveTo>
                    <a:lnTo>
                      <a:pt x="0" y="39"/>
                    </a:lnTo>
                    <a:lnTo>
                      <a:pt x="87" y="0"/>
                    </a:lnTo>
                    <a:lnTo>
                      <a:pt x="24" y="45"/>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279"/>
              <p:cNvSpPr>
                <a:spLocks/>
              </p:cNvSpPr>
              <p:nvPr/>
            </p:nvSpPr>
            <p:spPr bwMode="auto">
              <a:xfrm>
                <a:off x="3746" y="3360"/>
                <a:ext cx="45" cy="72"/>
              </a:xfrm>
              <a:custGeom>
                <a:avLst/>
                <a:gdLst>
                  <a:gd name="T0" fmla="*/ 45 w 45"/>
                  <a:gd name="T1" fmla="*/ 72 h 72"/>
                  <a:gd name="T2" fmla="*/ 36 w 45"/>
                  <a:gd name="T3" fmla="*/ 71 h 72"/>
                  <a:gd name="T4" fmla="*/ 28 w 45"/>
                  <a:gd name="T5" fmla="*/ 69 h 72"/>
                  <a:gd name="T6" fmla="*/ 20 w 45"/>
                  <a:gd name="T7" fmla="*/ 69 h 72"/>
                  <a:gd name="T8" fmla="*/ 12 w 45"/>
                  <a:gd name="T9" fmla="*/ 69 h 72"/>
                  <a:gd name="T10" fmla="*/ 0 w 45"/>
                  <a:gd name="T11" fmla="*/ 72 h 72"/>
                  <a:gd name="T12" fmla="*/ 21 w 45"/>
                  <a:gd name="T13" fmla="*/ 0 h 72"/>
                  <a:gd name="T14" fmla="*/ 45 w 45"/>
                  <a:gd name="T15" fmla="*/ 72 h 7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2"/>
                  <a:gd name="T26" fmla="*/ 45 w 4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2">
                    <a:moveTo>
                      <a:pt x="45" y="72"/>
                    </a:moveTo>
                    <a:lnTo>
                      <a:pt x="36" y="71"/>
                    </a:lnTo>
                    <a:lnTo>
                      <a:pt x="28" y="69"/>
                    </a:lnTo>
                    <a:lnTo>
                      <a:pt x="20" y="69"/>
                    </a:lnTo>
                    <a:lnTo>
                      <a:pt x="12" y="69"/>
                    </a:lnTo>
                    <a:lnTo>
                      <a:pt x="0" y="72"/>
                    </a:lnTo>
                    <a:lnTo>
                      <a:pt x="21" y="0"/>
                    </a:lnTo>
                    <a:lnTo>
                      <a:pt x="45" y="72"/>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6" name="Freeform 280"/>
              <p:cNvSpPr>
                <a:spLocks/>
              </p:cNvSpPr>
              <p:nvPr/>
            </p:nvSpPr>
            <p:spPr bwMode="auto">
              <a:xfrm>
                <a:off x="3746" y="3360"/>
                <a:ext cx="21" cy="72"/>
              </a:xfrm>
              <a:custGeom>
                <a:avLst/>
                <a:gdLst>
                  <a:gd name="T0" fmla="*/ 21 w 21"/>
                  <a:gd name="T1" fmla="*/ 69 h 72"/>
                  <a:gd name="T2" fmla="*/ 11 w 21"/>
                  <a:gd name="T3" fmla="*/ 71 h 72"/>
                  <a:gd name="T4" fmla="*/ 0 w 21"/>
                  <a:gd name="T5" fmla="*/ 72 h 72"/>
                  <a:gd name="T6" fmla="*/ 21 w 21"/>
                  <a:gd name="T7" fmla="*/ 0 h 72"/>
                  <a:gd name="T8" fmla="*/ 21 w 21"/>
                  <a:gd name="T9" fmla="*/ 69 h 72"/>
                  <a:gd name="T10" fmla="*/ 0 60000 65536"/>
                  <a:gd name="T11" fmla="*/ 0 60000 65536"/>
                  <a:gd name="T12" fmla="*/ 0 60000 65536"/>
                  <a:gd name="T13" fmla="*/ 0 60000 65536"/>
                  <a:gd name="T14" fmla="*/ 0 60000 65536"/>
                  <a:gd name="T15" fmla="*/ 0 w 21"/>
                  <a:gd name="T16" fmla="*/ 0 h 72"/>
                  <a:gd name="T17" fmla="*/ 21 w 21"/>
                  <a:gd name="T18" fmla="*/ 72 h 72"/>
                </a:gdLst>
                <a:ahLst/>
                <a:cxnLst>
                  <a:cxn ang="T10">
                    <a:pos x="T0" y="T1"/>
                  </a:cxn>
                  <a:cxn ang="T11">
                    <a:pos x="T2" y="T3"/>
                  </a:cxn>
                  <a:cxn ang="T12">
                    <a:pos x="T4" y="T5"/>
                  </a:cxn>
                  <a:cxn ang="T13">
                    <a:pos x="T6" y="T7"/>
                  </a:cxn>
                  <a:cxn ang="T14">
                    <a:pos x="T8" y="T9"/>
                  </a:cxn>
                </a:cxnLst>
                <a:rect l="T15" t="T16" r="T17" b="T18"/>
                <a:pathLst>
                  <a:path w="21" h="72">
                    <a:moveTo>
                      <a:pt x="21" y="69"/>
                    </a:moveTo>
                    <a:lnTo>
                      <a:pt x="11" y="71"/>
                    </a:lnTo>
                    <a:lnTo>
                      <a:pt x="0" y="72"/>
                    </a:lnTo>
                    <a:lnTo>
                      <a:pt x="21" y="0"/>
                    </a:lnTo>
                    <a:lnTo>
                      <a:pt x="21" y="69"/>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281"/>
              <p:cNvSpPr>
                <a:spLocks noEditPoints="1"/>
              </p:cNvSpPr>
              <p:nvPr/>
            </p:nvSpPr>
            <p:spPr bwMode="auto">
              <a:xfrm>
                <a:off x="3784" y="3680"/>
                <a:ext cx="30" cy="7"/>
              </a:xfrm>
              <a:custGeom>
                <a:avLst/>
                <a:gdLst>
                  <a:gd name="T0" fmla="*/ 7 w 30"/>
                  <a:gd name="T1" fmla="*/ 3 h 7"/>
                  <a:gd name="T2" fmla="*/ 7 w 30"/>
                  <a:gd name="T3" fmla="*/ 3 h 7"/>
                  <a:gd name="T4" fmla="*/ 5 w 30"/>
                  <a:gd name="T5" fmla="*/ 3 h 7"/>
                  <a:gd name="T6" fmla="*/ 2 w 30"/>
                  <a:gd name="T7" fmla="*/ 2 h 7"/>
                  <a:gd name="T8" fmla="*/ 0 w 30"/>
                  <a:gd name="T9" fmla="*/ 3 h 7"/>
                  <a:gd name="T10" fmla="*/ 1 w 30"/>
                  <a:gd name="T11" fmla="*/ 4 h 7"/>
                  <a:gd name="T12" fmla="*/ 4 w 30"/>
                  <a:gd name="T13" fmla="*/ 6 h 7"/>
                  <a:gd name="T14" fmla="*/ 5 w 30"/>
                  <a:gd name="T15" fmla="*/ 6 h 7"/>
                  <a:gd name="T16" fmla="*/ 7 w 30"/>
                  <a:gd name="T17" fmla="*/ 7 h 7"/>
                  <a:gd name="T18" fmla="*/ 7 w 30"/>
                  <a:gd name="T19" fmla="*/ 7 h 7"/>
                  <a:gd name="T20" fmla="*/ 7 w 30"/>
                  <a:gd name="T21" fmla="*/ 7 h 7"/>
                  <a:gd name="T22" fmla="*/ 7 w 30"/>
                  <a:gd name="T23" fmla="*/ 4 h 7"/>
                  <a:gd name="T24" fmla="*/ 7 w 30"/>
                  <a:gd name="T25" fmla="*/ 3 h 7"/>
                  <a:gd name="T26" fmla="*/ 7 w 30"/>
                  <a:gd name="T27" fmla="*/ 3 h 7"/>
                  <a:gd name="T28" fmla="*/ 7 w 30"/>
                  <a:gd name="T29" fmla="*/ 3 h 7"/>
                  <a:gd name="T30" fmla="*/ 24 w 30"/>
                  <a:gd name="T31" fmla="*/ 4 h 7"/>
                  <a:gd name="T32" fmla="*/ 26 w 30"/>
                  <a:gd name="T33" fmla="*/ 4 h 7"/>
                  <a:gd name="T34" fmla="*/ 26 w 30"/>
                  <a:gd name="T35" fmla="*/ 3 h 7"/>
                  <a:gd name="T36" fmla="*/ 28 w 30"/>
                  <a:gd name="T37" fmla="*/ 2 h 7"/>
                  <a:gd name="T38" fmla="*/ 30 w 30"/>
                  <a:gd name="T39" fmla="*/ 0 h 7"/>
                  <a:gd name="T40" fmla="*/ 28 w 30"/>
                  <a:gd name="T41" fmla="*/ 0 h 7"/>
                  <a:gd name="T42" fmla="*/ 27 w 30"/>
                  <a:gd name="T43" fmla="*/ 0 h 7"/>
                  <a:gd name="T44" fmla="*/ 26 w 30"/>
                  <a:gd name="T45" fmla="*/ 2 h 7"/>
                  <a:gd name="T46" fmla="*/ 24 w 30"/>
                  <a:gd name="T47" fmla="*/ 4 h 7"/>
                  <a:gd name="T48" fmla="*/ 24 w 30"/>
                  <a:gd name="T49" fmla="*/ 4 h 7"/>
                  <a:gd name="T50" fmla="*/ 24 w 30"/>
                  <a:gd name="T51" fmla="*/ 4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7"/>
                  <a:gd name="T80" fmla="*/ 30 w 30"/>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7">
                    <a:moveTo>
                      <a:pt x="7" y="3"/>
                    </a:moveTo>
                    <a:lnTo>
                      <a:pt x="7" y="3"/>
                    </a:lnTo>
                    <a:lnTo>
                      <a:pt x="5" y="3"/>
                    </a:lnTo>
                    <a:lnTo>
                      <a:pt x="2" y="2"/>
                    </a:lnTo>
                    <a:lnTo>
                      <a:pt x="0" y="3"/>
                    </a:lnTo>
                    <a:lnTo>
                      <a:pt x="1" y="4"/>
                    </a:lnTo>
                    <a:lnTo>
                      <a:pt x="4" y="6"/>
                    </a:lnTo>
                    <a:lnTo>
                      <a:pt x="5" y="6"/>
                    </a:lnTo>
                    <a:lnTo>
                      <a:pt x="7" y="7"/>
                    </a:lnTo>
                    <a:lnTo>
                      <a:pt x="7" y="4"/>
                    </a:lnTo>
                    <a:lnTo>
                      <a:pt x="7" y="3"/>
                    </a:lnTo>
                    <a:close/>
                    <a:moveTo>
                      <a:pt x="24" y="4"/>
                    </a:moveTo>
                    <a:lnTo>
                      <a:pt x="26" y="4"/>
                    </a:lnTo>
                    <a:lnTo>
                      <a:pt x="26" y="3"/>
                    </a:lnTo>
                    <a:lnTo>
                      <a:pt x="28" y="2"/>
                    </a:lnTo>
                    <a:lnTo>
                      <a:pt x="30" y="0"/>
                    </a:lnTo>
                    <a:lnTo>
                      <a:pt x="28" y="0"/>
                    </a:lnTo>
                    <a:lnTo>
                      <a:pt x="27" y="0"/>
                    </a:lnTo>
                    <a:lnTo>
                      <a:pt x="26" y="2"/>
                    </a:lnTo>
                    <a:lnTo>
                      <a:pt x="2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8" name="Freeform 282"/>
              <p:cNvSpPr>
                <a:spLocks noEditPoints="1"/>
              </p:cNvSpPr>
              <p:nvPr/>
            </p:nvSpPr>
            <p:spPr bwMode="auto">
              <a:xfrm>
                <a:off x="3723" y="3680"/>
                <a:ext cx="29" cy="7"/>
              </a:xfrm>
              <a:custGeom>
                <a:avLst/>
                <a:gdLst>
                  <a:gd name="T0" fmla="*/ 23 w 29"/>
                  <a:gd name="T1" fmla="*/ 3 h 7"/>
                  <a:gd name="T2" fmla="*/ 23 w 29"/>
                  <a:gd name="T3" fmla="*/ 3 h 7"/>
                  <a:gd name="T4" fmla="*/ 23 w 29"/>
                  <a:gd name="T5" fmla="*/ 3 h 7"/>
                  <a:gd name="T6" fmla="*/ 27 w 29"/>
                  <a:gd name="T7" fmla="*/ 2 h 7"/>
                  <a:gd name="T8" fmla="*/ 29 w 29"/>
                  <a:gd name="T9" fmla="*/ 3 h 7"/>
                  <a:gd name="T10" fmla="*/ 28 w 29"/>
                  <a:gd name="T11" fmla="*/ 4 h 7"/>
                  <a:gd name="T12" fmla="*/ 25 w 29"/>
                  <a:gd name="T13" fmla="*/ 6 h 7"/>
                  <a:gd name="T14" fmla="*/ 24 w 29"/>
                  <a:gd name="T15" fmla="*/ 6 h 7"/>
                  <a:gd name="T16" fmla="*/ 23 w 29"/>
                  <a:gd name="T17" fmla="*/ 7 h 7"/>
                  <a:gd name="T18" fmla="*/ 23 w 29"/>
                  <a:gd name="T19" fmla="*/ 7 h 7"/>
                  <a:gd name="T20" fmla="*/ 23 w 29"/>
                  <a:gd name="T21" fmla="*/ 7 h 7"/>
                  <a:gd name="T22" fmla="*/ 23 w 29"/>
                  <a:gd name="T23" fmla="*/ 4 h 7"/>
                  <a:gd name="T24" fmla="*/ 23 w 29"/>
                  <a:gd name="T25" fmla="*/ 3 h 7"/>
                  <a:gd name="T26" fmla="*/ 23 w 29"/>
                  <a:gd name="T27" fmla="*/ 3 h 7"/>
                  <a:gd name="T28" fmla="*/ 23 w 29"/>
                  <a:gd name="T29" fmla="*/ 3 h 7"/>
                  <a:gd name="T30" fmla="*/ 5 w 29"/>
                  <a:gd name="T31" fmla="*/ 4 h 7"/>
                  <a:gd name="T32" fmla="*/ 4 w 29"/>
                  <a:gd name="T33" fmla="*/ 4 h 7"/>
                  <a:gd name="T34" fmla="*/ 4 w 29"/>
                  <a:gd name="T35" fmla="*/ 3 h 7"/>
                  <a:gd name="T36" fmla="*/ 1 w 29"/>
                  <a:gd name="T37" fmla="*/ 2 h 7"/>
                  <a:gd name="T38" fmla="*/ 0 w 29"/>
                  <a:gd name="T39" fmla="*/ 0 h 7"/>
                  <a:gd name="T40" fmla="*/ 1 w 29"/>
                  <a:gd name="T41" fmla="*/ 0 h 7"/>
                  <a:gd name="T42" fmla="*/ 2 w 29"/>
                  <a:gd name="T43" fmla="*/ 0 h 7"/>
                  <a:gd name="T44" fmla="*/ 4 w 29"/>
                  <a:gd name="T45" fmla="*/ 2 h 7"/>
                  <a:gd name="T46" fmla="*/ 5 w 29"/>
                  <a:gd name="T47" fmla="*/ 4 h 7"/>
                  <a:gd name="T48" fmla="*/ 5 w 29"/>
                  <a:gd name="T49" fmla="*/ 4 h 7"/>
                  <a:gd name="T50" fmla="*/ 5 w 29"/>
                  <a:gd name="T51" fmla="*/ 4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7"/>
                  <a:gd name="T80" fmla="*/ 29 w 29"/>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7">
                    <a:moveTo>
                      <a:pt x="23" y="3"/>
                    </a:moveTo>
                    <a:lnTo>
                      <a:pt x="23" y="3"/>
                    </a:lnTo>
                    <a:lnTo>
                      <a:pt x="27" y="2"/>
                    </a:lnTo>
                    <a:lnTo>
                      <a:pt x="29" y="3"/>
                    </a:lnTo>
                    <a:lnTo>
                      <a:pt x="28" y="4"/>
                    </a:lnTo>
                    <a:lnTo>
                      <a:pt x="25" y="6"/>
                    </a:lnTo>
                    <a:lnTo>
                      <a:pt x="24" y="6"/>
                    </a:lnTo>
                    <a:lnTo>
                      <a:pt x="23" y="7"/>
                    </a:lnTo>
                    <a:lnTo>
                      <a:pt x="23" y="4"/>
                    </a:lnTo>
                    <a:lnTo>
                      <a:pt x="23" y="3"/>
                    </a:lnTo>
                    <a:close/>
                    <a:moveTo>
                      <a:pt x="5" y="4"/>
                    </a:moveTo>
                    <a:lnTo>
                      <a:pt x="4" y="4"/>
                    </a:lnTo>
                    <a:lnTo>
                      <a:pt x="4" y="3"/>
                    </a:lnTo>
                    <a:lnTo>
                      <a:pt x="1" y="2"/>
                    </a:lnTo>
                    <a:lnTo>
                      <a:pt x="0" y="0"/>
                    </a:lnTo>
                    <a:lnTo>
                      <a:pt x="1" y="0"/>
                    </a:lnTo>
                    <a:lnTo>
                      <a:pt x="2" y="0"/>
                    </a:lnTo>
                    <a:lnTo>
                      <a:pt x="4" y="2"/>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283"/>
              <p:cNvSpPr>
                <a:spLocks/>
              </p:cNvSpPr>
              <p:nvPr/>
            </p:nvSpPr>
            <p:spPr bwMode="auto">
              <a:xfrm>
                <a:off x="3773" y="3583"/>
                <a:ext cx="28" cy="45"/>
              </a:xfrm>
              <a:custGeom>
                <a:avLst/>
                <a:gdLst>
                  <a:gd name="T0" fmla="*/ 28 w 28"/>
                  <a:gd name="T1" fmla="*/ 0 h 45"/>
                  <a:gd name="T2" fmla="*/ 12 w 28"/>
                  <a:gd name="T3" fmla="*/ 32 h 45"/>
                  <a:gd name="T4" fmla="*/ 0 w 28"/>
                  <a:gd name="T5" fmla="*/ 45 h 45"/>
                  <a:gd name="T6" fmla="*/ 8 w 28"/>
                  <a:gd name="T7" fmla="*/ 33 h 45"/>
                  <a:gd name="T8" fmla="*/ 4 w 28"/>
                  <a:gd name="T9" fmla="*/ 20 h 45"/>
                  <a:gd name="T10" fmla="*/ 28 w 28"/>
                  <a:gd name="T11" fmla="*/ 0 h 45"/>
                  <a:gd name="T12" fmla="*/ 0 60000 65536"/>
                  <a:gd name="T13" fmla="*/ 0 60000 65536"/>
                  <a:gd name="T14" fmla="*/ 0 60000 65536"/>
                  <a:gd name="T15" fmla="*/ 0 60000 65536"/>
                  <a:gd name="T16" fmla="*/ 0 60000 65536"/>
                  <a:gd name="T17" fmla="*/ 0 60000 65536"/>
                  <a:gd name="T18" fmla="*/ 0 w 28"/>
                  <a:gd name="T19" fmla="*/ 0 h 45"/>
                  <a:gd name="T20" fmla="*/ 28 w 2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8" h="45">
                    <a:moveTo>
                      <a:pt x="28" y="0"/>
                    </a:moveTo>
                    <a:lnTo>
                      <a:pt x="12" y="32"/>
                    </a:lnTo>
                    <a:lnTo>
                      <a:pt x="0" y="45"/>
                    </a:lnTo>
                    <a:lnTo>
                      <a:pt x="8" y="33"/>
                    </a:lnTo>
                    <a:lnTo>
                      <a:pt x="4" y="20"/>
                    </a:lnTo>
                    <a:lnTo>
                      <a:pt x="28" y="0"/>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0" name="Freeform 284"/>
              <p:cNvSpPr>
                <a:spLocks/>
              </p:cNvSpPr>
              <p:nvPr/>
            </p:nvSpPr>
            <p:spPr bwMode="auto">
              <a:xfrm>
                <a:off x="3729" y="3549"/>
                <a:ext cx="37" cy="15"/>
              </a:xfrm>
              <a:custGeom>
                <a:avLst/>
                <a:gdLst>
                  <a:gd name="T0" fmla="*/ 0 w 37"/>
                  <a:gd name="T1" fmla="*/ 15 h 15"/>
                  <a:gd name="T2" fmla="*/ 37 w 37"/>
                  <a:gd name="T3" fmla="*/ 15 h 15"/>
                  <a:gd name="T4" fmla="*/ 19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9" y="0"/>
                    </a:lnTo>
                    <a:lnTo>
                      <a:pt x="0" y="15"/>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1" name="Freeform 285"/>
              <p:cNvSpPr>
                <a:spLocks/>
              </p:cNvSpPr>
              <p:nvPr/>
            </p:nvSpPr>
            <p:spPr bwMode="auto">
              <a:xfrm>
                <a:off x="3729" y="3549"/>
                <a:ext cx="37" cy="15"/>
              </a:xfrm>
              <a:custGeom>
                <a:avLst/>
                <a:gdLst>
                  <a:gd name="T0" fmla="*/ 0 w 37"/>
                  <a:gd name="T1" fmla="*/ 15 h 15"/>
                  <a:gd name="T2" fmla="*/ 37 w 37"/>
                  <a:gd name="T3" fmla="*/ 15 h 15"/>
                  <a:gd name="T4" fmla="*/ 19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9" y="0"/>
                    </a:lnTo>
                    <a:lnTo>
                      <a:pt x="0" y="15"/>
                    </a:lnTo>
                    <a:close/>
                  </a:path>
                </a:pathLst>
              </a:custGeom>
              <a:noFill/>
              <a:ln w="1588">
                <a:solidFill>
                  <a:srgbClr val="00572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2" name="Freeform 286"/>
              <p:cNvSpPr>
                <a:spLocks/>
              </p:cNvSpPr>
              <p:nvPr/>
            </p:nvSpPr>
            <p:spPr bwMode="auto">
              <a:xfrm>
                <a:off x="3766" y="3549"/>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3" name="Freeform 287"/>
              <p:cNvSpPr>
                <a:spLocks/>
              </p:cNvSpPr>
              <p:nvPr/>
            </p:nvSpPr>
            <p:spPr bwMode="auto">
              <a:xfrm>
                <a:off x="3766" y="3549"/>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noFill/>
              <a:ln w="1588">
                <a:solidFill>
                  <a:srgbClr val="00572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4" name="Freeform 288"/>
              <p:cNvSpPr>
                <a:spLocks/>
              </p:cNvSpPr>
              <p:nvPr/>
            </p:nvSpPr>
            <p:spPr bwMode="auto">
              <a:xfrm>
                <a:off x="3748" y="3536"/>
                <a:ext cx="38" cy="13"/>
              </a:xfrm>
              <a:custGeom>
                <a:avLst/>
                <a:gdLst>
                  <a:gd name="T0" fmla="*/ 0 w 38"/>
                  <a:gd name="T1" fmla="*/ 13 h 13"/>
                  <a:gd name="T2" fmla="*/ 38 w 38"/>
                  <a:gd name="T3" fmla="*/ 13 h 13"/>
                  <a:gd name="T4" fmla="*/ 19 w 38"/>
                  <a:gd name="T5" fmla="*/ 0 h 13"/>
                  <a:gd name="T6" fmla="*/ 0 w 38"/>
                  <a:gd name="T7" fmla="*/ 13 h 13"/>
                  <a:gd name="T8" fmla="*/ 0 60000 65536"/>
                  <a:gd name="T9" fmla="*/ 0 60000 65536"/>
                  <a:gd name="T10" fmla="*/ 0 60000 65536"/>
                  <a:gd name="T11" fmla="*/ 0 60000 65536"/>
                  <a:gd name="T12" fmla="*/ 0 w 38"/>
                  <a:gd name="T13" fmla="*/ 0 h 13"/>
                  <a:gd name="T14" fmla="*/ 38 w 38"/>
                  <a:gd name="T15" fmla="*/ 13 h 13"/>
                </a:gdLst>
                <a:ahLst/>
                <a:cxnLst>
                  <a:cxn ang="T8">
                    <a:pos x="T0" y="T1"/>
                  </a:cxn>
                  <a:cxn ang="T9">
                    <a:pos x="T2" y="T3"/>
                  </a:cxn>
                  <a:cxn ang="T10">
                    <a:pos x="T4" y="T5"/>
                  </a:cxn>
                  <a:cxn ang="T11">
                    <a:pos x="T6" y="T7"/>
                  </a:cxn>
                </a:cxnLst>
                <a:rect l="T12" t="T13" r="T14" b="T15"/>
                <a:pathLst>
                  <a:path w="38" h="13">
                    <a:moveTo>
                      <a:pt x="0" y="13"/>
                    </a:moveTo>
                    <a:lnTo>
                      <a:pt x="38" y="13"/>
                    </a:lnTo>
                    <a:lnTo>
                      <a:pt x="19" y="0"/>
                    </a:lnTo>
                    <a:lnTo>
                      <a:pt x="0" y="13"/>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5" name="Freeform 289"/>
              <p:cNvSpPr>
                <a:spLocks/>
              </p:cNvSpPr>
              <p:nvPr/>
            </p:nvSpPr>
            <p:spPr bwMode="auto">
              <a:xfrm>
                <a:off x="3709" y="3564"/>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6" name="Freeform 290"/>
              <p:cNvSpPr>
                <a:spLocks/>
              </p:cNvSpPr>
              <p:nvPr/>
            </p:nvSpPr>
            <p:spPr bwMode="auto">
              <a:xfrm>
                <a:off x="3709" y="3564"/>
                <a:ext cx="38" cy="15"/>
              </a:xfrm>
              <a:custGeom>
                <a:avLst/>
                <a:gdLst>
                  <a:gd name="T0" fmla="*/ 0 w 38"/>
                  <a:gd name="T1" fmla="*/ 15 h 15"/>
                  <a:gd name="T2" fmla="*/ 38 w 38"/>
                  <a:gd name="T3" fmla="*/ 15 h 15"/>
                  <a:gd name="T4" fmla="*/ 19 w 38"/>
                  <a:gd name="T5" fmla="*/ 0 h 15"/>
                  <a:gd name="T6" fmla="*/ 0 w 38"/>
                  <a:gd name="T7" fmla="*/ 15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0" y="15"/>
                    </a:moveTo>
                    <a:lnTo>
                      <a:pt x="38" y="15"/>
                    </a:lnTo>
                    <a:lnTo>
                      <a:pt x="19" y="0"/>
                    </a:lnTo>
                    <a:lnTo>
                      <a:pt x="0" y="15"/>
                    </a:lnTo>
                    <a:close/>
                  </a:path>
                </a:pathLst>
              </a:custGeom>
              <a:noFill/>
              <a:ln w="1588">
                <a:solidFill>
                  <a:srgbClr val="00572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7" name="Freeform 291"/>
              <p:cNvSpPr>
                <a:spLocks/>
              </p:cNvSpPr>
              <p:nvPr/>
            </p:nvSpPr>
            <p:spPr bwMode="auto">
              <a:xfrm>
                <a:off x="3747" y="3564"/>
                <a:ext cx="39" cy="15"/>
              </a:xfrm>
              <a:custGeom>
                <a:avLst/>
                <a:gdLst>
                  <a:gd name="T0" fmla="*/ 0 w 39"/>
                  <a:gd name="T1" fmla="*/ 15 h 15"/>
                  <a:gd name="T2" fmla="*/ 39 w 39"/>
                  <a:gd name="T3" fmla="*/ 15 h 15"/>
                  <a:gd name="T4" fmla="*/ 20 w 39"/>
                  <a:gd name="T5" fmla="*/ 0 h 15"/>
                  <a:gd name="T6" fmla="*/ 0 w 39"/>
                  <a:gd name="T7" fmla="*/ 15 h 15"/>
                  <a:gd name="T8" fmla="*/ 0 60000 65536"/>
                  <a:gd name="T9" fmla="*/ 0 60000 65536"/>
                  <a:gd name="T10" fmla="*/ 0 60000 65536"/>
                  <a:gd name="T11" fmla="*/ 0 60000 65536"/>
                  <a:gd name="T12" fmla="*/ 0 w 39"/>
                  <a:gd name="T13" fmla="*/ 0 h 15"/>
                  <a:gd name="T14" fmla="*/ 39 w 39"/>
                  <a:gd name="T15" fmla="*/ 15 h 15"/>
                </a:gdLst>
                <a:ahLst/>
                <a:cxnLst>
                  <a:cxn ang="T8">
                    <a:pos x="T0" y="T1"/>
                  </a:cxn>
                  <a:cxn ang="T9">
                    <a:pos x="T2" y="T3"/>
                  </a:cxn>
                  <a:cxn ang="T10">
                    <a:pos x="T4" y="T5"/>
                  </a:cxn>
                  <a:cxn ang="T11">
                    <a:pos x="T6" y="T7"/>
                  </a:cxn>
                </a:cxnLst>
                <a:rect l="T12" t="T13" r="T14" b="T15"/>
                <a:pathLst>
                  <a:path w="39" h="15">
                    <a:moveTo>
                      <a:pt x="0" y="15"/>
                    </a:moveTo>
                    <a:lnTo>
                      <a:pt x="39" y="15"/>
                    </a:lnTo>
                    <a:lnTo>
                      <a:pt x="20" y="0"/>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292"/>
              <p:cNvSpPr>
                <a:spLocks/>
              </p:cNvSpPr>
              <p:nvPr/>
            </p:nvSpPr>
            <p:spPr bwMode="auto">
              <a:xfrm>
                <a:off x="3747" y="3564"/>
                <a:ext cx="39" cy="15"/>
              </a:xfrm>
              <a:custGeom>
                <a:avLst/>
                <a:gdLst>
                  <a:gd name="T0" fmla="*/ 0 w 39"/>
                  <a:gd name="T1" fmla="*/ 15 h 15"/>
                  <a:gd name="T2" fmla="*/ 39 w 39"/>
                  <a:gd name="T3" fmla="*/ 15 h 15"/>
                  <a:gd name="T4" fmla="*/ 20 w 39"/>
                  <a:gd name="T5" fmla="*/ 0 h 15"/>
                  <a:gd name="T6" fmla="*/ 0 w 39"/>
                  <a:gd name="T7" fmla="*/ 15 h 15"/>
                  <a:gd name="T8" fmla="*/ 0 60000 65536"/>
                  <a:gd name="T9" fmla="*/ 0 60000 65536"/>
                  <a:gd name="T10" fmla="*/ 0 60000 65536"/>
                  <a:gd name="T11" fmla="*/ 0 60000 65536"/>
                  <a:gd name="T12" fmla="*/ 0 w 39"/>
                  <a:gd name="T13" fmla="*/ 0 h 15"/>
                  <a:gd name="T14" fmla="*/ 39 w 39"/>
                  <a:gd name="T15" fmla="*/ 15 h 15"/>
                </a:gdLst>
                <a:ahLst/>
                <a:cxnLst>
                  <a:cxn ang="T8">
                    <a:pos x="T0" y="T1"/>
                  </a:cxn>
                  <a:cxn ang="T9">
                    <a:pos x="T2" y="T3"/>
                  </a:cxn>
                  <a:cxn ang="T10">
                    <a:pos x="T4" y="T5"/>
                  </a:cxn>
                  <a:cxn ang="T11">
                    <a:pos x="T6" y="T7"/>
                  </a:cxn>
                </a:cxnLst>
                <a:rect l="T12" t="T13" r="T14" b="T15"/>
                <a:pathLst>
                  <a:path w="39" h="15">
                    <a:moveTo>
                      <a:pt x="0" y="15"/>
                    </a:moveTo>
                    <a:lnTo>
                      <a:pt x="39" y="15"/>
                    </a:lnTo>
                    <a:lnTo>
                      <a:pt x="20" y="0"/>
                    </a:lnTo>
                    <a:lnTo>
                      <a:pt x="0" y="15"/>
                    </a:lnTo>
                    <a:close/>
                  </a:path>
                </a:pathLst>
              </a:custGeom>
              <a:noFill/>
              <a:ln w="1588">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9" name="Freeform 293"/>
              <p:cNvSpPr>
                <a:spLocks/>
              </p:cNvSpPr>
              <p:nvPr/>
            </p:nvSpPr>
            <p:spPr bwMode="auto">
              <a:xfrm>
                <a:off x="3786" y="3564"/>
                <a:ext cx="37" cy="15"/>
              </a:xfrm>
              <a:custGeom>
                <a:avLst/>
                <a:gdLst>
                  <a:gd name="T0" fmla="*/ 0 w 37"/>
                  <a:gd name="T1" fmla="*/ 15 h 15"/>
                  <a:gd name="T2" fmla="*/ 37 w 37"/>
                  <a:gd name="T3" fmla="*/ 15 h 15"/>
                  <a:gd name="T4" fmla="*/ 18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8" y="0"/>
                    </a:lnTo>
                    <a:lnTo>
                      <a:pt x="0" y="15"/>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0" name="Freeform 294"/>
              <p:cNvSpPr>
                <a:spLocks/>
              </p:cNvSpPr>
              <p:nvPr/>
            </p:nvSpPr>
            <p:spPr bwMode="auto">
              <a:xfrm>
                <a:off x="3786" y="3564"/>
                <a:ext cx="37" cy="15"/>
              </a:xfrm>
              <a:custGeom>
                <a:avLst/>
                <a:gdLst>
                  <a:gd name="T0" fmla="*/ 0 w 37"/>
                  <a:gd name="T1" fmla="*/ 15 h 15"/>
                  <a:gd name="T2" fmla="*/ 37 w 37"/>
                  <a:gd name="T3" fmla="*/ 15 h 15"/>
                  <a:gd name="T4" fmla="*/ 18 w 37"/>
                  <a:gd name="T5" fmla="*/ 0 h 15"/>
                  <a:gd name="T6" fmla="*/ 0 w 37"/>
                  <a:gd name="T7" fmla="*/ 15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0" y="15"/>
                    </a:moveTo>
                    <a:lnTo>
                      <a:pt x="37" y="15"/>
                    </a:lnTo>
                    <a:lnTo>
                      <a:pt x="18" y="0"/>
                    </a:lnTo>
                    <a:lnTo>
                      <a:pt x="0" y="15"/>
                    </a:lnTo>
                    <a:close/>
                  </a:path>
                </a:pathLst>
              </a:custGeom>
              <a:noFill/>
              <a:ln w="1588">
                <a:solidFill>
                  <a:srgbClr val="00572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41" name="Freeform 295"/>
              <p:cNvSpPr>
                <a:spLocks/>
              </p:cNvSpPr>
              <p:nvPr/>
            </p:nvSpPr>
            <p:spPr bwMode="auto">
              <a:xfrm>
                <a:off x="3766" y="3474"/>
                <a:ext cx="52" cy="26"/>
              </a:xfrm>
              <a:custGeom>
                <a:avLst/>
                <a:gdLst>
                  <a:gd name="T0" fmla="*/ 0 w 52"/>
                  <a:gd name="T1" fmla="*/ 0 h 26"/>
                  <a:gd name="T2" fmla="*/ 4 w 52"/>
                  <a:gd name="T3" fmla="*/ 2 h 26"/>
                  <a:gd name="T4" fmla="*/ 10 w 52"/>
                  <a:gd name="T5" fmla="*/ 3 h 26"/>
                  <a:gd name="T6" fmla="*/ 16 w 52"/>
                  <a:gd name="T7" fmla="*/ 2 h 26"/>
                  <a:gd name="T8" fmla="*/ 22 w 52"/>
                  <a:gd name="T9" fmla="*/ 2 h 26"/>
                  <a:gd name="T10" fmla="*/ 33 w 52"/>
                  <a:gd name="T11" fmla="*/ 3 h 26"/>
                  <a:gd name="T12" fmla="*/ 37 w 52"/>
                  <a:gd name="T13" fmla="*/ 4 h 26"/>
                  <a:gd name="T14" fmla="*/ 33 w 52"/>
                  <a:gd name="T15" fmla="*/ 3 h 26"/>
                  <a:gd name="T16" fmla="*/ 25 w 52"/>
                  <a:gd name="T17" fmla="*/ 4 h 26"/>
                  <a:gd name="T18" fmla="*/ 18 w 52"/>
                  <a:gd name="T19" fmla="*/ 4 h 26"/>
                  <a:gd name="T20" fmla="*/ 18 w 52"/>
                  <a:gd name="T21" fmla="*/ 6 h 26"/>
                  <a:gd name="T22" fmla="*/ 19 w 52"/>
                  <a:gd name="T23" fmla="*/ 6 h 26"/>
                  <a:gd name="T24" fmla="*/ 22 w 52"/>
                  <a:gd name="T25" fmla="*/ 6 h 26"/>
                  <a:gd name="T26" fmla="*/ 26 w 52"/>
                  <a:gd name="T27" fmla="*/ 6 h 26"/>
                  <a:gd name="T28" fmla="*/ 31 w 52"/>
                  <a:gd name="T29" fmla="*/ 6 h 26"/>
                  <a:gd name="T30" fmla="*/ 40 w 52"/>
                  <a:gd name="T31" fmla="*/ 7 h 26"/>
                  <a:gd name="T32" fmla="*/ 42 w 52"/>
                  <a:gd name="T33" fmla="*/ 7 h 26"/>
                  <a:gd name="T34" fmla="*/ 38 w 52"/>
                  <a:gd name="T35" fmla="*/ 7 h 26"/>
                  <a:gd name="T36" fmla="*/ 27 w 52"/>
                  <a:gd name="T37" fmla="*/ 9 h 26"/>
                  <a:gd name="T38" fmla="*/ 19 w 52"/>
                  <a:gd name="T39" fmla="*/ 10 h 26"/>
                  <a:gd name="T40" fmla="*/ 18 w 52"/>
                  <a:gd name="T41" fmla="*/ 10 h 26"/>
                  <a:gd name="T42" fmla="*/ 23 w 52"/>
                  <a:gd name="T43" fmla="*/ 10 h 26"/>
                  <a:gd name="T44" fmla="*/ 31 w 52"/>
                  <a:gd name="T45" fmla="*/ 11 h 26"/>
                  <a:gd name="T46" fmla="*/ 44 w 52"/>
                  <a:gd name="T47" fmla="*/ 14 h 26"/>
                  <a:gd name="T48" fmla="*/ 49 w 52"/>
                  <a:gd name="T49" fmla="*/ 17 h 26"/>
                  <a:gd name="T50" fmla="*/ 44 w 52"/>
                  <a:gd name="T51" fmla="*/ 15 h 26"/>
                  <a:gd name="T52" fmla="*/ 30 w 52"/>
                  <a:gd name="T53" fmla="*/ 14 h 26"/>
                  <a:gd name="T54" fmla="*/ 19 w 52"/>
                  <a:gd name="T55" fmla="*/ 14 h 26"/>
                  <a:gd name="T56" fmla="*/ 14 w 52"/>
                  <a:gd name="T57" fmla="*/ 14 h 26"/>
                  <a:gd name="T58" fmla="*/ 12 w 52"/>
                  <a:gd name="T59" fmla="*/ 14 h 26"/>
                  <a:gd name="T60" fmla="*/ 14 w 52"/>
                  <a:gd name="T61" fmla="*/ 14 h 26"/>
                  <a:gd name="T62" fmla="*/ 15 w 52"/>
                  <a:gd name="T63" fmla="*/ 14 h 26"/>
                  <a:gd name="T64" fmla="*/ 18 w 52"/>
                  <a:gd name="T65" fmla="*/ 15 h 26"/>
                  <a:gd name="T66" fmla="*/ 22 w 52"/>
                  <a:gd name="T67" fmla="*/ 15 h 26"/>
                  <a:gd name="T68" fmla="*/ 27 w 52"/>
                  <a:gd name="T69" fmla="*/ 17 h 26"/>
                  <a:gd name="T70" fmla="*/ 37 w 52"/>
                  <a:gd name="T71" fmla="*/ 18 h 26"/>
                  <a:gd name="T72" fmla="*/ 42 w 52"/>
                  <a:gd name="T73" fmla="*/ 21 h 26"/>
                  <a:gd name="T74" fmla="*/ 49 w 52"/>
                  <a:gd name="T75" fmla="*/ 25 h 26"/>
                  <a:gd name="T76" fmla="*/ 52 w 52"/>
                  <a:gd name="T77" fmla="*/ 26 h 26"/>
                  <a:gd name="T78" fmla="*/ 46 w 52"/>
                  <a:gd name="T79" fmla="*/ 25 h 26"/>
                  <a:gd name="T80" fmla="*/ 34 w 52"/>
                  <a:gd name="T81" fmla="*/ 22 h 26"/>
                  <a:gd name="T82" fmla="*/ 23 w 52"/>
                  <a:gd name="T83" fmla="*/ 19 h 26"/>
                  <a:gd name="T84" fmla="*/ 18 w 52"/>
                  <a:gd name="T85" fmla="*/ 19 h 26"/>
                  <a:gd name="T86" fmla="*/ 10 w 52"/>
                  <a:gd name="T87" fmla="*/ 17 h 26"/>
                  <a:gd name="T88" fmla="*/ 7 w 52"/>
                  <a:gd name="T89" fmla="*/ 15 h 26"/>
                  <a:gd name="T90" fmla="*/ 8 w 52"/>
                  <a:gd name="T91" fmla="*/ 14 h 26"/>
                  <a:gd name="T92" fmla="*/ 10 w 52"/>
                  <a:gd name="T93" fmla="*/ 10 h 26"/>
                  <a:gd name="T94" fmla="*/ 8 w 52"/>
                  <a:gd name="T95" fmla="*/ 6 h 26"/>
                  <a:gd name="T96" fmla="*/ 6 w 52"/>
                  <a:gd name="T97" fmla="*/ 3 h 26"/>
                  <a:gd name="T98" fmla="*/ 3 w 52"/>
                  <a:gd name="T99" fmla="*/ 2 h 26"/>
                  <a:gd name="T100" fmla="*/ 0 w 52"/>
                  <a:gd name="T101" fmla="*/ 0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26"/>
                  <a:gd name="T155" fmla="*/ 52 w 52"/>
                  <a:gd name="T156" fmla="*/ 26 h 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26">
                    <a:moveTo>
                      <a:pt x="0" y="0"/>
                    </a:moveTo>
                    <a:lnTo>
                      <a:pt x="4" y="2"/>
                    </a:lnTo>
                    <a:lnTo>
                      <a:pt x="10" y="3"/>
                    </a:lnTo>
                    <a:lnTo>
                      <a:pt x="16" y="2"/>
                    </a:lnTo>
                    <a:lnTo>
                      <a:pt x="22" y="2"/>
                    </a:lnTo>
                    <a:lnTo>
                      <a:pt x="33" y="3"/>
                    </a:lnTo>
                    <a:lnTo>
                      <a:pt x="37" y="4"/>
                    </a:lnTo>
                    <a:lnTo>
                      <a:pt x="33" y="3"/>
                    </a:lnTo>
                    <a:lnTo>
                      <a:pt x="25" y="4"/>
                    </a:lnTo>
                    <a:lnTo>
                      <a:pt x="18" y="4"/>
                    </a:lnTo>
                    <a:lnTo>
                      <a:pt x="18" y="6"/>
                    </a:lnTo>
                    <a:lnTo>
                      <a:pt x="19" y="6"/>
                    </a:lnTo>
                    <a:lnTo>
                      <a:pt x="22" y="6"/>
                    </a:lnTo>
                    <a:lnTo>
                      <a:pt x="26" y="6"/>
                    </a:lnTo>
                    <a:lnTo>
                      <a:pt x="31" y="6"/>
                    </a:lnTo>
                    <a:lnTo>
                      <a:pt x="40" y="7"/>
                    </a:lnTo>
                    <a:lnTo>
                      <a:pt x="42" y="7"/>
                    </a:lnTo>
                    <a:lnTo>
                      <a:pt x="38" y="7"/>
                    </a:lnTo>
                    <a:lnTo>
                      <a:pt x="27" y="9"/>
                    </a:lnTo>
                    <a:lnTo>
                      <a:pt x="19" y="10"/>
                    </a:lnTo>
                    <a:lnTo>
                      <a:pt x="18" y="10"/>
                    </a:lnTo>
                    <a:lnTo>
                      <a:pt x="23" y="10"/>
                    </a:lnTo>
                    <a:lnTo>
                      <a:pt x="31" y="11"/>
                    </a:lnTo>
                    <a:lnTo>
                      <a:pt x="44" y="14"/>
                    </a:lnTo>
                    <a:lnTo>
                      <a:pt x="49" y="17"/>
                    </a:lnTo>
                    <a:lnTo>
                      <a:pt x="44" y="15"/>
                    </a:lnTo>
                    <a:lnTo>
                      <a:pt x="30" y="14"/>
                    </a:lnTo>
                    <a:lnTo>
                      <a:pt x="19" y="14"/>
                    </a:lnTo>
                    <a:lnTo>
                      <a:pt x="14" y="14"/>
                    </a:lnTo>
                    <a:lnTo>
                      <a:pt x="12" y="14"/>
                    </a:lnTo>
                    <a:lnTo>
                      <a:pt x="14" y="14"/>
                    </a:lnTo>
                    <a:lnTo>
                      <a:pt x="15" y="14"/>
                    </a:lnTo>
                    <a:lnTo>
                      <a:pt x="18" y="15"/>
                    </a:lnTo>
                    <a:lnTo>
                      <a:pt x="22" y="15"/>
                    </a:lnTo>
                    <a:lnTo>
                      <a:pt x="27" y="17"/>
                    </a:lnTo>
                    <a:lnTo>
                      <a:pt x="37" y="18"/>
                    </a:lnTo>
                    <a:lnTo>
                      <a:pt x="42" y="21"/>
                    </a:lnTo>
                    <a:lnTo>
                      <a:pt x="49" y="25"/>
                    </a:lnTo>
                    <a:lnTo>
                      <a:pt x="52" y="26"/>
                    </a:lnTo>
                    <a:lnTo>
                      <a:pt x="46" y="25"/>
                    </a:lnTo>
                    <a:lnTo>
                      <a:pt x="34" y="22"/>
                    </a:lnTo>
                    <a:lnTo>
                      <a:pt x="23" y="19"/>
                    </a:lnTo>
                    <a:lnTo>
                      <a:pt x="18" y="19"/>
                    </a:lnTo>
                    <a:lnTo>
                      <a:pt x="10" y="17"/>
                    </a:lnTo>
                    <a:lnTo>
                      <a:pt x="7" y="15"/>
                    </a:lnTo>
                    <a:lnTo>
                      <a:pt x="8" y="14"/>
                    </a:lnTo>
                    <a:lnTo>
                      <a:pt x="10" y="10"/>
                    </a:lnTo>
                    <a:lnTo>
                      <a:pt x="8" y="6"/>
                    </a:lnTo>
                    <a:lnTo>
                      <a:pt x="6" y="3"/>
                    </a:lnTo>
                    <a:lnTo>
                      <a:pt x="3" y="2"/>
                    </a:lnTo>
                    <a:lnTo>
                      <a:pt x="0" y="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2" name="Freeform 296"/>
              <p:cNvSpPr>
                <a:spLocks/>
              </p:cNvSpPr>
              <p:nvPr/>
            </p:nvSpPr>
            <p:spPr bwMode="auto">
              <a:xfrm>
                <a:off x="3846" y="3661"/>
                <a:ext cx="18" cy="29"/>
              </a:xfrm>
              <a:custGeom>
                <a:avLst/>
                <a:gdLst>
                  <a:gd name="T0" fmla="*/ 2 w 18"/>
                  <a:gd name="T1" fmla="*/ 0 h 29"/>
                  <a:gd name="T2" fmla="*/ 3 w 18"/>
                  <a:gd name="T3" fmla="*/ 0 h 29"/>
                  <a:gd name="T4" fmla="*/ 3 w 18"/>
                  <a:gd name="T5" fmla="*/ 3 h 29"/>
                  <a:gd name="T6" fmla="*/ 6 w 18"/>
                  <a:gd name="T7" fmla="*/ 8 h 29"/>
                  <a:gd name="T8" fmla="*/ 7 w 18"/>
                  <a:gd name="T9" fmla="*/ 12 h 29"/>
                  <a:gd name="T10" fmla="*/ 10 w 18"/>
                  <a:gd name="T11" fmla="*/ 15 h 29"/>
                  <a:gd name="T12" fmla="*/ 13 w 18"/>
                  <a:gd name="T13" fmla="*/ 18 h 29"/>
                  <a:gd name="T14" fmla="*/ 17 w 18"/>
                  <a:gd name="T15" fmla="*/ 22 h 29"/>
                  <a:gd name="T16" fmla="*/ 18 w 18"/>
                  <a:gd name="T17" fmla="*/ 26 h 29"/>
                  <a:gd name="T18" fmla="*/ 18 w 18"/>
                  <a:gd name="T19" fmla="*/ 27 h 29"/>
                  <a:gd name="T20" fmla="*/ 15 w 18"/>
                  <a:gd name="T21" fmla="*/ 29 h 29"/>
                  <a:gd name="T22" fmla="*/ 13 w 18"/>
                  <a:gd name="T23" fmla="*/ 27 h 29"/>
                  <a:gd name="T24" fmla="*/ 10 w 18"/>
                  <a:gd name="T25" fmla="*/ 23 h 29"/>
                  <a:gd name="T26" fmla="*/ 9 w 18"/>
                  <a:gd name="T27" fmla="*/ 21 h 29"/>
                  <a:gd name="T28" fmla="*/ 7 w 18"/>
                  <a:gd name="T29" fmla="*/ 18 h 29"/>
                  <a:gd name="T30" fmla="*/ 3 w 18"/>
                  <a:gd name="T31" fmla="*/ 8 h 29"/>
                  <a:gd name="T32" fmla="*/ 0 w 18"/>
                  <a:gd name="T33" fmla="*/ 1 h 29"/>
                  <a:gd name="T34" fmla="*/ 2 w 18"/>
                  <a:gd name="T35" fmla="*/ 1 h 29"/>
                  <a:gd name="T36" fmla="*/ 2 w 18"/>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9"/>
                  <a:gd name="T59" fmla="*/ 18 w 1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9">
                    <a:moveTo>
                      <a:pt x="2" y="0"/>
                    </a:moveTo>
                    <a:lnTo>
                      <a:pt x="3" y="0"/>
                    </a:lnTo>
                    <a:lnTo>
                      <a:pt x="3" y="3"/>
                    </a:lnTo>
                    <a:lnTo>
                      <a:pt x="6" y="8"/>
                    </a:lnTo>
                    <a:lnTo>
                      <a:pt x="7" y="12"/>
                    </a:lnTo>
                    <a:lnTo>
                      <a:pt x="10" y="15"/>
                    </a:lnTo>
                    <a:lnTo>
                      <a:pt x="13" y="18"/>
                    </a:lnTo>
                    <a:lnTo>
                      <a:pt x="17" y="22"/>
                    </a:lnTo>
                    <a:lnTo>
                      <a:pt x="18" y="26"/>
                    </a:lnTo>
                    <a:lnTo>
                      <a:pt x="18" y="27"/>
                    </a:lnTo>
                    <a:lnTo>
                      <a:pt x="15" y="29"/>
                    </a:lnTo>
                    <a:lnTo>
                      <a:pt x="13" y="27"/>
                    </a:lnTo>
                    <a:lnTo>
                      <a:pt x="10" y="23"/>
                    </a:lnTo>
                    <a:lnTo>
                      <a:pt x="9" y="21"/>
                    </a:lnTo>
                    <a:lnTo>
                      <a:pt x="7" y="18"/>
                    </a:lnTo>
                    <a:lnTo>
                      <a:pt x="3" y="8"/>
                    </a:lnTo>
                    <a:lnTo>
                      <a:pt x="0" y="1"/>
                    </a:lnTo>
                    <a:lnTo>
                      <a:pt x="2" y="1"/>
                    </a:lnTo>
                    <a:lnTo>
                      <a:pt x="2"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3" name="Freeform 297"/>
              <p:cNvSpPr>
                <a:spLocks/>
              </p:cNvSpPr>
              <p:nvPr/>
            </p:nvSpPr>
            <p:spPr bwMode="auto">
              <a:xfrm>
                <a:off x="3865" y="3668"/>
                <a:ext cx="14" cy="30"/>
              </a:xfrm>
              <a:custGeom>
                <a:avLst/>
                <a:gdLst>
                  <a:gd name="T0" fmla="*/ 0 w 14"/>
                  <a:gd name="T1" fmla="*/ 23 h 30"/>
                  <a:gd name="T2" fmla="*/ 0 w 14"/>
                  <a:gd name="T3" fmla="*/ 24 h 30"/>
                  <a:gd name="T4" fmla="*/ 0 w 14"/>
                  <a:gd name="T5" fmla="*/ 27 h 30"/>
                  <a:gd name="T6" fmla="*/ 3 w 14"/>
                  <a:gd name="T7" fmla="*/ 30 h 30"/>
                  <a:gd name="T8" fmla="*/ 4 w 14"/>
                  <a:gd name="T9" fmla="*/ 30 h 30"/>
                  <a:gd name="T10" fmla="*/ 7 w 14"/>
                  <a:gd name="T11" fmla="*/ 30 h 30"/>
                  <a:gd name="T12" fmla="*/ 9 w 14"/>
                  <a:gd name="T13" fmla="*/ 27 h 30"/>
                  <a:gd name="T14" fmla="*/ 11 w 14"/>
                  <a:gd name="T15" fmla="*/ 24 h 30"/>
                  <a:gd name="T16" fmla="*/ 13 w 14"/>
                  <a:gd name="T17" fmla="*/ 20 h 30"/>
                  <a:gd name="T18" fmla="*/ 13 w 14"/>
                  <a:gd name="T19" fmla="*/ 15 h 30"/>
                  <a:gd name="T20" fmla="*/ 13 w 14"/>
                  <a:gd name="T21" fmla="*/ 12 h 30"/>
                  <a:gd name="T22" fmla="*/ 14 w 14"/>
                  <a:gd name="T23" fmla="*/ 5 h 30"/>
                  <a:gd name="T24" fmla="*/ 14 w 14"/>
                  <a:gd name="T25" fmla="*/ 1 h 30"/>
                  <a:gd name="T26" fmla="*/ 14 w 14"/>
                  <a:gd name="T27" fmla="*/ 0 h 30"/>
                  <a:gd name="T28" fmla="*/ 13 w 14"/>
                  <a:gd name="T29" fmla="*/ 0 h 30"/>
                  <a:gd name="T30" fmla="*/ 11 w 14"/>
                  <a:gd name="T31" fmla="*/ 0 h 30"/>
                  <a:gd name="T32" fmla="*/ 11 w 14"/>
                  <a:gd name="T33" fmla="*/ 1 h 30"/>
                  <a:gd name="T34" fmla="*/ 11 w 14"/>
                  <a:gd name="T35" fmla="*/ 5 h 30"/>
                  <a:gd name="T36" fmla="*/ 11 w 14"/>
                  <a:gd name="T37" fmla="*/ 11 h 30"/>
                  <a:gd name="T38" fmla="*/ 11 w 14"/>
                  <a:gd name="T39" fmla="*/ 11 h 30"/>
                  <a:gd name="T40" fmla="*/ 10 w 14"/>
                  <a:gd name="T41" fmla="*/ 12 h 30"/>
                  <a:gd name="T42" fmla="*/ 6 w 14"/>
                  <a:gd name="T43" fmla="*/ 18 h 30"/>
                  <a:gd name="T44" fmla="*/ 0 w 14"/>
                  <a:gd name="T45" fmla="*/ 23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30"/>
                  <a:gd name="T71" fmla="*/ 14 w 14"/>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30">
                    <a:moveTo>
                      <a:pt x="0" y="23"/>
                    </a:moveTo>
                    <a:lnTo>
                      <a:pt x="0" y="24"/>
                    </a:lnTo>
                    <a:lnTo>
                      <a:pt x="0" y="27"/>
                    </a:lnTo>
                    <a:lnTo>
                      <a:pt x="3" y="30"/>
                    </a:lnTo>
                    <a:lnTo>
                      <a:pt x="4" y="30"/>
                    </a:lnTo>
                    <a:lnTo>
                      <a:pt x="7" y="30"/>
                    </a:lnTo>
                    <a:lnTo>
                      <a:pt x="9" y="27"/>
                    </a:lnTo>
                    <a:lnTo>
                      <a:pt x="11" y="24"/>
                    </a:lnTo>
                    <a:lnTo>
                      <a:pt x="13" y="20"/>
                    </a:lnTo>
                    <a:lnTo>
                      <a:pt x="13" y="15"/>
                    </a:lnTo>
                    <a:lnTo>
                      <a:pt x="13" y="12"/>
                    </a:lnTo>
                    <a:lnTo>
                      <a:pt x="14" y="5"/>
                    </a:lnTo>
                    <a:lnTo>
                      <a:pt x="14" y="1"/>
                    </a:lnTo>
                    <a:lnTo>
                      <a:pt x="14" y="0"/>
                    </a:lnTo>
                    <a:lnTo>
                      <a:pt x="13" y="0"/>
                    </a:lnTo>
                    <a:lnTo>
                      <a:pt x="11" y="0"/>
                    </a:lnTo>
                    <a:lnTo>
                      <a:pt x="11" y="1"/>
                    </a:lnTo>
                    <a:lnTo>
                      <a:pt x="11" y="5"/>
                    </a:lnTo>
                    <a:lnTo>
                      <a:pt x="11" y="11"/>
                    </a:lnTo>
                    <a:lnTo>
                      <a:pt x="10" y="12"/>
                    </a:lnTo>
                    <a:lnTo>
                      <a:pt x="6" y="18"/>
                    </a:lnTo>
                    <a:lnTo>
                      <a:pt x="0" y="23"/>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4" name="Freeform 298"/>
              <p:cNvSpPr>
                <a:spLocks/>
              </p:cNvSpPr>
              <p:nvPr/>
            </p:nvSpPr>
            <p:spPr bwMode="auto">
              <a:xfrm>
                <a:off x="3864" y="3688"/>
                <a:ext cx="18" cy="29"/>
              </a:xfrm>
              <a:custGeom>
                <a:avLst/>
                <a:gdLst>
                  <a:gd name="T0" fmla="*/ 1 w 18"/>
                  <a:gd name="T1" fmla="*/ 21 h 29"/>
                  <a:gd name="T2" fmla="*/ 0 w 18"/>
                  <a:gd name="T3" fmla="*/ 24 h 29"/>
                  <a:gd name="T4" fmla="*/ 0 w 18"/>
                  <a:gd name="T5" fmla="*/ 26 h 29"/>
                  <a:gd name="T6" fmla="*/ 1 w 18"/>
                  <a:gd name="T7" fmla="*/ 29 h 29"/>
                  <a:gd name="T8" fmla="*/ 4 w 18"/>
                  <a:gd name="T9" fmla="*/ 29 h 29"/>
                  <a:gd name="T10" fmla="*/ 5 w 18"/>
                  <a:gd name="T11" fmla="*/ 29 h 29"/>
                  <a:gd name="T12" fmla="*/ 8 w 18"/>
                  <a:gd name="T13" fmla="*/ 28 h 29"/>
                  <a:gd name="T14" fmla="*/ 11 w 18"/>
                  <a:gd name="T15" fmla="*/ 25 h 29"/>
                  <a:gd name="T16" fmla="*/ 12 w 18"/>
                  <a:gd name="T17" fmla="*/ 21 h 29"/>
                  <a:gd name="T18" fmla="*/ 14 w 18"/>
                  <a:gd name="T19" fmla="*/ 15 h 29"/>
                  <a:gd name="T20" fmla="*/ 15 w 18"/>
                  <a:gd name="T21" fmla="*/ 13 h 29"/>
                  <a:gd name="T22" fmla="*/ 16 w 18"/>
                  <a:gd name="T23" fmla="*/ 7 h 29"/>
                  <a:gd name="T24" fmla="*/ 18 w 18"/>
                  <a:gd name="T25" fmla="*/ 2 h 29"/>
                  <a:gd name="T26" fmla="*/ 16 w 18"/>
                  <a:gd name="T27" fmla="*/ 2 h 29"/>
                  <a:gd name="T28" fmla="*/ 16 w 18"/>
                  <a:gd name="T29" fmla="*/ 0 h 29"/>
                  <a:gd name="T30" fmla="*/ 15 w 18"/>
                  <a:gd name="T31" fmla="*/ 0 h 29"/>
                  <a:gd name="T32" fmla="*/ 15 w 18"/>
                  <a:gd name="T33" fmla="*/ 2 h 29"/>
                  <a:gd name="T34" fmla="*/ 14 w 18"/>
                  <a:gd name="T35" fmla="*/ 6 h 29"/>
                  <a:gd name="T36" fmla="*/ 14 w 18"/>
                  <a:gd name="T37" fmla="*/ 10 h 29"/>
                  <a:gd name="T38" fmla="*/ 14 w 18"/>
                  <a:gd name="T39" fmla="*/ 11 h 29"/>
                  <a:gd name="T40" fmla="*/ 12 w 18"/>
                  <a:gd name="T41" fmla="*/ 13 h 29"/>
                  <a:gd name="T42" fmla="*/ 5 w 18"/>
                  <a:gd name="T43" fmla="*/ 17 h 29"/>
                  <a:gd name="T44" fmla="*/ 1 w 18"/>
                  <a:gd name="T45" fmla="*/ 21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9"/>
                  <a:gd name="T71" fmla="*/ 18 w 18"/>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9">
                    <a:moveTo>
                      <a:pt x="1" y="21"/>
                    </a:moveTo>
                    <a:lnTo>
                      <a:pt x="0" y="24"/>
                    </a:lnTo>
                    <a:lnTo>
                      <a:pt x="0" y="26"/>
                    </a:lnTo>
                    <a:lnTo>
                      <a:pt x="1" y="29"/>
                    </a:lnTo>
                    <a:lnTo>
                      <a:pt x="4" y="29"/>
                    </a:lnTo>
                    <a:lnTo>
                      <a:pt x="5" y="29"/>
                    </a:lnTo>
                    <a:lnTo>
                      <a:pt x="8" y="28"/>
                    </a:lnTo>
                    <a:lnTo>
                      <a:pt x="11" y="25"/>
                    </a:lnTo>
                    <a:lnTo>
                      <a:pt x="12" y="21"/>
                    </a:lnTo>
                    <a:lnTo>
                      <a:pt x="14" y="15"/>
                    </a:lnTo>
                    <a:lnTo>
                      <a:pt x="15" y="13"/>
                    </a:lnTo>
                    <a:lnTo>
                      <a:pt x="16" y="7"/>
                    </a:lnTo>
                    <a:lnTo>
                      <a:pt x="18" y="2"/>
                    </a:lnTo>
                    <a:lnTo>
                      <a:pt x="16" y="2"/>
                    </a:lnTo>
                    <a:lnTo>
                      <a:pt x="16" y="0"/>
                    </a:lnTo>
                    <a:lnTo>
                      <a:pt x="15" y="0"/>
                    </a:lnTo>
                    <a:lnTo>
                      <a:pt x="15" y="2"/>
                    </a:lnTo>
                    <a:lnTo>
                      <a:pt x="14" y="6"/>
                    </a:lnTo>
                    <a:lnTo>
                      <a:pt x="14" y="10"/>
                    </a:lnTo>
                    <a:lnTo>
                      <a:pt x="14" y="11"/>
                    </a:lnTo>
                    <a:lnTo>
                      <a:pt x="12" y="13"/>
                    </a:lnTo>
                    <a:lnTo>
                      <a:pt x="5" y="17"/>
                    </a:lnTo>
                    <a:lnTo>
                      <a:pt x="1" y="2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5" name="Freeform 299"/>
              <p:cNvSpPr>
                <a:spLocks/>
              </p:cNvSpPr>
              <p:nvPr/>
            </p:nvSpPr>
            <p:spPr bwMode="auto">
              <a:xfrm>
                <a:off x="3849" y="3679"/>
                <a:ext cx="16" cy="27"/>
              </a:xfrm>
              <a:custGeom>
                <a:avLst/>
                <a:gdLst>
                  <a:gd name="T0" fmla="*/ 1 w 16"/>
                  <a:gd name="T1" fmla="*/ 0 h 27"/>
                  <a:gd name="T2" fmla="*/ 3 w 16"/>
                  <a:gd name="T3" fmla="*/ 0 h 27"/>
                  <a:gd name="T4" fmla="*/ 3 w 16"/>
                  <a:gd name="T5" fmla="*/ 1 h 27"/>
                  <a:gd name="T6" fmla="*/ 4 w 16"/>
                  <a:gd name="T7" fmla="*/ 7 h 27"/>
                  <a:gd name="T8" fmla="*/ 6 w 16"/>
                  <a:gd name="T9" fmla="*/ 11 h 27"/>
                  <a:gd name="T10" fmla="*/ 8 w 16"/>
                  <a:gd name="T11" fmla="*/ 13 h 27"/>
                  <a:gd name="T12" fmla="*/ 11 w 16"/>
                  <a:gd name="T13" fmla="*/ 18 h 27"/>
                  <a:gd name="T14" fmla="*/ 15 w 16"/>
                  <a:gd name="T15" fmla="*/ 22 h 27"/>
                  <a:gd name="T16" fmla="*/ 16 w 16"/>
                  <a:gd name="T17" fmla="*/ 26 h 27"/>
                  <a:gd name="T18" fmla="*/ 15 w 16"/>
                  <a:gd name="T19" fmla="*/ 27 h 27"/>
                  <a:gd name="T20" fmla="*/ 14 w 16"/>
                  <a:gd name="T21" fmla="*/ 27 h 27"/>
                  <a:gd name="T22" fmla="*/ 11 w 16"/>
                  <a:gd name="T23" fmla="*/ 26 h 27"/>
                  <a:gd name="T24" fmla="*/ 8 w 16"/>
                  <a:gd name="T25" fmla="*/ 23 h 27"/>
                  <a:gd name="T26" fmla="*/ 7 w 16"/>
                  <a:gd name="T27" fmla="*/ 19 h 27"/>
                  <a:gd name="T28" fmla="*/ 6 w 16"/>
                  <a:gd name="T29" fmla="*/ 16 h 27"/>
                  <a:gd name="T30" fmla="*/ 3 w 16"/>
                  <a:gd name="T31" fmla="*/ 8 h 27"/>
                  <a:gd name="T32" fmla="*/ 0 w 16"/>
                  <a:gd name="T33" fmla="*/ 1 h 27"/>
                  <a:gd name="T34" fmla="*/ 0 w 16"/>
                  <a:gd name="T35" fmla="*/ 0 h 27"/>
                  <a:gd name="T36" fmla="*/ 1 w 16"/>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7"/>
                  <a:gd name="T59" fmla="*/ 16 w 16"/>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7">
                    <a:moveTo>
                      <a:pt x="1" y="0"/>
                    </a:moveTo>
                    <a:lnTo>
                      <a:pt x="3" y="0"/>
                    </a:lnTo>
                    <a:lnTo>
                      <a:pt x="3" y="1"/>
                    </a:lnTo>
                    <a:lnTo>
                      <a:pt x="4" y="7"/>
                    </a:lnTo>
                    <a:lnTo>
                      <a:pt x="6" y="11"/>
                    </a:lnTo>
                    <a:lnTo>
                      <a:pt x="8" y="13"/>
                    </a:lnTo>
                    <a:lnTo>
                      <a:pt x="11" y="18"/>
                    </a:lnTo>
                    <a:lnTo>
                      <a:pt x="15" y="22"/>
                    </a:lnTo>
                    <a:lnTo>
                      <a:pt x="16" y="26"/>
                    </a:lnTo>
                    <a:lnTo>
                      <a:pt x="15" y="27"/>
                    </a:lnTo>
                    <a:lnTo>
                      <a:pt x="14" y="27"/>
                    </a:lnTo>
                    <a:lnTo>
                      <a:pt x="11" y="26"/>
                    </a:lnTo>
                    <a:lnTo>
                      <a:pt x="8" y="23"/>
                    </a:lnTo>
                    <a:lnTo>
                      <a:pt x="7" y="19"/>
                    </a:lnTo>
                    <a:lnTo>
                      <a:pt x="6" y="16"/>
                    </a:lnTo>
                    <a:lnTo>
                      <a:pt x="3" y="8"/>
                    </a:lnTo>
                    <a:lnTo>
                      <a:pt x="0" y="1"/>
                    </a:lnTo>
                    <a:lnTo>
                      <a:pt x="0" y="0"/>
                    </a:lnTo>
                    <a:lnTo>
                      <a:pt x="1"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6" name="Freeform 300"/>
              <p:cNvSpPr>
                <a:spLocks/>
              </p:cNvSpPr>
              <p:nvPr/>
            </p:nvSpPr>
            <p:spPr bwMode="auto">
              <a:xfrm>
                <a:off x="3850" y="3694"/>
                <a:ext cx="13" cy="30"/>
              </a:xfrm>
              <a:custGeom>
                <a:avLst/>
                <a:gdLst>
                  <a:gd name="T0" fmla="*/ 0 w 13"/>
                  <a:gd name="T1" fmla="*/ 0 h 30"/>
                  <a:gd name="T2" fmla="*/ 2 w 13"/>
                  <a:gd name="T3" fmla="*/ 0 h 30"/>
                  <a:gd name="T4" fmla="*/ 3 w 13"/>
                  <a:gd name="T5" fmla="*/ 3 h 30"/>
                  <a:gd name="T6" fmla="*/ 3 w 13"/>
                  <a:gd name="T7" fmla="*/ 8 h 30"/>
                  <a:gd name="T8" fmla="*/ 5 w 13"/>
                  <a:gd name="T9" fmla="*/ 12 h 30"/>
                  <a:gd name="T10" fmla="*/ 6 w 13"/>
                  <a:gd name="T11" fmla="*/ 15 h 30"/>
                  <a:gd name="T12" fmla="*/ 9 w 13"/>
                  <a:gd name="T13" fmla="*/ 19 h 30"/>
                  <a:gd name="T14" fmla="*/ 11 w 13"/>
                  <a:gd name="T15" fmla="*/ 23 h 30"/>
                  <a:gd name="T16" fmla="*/ 13 w 13"/>
                  <a:gd name="T17" fmla="*/ 27 h 30"/>
                  <a:gd name="T18" fmla="*/ 11 w 13"/>
                  <a:gd name="T19" fmla="*/ 30 h 30"/>
                  <a:gd name="T20" fmla="*/ 10 w 13"/>
                  <a:gd name="T21" fmla="*/ 30 h 30"/>
                  <a:gd name="T22" fmla="*/ 7 w 13"/>
                  <a:gd name="T23" fmla="*/ 28 h 30"/>
                  <a:gd name="T24" fmla="*/ 6 w 13"/>
                  <a:gd name="T25" fmla="*/ 24 h 30"/>
                  <a:gd name="T26" fmla="*/ 5 w 13"/>
                  <a:gd name="T27" fmla="*/ 20 h 30"/>
                  <a:gd name="T28" fmla="*/ 3 w 13"/>
                  <a:gd name="T29" fmla="*/ 18 h 30"/>
                  <a:gd name="T30" fmla="*/ 2 w 13"/>
                  <a:gd name="T31" fmla="*/ 8 h 30"/>
                  <a:gd name="T32" fmla="*/ 0 w 13"/>
                  <a:gd name="T33" fmla="*/ 1 h 30"/>
                  <a:gd name="T34" fmla="*/ 0 w 13"/>
                  <a:gd name="T35" fmla="*/ 0 h 30"/>
                  <a:gd name="T36" fmla="*/ 0 w 13"/>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30"/>
                  <a:gd name="T59" fmla="*/ 13 w 1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30">
                    <a:moveTo>
                      <a:pt x="0" y="0"/>
                    </a:moveTo>
                    <a:lnTo>
                      <a:pt x="2" y="0"/>
                    </a:lnTo>
                    <a:lnTo>
                      <a:pt x="3" y="3"/>
                    </a:lnTo>
                    <a:lnTo>
                      <a:pt x="3" y="8"/>
                    </a:lnTo>
                    <a:lnTo>
                      <a:pt x="5" y="12"/>
                    </a:lnTo>
                    <a:lnTo>
                      <a:pt x="6" y="15"/>
                    </a:lnTo>
                    <a:lnTo>
                      <a:pt x="9" y="19"/>
                    </a:lnTo>
                    <a:lnTo>
                      <a:pt x="11" y="23"/>
                    </a:lnTo>
                    <a:lnTo>
                      <a:pt x="13" y="27"/>
                    </a:lnTo>
                    <a:lnTo>
                      <a:pt x="11" y="30"/>
                    </a:lnTo>
                    <a:lnTo>
                      <a:pt x="10" y="30"/>
                    </a:lnTo>
                    <a:lnTo>
                      <a:pt x="7" y="28"/>
                    </a:lnTo>
                    <a:lnTo>
                      <a:pt x="6" y="24"/>
                    </a:lnTo>
                    <a:lnTo>
                      <a:pt x="5" y="20"/>
                    </a:lnTo>
                    <a:lnTo>
                      <a:pt x="3" y="18"/>
                    </a:lnTo>
                    <a:lnTo>
                      <a:pt x="2" y="8"/>
                    </a:lnTo>
                    <a:lnTo>
                      <a:pt x="0" y="1"/>
                    </a:lnTo>
                    <a:lnTo>
                      <a:pt x="0"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7" name="Freeform 301"/>
              <p:cNvSpPr>
                <a:spLocks/>
              </p:cNvSpPr>
              <p:nvPr/>
            </p:nvSpPr>
            <p:spPr bwMode="auto">
              <a:xfrm>
                <a:off x="3861" y="3707"/>
                <a:ext cx="19" cy="28"/>
              </a:xfrm>
              <a:custGeom>
                <a:avLst/>
                <a:gdLst>
                  <a:gd name="T0" fmla="*/ 2 w 19"/>
                  <a:gd name="T1" fmla="*/ 20 h 28"/>
                  <a:gd name="T2" fmla="*/ 0 w 19"/>
                  <a:gd name="T3" fmla="*/ 21 h 28"/>
                  <a:gd name="T4" fmla="*/ 0 w 19"/>
                  <a:gd name="T5" fmla="*/ 24 h 28"/>
                  <a:gd name="T6" fmla="*/ 3 w 19"/>
                  <a:gd name="T7" fmla="*/ 26 h 28"/>
                  <a:gd name="T8" fmla="*/ 4 w 19"/>
                  <a:gd name="T9" fmla="*/ 28 h 28"/>
                  <a:gd name="T10" fmla="*/ 7 w 19"/>
                  <a:gd name="T11" fmla="*/ 28 h 28"/>
                  <a:gd name="T12" fmla="*/ 8 w 19"/>
                  <a:gd name="T13" fmla="*/ 26 h 28"/>
                  <a:gd name="T14" fmla="*/ 11 w 19"/>
                  <a:gd name="T15" fmla="*/ 24 h 28"/>
                  <a:gd name="T16" fmla="*/ 14 w 19"/>
                  <a:gd name="T17" fmla="*/ 20 h 28"/>
                  <a:gd name="T18" fmla="*/ 15 w 19"/>
                  <a:gd name="T19" fmla="*/ 15 h 28"/>
                  <a:gd name="T20" fmla="*/ 17 w 19"/>
                  <a:gd name="T21" fmla="*/ 11 h 28"/>
                  <a:gd name="T22" fmla="*/ 18 w 19"/>
                  <a:gd name="T23" fmla="*/ 6 h 28"/>
                  <a:gd name="T24" fmla="*/ 19 w 19"/>
                  <a:gd name="T25" fmla="*/ 2 h 28"/>
                  <a:gd name="T26" fmla="*/ 19 w 19"/>
                  <a:gd name="T27" fmla="*/ 0 h 28"/>
                  <a:gd name="T28" fmla="*/ 18 w 19"/>
                  <a:gd name="T29" fmla="*/ 0 h 28"/>
                  <a:gd name="T30" fmla="*/ 18 w 19"/>
                  <a:gd name="T31" fmla="*/ 0 h 28"/>
                  <a:gd name="T32" fmla="*/ 17 w 19"/>
                  <a:gd name="T33" fmla="*/ 0 h 28"/>
                  <a:gd name="T34" fmla="*/ 17 w 19"/>
                  <a:gd name="T35" fmla="*/ 6 h 28"/>
                  <a:gd name="T36" fmla="*/ 15 w 19"/>
                  <a:gd name="T37" fmla="*/ 10 h 28"/>
                  <a:gd name="T38" fmla="*/ 15 w 19"/>
                  <a:gd name="T39" fmla="*/ 10 h 28"/>
                  <a:gd name="T40" fmla="*/ 14 w 19"/>
                  <a:gd name="T41" fmla="*/ 11 h 28"/>
                  <a:gd name="T42" fmla="*/ 7 w 19"/>
                  <a:gd name="T43" fmla="*/ 15 h 28"/>
                  <a:gd name="T44" fmla="*/ 2 w 19"/>
                  <a:gd name="T45" fmla="*/ 2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28"/>
                  <a:gd name="T71" fmla="*/ 19 w 19"/>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28">
                    <a:moveTo>
                      <a:pt x="2" y="20"/>
                    </a:moveTo>
                    <a:lnTo>
                      <a:pt x="0" y="21"/>
                    </a:lnTo>
                    <a:lnTo>
                      <a:pt x="0" y="24"/>
                    </a:lnTo>
                    <a:lnTo>
                      <a:pt x="3" y="26"/>
                    </a:lnTo>
                    <a:lnTo>
                      <a:pt x="4" y="28"/>
                    </a:lnTo>
                    <a:lnTo>
                      <a:pt x="7" y="28"/>
                    </a:lnTo>
                    <a:lnTo>
                      <a:pt x="8" y="26"/>
                    </a:lnTo>
                    <a:lnTo>
                      <a:pt x="11" y="24"/>
                    </a:lnTo>
                    <a:lnTo>
                      <a:pt x="14" y="20"/>
                    </a:lnTo>
                    <a:lnTo>
                      <a:pt x="15" y="15"/>
                    </a:lnTo>
                    <a:lnTo>
                      <a:pt x="17" y="11"/>
                    </a:lnTo>
                    <a:lnTo>
                      <a:pt x="18" y="6"/>
                    </a:lnTo>
                    <a:lnTo>
                      <a:pt x="19" y="2"/>
                    </a:lnTo>
                    <a:lnTo>
                      <a:pt x="19" y="0"/>
                    </a:lnTo>
                    <a:lnTo>
                      <a:pt x="18" y="0"/>
                    </a:lnTo>
                    <a:lnTo>
                      <a:pt x="17" y="0"/>
                    </a:lnTo>
                    <a:lnTo>
                      <a:pt x="17" y="6"/>
                    </a:lnTo>
                    <a:lnTo>
                      <a:pt x="15" y="10"/>
                    </a:lnTo>
                    <a:lnTo>
                      <a:pt x="14" y="11"/>
                    </a:lnTo>
                    <a:lnTo>
                      <a:pt x="7" y="15"/>
                    </a:lnTo>
                    <a:lnTo>
                      <a:pt x="2" y="2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8" name="Freeform 302"/>
              <p:cNvSpPr>
                <a:spLocks/>
              </p:cNvSpPr>
              <p:nvPr/>
            </p:nvSpPr>
            <p:spPr bwMode="auto">
              <a:xfrm>
                <a:off x="3849" y="3713"/>
                <a:ext cx="11" cy="30"/>
              </a:xfrm>
              <a:custGeom>
                <a:avLst/>
                <a:gdLst>
                  <a:gd name="T0" fmla="*/ 1 w 11"/>
                  <a:gd name="T1" fmla="*/ 0 h 30"/>
                  <a:gd name="T2" fmla="*/ 3 w 11"/>
                  <a:gd name="T3" fmla="*/ 0 h 30"/>
                  <a:gd name="T4" fmla="*/ 3 w 11"/>
                  <a:gd name="T5" fmla="*/ 1 h 30"/>
                  <a:gd name="T6" fmla="*/ 4 w 11"/>
                  <a:gd name="T7" fmla="*/ 8 h 30"/>
                  <a:gd name="T8" fmla="*/ 4 w 11"/>
                  <a:gd name="T9" fmla="*/ 12 h 30"/>
                  <a:gd name="T10" fmla="*/ 6 w 11"/>
                  <a:gd name="T11" fmla="*/ 15 h 30"/>
                  <a:gd name="T12" fmla="*/ 8 w 11"/>
                  <a:gd name="T13" fmla="*/ 19 h 30"/>
                  <a:gd name="T14" fmla="*/ 11 w 11"/>
                  <a:gd name="T15" fmla="*/ 24 h 30"/>
                  <a:gd name="T16" fmla="*/ 11 w 11"/>
                  <a:gd name="T17" fmla="*/ 29 h 30"/>
                  <a:gd name="T18" fmla="*/ 10 w 11"/>
                  <a:gd name="T19" fmla="*/ 30 h 30"/>
                  <a:gd name="T20" fmla="*/ 8 w 11"/>
                  <a:gd name="T21" fmla="*/ 30 h 30"/>
                  <a:gd name="T22" fmla="*/ 6 w 11"/>
                  <a:gd name="T23" fmla="*/ 29 h 30"/>
                  <a:gd name="T24" fmla="*/ 4 w 11"/>
                  <a:gd name="T25" fmla="*/ 24 h 30"/>
                  <a:gd name="T26" fmla="*/ 3 w 11"/>
                  <a:gd name="T27" fmla="*/ 20 h 30"/>
                  <a:gd name="T28" fmla="*/ 3 w 11"/>
                  <a:gd name="T29" fmla="*/ 18 h 30"/>
                  <a:gd name="T30" fmla="*/ 1 w 11"/>
                  <a:gd name="T31" fmla="*/ 8 h 30"/>
                  <a:gd name="T32" fmla="*/ 0 w 11"/>
                  <a:gd name="T33" fmla="*/ 1 h 30"/>
                  <a:gd name="T34" fmla="*/ 1 w 11"/>
                  <a:gd name="T35" fmla="*/ 0 h 30"/>
                  <a:gd name="T36" fmla="*/ 1 w 11"/>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30"/>
                  <a:gd name="T59" fmla="*/ 11 w 1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30">
                    <a:moveTo>
                      <a:pt x="1" y="0"/>
                    </a:moveTo>
                    <a:lnTo>
                      <a:pt x="3" y="0"/>
                    </a:lnTo>
                    <a:lnTo>
                      <a:pt x="3" y="1"/>
                    </a:lnTo>
                    <a:lnTo>
                      <a:pt x="4" y="8"/>
                    </a:lnTo>
                    <a:lnTo>
                      <a:pt x="4" y="12"/>
                    </a:lnTo>
                    <a:lnTo>
                      <a:pt x="6" y="15"/>
                    </a:lnTo>
                    <a:lnTo>
                      <a:pt x="8" y="19"/>
                    </a:lnTo>
                    <a:lnTo>
                      <a:pt x="11" y="24"/>
                    </a:lnTo>
                    <a:lnTo>
                      <a:pt x="11" y="29"/>
                    </a:lnTo>
                    <a:lnTo>
                      <a:pt x="10" y="30"/>
                    </a:lnTo>
                    <a:lnTo>
                      <a:pt x="8" y="30"/>
                    </a:lnTo>
                    <a:lnTo>
                      <a:pt x="6" y="29"/>
                    </a:lnTo>
                    <a:lnTo>
                      <a:pt x="4" y="24"/>
                    </a:lnTo>
                    <a:lnTo>
                      <a:pt x="3" y="20"/>
                    </a:lnTo>
                    <a:lnTo>
                      <a:pt x="3" y="18"/>
                    </a:lnTo>
                    <a:lnTo>
                      <a:pt x="1" y="8"/>
                    </a:lnTo>
                    <a:lnTo>
                      <a:pt x="0" y="1"/>
                    </a:lnTo>
                    <a:lnTo>
                      <a:pt x="1"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9" name="Freeform 303"/>
              <p:cNvSpPr>
                <a:spLocks/>
              </p:cNvSpPr>
              <p:nvPr/>
            </p:nvSpPr>
            <p:spPr bwMode="auto">
              <a:xfrm>
                <a:off x="3855" y="3728"/>
                <a:ext cx="21" cy="27"/>
              </a:xfrm>
              <a:custGeom>
                <a:avLst/>
                <a:gdLst>
                  <a:gd name="T0" fmla="*/ 0 w 21"/>
                  <a:gd name="T1" fmla="*/ 23 h 27"/>
                  <a:gd name="T2" fmla="*/ 1 w 21"/>
                  <a:gd name="T3" fmla="*/ 26 h 27"/>
                  <a:gd name="T4" fmla="*/ 4 w 21"/>
                  <a:gd name="T5" fmla="*/ 27 h 27"/>
                  <a:gd name="T6" fmla="*/ 6 w 21"/>
                  <a:gd name="T7" fmla="*/ 26 h 27"/>
                  <a:gd name="T8" fmla="*/ 10 w 21"/>
                  <a:gd name="T9" fmla="*/ 22 h 27"/>
                  <a:gd name="T10" fmla="*/ 17 w 21"/>
                  <a:gd name="T11" fmla="*/ 11 h 27"/>
                  <a:gd name="T12" fmla="*/ 21 w 21"/>
                  <a:gd name="T13" fmla="*/ 3 h 27"/>
                  <a:gd name="T14" fmla="*/ 21 w 21"/>
                  <a:gd name="T15" fmla="*/ 1 h 27"/>
                  <a:gd name="T16" fmla="*/ 21 w 21"/>
                  <a:gd name="T17" fmla="*/ 0 h 27"/>
                  <a:gd name="T18" fmla="*/ 20 w 21"/>
                  <a:gd name="T19" fmla="*/ 0 h 27"/>
                  <a:gd name="T20" fmla="*/ 20 w 21"/>
                  <a:gd name="T21" fmla="*/ 1 h 27"/>
                  <a:gd name="T22" fmla="*/ 17 w 21"/>
                  <a:gd name="T23" fmla="*/ 5 h 27"/>
                  <a:gd name="T24" fmla="*/ 16 w 21"/>
                  <a:gd name="T25" fmla="*/ 11 h 27"/>
                  <a:gd name="T26" fmla="*/ 10 w 21"/>
                  <a:gd name="T27" fmla="*/ 14 h 27"/>
                  <a:gd name="T28" fmla="*/ 5 w 21"/>
                  <a:gd name="T29" fmla="*/ 19 h 27"/>
                  <a:gd name="T30" fmla="*/ 1 w 21"/>
                  <a:gd name="T31" fmla="*/ 22 h 27"/>
                  <a:gd name="T32" fmla="*/ 0 w 21"/>
                  <a:gd name="T33" fmla="*/ 2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7"/>
                  <a:gd name="T53" fmla="*/ 21 w 2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7">
                    <a:moveTo>
                      <a:pt x="0" y="23"/>
                    </a:moveTo>
                    <a:lnTo>
                      <a:pt x="1" y="26"/>
                    </a:lnTo>
                    <a:lnTo>
                      <a:pt x="4" y="27"/>
                    </a:lnTo>
                    <a:lnTo>
                      <a:pt x="6" y="26"/>
                    </a:lnTo>
                    <a:lnTo>
                      <a:pt x="10" y="22"/>
                    </a:lnTo>
                    <a:lnTo>
                      <a:pt x="17" y="11"/>
                    </a:lnTo>
                    <a:lnTo>
                      <a:pt x="21" y="3"/>
                    </a:lnTo>
                    <a:lnTo>
                      <a:pt x="21" y="1"/>
                    </a:lnTo>
                    <a:lnTo>
                      <a:pt x="21" y="0"/>
                    </a:lnTo>
                    <a:lnTo>
                      <a:pt x="20" y="0"/>
                    </a:lnTo>
                    <a:lnTo>
                      <a:pt x="20" y="1"/>
                    </a:lnTo>
                    <a:lnTo>
                      <a:pt x="17" y="5"/>
                    </a:lnTo>
                    <a:lnTo>
                      <a:pt x="16" y="11"/>
                    </a:lnTo>
                    <a:lnTo>
                      <a:pt x="10" y="14"/>
                    </a:lnTo>
                    <a:lnTo>
                      <a:pt x="5" y="19"/>
                    </a:lnTo>
                    <a:lnTo>
                      <a:pt x="1" y="22"/>
                    </a:lnTo>
                    <a:lnTo>
                      <a:pt x="0" y="23"/>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0" name="Freeform 304"/>
              <p:cNvSpPr>
                <a:spLocks/>
              </p:cNvSpPr>
              <p:nvPr/>
            </p:nvSpPr>
            <p:spPr bwMode="auto">
              <a:xfrm>
                <a:off x="3846" y="3748"/>
                <a:ext cx="25" cy="21"/>
              </a:xfrm>
              <a:custGeom>
                <a:avLst/>
                <a:gdLst>
                  <a:gd name="T0" fmla="*/ 0 w 25"/>
                  <a:gd name="T1" fmla="*/ 17 h 21"/>
                  <a:gd name="T2" fmla="*/ 2 w 25"/>
                  <a:gd name="T3" fmla="*/ 19 h 21"/>
                  <a:gd name="T4" fmla="*/ 4 w 25"/>
                  <a:gd name="T5" fmla="*/ 21 h 21"/>
                  <a:gd name="T6" fmla="*/ 9 w 25"/>
                  <a:gd name="T7" fmla="*/ 19 h 21"/>
                  <a:gd name="T8" fmla="*/ 13 w 25"/>
                  <a:gd name="T9" fmla="*/ 17 h 21"/>
                  <a:gd name="T10" fmla="*/ 18 w 25"/>
                  <a:gd name="T11" fmla="*/ 11 h 21"/>
                  <a:gd name="T12" fmla="*/ 21 w 25"/>
                  <a:gd name="T13" fmla="*/ 7 h 21"/>
                  <a:gd name="T14" fmla="*/ 23 w 25"/>
                  <a:gd name="T15" fmla="*/ 4 h 21"/>
                  <a:gd name="T16" fmla="*/ 25 w 25"/>
                  <a:gd name="T17" fmla="*/ 2 h 21"/>
                  <a:gd name="T18" fmla="*/ 25 w 25"/>
                  <a:gd name="T19" fmla="*/ 2 h 21"/>
                  <a:gd name="T20" fmla="*/ 25 w 25"/>
                  <a:gd name="T21" fmla="*/ 0 h 21"/>
                  <a:gd name="T22" fmla="*/ 23 w 25"/>
                  <a:gd name="T23" fmla="*/ 0 h 21"/>
                  <a:gd name="T24" fmla="*/ 22 w 25"/>
                  <a:gd name="T25" fmla="*/ 2 h 21"/>
                  <a:gd name="T26" fmla="*/ 19 w 25"/>
                  <a:gd name="T27" fmla="*/ 4 h 21"/>
                  <a:gd name="T28" fmla="*/ 17 w 25"/>
                  <a:gd name="T29" fmla="*/ 9 h 21"/>
                  <a:gd name="T30" fmla="*/ 13 w 25"/>
                  <a:gd name="T31" fmla="*/ 11 h 21"/>
                  <a:gd name="T32" fmla="*/ 7 w 25"/>
                  <a:gd name="T33" fmla="*/ 13 h 21"/>
                  <a:gd name="T34" fmla="*/ 3 w 25"/>
                  <a:gd name="T35" fmla="*/ 15 h 21"/>
                  <a:gd name="T36" fmla="*/ 0 w 25"/>
                  <a:gd name="T37" fmla="*/ 1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1"/>
                  <a:gd name="T59" fmla="*/ 25 w 2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1">
                    <a:moveTo>
                      <a:pt x="0" y="17"/>
                    </a:moveTo>
                    <a:lnTo>
                      <a:pt x="2" y="19"/>
                    </a:lnTo>
                    <a:lnTo>
                      <a:pt x="4" y="21"/>
                    </a:lnTo>
                    <a:lnTo>
                      <a:pt x="9" y="19"/>
                    </a:lnTo>
                    <a:lnTo>
                      <a:pt x="13" y="17"/>
                    </a:lnTo>
                    <a:lnTo>
                      <a:pt x="18" y="11"/>
                    </a:lnTo>
                    <a:lnTo>
                      <a:pt x="21" y="7"/>
                    </a:lnTo>
                    <a:lnTo>
                      <a:pt x="23" y="4"/>
                    </a:lnTo>
                    <a:lnTo>
                      <a:pt x="25" y="2"/>
                    </a:lnTo>
                    <a:lnTo>
                      <a:pt x="25" y="0"/>
                    </a:lnTo>
                    <a:lnTo>
                      <a:pt x="23" y="0"/>
                    </a:lnTo>
                    <a:lnTo>
                      <a:pt x="22" y="2"/>
                    </a:lnTo>
                    <a:lnTo>
                      <a:pt x="19" y="4"/>
                    </a:lnTo>
                    <a:lnTo>
                      <a:pt x="17" y="9"/>
                    </a:lnTo>
                    <a:lnTo>
                      <a:pt x="13" y="11"/>
                    </a:lnTo>
                    <a:lnTo>
                      <a:pt x="7" y="13"/>
                    </a:lnTo>
                    <a:lnTo>
                      <a:pt x="3" y="15"/>
                    </a:lnTo>
                    <a:lnTo>
                      <a:pt x="0" y="17"/>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1" name="Freeform 305"/>
              <p:cNvSpPr>
                <a:spLocks/>
              </p:cNvSpPr>
              <p:nvPr/>
            </p:nvSpPr>
            <p:spPr bwMode="auto">
              <a:xfrm>
                <a:off x="3835" y="3766"/>
                <a:ext cx="26" cy="19"/>
              </a:xfrm>
              <a:custGeom>
                <a:avLst/>
                <a:gdLst>
                  <a:gd name="T0" fmla="*/ 0 w 26"/>
                  <a:gd name="T1" fmla="*/ 15 h 19"/>
                  <a:gd name="T2" fmla="*/ 0 w 26"/>
                  <a:gd name="T3" fmla="*/ 16 h 19"/>
                  <a:gd name="T4" fmla="*/ 0 w 26"/>
                  <a:gd name="T5" fmla="*/ 18 h 19"/>
                  <a:gd name="T6" fmla="*/ 2 w 26"/>
                  <a:gd name="T7" fmla="*/ 19 h 19"/>
                  <a:gd name="T8" fmla="*/ 5 w 26"/>
                  <a:gd name="T9" fmla="*/ 19 h 19"/>
                  <a:gd name="T10" fmla="*/ 11 w 26"/>
                  <a:gd name="T11" fmla="*/ 16 h 19"/>
                  <a:gd name="T12" fmla="*/ 15 w 26"/>
                  <a:gd name="T13" fmla="*/ 14 h 19"/>
                  <a:gd name="T14" fmla="*/ 20 w 26"/>
                  <a:gd name="T15" fmla="*/ 10 h 19"/>
                  <a:gd name="T16" fmla="*/ 22 w 26"/>
                  <a:gd name="T17" fmla="*/ 6 h 19"/>
                  <a:gd name="T18" fmla="*/ 25 w 26"/>
                  <a:gd name="T19" fmla="*/ 3 h 19"/>
                  <a:gd name="T20" fmla="*/ 26 w 26"/>
                  <a:gd name="T21" fmla="*/ 1 h 19"/>
                  <a:gd name="T22" fmla="*/ 26 w 26"/>
                  <a:gd name="T23" fmla="*/ 0 h 19"/>
                  <a:gd name="T24" fmla="*/ 26 w 26"/>
                  <a:gd name="T25" fmla="*/ 0 h 19"/>
                  <a:gd name="T26" fmla="*/ 25 w 26"/>
                  <a:gd name="T27" fmla="*/ 0 h 19"/>
                  <a:gd name="T28" fmla="*/ 24 w 26"/>
                  <a:gd name="T29" fmla="*/ 0 h 19"/>
                  <a:gd name="T30" fmla="*/ 21 w 26"/>
                  <a:gd name="T31" fmla="*/ 4 h 19"/>
                  <a:gd name="T32" fmla="*/ 18 w 26"/>
                  <a:gd name="T33" fmla="*/ 7 h 19"/>
                  <a:gd name="T34" fmla="*/ 13 w 26"/>
                  <a:gd name="T35" fmla="*/ 10 h 19"/>
                  <a:gd name="T36" fmla="*/ 6 w 26"/>
                  <a:gd name="T37" fmla="*/ 11 h 19"/>
                  <a:gd name="T38" fmla="*/ 3 w 26"/>
                  <a:gd name="T39" fmla="*/ 14 h 19"/>
                  <a:gd name="T40" fmla="*/ 0 w 26"/>
                  <a:gd name="T41" fmla="*/ 1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9"/>
                  <a:gd name="T65" fmla="*/ 26 w 26"/>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9">
                    <a:moveTo>
                      <a:pt x="0" y="15"/>
                    </a:moveTo>
                    <a:lnTo>
                      <a:pt x="0" y="16"/>
                    </a:lnTo>
                    <a:lnTo>
                      <a:pt x="0" y="18"/>
                    </a:lnTo>
                    <a:lnTo>
                      <a:pt x="2" y="19"/>
                    </a:lnTo>
                    <a:lnTo>
                      <a:pt x="5" y="19"/>
                    </a:lnTo>
                    <a:lnTo>
                      <a:pt x="11" y="16"/>
                    </a:lnTo>
                    <a:lnTo>
                      <a:pt x="15" y="14"/>
                    </a:lnTo>
                    <a:lnTo>
                      <a:pt x="20" y="10"/>
                    </a:lnTo>
                    <a:lnTo>
                      <a:pt x="22" y="6"/>
                    </a:lnTo>
                    <a:lnTo>
                      <a:pt x="25" y="3"/>
                    </a:lnTo>
                    <a:lnTo>
                      <a:pt x="26" y="1"/>
                    </a:lnTo>
                    <a:lnTo>
                      <a:pt x="26" y="0"/>
                    </a:lnTo>
                    <a:lnTo>
                      <a:pt x="25" y="0"/>
                    </a:lnTo>
                    <a:lnTo>
                      <a:pt x="24" y="0"/>
                    </a:lnTo>
                    <a:lnTo>
                      <a:pt x="21" y="4"/>
                    </a:lnTo>
                    <a:lnTo>
                      <a:pt x="18" y="7"/>
                    </a:lnTo>
                    <a:lnTo>
                      <a:pt x="13" y="10"/>
                    </a:lnTo>
                    <a:lnTo>
                      <a:pt x="6" y="11"/>
                    </a:lnTo>
                    <a:lnTo>
                      <a:pt x="3" y="14"/>
                    </a:lnTo>
                    <a:lnTo>
                      <a:pt x="0" y="15"/>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2" name="Freeform 306"/>
              <p:cNvSpPr>
                <a:spLocks/>
              </p:cNvSpPr>
              <p:nvPr/>
            </p:nvSpPr>
            <p:spPr bwMode="auto">
              <a:xfrm>
                <a:off x="3837" y="3751"/>
                <a:ext cx="7" cy="23"/>
              </a:xfrm>
              <a:custGeom>
                <a:avLst/>
                <a:gdLst>
                  <a:gd name="T0" fmla="*/ 0 w 7"/>
                  <a:gd name="T1" fmla="*/ 21 h 23"/>
                  <a:gd name="T2" fmla="*/ 1 w 7"/>
                  <a:gd name="T3" fmla="*/ 23 h 23"/>
                  <a:gd name="T4" fmla="*/ 3 w 7"/>
                  <a:gd name="T5" fmla="*/ 23 h 23"/>
                  <a:gd name="T6" fmla="*/ 5 w 7"/>
                  <a:gd name="T7" fmla="*/ 23 h 23"/>
                  <a:gd name="T8" fmla="*/ 7 w 7"/>
                  <a:gd name="T9" fmla="*/ 21 h 23"/>
                  <a:gd name="T10" fmla="*/ 7 w 7"/>
                  <a:gd name="T11" fmla="*/ 16 h 23"/>
                  <a:gd name="T12" fmla="*/ 5 w 7"/>
                  <a:gd name="T13" fmla="*/ 11 h 23"/>
                  <a:gd name="T14" fmla="*/ 4 w 7"/>
                  <a:gd name="T15" fmla="*/ 7 h 23"/>
                  <a:gd name="T16" fmla="*/ 4 w 7"/>
                  <a:gd name="T17" fmla="*/ 6 h 23"/>
                  <a:gd name="T18" fmla="*/ 5 w 7"/>
                  <a:gd name="T19" fmla="*/ 3 h 23"/>
                  <a:gd name="T20" fmla="*/ 5 w 7"/>
                  <a:gd name="T21" fmla="*/ 0 h 23"/>
                  <a:gd name="T22" fmla="*/ 5 w 7"/>
                  <a:gd name="T23" fmla="*/ 0 h 23"/>
                  <a:gd name="T24" fmla="*/ 4 w 7"/>
                  <a:gd name="T25" fmla="*/ 0 h 23"/>
                  <a:gd name="T26" fmla="*/ 3 w 7"/>
                  <a:gd name="T27" fmla="*/ 4 h 23"/>
                  <a:gd name="T28" fmla="*/ 1 w 7"/>
                  <a:gd name="T29" fmla="*/ 10 h 23"/>
                  <a:gd name="T30" fmla="*/ 0 w 7"/>
                  <a:gd name="T31" fmla="*/ 14 h 23"/>
                  <a:gd name="T32" fmla="*/ 0 w 7"/>
                  <a:gd name="T33" fmla="*/ 18 h 23"/>
                  <a:gd name="T34" fmla="*/ 0 w 7"/>
                  <a:gd name="T35" fmla="*/ 21 h 23"/>
                  <a:gd name="T36" fmla="*/ 0 w 7"/>
                  <a:gd name="T37" fmla="*/ 2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23"/>
                  <a:gd name="T59" fmla="*/ 7 w 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23">
                    <a:moveTo>
                      <a:pt x="0" y="21"/>
                    </a:moveTo>
                    <a:lnTo>
                      <a:pt x="1" y="23"/>
                    </a:lnTo>
                    <a:lnTo>
                      <a:pt x="3" y="23"/>
                    </a:lnTo>
                    <a:lnTo>
                      <a:pt x="5" y="23"/>
                    </a:lnTo>
                    <a:lnTo>
                      <a:pt x="7" y="21"/>
                    </a:lnTo>
                    <a:lnTo>
                      <a:pt x="7" y="16"/>
                    </a:lnTo>
                    <a:lnTo>
                      <a:pt x="5" y="11"/>
                    </a:lnTo>
                    <a:lnTo>
                      <a:pt x="4" y="7"/>
                    </a:lnTo>
                    <a:lnTo>
                      <a:pt x="4" y="6"/>
                    </a:lnTo>
                    <a:lnTo>
                      <a:pt x="5" y="3"/>
                    </a:lnTo>
                    <a:lnTo>
                      <a:pt x="5" y="0"/>
                    </a:lnTo>
                    <a:lnTo>
                      <a:pt x="4" y="0"/>
                    </a:lnTo>
                    <a:lnTo>
                      <a:pt x="3" y="4"/>
                    </a:lnTo>
                    <a:lnTo>
                      <a:pt x="1" y="10"/>
                    </a:lnTo>
                    <a:lnTo>
                      <a:pt x="0" y="14"/>
                    </a:lnTo>
                    <a:lnTo>
                      <a:pt x="0" y="18"/>
                    </a:lnTo>
                    <a:lnTo>
                      <a:pt x="0" y="2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3" name="Freeform 307"/>
              <p:cNvSpPr>
                <a:spLocks/>
              </p:cNvSpPr>
              <p:nvPr/>
            </p:nvSpPr>
            <p:spPr bwMode="auto">
              <a:xfrm>
                <a:off x="3846" y="3737"/>
                <a:ext cx="9" cy="24"/>
              </a:xfrm>
              <a:custGeom>
                <a:avLst/>
                <a:gdLst>
                  <a:gd name="T0" fmla="*/ 2 w 9"/>
                  <a:gd name="T1" fmla="*/ 22 h 24"/>
                  <a:gd name="T2" fmla="*/ 3 w 9"/>
                  <a:gd name="T3" fmla="*/ 24 h 24"/>
                  <a:gd name="T4" fmla="*/ 4 w 9"/>
                  <a:gd name="T5" fmla="*/ 24 h 24"/>
                  <a:gd name="T6" fmla="*/ 7 w 9"/>
                  <a:gd name="T7" fmla="*/ 22 h 24"/>
                  <a:gd name="T8" fmla="*/ 9 w 9"/>
                  <a:gd name="T9" fmla="*/ 21 h 24"/>
                  <a:gd name="T10" fmla="*/ 7 w 9"/>
                  <a:gd name="T11" fmla="*/ 17 h 24"/>
                  <a:gd name="T12" fmla="*/ 4 w 9"/>
                  <a:gd name="T13" fmla="*/ 11 h 24"/>
                  <a:gd name="T14" fmla="*/ 3 w 9"/>
                  <a:gd name="T15" fmla="*/ 9 h 24"/>
                  <a:gd name="T16" fmla="*/ 2 w 9"/>
                  <a:gd name="T17" fmla="*/ 6 h 24"/>
                  <a:gd name="T18" fmla="*/ 2 w 9"/>
                  <a:gd name="T19" fmla="*/ 3 h 24"/>
                  <a:gd name="T20" fmla="*/ 2 w 9"/>
                  <a:gd name="T21" fmla="*/ 0 h 24"/>
                  <a:gd name="T22" fmla="*/ 2 w 9"/>
                  <a:gd name="T23" fmla="*/ 0 h 24"/>
                  <a:gd name="T24" fmla="*/ 0 w 9"/>
                  <a:gd name="T25" fmla="*/ 0 h 24"/>
                  <a:gd name="T26" fmla="*/ 0 w 9"/>
                  <a:gd name="T27" fmla="*/ 6 h 24"/>
                  <a:gd name="T28" fmla="*/ 0 w 9"/>
                  <a:gd name="T29" fmla="*/ 11 h 24"/>
                  <a:gd name="T30" fmla="*/ 0 w 9"/>
                  <a:gd name="T31" fmla="*/ 15 h 24"/>
                  <a:gd name="T32" fmla="*/ 0 w 9"/>
                  <a:gd name="T33" fmla="*/ 20 h 24"/>
                  <a:gd name="T34" fmla="*/ 0 w 9"/>
                  <a:gd name="T35" fmla="*/ 21 h 24"/>
                  <a:gd name="T36" fmla="*/ 2 w 9"/>
                  <a:gd name="T37" fmla="*/ 2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4"/>
                  <a:gd name="T59" fmla="*/ 9 w 9"/>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4">
                    <a:moveTo>
                      <a:pt x="2" y="22"/>
                    </a:moveTo>
                    <a:lnTo>
                      <a:pt x="3" y="24"/>
                    </a:lnTo>
                    <a:lnTo>
                      <a:pt x="4" y="24"/>
                    </a:lnTo>
                    <a:lnTo>
                      <a:pt x="7" y="22"/>
                    </a:lnTo>
                    <a:lnTo>
                      <a:pt x="9" y="21"/>
                    </a:lnTo>
                    <a:lnTo>
                      <a:pt x="7" y="17"/>
                    </a:lnTo>
                    <a:lnTo>
                      <a:pt x="4" y="11"/>
                    </a:lnTo>
                    <a:lnTo>
                      <a:pt x="3" y="9"/>
                    </a:lnTo>
                    <a:lnTo>
                      <a:pt x="2" y="6"/>
                    </a:lnTo>
                    <a:lnTo>
                      <a:pt x="2" y="3"/>
                    </a:lnTo>
                    <a:lnTo>
                      <a:pt x="2" y="0"/>
                    </a:lnTo>
                    <a:lnTo>
                      <a:pt x="0" y="0"/>
                    </a:lnTo>
                    <a:lnTo>
                      <a:pt x="0" y="6"/>
                    </a:lnTo>
                    <a:lnTo>
                      <a:pt x="0" y="11"/>
                    </a:lnTo>
                    <a:lnTo>
                      <a:pt x="0" y="15"/>
                    </a:lnTo>
                    <a:lnTo>
                      <a:pt x="0" y="20"/>
                    </a:lnTo>
                    <a:lnTo>
                      <a:pt x="0" y="21"/>
                    </a:lnTo>
                    <a:lnTo>
                      <a:pt x="2" y="22"/>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4" name="Freeform 308"/>
              <p:cNvSpPr>
                <a:spLocks/>
              </p:cNvSpPr>
              <p:nvPr/>
            </p:nvSpPr>
            <p:spPr bwMode="auto">
              <a:xfrm>
                <a:off x="3821" y="3784"/>
                <a:ext cx="28" cy="16"/>
              </a:xfrm>
              <a:custGeom>
                <a:avLst/>
                <a:gdLst>
                  <a:gd name="T0" fmla="*/ 1 w 28"/>
                  <a:gd name="T1" fmla="*/ 11 h 16"/>
                  <a:gd name="T2" fmla="*/ 0 w 28"/>
                  <a:gd name="T3" fmla="*/ 12 h 16"/>
                  <a:gd name="T4" fmla="*/ 0 w 28"/>
                  <a:gd name="T5" fmla="*/ 15 h 16"/>
                  <a:gd name="T6" fmla="*/ 1 w 28"/>
                  <a:gd name="T7" fmla="*/ 15 h 16"/>
                  <a:gd name="T8" fmla="*/ 4 w 28"/>
                  <a:gd name="T9" fmla="*/ 16 h 16"/>
                  <a:gd name="T10" fmla="*/ 10 w 28"/>
                  <a:gd name="T11" fmla="*/ 13 h 16"/>
                  <a:gd name="T12" fmla="*/ 14 w 28"/>
                  <a:gd name="T13" fmla="*/ 11 h 16"/>
                  <a:gd name="T14" fmla="*/ 19 w 28"/>
                  <a:gd name="T15" fmla="*/ 8 h 16"/>
                  <a:gd name="T16" fmla="*/ 23 w 28"/>
                  <a:gd name="T17" fmla="*/ 4 h 16"/>
                  <a:gd name="T18" fmla="*/ 25 w 28"/>
                  <a:gd name="T19" fmla="*/ 3 h 16"/>
                  <a:gd name="T20" fmla="*/ 27 w 28"/>
                  <a:gd name="T21" fmla="*/ 1 h 16"/>
                  <a:gd name="T22" fmla="*/ 28 w 28"/>
                  <a:gd name="T23" fmla="*/ 0 h 16"/>
                  <a:gd name="T24" fmla="*/ 28 w 28"/>
                  <a:gd name="T25" fmla="*/ 0 h 16"/>
                  <a:gd name="T26" fmla="*/ 27 w 28"/>
                  <a:gd name="T27" fmla="*/ 0 h 16"/>
                  <a:gd name="T28" fmla="*/ 25 w 28"/>
                  <a:gd name="T29" fmla="*/ 0 h 16"/>
                  <a:gd name="T30" fmla="*/ 23 w 28"/>
                  <a:gd name="T31" fmla="*/ 3 h 16"/>
                  <a:gd name="T32" fmla="*/ 19 w 28"/>
                  <a:gd name="T33" fmla="*/ 5 h 16"/>
                  <a:gd name="T34" fmla="*/ 13 w 28"/>
                  <a:gd name="T35" fmla="*/ 8 h 16"/>
                  <a:gd name="T36" fmla="*/ 6 w 28"/>
                  <a:gd name="T37" fmla="*/ 8 h 16"/>
                  <a:gd name="T38" fmla="*/ 2 w 28"/>
                  <a:gd name="T39" fmla="*/ 11 h 16"/>
                  <a:gd name="T40" fmla="*/ 1 w 28"/>
                  <a:gd name="T41" fmla="*/ 1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
                  <a:gd name="T65" fmla="*/ 28 w 2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
                    <a:moveTo>
                      <a:pt x="1" y="11"/>
                    </a:moveTo>
                    <a:lnTo>
                      <a:pt x="0" y="12"/>
                    </a:lnTo>
                    <a:lnTo>
                      <a:pt x="0" y="15"/>
                    </a:lnTo>
                    <a:lnTo>
                      <a:pt x="1" y="15"/>
                    </a:lnTo>
                    <a:lnTo>
                      <a:pt x="4" y="16"/>
                    </a:lnTo>
                    <a:lnTo>
                      <a:pt x="10" y="13"/>
                    </a:lnTo>
                    <a:lnTo>
                      <a:pt x="14" y="11"/>
                    </a:lnTo>
                    <a:lnTo>
                      <a:pt x="19" y="8"/>
                    </a:lnTo>
                    <a:lnTo>
                      <a:pt x="23" y="4"/>
                    </a:lnTo>
                    <a:lnTo>
                      <a:pt x="25" y="3"/>
                    </a:lnTo>
                    <a:lnTo>
                      <a:pt x="27" y="1"/>
                    </a:lnTo>
                    <a:lnTo>
                      <a:pt x="28" y="0"/>
                    </a:lnTo>
                    <a:lnTo>
                      <a:pt x="27" y="0"/>
                    </a:lnTo>
                    <a:lnTo>
                      <a:pt x="25" y="0"/>
                    </a:lnTo>
                    <a:lnTo>
                      <a:pt x="23" y="3"/>
                    </a:lnTo>
                    <a:lnTo>
                      <a:pt x="19" y="5"/>
                    </a:lnTo>
                    <a:lnTo>
                      <a:pt x="13" y="8"/>
                    </a:lnTo>
                    <a:lnTo>
                      <a:pt x="6" y="8"/>
                    </a:lnTo>
                    <a:lnTo>
                      <a:pt x="2" y="11"/>
                    </a:lnTo>
                    <a:lnTo>
                      <a:pt x="1" y="1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5" name="Freeform 309"/>
              <p:cNvSpPr>
                <a:spLocks/>
              </p:cNvSpPr>
              <p:nvPr/>
            </p:nvSpPr>
            <p:spPr bwMode="auto">
              <a:xfrm>
                <a:off x="3823" y="3767"/>
                <a:ext cx="10" cy="24"/>
              </a:xfrm>
              <a:custGeom>
                <a:avLst/>
                <a:gdLst>
                  <a:gd name="T0" fmla="*/ 0 w 10"/>
                  <a:gd name="T1" fmla="*/ 21 h 24"/>
                  <a:gd name="T2" fmla="*/ 2 w 10"/>
                  <a:gd name="T3" fmla="*/ 22 h 24"/>
                  <a:gd name="T4" fmla="*/ 3 w 10"/>
                  <a:gd name="T5" fmla="*/ 24 h 24"/>
                  <a:gd name="T6" fmla="*/ 6 w 10"/>
                  <a:gd name="T7" fmla="*/ 24 h 24"/>
                  <a:gd name="T8" fmla="*/ 7 w 10"/>
                  <a:gd name="T9" fmla="*/ 22 h 24"/>
                  <a:gd name="T10" fmla="*/ 7 w 10"/>
                  <a:gd name="T11" fmla="*/ 18 h 24"/>
                  <a:gd name="T12" fmla="*/ 7 w 10"/>
                  <a:gd name="T13" fmla="*/ 11 h 24"/>
                  <a:gd name="T14" fmla="*/ 7 w 10"/>
                  <a:gd name="T15" fmla="*/ 9 h 24"/>
                  <a:gd name="T16" fmla="*/ 8 w 10"/>
                  <a:gd name="T17" fmla="*/ 6 h 24"/>
                  <a:gd name="T18" fmla="*/ 10 w 10"/>
                  <a:gd name="T19" fmla="*/ 3 h 24"/>
                  <a:gd name="T20" fmla="*/ 10 w 10"/>
                  <a:gd name="T21" fmla="*/ 2 h 24"/>
                  <a:gd name="T22" fmla="*/ 10 w 10"/>
                  <a:gd name="T23" fmla="*/ 0 h 24"/>
                  <a:gd name="T24" fmla="*/ 8 w 10"/>
                  <a:gd name="T25" fmla="*/ 0 h 24"/>
                  <a:gd name="T26" fmla="*/ 7 w 10"/>
                  <a:gd name="T27" fmla="*/ 5 h 24"/>
                  <a:gd name="T28" fmla="*/ 4 w 10"/>
                  <a:gd name="T29" fmla="*/ 10 h 24"/>
                  <a:gd name="T30" fmla="*/ 2 w 10"/>
                  <a:gd name="T31" fmla="*/ 14 h 24"/>
                  <a:gd name="T32" fmla="*/ 0 w 10"/>
                  <a:gd name="T33" fmla="*/ 17 h 24"/>
                  <a:gd name="T34" fmla="*/ 0 w 10"/>
                  <a:gd name="T35" fmla="*/ 20 h 24"/>
                  <a:gd name="T36" fmla="*/ 0 w 10"/>
                  <a:gd name="T37" fmla="*/ 2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4"/>
                  <a:gd name="T59" fmla="*/ 10 w 1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4">
                    <a:moveTo>
                      <a:pt x="0" y="21"/>
                    </a:moveTo>
                    <a:lnTo>
                      <a:pt x="2" y="22"/>
                    </a:lnTo>
                    <a:lnTo>
                      <a:pt x="3" y="24"/>
                    </a:lnTo>
                    <a:lnTo>
                      <a:pt x="6" y="24"/>
                    </a:lnTo>
                    <a:lnTo>
                      <a:pt x="7" y="22"/>
                    </a:lnTo>
                    <a:lnTo>
                      <a:pt x="7" y="18"/>
                    </a:lnTo>
                    <a:lnTo>
                      <a:pt x="7" y="11"/>
                    </a:lnTo>
                    <a:lnTo>
                      <a:pt x="7" y="9"/>
                    </a:lnTo>
                    <a:lnTo>
                      <a:pt x="8" y="6"/>
                    </a:lnTo>
                    <a:lnTo>
                      <a:pt x="10" y="3"/>
                    </a:lnTo>
                    <a:lnTo>
                      <a:pt x="10" y="2"/>
                    </a:lnTo>
                    <a:lnTo>
                      <a:pt x="10" y="0"/>
                    </a:lnTo>
                    <a:lnTo>
                      <a:pt x="8" y="0"/>
                    </a:lnTo>
                    <a:lnTo>
                      <a:pt x="7" y="5"/>
                    </a:lnTo>
                    <a:lnTo>
                      <a:pt x="4" y="10"/>
                    </a:lnTo>
                    <a:lnTo>
                      <a:pt x="2" y="14"/>
                    </a:lnTo>
                    <a:lnTo>
                      <a:pt x="0" y="17"/>
                    </a:lnTo>
                    <a:lnTo>
                      <a:pt x="0" y="20"/>
                    </a:lnTo>
                    <a:lnTo>
                      <a:pt x="0" y="2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6" name="Freeform 310"/>
              <p:cNvSpPr>
                <a:spLocks/>
              </p:cNvSpPr>
              <p:nvPr/>
            </p:nvSpPr>
            <p:spPr bwMode="auto">
              <a:xfrm>
                <a:off x="3811" y="3780"/>
                <a:ext cx="11" cy="23"/>
              </a:xfrm>
              <a:custGeom>
                <a:avLst/>
                <a:gdLst>
                  <a:gd name="T0" fmla="*/ 0 w 11"/>
                  <a:gd name="T1" fmla="*/ 20 h 23"/>
                  <a:gd name="T2" fmla="*/ 1 w 11"/>
                  <a:gd name="T3" fmla="*/ 23 h 23"/>
                  <a:gd name="T4" fmla="*/ 3 w 11"/>
                  <a:gd name="T5" fmla="*/ 23 h 23"/>
                  <a:gd name="T6" fmla="*/ 5 w 11"/>
                  <a:gd name="T7" fmla="*/ 23 h 23"/>
                  <a:gd name="T8" fmla="*/ 7 w 11"/>
                  <a:gd name="T9" fmla="*/ 22 h 23"/>
                  <a:gd name="T10" fmla="*/ 8 w 11"/>
                  <a:gd name="T11" fmla="*/ 17 h 23"/>
                  <a:gd name="T12" fmla="*/ 8 w 11"/>
                  <a:gd name="T13" fmla="*/ 12 h 23"/>
                  <a:gd name="T14" fmla="*/ 8 w 11"/>
                  <a:gd name="T15" fmla="*/ 8 h 23"/>
                  <a:gd name="T16" fmla="*/ 8 w 11"/>
                  <a:gd name="T17" fmla="*/ 5 h 23"/>
                  <a:gd name="T18" fmla="*/ 10 w 11"/>
                  <a:gd name="T19" fmla="*/ 4 h 23"/>
                  <a:gd name="T20" fmla="*/ 11 w 11"/>
                  <a:gd name="T21" fmla="*/ 1 h 23"/>
                  <a:gd name="T22" fmla="*/ 11 w 11"/>
                  <a:gd name="T23" fmla="*/ 0 h 23"/>
                  <a:gd name="T24" fmla="*/ 10 w 11"/>
                  <a:gd name="T25" fmla="*/ 0 h 23"/>
                  <a:gd name="T26" fmla="*/ 7 w 11"/>
                  <a:gd name="T27" fmla="*/ 4 h 23"/>
                  <a:gd name="T28" fmla="*/ 4 w 11"/>
                  <a:gd name="T29" fmla="*/ 9 h 23"/>
                  <a:gd name="T30" fmla="*/ 3 w 11"/>
                  <a:gd name="T31" fmla="*/ 13 h 23"/>
                  <a:gd name="T32" fmla="*/ 1 w 11"/>
                  <a:gd name="T33" fmla="*/ 17 h 23"/>
                  <a:gd name="T34" fmla="*/ 0 w 11"/>
                  <a:gd name="T35" fmla="*/ 19 h 23"/>
                  <a:gd name="T36" fmla="*/ 0 w 11"/>
                  <a:gd name="T37" fmla="*/ 2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23"/>
                  <a:gd name="T59" fmla="*/ 11 w 1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23">
                    <a:moveTo>
                      <a:pt x="0" y="20"/>
                    </a:moveTo>
                    <a:lnTo>
                      <a:pt x="1" y="23"/>
                    </a:lnTo>
                    <a:lnTo>
                      <a:pt x="3" y="23"/>
                    </a:lnTo>
                    <a:lnTo>
                      <a:pt x="5" y="23"/>
                    </a:lnTo>
                    <a:lnTo>
                      <a:pt x="7" y="22"/>
                    </a:lnTo>
                    <a:lnTo>
                      <a:pt x="8" y="17"/>
                    </a:lnTo>
                    <a:lnTo>
                      <a:pt x="8" y="12"/>
                    </a:lnTo>
                    <a:lnTo>
                      <a:pt x="8" y="8"/>
                    </a:lnTo>
                    <a:lnTo>
                      <a:pt x="8" y="5"/>
                    </a:lnTo>
                    <a:lnTo>
                      <a:pt x="10" y="4"/>
                    </a:lnTo>
                    <a:lnTo>
                      <a:pt x="11" y="1"/>
                    </a:lnTo>
                    <a:lnTo>
                      <a:pt x="11" y="0"/>
                    </a:lnTo>
                    <a:lnTo>
                      <a:pt x="10" y="0"/>
                    </a:lnTo>
                    <a:lnTo>
                      <a:pt x="7" y="4"/>
                    </a:lnTo>
                    <a:lnTo>
                      <a:pt x="4" y="9"/>
                    </a:lnTo>
                    <a:lnTo>
                      <a:pt x="3" y="13"/>
                    </a:lnTo>
                    <a:lnTo>
                      <a:pt x="1" y="17"/>
                    </a:lnTo>
                    <a:lnTo>
                      <a:pt x="0" y="19"/>
                    </a:lnTo>
                    <a:lnTo>
                      <a:pt x="0" y="2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7" name="Freeform 311"/>
              <p:cNvSpPr>
                <a:spLocks/>
              </p:cNvSpPr>
              <p:nvPr/>
            </p:nvSpPr>
            <p:spPr bwMode="auto">
              <a:xfrm>
                <a:off x="3777" y="3797"/>
                <a:ext cx="46" cy="24"/>
              </a:xfrm>
              <a:custGeom>
                <a:avLst/>
                <a:gdLst>
                  <a:gd name="T0" fmla="*/ 0 w 46"/>
                  <a:gd name="T1" fmla="*/ 24 h 24"/>
                  <a:gd name="T2" fmla="*/ 8 w 46"/>
                  <a:gd name="T3" fmla="*/ 24 h 24"/>
                  <a:gd name="T4" fmla="*/ 31 w 46"/>
                  <a:gd name="T5" fmla="*/ 15 h 24"/>
                  <a:gd name="T6" fmla="*/ 44 w 46"/>
                  <a:gd name="T7" fmla="*/ 9 h 24"/>
                  <a:gd name="T8" fmla="*/ 46 w 46"/>
                  <a:gd name="T9" fmla="*/ 7 h 24"/>
                  <a:gd name="T10" fmla="*/ 46 w 46"/>
                  <a:gd name="T11" fmla="*/ 7 h 24"/>
                  <a:gd name="T12" fmla="*/ 46 w 46"/>
                  <a:gd name="T13" fmla="*/ 6 h 24"/>
                  <a:gd name="T14" fmla="*/ 45 w 46"/>
                  <a:gd name="T15" fmla="*/ 5 h 24"/>
                  <a:gd name="T16" fmla="*/ 44 w 46"/>
                  <a:gd name="T17" fmla="*/ 6 h 24"/>
                  <a:gd name="T18" fmla="*/ 42 w 46"/>
                  <a:gd name="T19" fmla="*/ 7 h 24"/>
                  <a:gd name="T20" fmla="*/ 38 w 46"/>
                  <a:gd name="T21" fmla="*/ 9 h 24"/>
                  <a:gd name="T22" fmla="*/ 35 w 46"/>
                  <a:gd name="T23" fmla="*/ 9 h 24"/>
                  <a:gd name="T24" fmla="*/ 33 w 46"/>
                  <a:gd name="T25" fmla="*/ 9 h 24"/>
                  <a:gd name="T26" fmla="*/ 31 w 46"/>
                  <a:gd name="T27" fmla="*/ 3 h 24"/>
                  <a:gd name="T28" fmla="*/ 31 w 46"/>
                  <a:gd name="T29" fmla="*/ 0 h 24"/>
                  <a:gd name="T30" fmla="*/ 27 w 46"/>
                  <a:gd name="T31" fmla="*/ 5 h 24"/>
                  <a:gd name="T32" fmla="*/ 18 w 46"/>
                  <a:gd name="T33" fmla="*/ 13 h 24"/>
                  <a:gd name="T34" fmla="*/ 7 w 46"/>
                  <a:gd name="T35" fmla="*/ 21 h 24"/>
                  <a:gd name="T36" fmla="*/ 0 w 46"/>
                  <a:gd name="T37" fmla="*/ 2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24"/>
                  <a:gd name="T59" fmla="*/ 46 w 4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24">
                    <a:moveTo>
                      <a:pt x="0" y="24"/>
                    </a:moveTo>
                    <a:lnTo>
                      <a:pt x="8" y="24"/>
                    </a:lnTo>
                    <a:lnTo>
                      <a:pt x="31" y="15"/>
                    </a:lnTo>
                    <a:lnTo>
                      <a:pt x="44" y="9"/>
                    </a:lnTo>
                    <a:lnTo>
                      <a:pt x="46" y="7"/>
                    </a:lnTo>
                    <a:lnTo>
                      <a:pt x="46" y="6"/>
                    </a:lnTo>
                    <a:lnTo>
                      <a:pt x="45" y="5"/>
                    </a:lnTo>
                    <a:lnTo>
                      <a:pt x="44" y="6"/>
                    </a:lnTo>
                    <a:lnTo>
                      <a:pt x="42" y="7"/>
                    </a:lnTo>
                    <a:lnTo>
                      <a:pt x="38" y="9"/>
                    </a:lnTo>
                    <a:lnTo>
                      <a:pt x="35" y="9"/>
                    </a:lnTo>
                    <a:lnTo>
                      <a:pt x="33" y="9"/>
                    </a:lnTo>
                    <a:lnTo>
                      <a:pt x="31" y="3"/>
                    </a:lnTo>
                    <a:lnTo>
                      <a:pt x="31" y="0"/>
                    </a:lnTo>
                    <a:lnTo>
                      <a:pt x="27" y="5"/>
                    </a:lnTo>
                    <a:lnTo>
                      <a:pt x="18" y="13"/>
                    </a:lnTo>
                    <a:lnTo>
                      <a:pt x="7" y="21"/>
                    </a:lnTo>
                    <a:lnTo>
                      <a:pt x="0" y="24"/>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8" name="Freeform 312"/>
              <p:cNvSpPr>
                <a:spLocks/>
              </p:cNvSpPr>
              <p:nvPr/>
            </p:nvSpPr>
            <p:spPr bwMode="auto">
              <a:xfrm>
                <a:off x="3860" y="3647"/>
                <a:ext cx="7" cy="35"/>
              </a:xfrm>
              <a:custGeom>
                <a:avLst/>
                <a:gdLst>
                  <a:gd name="T0" fmla="*/ 0 w 7"/>
                  <a:gd name="T1" fmla="*/ 0 h 35"/>
                  <a:gd name="T2" fmla="*/ 1 w 7"/>
                  <a:gd name="T3" fmla="*/ 2 h 35"/>
                  <a:gd name="T4" fmla="*/ 1 w 7"/>
                  <a:gd name="T5" fmla="*/ 2 h 35"/>
                  <a:gd name="T6" fmla="*/ 4 w 7"/>
                  <a:gd name="T7" fmla="*/ 18 h 35"/>
                  <a:gd name="T8" fmla="*/ 7 w 7"/>
                  <a:gd name="T9" fmla="*/ 35 h 35"/>
                  <a:gd name="T10" fmla="*/ 4 w 7"/>
                  <a:gd name="T11" fmla="*/ 32 h 35"/>
                  <a:gd name="T12" fmla="*/ 0 w 7"/>
                  <a:gd name="T13" fmla="*/ 26 h 35"/>
                  <a:gd name="T14" fmla="*/ 1 w 7"/>
                  <a:gd name="T15" fmla="*/ 21 h 35"/>
                  <a:gd name="T16" fmla="*/ 1 w 7"/>
                  <a:gd name="T17" fmla="*/ 17 h 35"/>
                  <a:gd name="T18" fmla="*/ 1 w 7"/>
                  <a:gd name="T19" fmla="*/ 9 h 35"/>
                  <a:gd name="T20" fmla="*/ 0 w 7"/>
                  <a:gd name="T21" fmla="*/ 2 h 35"/>
                  <a:gd name="T22" fmla="*/ 0 w 7"/>
                  <a:gd name="T23" fmla="*/ 2 h 35"/>
                  <a:gd name="T24" fmla="*/ 0 w 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35"/>
                  <a:gd name="T41" fmla="*/ 7 w 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35">
                    <a:moveTo>
                      <a:pt x="0" y="0"/>
                    </a:moveTo>
                    <a:lnTo>
                      <a:pt x="1" y="2"/>
                    </a:lnTo>
                    <a:lnTo>
                      <a:pt x="4" y="18"/>
                    </a:lnTo>
                    <a:lnTo>
                      <a:pt x="7" y="35"/>
                    </a:lnTo>
                    <a:lnTo>
                      <a:pt x="4" y="32"/>
                    </a:lnTo>
                    <a:lnTo>
                      <a:pt x="0" y="26"/>
                    </a:lnTo>
                    <a:lnTo>
                      <a:pt x="1" y="21"/>
                    </a:lnTo>
                    <a:lnTo>
                      <a:pt x="1" y="17"/>
                    </a:lnTo>
                    <a:lnTo>
                      <a:pt x="1" y="9"/>
                    </a:lnTo>
                    <a:lnTo>
                      <a:pt x="0" y="2"/>
                    </a:lnTo>
                    <a:lnTo>
                      <a:pt x="0"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9" name="Freeform 313"/>
              <p:cNvSpPr>
                <a:spLocks/>
              </p:cNvSpPr>
              <p:nvPr/>
            </p:nvSpPr>
            <p:spPr bwMode="auto">
              <a:xfrm>
                <a:off x="3864" y="3649"/>
                <a:ext cx="10" cy="33"/>
              </a:xfrm>
              <a:custGeom>
                <a:avLst/>
                <a:gdLst>
                  <a:gd name="T0" fmla="*/ 0 w 10"/>
                  <a:gd name="T1" fmla="*/ 0 h 33"/>
                  <a:gd name="T2" fmla="*/ 1 w 10"/>
                  <a:gd name="T3" fmla="*/ 0 h 33"/>
                  <a:gd name="T4" fmla="*/ 1 w 10"/>
                  <a:gd name="T5" fmla="*/ 1 h 33"/>
                  <a:gd name="T6" fmla="*/ 3 w 10"/>
                  <a:gd name="T7" fmla="*/ 8 h 33"/>
                  <a:gd name="T8" fmla="*/ 4 w 10"/>
                  <a:gd name="T9" fmla="*/ 13 h 33"/>
                  <a:gd name="T10" fmla="*/ 7 w 10"/>
                  <a:gd name="T11" fmla="*/ 18 h 33"/>
                  <a:gd name="T12" fmla="*/ 10 w 10"/>
                  <a:gd name="T13" fmla="*/ 24 h 33"/>
                  <a:gd name="T14" fmla="*/ 10 w 10"/>
                  <a:gd name="T15" fmla="*/ 27 h 33"/>
                  <a:gd name="T16" fmla="*/ 8 w 10"/>
                  <a:gd name="T17" fmla="*/ 30 h 33"/>
                  <a:gd name="T18" fmla="*/ 5 w 10"/>
                  <a:gd name="T19" fmla="*/ 31 h 33"/>
                  <a:gd name="T20" fmla="*/ 4 w 10"/>
                  <a:gd name="T21" fmla="*/ 33 h 33"/>
                  <a:gd name="T22" fmla="*/ 0 w 10"/>
                  <a:gd name="T23" fmla="*/ 1 h 33"/>
                  <a:gd name="T24" fmla="*/ 0 w 10"/>
                  <a:gd name="T25" fmla="*/ 0 h 33"/>
                  <a:gd name="T26" fmla="*/ 0 w 10"/>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33"/>
                  <a:gd name="T44" fmla="*/ 10 w 10"/>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33">
                    <a:moveTo>
                      <a:pt x="0" y="0"/>
                    </a:moveTo>
                    <a:lnTo>
                      <a:pt x="1" y="0"/>
                    </a:lnTo>
                    <a:lnTo>
                      <a:pt x="1" y="1"/>
                    </a:lnTo>
                    <a:lnTo>
                      <a:pt x="3" y="8"/>
                    </a:lnTo>
                    <a:lnTo>
                      <a:pt x="4" y="13"/>
                    </a:lnTo>
                    <a:lnTo>
                      <a:pt x="7" y="18"/>
                    </a:lnTo>
                    <a:lnTo>
                      <a:pt x="10" y="24"/>
                    </a:lnTo>
                    <a:lnTo>
                      <a:pt x="10" y="27"/>
                    </a:lnTo>
                    <a:lnTo>
                      <a:pt x="8" y="30"/>
                    </a:lnTo>
                    <a:lnTo>
                      <a:pt x="5" y="31"/>
                    </a:lnTo>
                    <a:lnTo>
                      <a:pt x="4" y="33"/>
                    </a:lnTo>
                    <a:lnTo>
                      <a:pt x="0" y="1"/>
                    </a:lnTo>
                    <a:lnTo>
                      <a:pt x="0"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0" name="Freeform 314"/>
              <p:cNvSpPr>
                <a:spLocks/>
              </p:cNvSpPr>
              <p:nvPr/>
            </p:nvSpPr>
            <p:spPr bwMode="auto">
              <a:xfrm>
                <a:off x="3671" y="3661"/>
                <a:ext cx="17" cy="29"/>
              </a:xfrm>
              <a:custGeom>
                <a:avLst/>
                <a:gdLst>
                  <a:gd name="T0" fmla="*/ 16 w 17"/>
                  <a:gd name="T1" fmla="*/ 0 h 29"/>
                  <a:gd name="T2" fmla="*/ 15 w 17"/>
                  <a:gd name="T3" fmla="*/ 0 h 29"/>
                  <a:gd name="T4" fmla="*/ 15 w 17"/>
                  <a:gd name="T5" fmla="*/ 3 h 29"/>
                  <a:gd name="T6" fmla="*/ 13 w 17"/>
                  <a:gd name="T7" fmla="*/ 8 h 29"/>
                  <a:gd name="T8" fmla="*/ 11 w 17"/>
                  <a:gd name="T9" fmla="*/ 12 h 29"/>
                  <a:gd name="T10" fmla="*/ 9 w 17"/>
                  <a:gd name="T11" fmla="*/ 15 h 29"/>
                  <a:gd name="T12" fmla="*/ 5 w 17"/>
                  <a:gd name="T13" fmla="*/ 18 h 29"/>
                  <a:gd name="T14" fmla="*/ 3 w 17"/>
                  <a:gd name="T15" fmla="*/ 22 h 29"/>
                  <a:gd name="T16" fmla="*/ 0 w 17"/>
                  <a:gd name="T17" fmla="*/ 26 h 29"/>
                  <a:gd name="T18" fmla="*/ 1 w 17"/>
                  <a:gd name="T19" fmla="*/ 27 h 29"/>
                  <a:gd name="T20" fmla="*/ 3 w 17"/>
                  <a:gd name="T21" fmla="*/ 29 h 29"/>
                  <a:gd name="T22" fmla="*/ 5 w 17"/>
                  <a:gd name="T23" fmla="*/ 27 h 29"/>
                  <a:gd name="T24" fmla="*/ 8 w 17"/>
                  <a:gd name="T25" fmla="*/ 23 h 29"/>
                  <a:gd name="T26" fmla="*/ 11 w 17"/>
                  <a:gd name="T27" fmla="*/ 21 h 29"/>
                  <a:gd name="T28" fmla="*/ 12 w 17"/>
                  <a:gd name="T29" fmla="*/ 18 h 29"/>
                  <a:gd name="T30" fmla="*/ 15 w 17"/>
                  <a:gd name="T31" fmla="*/ 8 h 29"/>
                  <a:gd name="T32" fmla="*/ 17 w 17"/>
                  <a:gd name="T33" fmla="*/ 1 h 29"/>
                  <a:gd name="T34" fmla="*/ 17 w 17"/>
                  <a:gd name="T35" fmla="*/ 1 h 29"/>
                  <a:gd name="T36" fmla="*/ 16 w 17"/>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9"/>
                  <a:gd name="T59" fmla="*/ 17 w 17"/>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9">
                    <a:moveTo>
                      <a:pt x="16" y="0"/>
                    </a:moveTo>
                    <a:lnTo>
                      <a:pt x="15" y="0"/>
                    </a:lnTo>
                    <a:lnTo>
                      <a:pt x="15" y="3"/>
                    </a:lnTo>
                    <a:lnTo>
                      <a:pt x="13" y="8"/>
                    </a:lnTo>
                    <a:lnTo>
                      <a:pt x="11" y="12"/>
                    </a:lnTo>
                    <a:lnTo>
                      <a:pt x="9" y="15"/>
                    </a:lnTo>
                    <a:lnTo>
                      <a:pt x="5" y="18"/>
                    </a:lnTo>
                    <a:lnTo>
                      <a:pt x="3" y="22"/>
                    </a:lnTo>
                    <a:lnTo>
                      <a:pt x="0" y="26"/>
                    </a:lnTo>
                    <a:lnTo>
                      <a:pt x="1" y="27"/>
                    </a:lnTo>
                    <a:lnTo>
                      <a:pt x="3" y="29"/>
                    </a:lnTo>
                    <a:lnTo>
                      <a:pt x="5" y="27"/>
                    </a:lnTo>
                    <a:lnTo>
                      <a:pt x="8" y="23"/>
                    </a:lnTo>
                    <a:lnTo>
                      <a:pt x="11" y="21"/>
                    </a:lnTo>
                    <a:lnTo>
                      <a:pt x="12" y="18"/>
                    </a:lnTo>
                    <a:lnTo>
                      <a:pt x="15" y="8"/>
                    </a:lnTo>
                    <a:lnTo>
                      <a:pt x="17" y="1"/>
                    </a:lnTo>
                    <a:lnTo>
                      <a:pt x="16"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1" name="Freeform 315"/>
              <p:cNvSpPr>
                <a:spLocks/>
              </p:cNvSpPr>
              <p:nvPr/>
            </p:nvSpPr>
            <p:spPr bwMode="auto">
              <a:xfrm>
                <a:off x="3656" y="3668"/>
                <a:ext cx="15" cy="30"/>
              </a:xfrm>
              <a:custGeom>
                <a:avLst/>
                <a:gdLst>
                  <a:gd name="T0" fmla="*/ 13 w 15"/>
                  <a:gd name="T1" fmla="*/ 23 h 30"/>
                  <a:gd name="T2" fmla="*/ 15 w 15"/>
                  <a:gd name="T3" fmla="*/ 24 h 30"/>
                  <a:gd name="T4" fmla="*/ 13 w 15"/>
                  <a:gd name="T5" fmla="*/ 27 h 30"/>
                  <a:gd name="T6" fmla="*/ 12 w 15"/>
                  <a:gd name="T7" fmla="*/ 30 h 30"/>
                  <a:gd name="T8" fmla="*/ 9 w 15"/>
                  <a:gd name="T9" fmla="*/ 30 h 30"/>
                  <a:gd name="T10" fmla="*/ 8 w 15"/>
                  <a:gd name="T11" fmla="*/ 30 h 30"/>
                  <a:gd name="T12" fmla="*/ 5 w 15"/>
                  <a:gd name="T13" fmla="*/ 27 h 30"/>
                  <a:gd name="T14" fmla="*/ 4 w 15"/>
                  <a:gd name="T15" fmla="*/ 24 h 30"/>
                  <a:gd name="T16" fmla="*/ 3 w 15"/>
                  <a:gd name="T17" fmla="*/ 20 h 30"/>
                  <a:gd name="T18" fmla="*/ 1 w 15"/>
                  <a:gd name="T19" fmla="*/ 15 h 30"/>
                  <a:gd name="T20" fmla="*/ 1 w 15"/>
                  <a:gd name="T21" fmla="*/ 12 h 30"/>
                  <a:gd name="T22" fmla="*/ 1 w 15"/>
                  <a:gd name="T23" fmla="*/ 5 h 30"/>
                  <a:gd name="T24" fmla="*/ 0 w 15"/>
                  <a:gd name="T25" fmla="*/ 1 h 30"/>
                  <a:gd name="T26" fmla="*/ 0 w 15"/>
                  <a:gd name="T27" fmla="*/ 0 h 30"/>
                  <a:gd name="T28" fmla="*/ 1 w 15"/>
                  <a:gd name="T29" fmla="*/ 0 h 30"/>
                  <a:gd name="T30" fmla="*/ 3 w 15"/>
                  <a:gd name="T31" fmla="*/ 0 h 30"/>
                  <a:gd name="T32" fmla="*/ 3 w 15"/>
                  <a:gd name="T33" fmla="*/ 1 h 30"/>
                  <a:gd name="T34" fmla="*/ 3 w 15"/>
                  <a:gd name="T35" fmla="*/ 5 h 30"/>
                  <a:gd name="T36" fmla="*/ 3 w 15"/>
                  <a:gd name="T37" fmla="*/ 11 h 30"/>
                  <a:gd name="T38" fmla="*/ 3 w 15"/>
                  <a:gd name="T39" fmla="*/ 11 h 30"/>
                  <a:gd name="T40" fmla="*/ 4 w 15"/>
                  <a:gd name="T41" fmla="*/ 12 h 30"/>
                  <a:gd name="T42" fmla="*/ 9 w 15"/>
                  <a:gd name="T43" fmla="*/ 18 h 30"/>
                  <a:gd name="T44" fmla="*/ 13 w 15"/>
                  <a:gd name="T45" fmla="*/ 23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30"/>
                  <a:gd name="T71" fmla="*/ 15 w 15"/>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30">
                    <a:moveTo>
                      <a:pt x="13" y="23"/>
                    </a:moveTo>
                    <a:lnTo>
                      <a:pt x="15" y="24"/>
                    </a:lnTo>
                    <a:lnTo>
                      <a:pt x="13" y="27"/>
                    </a:lnTo>
                    <a:lnTo>
                      <a:pt x="12" y="30"/>
                    </a:lnTo>
                    <a:lnTo>
                      <a:pt x="9" y="30"/>
                    </a:lnTo>
                    <a:lnTo>
                      <a:pt x="8" y="30"/>
                    </a:lnTo>
                    <a:lnTo>
                      <a:pt x="5" y="27"/>
                    </a:lnTo>
                    <a:lnTo>
                      <a:pt x="4" y="24"/>
                    </a:lnTo>
                    <a:lnTo>
                      <a:pt x="3" y="20"/>
                    </a:lnTo>
                    <a:lnTo>
                      <a:pt x="1" y="15"/>
                    </a:lnTo>
                    <a:lnTo>
                      <a:pt x="1" y="12"/>
                    </a:lnTo>
                    <a:lnTo>
                      <a:pt x="1" y="5"/>
                    </a:lnTo>
                    <a:lnTo>
                      <a:pt x="0" y="1"/>
                    </a:lnTo>
                    <a:lnTo>
                      <a:pt x="0" y="0"/>
                    </a:lnTo>
                    <a:lnTo>
                      <a:pt x="1" y="0"/>
                    </a:lnTo>
                    <a:lnTo>
                      <a:pt x="3" y="0"/>
                    </a:lnTo>
                    <a:lnTo>
                      <a:pt x="3" y="1"/>
                    </a:lnTo>
                    <a:lnTo>
                      <a:pt x="3" y="5"/>
                    </a:lnTo>
                    <a:lnTo>
                      <a:pt x="3" y="11"/>
                    </a:lnTo>
                    <a:lnTo>
                      <a:pt x="4" y="12"/>
                    </a:lnTo>
                    <a:lnTo>
                      <a:pt x="9" y="18"/>
                    </a:lnTo>
                    <a:lnTo>
                      <a:pt x="13" y="23"/>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2" name="Freeform 316"/>
              <p:cNvSpPr>
                <a:spLocks/>
              </p:cNvSpPr>
              <p:nvPr/>
            </p:nvSpPr>
            <p:spPr bwMode="auto">
              <a:xfrm>
                <a:off x="3654" y="3688"/>
                <a:ext cx="18" cy="29"/>
              </a:xfrm>
              <a:custGeom>
                <a:avLst/>
                <a:gdLst>
                  <a:gd name="T0" fmla="*/ 17 w 18"/>
                  <a:gd name="T1" fmla="*/ 21 h 29"/>
                  <a:gd name="T2" fmla="*/ 18 w 18"/>
                  <a:gd name="T3" fmla="*/ 24 h 29"/>
                  <a:gd name="T4" fmla="*/ 18 w 18"/>
                  <a:gd name="T5" fmla="*/ 26 h 29"/>
                  <a:gd name="T6" fmla="*/ 15 w 18"/>
                  <a:gd name="T7" fmla="*/ 29 h 29"/>
                  <a:gd name="T8" fmla="*/ 14 w 18"/>
                  <a:gd name="T9" fmla="*/ 29 h 29"/>
                  <a:gd name="T10" fmla="*/ 11 w 18"/>
                  <a:gd name="T11" fmla="*/ 29 h 29"/>
                  <a:gd name="T12" fmla="*/ 9 w 18"/>
                  <a:gd name="T13" fmla="*/ 28 h 29"/>
                  <a:gd name="T14" fmla="*/ 7 w 18"/>
                  <a:gd name="T15" fmla="*/ 25 h 29"/>
                  <a:gd name="T16" fmla="*/ 5 w 18"/>
                  <a:gd name="T17" fmla="*/ 21 h 29"/>
                  <a:gd name="T18" fmla="*/ 3 w 18"/>
                  <a:gd name="T19" fmla="*/ 15 h 29"/>
                  <a:gd name="T20" fmla="*/ 3 w 18"/>
                  <a:gd name="T21" fmla="*/ 13 h 29"/>
                  <a:gd name="T22" fmla="*/ 0 w 18"/>
                  <a:gd name="T23" fmla="*/ 7 h 29"/>
                  <a:gd name="T24" fmla="*/ 0 w 18"/>
                  <a:gd name="T25" fmla="*/ 2 h 29"/>
                  <a:gd name="T26" fmla="*/ 0 w 18"/>
                  <a:gd name="T27" fmla="*/ 2 h 29"/>
                  <a:gd name="T28" fmla="*/ 0 w 18"/>
                  <a:gd name="T29" fmla="*/ 0 h 29"/>
                  <a:gd name="T30" fmla="*/ 2 w 18"/>
                  <a:gd name="T31" fmla="*/ 0 h 29"/>
                  <a:gd name="T32" fmla="*/ 2 w 18"/>
                  <a:gd name="T33" fmla="*/ 2 h 29"/>
                  <a:gd name="T34" fmla="*/ 3 w 18"/>
                  <a:gd name="T35" fmla="*/ 6 h 29"/>
                  <a:gd name="T36" fmla="*/ 5 w 18"/>
                  <a:gd name="T37" fmla="*/ 10 h 29"/>
                  <a:gd name="T38" fmla="*/ 5 w 18"/>
                  <a:gd name="T39" fmla="*/ 11 h 29"/>
                  <a:gd name="T40" fmla="*/ 6 w 18"/>
                  <a:gd name="T41" fmla="*/ 13 h 29"/>
                  <a:gd name="T42" fmla="*/ 11 w 18"/>
                  <a:gd name="T43" fmla="*/ 17 h 29"/>
                  <a:gd name="T44" fmla="*/ 17 w 18"/>
                  <a:gd name="T45" fmla="*/ 21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9"/>
                  <a:gd name="T71" fmla="*/ 18 w 18"/>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9">
                    <a:moveTo>
                      <a:pt x="17" y="21"/>
                    </a:moveTo>
                    <a:lnTo>
                      <a:pt x="18" y="24"/>
                    </a:lnTo>
                    <a:lnTo>
                      <a:pt x="18" y="26"/>
                    </a:lnTo>
                    <a:lnTo>
                      <a:pt x="15" y="29"/>
                    </a:lnTo>
                    <a:lnTo>
                      <a:pt x="14" y="29"/>
                    </a:lnTo>
                    <a:lnTo>
                      <a:pt x="11" y="29"/>
                    </a:lnTo>
                    <a:lnTo>
                      <a:pt x="9" y="28"/>
                    </a:lnTo>
                    <a:lnTo>
                      <a:pt x="7" y="25"/>
                    </a:lnTo>
                    <a:lnTo>
                      <a:pt x="5" y="21"/>
                    </a:lnTo>
                    <a:lnTo>
                      <a:pt x="3" y="15"/>
                    </a:lnTo>
                    <a:lnTo>
                      <a:pt x="3" y="13"/>
                    </a:lnTo>
                    <a:lnTo>
                      <a:pt x="0" y="7"/>
                    </a:lnTo>
                    <a:lnTo>
                      <a:pt x="0" y="2"/>
                    </a:lnTo>
                    <a:lnTo>
                      <a:pt x="0" y="0"/>
                    </a:lnTo>
                    <a:lnTo>
                      <a:pt x="2" y="0"/>
                    </a:lnTo>
                    <a:lnTo>
                      <a:pt x="2" y="2"/>
                    </a:lnTo>
                    <a:lnTo>
                      <a:pt x="3" y="6"/>
                    </a:lnTo>
                    <a:lnTo>
                      <a:pt x="5" y="10"/>
                    </a:lnTo>
                    <a:lnTo>
                      <a:pt x="5" y="11"/>
                    </a:lnTo>
                    <a:lnTo>
                      <a:pt x="6" y="13"/>
                    </a:lnTo>
                    <a:lnTo>
                      <a:pt x="11" y="17"/>
                    </a:lnTo>
                    <a:lnTo>
                      <a:pt x="17" y="2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3" name="Freeform 317"/>
              <p:cNvSpPr>
                <a:spLocks/>
              </p:cNvSpPr>
              <p:nvPr/>
            </p:nvSpPr>
            <p:spPr bwMode="auto">
              <a:xfrm>
                <a:off x="3669" y="3679"/>
                <a:ext cx="17" cy="27"/>
              </a:xfrm>
              <a:custGeom>
                <a:avLst/>
                <a:gdLst>
                  <a:gd name="T0" fmla="*/ 17 w 17"/>
                  <a:gd name="T1" fmla="*/ 0 h 27"/>
                  <a:gd name="T2" fmla="*/ 15 w 17"/>
                  <a:gd name="T3" fmla="*/ 0 h 27"/>
                  <a:gd name="T4" fmla="*/ 14 w 17"/>
                  <a:gd name="T5" fmla="*/ 1 h 27"/>
                  <a:gd name="T6" fmla="*/ 13 w 17"/>
                  <a:gd name="T7" fmla="*/ 7 h 27"/>
                  <a:gd name="T8" fmla="*/ 11 w 17"/>
                  <a:gd name="T9" fmla="*/ 11 h 27"/>
                  <a:gd name="T10" fmla="*/ 9 w 17"/>
                  <a:gd name="T11" fmla="*/ 13 h 27"/>
                  <a:gd name="T12" fmla="*/ 6 w 17"/>
                  <a:gd name="T13" fmla="*/ 18 h 27"/>
                  <a:gd name="T14" fmla="*/ 3 w 17"/>
                  <a:gd name="T15" fmla="*/ 22 h 27"/>
                  <a:gd name="T16" fmla="*/ 0 w 17"/>
                  <a:gd name="T17" fmla="*/ 26 h 27"/>
                  <a:gd name="T18" fmla="*/ 2 w 17"/>
                  <a:gd name="T19" fmla="*/ 27 h 27"/>
                  <a:gd name="T20" fmla="*/ 5 w 17"/>
                  <a:gd name="T21" fmla="*/ 27 h 27"/>
                  <a:gd name="T22" fmla="*/ 6 w 17"/>
                  <a:gd name="T23" fmla="*/ 26 h 27"/>
                  <a:gd name="T24" fmla="*/ 9 w 17"/>
                  <a:gd name="T25" fmla="*/ 23 h 27"/>
                  <a:gd name="T26" fmla="*/ 11 w 17"/>
                  <a:gd name="T27" fmla="*/ 19 h 27"/>
                  <a:gd name="T28" fmla="*/ 13 w 17"/>
                  <a:gd name="T29" fmla="*/ 16 h 27"/>
                  <a:gd name="T30" fmla="*/ 15 w 17"/>
                  <a:gd name="T31" fmla="*/ 8 h 27"/>
                  <a:gd name="T32" fmla="*/ 17 w 17"/>
                  <a:gd name="T33" fmla="*/ 1 h 27"/>
                  <a:gd name="T34" fmla="*/ 17 w 17"/>
                  <a:gd name="T35" fmla="*/ 0 h 27"/>
                  <a:gd name="T36" fmla="*/ 17 w 17"/>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7"/>
                  <a:gd name="T59" fmla="*/ 17 w 17"/>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7">
                    <a:moveTo>
                      <a:pt x="17" y="0"/>
                    </a:moveTo>
                    <a:lnTo>
                      <a:pt x="15" y="0"/>
                    </a:lnTo>
                    <a:lnTo>
                      <a:pt x="14" y="1"/>
                    </a:lnTo>
                    <a:lnTo>
                      <a:pt x="13" y="7"/>
                    </a:lnTo>
                    <a:lnTo>
                      <a:pt x="11" y="11"/>
                    </a:lnTo>
                    <a:lnTo>
                      <a:pt x="9" y="13"/>
                    </a:lnTo>
                    <a:lnTo>
                      <a:pt x="6" y="18"/>
                    </a:lnTo>
                    <a:lnTo>
                      <a:pt x="3" y="22"/>
                    </a:lnTo>
                    <a:lnTo>
                      <a:pt x="0" y="26"/>
                    </a:lnTo>
                    <a:lnTo>
                      <a:pt x="2" y="27"/>
                    </a:lnTo>
                    <a:lnTo>
                      <a:pt x="5" y="27"/>
                    </a:lnTo>
                    <a:lnTo>
                      <a:pt x="6" y="26"/>
                    </a:lnTo>
                    <a:lnTo>
                      <a:pt x="9" y="23"/>
                    </a:lnTo>
                    <a:lnTo>
                      <a:pt x="11" y="19"/>
                    </a:lnTo>
                    <a:lnTo>
                      <a:pt x="13" y="16"/>
                    </a:lnTo>
                    <a:lnTo>
                      <a:pt x="15" y="8"/>
                    </a:lnTo>
                    <a:lnTo>
                      <a:pt x="17" y="1"/>
                    </a:lnTo>
                    <a:lnTo>
                      <a:pt x="17"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4" name="Freeform 318"/>
              <p:cNvSpPr>
                <a:spLocks/>
              </p:cNvSpPr>
              <p:nvPr/>
            </p:nvSpPr>
            <p:spPr bwMode="auto">
              <a:xfrm>
                <a:off x="3672" y="3694"/>
                <a:ext cx="14" cy="30"/>
              </a:xfrm>
              <a:custGeom>
                <a:avLst/>
                <a:gdLst>
                  <a:gd name="T0" fmla="*/ 12 w 14"/>
                  <a:gd name="T1" fmla="*/ 0 h 30"/>
                  <a:gd name="T2" fmla="*/ 11 w 14"/>
                  <a:gd name="T3" fmla="*/ 0 h 30"/>
                  <a:gd name="T4" fmla="*/ 11 w 14"/>
                  <a:gd name="T5" fmla="*/ 3 h 30"/>
                  <a:gd name="T6" fmla="*/ 10 w 14"/>
                  <a:gd name="T7" fmla="*/ 8 h 30"/>
                  <a:gd name="T8" fmla="*/ 8 w 14"/>
                  <a:gd name="T9" fmla="*/ 12 h 30"/>
                  <a:gd name="T10" fmla="*/ 7 w 14"/>
                  <a:gd name="T11" fmla="*/ 15 h 30"/>
                  <a:gd name="T12" fmla="*/ 4 w 14"/>
                  <a:gd name="T13" fmla="*/ 19 h 30"/>
                  <a:gd name="T14" fmla="*/ 2 w 14"/>
                  <a:gd name="T15" fmla="*/ 23 h 30"/>
                  <a:gd name="T16" fmla="*/ 0 w 14"/>
                  <a:gd name="T17" fmla="*/ 27 h 30"/>
                  <a:gd name="T18" fmla="*/ 2 w 14"/>
                  <a:gd name="T19" fmla="*/ 30 h 30"/>
                  <a:gd name="T20" fmla="*/ 3 w 14"/>
                  <a:gd name="T21" fmla="*/ 30 h 30"/>
                  <a:gd name="T22" fmla="*/ 6 w 14"/>
                  <a:gd name="T23" fmla="*/ 28 h 30"/>
                  <a:gd name="T24" fmla="*/ 8 w 14"/>
                  <a:gd name="T25" fmla="*/ 24 h 30"/>
                  <a:gd name="T26" fmla="*/ 10 w 14"/>
                  <a:gd name="T27" fmla="*/ 20 h 30"/>
                  <a:gd name="T28" fmla="*/ 10 w 14"/>
                  <a:gd name="T29" fmla="*/ 18 h 30"/>
                  <a:gd name="T30" fmla="*/ 12 w 14"/>
                  <a:gd name="T31" fmla="*/ 8 h 30"/>
                  <a:gd name="T32" fmla="*/ 14 w 14"/>
                  <a:gd name="T33" fmla="*/ 1 h 30"/>
                  <a:gd name="T34" fmla="*/ 12 w 14"/>
                  <a:gd name="T35" fmla="*/ 0 h 30"/>
                  <a:gd name="T36" fmla="*/ 12 w 14"/>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30"/>
                  <a:gd name="T59" fmla="*/ 14 w 1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30">
                    <a:moveTo>
                      <a:pt x="12" y="0"/>
                    </a:moveTo>
                    <a:lnTo>
                      <a:pt x="11" y="0"/>
                    </a:lnTo>
                    <a:lnTo>
                      <a:pt x="11" y="3"/>
                    </a:lnTo>
                    <a:lnTo>
                      <a:pt x="10" y="8"/>
                    </a:lnTo>
                    <a:lnTo>
                      <a:pt x="8" y="12"/>
                    </a:lnTo>
                    <a:lnTo>
                      <a:pt x="7" y="15"/>
                    </a:lnTo>
                    <a:lnTo>
                      <a:pt x="4" y="19"/>
                    </a:lnTo>
                    <a:lnTo>
                      <a:pt x="2" y="23"/>
                    </a:lnTo>
                    <a:lnTo>
                      <a:pt x="0" y="27"/>
                    </a:lnTo>
                    <a:lnTo>
                      <a:pt x="2" y="30"/>
                    </a:lnTo>
                    <a:lnTo>
                      <a:pt x="3" y="30"/>
                    </a:lnTo>
                    <a:lnTo>
                      <a:pt x="6" y="28"/>
                    </a:lnTo>
                    <a:lnTo>
                      <a:pt x="8" y="24"/>
                    </a:lnTo>
                    <a:lnTo>
                      <a:pt x="10" y="20"/>
                    </a:lnTo>
                    <a:lnTo>
                      <a:pt x="10" y="18"/>
                    </a:lnTo>
                    <a:lnTo>
                      <a:pt x="12" y="8"/>
                    </a:lnTo>
                    <a:lnTo>
                      <a:pt x="14" y="1"/>
                    </a:lnTo>
                    <a:lnTo>
                      <a:pt x="12"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5" name="Freeform 319"/>
              <p:cNvSpPr>
                <a:spLocks/>
              </p:cNvSpPr>
              <p:nvPr/>
            </p:nvSpPr>
            <p:spPr bwMode="auto">
              <a:xfrm>
                <a:off x="3654" y="3707"/>
                <a:ext cx="20" cy="28"/>
              </a:xfrm>
              <a:custGeom>
                <a:avLst/>
                <a:gdLst>
                  <a:gd name="T0" fmla="*/ 18 w 20"/>
                  <a:gd name="T1" fmla="*/ 20 h 28"/>
                  <a:gd name="T2" fmla="*/ 20 w 20"/>
                  <a:gd name="T3" fmla="*/ 21 h 28"/>
                  <a:gd name="T4" fmla="*/ 20 w 20"/>
                  <a:gd name="T5" fmla="*/ 24 h 28"/>
                  <a:gd name="T6" fmla="*/ 18 w 20"/>
                  <a:gd name="T7" fmla="*/ 26 h 28"/>
                  <a:gd name="T8" fmla="*/ 15 w 20"/>
                  <a:gd name="T9" fmla="*/ 28 h 28"/>
                  <a:gd name="T10" fmla="*/ 14 w 20"/>
                  <a:gd name="T11" fmla="*/ 28 h 28"/>
                  <a:gd name="T12" fmla="*/ 11 w 20"/>
                  <a:gd name="T13" fmla="*/ 26 h 28"/>
                  <a:gd name="T14" fmla="*/ 9 w 20"/>
                  <a:gd name="T15" fmla="*/ 24 h 28"/>
                  <a:gd name="T16" fmla="*/ 6 w 20"/>
                  <a:gd name="T17" fmla="*/ 20 h 28"/>
                  <a:gd name="T18" fmla="*/ 5 w 20"/>
                  <a:gd name="T19" fmla="*/ 15 h 28"/>
                  <a:gd name="T20" fmla="*/ 3 w 20"/>
                  <a:gd name="T21" fmla="*/ 11 h 28"/>
                  <a:gd name="T22" fmla="*/ 2 w 20"/>
                  <a:gd name="T23" fmla="*/ 6 h 28"/>
                  <a:gd name="T24" fmla="*/ 0 w 20"/>
                  <a:gd name="T25" fmla="*/ 2 h 28"/>
                  <a:gd name="T26" fmla="*/ 0 w 20"/>
                  <a:gd name="T27" fmla="*/ 0 h 28"/>
                  <a:gd name="T28" fmla="*/ 2 w 20"/>
                  <a:gd name="T29" fmla="*/ 0 h 28"/>
                  <a:gd name="T30" fmla="*/ 3 w 20"/>
                  <a:gd name="T31" fmla="*/ 0 h 28"/>
                  <a:gd name="T32" fmla="*/ 3 w 20"/>
                  <a:gd name="T33" fmla="*/ 0 h 28"/>
                  <a:gd name="T34" fmla="*/ 5 w 20"/>
                  <a:gd name="T35" fmla="*/ 6 h 28"/>
                  <a:gd name="T36" fmla="*/ 6 w 20"/>
                  <a:gd name="T37" fmla="*/ 10 h 28"/>
                  <a:gd name="T38" fmla="*/ 6 w 20"/>
                  <a:gd name="T39" fmla="*/ 10 h 28"/>
                  <a:gd name="T40" fmla="*/ 6 w 20"/>
                  <a:gd name="T41" fmla="*/ 11 h 28"/>
                  <a:gd name="T42" fmla="*/ 13 w 20"/>
                  <a:gd name="T43" fmla="*/ 15 h 28"/>
                  <a:gd name="T44" fmla="*/ 18 w 20"/>
                  <a:gd name="T45" fmla="*/ 2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28"/>
                  <a:gd name="T71" fmla="*/ 20 w 20"/>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28">
                    <a:moveTo>
                      <a:pt x="18" y="20"/>
                    </a:moveTo>
                    <a:lnTo>
                      <a:pt x="20" y="21"/>
                    </a:lnTo>
                    <a:lnTo>
                      <a:pt x="20" y="24"/>
                    </a:lnTo>
                    <a:lnTo>
                      <a:pt x="18" y="26"/>
                    </a:lnTo>
                    <a:lnTo>
                      <a:pt x="15" y="28"/>
                    </a:lnTo>
                    <a:lnTo>
                      <a:pt x="14" y="28"/>
                    </a:lnTo>
                    <a:lnTo>
                      <a:pt x="11" y="26"/>
                    </a:lnTo>
                    <a:lnTo>
                      <a:pt x="9" y="24"/>
                    </a:lnTo>
                    <a:lnTo>
                      <a:pt x="6" y="20"/>
                    </a:lnTo>
                    <a:lnTo>
                      <a:pt x="5" y="15"/>
                    </a:lnTo>
                    <a:lnTo>
                      <a:pt x="3" y="11"/>
                    </a:lnTo>
                    <a:lnTo>
                      <a:pt x="2" y="6"/>
                    </a:lnTo>
                    <a:lnTo>
                      <a:pt x="0" y="2"/>
                    </a:lnTo>
                    <a:lnTo>
                      <a:pt x="0" y="0"/>
                    </a:lnTo>
                    <a:lnTo>
                      <a:pt x="2" y="0"/>
                    </a:lnTo>
                    <a:lnTo>
                      <a:pt x="3" y="0"/>
                    </a:lnTo>
                    <a:lnTo>
                      <a:pt x="5" y="6"/>
                    </a:lnTo>
                    <a:lnTo>
                      <a:pt x="6" y="10"/>
                    </a:lnTo>
                    <a:lnTo>
                      <a:pt x="6" y="11"/>
                    </a:lnTo>
                    <a:lnTo>
                      <a:pt x="13" y="15"/>
                    </a:lnTo>
                    <a:lnTo>
                      <a:pt x="18" y="2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6" name="Freeform 320"/>
              <p:cNvSpPr>
                <a:spLocks/>
              </p:cNvSpPr>
              <p:nvPr/>
            </p:nvSpPr>
            <p:spPr bwMode="auto">
              <a:xfrm>
                <a:off x="3675" y="3713"/>
                <a:ext cx="11" cy="30"/>
              </a:xfrm>
              <a:custGeom>
                <a:avLst/>
                <a:gdLst>
                  <a:gd name="T0" fmla="*/ 9 w 11"/>
                  <a:gd name="T1" fmla="*/ 0 h 30"/>
                  <a:gd name="T2" fmla="*/ 8 w 11"/>
                  <a:gd name="T3" fmla="*/ 0 h 30"/>
                  <a:gd name="T4" fmla="*/ 8 w 11"/>
                  <a:gd name="T5" fmla="*/ 1 h 30"/>
                  <a:gd name="T6" fmla="*/ 8 w 11"/>
                  <a:gd name="T7" fmla="*/ 8 h 30"/>
                  <a:gd name="T8" fmla="*/ 7 w 11"/>
                  <a:gd name="T9" fmla="*/ 12 h 30"/>
                  <a:gd name="T10" fmla="*/ 5 w 11"/>
                  <a:gd name="T11" fmla="*/ 15 h 30"/>
                  <a:gd name="T12" fmla="*/ 3 w 11"/>
                  <a:gd name="T13" fmla="*/ 19 h 30"/>
                  <a:gd name="T14" fmla="*/ 1 w 11"/>
                  <a:gd name="T15" fmla="*/ 24 h 30"/>
                  <a:gd name="T16" fmla="*/ 0 w 11"/>
                  <a:gd name="T17" fmla="*/ 29 h 30"/>
                  <a:gd name="T18" fmla="*/ 1 w 11"/>
                  <a:gd name="T19" fmla="*/ 30 h 30"/>
                  <a:gd name="T20" fmla="*/ 3 w 11"/>
                  <a:gd name="T21" fmla="*/ 30 h 30"/>
                  <a:gd name="T22" fmla="*/ 5 w 11"/>
                  <a:gd name="T23" fmla="*/ 29 h 30"/>
                  <a:gd name="T24" fmla="*/ 7 w 11"/>
                  <a:gd name="T25" fmla="*/ 24 h 30"/>
                  <a:gd name="T26" fmla="*/ 8 w 11"/>
                  <a:gd name="T27" fmla="*/ 20 h 30"/>
                  <a:gd name="T28" fmla="*/ 9 w 11"/>
                  <a:gd name="T29" fmla="*/ 18 h 30"/>
                  <a:gd name="T30" fmla="*/ 9 w 11"/>
                  <a:gd name="T31" fmla="*/ 8 h 30"/>
                  <a:gd name="T32" fmla="*/ 11 w 11"/>
                  <a:gd name="T33" fmla="*/ 1 h 30"/>
                  <a:gd name="T34" fmla="*/ 11 w 11"/>
                  <a:gd name="T35" fmla="*/ 0 h 30"/>
                  <a:gd name="T36" fmla="*/ 9 w 11"/>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30"/>
                  <a:gd name="T59" fmla="*/ 11 w 1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30">
                    <a:moveTo>
                      <a:pt x="9" y="0"/>
                    </a:moveTo>
                    <a:lnTo>
                      <a:pt x="8" y="0"/>
                    </a:lnTo>
                    <a:lnTo>
                      <a:pt x="8" y="1"/>
                    </a:lnTo>
                    <a:lnTo>
                      <a:pt x="8" y="8"/>
                    </a:lnTo>
                    <a:lnTo>
                      <a:pt x="7" y="12"/>
                    </a:lnTo>
                    <a:lnTo>
                      <a:pt x="5" y="15"/>
                    </a:lnTo>
                    <a:lnTo>
                      <a:pt x="3" y="19"/>
                    </a:lnTo>
                    <a:lnTo>
                      <a:pt x="1" y="24"/>
                    </a:lnTo>
                    <a:lnTo>
                      <a:pt x="0" y="29"/>
                    </a:lnTo>
                    <a:lnTo>
                      <a:pt x="1" y="30"/>
                    </a:lnTo>
                    <a:lnTo>
                      <a:pt x="3" y="30"/>
                    </a:lnTo>
                    <a:lnTo>
                      <a:pt x="5" y="29"/>
                    </a:lnTo>
                    <a:lnTo>
                      <a:pt x="7" y="24"/>
                    </a:lnTo>
                    <a:lnTo>
                      <a:pt x="8" y="20"/>
                    </a:lnTo>
                    <a:lnTo>
                      <a:pt x="9" y="18"/>
                    </a:lnTo>
                    <a:lnTo>
                      <a:pt x="9" y="8"/>
                    </a:lnTo>
                    <a:lnTo>
                      <a:pt x="11" y="1"/>
                    </a:lnTo>
                    <a:lnTo>
                      <a:pt x="11" y="0"/>
                    </a:lnTo>
                    <a:lnTo>
                      <a:pt x="9"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7" name="Freeform 321"/>
              <p:cNvSpPr>
                <a:spLocks/>
              </p:cNvSpPr>
              <p:nvPr/>
            </p:nvSpPr>
            <p:spPr bwMode="auto">
              <a:xfrm>
                <a:off x="3659" y="3728"/>
                <a:ext cx="21" cy="27"/>
              </a:xfrm>
              <a:custGeom>
                <a:avLst/>
                <a:gdLst>
                  <a:gd name="T0" fmla="*/ 21 w 21"/>
                  <a:gd name="T1" fmla="*/ 23 h 27"/>
                  <a:gd name="T2" fmla="*/ 20 w 21"/>
                  <a:gd name="T3" fmla="*/ 26 h 27"/>
                  <a:gd name="T4" fmla="*/ 17 w 21"/>
                  <a:gd name="T5" fmla="*/ 27 h 27"/>
                  <a:gd name="T6" fmla="*/ 15 w 21"/>
                  <a:gd name="T7" fmla="*/ 26 h 27"/>
                  <a:gd name="T8" fmla="*/ 10 w 21"/>
                  <a:gd name="T9" fmla="*/ 22 h 27"/>
                  <a:gd name="T10" fmla="*/ 4 w 21"/>
                  <a:gd name="T11" fmla="*/ 11 h 27"/>
                  <a:gd name="T12" fmla="*/ 0 w 21"/>
                  <a:gd name="T13" fmla="*/ 3 h 27"/>
                  <a:gd name="T14" fmla="*/ 0 w 21"/>
                  <a:gd name="T15" fmla="*/ 1 h 27"/>
                  <a:gd name="T16" fmla="*/ 0 w 21"/>
                  <a:gd name="T17" fmla="*/ 0 h 27"/>
                  <a:gd name="T18" fmla="*/ 1 w 21"/>
                  <a:gd name="T19" fmla="*/ 0 h 27"/>
                  <a:gd name="T20" fmla="*/ 2 w 21"/>
                  <a:gd name="T21" fmla="*/ 1 h 27"/>
                  <a:gd name="T22" fmla="*/ 4 w 21"/>
                  <a:gd name="T23" fmla="*/ 5 h 27"/>
                  <a:gd name="T24" fmla="*/ 6 w 21"/>
                  <a:gd name="T25" fmla="*/ 11 h 27"/>
                  <a:gd name="T26" fmla="*/ 10 w 21"/>
                  <a:gd name="T27" fmla="*/ 14 h 27"/>
                  <a:gd name="T28" fmla="*/ 16 w 21"/>
                  <a:gd name="T29" fmla="*/ 19 h 27"/>
                  <a:gd name="T30" fmla="*/ 20 w 21"/>
                  <a:gd name="T31" fmla="*/ 22 h 27"/>
                  <a:gd name="T32" fmla="*/ 21 w 21"/>
                  <a:gd name="T33" fmla="*/ 2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7"/>
                  <a:gd name="T53" fmla="*/ 21 w 21"/>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7">
                    <a:moveTo>
                      <a:pt x="21" y="23"/>
                    </a:moveTo>
                    <a:lnTo>
                      <a:pt x="20" y="26"/>
                    </a:lnTo>
                    <a:lnTo>
                      <a:pt x="17" y="27"/>
                    </a:lnTo>
                    <a:lnTo>
                      <a:pt x="15" y="26"/>
                    </a:lnTo>
                    <a:lnTo>
                      <a:pt x="10" y="22"/>
                    </a:lnTo>
                    <a:lnTo>
                      <a:pt x="4" y="11"/>
                    </a:lnTo>
                    <a:lnTo>
                      <a:pt x="0" y="3"/>
                    </a:lnTo>
                    <a:lnTo>
                      <a:pt x="0" y="1"/>
                    </a:lnTo>
                    <a:lnTo>
                      <a:pt x="0" y="0"/>
                    </a:lnTo>
                    <a:lnTo>
                      <a:pt x="1" y="0"/>
                    </a:lnTo>
                    <a:lnTo>
                      <a:pt x="2" y="1"/>
                    </a:lnTo>
                    <a:lnTo>
                      <a:pt x="4" y="5"/>
                    </a:lnTo>
                    <a:lnTo>
                      <a:pt x="6" y="11"/>
                    </a:lnTo>
                    <a:lnTo>
                      <a:pt x="10" y="14"/>
                    </a:lnTo>
                    <a:lnTo>
                      <a:pt x="16" y="19"/>
                    </a:lnTo>
                    <a:lnTo>
                      <a:pt x="20" y="22"/>
                    </a:lnTo>
                    <a:lnTo>
                      <a:pt x="21" y="23"/>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8" name="Freeform 322"/>
              <p:cNvSpPr>
                <a:spLocks/>
              </p:cNvSpPr>
              <p:nvPr/>
            </p:nvSpPr>
            <p:spPr bwMode="auto">
              <a:xfrm>
                <a:off x="3664" y="3748"/>
                <a:ext cx="24" cy="21"/>
              </a:xfrm>
              <a:custGeom>
                <a:avLst/>
                <a:gdLst>
                  <a:gd name="T0" fmla="*/ 24 w 24"/>
                  <a:gd name="T1" fmla="*/ 17 h 21"/>
                  <a:gd name="T2" fmla="*/ 23 w 24"/>
                  <a:gd name="T3" fmla="*/ 19 h 21"/>
                  <a:gd name="T4" fmla="*/ 22 w 24"/>
                  <a:gd name="T5" fmla="*/ 21 h 21"/>
                  <a:gd name="T6" fmla="*/ 18 w 24"/>
                  <a:gd name="T7" fmla="*/ 19 h 21"/>
                  <a:gd name="T8" fmla="*/ 12 w 24"/>
                  <a:gd name="T9" fmla="*/ 17 h 21"/>
                  <a:gd name="T10" fmla="*/ 8 w 24"/>
                  <a:gd name="T11" fmla="*/ 11 h 21"/>
                  <a:gd name="T12" fmla="*/ 4 w 24"/>
                  <a:gd name="T13" fmla="*/ 7 h 21"/>
                  <a:gd name="T14" fmla="*/ 3 w 24"/>
                  <a:gd name="T15" fmla="*/ 4 h 21"/>
                  <a:gd name="T16" fmla="*/ 1 w 24"/>
                  <a:gd name="T17" fmla="*/ 2 h 21"/>
                  <a:gd name="T18" fmla="*/ 0 w 24"/>
                  <a:gd name="T19" fmla="*/ 2 h 21"/>
                  <a:gd name="T20" fmla="*/ 1 w 24"/>
                  <a:gd name="T21" fmla="*/ 0 h 21"/>
                  <a:gd name="T22" fmla="*/ 3 w 24"/>
                  <a:gd name="T23" fmla="*/ 0 h 21"/>
                  <a:gd name="T24" fmla="*/ 3 w 24"/>
                  <a:gd name="T25" fmla="*/ 2 h 21"/>
                  <a:gd name="T26" fmla="*/ 5 w 24"/>
                  <a:gd name="T27" fmla="*/ 4 h 21"/>
                  <a:gd name="T28" fmla="*/ 8 w 24"/>
                  <a:gd name="T29" fmla="*/ 9 h 21"/>
                  <a:gd name="T30" fmla="*/ 14 w 24"/>
                  <a:gd name="T31" fmla="*/ 11 h 21"/>
                  <a:gd name="T32" fmla="*/ 19 w 24"/>
                  <a:gd name="T33" fmla="*/ 13 h 21"/>
                  <a:gd name="T34" fmla="*/ 22 w 24"/>
                  <a:gd name="T35" fmla="*/ 15 h 21"/>
                  <a:gd name="T36" fmla="*/ 24 w 24"/>
                  <a:gd name="T37" fmla="*/ 1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1"/>
                  <a:gd name="T59" fmla="*/ 24 w 24"/>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1">
                    <a:moveTo>
                      <a:pt x="24" y="17"/>
                    </a:moveTo>
                    <a:lnTo>
                      <a:pt x="23" y="19"/>
                    </a:lnTo>
                    <a:lnTo>
                      <a:pt x="22" y="21"/>
                    </a:lnTo>
                    <a:lnTo>
                      <a:pt x="18" y="19"/>
                    </a:lnTo>
                    <a:lnTo>
                      <a:pt x="12" y="17"/>
                    </a:lnTo>
                    <a:lnTo>
                      <a:pt x="8" y="11"/>
                    </a:lnTo>
                    <a:lnTo>
                      <a:pt x="4" y="7"/>
                    </a:lnTo>
                    <a:lnTo>
                      <a:pt x="3" y="4"/>
                    </a:lnTo>
                    <a:lnTo>
                      <a:pt x="1" y="2"/>
                    </a:lnTo>
                    <a:lnTo>
                      <a:pt x="0" y="2"/>
                    </a:lnTo>
                    <a:lnTo>
                      <a:pt x="1" y="0"/>
                    </a:lnTo>
                    <a:lnTo>
                      <a:pt x="3" y="0"/>
                    </a:lnTo>
                    <a:lnTo>
                      <a:pt x="3" y="2"/>
                    </a:lnTo>
                    <a:lnTo>
                      <a:pt x="5" y="4"/>
                    </a:lnTo>
                    <a:lnTo>
                      <a:pt x="8" y="9"/>
                    </a:lnTo>
                    <a:lnTo>
                      <a:pt x="14" y="11"/>
                    </a:lnTo>
                    <a:lnTo>
                      <a:pt x="19" y="13"/>
                    </a:lnTo>
                    <a:lnTo>
                      <a:pt x="22" y="15"/>
                    </a:lnTo>
                    <a:lnTo>
                      <a:pt x="24" y="17"/>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69" name="Freeform 323"/>
              <p:cNvSpPr>
                <a:spLocks/>
              </p:cNvSpPr>
              <p:nvPr/>
            </p:nvSpPr>
            <p:spPr bwMode="auto">
              <a:xfrm>
                <a:off x="3674" y="3766"/>
                <a:ext cx="25" cy="19"/>
              </a:xfrm>
              <a:custGeom>
                <a:avLst/>
                <a:gdLst>
                  <a:gd name="T0" fmla="*/ 25 w 25"/>
                  <a:gd name="T1" fmla="*/ 15 h 19"/>
                  <a:gd name="T2" fmla="*/ 25 w 25"/>
                  <a:gd name="T3" fmla="*/ 16 h 19"/>
                  <a:gd name="T4" fmla="*/ 25 w 25"/>
                  <a:gd name="T5" fmla="*/ 18 h 19"/>
                  <a:gd name="T6" fmla="*/ 24 w 25"/>
                  <a:gd name="T7" fmla="*/ 19 h 19"/>
                  <a:gd name="T8" fmla="*/ 21 w 25"/>
                  <a:gd name="T9" fmla="*/ 19 h 19"/>
                  <a:gd name="T10" fmla="*/ 16 w 25"/>
                  <a:gd name="T11" fmla="*/ 16 h 19"/>
                  <a:gd name="T12" fmla="*/ 12 w 25"/>
                  <a:gd name="T13" fmla="*/ 14 h 19"/>
                  <a:gd name="T14" fmla="*/ 8 w 25"/>
                  <a:gd name="T15" fmla="*/ 10 h 19"/>
                  <a:gd name="T16" fmla="*/ 4 w 25"/>
                  <a:gd name="T17" fmla="*/ 6 h 19"/>
                  <a:gd name="T18" fmla="*/ 2 w 25"/>
                  <a:gd name="T19" fmla="*/ 3 h 19"/>
                  <a:gd name="T20" fmla="*/ 0 w 25"/>
                  <a:gd name="T21" fmla="*/ 1 h 19"/>
                  <a:gd name="T22" fmla="*/ 0 w 25"/>
                  <a:gd name="T23" fmla="*/ 0 h 19"/>
                  <a:gd name="T24" fmla="*/ 0 w 25"/>
                  <a:gd name="T25" fmla="*/ 0 h 19"/>
                  <a:gd name="T26" fmla="*/ 1 w 25"/>
                  <a:gd name="T27" fmla="*/ 0 h 19"/>
                  <a:gd name="T28" fmla="*/ 2 w 25"/>
                  <a:gd name="T29" fmla="*/ 0 h 19"/>
                  <a:gd name="T30" fmla="*/ 5 w 25"/>
                  <a:gd name="T31" fmla="*/ 4 h 19"/>
                  <a:gd name="T32" fmla="*/ 9 w 25"/>
                  <a:gd name="T33" fmla="*/ 7 h 19"/>
                  <a:gd name="T34" fmla="*/ 14 w 25"/>
                  <a:gd name="T35" fmla="*/ 10 h 19"/>
                  <a:gd name="T36" fmla="*/ 20 w 25"/>
                  <a:gd name="T37" fmla="*/ 11 h 19"/>
                  <a:gd name="T38" fmla="*/ 24 w 25"/>
                  <a:gd name="T39" fmla="*/ 14 h 19"/>
                  <a:gd name="T40" fmla="*/ 25 w 25"/>
                  <a:gd name="T41" fmla="*/ 1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9"/>
                  <a:gd name="T65" fmla="*/ 25 w 2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9">
                    <a:moveTo>
                      <a:pt x="25" y="15"/>
                    </a:moveTo>
                    <a:lnTo>
                      <a:pt x="25" y="16"/>
                    </a:lnTo>
                    <a:lnTo>
                      <a:pt x="25" y="18"/>
                    </a:lnTo>
                    <a:lnTo>
                      <a:pt x="24" y="19"/>
                    </a:lnTo>
                    <a:lnTo>
                      <a:pt x="21" y="19"/>
                    </a:lnTo>
                    <a:lnTo>
                      <a:pt x="16" y="16"/>
                    </a:lnTo>
                    <a:lnTo>
                      <a:pt x="12" y="14"/>
                    </a:lnTo>
                    <a:lnTo>
                      <a:pt x="8" y="10"/>
                    </a:lnTo>
                    <a:lnTo>
                      <a:pt x="4" y="6"/>
                    </a:lnTo>
                    <a:lnTo>
                      <a:pt x="2" y="3"/>
                    </a:lnTo>
                    <a:lnTo>
                      <a:pt x="0" y="1"/>
                    </a:lnTo>
                    <a:lnTo>
                      <a:pt x="0" y="0"/>
                    </a:lnTo>
                    <a:lnTo>
                      <a:pt x="1" y="0"/>
                    </a:lnTo>
                    <a:lnTo>
                      <a:pt x="2" y="0"/>
                    </a:lnTo>
                    <a:lnTo>
                      <a:pt x="5" y="4"/>
                    </a:lnTo>
                    <a:lnTo>
                      <a:pt x="9" y="7"/>
                    </a:lnTo>
                    <a:lnTo>
                      <a:pt x="14" y="10"/>
                    </a:lnTo>
                    <a:lnTo>
                      <a:pt x="20" y="11"/>
                    </a:lnTo>
                    <a:lnTo>
                      <a:pt x="24" y="14"/>
                    </a:lnTo>
                    <a:lnTo>
                      <a:pt x="25" y="15"/>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0" name="Freeform 324"/>
              <p:cNvSpPr>
                <a:spLocks/>
              </p:cNvSpPr>
              <p:nvPr/>
            </p:nvSpPr>
            <p:spPr bwMode="auto">
              <a:xfrm>
                <a:off x="3693" y="3751"/>
                <a:ext cx="6" cy="23"/>
              </a:xfrm>
              <a:custGeom>
                <a:avLst/>
                <a:gdLst>
                  <a:gd name="T0" fmla="*/ 6 w 6"/>
                  <a:gd name="T1" fmla="*/ 21 h 23"/>
                  <a:gd name="T2" fmla="*/ 5 w 6"/>
                  <a:gd name="T3" fmla="*/ 23 h 23"/>
                  <a:gd name="T4" fmla="*/ 2 w 6"/>
                  <a:gd name="T5" fmla="*/ 23 h 23"/>
                  <a:gd name="T6" fmla="*/ 1 w 6"/>
                  <a:gd name="T7" fmla="*/ 23 h 23"/>
                  <a:gd name="T8" fmla="*/ 0 w 6"/>
                  <a:gd name="T9" fmla="*/ 21 h 23"/>
                  <a:gd name="T10" fmla="*/ 0 w 6"/>
                  <a:gd name="T11" fmla="*/ 16 h 23"/>
                  <a:gd name="T12" fmla="*/ 1 w 6"/>
                  <a:gd name="T13" fmla="*/ 11 h 23"/>
                  <a:gd name="T14" fmla="*/ 1 w 6"/>
                  <a:gd name="T15" fmla="*/ 7 h 23"/>
                  <a:gd name="T16" fmla="*/ 1 w 6"/>
                  <a:gd name="T17" fmla="*/ 6 h 23"/>
                  <a:gd name="T18" fmla="*/ 0 w 6"/>
                  <a:gd name="T19" fmla="*/ 3 h 23"/>
                  <a:gd name="T20" fmla="*/ 0 w 6"/>
                  <a:gd name="T21" fmla="*/ 0 h 23"/>
                  <a:gd name="T22" fmla="*/ 0 w 6"/>
                  <a:gd name="T23" fmla="*/ 0 h 23"/>
                  <a:gd name="T24" fmla="*/ 1 w 6"/>
                  <a:gd name="T25" fmla="*/ 0 h 23"/>
                  <a:gd name="T26" fmla="*/ 2 w 6"/>
                  <a:gd name="T27" fmla="*/ 4 h 23"/>
                  <a:gd name="T28" fmla="*/ 5 w 6"/>
                  <a:gd name="T29" fmla="*/ 10 h 23"/>
                  <a:gd name="T30" fmla="*/ 5 w 6"/>
                  <a:gd name="T31" fmla="*/ 14 h 23"/>
                  <a:gd name="T32" fmla="*/ 6 w 6"/>
                  <a:gd name="T33" fmla="*/ 18 h 23"/>
                  <a:gd name="T34" fmla="*/ 6 w 6"/>
                  <a:gd name="T35" fmla="*/ 21 h 23"/>
                  <a:gd name="T36" fmla="*/ 6 w 6"/>
                  <a:gd name="T37" fmla="*/ 2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23"/>
                  <a:gd name="T59" fmla="*/ 6 w 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23">
                    <a:moveTo>
                      <a:pt x="6" y="21"/>
                    </a:moveTo>
                    <a:lnTo>
                      <a:pt x="5" y="23"/>
                    </a:lnTo>
                    <a:lnTo>
                      <a:pt x="2" y="23"/>
                    </a:lnTo>
                    <a:lnTo>
                      <a:pt x="1" y="23"/>
                    </a:lnTo>
                    <a:lnTo>
                      <a:pt x="0" y="21"/>
                    </a:lnTo>
                    <a:lnTo>
                      <a:pt x="0" y="16"/>
                    </a:lnTo>
                    <a:lnTo>
                      <a:pt x="1" y="11"/>
                    </a:lnTo>
                    <a:lnTo>
                      <a:pt x="1" y="7"/>
                    </a:lnTo>
                    <a:lnTo>
                      <a:pt x="1" y="6"/>
                    </a:lnTo>
                    <a:lnTo>
                      <a:pt x="0" y="3"/>
                    </a:lnTo>
                    <a:lnTo>
                      <a:pt x="0" y="0"/>
                    </a:lnTo>
                    <a:lnTo>
                      <a:pt x="1" y="0"/>
                    </a:lnTo>
                    <a:lnTo>
                      <a:pt x="2" y="4"/>
                    </a:lnTo>
                    <a:lnTo>
                      <a:pt x="5" y="10"/>
                    </a:lnTo>
                    <a:lnTo>
                      <a:pt x="5" y="14"/>
                    </a:lnTo>
                    <a:lnTo>
                      <a:pt x="6" y="18"/>
                    </a:lnTo>
                    <a:lnTo>
                      <a:pt x="6" y="2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1" name="Freeform 325"/>
              <p:cNvSpPr>
                <a:spLocks/>
              </p:cNvSpPr>
              <p:nvPr/>
            </p:nvSpPr>
            <p:spPr bwMode="auto">
              <a:xfrm>
                <a:off x="3682" y="3737"/>
                <a:ext cx="8" cy="24"/>
              </a:xfrm>
              <a:custGeom>
                <a:avLst/>
                <a:gdLst>
                  <a:gd name="T0" fmla="*/ 6 w 8"/>
                  <a:gd name="T1" fmla="*/ 22 h 24"/>
                  <a:gd name="T2" fmla="*/ 5 w 8"/>
                  <a:gd name="T3" fmla="*/ 24 h 24"/>
                  <a:gd name="T4" fmla="*/ 2 w 8"/>
                  <a:gd name="T5" fmla="*/ 24 h 24"/>
                  <a:gd name="T6" fmla="*/ 0 w 8"/>
                  <a:gd name="T7" fmla="*/ 22 h 24"/>
                  <a:gd name="T8" fmla="*/ 0 w 8"/>
                  <a:gd name="T9" fmla="*/ 21 h 24"/>
                  <a:gd name="T10" fmla="*/ 1 w 8"/>
                  <a:gd name="T11" fmla="*/ 17 h 24"/>
                  <a:gd name="T12" fmla="*/ 4 w 8"/>
                  <a:gd name="T13" fmla="*/ 11 h 24"/>
                  <a:gd name="T14" fmla="*/ 5 w 8"/>
                  <a:gd name="T15" fmla="*/ 9 h 24"/>
                  <a:gd name="T16" fmla="*/ 5 w 8"/>
                  <a:gd name="T17" fmla="*/ 6 h 24"/>
                  <a:gd name="T18" fmla="*/ 5 w 8"/>
                  <a:gd name="T19" fmla="*/ 3 h 24"/>
                  <a:gd name="T20" fmla="*/ 5 w 8"/>
                  <a:gd name="T21" fmla="*/ 0 h 24"/>
                  <a:gd name="T22" fmla="*/ 5 w 8"/>
                  <a:gd name="T23" fmla="*/ 0 h 24"/>
                  <a:gd name="T24" fmla="*/ 6 w 8"/>
                  <a:gd name="T25" fmla="*/ 0 h 24"/>
                  <a:gd name="T26" fmla="*/ 8 w 8"/>
                  <a:gd name="T27" fmla="*/ 6 h 24"/>
                  <a:gd name="T28" fmla="*/ 8 w 8"/>
                  <a:gd name="T29" fmla="*/ 11 h 24"/>
                  <a:gd name="T30" fmla="*/ 8 w 8"/>
                  <a:gd name="T31" fmla="*/ 15 h 24"/>
                  <a:gd name="T32" fmla="*/ 6 w 8"/>
                  <a:gd name="T33" fmla="*/ 20 h 24"/>
                  <a:gd name="T34" fmla="*/ 6 w 8"/>
                  <a:gd name="T35" fmla="*/ 21 h 24"/>
                  <a:gd name="T36" fmla="*/ 6 w 8"/>
                  <a:gd name="T37" fmla="*/ 2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24"/>
                  <a:gd name="T59" fmla="*/ 8 w 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24">
                    <a:moveTo>
                      <a:pt x="6" y="22"/>
                    </a:moveTo>
                    <a:lnTo>
                      <a:pt x="5" y="24"/>
                    </a:lnTo>
                    <a:lnTo>
                      <a:pt x="2" y="24"/>
                    </a:lnTo>
                    <a:lnTo>
                      <a:pt x="0" y="22"/>
                    </a:lnTo>
                    <a:lnTo>
                      <a:pt x="0" y="21"/>
                    </a:lnTo>
                    <a:lnTo>
                      <a:pt x="1" y="17"/>
                    </a:lnTo>
                    <a:lnTo>
                      <a:pt x="4" y="11"/>
                    </a:lnTo>
                    <a:lnTo>
                      <a:pt x="5" y="9"/>
                    </a:lnTo>
                    <a:lnTo>
                      <a:pt x="5" y="6"/>
                    </a:lnTo>
                    <a:lnTo>
                      <a:pt x="5" y="3"/>
                    </a:lnTo>
                    <a:lnTo>
                      <a:pt x="5" y="0"/>
                    </a:lnTo>
                    <a:lnTo>
                      <a:pt x="6" y="0"/>
                    </a:lnTo>
                    <a:lnTo>
                      <a:pt x="8" y="6"/>
                    </a:lnTo>
                    <a:lnTo>
                      <a:pt x="8" y="11"/>
                    </a:lnTo>
                    <a:lnTo>
                      <a:pt x="8" y="15"/>
                    </a:lnTo>
                    <a:lnTo>
                      <a:pt x="6" y="20"/>
                    </a:lnTo>
                    <a:lnTo>
                      <a:pt x="6" y="21"/>
                    </a:lnTo>
                    <a:lnTo>
                      <a:pt x="6" y="22"/>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2" name="Freeform 326"/>
              <p:cNvSpPr>
                <a:spLocks/>
              </p:cNvSpPr>
              <p:nvPr/>
            </p:nvSpPr>
            <p:spPr bwMode="auto">
              <a:xfrm>
                <a:off x="3686" y="3784"/>
                <a:ext cx="28" cy="16"/>
              </a:xfrm>
              <a:custGeom>
                <a:avLst/>
                <a:gdLst>
                  <a:gd name="T0" fmla="*/ 28 w 28"/>
                  <a:gd name="T1" fmla="*/ 11 h 16"/>
                  <a:gd name="T2" fmla="*/ 28 w 28"/>
                  <a:gd name="T3" fmla="*/ 12 h 16"/>
                  <a:gd name="T4" fmla="*/ 28 w 28"/>
                  <a:gd name="T5" fmla="*/ 15 h 16"/>
                  <a:gd name="T6" fmla="*/ 27 w 28"/>
                  <a:gd name="T7" fmla="*/ 15 h 16"/>
                  <a:gd name="T8" fmla="*/ 24 w 28"/>
                  <a:gd name="T9" fmla="*/ 16 h 16"/>
                  <a:gd name="T10" fmla="*/ 17 w 28"/>
                  <a:gd name="T11" fmla="*/ 13 h 16"/>
                  <a:gd name="T12" fmla="*/ 13 w 28"/>
                  <a:gd name="T13" fmla="*/ 11 h 16"/>
                  <a:gd name="T14" fmla="*/ 9 w 28"/>
                  <a:gd name="T15" fmla="*/ 8 h 16"/>
                  <a:gd name="T16" fmla="*/ 5 w 28"/>
                  <a:gd name="T17" fmla="*/ 4 h 16"/>
                  <a:gd name="T18" fmla="*/ 2 w 28"/>
                  <a:gd name="T19" fmla="*/ 3 h 16"/>
                  <a:gd name="T20" fmla="*/ 1 w 28"/>
                  <a:gd name="T21" fmla="*/ 1 h 16"/>
                  <a:gd name="T22" fmla="*/ 0 w 28"/>
                  <a:gd name="T23" fmla="*/ 0 h 16"/>
                  <a:gd name="T24" fmla="*/ 1 w 28"/>
                  <a:gd name="T25" fmla="*/ 0 h 16"/>
                  <a:gd name="T26" fmla="*/ 1 w 28"/>
                  <a:gd name="T27" fmla="*/ 0 h 16"/>
                  <a:gd name="T28" fmla="*/ 2 w 28"/>
                  <a:gd name="T29" fmla="*/ 0 h 16"/>
                  <a:gd name="T30" fmla="*/ 7 w 28"/>
                  <a:gd name="T31" fmla="*/ 3 h 16"/>
                  <a:gd name="T32" fmla="*/ 11 w 28"/>
                  <a:gd name="T33" fmla="*/ 5 h 16"/>
                  <a:gd name="T34" fmla="*/ 16 w 28"/>
                  <a:gd name="T35" fmla="*/ 8 h 16"/>
                  <a:gd name="T36" fmla="*/ 22 w 28"/>
                  <a:gd name="T37" fmla="*/ 8 h 16"/>
                  <a:gd name="T38" fmla="*/ 26 w 28"/>
                  <a:gd name="T39" fmla="*/ 11 h 16"/>
                  <a:gd name="T40" fmla="*/ 28 w 28"/>
                  <a:gd name="T41" fmla="*/ 1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6"/>
                  <a:gd name="T65" fmla="*/ 28 w 2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6">
                    <a:moveTo>
                      <a:pt x="28" y="11"/>
                    </a:moveTo>
                    <a:lnTo>
                      <a:pt x="28" y="12"/>
                    </a:lnTo>
                    <a:lnTo>
                      <a:pt x="28" y="15"/>
                    </a:lnTo>
                    <a:lnTo>
                      <a:pt x="27" y="15"/>
                    </a:lnTo>
                    <a:lnTo>
                      <a:pt x="24" y="16"/>
                    </a:lnTo>
                    <a:lnTo>
                      <a:pt x="17" y="13"/>
                    </a:lnTo>
                    <a:lnTo>
                      <a:pt x="13" y="11"/>
                    </a:lnTo>
                    <a:lnTo>
                      <a:pt x="9" y="8"/>
                    </a:lnTo>
                    <a:lnTo>
                      <a:pt x="5" y="4"/>
                    </a:lnTo>
                    <a:lnTo>
                      <a:pt x="2" y="3"/>
                    </a:lnTo>
                    <a:lnTo>
                      <a:pt x="1" y="1"/>
                    </a:lnTo>
                    <a:lnTo>
                      <a:pt x="0" y="0"/>
                    </a:lnTo>
                    <a:lnTo>
                      <a:pt x="1" y="0"/>
                    </a:lnTo>
                    <a:lnTo>
                      <a:pt x="2" y="0"/>
                    </a:lnTo>
                    <a:lnTo>
                      <a:pt x="7" y="3"/>
                    </a:lnTo>
                    <a:lnTo>
                      <a:pt x="11" y="5"/>
                    </a:lnTo>
                    <a:lnTo>
                      <a:pt x="16" y="8"/>
                    </a:lnTo>
                    <a:lnTo>
                      <a:pt x="22" y="8"/>
                    </a:lnTo>
                    <a:lnTo>
                      <a:pt x="26" y="11"/>
                    </a:lnTo>
                    <a:lnTo>
                      <a:pt x="28" y="1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3" name="Freeform 327"/>
              <p:cNvSpPr>
                <a:spLocks/>
              </p:cNvSpPr>
              <p:nvPr/>
            </p:nvSpPr>
            <p:spPr bwMode="auto">
              <a:xfrm>
                <a:off x="3702" y="3767"/>
                <a:ext cx="10" cy="24"/>
              </a:xfrm>
              <a:custGeom>
                <a:avLst/>
                <a:gdLst>
                  <a:gd name="T0" fmla="*/ 10 w 10"/>
                  <a:gd name="T1" fmla="*/ 21 h 24"/>
                  <a:gd name="T2" fmla="*/ 10 w 10"/>
                  <a:gd name="T3" fmla="*/ 22 h 24"/>
                  <a:gd name="T4" fmla="*/ 7 w 10"/>
                  <a:gd name="T5" fmla="*/ 24 h 24"/>
                  <a:gd name="T6" fmla="*/ 6 w 10"/>
                  <a:gd name="T7" fmla="*/ 24 h 24"/>
                  <a:gd name="T8" fmla="*/ 3 w 10"/>
                  <a:gd name="T9" fmla="*/ 22 h 24"/>
                  <a:gd name="T10" fmla="*/ 3 w 10"/>
                  <a:gd name="T11" fmla="*/ 18 h 24"/>
                  <a:gd name="T12" fmla="*/ 3 w 10"/>
                  <a:gd name="T13" fmla="*/ 11 h 24"/>
                  <a:gd name="T14" fmla="*/ 3 w 10"/>
                  <a:gd name="T15" fmla="*/ 9 h 24"/>
                  <a:gd name="T16" fmla="*/ 3 w 10"/>
                  <a:gd name="T17" fmla="*/ 6 h 24"/>
                  <a:gd name="T18" fmla="*/ 1 w 10"/>
                  <a:gd name="T19" fmla="*/ 3 h 24"/>
                  <a:gd name="T20" fmla="*/ 0 w 10"/>
                  <a:gd name="T21" fmla="*/ 2 h 24"/>
                  <a:gd name="T22" fmla="*/ 0 w 10"/>
                  <a:gd name="T23" fmla="*/ 0 h 24"/>
                  <a:gd name="T24" fmla="*/ 1 w 10"/>
                  <a:gd name="T25" fmla="*/ 0 h 24"/>
                  <a:gd name="T26" fmla="*/ 4 w 10"/>
                  <a:gd name="T27" fmla="*/ 5 h 24"/>
                  <a:gd name="T28" fmla="*/ 7 w 10"/>
                  <a:gd name="T29" fmla="*/ 10 h 24"/>
                  <a:gd name="T30" fmla="*/ 8 w 10"/>
                  <a:gd name="T31" fmla="*/ 14 h 24"/>
                  <a:gd name="T32" fmla="*/ 10 w 10"/>
                  <a:gd name="T33" fmla="*/ 17 h 24"/>
                  <a:gd name="T34" fmla="*/ 10 w 10"/>
                  <a:gd name="T35" fmla="*/ 20 h 24"/>
                  <a:gd name="T36" fmla="*/ 10 w 10"/>
                  <a:gd name="T37" fmla="*/ 2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4"/>
                  <a:gd name="T59" fmla="*/ 10 w 1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4">
                    <a:moveTo>
                      <a:pt x="10" y="21"/>
                    </a:moveTo>
                    <a:lnTo>
                      <a:pt x="10" y="22"/>
                    </a:lnTo>
                    <a:lnTo>
                      <a:pt x="7" y="24"/>
                    </a:lnTo>
                    <a:lnTo>
                      <a:pt x="6" y="24"/>
                    </a:lnTo>
                    <a:lnTo>
                      <a:pt x="3" y="22"/>
                    </a:lnTo>
                    <a:lnTo>
                      <a:pt x="3" y="18"/>
                    </a:lnTo>
                    <a:lnTo>
                      <a:pt x="3" y="11"/>
                    </a:lnTo>
                    <a:lnTo>
                      <a:pt x="3" y="9"/>
                    </a:lnTo>
                    <a:lnTo>
                      <a:pt x="3" y="6"/>
                    </a:lnTo>
                    <a:lnTo>
                      <a:pt x="1" y="3"/>
                    </a:lnTo>
                    <a:lnTo>
                      <a:pt x="0" y="2"/>
                    </a:lnTo>
                    <a:lnTo>
                      <a:pt x="0" y="0"/>
                    </a:lnTo>
                    <a:lnTo>
                      <a:pt x="1" y="0"/>
                    </a:lnTo>
                    <a:lnTo>
                      <a:pt x="4" y="5"/>
                    </a:lnTo>
                    <a:lnTo>
                      <a:pt x="7" y="10"/>
                    </a:lnTo>
                    <a:lnTo>
                      <a:pt x="8" y="14"/>
                    </a:lnTo>
                    <a:lnTo>
                      <a:pt x="10" y="17"/>
                    </a:lnTo>
                    <a:lnTo>
                      <a:pt x="10" y="20"/>
                    </a:lnTo>
                    <a:lnTo>
                      <a:pt x="10" y="21"/>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4" name="Freeform 328"/>
              <p:cNvSpPr>
                <a:spLocks/>
              </p:cNvSpPr>
              <p:nvPr/>
            </p:nvSpPr>
            <p:spPr bwMode="auto">
              <a:xfrm>
                <a:off x="3714" y="3780"/>
                <a:ext cx="10" cy="23"/>
              </a:xfrm>
              <a:custGeom>
                <a:avLst/>
                <a:gdLst>
                  <a:gd name="T0" fmla="*/ 10 w 10"/>
                  <a:gd name="T1" fmla="*/ 20 h 23"/>
                  <a:gd name="T2" fmla="*/ 10 w 10"/>
                  <a:gd name="T3" fmla="*/ 23 h 23"/>
                  <a:gd name="T4" fmla="*/ 7 w 10"/>
                  <a:gd name="T5" fmla="*/ 23 h 23"/>
                  <a:gd name="T6" fmla="*/ 4 w 10"/>
                  <a:gd name="T7" fmla="*/ 23 h 23"/>
                  <a:gd name="T8" fmla="*/ 3 w 10"/>
                  <a:gd name="T9" fmla="*/ 22 h 23"/>
                  <a:gd name="T10" fmla="*/ 3 w 10"/>
                  <a:gd name="T11" fmla="*/ 17 h 23"/>
                  <a:gd name="T12" fmla="*/ 3 w 10"/>
                  <a:gd name="T13" fmla="*/ 12 h 23"/>
                  <a:gd name="T14" fmla="*/ 3 w 10"/>
                  <a:gd name="T15" fmla="*/ 8 h 23"/>
                  <a:gd name="T16" fmla="*/ 2 w 10"/>
                  <a:gd name="T17" fmla="*/ 5 h 23"/>
                  <a:gd name="T18" fmla="*/ 0 w 10"/>
                  <a:gd name="T19" fmla="*/ 4 h 23"/>
                  <a:gd name="T20" fmla="*/ 0 w 10"/>
                  <a:gd name="T21" fmla="*/ 1 h 23"/>
                  <a:gd name="T22" fmla="*/ 0 w 10"/>
                  <a:gd name="T23" fmla="*/ 0 h 23"/>
                  <a:gd name="T24" fmla="*/ 0 w 10"/>
                  <a:gd name="T25" fmla="*/ 0 h 23"/>
                  <a:gd name="T26" fmla="*/ 3 w 10"/>
                  <a:gd name="T27" fmla="*/ 4 h 23"/>
                  <a:gd name="T28" fmla="*/ 6 w 10"/>
                  <a:gd name="T29" fmla="*/ 9 h 23"/>
                  <a:gd name="T30" fmla="*/ 9 w 10"/>
                  <a:gd name="T31" fmla="*/ 13 h 23"/>
                  <a:gd name="T32" fmla="*/ 10 w 10"/>
                  <a:gd name="T33" fmla="*/ 17 h 23"/>
                  <a:gd name="T34" fmla="*/ 10 w 10"/>
                  <a:gd name="T35" fmla="*/ 19 h 23"/>
                  <a:gd name="T36" fmla="*/ 10 w 10"/>
                  <a:gd name="T37" fmla="*/ 2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3"/>
                  <a:gd name="T59" fmla="*/ 10 w 10"/>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3">
                    <a:moveTo>
                      <a:pt x="10" y="20"/>
                    </a:moveTo>
                    <a:lnTo>
                      <a:pt x="10" y="23"/>
                    </a:lnTo>
                    <a:lnTo>
                      <a:pt x="7" y="23"/>
                    </a:lnTo>
                    <a:lnTo>
                      <a:pt x="4" y="23"/>
                    </a:lnTo>
                    <a:lnTo>
                      <a:pt x="3" y="22"/>
                    </a:lnTo>
                    <a:lnTo>
                      <a:pt x="3" y="17"/>
                    </a:lnTo>
                    <a:lnTo>
                      <a:pt x="3" y="12"/>
                    </a:lnTo>
                    <a:lnTo>
                      <a:pt x="3" y="8"/>
                    </a:lnTo>
                    <a:lnTo>
                      <a:pt x="2" y="5"/>
                    </a:lnTo>
                    <a:lnTo>
                      <a:pt x="0" y="4"/>
                    </a:lnTo>
                    <a:lnTo>
                      <a:pt x="0" y="1"/>
                    </a:lnTo>
                    <a:lnTo>
                      <a:pt x="0" y="0"/>
                    </a:lnTo>
                    <a:lnTo>
                      <a:pt x="3" y="4"/>
                    </a:lnTo>
                    <a:lnTo>
                      <a:pt x="6" y="9"/>
                    </a:lnTo>
                    <a:lnTo>
                      <a:pt x="9" y="13"/>
                    </a:lnTo>
                    <a:lnTo>
                      <a:pt x="10" y="17"/>
                    </a:lnTo>
                    <a:lnTo>
                      <a:pt x="10" y="19"/>
                    </a:lnTo>
                    <a:lnTo>
                      <a:pt x="10" y="2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5" name="Freeform 329"/>
              <p:cNvSpPr>
                <a:spLocks/>
              </p:cNvSpPr>
              <p:nvPr/>
            </p:nvSpPr>
            <p:spPr bwMode="auto">
              <a:xfrm>
                <a:off x="3713" y="3797"/>
                <a:ext cx="45" cy="24"/>
              </a:xfrm>
              <a:custGeom>
                <a:avLst/>
                <a:gdLst>
                  <a:gd name="T0" fmla="*/ 45 w 45"/>
                  <a:gd name="T1" fmla="*/ 24 h 24"/>
                  <a:gd name="T2" fmla="*/ 37 w 45"/>
                  <a:gd name="T3" fmla="*/ 24 h 24"/>
                  <a:gd name="T4" fmla="*/ 15 w 45"/>
                  <a:gd name="T5" fmla="*/ 15 h 24"/>
                  <a:gd name="T6" fmla="*/ 1 w 45"/>
                  <a:gd name="T7" fmla="*/ 9 h 24"/>
                  <a:gd name="T8" fmla="*/ 0 w 45"/>
                  <a:gd name="T9" fmla="*/ 7 h 24"/>
                  <a:gd name="T10" fmla="*/ 0 w 45"/>
                  <a:gd name="T11" fmla="*/ 7 h 24"/>
                  <a:gd name="T12" fmla="*/ 0 w 45"/>
                  <a:gd name="T13" fmla="*/ 6 h 24"/>
                  <a:gd name="T14" fmla="*/ 0 w 45"/>
                  <a:gd name="T15" fmla="*/ 5 h 24"/>
                  <a:gd name="T16" fmla="*/ 1 w 45"/>
                  <a:gd name="T17" fmla="*/ 6 h 24"/>
                  <a:gd name="T18" fmla="*/ 4 w 45"/>
                  <a:gd name="T19" fmla="*/ 7 h 24"/>
                  <a:gd name="T20" fmla="*/ 7 w 45"/>
                  <a:gd name="T21" fmla="*/ 9 h 24"/>
                  <a:gd name="T22" fmla="*/ 10 w 45"/>
                  <a:gd name="T23" fmla="*/ 9 h 24"/>
                  <a:gd name="T24" fmla="*/ 12 w 45"/>
                  <a:gd name="T25" fmla="*/ 9 h 24"/>
                  <a:gd name="T26" fmla="*/ 14 w 45"/>
                  <a:gd name="T27" fmla="*/ 3 h 24"/>
                  <a:gd name="T28" fmla="*/ 14 w 45"/>
                  <a:gd name="T29" fmla="*/ 0 h 24"/>
                  <a:gd name="T30" fmla="*/ 18 w 45"/>
                  <a:gd name="T31" fmla="*/ 5 h 24"/>
                  <a:gd name="T32" fmla="*/ 27 w 45"/>
                  <a:gd name="T33" fmla="*/ 13 h 24"/>
                  <a:gd name="T34" fmla="*/ 39 w 45"/>
                  <a:gd name="T35" fmla="*/ 21 h 24"/>
                  <a:gd name="T36" fmla="*/ 45 w 45"/>
                  <a:gd name="T37" fmla="*/ 2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24"/>
                  <a:gd name="T59" fmla="*/ 45 w 4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24">
                    <a:moveTo>
                      <a:pt x="45" y="24"/>
                    </a:moveTo>
                    <a:lnTo>
                      <a:pt x="37" y="24"/>
                    </a:lnTo>
                    <a:lnTo>
                      <a:pt x="15" y="15"/>
                    </a:lnTo>
                    <a:lnTo>
                      <a:pt x="1" y="9"/>
                    </a:lnTo>
                    <a:lnTo>
                      <a:pt x="0" y="7"/>
                    </a:lnTo>
                    <a:lnTo>
                      <a:pt x="0" y="6"/>
                    </a:lnTo>
                    <a:lnTo>
                      <a:pt x="0" y="5"/>
                    </a:lnTo>
                    <a:lnTo>
                      <a:pt x="1" y="6"/>
                    </a:lnTo>
                    <a:lnTo>
                      <a:pt x="4" y="7"/>
                    </a:lnTo>
                    <a:lnTo>
                      <a:pt x="7" y="9"/>
                    </a:lnTo>
                    <a:lnTo>
                      <a:pt x="10" y="9"/>
                    </a:lnTo>
                    <a:lnTo>
                      <a:pt x="12" y="9"/>
                    </a:lnTo>
                    <a:lnTo>
                      <a:pt x="14" y="3"/>
                    </a:lnTo>
                    <a:lnTo>
                      <a:pt x="14" y="0"/>
                    </a:lnTo>
                    <a:lnTo>
                      <a:pt x="18" y="5"/>
                    </a:lnTo>
                    <a:lnTo>
                      <a:pt x="27" y="13"/>
                    </a:lnTo>
                    <a:lnTo>
                      <a:pt x="39" y="21"/>
                    </a:lnTo>
                    <a:lnTo>
                      <a:pt x="45" y="24"/>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6" name="Freeform 330"/>
              <p:cNvSpPr>
                <a:spLocks/>
              </p:cNvSpPr>
              <p:nvPr/>
            </p:nvSpPr>
            <p:spPr bwMode="auto">
              <a:xfrm>
                <a:off x="3669" y="3647"/>
                <a:ext cx="7" cy="35"/>
              </a:xfrm>
              <a:custGeom>
                <a:avLst/>
                <a:gdLst>
                  <a:gd name="T0" fmla="*/ 6 w 7"/>
                  <a:gd name="T1" fmla="*/ 0 h 35"/>
                  <a:gd name="T2" fmla="*/ 5 w 7"/>
                  <a:gd name="T3" fmla="*/ 2 h 35"/>
                  <a:gd name="T4" fmla="*/ 5 w 7"/>
                  <a:gd name="T5" fmla="*/ 2 h 35"/>
                  <a:gd name="T6" fmla="*/ 2 w 7"/>
                  <a:gd name="T7" fmla="*/ 18 h 35"/>
                  <a:gd name="T8" fmla="*/ 0 w 7"/>
                  <a:gd name="T9" fmla="*/ 35 h 35"/>
                  <a:gd name="T10" fmla="*/ 3 w 7"/>
                  <a:gd name="T11" fmla="*/ 32 h 35"/>
                  <a:gd name="T12" fmla="*/ 6 w 7"/>
                  <a:gd name="T13" fmla="*/ 26 h 35"/>
                  <a:gd name="T14" fmla="*/ 6 w 7"/>
                  <a:gd name="T15" fmla="*/ 21 h 35"/>
                  <a:gd name="T16" fmla="*/ 5 w 7"/>
                  <a:gd name="T17" fmla="*/ 17 h 35"/>
                  <a:gd name="T18" fmla="*/ 6 w 7"/>
                  <a:gd name="T19" fmla="*/ 9 h 35"/>
                  <a:gd name="T20" fmla="*/ 7 w 7"/>
                  <a:gd name="T21" fmla="*/ 2 h 35"/>
                  <a:gd name="T22" fmla="*/ 6 w 7"/>
                  <a:gd name="T23" fmla="*/ 2 h 35"/>
                  <a:gd name="T24" fmla="*/ 6 w 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35"/>
                  <a:gd name="T41" fmla="*/ 7 w 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35">
                    <a:moveTo>
                      <a:pt x="6" y="0"/>
                    </a:moveTo>
                    <a:lnTo>
                      <a:pt x="5" y="2"/>
                    </a:lnTo>
                    <a:lnTo>
                      <a:pt x="2" y="18"/>
                    </a:lnTo>
                    <a:lnTo>
                      <a:pt x="0" y="35"/>
                    </a:lnTo>
                    <a:lnTo>
                      <a:pt x="3" y="32"/>
                    </a:lnTo>
                    <a:lnTo>
                      <a:pt x="6" y="26"/>
                    </a:lnTo>
                    <a:lnTo>
                      <a:pt x="6" y="21"/>
                    </a:lnTo>
                    <a:lnTo>
                      <a:pt x="5" y="17"/>
                    </a:lnTo>
                    <a:lnTo>
                      <a:pt x="6" y="9"/>
                    </a:lnTo>
                    <a:lnTo>
                      <a:pt x="7" y="2"/>
                    </a:lnTo>
                    <a:lnTo>
                      <a:pt x="6" y="2"/>
                    </a:lnTo>
                    <a:lnTo>
                      <a:pt x="6"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7" name="Freeform 331"/>
              <p:cNvSpPr>
                <a:spLocks/>
              </p:cNvSpPr>
              <p:nvPr/>
            </p:nvSpPr>
            <p:spPr bwMode="auto">
              <a:xfrm>
                <a:off x="3661" y="3649"/>
                <a:ext cx="11" cy="33"/>
              </a:xfrm>
              <a:custGeom>
                <a:avLst/>
                <a:gdLst>
                  <a:gd name="T0" fmla="*/ 10 w 11"/>
                  <a:gd name="T1" fmla="*/ 0 h 33"/>
                  <a:gd name="T2" fmla="*/ 8 w 11"/>
                  <a:gd name="T3" fmla="*/ 0 h 33"/>
                  <a:gd name="T4" fmla="*/ 8 w 11"/>
                  <a:gd name="T5" fmla="*/ 1 h 33"/>
                  <a:gd name="T6" fmla="*/ 7 w 11"/>
                  <a:gd name="T7" fmla="*/ 8 h 33"/>
                  <a:gd name="T8" fmla="*/ 7 w 11"/>
                  <a:gd name="T9" fmla="*/ 13 h 33"/>
                  <a:gd name="T10" fmla="*/ 4 w 11"/>
                  <a:gd name="T11" fmla="*/ 18 h 33"/>
                  <a:gd name="T12" fmla="*/ 0 w 11"/>
                  <a:gd name="T13" fmla="*/ 24 h 33"/>
                  <a:gd name="T14" fmla="*/ 2 w 11"/>
                  <a:gd name="T15" fmla="*/ 27 h 33"/>
                  <a:gd name="T16" fmla="*/ 3 w 11"/>
                  <a:gd name="T17" fmla="*/ 30 h 33"/>
                  <a:gd name="T18" fmla="*/ 4 w 11"/>
                  <a:gd name="T19" fmla="*/ 31 h 33"/>
                  <a:gd name="T20" fmla="*/ 6 w 11"/>
                  <a:gd name="T21" fmla="*/ 33 h 33"/>
                  <a:gd name="T22" fmla="*/ 11 w 11"/>
                  <a:gd name="T23" fmla="*/ 1 h 33"/>
                  <a:gd name="T24" fmla="*/ 10 w 11"/>
                  <a:gd name="T25" fmla="*/ 0 h 33"/>
                  <a:gd name="T26" fmla="*/ 10 w 11"/>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33"/>
                  <a:gd name="T44" fmla="*/ 11 w 1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33">
                    <a:moveTo>
                      <a:pt x="10" y="0"/>
                    </a:moveTo>
                    <a:lnTo>
                      <a:pt x="8" y="0"/>
                    </a:lnTo>
                    <a:lnTo>
                      <a:pt x="8" y="1"/>
                    </a:lnTo>
                    <a:lnTo>
                      <a:pt x="7" y="8"/>
                    </a:lnTo>
                    <a:lnTo>
                      <a:pt x="7" y="13"/>
                    </a:lnTo>
                    <a:lnTo>
                      <a:pt x="4" y="18"/>
                    </a:lnTo>
                    <a:lnTo>
                      <a:pt x="0" y="24"/>
                    </a:lnTo>
                    <a:lnTo>
                      <a:pt x="2" y="27"/>
                    </a:lnTo>
                    <a:lnTo>
                      <a:pt x="3" y="30"/>
                    </a:lnTo>
                    <a:lnTo>
                      <a:pt x="4" y="31"/>
                    </a:lnTo>
                    <a:lnTo>
                      <a:pt x="6" y="33"/>
                    </a:lnTo>
                    <a:lnTo>
                      <a:pt x="11" y="1"/>
                    </a:lnTo>
                    <a:lnTo>
                      <a:pt x="10" y="0"/>
                    </a:lnTo>
                    <a:close/>
                  </a:path>
                </a:pathLst>
              </a:custGeom>
              <a:solidFill>
                <a:srgbClr val="8A6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8" name="Freeform 332"/>
              <p:cNvSpPr>
                <a:spLocks/>
              </p:cNvSpPr>
              <p:nvPr/>
            </p:nvSpPr>
            <p:spPr bwMode="auto">
              <a:xfrm>
                <a:off x="3747" y="3504"/>
                <a:ext cx="35" cy="41"/>
              </a:xfrm>
              <a:custGeom>
                <a:avLst/>
                <a:gdLst>
                  <a:gd name="T0" fmla="*/ 0 w 35"/>
                  <a:gd name="T1" fmla="*/ 41 h 41"/>
                  <a:gd name="T2" fmla="*/ 20 w 35"/>
                  <a:gd name="T3" fmla="*/ 25 h 41"/>
                  <a:gd name="T4" fmla="*/ 31 w 35"/>
                  <a:gd name="T5" fmla="*/ 34 h 41"/>
                  <a:gd name="T6" fmla="*/ 33 w 35"/>
                  <a:gd name="T7" fmla="*/ 30 h 41"/>
                  <a:gd name="T8" fmla="*/ 34 w 35"/>
                  <a:gd name="T9" fmla="*/ 24 h 41"/>
                  <a:gd name="T10" fmla="*/ 35 w 35"/>
                  <a:gd name="T11" fmla="*/ 17 h 41"/>
                  <a:gd name="T12" fmla="*/ 35 w 35"/>
                  <a:gd name="T13" fmla="*/ 14 h 41"/>
                  <a:gd name="T14" fmla="*/ 33 w 35"/>
                  <a:gd name="T15" fmla="*/ 13 h 41"/>
                  <a:gd name="T16" fmla="*/ 27 w 35"/>
                  <a:gd name="T17" fmla="*/ 11 h 41"/>
                  <a:gd name="T18" fmla="*/ 19 w 35"/>
                  <a:gd name="T19" fmla="*/ 4 h 41"/>
                  <a:gd name="T20" fmla="*/ 16 w 35"/>
                  <a:gd name="T21" fmla="*/ 0 h 41"/>
                  <a:gd name="T22" fmla="*/ 16 w 35"/>
                  <a:gd name="T23" fmla="*/ 3 h 41"/>
                  <a:gd name="T24" fmla="*/ 15 w 35"/>
                  <a:gd name="T25" fmla="*/ 13 h 41"/>
                  <a:gd name="T26" fmla="*/ 11 w 35"/>
                  <a:gd name="T27" fmla="*/ 22 h 41"/>
                  <a:gd name="T28" fmla="*/ 7 w 35"/>
                  <a:gd name="T29" fmla="*/ 28 h 41"/>
                  <a:gd name="T30" fmla="*/ 3 w 35"/>
                  <a:gd name="T31" fmla="*/ 36 h 41"/>
                  <a:gd name="T32" fmla="*/ 0 w 35"/>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1"/>
                  <a:gd name="T53" fmla="*/ 35 w 3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1">
                    <a:moveTo>
                      <a:pt x="0" y="41"/>
                    </a:moveTo>
                    <a:lnTo>
                      <a:pt x="20" y="25"/>
                    </a:lnTo>
                    <a:lnTo>
                      <a:pt x="31" y="34"/>
                    </a:lnTo>
                    <a:lnTo>
                      <a:pt x="33" y="30"/>
                    </a:lnTo>
                    <a:lnTo>
                      <a:pt x="34" y="24"/>
                    </a:lnTo>
                    <a:lnTo>
                      <a:pt x="35" y="17"/>
                    </a:lnTo>
                    <a:lnTo>
                      <a:pt x="35" y="14"/>
                    </a:lnTo>
                    <a:lnTo>
                      <a:pt x="33" y="13"/>
                    </a:lnTo>
                    <a:lnTo>
                      <a:pt x="27" y="11"/>
                    </a:lnTo>
                    <a:lnTo>
                      <a:pt x="19" y="4"/>
                    </a:lnTo>
                    <a:lnTo>
                      <a:pt x="16" y="0"/>
                    </a:lnTo>
                    <a:lnTo>
                      <a:pt x="16" y="3"/>
                    </a:lnTo>
                    <a:lnTo>
                      <a:pt x="15" y="13"/>
                    </a:lnTo>
                    <a:lnTo>
                      <a:pt x="11" y="22"/>
                    </a:lnTo>
                    <a:lnTo>
                      <a:pt x="7" y="28"/>
                    </a:lnTo>
                    <a:lnTo>
                      <a:pt x="3" y="36"/>
                    </a:lnTo>
                    <a:lnTo>
                      <a:pt x="0" y="41"/>
                    </a:lnTo>
                    <a:close/>
                  </a:path>
                </a:pathLst>
              </a:custGeom>
              <a:solidFill>
                <a:srgbClr val="8D5A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79" name="Freeform 333"/>
              <p:cNvSpPr>
                <a:spLocks/>
              </p:cNvSpPr>
              <p:nvPr/>
            </p:nvSpPr>
            <p:spPr bwMode="auto">
              <a:xfrm>
                <a:off x="3747" y="3504"/>
                <a:ext cx="35" cy="41"/>
              </a:xfrm>
              <a:custGeom>
                <a:avLst/>
                <a:gdLst>
                  <a:gd name="T0" fmla="*/ 0 w 35"/>
                  <a:gd name="T1" fmla="*/ 41 h 41"/>
                  <a:gd name="T2" fmla="*/ 20 w 35"/>
                  <a:gd name="T3" fmla="*/ 25 h 41"/>
                  <a:gd name="T4" fmla="*/ 31 w 35"/>
                  <a:gd name="T5" fmla="*/ 34 h 41"/>
                  <a:gd name="T6" fmla="*/ 33 w 35"/>
                  <a:gd name="T7" fmla="*/ 30 h 41"/>
                  <a:gd name="T8" fmla="*/ 34 w 35"/>
                  <a:gd name="T9" fmla="*/ 24 h 41"/>
                  <a:gd name="T10" fmla="*/ 35 w 35"/>
                  <a:gd name="T11" fmla="*/ 17 h 41"/>
                  <a:gd name="T12" fmla="*/ 35 w 35"/>
                  <a:gd name="T13" fmla="*/ 14 h 41"/>
                  <a:gd name="T14" fmla="*/ 33 w 35"/>
                  <a:gd name="T15" fmla="*/ 13 h 41"/>
                  <a:gd name="T16" fmla="*/ 27 w 35"/>
                  <a:gd name="T17" fmla="*/ 11 h 41"/>
                  <a:gd name="T18" fmla="*/ 19 w 35"/>
                  <a:gd name="T19" fmla="*/ 4 h 41"/>
                  <a:gd name="T20" fmla="*/ 16 w 35"/>
                  <a:gd name="T21" fmla="*/ 0 h 41"/>
                  <a:gd name="T22" fmla="*/ 16 w 35"/>
                  <a:gd name="T23" fmla="*/ 3 h 41"/>
                  <a:gd name="T24" fmla="*/ 15 w 35"/>
                  <a:gd name="T25" fmla="*/ 13 h 41"/>
                  <a:gd name="T26" fmla="*/ 11 w 35"/>
                  <a:gd name="T27" fmla="*/ 22 h 41"/>
                  <a:gd name="T28" fmla="*/ 7 w 35"/>
                  <a:gd name="T29" fmla="*/ 28 h 41"/>
                  <a:gd name="T30" fmla="*/ 3 w 35"/>
                  <a:gd name="T31" fmla="*/ 36 h 41"/>
                  <a:gd name="T32" fmla="*/ 0 w 35"/>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1"/>
                  <a:gd name="T53" fmla="*/ 35 w 3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1">
                    <a:moveTo>
                      <a:pt x="0" y="41"/>
                    </a:moveTo>
                    <a:lnTo>
                      <a:pt x="20" y="25"/>
                    </a:lnTo>
                    <a:lnTo>
                      <a:pt x="31" y="34"/>
                    </a:lnTo>
                    <a:lnTo>
                      <a:pt x="33" y="30"/>
                    </a:lnTo>
                    <a:lnTo>
                      <a:pt x="34" y="24"/>
                    </a:lnTo>
                    <a:lnTo>
                      <a:pt x="35" y="17"/>
                    </a:lnTo>
                    <a:lnTo>
                      <a:pt x="35" y="14"/>
                    </a:lnTo>
                    <a:lnTo>
                      <a:pt x="33" y="13"/>
                    </a:lnTo>
                    <a:lnTo>
                      <a:pt x="27" y="11"/>
                    </a:lnTo>
                    <a:lnTo>
                      <a:pt x="19" y="4"/>
                    </a:lnTo>
                    <a:lnTo>
                      <a:pt x="16" y="0"/>
                    </a:lnTo>
                    <a:lnTo>
                      <a:pt x="16" y="3"/>
                    </a:lnTo>
                    <a:lnTo>
                      <a:pt x="15" y="13"/>
                    </a:lnTo>
                    <a:lnTo>
                      <a:pt x="11" y="22"/>
                    </a:lnTo>
                    <a:lnTo>
                      <a:pt x="7" y="28"/>
                    </a:lnTo>
                    <a:lnTo>
                      <a:pt x="3" y="36"/>
                    </a:lnTo>
                    <a:lnTo>
                      <a:pt x="0" y="41"/>
                    </a:lnTo>
                  </a:path>
                </a:pathLst>
              </a:custGeom>
              <a:noFill/>
              <a:ln w="1588">
                <a:solidFill>
                  <a:srgbClr val="8A6F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80" name="Freeform 334"/>
              <p:cNvSpPr>
                <a:spLocks/>
              </p:cNvSpPr>
              <p:nvPr/>
            </p:nvSpPr>
            <p:spPr bwMode="auto">
              <a:xfrm>
                <a:off x="3769" y="3496"/>
                <a:ext cx="13" cy="19"/>
              </a:xfrm>
              <a:custGeom>
                <a:avLst/>
                <a:gdLst>
                  <a:gd name="T0" fmla="*/ 0 w 13"/>
                  <a:gd name="T1" fmla="*/ 0 h 19"/>
                  <a:gd name="T2" fmla="*/ 1 w 13"/>
                  <a:gd name="T3" fmla="*/ 4 h 19"/>
                  <a:gd name="T4" fmla="*/ 4 w 13"/>
                  <a:gd name="T5" fmla="*/ 12 h 19"/>
                  <a:gd name="T6" fmla="*/ 11 w 13"/>
                  <a:gd name="T7" fmla="*/ 18 h 19"/>
                  <a:gd name="T8" fmla="*/ 13 w 13"/>
                  <a:gd name="T9" fmla="*/ 19 h 19"/>
                  <a:gd name="T10" fmla="*/ 13 w 13"/>
                  <a:gd name="T11" fmla="*/ 15 h 19"/>
                  <a:gd name="T12" fmla="*/ 11 w 13"/>
                  <a:gd name="T13" fmla="*/ 8 h 19"/>
                  <a:gd name="T14" fmla="*/ 5 w 13"/>
                  <a:gd name="T15" fmla="*/ 3 h 19"/>
                  <a:gd name="T16" fmla="*/ 0 w 1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0" y="0"/>
                    </a:moveTo>
                    <a:lnTo>
                      <a:pt x="1" y="4"/>
                    </a:lnTo>
                    <a:lnTo>
                      <a:pt x="4" y="12"/>
                    </a:lnTo>
                    <a:lnTo>
                      <a:pt x="11" y="18"/>
                    </a:lnTo>
                    <a:lnTo>
                      <a:pt x="13" y="19"/>
                    </a:lnTo>
                    <a:lnTo>
                      <a:pt x="13" y="15"/>
                    </a:lnTo>
                    <a:lnTo>
                      <a:pt x="11" y="8"/>
                    </a:lnTo>
                    <a:lnTo>
                      <a:pt x="5" y="3"/>
                    </a:lnTo>
                    <a:lnTo>
                      <a:pt x="0" y="0"/>
                    </a:lnTo>
                    <a:close/>
                  </a:path>
                </a:pathLst>
              </a:custGeom>
              <a:solidFill>
                <a:srgbClr val="8D5A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1" name="Freeform 335"/>
              <p:cNvSpPr>
                <a:spLocks/>
              </p:cNvSpPr>
              <p:nvPr/>
            </p:nvSpPr>
            <p:spPr bwMode="auto">
              <a:xfrm>
                <a:off x="3769" y="3496"/>
                <a:ext cx="13" cy="19"/>
              </a:xfrm>
              <a:custGeom>
                <a:avLst/>
                <a:gdLst>
                  <a:gd name="T0" fmla="*/ 0 w 13"/>
                  <a:gd name="T1" fmla="*/ 0 h 19"/>
                  <a:gd name="T2" fmla="*/ 1 w 13"/>
                  <a:gd name="T3" fmla="*/ 4 h 19"/>
                  <a:gd name="T4" fmla="*/ 4 w 13"/>
                  <a:gd name="T5" fmla="*/ 12 h 19"/>
                  <a:gd name="T6" fmla="*/ 11 w 13"/>
                  <a:gd name="T7" fmla="*/ 18 h 19"/>
                  <a:gd name="T8" fmla="*/ 13 w 13"/>
                  <a:gd name="T9" fmla="*/ 19 h 19"/>
                  <a:gd name="T10" fmla="*/ 13 w 13"/>
                  <a:gd name="T11" fmla="*/ 15 h 19"/>
                  <a:gd name="T12" fmla="*/ 11 w 13"/>
                  <a:gd name="T13" fmla="*/ 8 h 19"/>
                  <a:gd name="T14" fmla="*/ 5 w 13"/>
                  <a:gd name="T15" fmla="*/ 3 h 19"/>
                  <a:gd name="T16" fmla="*/ 0 w 1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0" y="0"/>
                    </a:moveTo>
                    <a:lnTo>
                      <a:pt x="1" y="4"/>
                    </a:lnTo>
                    <a:lnTo>
                      <a:pt x="4" y="12"/>
                    </a:lnTo>
                    <a:lnTo>
                      <a:pt x="11" y="18"/>
                    </a:lnTo>
                    <a:lnTo>
                      <a:pt x="13" y="19"/>
                    </a:lnTo>
                    <a:lnTo>
                      <a:pt x="13" y="15"/>
                    </a:lnTo>
                    <a:lnTo>
                      <a:pt x="11" y="8"/>
                    </a:lnTo>
                    <a:lnTo>
                      <a:pt x="5" y="3"/>
                    </a:lnTo>
                    <a:lnTo>
                      <a:pt x="0" y="0"/>
                    </a:lnTo>
                  </a:path>
                </a:pathLst>
              </a:custGeom>
              <a:noFill/>
              <a:ln w="1588">
                <a:solidFill>
                  <a:srgbClr val="8A6F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82" name="Freeform 336"/>
              <p:cNvSpPr>
                <a:spLocks/>
              </p:cNvSpPr>
              <p:nvPr/>
            </p:nvSpPr>
            <p:spPr bwMode="auto">
              <a:xfrm>
                <a:off x="3781" y="3473"/>
                <a:ext cx="94" cy="75"/>
              </a:xfrm>
              <a:custGeom>
                <a:avLst/>
                <a:gdLst>
                  <a:gd name="T0" fmla="*/ 5 w 94"/>
                  <a:gd name="T1" fmla="*/ 42 h 75"/>
                  <a:gd name="T2" fmla="*/ 5 w 94"/>
                  <a:gd name="T3" fmla="*/ 48 h 75"/>
                  <a:gd name="T4" fmla="*/ 4 w 94"/>
                  <a:gd name="T5" fmla="*/ 56 h 75"/>
                  <a:gd name="T6" fmla="*/ 1 w 94"/>
                  <a:gd name="T7" fmla="*/ 64 h 75"/>
                  <a:gd name="T8" fmla="*/ 0 w 94"/>
                  <a:gd name="T9" fmla="*/ 67 h 75"/>
                  <a:gd name="T10" fmla="*/ 10 w 94"/>
                  <a:gd name="T11" fmla="*/ 75 h 75"/>
                  <a:gd name="T12" fmla="*/ 16 w 94"/>
                  <a:gd name="T13" fmla="*/ 75 h 75"/>
                  <a:gd name="T14" fmla="*/ 27 w 94"/>
                  <a:gd name="T15" fmla="*/ 74 h 75"/>
                  <a:gd name="T16" fmla="*/ 35 w 94"/>
                  <a:gd name="T17" fmla="*/ 71 h 75"/>
                  <a:gd name="T18" fmla="*/ 41 w 94"/>
                  <a:gd name="T19" fmla="*/ 68 h 75"/>
                  <a:gd name="T20" fmla="*/ 42 w 94"/>
                  <a:gd name="T21" fmla="*/ 63 h 75"/>
                  <a:gd name="T22" fmla="*/ 42 w 94"/>
                  <a:gd name="T23" fmla="*/ 60 h 75"/>
                  <a:gd name="T24" fmla="*/ 46 w 94"/>
                  <a:gd name="T25" fmla="*/ 57 h 75"/>
                  <a:gd name="T26" fmla="*/ 54 w 94"/>
                  <a:gd name="T27" fmla="*/ 53 h 75"/>
                  <a:gd name="T28" fmla="*/ 57 w 94"/>
                  <a:gd name="T29" fmla="*/ 50 h 75"/>
                  <a:gd name="T30" fmla="*/ 59 w 94"/>
                  <a:gd name="T31" fmla="*/ 48 h 75"/>
                  <a:gd name="T32" fmla="*/ 57 w 94"/>
                  <a:gd name="T33" fmla="*/ 45 h 75"/>
                  <a:gd name="T34" fmla="*/ 57 w 94"/>
                  <a:gd name="T35" fmla="*/ 45 h 75"/>
                  <a:gd name="T36" fmla="*/ 61 w 94"/>
                  <a:gd name="T37" fmla="*/ 44 h 75"/>
                  <a:gd name="T38" fmla="*/ 68 w 94"/>
                  <a:gd name="T39" fmla="*/ 41 h 75"/>
                  <a:gd name="T40" fmla="*/ 72 w 94"/>
                  <a:gd name="T41" fmla="*/ 38 h 75"/>
                  <a:gd name="T42" fmla="*/ 74 w 94"/>
                  <a:gd name="T43" fmla="*/ 35 h 75"/>
                  <a:gd name="T44" fmla="*/ 72 w 94"/>
                  <a:gd name="T45" fmla="*/ 34 h 75"/>
                  <a:gd name="T46" fmla="*/ 72 w 94"/>
                  <a:gd name="T47" fmla="*/ 33 h 75"/>
                  <a:gd name="T48" fmla="*/ 78 w 94"/>
                  <a:gd name="T49" fmla="*/ 33 h 75"/>
                  <a:gd name="T50" fmla="*/ 90 w 94"/>
                  <a:gd name="T51" fmla="*/ 30 h 75"/>
                  <a:gd name="T52" fmla="*/ 93 w 94"/>
                  <a:gd name="T53" fmla="*/ 27 h 75"/>
                  <a:gd name="T54" fmla="*/ 94 w 94"/>
                  <a:gd name="T55" fmla="*/ 26 h 75"/>
                  <a:gd name="T56" fmla="*/ 94 w 94"/>
                  <a:gd name="T57" fmla="*/ 25 h 75"/>
                  <a:gd name="T58" fmla="*/ 94 w 94"/>
                  <a:gd name="T59" fmla="*/ 22 h 75"/>
                  <a:gd name="T60" fmla="*/ 93 w 94"/>
                  <a:gd name="T61" fmla="*/ 16 h 75"/>
                  <a:gd name="T62" fmla="*/ 87 w 94"/>
                  <a:gd name="T63" fmla="*/ 8 h 75"/>
                  <a:gd name="T64" fmla="*/ 83 w 94"/>
                  <a:gd name="T65" fmla="*/ 3 h 75"/>
                  <a:gd name="T66" fmla="*/ 79 w 94"/>
                  <a:gd name="T67" fmla="*/ 0 h 75"/>
                  <a:gd name="T68" fmla="*/ 75 w 94"/>
                  <a:gd name="T69" fmla="*/ 4 h 75"/>
                  <a:gd name="T70" fmla="*/ 71 w 94"/>
                  <a:gd name="T71" fmla="*/ 10 h 75"/>
                  <a:gd name="T72" fmla="*/ 68 w 94"/>
                  <a:gd name="T73" fmla="*/ 14 h 75"/>
                  <a:gd name="T74" fmla="*/ 63 w 94"/>
                  <a:gd name="T75" fmla="*/ 23 h 75"/>
                  <a:gd name="T76" fmla="*/ 53 w 94"/>
                  <a:gd name="T77" fmla="*/ 34 h 75"/>
                  <a:gd name="T78" fmla="*/ 42 w 94"/>
                  <a:gd name="T79" fmla="*/ 45 h 75"/>
                  <a:gd name="T80" fmla="*/ 31 w 94"/>
                  <a:gd name="T81" fmla="*/ 53 h 75"/>
                  <a:gd name="T82" fmla="*/ 23 w 94"/>
                  <a:gd name="T83" fmla="*/ 59 h 75"/>
                  <a:gd name="T84" fmla="*/ 16 w 94"/>
                  <a:gd name="T85" fmla="*/ 61 h 75"/>
                  <a:gd name="T86" fmla="*/ 14 w 94"/>
                  <a:gd name="T87" fmla="*/ 61 h 75"/>
                  <a:gd name="T88" fmla="*/ 11 w 94"/>
                  <a:gd name="T89" fmla="*/ 57 h 75"/>
                  <a:gd name="T90" fmla="*/ 10 w 94"/>
                  <a:gd name="T91" fmla="*/ 53 h 75"/>
                  <a:gd name="T92" fmla="*/ 7 w 94"/>
                  <a:gd name="T93" fmla="*/ 46 h 75"/>
                  <a:gd name="T94" fmla="*/ 5 w 94"/>
                  <a:gd name="T95" fmla="*/ 42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4"/>
                  <a:gd name="T145" fmla="*/ 0 h 75"/>
                  <a:gd name="T146" fmla="*/ 94 w 94"/>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4" h="75">
                    <a:moveTo>
                      <a:pt x="5" y="42"/>
                    </a:moveTo>
                    <a:lnTo>
                      <a:pt x="5" y="48"/>
                    </a:lnTo>
                    <a:lnTo>
                      <a:pt x="4" y="56"/>
                    </a:lnTo>
                    <a:lnTo>
                      <a:pt x="1" y="64"/>
                    </a:lnTo>
                    <a:lnTo>
                      <a:pt x="0" y="67"/>
                    </a:lnTo>
                    <a:lnTo>
                      <a:pt x="10" y="75"/>
                    </a:lnTo>
                    <a:lnTo>
                      <a:pt x="16" y="75"/>
                    </a:lnTo>
                    <a:lnTo>
                      <a:pt x="27" y="74"/>
                    </a:lnTo>
                    <a:lnTo>
                      <a:pt x="35" y="71"/>
                    </a:lnTo>
                    <a:lnTo>
                      <a:pt x="41" y="68"/>
                    </a:lnTo>
                    <a:lnTo>
                      <a:pt x="42" y="63"/>
                    </a:lnTo>
                    <a:lnTo>
                      <a:pt x="42" y="60"/>
                    </a:lnTo>
                    <a:lnTo>
                      <a:pt x="46" y="57"/>
                    </a:lnTo>
                    <a:lnTo>
                      <a:pt x="54" y="53"/>
                    </a:lnTo>
                    <a:lnTo>
                      <a:pt x="57" y="50"/>
                    </a:lnTo>
                    <a:lnTo>
                      <a:pt x="59" y="48"/>
                    </a:lnTo>
                    <a:lnTo>
                      <a:pt x="57" y="45"/>
                    </a:lnTo>
                    <a:lnTo>
                      <a:pt x="61" y="44"/>
                    </a:lnTo>
                    <a:lnTo>
                      <a:pt x="68" y="41"/>
                    </a:lnTo>
                    <a:lnTo>
                      <a:pt x="72" y="38"/>
                    </a:lnTo>
                    <a:lnTo>
                      <a:pt x="74" y="35"/>
                    </a:lnTo>
                    <a:lnTo>
                      <a:pt x="72" y="34"/>
                    </a:lnTo>
                    <a:lnTo>
                      <a:pt x="72" y="33"/>
                    </a:lnTo>
                    <a:lnTo>
                      <a:pt x="78" y="33"/>
                    </a:lnTo>
                    <a:lnTo>
                      <a:pt x="90" y="30"/>
                    </a:lnTo>
                    <a:lnTo>
                      <a:pt x="93" y="27"/>
                    </a:lnTo>
                    <a:lnTo>
                      <a:pt x="94" y="26"/>
                    </a:lnTo>
                    <a:lnTo>
                      <a:pt x="94" y="25"/>
                    </a:lnTo>
                    <a:lnTo>
                      <a:pt x="94" y="22"/>
                    </a:lnTo>
                    <a:lnTo>
                      <a:pt x="93" y="16"/>
                    </a:lnTo>
                    <a:lnTo>
                      <a:pt x="87" y="8"/>
                    </a:lnTo>
                    <a:lnTo>
                      <a:pt x="83" y="3"/>
                    </a:lnTo>
                    <a:lnTo>
                      <a:pt x="79" y="0"/>
                    </a:lnTo>
                    <a:lnTo>
                      <a:pt x="75" y="4"/>
                    </a:lnTo>
                    <a:lnTo>
                      <a:pt x="71" y="10"/>
                    </a:lnTo>
                    <a:lnTo>
                      <a:pt x="68" y="14"/>
                    </a:lnTo>
                    <a:lnTo>
                      <a:pt x="63" y="23"/>
                    </a:lnTo>
                    <a:lnTo>
                      <a:pt x="53" y="34"/>
                    </a:lnTo>
                    <a:lnTo>
                      <a:pt x="42" y="45"/>
                    </a:lnTo>
                    <a:lnTo>
                      <a:pt x="31" y="53"/>
                    </a:lnTo>
                    <a:lnTo>
                      <a:pt x="23" y="59"/>
                    </a:lnTo>
                    <a:lnTo>
                      <a:pt x="16" y="61"/>
                    </a:lnTo>
                    <a:lnTo>
                      <a:pt x="14" y="61"/>
                    </a:lnTo>
                    <a:lnTo>
                      <a:pt x="11" y="57"/>
                    </a:lnTo>
                    <a:lnTo>
                      <a:pt x="10" y="53"/>
                    </a:lnTo>
                    <a:lnTo>
                      <a:pt x="7" y="46"/>
                    </a:lnTo>
                    <a:lnTo>
                      <a:pt x="5" y="42"/>
                    </a:lnTo>
                    <a:close/>
                  </a:path>
                </a:pathLst>
              </a:custGeom>
              <a:solidFill>
                <a:srgbClr val="CE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3" name="Freeform 337"/>
              <p:cNvSpPr>
                <a:spLocks/>
              </p:cNvSpPr>
              <p:nvPr/>
            </p:nvSpPr>
            <p:spPr bwMode="auto">
              <a:xfrm>
                <a:off x="3731" y="3473"/>
                <a:ext cx="90" cy="53"/>
              </a:xfrm>
              <a:custGeom>
                <a:avLst/>
                <a:gdLst>
                  <a:gd name="T0" fmla="*/ 1 w 90"/>
                  <a:gd name="T1" fmla="*/ 19 h 53"/>
                  <a:gd name="T2" fmla="*/ 4 w 90"/>
                  <a:gd name="T3" fmla="*/ 16 h 53"/>
                  <a:gd name="T4" fmla="*/ 15 w 90"/>
                  <a:gd name="T5" fmla="*/ 16 h 53"/>
                  <a:gd name="T6" fmla="*/ 27 w 90"/>
                  <a:gd name="T7" fmla="*/ 19 h 53"/>
                  <a:gd name="T8" fmla="*/ 31 w 90"/>
                  <a:gd name="T9" fmla="*/ 23 h 53"/>
                  <a:gd name="T10" fmla="*/ 34 w 90"/>
                  <a:gd name="T11" fmla="*/ 30 h 53"/>
                  <a:gd name="T12" fmla="*/ 47 w 90"/>
                  <a:gd name="T13" fmla="*/ 42 h 53"/>
                  <a:gd name="T14" fmla="*/ 49 w 90"/>
                  <a:gd name="T15" fmla="*/ 42 h 53"/>
                  <a:gd name="T16" fmla="*/ 39 w 90"/>
                  <a:gd name="T17" fmla="*/ 34 h 53"/>
                  <a:gd name="T18" fmla="*/ 36 w 90"/>
                  <a:gd name="T19" fmla="*/ 23 h 53"/>
                  <a:gd name="T20" fmla="*/ 35 w 90"/>
                  <a:gd name="T21" fmla="*/ 20 h 53"/>
                  <a:gd name="T22" fmla="*/ 36 w 90"/>
                  <a:gd name="T23" fmla="*/ 20 h 53"/>
                  <a:gd name="T24" fmla="*/ 38 w 90"/>
                  <a:gd name="T25" fmla="*/ 20 h 53"/>
                  <a:gd name="T26" fmla="*/ 43 w 90"/>
                  <a:gd name="T27" fmla="*/ 23 h 53"/>
                  <a:gd name="T28" fmla="*/ 51 w 90"/>
                  <a:gd name="T29" fmla="*/ 30 h 53"/>
                  <a:gd name="T30" fmla="*/ 60 w 90"/>
                  <a:gd name="T31" fmla="*/ 44 h 53"/>
                  <a:gd name="T32" fmla="*/ 62 w 90"/>
                  <a:gd name="T33" fmla="*/ 53 h 53"/>
                  <a:gd name="T34" fmla="*/ 62 w 90"/>
                  <a:gd name="T35" fmla="*/ 50 h 53"/>
                  <a:gd name="T36" fmla="*/ 61 w 90"/>
                  <a:gd name="T37" fmla="*/ 37 h 53"/>
                  <a:gd name="T38" fmla="*/ 54 w 90"/>
                  <a:gd name="T39" fmla="*/ 27 h 53"/>
                  <a:gd name="T40" fmla="*/ 55 w 90"/>
                  <a:gd name="T41" fmla="*/ 27 h 53"/>
                  <a:gd name="T42" fmla="*/ 73 w 90"/>
                  <a:gd name="T43" fmla="*/ 33 h 53"/>
                  <a:gd name="T44" fmla="*/ 85 w 90"/>
                  <a:gd name="T45" fmla="*/ 37 h 53"/>
                  <a:gd name="T46" fmla="*/ 88 w 90"/>
                  <a:gd name="T47" fmla="*/ 37 h 53"/>
                  <a:gd name="T48" fmla="*/ 72 w 90"/>
                  <a:gd name="T49" fmla="*/ 27 h 53"/>
                  <a:gd name="T50" fmla="*/ 55 w 90"/>
                  <a:gd name="T51" fmla="*/ 22 h 53"/>
                  <a:gd name="T52" fmla="*/ 45 w 90"/>
                  <a:gd name="T53" fmla="*/ 18 h 53"/>
                  <a:gd name="T54" fmla="*/ 43 w 90"/>
                  <a:gd name="T55" fmla="*/ 15 h 53"/>
                  <a:gd name="T56" fmla="*/ 43 w 90"/>
                  <a:gd name="T57" fmla="*/ 7 h 53"/>
                  <a:gd name="T58" fmla="*/ 38 w 90"/>
                  <a:gd name="T59" fmla="*/ 3 h 53"/>
                  <a:gd name="T60" fmla="*/ 30 w 90"/>
                  <a:gd name="T61" fmla="*/ 1 h 53"/>
                  <a:gd name="T62" fmla="*/ 21 w 90"/>
                  <a:gd name="T63" fmla="*/ 0 h 53"/>
                  <a:gd name="T64" fmla="*/ 17 w 90"/>
                  <a:gd name="T65" fmla="*/ 4 h 53"/>
                  <a:gd name="T66" fmla="*/ 12 w 90"/>
                  <a:gd name="T67" fmla="*/ 7 h 53"/>
                  <a:gd name="T68" fmla="*/ 2 w 90"/>
                  <a:gd name="T69" fmla="*/ 11 h 53"/>
                  <a:gd name="T70" fmla="*/ 0 w 90"/>
                  <a:gd name="T71" fmla="*/ 19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53"/>
                  <a:gd name="T110" fmla="*/ 90 w 90"/>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53">
                    <a:moveTo>
                      <a:pt x="0" y="20"/>
                    </a:moveTo>
                    <a:lnTo>
                      <a:pt x="1" y="19"/>
                    </a:lnTo>
                    <a:lnTo>
                      <a:pt x="2" y="16"/>
                    </a:lnTo>
                    <a:lnTo>
                      <a:pt x="4" y="16"/>
                    </a:lnTo>
                    <a:lnTo>
                      <a:pt x="5" y="16"/>
                    </a:lnTo>
                    <a:lnTo>
                      <a:pt x="15" y="16"/>
                    </a:lnTo>
                    <a:lnTo>
                      <a:pt x="24" y="19"/>
                    </a:lnTo>
                    <a:lnTo>
                      <a:pt x="27" y="19"/>
                    </a:lnTo>
                    <a:lnTo>
                      <a:pt x="30" y="20"/>
                    </a:lnTo>
                    <a:lnTo>
                      <a:pt x="31" y="23"/>
                    </a:lnTo>
                    <a:lnTo>
                      <a:pt x="32" y="26"/>
                    </a:lnTo>
                    <a:lnTo>
                      <a:pt x="34" y="30"/>
                    </a:lnTo>
                    <a:lnTo>
                      <a:pt x="39" y="37"/>
                    </a:lnTo>
                    <a:lnTo>
                      <a:pt x="47" y="42"/>
                    </a:lnTo>
                    <a:lnTo>
                      <a:pt x="50" y="44"/>
                    </a:lnTo>
                    <a:lnTo>
                      <a:pt x="49" y="42"/>
                    </a:lnTo>
                    <a:lnTo>
                      <a:pt x="43" y="40"/>
                    </a:lnTo>
                    <a:lnTo>
                      <a:pt x="39" y="34"/>
                    </a:lnTo>
                    <a:lnTo>
                      <a:pt x="36" y="29"/>
                    </a:lnTo>
                    <a:lnTo>
                      <a:pt x="36" y="23"/>
                    </a:lnTo>
                    <a:lnTo>
                      <a:pt x="35" y="22"/>
                    </a:lnTo>
                    <a:lnTo>
                      <a:pt x="35" y="20"/>
                    </a:lnTo>
                    <a:lnTo>
                      <a:pt x="36" y="20"/>
                    </a:lnTo>
                    <a:lnTo>
                      <a:pt x="36" y="19"/>
                    </a:lnTo>
                    <a:lnTo>
                      <a:pt x="38" y="20"/>
                    </a:lnTo>
                    <a:lnTo>
                      <a:pt x="43" y="23"/>
                    </a:lnTo>
                    <a:lnTo>
                      <a:pt x="47" y="26"/>
                    </a:lnTo>
                    <a:lnTo>
                      <a:pt x="51" y="30"/>
                    </a:lnTo>
                    <a:lnTo>
                      <a:pt x="57" y="37"/>
                    </a:lnTo>
                    <a:lnTo>
                      <a:pt x="60" y="44"/>
                    </a:lnTo>
                    <a:lnTo>
                      <a:pt x="61" y="49"/>
                    </a:lnTo>
                    <a:lnTo>
                      <a:pt x="62" y="53"/>
                    </a:lnTo>
                    <a:lnTo>
                      <a:pt x="62" y="50"/>
                    </a:lnTo>
                    <a:lnTo>
                      <a:pt x="62" y="45"/>
                    </a:lnTo>
                    <a:lnTo>
                      <a:pt x="61" y="37"/>
                    </a:lnTo>
                    <a:lnTo>
                      <a:pt x="57" y="31"/>
                    </a:lnTo>
                    <a:lnTo>
                      <a:pt x="54" y="27"/>
                    </a:lnTo>
                    <a:lnTo>
                      <a:pt x="53" y="26"/>
                    </a:lnTo>
                    <a:lnTo>
                      <a:pt x="55" y="27"/>
                    </a:lnTo>
                    <a:lnTo>
                      <a:pt x="64" y="30"/>
                    </a:lnTo>
                    <a:lnTo>
                      <a:pt x="73" y="33"/>
                    </a:lnTo>
                    <a:lnTo>
                      <a:pt x="79" y="34"/>
                    </a:lnTo>
                    <a:lnTo>
                      <a:pt x="85" y="37"/>
                    </a:lnTo>
                    <a:lnTo>
                      <a:pt x="90" y="38"/>
                    </a:lnTo>
                    <a:lnTo>
                      <a:pt x="88" y="37"/>
                    </a:lnTo>
                    <a:lnTo>
                      <a:pt x="80" y="31"/>
                    </a:lnTo>
                    <a:lnTo>
                      <a:pt x="72" y="27"/>
                    </a:lnTo>
                    <a:lnTo>
                      <a:pt x="64" y="25"/>
                    </a:lnTo>
                    <a:lnTo>
                      <a:pt x="55" y="22"/>
                    </a:lnTo>
                    <a:lnTo>
                      <a:pt x="50" y="20"/>
                    </a:lnTo>
                    <a:lnTo>
                      <a:pt x="45" y="18"/>
                    </a:lnTo>
                    <a:lnTo>
                      <a:pt x="42" y="16"/>
                    </a:lnTo>
                    <a:lnTo>
                      <a:pt x="43" y="15"/>
                    </a:lnTo>
                    <a:lnTo>
                      <a:pt x="45" y="11"/>
                    </a:lnTo>
                    <a:lnTo>
                      <a:pt x="43" y="7"/>
                    </a:lnTo>
                    <a:lnTo>
                      <a:pt x="41" y="4"/>
                    </a:lnTo>
                    <a:lnTo>
                      <a:pt x="38" y="3"/>
                    </a:lnTo>
                    <a:lnTo>
                      <a:pt x="35" y="1"/>
                    </a:lnTo>
                    <a:lnTo>
                      <a:pt x="30" y="1"/>
                    </a:lnTo>
                    <a:lnTo>
                      <a:pt x="24" y="0"/>
                    </a:lnTo>
                    <a:lnTo>
                      <a:pt x="21" y="0"/>
                    </a:lnTo>
                    <a:lnTo>
                      <a:pt x="19" y="1"/>
                    </a:lnTo>
                    <a:lnTo>
                      <a:pt x="17" y="4"/>
                    </a:lnTo>
                    <a:lnTo>
                      <a:pt x="16" y="5"/>
                    </a:lnTo>
                    <a:lnTo>
                      <a:pt x="12" y="7"/>
                    </a:lnTo>
                    <a:lnTo>
                      <a:pt x="5" y="8"/>
                    </a:lnTo>
                    <a:lnTo>
                      <a:pt x="2" y="11"/>
                    </a:lnTo>
                    <a:lnTo>
                      <a:pt x="0" y="15"/>
                    </a:lnTo>
                    <a:lnTo>
                      <a:pt x="0" y="19"/>
                    </a:lnTo>
                    <a:lnTo>
                      <a:pt x="0" y="20"/>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4" name="Freeform 338"/>
              <p:cNvSpPr>
                <a:spLocks/>
              </p:cNvSpPr>
              <p:nvPr/>
            </p:nvSpPr>
            <p:spPr bwMode="auto">
              <a:xfrm>
                <a:off x="3758" y="3583"/>
                <a:ext cx="18" cy="47"/>
              </a:xfrm>
              <a:custGeom>
                <a:avLst/>
                <a:gdLst>
                  <a:gd name="T0" fmla="*/ 9 w 18"/>
                  <a:gd name="T1" fmla="*/ 0 h 47"/>
                  <a:gd name="T2" fmla="*/ 0 w 18"/>
                  <a:gd name="T3" fmla="*/ 35 h 47"/>
                  <a:gd name="T4" fmla="*/ 9 w 18"/>
                  <a:gd name="T5" fmla="*/ 47 h 47"/>
                  <a:gd name="T6" fmla="*/ 18 w 18"/>
                  <a:gd name="T7" fmla="*/ 35 h 47"/>
                  <a:gd name="T8" fmla="*/ 9 w 18"/>
                  <a:gd name="T9" fmla="*/ 0 h 47"/>
                  <a:gd name="T10" fmla="*/ 0 60000 65536"/>
                  <a:gd name="T11" fmla="*/ 0 60000 65536"/>
                  <a:gd name="T12" fmla="*/ 0 60000 65536"/>
                  <a:gd name="T13" fmla="*/ 0 60000 65536"/>
                  <a:gd name="T14" fmla="*/ 0 60000 65536"/>
                  <a:gd name="T15" fmla="*/ 0 w 18"/>
                  <a:gd name="T16" fmla="*/ 0 h 47"/>
                  <a:gd name="T17" fmla="*/ 18 w 18"/>
                  <a:gd name="T18" fmla="*/ 47 h 47"/>
                </a:gdLst>
                <a:ahLst/>
                <a:cxnLst>
                  <a:cxn ang="T10">
                    <a:pos x="T0" y="T1"/>
                  </a:cxn>
                  <a:cxn ang="T11">
                    <a:pos x="T2" y="T3"/>
                  </a:cxn>
                  <a:cxn ang="T12">
                    <a:pos x="T4" y="T5"/>
                  </a:cxn>
                  <a:cxn ang="T13">
                    <a:pos x="T6" y="T7"/>
                  </a:cxn>
                  <a:cxn ang="T14">
                    <a:pos x="T8" y="T9"/>
                  </a:cxn>
                </a:cxnLst>
                <a:rect l="T15" t="T16" r="T17" b="T18"/>
                <a:pathLst>
                  <a:path w="18" h="47">
                    <a:moveTo>
                      <a:pt x="9" y="0"/>
                    </a:moveTo>
                    <a:lnTo>
                      <a:pt x="0" y="35"/>
                    </a:lnTo>
                    <a:lnTo>
                      <a:pt x="9" y="47"/>
                    </a:lnTo>
                    <a:lnTo>
                      <a:pt x="18" y="35"/>
                    </a:lnTo>
                    <a:lnTo>
                      <a:pt x="9" y="0"/>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5" name="Freeform 339"/>
              <p:cNvSpPr>
                <a:spLocks/>
              </p:cNvSpPr>
              <p:nvPr/>
            </p:nvSpPr>
            <p:spPr bwMode="auto">
              <a:xfrm>
                <a:off x="3732" y="3583"/>
                <a:ext cx="30" cy="45"/>
              </a:xfrm>
              <a:custGeom>
                <a:avLst/>
                <a:gdLst>
                  <a:gd name="T0" fmla="*/ 0 w 30"/>
                  <a:gd name="T1" fmla="*/ 0 h 45"/>
                  <a:gd name="T2" fmla="*/ 16 w 30"/>
                  <a:gd name="T3" fmla="*/ 32 h 45"/>
                  <a:gd name="T4" fmla="*/ 30 w 30"/>
                  <a:gd name="T5" fmla="*/ 45 h 45"/>
                  <a:gd name="T6" fmla="*/ 22 w 30"/>
                  <a:gd name="T7" fmla="*/ 33 h 45"/>
                  <a:gd name="T8" fmla="*/ 26 w 30"/>
                  <a:gd name="T9" fmla="*/ 20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6" y="32"/>
                    </a:lnTo>
                    <a:lnTo>
                      <a:pt x="30" y="45"/>
                    </a:lnTo>
                    <a:lnTo>
                      <a:pt x="22" y="33"/>
                    </a:lnTo>
                    <a:lnTo>
                      <a:pt x="26" y="20"/>
                    </a:lnTo>
                    <a:lnTo>
                      <a:pt x="0" y="0"/>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6" name="Freeform 340"/>
              <p:cNvSpPr>
                <a:spLocks/>
              </p:cNvSpPr>
              <p:nvPr/>
            </p:nvSpPr>
            <p:spPr bwMode="auto">
              <a:xfrm>
                <a:off x="3698" y="3588"/>
                <a:ext cx="54" cy="35"/>
              </a:xfrm>
              <a:custGeom>
                <a:avLst/>
                <a:gdLst>
                  <a:gd name="T0" fmla="*/ 54 w 54"/>
                  <a:gd name="T1" fmla="*/ 35 h 35"/>
                  <a:gd name="T2" fmla="*/ 49 w 54"/>
                  <a:gd name="T3" fmla="*/ 31 h 35"/>
                  <a:gd name="T4" fmla="*/ 41 w 54"/>
                  <a:gd name="T5" fmla="*/ 16 h 35"/>
                  <a:gd name="T6" fmla="*/ 0 w 54"/>
                  <a:gd name="T7" fmla="*/ 0 h 35"/>
                  <a:gd name="T8" fmla="*/ 35 w 54"/>
                  <a:gd name="T9" fmla="*/ 27 h 35"/>
                  <a:gd name="T10" fmla="*/ 54 w 54"/>
                  <a:gd name="T11" fmla="*/ 35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54" y="35"/>
                    </a:moveTo>
                    <a:lnTo>
                      <a:pt x="49" y="31"/>
                    </a:lnTo>
                    <a:lnTo>
                      <a:pt x="41" y="16"/>
                    </a:lnTo>
                    <a:lnTo>
                      <a:pt x="0" y="0"/>
                    </a:lnTo>
                    <a:lnTo>
                      <a:pt x="35" y="27"/>
                    </a:lnTo>
                    <a:lnTo>
                      <a:pt x="54" y="35"/>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7" name="Freeform 341"/>
              <p:cNvSpPr>
                <a:spLocks/>
              </p:cNvSpPr>
              <p:nvPr/>
            </p:nvSpPr>
            <p:spPr bwMode="auto">
              <a:xfrm>
                <a:off x="3702" y="3583"/>
                <a:ext cx="33" cy="15"/>
              </a:xfrm>
              <a:custGeom>
                <a:avLst/>
                <a:gdLst>
                  <a:gd name="T0" fmla="*/ 0 w 33"/>
                  <a:gd name="T1" fmla="*/ 0 h 15"/>
                  <a:gd name="T2" fmla="*/ 33 w 33"/>
                  <a:gd name="T3" fmla="*/ 15 h 15"/>
                  <a:gd name="T4" fmla="*/ 25 w 33"/>
                  <a:gd name="T5" fmla="*/ 0 h 15"/>
                  <a:gd name="T6" fmla="*/ 0 w 33"/>
                  <a:gd name="T7" fmla="*/ 0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0"/>
                    </a:moveTo>
                    <a:lnTo>
                      <a:pt x="33" y="15"/>
                    </a:lnTo>
                    <a:lnTo>
                      <a:pt x="25" y="0"/>
                    </a:lnTo>
                    <a:lnTo>
                      <a:pt x="0" y="0"/>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8" name="Freeform 342"/>
              <p:cNvSpPr>
                <a:spLocks/>
              </p:cNvSpPr>
              <p:nvPr/>
            </p:nvSpPr>
            <p:spPr bwMode="auto">
              <a:xfrm>
                <a:off x="3739" y="3583"/>
                <a:ext cx="23" cy="15"/>
              </a:xfrm>
              <a:custGeom>
                <a:avLst/>
                <a:gdLst>
                  <a:gd name="T0" fmla="*/ 0 w 23"/>
                  <a:gd name="T1" fmla="*/ 0 h 15"/>
                  <a:gd name="T2" fmla="*/ 20 w 23"/>
                  <a:gd name="T3" fmla="*/ 15 h 15"/>
                  <a:gd name="T4" fmla="*/ 23 w 23"/>
                  <a:gd name="T5" fmla="*/ 0 h 15"/>
                  <a:gd name="T6" fmla="*/ 0 w 23"/>
                  <a:gd name="T7" fmla="*/ 0 h 15"/>
                  <a:gd name="T8" fmla="*/ 0 60000 65536"/>
                  <a:gd name="T9" fmla="*/ 0 60000 65536"/>
                  <a:gd name="T10" fmla="*/ 0 60000 65536"/>
                  <a:gd name="T11" fmla="*/ 0 60000 65536"/>
                  <a:gd name="T12" fmla="*/ 0 w 23"/>
                  <a:gd name="T13" fmla="*/ 0 h 15"/>
                  <a:gd name="T14" fmla="*/ 23 w 23"/>
                  <a:gd name="T15" fmla="*/ 15 h 15"/>
                </a:gdLst>
                <a:ahLst/>
                <a:cxnLst>
                  <a:cxn ang="T8">
                    <a:pos x="T0" y="T1"/>
                  </a:cxn>
                  <a:cxn ang="T9">
                    <a:pos x="T2" y="T3"/>
                  </a:cxn>
                  <a:cxn ang="T10">
                    <a:pos x="T4" y="T5"/>
                  </a:cxn>
                  <a:cxn ang="T11">
                    <a:pos x="T6" y="T7"/>
                  </a:cxn>
                </a:cxnLst>
                <a:rect l="T12" t="T13" r="T14" b="T15"/>
                <a:pathLst>
                  <a:path w="23" h="15">
                    <a:moveTo>
                      <a:pt x="0" y="0"/>
                    </a:moveTo>
                    <a:lnTo>
                      <a:pt x="20" y="15"/>
                    </a:lnTo>
                    <a:lnTo>
                      <a:pt x="23" y="0"/>
                    </a:lnTo>
                    <a:lnTo>
                      <a:pt x="0" y="0"/>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89" name="Freeform 343"/>
              <p:cNvSpPr>
                <a:spLocks/>
              </p:cNvSpPr>
              <p:nvPr/>
            </p:nvSpPr>
            <p:spPr bwMode="auto">
              <a:xfrm>
                <a:off x="3782" y="3588"/>
                <a:ext cx="53" cy="35"/>
              </a:xfrm>
              <a:custGeom>
                <a:avLst/>
                <a:gdLst>
                  <a:gd name="T0" fmla="*/ 0 w 53"/>
                  <a:gd name="T1" fmla="*/ 35 h 35"/>
                  <a:gd name="T2" fmla="*/ 6 w 53"/>
                  <a:gd name="T3" fmla="*/ 31 h 35"/>
                  <a:gd name="T4" fmla="*/ 14 w 53"/>
                  <a:gd name="T5" fmla="*/ 16 h 35"/>
                  <a:gd name="T6" fmla="*/ 53 w 53"/>
                  <a:gd name="T7" fmla="*/ 0 h 35"/>
                  <a:gd name="T8" fmla="*/ 18 w 53"/>
                  <a:gd name="T9" fmla="*/ 27 h 35"/>
                  <a:gd name="T10" fmla="*/ 0 w 53"/>
                  <a:gd name="T11" fmla="*/ 35 h 35"/>
                  <a:gd name="T12" fmla="*/ 0 60000 65536"/>
                  <a:gd name="T13" fmla="*/ 0 60000 65536"/>
                  <a:gd name="T14" fmla="*/ 0 60000 65536"/>
                  <a:gd name="T15" fmla="*/ 0 60000 65536"/>
                  <a:gd name="T16" fmla="*/ 0 60000 65536"/>
                  <a:gd name="T17" fmla="*/ 0 60000 65536"/>
                  <a:gd name="T18" fmla="*/ 0 w 53"/>
                  <a:gd name="T19" fmla="*/ 0 h 35"/>
                  <a:gd name="T20" fmla="*/ 53 w 5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3" h="35">
                    <a:moveTo>
                      <a:pt x="0" y="35"/>
                    </a:moveTo>
                    <a:lnTo>
                      <a:pt x="6" y="31"/>
                    </a:lnTo>
                    <a:lnTo>
                      <a:pt x="14" y="16"/>
                    </a:lnTo>
                    <a:lnTo>
                      <a:pt x="53" y="0"/>
                    </a:lnTo>
                    <a:lnTo>
                      <a:pt x="18" y="27"/>
                    </a:lnTo>
                    <a:lnTo>
                      <a:pt x="0" y="35"/>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0" name="Freeform 344"/>
              <p:cNvSpPr>
                <a:spLocks/>
              </p:cNvSpPr>
              <p:nvPr/>
            </p:nvSpPr>
            <p:spPr bwMode="auto">
              <a:xfrm>
                <a:off x="3799" y="3583"/>
                <a:ext cx="34" cy="15"/>
              </a:xfrm>
              <a:custGeom>
                <a:avLst/>
                <a:gdLst>
                  <a:gd name="T0" fmla="*/ 34 w 34"/>
                  <a:gd name="T1" fmla="*/ 0 h 15"/>
                  <a:gd name="T2" fmla="*/ 0 w 34"/>
                  <a:gd name="T3" fmla="*/ 15 h 15"/>
                  <a:gd name="T4" fmla="*/ 8 w 34"/>
                  <a:gd name="T5" fmla="*/ 0 h 15"/>
                  <a:gd name="T6" fmla="*/ 34 w 34"/>
                  <a:gd name="T7" fmla="*/ 0 h 15"/>
                  <a:gd name="T8" fmla="*/ 0 60000 65536"/>
                  <a:gd name="T9" fmla="*/ 0 60000 65536"/>
                  <a:gd name="T10" fmla="*/ 0 60000 65536"/>
                  <a:gd name="T11" fmla="*/ 0 60000 65536"/>
                  <a:gd name="T12" fmla="*/ 0 w 34"/>
                  <a:gd name="T13" fmla="*/ 0 h 15"/>
                  <a:gd name="T14" fmla="*/ 34 w 34"/>
                  <a:gd name="T15" fmla="*/ 15 h 15"/>
                </a:gdLst>
                <a:ahLst/>
                <a:cxnLst>
                  <a:cxn ang="T8">
                    <a:pos x="T0" y="T1"/>
                  </a:cxn>
                  <a:cxn ang="T9">
                    <a:pos x="T2" y="T3"/>
                  </a:cxn>
                  <a:cxn ang="T10">
                    <a:pos x="T4" y="T5"/>
                  </a:cxn>
                  <a:cxn ang="T11">
                    <a:pos x="T6" y="T7"/>
                  </a:cxn>
                </a:cxnLst>
                <a:rect l="T12" t="T13" r="T14" b="T15"/>
                <a:pathLst>
                  <a:path w="34" h="15">
                    <a:moveTo>
                      <a:pt x="34" y="0"/>
                    </a:moveTo>
                    <a:lnTo>
                      <a:pt x="0" y="15"/>
                    </a:lnTo>
                    <a:lnTo>
                      <a:pt x="8" y="0"/>
                    </a:lnTo>
                    <a:lnTo>
                      <a:pt x="34" y="0"/>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1" name="Freeform 345"/>
              <p:cNvSpPr>
                <a:spLocks/>
              </p:cNvSpPr>
              <p:nvPr/>
            </p:nvSpPr>
            <p:spPr bwMode="auto">
              <a:xfrm>
                <a:off x="3772" y="3583"/>
                <a:ext cx="23" cy="15"/>
              </a:xfrm>
              <a:custGeom>
                <a:avLst/>
                <a:gdLst>
                  <a:gd name="T0" fmla="*/ 23 w 23"/>
                  <a:gd name="T1" fmla="*/ 0 h 15"/>
                  <a:gd name="T2" fmla="*/ 4 w 23"/>
                  <a:gd name="T3" fmla="*/ 15 h 15"/>
                  <a:gd name="T4" fmla="*/ 0 w 23"/>
                  <a:gd name="T5" fmla="*/ 0 h 15"/>
                  <a:gd name="T6" fmla="*/ 23 w 23"/>
                  <a:gd name="T7" fmla="*/ 0 h 15"/>
                  <a:gd name="T8" fmla="*/ 0 60000 65536"/>
                  <a:gd name="T9" fmla="*/ 0 60000 65536"/>
                  <a:gd name="T10" fmla="*/ 0 60000 65536"/>
                  <a:gd name="T11" fmla="*/ 0 60000 65536"/>
                  <a:gd name="T12" fmla="*/ 0 w 23"/>
                  <a:gd name="T13" fmla="*/ 0 h 15"/>
                  <a:gd name="T14" fmla="*/ 23 w 23"/>
                  <a:gd name="T15" fmla="*/ 15 h 15"/>
                </a:gdLst>
                <a:ahLst/>
                <a:cxnLst>
                  <a:cxn ang="T8">
                    <a:pos x="T0" y="T1"/>
                  </a:cxn>
                  <a:cxn ang="T9">
                    <a:pos x="T2" y="T3"/>
                  </a:cxn>
                  <a:cxn ang="T10">
                    <a:pos x="T4" y="T5"/>
                  </a:cxn>
                  <a:cxn ang="T11">
                    <a:pos x="T6" y="T7"/>
                  </a:cxn>
                </a:cxnLst>
                <a:rect l="T12" t="T13" r="T14" b="T15"/>
                <a:pathLst>
                  <a:path w="23" h="15">
                    <a:moveTo>
                      <a:pt x="23" y="0"/>
                    </a:moveTo>
                    <a:lnTo>
                      <a:pt x="4" y="15"/>
                    </a:lnTo>
                    <a:lnTo>
                      <a:pt x="0" y="0"/>
                    </a:lnTo>
                    <a:lnTo>
                      <a:pt x="23" y="0"/>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2" name="Freeform 346"/>
              <p:cNvSpPr>
                <a:spLocks/>
              </p:cNvSpPr>
              <p:nvPr/>
            </p:nvSpPr>
            <p:spPr bwMode="auto">
              <a:xfrm>
                <a:off x="3748" y="3549"/>
                <a:ext cx="37" cy="15"/>
              </a:xfrm>
              <a:custGeom>
                <a:avLst/>
                <a:gdLst>
                  <a:gd name="T0" fmla="*/ 37 w 37"/>
                  <a:gd name="T1" fmla="*/ 0 h 15"/>
                  <a:gd name="T2" fmla="*/ 0 w 37"/>
                  <a:gd name="T3" fmla="*/ 0 h 15"/>
                  <a:gd name="T4" fmla="*/ 19 w 37"/>
                  <a:gd name="T5" fmla="*/ 15 h 15"/>
                  <a:gd name="T6" fmla="*/ 37 w 37"/>
                  <a:gd name="T7" fmla="*/ 0 h 15"/>
                  <a:gd name="T8" fmla="*/ 0 60000 65536"/>
                  <a:gd name="T9" fmla="*/ 0 60000 65536"/>
                  <a:gd name="T10" fmla="*/ 0 60000 65536"/>
                  <a:gd name="T11" fmla="*/ 0 60000 65536"/>
                  <a:gd name="T12" fmla="*/ 0 w 37"/>
                  <a:gd name="T13" fmla="*/ 0 h 15"/>
                  <a:gd name="T14" fmla="*/ 37 w 37"/>
                  <a:gd name="T15" fmla="*/ 15 h 15"/>
                </a:gdLst>
                <a:ahLst/>
                <a:cxnLst>
                  <a:cxn ang="T8">
                    <a:pos x="T0" y="T1"/>
                  </a:cxn>
                  <a:cxn ang="T9">
                    <a:pos x="T2" y="T3"/>
                  </a:cxn>
                  <a:cxn ang="T10">
                    <a:pos x="T4" y="T5"/>
                  </a:cxn>
                  <a:cxn ang="T11">
                    <a:pos x="T6" y="T7"/>
                  </a:cxn>
                </a:cxnLst>
                <a:rect l="T12" t="T13" r="T14" b="T15"/>
                <a:pathLst>
                  <a:path w="37" h="15">
                    <a:moveTo>
                      <a:pt x="37" y="0"/>
                    </a:moveTo>
                    <a:lnTo>
                      <a:pt x="0" y="0"/>
                    </a:lnTo>
                    <a:lnTo>
                      <a:pt x="19" y="15"/>
                    </a:lnTo>
                    <a:lnTo>
                      <a:pt x="37" y="0"/>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3" name="Freeform 347"/>
              <p:cNvSpPr>
                <a:spLocks/>
              </p:cNvSpPr>
              <p:nvPr/>
            </p:nvSpPr>
            <p:spPr bwMode="auto">
              <a:xfrm>
                <a:off x="3728" y="3564"/>
                <a:ext cx="39" cy="15"/>
              </a:xfrm>
              <a:custGeom>
                <a:avLst/>
                <a:gdLst>
                  <a:gd name="T0" fmla="*/ 39 w 39"/>
                  <a:gd name="T1" fmla="*/ 0 h 15"/>
                  <a:gd name="T2" fmla="*/ 0 w 39"/>
                  <a:gd name="T3" fmla="*/ 0 h 15"/>
                  <a:gd name="T4" fmla="*/ 19 w 39"/>
                  <a:gd name="T5" fmla="*/ 15 h 15"/>
                  <a:gd name="T6" fmla="*/ 39 w 39"/>
                  <a:gd name="T7" fmla="*/ 0 h 15"/>
                  <a:gd name="T8" fmla="*/ 0 60000 65536"/>
                  <a:gd name="T9" fmla="*/ 0 60000 65536"/>
                  <a:gd name="T10" fmla="*/ 0 60000 65536"/>
                  <a:gd name="T11" fmla="*/ 0 60000 65536"/>
                  <a:gd name="T12" fmla="*/ 0 w 39"/>
                  <a:gd name="T13" fmla="*/ 0 h 15"/>
                  <a:gd name="T14" fmla="*/ 39 w 39"/>
                  <a:gd name="T15" fmla="*/ 15 h 15"/>
                </a:gdLst>
                <a:ahLst/>
                <a:cxnLst>
                  <a:cxn ang="T8">
                    <a:pos x="T0" y="T1"/>
                  </a:cxn>
                  <a:cxn ang="T9">
                    <a:pos x="T2" y="T3"/>
                  </a:cxn>
                  <a:cxn ang="T10">
                    <a:pos x="T4" y="T5"/>
                  </a:cxn>
                  <a:cxn ang="T11">
                    <a:pos x="T6" y="T7"/>
                  </a:cxn>
                </a:cxnLst>
                <a:rect l="T12" t="T13" r="T14" b="T15"/>
                <a:pathLst>
                  <a:path w="39" h="15">
                    <a:moveTo>
                      <a:pt x="39" y="0"/>
                    </a:moveTo>
                    <a:lnTo>
                      <a:pt x="0" y="0"/>
                    </a:lnTo>
                    <a:lnTo>
                      <a:pt x="19" y="15"/>
                    </a:lnTo>
                    <a:lnTo>
                      <a:pt x="39" y="0"/>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4" name="Freeform 348"/>
              <p:cNvSpPr>
                <a:spLocks/>
              </p:cNvSpPr>
              <p:nvPr/>
            </p:nvSpPr>
            <p:spPr bwMode="auto">
              <a:xfrm>
                <a:off x="3766" y="3564"/>
                <a:ext cx="38" cy="15"/>
              </a:xfrm>
              <a:custGeom>
                <a:avLst/>
                <a:gdLst>
                  <a:gd name="T0" fmla="*/ 38 w 38"/>
                  <a:gd name="T1" fmla="*/ 0 h 15"/>
                  <a:gd name="T2" fmla="*/ 0 w 38"/>
                  <a:gd name="T3" fmla="*/ 0 h 15"/>
                  <a:gd name="T4" fmla="*/ 20 w 38"/>
                  <a:gd name="T5" fmla="*/ 15 h 15"/>
                  <a:gd name="T6" fmla="*/ 38 w 38"/>
                  <a:gd name="T7" fmla="*/ 0 h 15"/>
                  <a:gd name="T8" fmla="*/ 0 60000 65536"/>
                  <a:gd name="T9" fmla="*/ 0 60000 65536"/>
                  <a:gd name="T10" fmla="*/ 0 60000 65536"/>
                  <a:gd name="T11" fmla="*/ 0 60000 65536"/>
                  <a:gd name="T12" fmla="*/ 0 w 38"/>
                  <a:gd name="T13" fmla="*/ 0 h 15"/>
                  <a:gd name="T14" fmla="*/ 38 w 38"/>
                  <a:gd name="T15" fmla="*/ 15 h 15"/>
                </a:gdLst>
                <a:ahLst/>
                <a:cxnLst>
                  <a:cxn ang="T8">
                    <a:pos x="T0" y="T1"/>
                  </a:cxn>
                  <a:cxn ang="T9">
                    <a:pos x="T2" y="T3"/>
                  </a:cxn>
                  <a:cxn ang="T10">
                    <a:pos x="T4" y="T5"/>
                  </a:cxn>
                  <a:cxn ang="T11">
                    <a:pos x="T6" y="T7"/>
                  </a:cxn>
                </a:cxnLst>
                <a:rect l="T12" t="T13" r="T14" b="T15"/>
                <a:pathLst>
                  <a:path w="38" h="15">
                    <a:moveTo>
                      <a:pt x="38" y="0"/>
                    </a:moveTo>
                    <a:lnTo>
                      <a:pt x="0" y="0"/>
                    </a:lnTo>
                    <a:lnTo>
                      <a:pt x="20" y="15"/>
                    </a:lnTo>
                    <a:lnTo>
                      <a:pt x="38" y="0"/>
                    </a:lnTo>
                    <a:close/>
                  </a:path>
                </a:pathLst>
              </a:custGeom>
              <a:solidFill>
                <a:srgbClr val="F0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5" name="Freeform 349"/>
              <p:cNvSpPr>
                <a:spLocks/>
              </p:cNvSpPr>
              <p:nvPr/>
            </p:nvSpPr>
            <p:spPr bwMode="auto">
              <a:xfrm>
                <a:off x="3801" y="3750"/>
                <a:ext cx="6" cy="2"/>
              </a:xfrm>
              <a:custGeom>
                <a:avLst/>
                <a:gdLst>
                  <a:gd name="T0" fmla="*/ 6 w 6"/>
                  <a:gd name="T1" fmla="*/ 1 h 2"/>
                  <a:gd name="T2" fmla="*/ 6 w 6"/>
                  <a:gd name="T3" fmla="*/ 0 h 2"/>
                  <a:gd name="T4" fmla="*/ 6 w 6"/>
                  <a:gd name="T5" fmla="*/ 0 h 2"/>
                  <a:gd name="T6" fmla="*/ 6 w 6"/>
                  <a:gd name="T7" fmla="*/ 0 h 2"/>
                  <a:gd name="T8" fmla="*/ 6 w 6"/>
                  <a:gd name="T9" fmla="*/ 0 h 2"/>
                  <a:gd name="T10" fmla="*/ 6 w 6"/>
                  <a:gd name="T11" fmla="*/ 0 h 2"/>
                  <a:gd name="T12" fmla="*/ 6 w 6"/>
                  <a:gd name="T13" fmla="*/ 0 h 2"/>
                  <a:gd name="T14" fmla="*/ 0 w 6"/>
                  <a:gd name="T15" fmla="*/ 1 h 2"/>
                  <a:gd name="T16" fmla="*/ 0 w 6"/>
                  <a:gd name="T17" fmla="*/ 1 h 2"/>
                  <a:gd name="T18" fmla="*/ 0 w 6"/>
                  <a:gd name="T19" fmla="*/ 1 h 2"/>
                  <a:gd name="T20" fmla="*/ 0 w 6"/>
                  <a:gd name="T21" fmla="*/ 1 h 2"/>
                  <a:gd name="T22" fmla="*/ 0 w 6"/>
                  <a:gd name="T23" fmla="*/ 1 h 2"/>
                  <a:gd name="T24" fmla="*/ 0 w 6"/>
                  <a:gd name="T25" fmla="*/ 1 h 2"/>
                  <a:gd name="T26" fmla="*/ 0 w 6"/>
                  <a:gd name="T27" fmla="*/ 1 h 2"/>
                  <a:gd name="T28" fmla="*/ 0 w 6"/>
                  <a:gd name="T29" fmla="*/ 1 h 2"/>
                  <a:gd name="T30" fmla="*/ 0 w 6"/>
                  <a:gd name="T31" fmla="*/ 2 h 2"/>
                  <a:gd name="T32" fmla="*/ 0 w 6"/>
                  <a:gd name="T33" fmla="*/ 1 h 2"/>
                  <a:gd name="T34" fmla="*/ 6 w 6"/>
                  <a:gd name="T35" fmla="*/ 1 h 2"/>
                  <a:gd name="T36" fmla="*/ 6 w 6"/>
                  <a:gd name="T37" fmla="*/ 1 h 2"/>
                  <a:gd name="T38" fmla="*/ 6 w 6"/>
                  <a:gd name="T39" fmla="*/ 1 h 2"/>
                  <a:gd name="T40" fmla="*/ 6 w 6"/>
                  <a:gd name="T41" fmla="*/ 1 h 2"/>
                  <a:gd name="T42" fmla="*/ 6 w 6"/>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2"/>
                  <a:gd name="T68" fmla="*/ 6 w 6"/>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2">
                    <a:moveTo>
                      <a:pt x="6" y="1"/>
                    </a:moveTo>
                    <a:lnTo>
                      <a:pt x="6" y="0"/>
                    </a:lnTo>
                    <a:lnTo>
                      <a:pt x="0" y="1"/>
                    </a:lnTo>
                    <a:lnTo>
                      <a:pt x="0" y="2"/>
                    </a:lnTo>
                    <a:lnTo>
                      <a:pt x="0" y="1"/>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6" name="Freeform 350"/>
              <p:cNvSpPr>
                <a:spLocks/>
              </p:cNvSpPr>
              <p:nvPr/>
            </p:nvSpPr>
            <p:spPr bwMode="auto">
              <a:xfrm>
                <a:off x="3792" y="3714"/>
                <a:ext cx="9" cy="7"/>
              </a:xfrm>
              <a:custGeom>
                <a:avLst/>
                <a:gdLst>
                  <a:gd name="T0" fmla="*/ 0 w 9"/>
                  <a:gd name="T1" fmla="*/ 7 h 7"/>
                  <a:gd name="T2" fmla="*/ 1 w 9"/>
                  <a:gd name="T3" fmla="*/ 7 h 7"/>
                  <a:gd name="T4" fmla="*/ 1 w 9"/>
                  <a:gd name="T5" fmla="*/ 7 h 7"/>
                  <a:gd name="T6" fmla="*/ 1 w 9"/>
                  <a:gd name="T7" fmla="*/ 7 h 7"/>
                  <a:gd name="T8" fmla="*/ 1 w 9"/>
                  <a:gd name="T9" fmla="*/ 7 h 7"/>
                  <a:gd name="T10" fmla="*/ 9 w 9"/>
                  <a:gd name="T11" fmla="*/ 2 h 7"/>
                  <a:gd name="T12" fmla="*/ 9 w 9"/>
                  <a:gd name="T13" fmla="*/ 2 h 7"/>
                  <a:gd name="T14" fmla="*/ 9 w 9"/>
                  <a:gd name="T15" fmla="*/ 2 h 7"/>
                  <a:gd name="T16" fmla="*/ 9 w 9"/>
                  <a:gd name="T17" fmla="*/ 2 h 7"/>
                  <a:gd name="T18" fmla="*/ 9 w 9"/>
                  <a:gd name="T19" fmla="*/ 2 h 7"/>
                  <a:gd name="T20" fmla="*/ 9 w 9"/>
                  <a:gd name="T21" fmla="*/ 0 h 7"/>
                  <a:gd name="T22" fmla="*/ 9 w 9"/>
                  <a:gd name="T23" fmla="*/ 0 h 7"/>
                  <a:gd name="T24" fmla="*/ 9 w 9"/>
                  <a:gd name="T25" fmla="*/ 0 h 7"/>
                  <a:gd name="T26" fmla="*/ 9 w 9"/>
                  <a:gd name="T27" fmla="*/ 0 h 7"/>
                  <a:gd name="T28" fmla="*/ 8 w 9"/>
                  <a:gd name="T29" fmla="*/ 0 h 7"/>
                  <a:gd name="T30" fmla="*/ 8 w 9"/>
                  <a:gd name="T31" fmla="*/ 0 h 7"/>
                  <a:gd name="T32" fmla="*/ 0 w 9"/>
                  <a:gd name="T33" fmla="*/ 6 h 7"/>
                  <a:gd name="T34" fmla="*/ 0 w 9"/>
                  <a:gd name="T35" fmla="*/ 6 h 7"/>
                  <a:gd name="T36" fmla="*/ 0 w 9"/>
                  <a:gd name="T37" fmla="*/ 6 h 7"/>
                  <a:gd name="T38" fmla="*/ 0 w 9"/>
                  <a:gd name="T39" fmla="*/ 7 h 7"/>
                  <a:gd name="T40" fmla="*/ 0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7"/>
                    </a:moveTo>
                    <a:lnTo>
                      <a:pt x="1" y="7"/>
                    </a:lnTo>
                    <a:lnTo>
                      <a:pt x="9" y="2"/>
                    </a:lnTo>
                    <a:lnTo>
                      <a:pt x="9" y="0"/>
                    </a:lnTo>
                    <a:lnTo>
                      <a:pt x="8" y="0"/>
                    </a:lnTo>
                    <a:lnTo>
                      <a:pt x="0" y="6"/>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7" name="Freeform 351"/>
              <p:cNvSpPr>
                <a:spLocks/>
              </p:cNvSpPr>
              <p:nvPr/>
            </p:nvSpPr>
            <p:spPr bwMode="auto">
              <a:xfrm>
                <a:off x="3784" y="3751"/>
                <a:ext cx="7" cy="1"/>
              </a:xfrm>
              <a:custGeom>
                <a:avLst/>
                <a:gdLst>
                  <a:gd name="T0" fmla="*/ 1 w 7"/>
                  <a:gd name="T1" fmla="*/ 1 h 1"/>
                  <a:gd name="T2" fmla="*/ 0 w 7"/>
                  <a:gd name="T3" fmla="*/ 1 h 1"/>
                  <a:gd name="T4" fmla="*/ 0 w 7"/>
                  <a:gd name="T5" fmla="*/ 1 h 1"/>
                  <a:gd name="T6" fmla="*/ 0 w 7"/>
                  <a:gd name="T7" fmla="*/ 1 h 1"/>
                  <a:gd name="T8" fmla="*/ 0 w 7"/>
                  <a:gd name="T9" fmla="*/ 1 h 1"/>
                  <a:gd name="T10" fmla="*/ 0 w 7"/>
                  <a:gd name="T11" fmla="*/ 1 h 1"/>
                  <a:gd name="T12" fmla="*/ 0 w 7"/>
                  <a:gd name="T13" fmla="*/ 1 h 1"/>
                  <a:gd name="T14" fmla="*/ 7 w 7"/>
                  <a:gd name="T15" fmla="*/ 0 h 1"/>
                  <a:gd name="T16" fmla="*/ 7 w 7"/>
                  <a:gd name="T17" fmla="*/ 0 h 1"/>
                  <a:gd name="T18" fmla="*/ 7 w 7"/>
                  <a:gd name="T19" fmla="*/ 0 h 1"/>
                  <a:gd name="T20" fmla="*/ 7 w 7"/>
                  <a:gd name="T21" fmla="*/ 0 h 1"/>
                  <a:gd name="T22" fmla="*/ 7 w 7"/>
                  <a:gd name="T23" fmla="*/ 0 h 1"/>
                  <a:gd name="T24" fmla="*/ 7 w 7"/>
                  <a:gd name="T25" fmla="*/ 0 h 1"/>
                  <a:gd name="T26" fmla="*/ 7 w 7"/>
                  <a:gd name="T27" fmla="*/ 0 h 1"/>
                  <a:gd name="T28" fmla="*/ 7 w 7"/>
                  <a:gd name="T29" fmla="*/ 0 h 1"/>
                  <a:gd name="T30" fmla="*/ 7 w 7"/>
                  <a:gd name="T31" fmla="*/ 0 h 1"/>
                  <a:gd name="T32" fmla="*/ 7 w 7"/>
                  <a:gd name="T33" fmla="*/ 0 h 1"/>
                  <a:gd name="T34" fmla="*/ 7 w 7"/>
                  <a:gd name="T35" fmla="*/ 0 h 1"/>
                  <a:gd name="T36" fmla="*/ 1 w 7"/>
                  <a:gd name="T37" fmla="*/ 0 h 1"/>
                  <a:gd name="T38" fmla="*/ 1 w 7"/>
                  <a:gd name="T39" fmla="*/ 0 h 1"/>
                  <a:gd name="T40" fmla="*/ 1 w 7"/>
                  <a:gd name="T41" fmla="*/ 0 h 1"/>
                  <a:gd name="T42" fmla="*/ 1 w 7"/>
                  <a:gd name="T43" fmla="*/ 1 h 1"/>
                  <a:gd name="T44" fmla="*/ 1 w 7"/>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1"/>
                  <a:gd name="T71" fmla="*/ 7 w 7"/>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1">
                    <a:moveTo>
                      <a:pt x="1" y="1"/>
                    </a:moveTo>
                    <a:lnTo>
                      <a:pt x="0" y="1"/>
                    </a:lnTo>
                    <a:lnTo>
                      <a:pt x="7" y="0"/>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8" name="Freeform 352"/>
              <p:cNvSpPr>
                <a:spLocks/>
              </p:cNvSpPr>
              <p:nvPr/>
            </p:nvSpPr>
            <p:spPr bwMode="auto">
              <a:xfrm>
                <a:off x="3729" y="3750"/>
                <a:ext cx="6" cy="2"/>
              </a:xfrm>
              <a:custGeom>
                <a:avLst/>
                <a:gdLst>
                  <a:gd name="T0" fmla="*/ 0 w 6"/>
                  <a:gd name="T1" fmla="*/ 1 h 2"/>
                  <a:gd name="T2" fmla="*/ 0 w 6"/>
                  <a:gd name="T3" fmla="*/ 0 h 2"/>
                  <a:gd name="T4" fmla="*/ 0 w 6"/>
                  <a:gd name="T5" fmla="*/ 0 h 2"/>
                  <a:gd name="T6" fmla="*/ 0 w 6"/>
                  <a:gd name="T7" fmla="*/ 0 h 2"/>
                  <a:gd name="T8" fmla="*/ 0 w 6"/>
                  <a:gd name="T9" fmla="*/ 0 h 2"/>
                  <a:gd name="T10" fmla="*/ 0 w 6"/>
                  <a:gd name="T11" fmla="*/ 0 h 2"/>
                  <a:gd name="T12" fmla="*/ 0 w 6"/>
                  <a:gd name="T13" fmla="*/ 0 h 2"/>
                  <a:gd name="T14" fmla="*/ 6 w 6"/>
                  <a:gd name="T15" fmla="*/ 1 h 2"/>
                  <a:gd name="T16" fmla="*/ 6 w 6"/>
                  <a:gd name="T17" fmla="*/ 1 h 2"/>
                  <a:gd name="T18" fmla="*/ 6 w 6"/>
                  <a:gd name="T19" fmla="*/ 1 h 2"/>
                  <a:gd name="T20" fmla="*/ 6 w 6"/>
                  <a:gd name="T21" fmla="*/ 1 h 2"/>
                  <a:gd name="T22" fmla="*/ 6 w 6"/>
                  <a:gd name="T23" fmla="*/ 1 h 2"/>
                  <a:gd name="T24" fmla="*/ 6 w 6"/>
                  <a:gd name="T25" fmla="*/ 1 h 2"/>
                  <a:gd name="T26" fmla="*/ 6 w 6"/>
                  <a:gd name="T27" fmla="*/ 1 h 2"/>
                  <a:gd name="T28" fmla="*/ 6 w 6"/>
                  <a:gd name="T29" fmla="*/ 1 h 2"/>
                  <a:gd name="T30" fmla="*/ 6 w 6"/>
                  <a:gd name="T31" fmla="*/ 2 h 2"/>
                  <a:gd name="T32" fmla="*/ 6 w 6"/>
                  <a:gd name="T33" fmla="*/ 1 h 2"/>
                  <a:gd name="T34" fmla="*/ 0 w 6"/>
                  <a:gd name="T35" fmla="*/ 1 h 2"/>
                  <a:gd name="T36" fmla="*/ 0 w 6"/>
                  <a:gd name="T37" fmla="*/ 1 h 2"/>
                  <a:gd name="T38" fmla="*/ 0 w 6"/>
                  <a:gd name="T39" fmla="*/ 1 h 2"/>
                  <a:gd name="T40" fmla="*/ 0 w 6"/>
                  <a:gd name="T41" fmla="*/ 1 h 2"/>
                  <a:gd name="T42" fmla="*/ 0 w 6"/>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2"/>
                  <a:gd name="T68" fmla="*/ 6 w 6"/>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2">
                    <a:moveTo>
                      <a:pt x="0" y="1"/>
                    </a:moveTo>
                    <a:lnTo>
                      <a:pt x="0" y="0"/>
                    </a:lnTo>
                    <a:lnTo>
                      <a:pt x="6" y="1"/>
                    </a:lnTo>
                    <a:lnTo>
                      <a:pt x="6" y="2"/>
                    </a:lnTo>
                    <a:lnTo>
                      <a:pt x="6"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99" name="Freeform 353"/>
              <p:cNvSpPr>
                <a:spLocks/>
              </p:cNvSpPr>
              <p:nvPr/>
            </p:nvSpPr>
            <p:spPr bwMode="auto">
              <a:xfrm>
                <a:off x="3735" y="3714"/>
                <a:ext cx="9" cy="7"/>
              </a:xfrm>
              <a:custGeom>
                <a:avLst/>
                <a:gdLst>
                  <a:gd name="T0" fmla="*/ 9 w 9"/>
                  <a:gd name="T1" fmla="*/ 7 h 7"/>
                  <a:gd name="T2" fmla="*/ 8 w 9"/>
                  <a:gd name="T3" fmla="*/ 7 h 7"/>
                  <a:gd name="T4" fmla="*/ 8 w 9"/>
                  <a:gd name="T5" fmla="*/ 7 h 7"/>
                  <a:gd name="T6" fmla="*/ 8 w 9"/>
                  <a:gd name="T7" fmla="*/ 7 h 7"/>
                  <a:gd name="T8" fmla="*/ 8 w 9"/>
                  <a:gd name="T9" fmla="*/ 7 h 7"/>
                  <a:gd name="T10" fmla="*/ 0 w 9"/>
                  <a:gd name="T11" fmla="*/ 2 h 7"/>
                  <a:gd name="T12" fmla="*/ 0 w 9"/>
                  <a:gd name="T13" fmla="*/ 2 h 7"/>
                  <a:gd name="T14" fmla="*/ 0 w 9"/>
                  <a:gd name="T15" fmla="*/ 2 h 7"/>
                  <a:gd name="T16" fmla="*/ 0 w 9"/>
                  <a:gd name="T17" fmla="*/ 2 h 7"/>
                  <a:gd name="T18" fmla="*/ 0 w 9"/>
                  <a:gd name="T19" fmla="*/ 2 h 7"/>
                  <a:gd name="T20" fmla="*/ 0 w 9"/>
                  <a:gd name="T21" fmla="*/ 0 h 7"/>
                  <a:gd name="T22" fmla="*/ 0 w 9"/>
                  <a:gd name="T23" fmla="*/ 0 h 7"/>
                  <a:gd name="T24" fmla="*/ 0 w 9"/>
                  <a:gd name="T25" fmla="*/ 0 h 7"/>
                  <a:gd name="T26" fmla="*/ 0 w 9"/>
                  <a:gd name="T27" fmla="*/ 0 h 7"/>
                  <a:gd name="T28" fmla="*/ 1 w 9"/>
                  <a:gd name="T29" fmla="*/ 0 h 7"/>
                  <a:gd name="T30" fmla="*/ 1 w 9"/>
                  <a:gd name="T31" fmla="*/ 0 h 7"/>
                  <a:gd name="T32" fmla="*/ 9 w 9"/>
                  <a:gd name="T33" fmla="*/ 6 h 7"/>
                  <a:gd name="T34" fmla="*/ 9 w 9"/>
                  <a:gd name="T35" fmla="*/ 6 h 7"/>
                  <a:gd name="T36" fmla="*/ 9 w 9"/>
                  <a:gd name="T37" fmla="*/ 6 h 7"/>
                  <a:gd name="T38" fmla="*/ 9 w 9"/>
                  <a:gd name="T39" fmla="*/ 7 h 7"/>
                  <a:gd name="T40" fmla="*/ 9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9" y="7"/>
                    </a:moveTo>
                    <a:lnTo>
                      <a:pt x="8" y="7"/>
                    </a:lnTo>
                    <a:lnTo>
                      <a:pt x="0" y="2"/>
                    </a:lnTo>
                    <a:lnTo>
                      <a:pt x="0" y="0"/>
                    </a:lnTo>
                    <a:lnTo>
                      <a:pt x="1" y="0"/>
                    </a:lnTo>
                    <a:lnTo>
                      <a:pt x="9" y="6"/>
                    </a:ln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0" name="Freeform 354"/>
              <p:cNvSpPr>
                <a:spLocks/>
              </p:cNvSpPr>
              <p:nvPr/>
            </p:nvSpPr>
            <p:spPr bwMode="auto">
              <a:xfrm>
                <a:off x="3746" y="3751"/>
                <a:ext cx="6" cy="1"/>
              </a:xfrm>
              <a:custGeom>
                <a:avLst/>
                <a:gdLst>
                  <a:gd name="T0" fmla="*/ 5 w 6"/>
                  <a:gd name="T1" fmla="*/ 1 h 1"/>
                  <a:gd name="T2" fmla="*/ 6 w 6"/>
                  <a:gd name="T3" fmla="*/ 1 h 1"/>
                  <a:gd name="T4" fmla="*/ 6 w 6"/>
                  <a:gd name="T5" fmla="*/ 1 h 1"/>
                  <a:gd name="T6" fmla="*/ 6 w 6"/>
                  <a:gd name="T7" fmla="*/ 1 h 1"/>
                  <a:gd name="T8" fmla="*/ 6 w 6"/>
                  <a:gd name="T9" fmla="*/ 1 h 1"/>
                  <a:gd name="T10" fmla="*/ 6 w 6"/>
                  <a:gd name="T11" fmla="*/ 1 h 1"/>
                  <a:gd name="T12" fmla="*/ 6 w 6"/>
                  <a:gd name="T13" fmla="*/ 1 h 1"/>
                  <a:gd name="T14" fmla="*/ 0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0 w 6"/>
                  <a:gd name="T31" fmla="*/ 0 h 1"/>
                  <a:gd name="T32" fmla="*/ 0 w 6"/>
                  <a:gd name="T33" fmla="*/ 0 h 1"/>
                  <a:gd name="T34" fmla="*/ 0 w 6"/>
                  <a:gd name="T35" fmla="*/ 0 h 1"/>
                  <a:gd name="T36" fmla="*/ 5 w 6"/>
                  <a:gd name="T37" fmla="*/ 0 h 1"/>
                  <a:gd name="T38" fmla="*/ 5 w 6"/>
                  <a:gd name="T39" fmla="*/ 0 h 1"/>
                  <a:gd name="T40" fmla="*/ 5 w 6"/>
                  <a:gd name="T41" fmla="*/ 0 h 1"/>
                  <a:gd name="T42" fmla="*/ 5 w 6"/>
                  <a:gd name="T43" fmla="*/ 1 h 1"/>
                  <a:gd name="T44" fmla="*/ 5 w 6"/>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
                  <a:gd name="T71" fmla="*/ 6 w 6"/>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
                    <a:moveTo>
                      <a:pt x="5" y="1"/>
                    </a:moveTo>
                    <a:lnTo>
                      <a:pt x="6" y="1"/>
                    </a:lnTo>
                    <a:lnTo>
                      <a:pt x="0" y="0"/>
                    </a:lnTo>
                    <a:lnTo>
                      <a:pt x="5" y="0"/>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1" name="Freeform 355"/>
              <p:cNvSpPr>
                <a:spLocks/>
              </p:cNvSpPr>
              <p:nvPr/>
            </p:nvSpPr>
            <p:spPr bwMode="auto">
              <a:xfrm>
                <a:off x="3772" y="3680"/>
                <a:ext cx="4" cy="3"/>
              </a:xfrm>
              <a:custGeom>
                <a:avLst/>
                <a:gdLst>
                  <a:gd name="T0" fmla="*/ 0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3 h 3"/>
                  <a:gd name="T14" fmla="*/ 2 w 4"/>
                  <a:gd name="T15" fmla="*/ 2 h 3"/>
                  <a:gd name="T16" fmla="*/ 2 w 4"/>
                  <a:gd name="T17" fmla="*/ 2 h 3"/>
                  <a:gd name="T18" fmla="*/ 4 w 4"/>
                  <a:gd name="T19" fmla="*/ 2 h 3"/>
                  <a:gd name="T20" fmla="*/ 4 w 4"/>
                  <a:gd name="T21" fmla="*/ 0 h 3"/>
                  <a:gd name="T22" fmla="*/ 2 w 4"/>
                  <a:gd name="T23" fmla="*/ 0 h 3"/>
                  <a:gd name="T24" fmla="*/ 2 w 4"/>
                  <a:gd name="T25" fmla="*/ 0 h 3"/>
                  <a:gd name="T26" fmla="*/ 2 w 4"/>
                  <a:gd name="T27" fmla="*/ 0 h 3"/>
                  <a:gd name="T28" fmla="*/ 2 w 4"/>
                  <a:gd name="T29" fmla="*/ 0 h 3"/>
                  <a:gd name="T30" fmla="*/ 2 w 4"/>
                  <a:gd name="T31" fmla="*/ 0 h 3"/>
                  <a:gd name="T32" fmla="*/ 2 w 4"/>
                  <a:gd name="T33" fmla="*/ 0 h 3"/>
                  <a:gd name="T34" fmla="*/ 2 w 4"/>
                  <a:gd name="T35" fmla="*/ 0 h 3"/>
                  <a:gd name="T36" fmla="*/ 0 w 4"/>
                  <a:gd name="T37" fmla="*/ 3 h 3"/>
                  <a:gd name="T38" fmla="*/ 0 w 4"/>
                  <a:gd name="T39" fmla="*/ 3 h 3"/>
                  <a:gd name="T40" fmla="*/ 0 w 4"/>
                  <a:gd name="T41" fmla="*/ 3 h 3"/>
                  <a:gd name="T42" fmla="*/ 0 w 4"/>
                  <a:gd name="T43" fmla="*/ 3 h 3"/>
                  <a:gd name="T44" fmla="*/ 0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0" y="3"/>
                    </a:moveTo>
                    <a:lnTo>
                      <a:pt x="0" y="3"/>
                    </a:lnTo>
                    <a:lnTo>
                      <a:pt x="2" y="2"/>
                    </a:lnTo>
                    <a:lnTo>
                      <a:pt x="4" y="2"/>
                    </a:lnTo>
                    <a:lnTo>
                      <a:pt x="4" y="0"/>
                    </a:lnTo>
                    <a:lnTo>
                      <a:pt x="2"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2" name="Freeform 356"/>
              <p:cNvSpPr>
                <a:spLocks/>
              </p:cNvSpPr>
              <p:nvPr/>
            </p:nvSpPr>
            <p:spPr bwMode="auto">
              <a:xfrm>
                <a:off x="3770" y="3679"/>
                <a:ext cx="4" cy="3"/>
              </a:xfrm>
              <a:custGeom>
                <a:avLst/>
                <a:gdLst>
                  <a:gd name="T0" fmla="*/ 0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3 h 3"/>
                  <a:gd name="T14" fmla="*/ 3 w 4"/>
                  <a:gd name="T15" fmla="*/ 1 h 3"/>
                  <a:gd name="T16" fmla="*/ 3 w 4"/>
                  <a:gd name="T17" fmla="*/ 1 h 3"/>
                  <a:gd name="T18" fmla="*/ 4 w 4"/>
                  <a:gd name="T19" fmla="*/ 0 h 3"/>
                  <a:gd name="T20" fmla="*/ 4 w 4"/>
                  <a:gd name="T21" fmla="*/ 0 h 3"/>
                  <a:gd name="T22" fmla="*/ 3 w 4"/>
                  <a:gd name="T23" fmla="*/ 0 h 3"/>
                  <a:gd name="T24" fmla="*/ 3 w 4"/>
                  <a:gd name="T25" fmla="*/ 0 h 3"/>
                  <a:gd name="T26" fmla="*/ 3 w 4"/>
                  <a:gd name="T27" fmla="*/ 0 h 3"/>
                  <a:gd name="T28" fmla="*/ 3 w 4"/>
                  <a:gd name="T29" fmla="*/ 0 h 3"/>
                  <a:gd name="T30" fmla="*/ 3 w 4"/>
                  <a:gd name="T31" fmla="*/ 0 h 3"/>
                  <a:gd name="T32" fmla="*/ 3 w 4"/>
                  <a:gd name="T33" fmla="*/ 0 h 3"/>
                  <a:gd name="T34" fmla="*/ 3 w 4"/>
                  <a:gd name="T35" fmla="*/ 0 h 3"/>
                  <a:gd name="T36" fmla="*/ 0 w 4"/>
                  <a:gd name="T37" fmla="*/ 3 h 3"/>
                  <a:gd name="T38" fmla="*/ 0 w 4"/>
                  <a:gd name="T39" fmla="*/ 3 h 3"/>
                  <a:gd name="T40" fmla="*/ 0 w 4"/>
                  <a:gd name="T41" fmla="*/ 3 h 3"/>
                  <a:gd name="T42" fmla="*/ 0 w 4"/>
                  <a:gd name="T43" fmla="*/ 3 h 3"/>
                  <a:gd name="T44" fmla="*/ 0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0" y="3"/>
                    </a:moveTo>
                    <a:lnTo>
                      <a:pt x="0" y="3"/>
                    </a:lnTo>
                    <a:lnTo>
                      <a:pt x="3" y="1"/>
                    </a:lnTo>
                    <a:lnTo>
                      <a:pt x="4" y="0"/>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3" name="Freeform 357"/>
              <p:cNvSpPr>
                <a:spLocks/>
              </p:cNvSpPr>
              <p:nvPr/>
            </p:nvSpPr>
            <p:spPr bwMode="auto">
              <a:xfrm>
                <a:off x="3761" y="3680"/>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2 h 3"/>
                  <a:gd name="T16" fmla="*/ 1 w 4"/>
                  <a:gd name="T17" fmla="*/ 2 h 3"/>
                  <a:gd name="T18" fmla="*/ 0 w 4"/>
                  <a:gd name="T19" fmla="*/ 2 h 3"/>
                  <a:gd name="T20" fmla="*/ 1 w 4"/>
                  <a:gd name="T21" fmla="*/ 0 h 3"/>
                  <a:gd name="T22" fmla="*/ 1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2"/>
                    </a:lnTo>
                    <a:lnTo>
                      <a:pt x="0" y="2"/>
                    </a:lnTo>
                    <a:lnTo>
                      <a:pt x="1"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4" name="Freeform 358"/>
              <p:cNvSpPr>
                <a:spLocks/>
              </p:cNvSpPr>
              <p:nvPr/>
            </p:nvSpPr>
            <p:spPr bwMode="auto">
              <a:xfrm>
                <a:off x="3762" y="3679"/>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1 h 3"/>
                  <a:gd name="T16" fmla="*/ 1 w 4"/>
                  <a:gd name="T17" fmla="*/ 1 h 3"/>
                  <a:gd name="T18" fmla="*/ 0 w 4"/>
                  <a:gd name="T19" fmla="*/ 0 h 3"/>
                  <a:gd name="T20" fmla="*/ 0 w 4"/>
                  <a:gd name="T21" fmla="*/ 0 h 3"/>
                  <a:gd name="T22" fmla="*/ 1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1"/>
                    </a:lnTo>
                    <a:lnTo>
                      <a:pt x="0" y="0"/>
                    </a:lnTo>
                    <a:lnTo>
                      <a:pt x="1"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5" name="Freeform 359"/>
              <p:cNvSpPr>
                <a:spLocks/>
              </p:cNvSpPr>
              <p:nvPr/>
            </p:nvSpPr>
            <p:spPr bwMode="auto">
              <a:xfrm>
                <a:off x="3703" y="3609"/>
                <a:ext cx="158" cy="38"/>
              </a:xfrm>
              <a:custGeom>
                <a:avLst/>
                <a:gdLst>
                  <a:gd name="T0" fmla="*/ 123 w 158"/>
                  <a:gd name="T1" fmla="*/ 18 h 38"/>
                  <a:gd name="T2" fmla="*/ 75 w 158"/>
                  <a:gd name="T3" fmla="*/ 26 h 38"/>
                  <a:gd name="T4" fmla="*/ 127 w 158"/>
                  <a:gd name="T5" fmla="*/ 34 h 38"/>
                  <a:gd name="T6" fmla="*/ 128 w 158"/>
                  <a:gd name="T7" fmla="*/ 36 h 38"/>
                  <a:gd name="T8" fmla="*/ 128 w 158"/>
                  <a:gd name="T9" fmla="*/ 37 h 38"/>
                  <a:gd name="T10" fmla="*/ 127 w 158"/>
                  <a:gd name="T11" fmla="*/ 38 h 38"/>
                  <a:gd name="T12" fmla="*/ 127 w 158"/>
                  <a:gd name="T13" fmla="*/ 38 h 38"/>
                  <a:gd name="T14" fmla="*/ 64 w 158"/>
                  <a:gd name="T15" fmla="*/ 28 h 38"/>
                  <a:gd name="T16" fmla="*/ 3 w 158"/>
                  <a:gd name="T17" fmla="*/ 38 h 38"/>
                  <a:gd name="T18" fmla="*/ 2 w 158"/>
                  <a:gd name="T19" fmla="*/ 38 h 38"/>
                  <a:gd name="T20" fmla="*/ 0 w 158"/>
                  <a:gd name="T21" fmla="*/ 37 h 38"/>
                  <a:gd name="T22" fmla="*/ 2 w 158"/>
                  <a:gd name="T23" fmla="*/ 34 h 38"/>
                  <a:gd name="T24" fmla="*/ 2 w 158"/>
                  <a:gd name="T25" fmla="*/ 34 h 38"/>
                  <a:gd name="T26" fmla="*/ 54 w 158"/>
                  <a:gd name="T27" fmla="*/ 26 h 38"/>
                  <a:gd name="T28" fmla="*/ 11 w 158"/>
                  <a:gd name="T29" fmla="*/ 18 h 38"/>
                  <a:gd name="T30" fmla="*/ 13 w 158"/>
                  <a:gd name="T31" fmla="*/ 15 h 38"/>
                  <a:gd name="T32" fmla="*/ 64 w 158"/>
                  <a:gd name="T33" fmla="*/ 23 h 38"/>
                  <a:gd name="T34" fmla="*/ 127 w 158"/>
                  <a:gd name="T35" fmla="*/ 13 h 38"/>
                  <a:gd name="T36" fmla="*/ 128 w 158"/>
                  <a:gd name="T37" fmla="*/ 13 h 38"/>
                  <a:gd name="T38" fmla="*/ 130 w 158"/>
                  <a:gd name="T39" fmla="*/ 13 h 38"/>
                  <a:gd name="T40" fmla="*/ 134 w 158"/>
                  <a:gd name="T41" fmla="*/ 11 h 38"/>
                  <a:gd name="T42" fmla="*/ 137 w 158"/>
                  <a:gd name="T43" fmla="*/ 10 h 38"/>
                  <a:gd name="T44" fmla="*/ 138 w 158"/>
                  <a:gd name="T45" fmla="*/ 7 h 38"/>
                  <a:gd name="T46" fmla="*/ 139 w 158"/>
                  <a:gd name="T47" fmla="*/ 3 h 38"/>
                  <a:gd name="T48" fmla="*/ 142 w 158"/>
                  <a:gd name="T49" fmla="*/ 2 h 38"/>
                  <a:gd name="T50" fmla="*/ 145 w 158"/>
                  <a:gd name="T51" fmla="*/ 0 h 38"/>
                  <a:gd name="T52" fmla="*/ 150 w 158"/>
                  <a:gd name="T53" fmla="*/ 2 h 38"/>
                  <a:gd name="T54" fmla="*/ 154 w 158"/>
                  <a:gd name="T55" fmla="*/ 3 h 38"/>
                  <a:gd name="T56" fmla="*/ 157 w 158"/>
                  <a:gd name="T57" fmla="*/ 6 h 38"/>
                  <a:gd name="T58" fmla="*/ 158 w 158"/>
                  <a:gd name="T59" fmla="*/ 10 h 38"/>
                  <a:gd name="T60" fmla="*/ 158 w 158"/>
                  <a:gd name="T61" fmla="*/ 13 h 38"/>
                  <a:gd name="T62" fmla="*/ 157 w 158"/>
                  <a:gd name="T63" fmla="*/ 17 h 38"/>
                  <a:gd name="T64" fmla="*/ 153 w 158"/>
                  <a:gd name="T65" fmla="*/ 19 h 38"/>
                  <a:gd name="T66" fmla="*/ 149 w 158"/>
                  <a:gd name="T67" fmla="*/ 22 h 38"/>
                  <a:gd name="T68" fmla="*/ 145 w 158"/>
                  <a:gd name="T69" fmla="*/ 22 h 38"/>
                  <a:gd name="T70" fmla="*/ 143 w 158"/>
                  <a:gd name="T71" fmla="*/ 21 h 38"/>
                  <a:gd name="T72" fmla="*/ 141 w 158"/>
                  <a:gd name="T73" fmla="*/ 18 h 38"/>
                  <a:gd name="T74" fmla="*/ 138 w 158"/>
                  <a:gd name="T75" fmla="*/ 17 h 38"/>
                  <a:gd name="T76" fmla="*/ 134 w 158"/>
                  <a:gd name="T77" fmla="*/ 17 h 38"/>
                  <a:gd name="T78" fmla="*/ 130 w 158"/>
                  <a:gd name="T79" fmla="*/ 17 h 38"/>
                  <a:gd name="T80" fmla="*/ 128 w 158"/>
                  <a:gd name="T81" fmla="*/ 17 h 38"/>
                  <a:gd name="T82" fmla="*/ 127 w 158"/>
                  <a:gd name="T83" fmla="*/ 17 h 38"/>
                  <a:gd name="T84" fmla="*/ 123 w 158"/>
                  <a:gd name="T85" fmla="*/ 1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38"/>
                  <a:gd name="T131" fmla="*/ 158 w 158"/>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38">
                    <a:moveTo>
                      <a:pt x="123" y="18"/>
                    </a:moveTo>
                    <a:lnTo>
                      <a:pt x="75" y="26"/>
                    </a:lnTo>
                    <a:lnTo>
                      <a:pt x="127" y="34"/>
                    </a:lnTo>
                    <a:lnTo>
                      <a:pt x="128" y="36"/>
                    </a:lnTo>
                    <a:lnTo>
                      <a:pt x="128" y="37"/>
                    </a:lnTo>
                    <a:lnTo>
                      <a:pt x="127" y="38"/>
                    </a:lnTo>
                    <a:lnTo>
                      <a:pt x="64" y="28"/>
                    </a:lnTo>
                    <a:lnTo>
                      <a:pt x="3" y="38"/>
                    </a:lnTo>
                    <a:lnTo>
                      <a:pt x="2" y="38"/>
                    </a:lnTo>
                    <a:lnTo>
                      <a:pt x="0" y="37"/>
                    </a:lnTo>
                    <a:lnTo>
                      <a:pt x="2" y="34"/>
                    </a:lnTo>
                    <a:lnTo>
                      <a:pt x="54" y="26"/>
                    </a:lnTo>
                    <a:lnTo>
                      <a:pt x="11" y="18"/>
                    </a:lnTo>
                    <a:lnTo>
                      <a:pt x="13" y="15"/>
                    </a:lnTo>
                    <a:lnTo>
                      <a:pt x="64" y="23"/>
                    </a:lnTo>
                    <a:lnTo>
                      <a:pt x="127" y="13"/>
                    </a:lnTo>
                    <a:lnTo>
                      <a:pt x="128" y="13"/>
                    </a:lnTo>
                    <a:lnTo>
                      <a:pt x="130" y="13"/>
                    </a:lnTo>
                    <a:lnTo>
                      <a:pt x="134" y="11"/>
                    </a:lnTo>
                    <a:lnTo>
                      <a:pt x="137" y="10"/>
                    </a:lnTo>
                    <a:lnTo>
                      <a:pt x="138" y="7"/>
                    </a:lnTo>
                    <a:lnTo>
                      <a:pt x="139" y="3"/>
                    </a:lnTo>
                    <a:lnTo>
                      <a:pt x="142" y="2"/>
                    </a:lnTo>
                    <a:lnTo>
                      <a:pt x="145" y="0"/>
                    </a:lnTo>
                    <a:lnTo>
                      <a:pt x="150" y="2"/>
                    </a:lnTo>
                    <a:lnTo>
                      <a:pt x="154" y="3"/>
                    </a:lnTo>
                    <a:lnTo>
                      <a:pt x="157" y="6"/>
                    </a:lnTo>
                    <a:lnTo>
                      <a:pt x="158" y="10"/>
                    </a:lnTo>
                    <a:lnTo>
                      <a:pt x="158" y="13"/>
                    </a:lnTo>
                    <a:lnTo>
                      <a:pt x="157" y="17"/>
                    </a:lnTo>
                    <a:lnTo>
                      <a:pt x="153" y="19"/>
                    </a:lnTo>
                    <a:lnTo>
                      <a:pt x="149" y="22"/>
                    </a:lnTo>
                    <a:lnTo>
                      <a:pt x="145" y="22"/>
                    </a:lnTo>
                    <a:lnTo>
                      <a:pt x="143" y="21"/>
                    </a:lnTo>
                    <a:lnTo>
                      <a:pt x="141" y="18"/>
                    </a:lnTo>
                    <a:lnTo>
                      <a:pt x="138" y="17"/>
                    </a:lnTo>
                    <a:lnTo>
                      <a:pt x="134" y="17"/>
                    </a:lnTo>
                    <a:lnTo>
                      <a:pt x="130" y="17"/>
                    </a:lnTo>
                    <a:lnTo>
                      <a:pt x="128" y="17"/>
                    </a:lnTo>
                    <a:lnTo>
                      <a:pt x="127" y="17"/>
                    </a:lnTo>
                    <a:lnTo>
                      <a:pt x="12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6" name="Freeform 360"/>
              <p:cNvSpPr>
                <a:spLocks/>
              </p:cNvSpPr>
              <p:nvPr/>
            </p:nvSpPr>
            <p:spPr bwMode="auto">
              <a:xfrm>
                <a:off x="3694" y="3641"/>
                <a:ext cx="148" cy="174"/>
              </a:xfrm>
              <a:custGeom>
                <a:avLst/>
                <a:gdLst>
                  <a:gd name="T0" fmla="*/ 73 w 148"/>
                  <a:gd name="T1" fmla="*/ 0 h 174"/>
                  <a:gd name="T2" fmla="*/ 83 w 148"/>
                  <a:gd name="T3" fmla="*/ 1 h 174"/>
                  <a:gd name="T4" fmla="*/ 106 w 148"/>
                  <a:gd name="T5" fmla="*/ 5 h 174"/>
                  <a:gd name="T6" fmla="*/ 128 w 148"/>
                  <a:gd name="T7" fmla="*/ 9 h 174"/>
                  <a:gd name="T8" fmla="*/ 137 w 148"/>
                  <a:gd name="T9" fmla="*/ 11 h 174"/>
                  <a:gd name="T10" fmla="*/ 141 w 148"/>
                  <a:gd name="T11" fmla="*/ 23 h 174"/>
                  <a:gd name="T12" fmla="*/ 146 w 148"/>
                  <a:gd name="T13" fmla="*/ 34 h 174"/>
                  <a:gd name="T14" fmla="*/ 147 w 148"/>
                  <a:gd name="T15" fmla="*/ 46 h 174"/>
                  <a:gd name="T16" fmla="*/ 148 w 148"/>
                  <a:gd name="T17" fmla="*/ 60 h 174"/>
                  <a:gd name="T18" fmla="*/ 147 w 148"/>
                  <a:gd name="T19" fmla="*/ 76 h 174"/>
                  <a:gd name="T20" fmla="*/ 143 w 148"/>
                  <a:gd name="T21" fmla="*/ 94 h 174"/>
                  <a:gd name="T22" fmla="*/ 136 w 148"/>
                  <a:gd name="T23" fmla="*/ 110 h 174"/>
                  <a:gd name="T24" fmla="*/ 128 w 148"/>
                  <a:gd name="T25" fmla="*/ 125 h 174"/>
                  <a:gd name="T26" fmla="*/ 118 w 148"/>
                  <a:gd name="T27" fmla="*/ 139 h 174"/>
                  <a:gd name="T28" fmla="*/ 106 w 148"/>
                  <a:gd name="T29" fmla="*/ 152 h 174"/>
                  <a:gd name="T30" fmla="*/ 91 w 148"/>
                  <a:gd name="T31" fmla="*/ 163 h 174"/>
                  <a:gd name="T32" fmla="*/ 76 w 148"/>
                  <a:gd name="T33" fmla="*/ 173 h 174"/>
                  <a:gd name="T34" fmla="*/ 73 w 148"/>
                  <a:gd name="T35" fmla="*/ 174 h 174"/>
                  <a:gd name="T36" fmla="*/ 72 w 148"/>
                  <a:gd name="T37" fmla="*/ 173 h 174"/>
                  <a:gd name="T38" fmla="*/ 57 w 148"/>
                  <a:gd name="T39" fmla="*/ 163 h 174"/>
                  <a:gd name="T40" fmla="*/ 42 w 148"/>
                  <a:gd name="T41" fmla="*/ 152 h 174"/>
                  <a:gd name="T42" fmla="*/ 30 w 148"/>
                  <a:gd name="T43" fmla="*/ 139 h 174"/>
                  <a:gd name="T44" fmla="*/ 20 w 148"/>
                  <a:gd name="T45" fmla="*/ 125 h 174"/>
                  <a:gd name="T46" fmla="*/ 11 w 148"/>
                  <a:gd name="T47" fmla="*/ 110 h 174"/>
                  <a:gd name="T48" fmla="*/ 5 w 148"/>
                  <a:gd name="T49" fmla="*/ 94 h 174"/>
                  <a:gd name="T50" fmla="*/ 1 w 148"/>
                  <a:gd name="T51" fmla="*/ 76 h 174"/>
                  <a:gd name="T52" fmla="*/ 0 w 148"/>
                  <a:gd name="T53" fmla="*/ 60 h 174"/>
                  <a:gd name="T54" fmla="*/ 1 w 148"/>
                  <a:gd name="T55" fmla="*/ 46 h 174"/>
                  <a:gd name="T56" fmla="*/ 3 w 148"/>
                  <a:gd name="T57" fmla="*/ 34 h 174"/>
                  <a:gd name="T58" fmla="*/ 5 w 148"/>
                  <a:gd name="T59" fmla="*/ 21 h 174"/>
                  <a:gd name="T60" fmla="*/ 11 w 148"/>
                  <a:gd name="T61" fmla="*/ 11 h 174"/>
                  <a:gd name="T62" fmla="*/ 20 w 148"/>
                  <a:gd name="T63" fmla="*/ 9 h 174"/>
                  <a:gd name="T64" fmla="*/ 42 w 148"/>
                  <a:gd name="T65" fmla="*/ 5 h 174"/>
                  <a:gd name="T66" fmla="*/ 64 w 148"/>
                  <a:gd name="T67" fmla="*/ 1 h 174"/>
                  <a:gd name="T68" fmla="*/ 73 w 148"/>
                  <a:gd name="T69" fmla="*/ 0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74"/>
                  <a:gd name="T107" fmla="*/ 148 w 148"/>
                  <a:gd name="T108" fmla="*/ 174 h 1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74">
                    <a:moveTo>
                      <a:pt x="73" y="0"/>
                    </a:moveTo>
                    <a:lnTo>
                      <a:pt x="83" y="1"/>
                    </a:lnTo>
                    <a:lnTo>
                      <a:pt x="106" y="5"/>
                    </a:lnTo>
                    <a:lnTo>
                      <a:pt x="128" y="9"/>
                    </a:lnTo>
                    <a:lnTo>
                      <a:pt x="137" y="11"/>
                    </a:lnTo>
                    <a:lnTo>
                      <a:pt x="141" y="23"/>
                    </a:lnTo>
                    <a:lnTo>
                      <a:pt x="146" y="34"/>
                    </a:lnTo>
                    <a:lnTo>
                      <a:pt x="147" y="46"/>
                    </a:lnTo>
                    <a:lnTo>
                      <a:pt x="148" y="60"/>
                    </a:lnTo>
                    <a:lnTo>
                      <a:pt x="147" y="76"/>
                    </a:lnTo>
                    <a:lnTo>
                      <a:pt x="143" y="94"/>
                    </a:lnTo>
                    <a:lnTo>
                      <a:pt x="136" y="110"/>
                    </a:lnTo>
                    <a:lnTo>
                      <a:pt x="128" y="125"/>
                    </a:lnTo>
                    <a:lnTo>
                      <a:pt x="118" y="139"/>
                    </a:lnTo>
                    <a:lnTo>
                      <a:pt x="106" y="152"/>
                    </a:lnTo>
                    <a:lnTo>
                      <a:pt x="91" y="163"/>
                    </a:lnTo>
                    <a:lnTo>
                      <a:pt x="76" y="173"/>
                    </a:lnTo>
                    <a:lnTo>
                      <a:pt x="73" y="174"/>
                    </a:lnTo>
                    <a:lnTo>
                      <a:pt x="72" y="173"/>
                    </a:lnTo>
                    <a:lnTo>
                      <a:pt x="57" y="163"/>
                    </a:lnTo>
                    <a:lnTo>
                      <a:pt x="42" y="152"/>
                    </a:lnTo>
                    <a:lnTo>
                      <a:pt x="30" y="139"/>
                    </a:lnTo>
                    <a:lnTo>
                      <a:pt x="20" y="125"/>
                    </a:lnTo>
                    <a:lnTo>
                      <a:pt x="11" y="110"/>
                    </a:lnTo>
                    <a:lnTo>
                      <a:pt x="5" y="94"/>
                    </a:lnTo>
                    <a:lnTo>
                      <a:pt x="1" y="76"/>
                    </a:lnTo>
                    <a:lnTo>
                      <a:pt x="0" y="60"/>
                    </a:lnTo>
                    <a:lnTo>
                      <a:pt x="1" y="46"/>
                    </a:lnTo>
                    <a:lnTo>
                      <a:pt x="3" y="34"/>
                    </a:lnTo>
                    <a:lnTo>
                      <a:pt x="5" y="21"/>
                    </a:lnTo>
                    <a:lnTo>
                      <a:pt x="11" y="11"/>
                    </a:lnTo>
                    <a:lnTo>
                      <a:pt x="20" y="9"/>
                    </a:lnTo>
                    <a:lnTo>
                      <a:pt x="42" y="5"/>
                    </a:lnTo>
                    <a:lnTo>
                      <a:pt x="64" y="1"/>
                    </a:lnTo>
                    <a:lnTo>
                      <a:pt x="73" y="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7" name="Freeform 361"/>
              <p:cNvSpPr>
                <a:spLocks/>
              </p:cNvSpPr>
              <p:nvPr/>
            </p:nvSpPr>
            <p:spPr bwMode="auto">
              <a:xfrm>
                <a:off x="3701" y="3646"/>
                <a:ext cx="134" cy="161"/>
              </a:xfrm>
              <a:custGeom>
                <a:avLst/>
                <a:gdLst>
                  <a:gd name="T0" fmla="*/ 0 w 134"/>
                  <a:gd name="T1" fmla="*/ 53 h 161"/>
                  <a:gd name="T2" fmla="*/ 1 w 134"/>
                  <a:gd name="T3" fmla="*/ 42 h 161"/>
                  <a:gd name="T4" fmla="*/ 2 w 134"/>
                  <a:gd name="T5" fmla="*/ 31 h 161"/>
                  <a:gd name="T6" fmla="*/ 5 w 134"/>
                  <a:gd name="T7" fmla="*/ 21 h 161"/>
                  <a:gd name="T8" fmla="*/ 8 w 134"/>
                  <a:gd name="T9" fmla="*/ 11 h 161"/>
                  <a:gd name="T10" fmla="*/ 17 w 134"/>
                  <a:gd name="T11" fmla="*/ 10 h 161"/>
                  <a:gd name="T12" fmla="*/ 38 w 134"/>
                  <a:gd name="T13" fmla="*/ 6 h 161"/>
                  <a:gd name="T14" fmla="*/ 57 w 134"/>
                  <a:gd name="T15" fmla="*/ 1 h 161"/>
                  <a:gd name="T16" fmla="*/ 66 w 134"/>
                  <a:gd name="T17" fmla="*/ 0 h 161"/>
                  <a:gd name="T18" fmla="*/ 76 w 134"/>
                  <a:gd name="T19" fmla="*/ 1 h 161"/>
                  <a:gd name="T20" fmla="*/ 96 w 134"/>
                  <a:gd name="T21" fmla="*/ 6 h 161"/>
                  <a:gd name="T22" fmla="*/ 117 w 134"/>
                  <a:gd name="T23" fmla="*/ 10 h 161"/>
                  <a:gd name="T24" fmla="*/ 126 w 134"/>
                  <a:gd name="T25" fmla="*/ 11 h 161"/>
                  <a:gd name="T26" fmla="*/ 129 w 134"/>
                  <a:gd name="T27" fmla="*/ 22 h 161"/>
                  <a:gd name="T28" fmla="*/ 132 w 134"/>
                  <a:gd name="T29" fmla="*/ 31 h 161"/>
                  <a:gd name="T30" fmla="*/ 133 w 134"/>
                  <a:gd name="T31" fmla="*/ 42 h 161"/>
                  <a:gd name="T32" fmla="*/ 134 w 134"/>
                  <a:gd name="T33" fmla="*/ 53 h 161"/>
                  <a:gd name="T34" fmla="*/ 133 w 134"/>
                  <a:gd name="T35" fmla="*/ 68 h 161"/>
                  <a:gd name="T36" fmla="*/ 130 w 134"/>
                  <a:gd name="T37" fmla="*/ 82 h 161"/>
                  <a:gd name="T38" fmla="*/ 126 w 134"/>
                  <a:gd name="T39" fmla="*/ 96 h 161"/>
                  <a:gd name="T40" fmla="*/ 121 w 134"/>
                  <a:gd name="T41" fmla="*/ 108 h 161"/>
                  <a:gd name="T42" fmla="*/ 114 w 134"/>
                  <a:gd name="T43" fmla="*/ 120 h 161"/>
                  <a:gd name="T44" fmla="*/ 105 w 134"/>
                  <a:gd name="T45" fmla="*/ 131 h 161"/>
                  <a:gd name="T46" fmla="*/ 95 w 134"/>
                  <a:gd name="T47" fmla="*/ 141 h 161"/>
                  <a:gd name="T48" fmla="*/ 84 w 134"/>
                  <a:gd name="T49" fmla="*/ 150 h 161"/>
                  <a:gd name="T50" fmla="*/ 81 w 134"/>
                  <a:gd name="T51" fmla="*/ 153 h 161"/>
                  <a:gd name="T52" fmla="*/ 76 w 134"/>
                  <a:gd name="T53" fmla="*/ 157 h 161"/>
                  <a:gd name="T54" fmla="*/ 69 w 134"/>
                  <a:gd name="T55" fmla="*/ 160 h 161"/>
                  <a:gd name="T56" fmla="*/ 66 w 134"/>
                  <a:gd name="T57" fmla="*/ 161 h 161"/>
                  <a:gd name="T58" fmla="*/ 64 w 134"/>
                  <a:gd name="T59" fmla="*/ 160 h 161"/>
                  <a:gd name="T60" fmla="*/ 57 w 134"/>
                  <a:gd name="T61" fmla="*/ 156 h 161"/>
                  <a:gd name="T62" fmla="*/ 51 w 134"/>
                  <a:gd name="T63" fmla="*/ 151 h 161"/>
                  <a:gd name="T64" fmla="*/ 50 w 134"/>
                  <a:gd name="T65" fmla="*/ 150 h 161"/>
                  <a:gd name="T66" fmla="*/ 39 w 134"/>
                  <a:gd name="T67" fmla="*/ 141 h 161"/>
                  <a:gd name="T68" fmla="*/ 30 w 134"/>
                  <a:gd name="T69" fmla="*/ 131 h 161"/>
                  <a:gd name="T70" fmla="*/ 20 w 134"/>
                  <a:gd name="T71" fmla="*/ 120 h 161"/>
                  <a:gd name="T72" fmla="*/ 13 w 134"/>
                  <a:gd name="T73" fmla="*/ 108 h 161"/>
                  <a:gd name="T74" fmla="*/ 8 w 134"/>
                  <a:gd name="T75" fmla="*/ 96 h 161"/>
                  <a:gd name="T76" fmla="*/ 4 w 134"/>
                  <a:gd name="T77" fmla="*/ 82 h 161"/>
                  <a:gd name="T78" fmla="*/ 1 w 134"/>
                  <a:gd name="T79" fmla="*/ 68 h 161"/>
                  <a:gd name="T80" fmla="*/ 0 w 134"/>
                  <a:gd name="T81" fmla="*/ 53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61"/>
                  <a:gd name="T125" fmla="*/ 134 w 134"/>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61">
                    <a:moveTo>
                      <a:pt x="0" y="53"/>
                    </a:moveTo>
                    <a:lnTo>
                      <a:pt x="1" y="42"/>
                    </a:lnTo>
                    <a:lnTo>
                      <a:pt x="2" y="31"/>
                    </a:lnTo>
                    <a:lnTo>
                      <a:pt x="5" y="21"/>
                    </a:lnTo>
                    <a:lnTo>
                      <a:pt x="8" y="11"/>
                    </a:lnTo>
                    <a:lnTo>
                      <a:pt x="17" y="10"/>
                    </a:lnTo>
                    <a:lnTo>
                      <a:pt x="38" y="6"/>
                    </a:lnTo>
                    <a:lnTo>
                      <a:pt x="57" y="1"/>
                    </a:lnTo>
                    <a:lnTo>
                      <a:pt x="66" y="0"/>
                    </a:lnTo>
                    <a:lnTo>
                      <a:pt x="76" y="1"/>
                    </a:lnTo>
                    <a:lnTo>
                      <a:pt x="96" y="6"/>
                    </a:lnTo>
                    <a:lnTo>
                      <a:pt x="117" y="10"/>
                    </a:lnTo>
                    <a:lnTo>
                      <a:pt x="126" y="11"/>
                    </a:lnTo>
                    <a:lnTo>
                      <a:pt x="129" y="22"/>
                    </a:lnTo>
                    <a:lnTo>
                      <a:pt x="132" y="31"/>
                    </a:lnTo>
                    <a:lnTo>
                      <a:pt x="133" y="42"/>
                    </a:lnTo>
                    <a:lnTo>
                      <a:pt x="134" y="53"/>
                    </a:lnTo>
                    <a:lnTo>
                      <a:pt x="133" y="68"/>
                    </a:lnTo>
                    <a:lnTo>
                      <a:pt x="130" y="82"/>
                    </a:lnTo>
                    <a:lnTo>
                      <a:pt x="126" y="96"/>
                    </a:lnTo>
                    <a:lnTo>
                      <a:pt x="121" y="108"/>
                    </a:lnTo>
                    <a:lnTo>
                      <a:pt x="114" y="120"/>
                    </a:lnTo>
                    <a:lnTo>
                      <a:pt x="105" y="131"/>
                    </a:lnTo>
                    <a:lnTo>
                      <a:pt x="95" y="141"/>
                    </a:lnTo>
                    <a:lnTo>
                      <a:pt x="84" y="150"/>
                    </a:lnTo>
                    <a:lnTo>
                      <a:pt x="81" y="153"/>
                    </a:lnTo>
                    <a:lnTo>
                      <a:pt x="76" y="157"/>
                    </a:lnTo>
                    <a:lnTo>
                      <a:pt x="69" y="160"/>
                    </a:lnTo>
                    <a:lnTo>
                      <a:pt x="66" y="161"/>
                    </a:lnTo>
                    <a:lnTo>
                      <a:pt x="64" y="160"/>
                    </a:lnTo>
                    <a:lnTo>
                      <a:pt x="57" y="156"/>
                    </a:lnTo>
                    <a:lnTo>
                      <a:pt x="51" y="151"/>
                    </a:lnTo>
                    <a:lnTo>
                      <a:pt x="50" y="150"/>
                    </a:lnTo>
                    <a:lnTo>
                      <a:pt x="39" y="141"/>
                    </a:lnTo>
                    <a:lnTo>
                      <a:pt x="30" y="131"/>
                    </a:lnTo>
                    <a:lnTo>
                      <a:pt x="20" y="120"/>
                    </a:lnTo>
                    <a:lnTo>
                      <a:pt x="13" y="108"/>
                    </a:lnTo>
                    <a:lnTo>
                      <a:pt x="8" y="96"/>
                    </a:lnTo>
                    <a:lnTo>
                      <a:pt x="4" y="82"/>
                    </a:lnTo>
                    <a:lnTo>
                      <a:pt x="1" y="68"/>
                    </a:lnTo>
                    <a:lnTo>
                      <a:pt x="0" y="53"/>
                    </a:lnTo>
                    <a:close/>
                  </a:path>
                </a:pathLst>
              </a:custGeom>
              <a:solidFill>
                <a:srgbClr val="CE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08" name="Freeform 362"/>
              <p:cNvSpPr>
                <a:spLocks/>
              </p:cNvSpPr>
              <p:nvPr/>
            </p:nvSpPr>
            <p:spPr bwMode="auto">
              <a:xfrm>
                <a:off x="3701" y="3646"/>
                <a:ext cx="134" cy="161"/>
              </a:xfrm>
              <a:custGeom>
                <a:avLst/>
                <a:gdLst>
                  <a:gd name="T0" fmla="*/ 0 w 134"/>
                  <a:gd name="T1" fmla="*/ 53 h 161"/>
                  <a:gd name="T2" fmla="*/ 1 w 134"/>
                  <a:gd name="T3" fmla="*/ 42 h 161"/>
                  <a:gd name="T4" fmla="*/ 2 w 134"/>
                  <a:gd name="T5" fmla="*/ 31 h 161"/>
                  <a:gd name="T6" fmla="*/ 5 w 134"/>
                  <a:gd name="T7" fmla="*/ 21 h 161"/>
                  <a:gd name="T8" fmla="*/ 8 w 134"/>
                  <a:gd name="T9" fmla="*/ 11 h 161"/>
                  <a:gd name="T10" fmla="*/ 17 w 134"/>
                  <a:gd name="T11" fmla="*/ 10 h 161"/>
                  <a:gd name="T12" fmla="*/ 38 w 134"/>
                  <a:gd name="T13" fmla="*/ 6 h 161"/>
                  <a:gd name="T14" fmla="*/ 57 w 134"/>
                  <a:gd name="T15" fmla="*/ 1 h 161"/>
                  <a:gd name="T16" fmla="*/ 66 w 134"/>
                  <a:gd name="T17" fmla="*/ 0 h 161"/>
                  <a:gd name="T18" fmla="*/ 76 w 134"/>
                  <a:gd name="T19" fmla="*/ 1 h 161"/>
                  <a:gd name="T20" fmla="*/ 96 w 134"/>
                  <a:gd name="T21" fmla="*/ 6 h 161"/>
                  <a:gd name="T22" fmla="*/ 117 w 134"/>
                  <a:gd name="T23" fmla="*/ 10 h 161"/>
                  <a:gd name="T24" fmla="*/ 126 w 134"/>
                  <a:gd name="T25" fmla="*/ 11 h 161"/>
                  <a:gd name="T26" fmla="*/ 129 w 134"/>
                  <a:gd name="T27" fmla="*/ 22 h 161"/>
                  <a:gd name="T28" fmla="*/ 132 w 134"/>
                  <a:gd name="T29" fmla="*/ 31 h 161"/>
                  <a:gd name="T30" fmla="*/ 133 w 134"/>
                  <a:gd name="T31" fmla="*/ 42 h 161"/>
                  <a:gd name="T32" fmla="*/ 134 w 134"/>
                  <a:gd name="T33" fmla="*/ 53 h 161"/>
                  <a:gd name="T34" fmla="*/ 133 w 134"/>
                  <a:gd name="T35" fmla="*/ 68 h 161"/>
                  <a:gd name="T36" fmla="*/ 130 w 134"/>
                  <a:gd name="T37" fmla="*/ 82 h 161"/>
                  <a:gd name="T38" fmla="*/ 126 w 134"/>
                  <a:gd name="T39" fmla="*/ 96 h 161"/>
                  <a:gd name="T40" fmla="*/ 121 w 134"/>
                  <a:gd name="T41" fmla="*/ 108 h 161"/>
                  <a:gd name="T42" fmla="*/ 114 w 134"/>
                  <a:gd name="T43" fmla="*/ 120 h 161"/>
                  <a:gd name="T44" fmla="*/ 105 w 134"/>
                  <a:gd name="T45" fmla="*/ 131 h 161"/>
                  <a:gd name="T46" fmla="*/ 95 w 134"/>
                  <a:gd name="T47" fmla="*/ 141 h 161"/>
                  <a:gd name="T48" fmla="*/ 84 w 134"/>
                  <a:gd name="T49" fmla="*/ 150 h 161"/>
                  <a:gd name="T50" fmla="*/ 81 w 134"/>
                  <a:gd name="T51" fmla="*/ 153 h 161"/>
                  <a:gd name="T52" fmla="*/ 76 w 134"/>
                  <a:gd name="T53" fmla="*/ 157 h 161"/>
                  <a:gd name="T54" fmla="*/ 69 w 134"/>
                  <a:gd name="T55" fmla="*/ 160 h 161"/>
                  <a:gd name="T56" fmla="*/ 66 w 134"/>
                  <a:gd name="T57" fmla="*/ 161 h 161"/>
                  <a:gd name="T58" fmla="*/ 64 w 134"/>
                  <a:gd name="T59" fmla="*/ 160 h 161"/>
                  <a:gd name="T60" fmla="*/ 57 w 134"/>
                  <a:gd name="T61" fmla="*/ 156 h 161"/>
                  <a:gd name="T62" fmla="*/ 51 w 134"/>
                  <a:gd name="T63" fmla="*/ 151 h 161"/>
                  <a:gd name="T64" fmla="*/ 50 w 134"/>
                  <a:gd name="T65" fmla="*/ 150 h 161"/>
                  <a:gd name="T66" fmla="*/ 39 w 134"/>
                  <a:gd name="T67" fmla="*/ 141 h 161"/>
                  <a:gd name="T68" fmla="*/ 30 w 134"/>
                  <a:gd name="T69" fmla="*/ 131 h 161"/>
                  <a:gd name="T70" fmla="*/ 20 w 134"/>
                  <a:gd name="T71" fmla="*/ 120 h 161"/>
                  <a:gd name="T72" fmla="*/ 13 w 134"/>
                  <a:gd name="T73" fmla="*/ 108 h 161"/>
                  <a:gd name="T74" fmla="*/ 8 w 134"/>
                  <a:gd name="T75" fmla="*/ 96 h 161"/>
                  <a:gd name="T76" fmla="*/ 4 w 134"/>
                  <a:gd name="T77" fmla="*/ 82 h 161"/>
                  <a:gd name="T78" fmla="*/ 1 w 134"/>
                  <a:gd name="T79" fmla="*/ 68 h 161"/>
                  <a:gd name="T80" fmla="*/ 0 w 134"/>
                  <a:gd name="T81" fmla="*/ 53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61"/>
                  <a:gd name="T125" fmla="*/ 134 w 134"/>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61">
                    <a:moveTo>
                      <a:pt x="0" y="53"/>
                    </a:moveTo>
                    <a:lnTo>
                      <a:pt x="1" y="42"/>
                    </a:lnTo>
                    <a:lnTo>
                      <a:pt x="2" y="31"/>
                    </a:lnTo>
                    <a:lnTo>
                      <a:pt x="5" y="21"/>
                    </a:lnTo>
                    <a:lnTo>
                      <a:pt x="8" y="11"/>
                    </a:lnTo>
                    <a:lnTo>
                      <a:pt x="17" y="10"/>
                    </a:lnTo>
                    <a:lnTo>
                      <a:pt x="38" y="6"/>
                    </a:lnTo>
                    <a:lnTo>
                      <a:pt x="57" y="1"/>
                    </a:lnTo>
                    <a:lnTo>
                      <a:pt x="66" y="0"/>
                    </a:lnTo>
                    <a:lnTo>
                      <a:pt x="76" y="1"/>
                    </a:lnTo>
                    <a:lnTo>
                      <a:pt x="96" y="6"/>
                    </a:lnTo>
                    <a:lnTo>
                      <a:pt x="117" y="10"/>
                    </a:lnTo>
                    <a:lnTo>
                      <a:pt x="126" y="11"/>
                    </a:lnTo>
                    <a:lnTo>
                      <a:pt x="129" y="22"/>
                    </a:lnTo>
                    <a:lnTo>
                      <a:pt x="132" y="31"/>
                    </a:lnTo>
                    <a:lnTo>
                      <a:pt x="133" y="42"/>
                    </a:lnTo>
                    <a:lnTo>
                      <a:pt x="134" y="53"/>
                    </a:lnTo>
                    <a:lnTo>
                      <a:pt x="133" y="68"/>
                    </a:lnTo>
                    <a:lnTo>
                      <a:pt x="130" y="82"/>
                    </a:lnTo>
                    <a:lnTo>
                      <a:pt x="126" y="96"/>
                    </a:lnTo>
                    <a:lnTo>
                      <a:pt x="121" y="108"/>
                    </a:lnTo>
                    <a:lnTo>
                      <a:pt x="114" y="120"/>
                    </a:lnTo>
                    <a:lnTo>
                      <a:pt x="105" y="131"/>
                    </a:lnTo>
                    <a:lnTo>
                      <a:pt x="95" y="141"/>
                    </a:lnTo>
                    <a:lnTo>
                      <a:pt x="84" y="150"/>
                    </a:lnTo>
                    <a:lnTo>
                      <a:pt x="81" y="153"/>
                    </a:lnTo>
                    <a:lnTo>
                      <a:pt x="76" y="157"/>
                    </a:lnTo>
                    <a:lnTo>
                      <a:pt x="69" y="160"/>
                    </a:lnTo>
                    <a:lnTo>
                      <a:pt x="66" y="161"/>
                    </a:lnTo>
                    <a:lnTo>
                      <a:pt x="64" y="160"/>
                    </a:lnTo>
                    <a:lnTo>
                      <a:pt x="57" y="156"/>
                    </a:lnTo>
                    <a:lnTo>
                      <a:pt x="51" y="151"/>
                    </a:lnTo>
                    <a:lnTo>
                      <a:pt x="50" y="150"/>
                    </a:lnTo>
                    <a:lnTo>
                      <a:pt x="39" y="141"/>
                    </a:lnTo>
                    <a:lnTo>
                      <a:pt x="30" y="131"/>
                    </a:lnTo>
                    <a:lnTo>
                      <a:pt x="20" y="120"/>
                    </a:lnTo>
                    <a:lnTo>
                      <a:pt x="13" y="108"/>
                    </a:lnTo>
                    <a:lnTo>
                      <a:pt x="8" y="96"/>
                    </a:lnTo>
                    <a:lnTo>
                      <a:pt x="4" y="82"/>
                    </a:lnTo>
                    <a:lnTo>
                      <a:pt x="1" y="68"/>
                    </a:lnTo>
                    <a:lnTo>
                      <a:pt x="0" y="53"/>
                    </a:lnTo>
                  </a:path>
                </a:pathLst>
              </a:custGeom>
              <a:noFill/>
              <a:ln w="1588">
                <a:solidFill>
                  <a:srgbClr val="CEB86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09" name="Freeform 363"/>
              <p:cNvSpPr>
                <a:spLocks/>
              </p:cNvSpPr>
              <p:nvPr/>
            </p:nvSpPr>
            <p:spPr bwMode="auto">
              <a:xfrm>
                <a:off x="3701" y="3646"/>
                <a:ext cx="134" cy="161"/>
              </a:xfrm>
              <a:custGeom>
                <a:avLst/>
                <a:gdLst>
                  <a:gd name="T0" fmla="*/ 0 w 134"/>
                  <a:gd name="T1" fmla="*/ 53 h 161"/>
                  <a:gd name="T2" fmla="*/ 1 w 134"/>
                  <a:gd name="T3" fmla="*/ 42 h 161"/>
                  <a:gd name="T4" fmla="*/ 2 w 134"/>
                  <a:gd name="T5" fmla="*/ 31 h 161"/>
                  <a:gd name="T6" fmla="*/ 5 w 134"/>
                  <a:gd name="T7" fmla="*/ 21 h 161"/>
                  <a:gd name="T8" fmla="*/ 8 w 134"/>
                  <a:gd name="T9" fmla="*/ 11 h 161"/>
                  <a:gd name="T10" fmla="*/ 17 w 134"/>
                  <a:gd name="T11" fmla="*/ 10 h 161"/>
                  <a:gd name="T12" fmla="*/ 38 w 134"/>
                  <a:gd name="T13" fmla="*/ 6 h 161"/>
                  <a:gd name="T14" fmla="*/ 57 w 134"/>
                  <a:gd name="T15" fmla="*/ 1 h 161"/>
                  <a:gd name="T16" fmla="*/ 66 w 134"/>
                  <a:gd name="T17" fmla="*/ 0 h 161"/>
                  <a:gd name="T18" fmla="*/ 76 w 134"/>
                  <a:gd name="T19" fmla="*/ 1 h 161"/>
                  <a:gd name="T20" fmla="*/ 96 w 134"/>
                  <a:gd name="T21" fmla="*/ 6 h 161"/>
                  <a:gd name="T22" fmla="*/ 117 w 134"/>
                  <a:gd name="T23" fmla="*/ 10 h 161"/>
                  <a:gd name="T24" fmla="*/ 126 w 134"/>
                  <a:gd name="T25" fmla="*/ 11 h 161"/>
                  <a:gd name="T26" fmla="*/ 129 w 134"/>
                  <a:gd name="T27" fmla="*/ 22 h 161"/>
                  <a:gd name="T28" fmla="*/ 132 w 134"/>
                  <a:gd name="T29" fmla="*/ 31 h 161"/>
                  <a:gd name="T30" fmla="*/ 133 w 134"/>
                  <a:gd name="T31" fmla="*/ 42 h 161"/>
                  <a:gd name="T32" fmla="*/ 134 w 134"/>
                  <a:gd name="T33" fmla="*/ 53 h 161"/>
                  <a:gd name="T34" fmla="*/ 133 w 134"/>
                  <a:gd name="T35" fmla="*/ 68 h 161"/>
                  <a:gd name="T36" fmla="*/ 130 w 134"/>
                  <a:gd name="T37" fmla="*/ 82 h 161"/>
                  <a:gd name="T38" fmla="*/ 126 w 134"/>
                  <a:gd name="T39" fmla="*/ 96 h 161"/>
                  <a:gd name="T40" fmla="*/ 121 w 134"/>
                  <a:gd name="T41" fmla="*/ 108 h 161"/>
                  <a:gd name="T42" fmla="*/ 114 w 134"/>
                  <a:gd name="T43" fmla="*/ 120 h 161"/>
                  <a:gd name="T44" fmla="*/ 105 w 134"/>
                  <a:gd name="T45" fmla="*/ 131 h 161"/>
                  <a:gd name="T46" fmla="*/ 95 w 134"/>
                  <a:gd name="T47" fmla="*/ 141 h 161"/>
                  <a:gd name="T48" fmla="*/ 84 w 134"/>
                  <a:gd name="T49" fmla="*/ 150 h 161"/>
                  <a:gd name="T50" fmla="*/ 81 w 134"/>
                  <a:gd name="T51" fmla="*/ 153 h 161"/>
                  <a:gd name="T52" fmla="*/ 76 w 134"/>
                  <a:gd name="T53" fmla="*/ 157 h 161"/>
                  <a:gd name="T54" fmla="*/ 69 w 134"/>
                  <a:gd name="T55" fmla="*/ 160 h 161"/>
                  <a:gd name="T56" fmla="*/ 66 w 134"/>
                  <a:gd name="T57" fmla="*/ 161 h 161"/>
                  <a:gd name="T58" fmla="*/ 64 w 134"/>
                  <a:gd name="T59" fmla="*/ 160 h 161"/>
                  <a:gd name="T60" fmla="*/ 57 w 134"/>
                  <a:gd name="T61" fmla="*/ 156 h 161"/>
                  <a:gd name="T62" fmla="*/ 51 w 134"/>
                  <a:gd name="T63" fmla="*/ 151 h 161"/>
                  <a:gd name="T64" fmla="*/ 50 w 134"/>
                  <a:gd name="T65" fmla="*/ 150 h 161"/>
                  <a:gd name="T66" fmla="*/ 39 w 134"/>
                  <a:gd name="T67" fmla="*/ 141 h 161"/>
                  <a:gd name="T68" fmla="*/ 30 w 134"/>
                  <a:gd name="T69" fmla="*/ 131 h 161"/>
                  <a:gd name="T70" fmla="*/ 20 w 134"/>
                  <a:gd name="T71" fmla="*/ 120 h 161"/>
                  <a:gd name="T72" fmla="*/ 13 w 134"/>
                  <a:gd name="T73" fmla="*/ 108 h 161"/>
                  <a:gd name="T74" fmla="*/ 8 w 134"/>
                  <a:gd name="T75" fmla="*/ 96 h 161"/>
                  <a:gd name="T76" fmla="*/ 4 w 134"/>
                  <a:gd name="T77" fmla="*/ 82 h 161"/>
                  <a:gd name="T78" fmla="*/ 1 w 134"/>
                  <a:gd name="T79" fmla="*/ 68 h 161"/>
                  <a:gd name="T80" fmla="*/ 0 w 134"/>
                  <a:gd name="T81" fmla="*/ 53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61"/>
                  <a:gd name="T125" fmla="*/ 134 w 134"/>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61">
                    <a:moveTo>
                      <a:pt x="0" y="53"/>
                    </a:moveTo>
                    <a:lnTo>
                      <a:pt x="1" y="42"/>
                    </a:lnTo>
                    <a:lnTo>
                      <a:pt x="2" y="31"/>
                    </a:lnTo>
                    <a:lnTo>
                      <a:pt x="5" y="21"/>
                    </a:lnTo>
                    <a:lnTo>
                      <a:pt x="8" y="11"/>
                    </a:lnTo>
                    <a:lnTo>
                      <a:pt x="17" y="10"/>
                    </a:lnTo>
                    <a:lnTo>
                      <a:pt x="38" y="6"/>
                    </a:lnTo>
                    <a:lnTo>
                      <a:pt x="57" y="1"/>
                    </a:lnTo>
                    <a:lnTo>
                      <a:pt x="66" y="0"/>
                    </a:lnTo>
                    <a:lnTo>
                      <a:pt x="76" y="1"/>
                    </a:lnTo>
                    <a:lnTo>
                      <a:pt x="96" y="6"/>
                    </a:lnTo>
                    <a:lnTo>
                      <a:pt x="117" y="10"/>
                    </a:lnTo>
                    <a:lnTo>
                      <a:pt x="126" y="11"/>
                    </a:lnTo>
                    <a:lnTo>
                      <a:pt x="129" y="22"/>
                    </a:lnTo>
                    <a:lnTo>
                      <a:pt x="132" y="31"/>
                    </a:lnTo>
                    <a:lnTo>
                      <a:pt x="133" y="42"/>
                    </a:lnTo>
                    <a:lnTo>
                      <a:pt x="134" y="53"/>
                    </a:lnTo>
                    <a:lnTo>
                      <a:pt x="133" y="68"/>
                    </a:lnTo>
                    <a:lnTo>
                      <a:pt x="130" y="82"/>
                    </a:lnTo>
                    <a:lnTo>
                      <a:pt x="126" y="96"/>
                    </a:lnTo>
                    <a:lnTo>
                      <a:pt x="121" y="108"/>
                    </a:lnTo>
                    <a:lnTo>
                      <a:pt x="114" y="120"/>
                    </a:lnTo>
                    <a:lnTo>
                      <a:pt x="105" y="131"/>
                    </a:lnTo>
                    <a:lnTo>
                      <a:pt x="95" y="141"/>
                    </a:lnTo>
                    <a:lnTo>
                      <a:pt x="84" y="150"/>
                    </a:lnTo>
                    <a:lnTo>
                      <a:pt x="81" y="153"/>
                    </a:lnTo>
                    <a:lnTo>
                      <a:pt x="76" y="157"/>
                    </a:lnTo>
                    <a:lnTo>
                      <a:pt x="69" y="160"/>
                    </a:lnTo>
                    <a:lnTo>
                      <a:pt x="66" y="161"/>
                    </a:lnTo>
                    <a:lnTo>
                      <a:pt x="64" y="160"/>
                    </a:lnTo>
                    <a:lnTo>
                      <a:pt x="57" y="156"/>
                    </a:lnTo>
                    <a:lnTo>
                      <a:pt x="51" y="151"/>
                    </a:lnTo>
                    <a:lnTo>
                      <a:pt x="50" y="150"/>
                    </a:lnTo>
                    <a:lnTo>
                      <a:pt x="39" y="141"/>
                    </a:lnTo>
                    <a:lnTo>
                      <a:pt x="30" y="131"/>
                    </a:lnTo>
                    <a:lnTo>
                      <a:pt x="20" y="120"/>
                    </a:lnTo>
                    <a:lnTo>
                      <a:pt x="13" y="108"/>
                    </a:lnTo>
                    <a:lnTo>
                      <a:pt x="8" y="96"/>
                    </a:lnTo>
                    <a:lnTo>
                      <a:pt x="4" y="82"/>
                    </a:lnTo>
                    <a:lnTo>
                      <a:pt x="1" y="68"/>
                    </a:lnTo>
                    <a:lnTo>
                      <a:pt x="0" y="53"/>
                    </a:lnTo>
                  </a:path>
                </a:pathLst>
              </a:custGeom>
              <a:noFill/>
              <a:ln w="1588">
                <a:solidFill>
                  <a:srgbClr val="CEB86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10" name="Freeform 364"/>
              <p:cNvSpPr>
                <a:spLocks/>
              </p:cNvSpPr>
              <p:nvPr/>
            </p:nvSpPr>
            <p:spPr bwMode="auto">
              <a:xfrm>
                <a:off x="3618" y="3574"/>
                <a:ext cx="51" cy="206"/>
              </a:xfrm>
              <a:custGeom>
                <a:avLst/>
                <a:gdLst>
                  <a:gd name="T0" fmla="*/ 47 w 51"/>
                  <a:gd name="T1" fmla="*/ 200 h 206"/>
                  <a:gd name="T2" fmla="*/ 39 w 51"/>
                  <a:gd name="T3" fmla="*/ 184 h 206"/>
                  <a:gd name="T4" fmla="*/ 31 w 51"/>
                  <a:gd name="T5" fmla="*/ 165 h 206"/>
                  <a:gd name="T6" fmla="*/ 27 w 51"/>
                  <a:gd name="T7" fmla="*/ 146 h 206"/>
                  <a:gd name="T8" fmla="*/ 23 w 51"/>
                  <a:gd name="T9" fmla="*/ 125 h 206"/>
                  <a:gd name="T10" fmla="*/ 23 w 51"/>
                  <a:gd name="T11" fmla="*/ 105 h 206"/>
                  <a:gd name="T12" fmla="*/ 24 w 51"/>
                  <a:gd name="T13" fmla="*/ 83 h 206"/>
                  <a:gd name="T14" fmla="*/ 27 w 51"/>
                  <a:gd name="T15" fmla="*/ 63 h 206"/>
                  <a:gd name="T16" fmla="*/ 32 w 51"/>
                  <a:gd name="T17" fmla="*/ 44 h 206"/>
                  <a:gd name="T18" fmla="*/ 41 w 51"/>
                  <a:gd name="T19" fmla="*/ 24 h 206"/>
                  <a:gd name="T20" fmla="*/ 50 w 51"/>
                  <a:gd name="T21" fmla="*/ 8 h 206"/>
                  <a:gd name="T22" fmla="*/ 51 w 51"/>
                  <a:gd name="T23" fmla="*/ 4 h 206"/>
                  <a:gd name="T24" fmla="*/ 51 w 51"/>
                  <a:gd name="T25" fmla="*/ 0 h 206"/>
                  <a:gd name="T26" fmla="*/ 49 w 51"/>
                  <a:gd name="T27" fmla="*/ 3 h 206"/>
                  <a:gd name="T28" fmla="*/ 45 w 51"/>
                  <a:gd name="T29" fmla="*/ 5 h 206"/>
                  <a:gd name="T30" fmla="*/ 35 w 51"/>
                  <a:gd name="T31" fmla="*/ 19 h 206"/>
                  <a:gd name="T32" fmla="*/ 26 w 51"/>
                  <a:gd name="T33" fmla="*/ 33 h 206"/>
                  <a:gd name="T34" fmla="*/ 19 w 51"/>
                  <a:gd name="T35" fmla="*/ 48 h 206"/>
                  <a:gd name="T36" fmla="*/ 12 w 51"/>
                  <a:gd name="T37" fmla="*/ 64 h 206"/>
                  <a:gd name="T38" fmla="*/ 7 w 51"/>
                  <a:gd name="T39" fmla="*/ 82 h 206"/>
                  <a:gd name="T40" fmla="*/ 2 w 51"/>
                  <a:gd name="T41" fmla="*/ 99 h 206"/>
                  <a:gd name="T42" fmla="*/ 1 w 51"/>
                  <a:gd name="T43" fmla="*/ 117 h 206"/>
                  <a:gd name="T44" fmla="*/ 0 w 51"/>
                  <a:gd name="T45" fmla="*/ 135 h 206"/>
                  <a:gd name="T46" fmla="*/ 1 w 51"/>
                  <a:gd name="T47" fmla="*/ 153 h 206"/>
                  <a:gd name="T48" fmla="*/ 4 w 51"/>
                  <a:gd name="T49" fmla="*/ 170 h 206"/>
                  <a:gd name="T50" fmla="*/ 8 w 51"/>
                  <a:gd name="T51" fmla="*/ 187 h 206"/>
                  <a:gd name="T52" fmla="*/ 13 w 51"/>
                  <a:gd name="T53" fmla="*/ 203 h 206"/>
                  <a:gd name="T54" fmla="*/ 16 w 51"/>
                  <a:gd name="T55" fmla="*/ 204 h 206"/>
                  <a:gd name="T56" fmla="*/ 20 w 51"/>
                  <a:gd name="T57" fmla="*/ 206 h 206"/>
                  <a:gd name="T58" fmla="*/ 26 w 51"/>
                  <a:gd name="T59" fmla="*/ 206 h 206"/>
                  <a:gd name="T60" fmla="*/ 32 w 51"/>
                  <a:gd name="T61" fmla="*/ 206 h 206"/>
                  <a:gd name="T62" fmla="*/ 43 w 51"/>
                  <a:gd name="T63" fmla="*/ 203 h 206"/>
                  <a:gd name="T64" fmla="*/ 47 w 51"/>
                  <a:gd name="T65" fmla="*/ 20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06"/>
                  <a:gd name="T101" fmla="*/ 51 w 51"/>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06">
                    <a:moveTo>
                      <a:pt x="47" y="200"/>
                    </a:moveTo>
                    <a:lnTo>
                      <a:pt x="39" y="184"/>
                    </a:lnTo>
                    <a:lnTo>
                      <a:pt x="31" y="165"/>
                    </a:lnTo>
                    <a:lnTo>
                      <a:pt x="27" y="146"/>
                    </a:lnTo>
                    <a:lnTo>
                      <a:pt x="23" y="125"/>
                    </a:lnTo>
                    <a:lnTo>
                      <a:pt x="23" y="105"/>
                    </a:lnTo>
                    <a:lnTo>
                      <a:pt x="24" y="83"/>
                    </a:lnTo>
                    <a:lnTo>
                      <a:pt x="27" y="63"/>
                    </a:lnTo>
                    <a:lnTo>
                      <a:pt x="32" y="44"/>
                    </a:lnTo>
                    <a:lnTo>
                      <a:pt x="41" y="24"/>
                    </a:lnTo>
                    <a:lnTo>
                      <a:pt x="50" y="8"/>
                    </a:lnTo>
                    <a:lnTo>
                      <a:pt x="51" y="4"/>
                    </a:lnTo>
                    <a:lnTo>
                      <a:pt x="51" y="0"/>
                    </a:lnTo>
                    <a:lnTo>
                      <a:pt x="49" y="3"/>
                    </a:lnTo>
                    <a:lnTo>
                      <a:pt x="45" y="5"/>
                    </a:lnTo>
                    <a:lnTo>
                      <a:pt x="35" y="19"/>
                    </a:lnTo>
                    <a:lnTo>
                      <a:pt x="26" y="33"/>
                    </a:lnTo>
                    <a:lnTo>
                      <a:pt x="19" y="48"/>
                    </a:lnTo>
                    <a:lnTo>
                      <a:pt x="12" y="64"/>
                    </a:lnTo>
                    <a:lnTo>
                      <a:pt x="7" y="82"/>
                    </a:lnTo>
                    <a:lnTo>
                      <a:pt x="2" y="99"/>
                    </a:lnTo>
                    <a:lnTo>
                      <a:pt x="1" y="117"/>
                    </a:lnTo>
                    <a:lnTo>
                      <a:pt x="0" y="135"/>
                    </a:lnTo>
                    <a:lnTo>
                      <a:pt x="1" y="153"/>
                    </a:lnTo>
                    <a:lnTo>
                      <a:pt x="4" y="170"/>
                    </a:lnTo>
                    <a:lnTo>
                      <a:pt x="8" y="187"/>
                    </a:lnTo>
                    <a:lnTo>
                      <a:pt x="13" y="203"/>
                    </a:lnTo>
                    <a:lnTo>
                      <a:pt x="16" y="204"/>
                    </a:lnTo>
                    <a:lnTo>
                      <a:pt x="20" y="206"/>
                    </a:lnTo>
                    <a:lnTo>
                      <a:pt x="26" y="206"/>
                    </a:lnTo>
                    <a:lnTo>
                      <a:pt x="32" y="206"/>
                    </a:lnTo>
                    <a:lnTo>
                      <a:pt x="43" y="203"/>
                    </a:lnTo>
                    <a:lnTo>
                      <a:pt x="47" y="200"/>
                    </a:lnTo>
                    <a:close/>
                  </a:path>
                </a:pathLst>
              </a:custGeom>
              <a:solidFill>
                <a:srgbClr val="CE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1" name="Freeform 365"/>
              <p:cNvSpPr>
                <a:spLocks noEditPoints="1"/>
              </p:cNvSpPr>
              <p:nvPr/>
            </p:nvSpPr>
            <p:spPr bwMode="auto">
              <a:xfrm>
                <a:off x="3615" y="3571"/>
                <a:ext cx="59" cy="213"/>
              </a:xfrm>
              <a:custGeom>
                <a:avLst/>
                <a:gdLst>
                  <a:gd name="T0" fmla="*/ 31 w 59"/>
                  <a:gd name="T1" fmla="*/ 168 h 213"/>
                  <a:gd name="T2" fmla="*/ 30 w 59"/>
                  <a:gd name="T3" fmla="*/ 127 h 213"/>
                  <a:gd name="T4" fmla="*/ 45 w 59"/>
                  <a:gd name="T5" fmla="*/ 186 h 213"/>
                  <a:gd name="T6" fmla="*/ 23 w 59"/>
                  <a:gd name="T7" fmla="*/ 128 h 213"/>
                  <a:gd name="T8" fmla="*/ 27 w 59"/>
                  <a:gd name="T9" fmla="*/ 66 h 213"/>
                  <a:gd name="T10" fmla="*/ 33 w 59"/>
                  <a:gd name="T11" fmla="*/ 67 h 213"/>
                  <a:gd name="T12" fmla="*/ 30 w 59"/>
                  <a:gd name="T13" fmla="*/ 127 h 213"/>
                  <a:gd name="T14" fmla="*/ 37 w 59"/>
                  <a:gd name="T15" fmla="*/ 36 h 213"/>
                  <a:gd name="T16" fmla="*/ 42 w 59"/>
                  <a:gd name="T17" fmla="*/ 38 h 213"/>
                  <a:gd name="T18" fmla="*/ 41 w 59"/>
                  <a:gd name="T19" fmla="*/ 26 h 213"/>
                  <a:gd name="T20" fmla="*/ 56 w 59"/>
                  <a:gd name="T21" fmla="*/ 12 h 213"/>
                  <a:gd name="T22" fmla="*/ 41 w 59"/>
                  <a:gd name="T23" fmla="*/ 26 h 213"/>
                  <a:gd name="T24" fmla="*/ 53 w 59"/>
                  <a:gd name="T25" fmla="*/ 11 h 213"/>
                  <a:gd name="T26" fmla="*/ 50 w 59"/>
                  <a:gd name="T27" fmla="*/ 8 h 213"/>
                  <a:gd name="T28" fmla="*/ 56 w 59"/>
                  <a:gd name="T29" fmla="*/ 11 h 213"/>
                  <a:gd name="T30" fmla="*/ 50 w 59"/>
                  <a:gd name="T31" fmla="*/ 8 h 213"/>
                  <a:gd name="T32" fmla="*/ 59 w 59"/>
                  <a:gd name="T33" fmla="*/ 7 h 213"/>
                  <a:gd name="T34" fmla="*/ 50 w 59"/>
                  <a:gd name="T35" fmla="*/ 8 h 213"/>
                  <a:gd name="T36" fmla="*/ 53 w 59"/>
                  <a:gd name="T37" fmla="*/ 7 h 213"/>
                  <a:gd name="T38" fmla="*/ 59 w 59"/>
                  <a:gd name="T39" fmla="*/ 3 h 213"/>
                  <a:gd name="T40" fmla="*/ 52 w 59"/>
                  <a:gd name="T41" fmla="*/ 6 h 213"/>
                  <a:gd name="T42" fmla="*/ 53 w 59"/>
                  <a:gd name="T43" fmla="*/ 6 h 213"/>
                  <a:gd name="T44" fmla="*/ 53 w 59"/>
                  <a:gd name="T45" fmla="*/ 6 h 213"/>
                  <a:gd name="T46" fmla="*/ 50 w 59"/>
                  <a:gd name="T47" fmla="*/ 2 h 213"/>
                  <a:gd name="T48" fmla="*/ 53 w 59"/>
                  <a:gd name="T49" fmla="*/ 6 h 213"/>
                  <a:gd name="T50" fmla="*/ 50 w 59"/>
                  <a:gd name="T51" fmla="*/ 11 h 213"/>
                  <a:gd name="T52" fmla="*/ 50 w 59"/>
                  <a:gd name="T53" fmla="*/ 2 h 213"/>
                  <a:gd name="T54" fmla="*/ 41 w 59"/>
                  <a:gd name="T55" fmla="*/ 23 h 213"/>
                  <a:gd name="T56" fmla="*/ 35 w 59"/>
                  <a:gd name="T57" fmla="*/ 19 h 213"/>
                  <a:gd name="T58" fmla="*/ 31 w 59"/>
                  <a:gd name="T59" fmla="*/ 37 h 213"/>
                  <a:gd name="T60" fmla="*/ 12 w 59"/>
                  <a:gd name="T61" fmla="*/ 66 h 213"/>
                  <a:gd name="T62" fmla="*/ 31 w 59"/>
                  <a:gd name="T63" fmla="*/ 37 h 213"/>
                  <a:gd name="T64" fmla="*/ 10 w 59"/>
                  <a:gd name="T65" fmla="*/ 102 h 213"/>
                  <a:gd name="T66" fmla="*/ 0 w 59"/>
                  <a:gd name="T67" fmla="*/ 136 h 213"/>
                  <a:gd name="T68" fmla="*/ 7 w 59"/>
                  <a:gd name="T69" fmla="*/ 83 h 213"/>
                  <a:gd name="T70" fmla="*/ 7 w 59"/>
                  <a:gd name="T71" fmla="*/ 136 h 213"/>
                  <a:gd name="T72" fmla="*/ 14 w 59"/>
                  <a:gd name="T73" fmla="*/ 188 h 213"/>
                  <a:gd name="T74" fmla="*/ 8 w 59"/>
                  <a:gd name="T75" fmla="*/ 190 h 213"/>
                  <a:gd name="T76" fmla="*/ 0 w 59"/>
                  <a:gd name="T77" fmla="*/ 136 h 213"/>
                  <a:gd name="T78" fmla="*/ 14 w 59"/>
                  <a:gd name="T79" fmla="*/ 206 h 213"/>
                  <a:gd name="T80" fmla="*/ 19 w 59"/>
                  <a:gd name="T81" fmla="*/ 205 h 213"/>
                  <a:gd name="T82" fmla="*/ 33 w 59"/>
                  <a:gd name="T83" fmla="*/ 213 h 213"/>
                  <a:gd name="T84" fmla="*/ 16 w 59"/>
                  <a:gd name="T85" fmla="*/ 210 h 213"/>
                  <a:gd name="T86" fmla="*/ 31 w 59"/>
                  <a:gd name="T87" fmla="*/ 206 h 213"/>
                  <a:gd name="T88" fmla="*/ 42 w 59"/>
                  <a:gd name="T89" fmla="*/ 210 h 213"/>
                  <a:gd name="T90" fmla="*/ 31 w 59"/>
                  <a:gd name="T91" fmla="*/ 206 h 213"/>
                  <a:gd name="T92" fmla="*/ 48 w 59"/>
                  <a:gd name="T93" fmla="*/ 202 h 213"/>
                  <a:gd name="T94" fmla="*/ 42 w 59"/>
                  <a:gd name="T95" fmla="*/ 210 h 213"/>
                  <a:gd name="T96" fmla="*/ 50 w 59"/>
                  <a:gd name="T97" fmla="*/ 209 h 213"/>
                  <a:gd name="T98" fmla="*/ 48 w 59"/>
                  <a:gd name="T99" fmla="*/ 202 h 213"/>
                  <a:gd name="T100" fmla="*/ 54 w 59"/>
                  <a:gd name="T101" fmla="*/ 203 h 213"/>
                  <a:gd name="T102" fmla="*/ 48 w 59"/>
                  <a:gd name="T103" fmla="*/ 202 h 213"/>
                  <a:gd name="T104" fmla="*/ 54 w 59"/>
                  <a:gd name="T105" fmla="*/ 203 h 2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
                  <a:gd name="T160" fmla="*/ 0 h 213"/>
                  <a:gd name="T161" fmla="*/ 59 w 59"/>
                  <a:gd name="T162" fmla="*/ 213 h 2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 h="213">
                    <a:moveTo>
                      <a:pt x="48" y="205"/>
                    </a:moveTo>
                    <a:lnTo>
                      <a:pt x="39" y="187"/>
                    </a:lnTo>
                    <a:lnTo>
                      <a:pt x="31" y="168"/>
                    </a:lnTo>
                    <a:lnTo>
                      <a:pt x="26" y="149"/>
                    </a:lnTo>
                    <a:lnTo>
                      <a:pt x="23" y="128"/>
                    </a:lnTo>
                    <a:lnTo>
                      <a:pt x="30" y="127"/>
                    </a:lnTo>
                    <a:lnTo>
                      <a:pt x="33" y="147"/>
                    </a:lnTo>
                    <a:lnTo>
                      <a:pt x="38" y="166"/>
                    </a:lnTo>
                    <a:lnTo>
                      <a:pt x="45" y="186"/>
                    </a:lnTo>
                    <a:lnTo>
                      <a:pt x="53" y="202"/>
                    </a:lnTo>
                    <a:lnTo>
                      <a:pt x="48" y="205"/>
                    </a:lnTo>
                    <a:close/>
                    <a:moveTo>
                      <a:pt x="23" y="128"/>
                    </a:moveTo>
                    <a:lnTo>
                      <a:pt x="22" y="106"/>
                    </a:lnTo>
                    <a:lnTo>
                      <a:pt x="23" y="86"/>
                    </a:lnTo>
                    <a:lnTo>
                      <a:pt x="27" y="66"/>
                    </a:lnTo>
                    <a:lnTo>
                      <a:pt x="33" y="45"/>
                    </a:lnTo>
                    <a:lnTo>
                      <a:pt x="39" y="48"/>
                    </a:lnTo>
                    <a:lnTo>
                      <a:pt x="33" y="67"/>
                    </a:lnTo>
                    <a:lnTo>
                      <a:pt x="30" y="87"/>
                    </a:lnTo>
                    <a:lnTo>
                      <a:pt x="29" y="106"/>
                    </a:lnTo>
                    <a:lnTo>
                      <a:pt x="30" y="127"/>
                    </a:lnTo>
                    <a:lnTo>
                      <a:pt x="23" y="128"/>
                    </a:lnTo>
                    <a:close/>
                    <a:moveTo>
                      <a:pt x="33" y="45"/>
                    </a:moveTo>
                    <a:lnTo>
                      <a:pt x="37" y="36"/>
                    </a:lnTo>
                    <a:lnTo>
                      <a:pt x="41" y="26"/>
                    </a:lnTo>
                    <a:lnTo>
                      <a:pt x="46" y="29"/>
                    </a:lnTo>
                    <a:lnTo>
                      <a:pt x="42" y="38"/>
                    </a:lnTo>
                    <a:lnTo>
                      <a:pt x="39" y="48"/>
                    </a:lnTo>
                    <a:lnTo>
                      <a:pt x="33" y="45"/>
                    </a:lnTo>
                    <a:close/>
                    <a:moveTo>
                      <a:pt x="41" y="26"/>
                    </a:moveTo>
                    <a:lnTo>
                      <a:pt x="45" y="18"/>
                    </a:lnTo>
                    <a:lnTo>
                      <a:pt x="50" y="10"/>
                    </a:lnTo>
                    <a:lnTo>
                      <a:pt x="56" y="12"/>
                    </a:lnTo>
                    <a:lnTo>
                      <a:pt x="50" y="21"/>
                    </a:lnTo>
                    <a:lnTo>
                      <a:pt x="46" y="29"/>
                    </a:lnTo>
                    <a:lnTo>
                      <a:pt x="41" y="26"/>
                    </a:lnTo>
                    <a:close/>
                    <a:moveTo>
                      <a:pt x="56" y="12"/>
                    </a:moveTo>
                    <a:lnTo>
                      <a:pt x="56" y="12"/>
                    </a:lnTo>
                    <a:lnTo>
                      <a:pt x="53" y="11"/>
                    </a:lnTo>
                    <a:lnTo>
                      <a:pt x="56" y="12"/>
                    </a:lnTo>
                    <a:close/>
                    <a:moveTo>
                      <a:pt x="49" y="10"/>
                    </a:moveTo>
                    <a:lnTo>
                      <a:pt x="50" y="8"/>
                    </a:lnTo>
                    <a:lnTo>
                      <a:pt x="56" y="11"/>
                    </a:lnTo>
                    <a:lnTo>
                      <a:pt x="56" y="12"/>
                    </a:lnTo>
                    <a:lnTo>
                      <a:pt x="49" y="10"/>
                    </a:lnTo>
                    <a:close/>
                    <a:moveTo>
                      <a:pt x="50" y="8"/>
                    </a:moveTo>
                    <a:lnTo>
                      <a:pt x="52" y="7"/>
                    </a:lnTo>
                    <a:lnTo>
                      <a:pt x="52" y="6"/>
                    </a:lnTo>
                    <a:lnTo>
                      <a:pt x="59" y="7"/>
                    </a:lnTo>
                    <a:lnTo>
                      <a:pt x="57" y="10"/>
                    </a:lnTo>
                    <a:lnTo>
                      <a:pt x="56" y="11"/>
                    </a:lnTo>
                    <a:lnTo>
                      <a:pt x="50" y="8"/>
                    </a:lnTo>
                    <a:close/>
                    <a:moveTo>
                      <a:pt x="52" y="6"/>
                    </a:moveTo>
                    <a:lnTo>
                      <a:pt x="53" y="6"/>
                    </a:lnTo>
                    <a:lnTo>
                      <a:pt x="53" y="7"/>
                    </a:lnTo>
                    <a:lnTo>
                      <a:pt x="56" y="0"/>
                    </a:lnTo>
                    <a:lnTo>
                      <a:pt x="57" y="2"/>
                    </a:lnTo>
                    <a:lnTo>
                      <a:pt x="59" y="3"/>
                    </a:lnTo>
                    <a:lnTo>
                      <a:pt x="59" y="6"/>
                    </a:lnTo>
                    <a:lnTo>
                      <a:pt x="59" y="7"/>
                    </a:lnTo>
                    <a:lnTo>
                      <a:pt x="52" y="6"/>
                    </a:lnTo>
                    <a:close/>
                    <a:moveTo>
                      <a:pt x="53" y="7"/>
                    </a:moveTo>
                    <a:lnTo>
                      <a:pt x="53" y="7"/>
                    </a:lnTo>
                    <a:lnTo>
                      <a:pt x="53" y="6"/>
                    </a:lnTo>
                    <a:lnTo>
                      <a:pt x="54" y="3"/>
                    </a:lnTo>
                    <a:lnTo>
                      <a:pt x="53" y="7"/>
                    </a:lnTo>
                    <a:close/>
                    <a:moveTo>
                      <a:pt x="53" y="6"/>
                    </a:moveTo>
                    <a:lnTo>
                      <a:pt x="53" y="7"/>
                    </a:lnTo>
                    <a:lnTo>
                      <a:pt x="54" y="7"/>
                    </a:lnTo>
                    <a:lnTo>
                      <a:pt x="50" y="2"/>
                    </a:lnTo>
                    <a:lnTo>
                      <a:pt x="53" y="0"/>
                    </a:lnTo>
                    <a:lnTo>
                      <a:pt x="56" y="0"/>
                    </a:lnTo>
                    <a:lnTo>
                      <a:pt x="53" y="6"/>
                    </a:lnTo>
                    <a:close/>
                    <a:moveTo>
                      <a:pt x="54" y="7"/>
                    </a:moveTo>
                    <a:lnTo>
                      <a:pt x="52" y="8"/>
                    </a:lnTo>
                    <a:lnTo>
                      <a:pt x="50" y="11"/>
                    </a:lnTo>
                    <a:lnTo>
                      <a:pt x="45" y="7"/>
                    </a:lnTo>
                    <a:lnTo>
                      <a:pt x="48" y="4"/>
                    </a:lnTo>
                    <a:lnTo>
                      <a:pt x="50" y="2"/>
                    </a:lnTo>
                    <a:lnTo>
                      <a:pt x="54" y="7"/>
                    </a:lnTo>
                    <a:close/>
                    <a:moveTo>
                      <a:pt x="50" y="11"/>
                    </a:moveTo>
                    <a:lnTo>
                      <a:pt x="41" y="23"/>
                    </a:lnTo>
                    <a:lnTo>
                      <a:pt x="31" y="37"/>
                    </a:lnTo>
                    <a:lnTo>
                      <a:pt x="26" y="34"/>
                    </a:lnTo>
                    <a:lnTo>
                      <a:pt x="35" y="19"/>
                    </a:lnTo>
                    <a:lnTo>
                      <a:pt x="45" y="7"/>
                    </a:lnTo>
                    <a:lnTo>
                      <a:pt x="50" y="11"/>
                    </a:lnTo>
                    <a:close/>
                    <a:moveTo>
                      <a:pt x="31" y="37"/>
                    </a:moveTo>
                    <a:lnTo>
                      <a:pt x="24" y="52"/>
                    </a:lnTo>
                    <a:lnTo>
                      <a:pt x="18" y="68"/>
                    </a:lnTo>
                    <a:lnTo>
                      <a:pt x="12" y="66"/>
                    </a:lnTo>
                    <a:lnTo>
                      <a:pt x="19" y="49"/>
                    </a:lnTo>
                    <a:lnTo>
                      <a:pt x="26" y="34"/>
                    </a:lnTo>
                    <a:lnTo>
                      <a:pt x="31" y="37"/>
                    </a:lnTo>
                    <a:close/>
                    <a:moveTo>
                      <a:pt x="18" y="68"/>
                    </a:moveTo>
                    <a:lnTo>
                      <a:pt x="12" y="85"/>
                    </a:lnTo>
                    <a:lnTo>
                      <a:pt x="10" y="102"/>
                    </a:lnTo>
                    <a:lnTo>
                      <a:pt x="7" y="120"/>
                    </a:lnTo>
                    <a:lnTo>
                      <a:pt x="7" y="136"/>
                    </a:lnTo>
                    <a:lnTo>
                      <a:pt x="0" y="136"/>
                    </a:lnTo>
                    <a:lnTo>
                      <a:pt x="0" y="119"/>
                    </a:lnTo>
                    <a:lnTo>
                      <a:pt x="3" y="101"/>
                    </a:lnTo>
                    <a:lnTo>
                      <a:pt x="7" y="83"/>
                    </a:lnTo>
                    <a:lnTo>
                      <a:pt x="12" y="66"/>
                    </a:lnTo>
                    <a:lnTo>
                      <a:pt x="18" y="68"/>
                    </a:lnTo>
                    <a:close/>
                    <a:moveTo>
                      <a:pt x="7" y="136"/>
                    </a:moveTo>
                    <a:lnTo>
                      <a:pt x="7" y="154"/>
                    </a:lnTo>
                    <a:lnTo>
                      <a:pt x="10" y="172"/>
                    </a:lnTo>
                    <a:lnTo>
                      <a:pt x="14" y="188"/>
                    </a:lnTo>
                    <a:lnTo>
                      <a:pt x="19" y="205"/>
                    </a:lnTo>
                    <a:lnTo>
                      <a:pt x="14" y="206"/>
                    </a:lnTo>
                    <a:lnTo>
                      <a:pt x="8" y="190"/>
                    </a:lnTo>
                    <a:lnTo>
                      <a:pt x="4" y="172"/>
                    </a:lnTo>
                    <a:lnTo>
                      <a:pt x="1" y="154"/>
                    </a:lnTo>
                    <a:lnTo>
                      <a:pt x="0" y="136"/>
                    </a:lnTo>
                    <a:lnTo>
                      <a:pt x="7" y="136"/>
                    </a:lnTo>
                    <a:close/>
                    <a:moveTo>
                      <a:pt x="14" y="207"/>
                    </a:moveTo>
                    <a:lnTo>
                      <a:pt x="14" y="206"/>
                    </a:lnTo>
                    <a:lnTo>
                      <a:pt x="16" y="206"/>
                    </a:lnTo>
                    <a:lnTo>
                      <a:pt x="14" y="207"/>
                    </a:lnTo>
                    <a:close/>
                    <a:moveTo>
                      <a:pt x="19" y="205"/>
                    </a:moveTo>
                    <a:lnTo>
                      <a:pt x="23" y="206"/>
                    </a:lnTo>
                    <a:lnTo>
                      <a:pt x="31" y="206"/>
                    </a:lnTo>
                    <a:lnTo>
                      <a:pt x="33" y="213"/>
                    </a:lnTo>
                    <a:lnTo>
                      <a:pt x="26" y="213"/>
                    </a:lnTo>
                    <a:lnTo>
                      <a:pt x="20" y="211"/>
                    </a:lnTo>
                    <a:lnTo>
                      <a:pt x="16" y="210"/>
                    </a:lnTo>
                    <a:lnTo>
                      <a:pt x="14" y="207"/>
                    </a:lnTo>
                    <a:lnTo>
                      <a:pt x="19" y="205"/>
                    </a:lnTo>
                    <a:close/>
                    <a:moveTo>
                      <a:pt x="31" y="206"/>
                    </a:moveTo>
                    <a:lnTo>
                      <a:pt x="37" y="205"/>
                    </a:lnTo>
                    <a:lnTo>
                      <a:pt x="41" y="205"/>
                    </a:lnTo>
                    <a:lnTo>
                      <a:pt x="42" y="210"/>
                    </a:lnTo>
                    <a:lnTo>
                      <a:pt x="37" y="211"/>
                    </a:lnTo>
                    <a:lnTo>
                      <a:pt x="33" y="213"/>
                    </a:lnTo>
                    <a:lnTo>
                      <a:pt x="31" y="206"/>
                    </a:lnTo>
                    <a:close/>
                    <a:moveTo>
                      <a:pt x="41" y="205"/>
                    </a:moveTo>
                    <a:lnTo>
                      <a:pt x="45" y="203"/>
                    </a:lnTo>
                    <a:lnTo>
                      <a:pt x="48" y="202"/>
                    </a:lnTo>
                    <a:lnTo>
                      <a:pt x="50" y="209"/>
                    </a:lnTo>
                    <a:lnTo>
                      <a:pt x="46" y="210"/>
                    </a:lnTo>
                    <a:lnTo>
                      <a:pt x="42" y="210"/>
                    </a:lnTo>
                    <a:lnTo>
                      <a:pt x="41" y="205"/>
                    </a:lnTo>
                    <a:close/>
                    <a:moveTo>
                      <a:pt x="50" y="209"/>
                    </a:moveTo>
                    <a:lnTo>
                      <a:pt x="50" y="209"/>
                    </a:lnTo>
                    <a:lnTo>
                      <a:pt x="49" y="206"/>
                    </a:lnTo>
                    <a:lnTo>
                      <a:pt x="50" y="209"/>
                    </a:lnTo>
                    <a:close/>
                    <a:moveTo>
                      <a:pt x="48" y="202"/>
                    </a:moveTo>
                    <a:lnTo>
                      <a:pt x="48" y="203"/>
                    </a:lnTo>
                    <a:lnTo>
                      <a:pt x="54" y="203"/>
                    </a:lnTo>
                    <a:lnTo>
                      <a:pt x="53" y="206"/>
                    </a:lnTo>
                    <a:lnTo>
                      <a:pt x="50" y="209"/>
                    </a:lnTo>
                    <a:lnTo>
                      <a:pt x="48" y="202"/>
                    </a:lnTo>
                    <a:close/>
                    <a:moveTo>
                      <a:pt x="53" y="202"/>
                    </a:moveTo>
                    <a:lnTo>
                      <a:pt x="54" y="203"/>
                    </a:lnTo>
                    <a:lnTo>
                      <a:pt x="50" y="203"/>
                    </a:lnTo>
                    <a:lnTo>
                      <a:pt x="53"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2" name="Freeform 366"/>
              <p:cNvSpPr>
                <a:spLocks/>
              </p:cNvSpPr>
              <p:nvPr/>
            </p:nvSpPr>
            <p:spPr bwMode="auto">
              <a:xfrm>
                <a:off x="3596" y="3559"/>
                <a:ext cx="58" cy="221"/>
              </a:xfrm>
              <a:custGeom>
                <a:avLst/>
                <a:gdLst>
                  <a:gd name="T0" fmla="*/ 57 w 58"/>
                  <a:gd name="T1" fmla="*/ 217 h 221"/>
                  <a:gd name="T2" fmla="*/ 45 w 58"/>
                  <a:gd name="T3" fmla="*/ 198 h 221"/>
                  <a:gd name="T4" fmla="*/ 35 w 58"/>
                  <a:gd name="T5" fmla="*/ 177 h 221"/>
                  <a:gd name="T6" fmla="*/ 29 w 58"/>
                  <a:gd name="T7" fmla="*/ 158 h 221"/>
                  <a:gd name="T8" fmla="*/ 23 w 58"/>
                  <a:gd name="T9" fmla="*/ 138 h 221"/>
                  <a:gd name="T10" fmla="*/ 20 w 58"/>
                  <a:gd name="T11" fmla="*/ 116 h 221"/>
                  <a:gd name="T12" fmla="*/ 20 w 58"/>
                  <a:gd name="T13" fmla="*/ 95 h 221"/>
                  <a:gd name="T14" fmla="*/ 22 w 58"/>
                  <a:gd name="T15" fmla="*/ 73 h 221"/>
                  <a:gd name="T16" fmla="*/ 26 w 58"/>
                  <a:gd name="T17" fmla="*/ 50 h 221"/>
                  <a:gd name="T18" fmla="*/ 29 w 58"/>
                  <a:gd name="T19" fmla="*/ 39 h 221"/>
                  <a:gd name="T20" fmla="*/ 33 w 58"/>
                  <a:gd name="T21" fmla="*/ 29 h 221"/>
                  <a:gd name="T22" fmla="*/ 37 w 58"/>
                  <a:gd name="T23" fmla="*/ 19 h 221"/>
                  <a:gd name="T24" fmla="*/ 41 w 58"/>
                  <a:gd name="T25" fmla="*/ 8 h 221"/>
                  <a:gd name="T26" fmla="*/ 42 w 58"/>
                  <a:gd name="T27" fmla="*/ 4 h 221"/>
                  <a:gd name="T28" fmla="*/ 42 w 58"/>
                  <a:gd name="T29" fmla="*/ 0 h 221"/>
                  <a:gd name="T30" fmla="*/ 39 w 58"/>
                  <a:gd name="T31" fmla="*/ 1 h 221"/>
                  <a:gd name="T32" fmla="*/ 35 w 58"/>
                  <a:gd name="T33" fmla="*/ 7 h 221"/>
                  <a:gd name="T34" fmla="*/ 26 w 58"/>
                  <a:gd name="T35" fmla="*/ 22 h 221"/>
                  <a:gd name="T36" fmla="*/ 18 w 58"/>
                  <a:gd name="T37" fmla="*/ 39 h 221"/>
                  <a:gd name="T38" fmla="*/ 11 w 58"/>
                  <a:gd name="T39" fmla="*/ 57 h 221"/>
                  <a:gd name="T40" fmla="*/ 5 w 58"/>
                  <a:gd name="T41" fmla="*/ 76 h 221"/>
                  <a:gd name="T42" fmla="*/ 3 w 58"/>
                  <a:gd name="T43" fmla="*/ 95 h 221"/>
                  <a:gd name="T44" fmla="*/ 0 w 58"/>
                  <a:gd name="T45" fmla="*/ 114 h 221"/>
                  <a:gd name="T46" fmla="*/ 0 w 58"/>
                  <a:gd name="T47" fmla="*/ 132 h 221"/>
                  <a:gd name="T48" fmla="*/ 1 w 58"/>
                  <a:gd name="T49" fmla="*/ 150 h 221"/>
                  <a:gd name="T50" fmla="*/ 5 w 58"/>
                  <a:gd name="T51" fmla="*/ 166 h 221"/>
                  <a:gd name="T52" fmla="*/ 11 w 58"/>
                  <a:gd name="T53" fmla="*/ 183 h 221"/>
                  <a:gd name="T54" fmla="*/ 16 w 58"/>
                  <a:gd name="T55" fmla="*/ 199 h 221"/>
                  <a:gd name="T56" fmla="*/ 24 w 58"/>
                  <a:gd name="T57" fmla="*/ 215 h 221"/>
                  <a:gd name="T58" fmla="*/ 31 w 58"/>
                  <a:gd name="T59" fmla="*/ 219 h 221"/>
                  <a:gd name="T60" fmla="*/ 45 w 58"/>
                  <a:gd name="T61" fmla="*/ 221 h 221"/>
                  <a:gd name="T62" fmla="*/ 50 w 58"/>
                  <a:gd name="T63" fmla="*/ 221 h 221"/>
                  <a:gd name="T64" fmla="*/ 56 w 58"/>
                  <a:gd name="T65" fmla="*/ 221 h 221"/>
                  <a:gd name="T66" fmla="*/ 57 w 58"/>
                  <a:gd name="T67" fmla="*/ 221 h 221"/>
                  <a:gd name="T68" fmla="*/ 58 w 58"/>
                  <a:gd name="T69" fmla="*/ 219 h 221"/>
                  <a:gd name="T70" fmla="*/ 58 w 58"/>
                  <a:gd name="T71" fmla="*/ 218 h 221"/>
                  <a:gd name="T72" fmla="*/ 57 w 58"/>
                  <a:gd name="T73" fmla="*/ 217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21"/>
                  <a:gd name="T113" fmla="*/ 58 w 58"/>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21">
                    <a:moveTo>
                      <a:pt x="57" y="217"/>
                    </a:moveTo>
                    <a:lnTo>
                      <a:pt x="45" y="198"/>
                    </a:lnTo>
                    <a:lnTo>
                      <a:pt x="35" y="177"/>
                    </a:lnTo>
                    <a:lnTo>
                      <a:pt x="29" y="158"/>
                    </a:lnTo>
                    <a:lnTo>
                      <a:pt x="23" y="138"/>
                    </a:lnTo>
                    <a:lnTo>
                      <a:pt x="20" y="116"/>
                    </a:lnTo>
                    <a:lnTo>
                      <a:pt x="20" y="95"/>
                    </a:lnTo>
                    <a:lnTo>
                      <a:pt x="22" y="73"/>
                    </a:lnTo>
                    <a:lnTo>
                      <a:pt x="26" y="50"/>
                    </a:lnTo>
                    <a:lnTo>
                      <a:pt x="29" y="39"/>
                    </a:lnTo>
                    <a:lnTo>
                      <a:pt x="33" y="29"/>
                    </a:lnTo>
                    <a:lnTo>
                      <a:pt x="37" y="19"/>
                    </a:lnTo>
                    <a:lnTo>
                      <a:pt x="41" y="8"/>
                    </a:lnTo>
                    <a:lnTo>
                      <a:pt x="42" y="4"/>
                    </a:lnTo>
                    <a:lnTo>
                      <a:pt x="42" y="0"/>
                    </a:lnTo>
                    <a:lnTo>
                      <a:pt x="39" y="1"/>
                    </a:lnTo>
                    <a:lnTo>
                      <a:pt x="35" y="7"/>
                    </a:lnTo>
                    <a:lnTo>
                      <a:pt x="26" y="22"/>
                    </a:lnTo>
                    <a:lnTo>
                      <a:pt x="18" y="39"/>
                    </a:lnTo>
                    <a:lnTo>
                      <a:pt x="11" y="57"/>
                    </a:lnTo>
                    <a:lnTo>
                      <a:pt x="5" y="76"/>
                    </a:lnTo>
                    <a:lnTo>
                      <a:pt x="3" y="95"/>
                    </a:lnTo>
                    <a:lnTo>
                      <a:pt x="0" y="114"/>
                    </a:lnTo>
                    <a:lnTo>
                      <a:pt x="0" y="132"/>
                    </a:lnTo>
                    <a:lnTo>
                      <a:pt x="1" y="150"/>
                    </a:lnTo>
                    <a:lnTo>
                      <a:pt x="5" y="166"/>
                    </a:lnTo>
                    <a:lnTo>
                      <a:pt x="11" y="183"/>
                    </a:lnTo>
                    <a:lnTo>
                      <a:pt x="16" y="199"/>
                    </a:lnTo>
                    <a:lnTo>
                      <a:pt x="24" y="215"/>
                    </a:lnTo>
                    <a:lnTo>
                      <a:pt x="31" y="219"/>
                    </a:lnTo>
                    <a:lnTo>
                      <a:pt x="45" y="221"/>
                    </a:lnTo>
                    <a:lnTo>
                      <a:pt x="50" y="221"/>
                    </a:lnTo>
                    <a:lnTo>
                      <a:pt x="56" y="221"/>
                    </a:lnTo>
                    <a:lnTo>
                      <a:pt x="57" y="221"/>
                    </a:lnTo>
                    <a:lnTo>
                      <a:pt x="58" y="219"/>
                    </a:lnTo>
                    <a:lnTo>
                      <a:pt x="58" y="218"/>
                    </a:lnTo>
                    <a:lnTo>
                      <a:pt x="57" y="217"/>
                    </a:lnTo>
                    <a:close/>
                  </a:path>
                </a:pathLst>
              </a:custGeom>
              <a:solidFill>
                <a:srgbClr val="BAA2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3" name="Freeform 367"/>
              <p:cNvSpPr>
                <a:spLocks noEditPoints="1"/>
              </p:cNvSpPr>
              <p:nvPr/>
            </p:nvSpPr>
            <p:spPr bwMode="auto">
              <a:xfrm>
                <a:off x="3593" y="3556"/>
                <a:ext cx="64" cy="228"/>
              </a:xfrm>
              <a:custGeom>
                <a:avLst/>
                <a:gdLst>
                  <a:gd name="T0" fmla="*/ 36 w 64"/>
                  <a:gd name="T1" fmla="*/ 181 h 228"/>
                  <a:gd name="T2" fmla="*/ 29 w 64"/>
                  <a:gd name="T3" fmla="*/ 139 h 228"/>
                  <a:gd name="T4" fmla="*/ 52 w 64"/>
                  <a:gd name="T5" fmla="*/ 199 h 228"/>
                  <a:gd name="T6" fmla="*/ 23 w 64"/>
                  <a:gd name="T7" fmla="*/ 141 h 228"/>
                  <a:gd name="T8" fmla="*/ 22 w 64"/>
                  <a:gd name="T9" fmla="*/ 76 h 228"/>
                  <a:gd name="T10" fmla="*/ 27 w 64"/>
                  <a:gd name="T11" fmla="*/ 76 h 228"/>
                  <a:gd name="T12" fmla="*/ 29 w 64"/>
                  <a:gd name="T13" fmla="*/ 139 h 228"/>
                  <a:gd name="T14" fmla="*/ 29 w 64"/>
                  <a:gd name="T15" fmla="*/ 42 h 228"/>
                  <a:gd name="T16" fmla="*/ 36 w 64"/>
                  <a:gd name="T17" fmla="*/ 44 h 228"/>
                  <a:gd name="T18" fmla="*/ 33 w 64"/>
                  <a:gd name="T19" fmla="*/ 30 h 228"/>
                  <a:gd name="T20" fmla="*/ 46 w 64"/>
                  <a:gd name="T21" fmla="*/ 12 h 228"/>
                  <a:gd name="T22" fmla="*/ 33 w 64"/>
                  <a:gd name="T23" fmla="*/ 30 h 228"/>
                  <a:gd name="T24" fmla="*/ 44 w 64"/>
                  <a:gd name="T25" fmla="*/ 11 h 228"/>
                  <a:gd name="T26" fmla="*/ 41 w 64"/>
                  <a:gd name="T27" fmla="*/ 10 h 228"/>
                  <a:gd name="T28" fmla="*/ 46 w 64"/>
                  <a:gd name="T29" fmla="*/ 12 h 228"/>
                  <a:gd name="T30" fmla="*/ 46 w 64"/>
                  <a:gd name="T31" fmla="*/ 12 h 228"/>
                  <a:gd name="T32" fmla="*/ 46 w 64"/>
                  <a:gd name="T33" fmla="*/ 12 h 228"/>
                  <a:gd name="T34" fmla="*/ 42 w 64"/>
                  <a:gd name="T35" fmla="*/ 7 h 228"/>
                  <a:gd name="T36" fmla="*/ 46 w 64"/>
                  <a:gd name="T37" fmla="*/ 12 h 228"/>
                  <a:gd name="T38" fmla="*/ 44 w 64"/>
                  <a:gd name="T39" fmla="*/ 6 h 228"/>
                  <a:gd name="T40" fmla="*/ 48 w 64"/>
                  <a:gd name="T41" fmla="*/ 2 h 228"/>
                  <a:gd name="T42" fmla="*/ 48 w 64"/>
                  <a:gd name="T43" fmla="*/ 8 h 228"/>
                  <a:gd name="T44" fmla="*/ 44 w 64"/>
                  <a:gd name="T45" fmla="*/ 6 h 228"/>
                  <a:gd name="T46" fmla="*/ 44 w 64"/>
                  <a:gd name="T47" fmla="*/ 6 h 228"/>
                  <a:gd name="T48" fmla="*/ 44 w 64"/>
                  <a:gd name="T49" fmla="*/ 7 h 228"/>
                  <a:gd name="T50" fmla="*/ 42 w 64"/>
                  <a:gd name="T51" fmla="*/ 0 h 228"/>
                  <a:gd name="T52" fmla="*/ 44 w 64"/>
                  <a:gd name="T53" fmla="*/ 6 h 228"/>
                  <a:gd name="T54" fmla="*/ 41 w 64"/>
                  <a:gd name="T55" fmla="*/ 6 h 228"/>
                  <a:gd name="T56" fmla="*/ 42 w 64"/>
                  <a:gd name="T57" fmla="*/ 8 h 228"/>
                  <a:gd name="T58" fmla="*/ 38 w 64"/>
                  <a:gd name="T59" fmla="*/ 4 h 228"/>
                  <a:gd name="T60" fmla="*/ 42 w 64"/>
                  <a:gd name="T61" fmla="*/ 10 h 228"/>
                  <a:gd name="T62" fmla="*/ 36 w 64"/>
                  <a:gd name="T63" fmla="*/ 7 h 228"/>
                  <a:gd name="T64" fmla="*/ 42 w 64"/>
                  <a:gd name="T65" fmla="*/ 10 h 228"/>
                  <a:gd name="T66" fmla="*/ 38 w 64"/>
                  <a:gd name="T67" fmla="*/ 10 h 228"/>
                  <a:gd name="T68" fmla="*/ 32 w 64"/>
                  <a:gd name="T69" fmla="*/ 27 h 228"/>
                  <a:gd name="T70" fmla="*/ 26 w 64"/>
                  <a:gd name="T71" fmla="*/ 23 h 228"/>
                  <a:gd name="T72" fmla="*/ 23 w 64"/>
                  <a:gd name="T73" fmla="*/ 44 h 228"/>
                  <a:gd name="T74" fmla="*/ 6 w 64"/>
                  <a:gd name="T75" fmla="*/ 78 h 228"/>
                  <a:gd name="T76" fmla="*/ 23 w 64"/>
                  <a:gd name="T77" fmla="*/ 44 h 228"/>
                  <a:gd name="T78" fmla="*/ 6 w 64"/>
                  <a:gd name="T79" fmla="*/ 117 h 228"/>
                  <a:gd name="T80" fmla="*/ 2 w 64"/>
                  <a:gd name="T81" fmla="*/ 153 h 228"/>
                  <a:gd name="T82" fmla="*/ 2 w 64"/>
                  <a:gd name="T83" fmla="*/ 98 h 228"/>
                  <a:gd name="T84" fmla="*/ 8 w 64"/>
                  <a:gd name="T85" fmla="*/ 151 h 228"/>
                  <a:gd name="T86" fmla="*/ 23 w 64"/>
                  <a:gd name="T87" fmla="*/ 202 h 228"/>
                  <a:gd name="T88" fmla="*/ 17 w 64"/>
                  <a:gd name="T89" fmla="*/ 203 h 228"/>
                  <a:gd name="T90" fmla="*/ 2 w 64"/>
                  <a:gd name="T91" fmla="*/ 153 h 228"/>
                  <a:gd name="T92" fmla="*/ 32 w 64"/>
                  <a:gd name="T93" fmla="*/ 217 h 228"/>
                  <a:gd name="T94" fmla="*/ 30 w 64"/>
                  <a:gd name="T95" fmla="*/ 217 h 228"/>
                  <a:gd name="T96" fmla="*/ 51 w 64"/>
                  <a:gd name="T97" fmla="*/ 221 h 228"/>
                  <a:gd name="T98" fmla="*/ 34 w 64"/>
                  <a:gd name="T99" fmla="*/ 225 h 228"/>
                  <a:gd name="T100" fmla="*/ 32 w 64"/>
                  <a:gd name="T101" fmla="*/ 218 h 228"/>
                  <a:gd name="T102" fmla="*/ 57 w 64"/>
                  <a:gd name="T103" fmla="*/ 221 h 228"/>
                  <a:gd name="T104" fmla="*/ 51 w 64"/>
                  <a:gd name="T105" fmla="*/ 228 h 228"/>
                  <a:gd name="T106" fmla="*/ 57 w 64"/>
                  <a:gd name="T107" fmla="*/ 221 h 228"/>
                  <a:gd name="T108" fmla="*/ 61 w 64"/>
                  <a:gd name="T109" fmla="*/ 226 h 228"/>
                  <a:gd name="T110" fmla="*/ 57 w 64"/>
                  <a:gd name="T111" fmla="*/ 221 h 228"/>
                  <a:gd name="T112" fmla="*/ 63 w 64"/>
                  <a:gd name="T113" fmla="*/ 218 h 228"/>
                  <a:gd name="T114" fmla="*/ 57 w 64"/>
                  <a:gd name="T115" fmla="*/ 221 h 228"/>
                  <a:gd name="T116" fmla="*/ 57 w 64"/>
                  <a:gd name="T117" fmla="*/ 221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
                  <a:gd name="T178" fmla="*/ 0 h 228"/>
                  <a:gd name="T179" fmla="*/ 64 w 64"/>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 h="228">
                    <a:moveTo>
                      <a:pt x="57" y="221"/>
                    </a:moveTo>
                    <a:lnTo>
                      <a:pt x="45" y="202"/>
                    </a:lnTo>
                    <a:lnTo>
                      <a:pt x="36" y="181"/>
                    </a:lnTo>
                    <a:lnTo>
                      <a:pt x="29" y="161"/>
                    </a:lnTo>
                    <a:lnTo>
                      <a:pt x="23" y="141"/>
                    </a:lnTo>
                    <a:lnTo>
                      <a:pt x="29" y="139"/>
                    </a:lnTo>
                    <a:lnTo>
                      <a:pt x="34" y="160"/>
                    </a:lnTo>
                    <a:lnTo>
                      <a:pt x="42" y="179"/>
                    </a:lnTo>
                    <a:lnTo>
                      <a:pt x="52" y="199"/>
                    </a:lnTo>
                    <a:lnTo>
                      <a:pt x="63" y="218"/>
                    </a:lnTo>
                    <a:lnTo>
                      <a:pt x="57" y="221"/>
                    </a:lnTo>
                    <a:close/>
                    <a:moveTo>
                      <a:pt x="23" y="141"/>
                    </a:moveTo>
                    <a:lnTo>
                      <a:pt x="21" y="120"/>
                    </a:lnTo>
                    <a:lnTo>
                      <a:pt x="19" y="98"/>
                    </a:lnTo>
                    <a:lnTo>
                      <a:pt x="22" y="76"/>
                    </a:lnTo>
                    <a:lnTo>
                      <a:pt x="26" y="53"/>
                    </a:lnTo>
                    <a:lnTo>
                      <a:pt x="32" y="55"/>
                    </a:lnTo>
                    <a:lnTo>
                      <a:pt x="27" y="76"/>
                    </a:lnTo>
                    <a:lnTo>
                      <a:pt x="26" y="98"/>
                    </a:lnTo>
                    <a:lnTo>
                      <a:pt x="26" y="119"/>
                    </a:lnTo>
                    <a:lnTo>
                      <a:pt x="29" y="139"/>
                    </a:lnTo>
                    <a:lnTo>
                      <a:pt x="23" y="141"/>
                    </a:lnTo>
                    <a:close/>
                    <a:moveTo>
                      <a:pt x="26" y="53"/>
                    </a:moveTo>
                    <a:lnTo>
                      <a:pt x="29" y="42"/>
                    </a:lnTo>
                    <a:lnTo>
                      <a:pt x="33" y="30"/>
                    </a:lnTo>
                    <a:lnTo>
                      <a:pt x="38" y="33"/>
                    </a:lnTo>
                    <a:lnTo>
                      <a:pt x="36" y="44"/>
                    </a:lnTo>
                    <a:lnTo>
                      <a:pt x="32" y="55"/>
                    </a:lnTo>
                    <a:lnTo>
                      <a:pt x="26" y="53"/>
                    </a:lnTo>
                    <a:close/>
                    <a:moveTo>
                      <a:pt x="33" y="30"/>
                    </a:moveTo>
                    <a:lnTo>
                      <a:pt x="36" y="21"/>
                    </a:lnTo>
                    <a:lnTo>
                      <a:pt x="41" y="10"/>
                    </a:lnTo>
                    <a:lnTo>
                      <a:pt x="46" y="12"/>
                    </a:lnTo>
                    <a:lnTo>
                      <a:pt x="42" y="22"/>
                    </a:lnTo>
                    <a:lnTo>
                      <a:pt x="38" y="33"/>
                    </a:lnTo>
                    <a:lnTo>
                      <a:pt x="33" y="30"/>
                    </a:lnTo>
                    <a:close/>
                    <a:moveTo>
                      <a:pt x="41" y="10"/>
                    </a:moveTo>
                    <a:lnTo>
                      <a:pt x="41" y="10"/>
                    </a:lnTo>
                    <a:lnTo>
                      <a:pt x="44" y="11"/>
                    </a:lnTo>
                    <a:lnTo>
                      <a:pt x="41" y="10"/>
                    </a:lnTo>
                    <a:close/>
                    <a:moveTo>
                      <a:pt x="41" y="10"/>
                    </a:moveTo>
                    <a:lnTo>
                      <a:pt x="41" y="10"/>
                    </a:lnTo>
                    <a:lnTo>
                      <a:pt x="46" y="12"/>
                    </a:lnTo>
                    <a:lnTo>
                      <a:pt x="41" y="10"/>
                    </a:lnTo>
                    <a:close/>
                    <a:moveTo>
                      <a:pt x="46" y="12"/>
                    </a:moveTo>
                    <a:lnTo>
                      <a:pt x="46" y="12"/>
                    </a:lnTo>
                    <a:lnTo>
                      <a:pt x="44" y="11"/>
                    </a:lnTo>
                    <a:lnTo>
                      <a:pt x="46" y="12"/>
                    </a:lnTo>
                    <a:close/>
                    <a:moveTo>
                      <a:pt x="41" y="10"/>
                    </a:moveTo>
                    <a:lnTo>
                      <a:pt x="41" y="8"/>
                    </a:lnTo>
                    <a:lnTo>
                      <a:pt x="42" y="7"/>
                    </a:lnTo>
                    <a:lnTo>
                      <a:pt x="48" y="8"/>
                    </a:lnTo>
                    <a:lnTo>
                      <a:pt x="48" y="11"/>
                    </a:lnTo>
                    <a:lnTo>
                      <a:pt x="46" y="12"/>
                    </a:lnTo>
                    <a:lnTo>
                      <a:pt x="41" y="10"/>
                    </a:lnTo>
                    <a:close/>
                    <a:moveTo>
                      <a:pt x="42" y="7"/>
                    </a:moveTo>
                    <a:lnTo>
                      <a:pt x="44" y="6"/>
                    </a:lnTo>
                    <a:lnTo>
                      <a:pt x="46" y="0"/>
                    </a:lnTo>
                    <a:lnTo>
                      <a:pt x="48" y="2"/>
                    </a:lnTo>
                    <a:lnTo>
                      <a:pt x="49" y="3"/>
                    </a:lnTo>
                    <a:lnTo>
                      <a:pt x="49" y="6"/>
                    </a:lnTo>
                    <a:lnTo>
                      <a:pt x="48" y="8"/>
                    </a:lnTo>
                    <a:lnTo>
                      <a:pt x="42" y="7"/>
                    </a:lnTo>
                    <a:close/>
                    <a:moveTo>
                      <a:pt x="44" y="6"/>
                    </a:moveTo>
                    <a:lnTo>
                      <a:pt x="44" y="6"/>
                    </a:lnTo>
                    <a:lnTo>
                      <a:pt x="45" y="3"/>
                    </a:lnTo>
                    <a:lnTo>
                      <a:pt x="44" y="6"/>
                    </a:lnTo>
                    <a:close/>
                    <a:moveTo>
                      <a:pt x="44" y="6"/>
                    </a:moveTo>
                    <a:lnTo>
                      <a:pt x="44" y="6"/>
                    </a:lnTo>
                    <a:lnTo>
                      <a:pt x="44" y="7"/>
                    </a:lnTo>
                    <a:lnTo>
                      <a:pt x="38" y="3"/>
                    </a:lnTo>
                    <a:lnTo>
                      <a:pt x="41" y="2"/>
                    </a:lnTo>
                    <a:lnTo>
                      <a:pt x="42" y="0"/>
                    </a:lnTo>
                    <a:lnTo>
                      <a:pt x="45" y="0"/>
                    </a:lnTo>
                    <a:lnTo>
                      <a:pt x="48" y="0"/>
                    </a:lnTo>
                    <a:lnTo>
                      <a:pt x="44" y="6"/>
                    </a:lnTo>
                    <a:close/>
                    <a:moveTo>
                      <a:pt x="38" y="3"/>
                    </a:moveTo>
                    <a:lnTo>
                      <a:pt x="38" y="3"/>
                    </a:lnTo>
                    <a:lnTo>
                      <a:pt x="41" y="6"/>
                    </a:lnTo>
                    <a:lnTo>
                      <a:pt x="38" y="3"/>
                    </a:lnTo>
                    <a:close/>
                    <a:moveTo>
                      <a:pt x="44" y="7"/>
                    </a:moveTo>
                    <a:lnTo>
                      <a:pt x="42" y="8"/>
                    </a:lnTo>
                    <a:lnTo>
                      <a:pt x="42" y="10"/>
                    </a:lnTo>
                    <a:lnTo>
                      <a:pt x="37" y="7"/>
                    </a:lnTo>
                    <a:lnTo>
                      <a:pt x="38" y="4"/>
                    </a:lnTo>
                    <a:lnTo>
                      <a:pt x="38" y="3"/>
                    </a:lnTo>
                    <a:lnTo>
                      <a:pt x="44" y="7"/>
                    </a:lnTo>
                    <a:close/>
                    <a:moveTo>
                      <a:pt x="42" y="10"/>
                    </a:moveTo>
                    <a:lnTo>
                      <a:pt x="41" y="11"/>
                    </a:lnTo>
                    <a:lnTo>
                      <a:pt x="36" y="7"/>
                    </a:lnTo>
                    <a:lnTo>
                      <a:pt x="37" y="7"/>
                    </a:lnTo>
                    <a:lnTo>
                      <a:pt x="42" y="10"/>
                    </a:lnTo>
                    <a:close/>
                    <a:moveTo>
                      <a:pt x="36" y="7"/>
                    </a:moveTo>
                    <a:lnTo>
                      <a:pt x="36" y="7"/>
                    </a:lnTo>
                    <a:lnTo>
                      <a:pt x="38" y="10"/>
                    </a:lnTo>
                    <a:lnTo>
                      <a:pt x="36" y="7"/>
                    </a:lnTo>
                    <a:close/>
                    <a:moveTo>
                      <a:pt x="41" y="11"/>
                    </a:moveTo>
                    <a:lnTo>
                      <a:pt x="32" y="27"/>
                    </a:lnTo>
                    <a:lnTo>
                      <a:pt x="23" y="44"/>
                    </a:lnTo>
                    <a:lnTo>
                      <a:pt x="18" y="41"/>
                    </a:lnTo>
                    <a:lnTo>
                      <a:pt x="26" y="23"/>
                    </a:lnTo>
                    <a:lnTo>
                      <a:pt x="36" y="7"/>
                    </a:lnTo>
                    <a:lnTo>
                      <a:pt x="41" y="11"/>
                    </a:lnTo>
                    <a:close/>
                    <a:moveTo>
                      <a:pt x="23" y="44"/>
                    </a:moveTo>
                    <a:lnTo>
                      <a:pt x="17" y="62"/>
                    </a:lnTo>
                    <a:lnTo>
                      <a:pt x="11" y="79"/>
                    </a:lnTo>
                    <a:lnTo>
                      <a:pt x="6" y="78"/>
                    </a:lnTo>
                    <a:lnTo>
                      <a:pt x="11" y="59"/>
                    </a:lnTo>
                    <a:lnTo>
                      <a:pt x="18" y="41"/>
                    </a:lnTo>
                    <a:lnTo>
                      <a:pt x="23" y="44"/>
                    </a:lnTo>
                    <a:close/>
                    <a:moveTo>
                      <a:pt x="11" y="79"/>
                    </a:moveTo>
                    <a:lnTo>
                      <a:pt x="8" y="98"/>
                    </a:lnTo>
                    <a:lnTo>
                      <a:pt x="6" y="117"/>
                    </a:lnTo>
                    <a:lnTo>
                      <a:pt x="6" y="135"/>
                    </a:lnTo>
                    <a:lnTo>
                      <a:pt x="8" y="151"/>
                    </a:lnTo>
                    <a:lnTo>
                      <a:pt x="2" y="153"/>
                    </a:lnTo>
                    <a:lnTo>
                      <a:pt x="0" y="135"/>
                    </a:lnTo>
                    <a:lnTo>
                      <a:pt x="0" y="117"/>
                    </a:lnTo>
                    <a:lnTo>
                      <a:pt x="2" y="98"/>
                    </a:lnTo>
                    <a:lnTo>
                      <a:pt x="6" y="78"/>
                    </a:lnTo>
                    <a:lnTo>
                      <a:pt x="11" y="79"/>
                    </a:lnTo>
                    <a:close/>
                    <a:moveTo>
                      <a:pt x="8" y="151"/>
                    </a:moveTo>
                    <a:lnTo>
                      <a:pt x="11" y="169"/>
                    </a:lnTo>
                    <a:lnTo>
                      <a:pt x="17" y="186"/>
                    </a:lnTo>
                    <a:lnTo>
                      <a:pt x="23" y="202"/>
                    </a:lnTo>
                    <a:lnTo>
                      <a:pt x="30" y="217"/>
                    </a:lnTo>
                    <a:lnTo>
                      <a:pt x="25" y="221"/>
                    </a:lnTo>
                    <a:lnTo>
                      <a:pt x="17" y="203"/>
                    </a:lnTo>
                    <a:lnTo>
                      <a:pt x="10" y="187"/>
                    </a:lnTo>
                    <a:lnTo>
                      <a:pt x="6" y="171"/>
                    </a:lnTo>
                    <a:lnTo>
                      <a:pt x="2" y="153"/>
                    </a:lnTo>
                    <a:lnTo>
                      <a:pt x="8" y="151"/>
                    </a:lnTo>
                    <a:close/>
                    <a:moveTo>
                      <a:pt x="30" y="217"/>
                    </a:moveTo>
                    <a:lnTo>
                      <a:pt x="32" y="217"/>
                    </a:lnTo>
                    <a:lnTo>
                      <a:pt x="32" y="218"/>
                    </a:lnTo>
                    <a:lnTo>
                      <a:pt x="27" y="218"/>
                    </a:lnTo>
                    <a:lnTo>
                      <a:pt x="30" y="217"/>
                    </a:lnTo>
                    <a:close/>
                    <a:moveTo>
                      <a:pt x="32" y="218"/>
                    </a:moveTo>
                    <a:lnTo>
                      <a:pt x="38" y="220"/>
                    </a:lnTo>
                    <a:lnTo>
                      <a:pt x="51" y="221"/>
                    </a:lnTo>
                    <a:lnTo>
                      <a:pt x="51" y="228"/>
                    </a:lnTo>
                    <a:lnTo>
                      <a:pt x="42" y="226"/>
                    </a:lnTo>
                    <a:lnTo>
                      <a:pt x="34" y="225"/>
                    </a:lnTo>
                    <a:lnTo>
                      <a:pt x="29" y="222"/>
                    </a:lnTo>
                    <a:lnTo>
                      <a:pt x="25" y="220"/>
                    </a:lnTo>
                    <a:lnTo>
                      <a:pt x="32" y="218"/>
                    </a:lnTo>
                    <a:close/>
                    <a:moveTo>
                      <a:pt x="51" y="221"/>
                    </a:moveTo>
                    <a:lnTo>
                      <a:pt x="55" y="221"/>
                    </a:lnTo>
                    <a:lnTo>
                      <a:pt x="57" y="221"/>
                    </a:lnTo>
                    <a:lnTo>
                      <a:pt x="57" y="228"/>
                    </a:lnTo>
                    <a:lnTo>
                      <a:pt x="55" y="228"/>
                    </a:lnTo>
                    <a:lnTo>
                      <a:pt x="51" y="228"/>
                    </a:lnTo>
                    <a:lnTo>
                      <a:pt x="51" y="221"/>
                    </a:lnTo>
                    <a:close/>
                    <a:moveTo>
                      <a:pt x="57" y="221"/>
                    </a:moveTo>
                    <a:lnTo>
                      <a:pt x="57" y="221"/>
                    </a:lnTo>
                    <a:lnTo>
                      <a:pt x="64" y="224"/>
                    </a:lnTo>
                    <a:lnTo>
                      <a:pt x="61" y="226"/>
                    </a:lnTo>
                    <a:lnTo>
                      <a:pt x="57" y="228"/>
                    </a:lnTo>
                    <a:lnTo>
                      <a:pt x="57" y="221"/>
                    </a:lnTo>
                    <a:close/>
                    <a:moveTo>
                      <a:pt x="57" y="221"/>
                    </a:moveTo>
                    <a:lnTo>
                      <a:pt x="57" y="221"/>
                    </a:lnTo>
                    <a:lnTo>
                      <a:pt x="57" y="222"/>
                    </a:lnTo>
                    <a:lnTo>
                      <a:pt x="63" y="218"/>
                    </a:lnTo>
                    <a:lnTo>
                      <a:pt x="64" y="221"/>
                    </a:lnTo>
                    <a:lnTo>
                      <a:pt x="64" y="224"/>
                    </a:lnTo>
                    <a:lnTo>
                      <a:pt x="57" y="221"/>
                    </a:lnTo>
                    <a:close/>
                    <a:moveTo>
                      <a:pt x="57" y="222"/>
                    </a:moveTo>
                    <a:lnTo>
                      <a:pt x="57" y="221"/>
                    </a:lnTo>
                    <a:lnTo>
                      <a:pt x="60" y="220"/>
                    </a:lnTo>
                    <a:lnTo>
                      <a:pt x="57"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4" name="Freeform 368"/>
              <p:cNvSpPr>
                <a:spLocks/>
              </p:cNvSpPr>
              <p:nvPr/>
            </p:nvSpPr>
            <p:spPr bwMode="auto">
              <a:xfrm>
                <a:off x="3660" y="3616"/>
                <a:ext cx="50" cy="12"/>
              </a:xfrm>
              <a:custGeom>
                <a:avLst/>
                <a:gdLst>
                  <a:gd name="T0" fmla="*/ 48 w 50"/>
                  <a:gd name="T1" fmla="*/ 11 h 12"/>
                  <a:gd name="T2" fmla="*/ 43 w 50"/>
                  <a:gd name="T3" fmla="*/ 11 h 12"/>
                  <a:gd name="T4" fmla="*/ 37 w 50"/>
                  <a:gd name="T5" fmla="*/ 12 h 12"/>
                  <a:gd name="T6" fmla="*/ 18 w 50"/>
                  <a:gd name="T7" fmla="*/ 7 h 12"/>
                  <a:gd name="T8" fmla="*/ 0 w 50"/>
                  <a:gd name="T9" fmla="*/ 0 h 12"/>
                  <a:gd name="T10" fmla="*/ 5 w 50"/>
                  <a:gd name="T11" fmla="*/ 2 h 12"/>
                  <a:gd name="T12" fmla="*/ 19 w 50"/>
                  <a:gd name="T13" fmla="*/ 4 h 12"/>
                  <a:gd name="T14" fmla="*/ 34 w 50"/>
                  <a:gd name="T15" fmla="*/ 7 h 12"/>
                  <a:gd name="T16" fmla="*/ 46 w 50"/>
                  <a:gd name="T17" fmla="*/ 10 h 12"/>
                  <a:gd name="T18" fmla="*/ 50 w 50"/>
                  <a:gd name="T19" fmla="*/ 11 h 12"/>
                  <a:gd name="T20" fmla="*/ 50 w 50"/>
                  <a:gd name="T21" fmla="*/ 11 h 12"/>
                  <a:gd name="T22" fmla="*/ 49 w 50"/>
                  <a:gd name="T23" fmla="*/ 11 h 12"/>
                  <a:gd name="T24" fmla="*/ 48 w 50"/>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48" y="11"/>
                    </a:moveTo>
                    <a:lnTo>
                      <a:pt x="43" y="11"/>
                    </a:lnTo>
                    <a:lnTo>
                      <a:pt x="37" y="12"/>
                    </a:lnTo>
                    <a:lnTo>
                      <a:pt x="18" y="7"/>
                    </a:lnTo>
                    <a:lnTo>
                      <a:pt x="0" y="0"/>
                    </a:lnTo>
                    <a:lnTo>
                      <a:pt x="5" y="2"/>
                    </a:lnTo>
                    <a:lnTo>
                      <a:pt x="19" y="4"/>
                    </a:lnTo>
                    <a:lnTo>
                      <a:pt x="34" y="7"/>
                    </a:lnTo>
                    <a:lnTo>
                      <a:pt x="46" y="10"/>
                    </a:lnTo>
                    <a:lnTo>
                      <a:pt x="50" y="11"/>
                    </a:lnTo>
                    <a:lnTo>
                      <a:pt x="49" y="11"/>
                    </a:lnTo>
                    <a:lnTo>
                      <a:pt x="48"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5" name="Freeform 369"/>
              <p:cNvSpPr>
                <a:spLocks/>
              </p:cNvSpPr>
              <p:nvPr/>
            </p:nvSpPr>
            <p:spPr bwMode="auto">
              <a:xfrm>
                <a:off x="3660" y="3616"/>
                <a:ext cx="52" cy="7"/>
              </a:xfrm>
              <a:custGeom>
                <a:avLst/>
                <a:gdLst>
                  <a:gd name="T0" fmla="*/ 49 w 52"/>
                  <a:gd name="T1" fmla="*/ 6 h 7"/>
                  <a:gd name="T2" fmla="*/ 45 w 52"/>
                  <a:gd name="T3" fmla="*/ 4 h 7"/>
                  <a:gd name="T4" fmla="*/ 39 w 52"/>
                  <a:gd name="T5" fmla="*/ 2 h 7"/>
                  <a:gd name="T6" fmla="*/ 19 w 52"/>
                  <a:gd name="T7" fmla="*/ 0 h 7"/>
                  <a:gd name="T8" fmla="*/ 0 w 52"/>
                  <a:gd name="T9" fmla="*/ 0 h 7"/>
                  <a:gd name="T10" fmla="*/ 5 w 52"/>
                  <a:gd name="T11" fmla="*/ 2 h 7"/>
                  <a:gd name="T12" fmla="*/ 19 w 52"/>
                  <a:gd name="T13" fmla="*/ 3 h 7"/>
                  <a:gd name="T14" fmla="*/ 35 w 52"/>
                  <a:gd name="T15" fmla="*/ 6 h 7"/>
                  <a:gd name="T16" fmla="*/ 46 w 52"/>
                  <a:gd name="T17" fmla="*/ 7 h 7"/>
                  <a:gd name="T18" fmla="*/ 52 w 52"/>
                  <a:gd name="T19" fmla="*/ 7 h 7"/>
                  <a:gd name="T20" fmla="*/ 52 w 52"/>
                  <a:gd name="T21" fmla="*/ 7 h 7"/>
                  <a:gd name="T22" fmla="*/ 50 w 52"/>
                  <a:gd name="T23" fmla="*/ 6 h 7"/>
                  <a:gd name="T24" fmla="*/ 49 w 52"/>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7"/>
                  <a:gd name="T41" fmla="*/ 52 w 52"/>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7">
                    <a:moveTo>
                      <a:pt x="49" y="6"/>
                    </a:moveTo>
                    <a:lnTo>
                      <a:pt x="45" y="4"/>
                    </a:lnTo>
                    <a:lnTo>
                      <a:pt x="39" y="2"/>
                    </a:lnTo>
                    <a:lnTo>
                      <a:pt x="19" y="0"/>
                    </a:lnTo>
                    <a:lnTo>
                      <a:pt x="0" y="0"/>
                    </a:lnTo>
                    <a:lnTo>
                      <a:pt x="5" y="2"/>
                    </a:lnTo>
                    <a:lnTo>
                      <a:pt x="19" y="3"/>
                    </a:lnTo>
                    <a:lnTo>
                      <a:pt x="35" y="6"/>
                    </a:lnTo>
                    <a:lnTo>
                      <a:pt x="46" y="7"/>
                    </a:lnTo>
                    <a:lnTo>
                      <a:pt x="52" y="7"/>
                    </a:lnTo>
                    <a:lnTo>
                      <a:pt x="50" y="6"/>
                    </a:lnTo>
                    <a:lnTo>
                      <a:pt x="49"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6" name="Freeform 370"/>
              <p:cNvSpPr>
                <a:spLocks/>
              </p:cNvSpPr>
              <p:nvPr/>
            </p:nvSpPr>
            <p:spPr bwMode="auto">
              <a:xfrm>
                <a:off x="3860" y="3358"/>
                <a:ext cx="103" cy="142"/>
              </a:xfrm>
              <a:custGeom>
                <a:avLst/>
                <a:gdLst>
                  <a:gd name="T0" fmla="*/ 9 w 103"/>
                  <a:gd name="T1" fmla="*/ 119 h 142"/>
                  <a:gd name="T2" fmla="*/ 16 w 103"/>
                  <a:gd name="T3" fmla="*/ 133 h 142"/>
                  <a:gd name="T4" fmla="*/ 39 w 103"/>
                  <a:gd name="T5" fmla="*/ 142 h 142"/>
                  <a:gd name="T6" fmla="*/ 79 w 103"/>
                  <a:gd name="T7" fmla="*/ 135 h 142"/>
                  <a:gd name="T8" fmla="*/ 97 w 103"/>
                  <a:gd name="T9" fmla="*/ 127 h 142"/>
                  <a:gd name="T10" fmla="*/ 99 w 103"/>
                  <a:gd name="T11" fmla="*/ 118 h 142"/>
                  <a:gd name="T12" fmla="*/ 97 w 103"/>
                  <a:gd name="T13" fmla="*/ 116 h 142"/>
                  <a:gd name="T14" fmla="*/ 84 w 103"/>
                  <a:gd name="T15" fmla="*/ 120 h 142"/>
                  <a:gd name="T16" fmla="*/ 61 w 103"/>
                  <a:gd name="T17" fmla="*/ 129 h 142"/>
                  <a:gd name="T18" fmla="*/ 54 w 103"/>
                  <a:gd name="T19" fmla="*/ 131 h 142"/>
                  <a:gd name="T20" fmla="*/ 65 w 103"/>
                  <a:gd name="T21" fmla="*/ 125 h 142"/>
                  <a:gd name="T22" fmla="*/ 93 w 103"/>
                  <a:gd name="T23" fmla="*/ 112 h 142"/>
                  <a:gd name="T24" fmla="*/ 103 w 103"/>
                  <a:gd name="T25" fmla="*/ 104 h 142"/>
                  <a:gd name="T26" fmla="*/ 103 w 103"/>
                  <a:gd name="T27" fmla="*/ 96 h 142"/>
                  <a:gd name="T28" fmla="*/ 97 w 103"/>
                  <a:gd name="T29" fmla="*/ 96 h 142"/>
                  <a:gd name="T30" fmla="*/ 71 w 103"/>
                  <a:gd name="T31" fmla="*/ 111 h 142"/>
                  <a:gd name="T32" fmla="*/ 54 w 103"/>
                  <a:gd name="T33" fmla="*/ 119 h 142"/>
                  <a:gd name="T34" fmla="*/ 69 w 103"/>
                  <a:gd name="T35" fmla="*/ 110 h 142"/>
                  <a:gd name="T36" fmla="*/ 95 w 103"/>
                  <a:gd name="T37" fmla="*/ 92 h 142"/>
                  <a:gd name="T38" fmla="*/ 103 w 103"/>
                  <a:gd name="T39" fmla="*/ 84 h 142"/>
                  <a:gd name="T40" fmla="*/ 101 w 103"/>
                  <a:gd name="T41" fmla="*/ 75 h 142"/>
                  <a:gd name="T42" fmla="*/ 99 w 103"/>
                  <a:gd name="T43" fmla="*/ 75 h 142"/>
                  <a:gd name="T44" fmla="*/ 95 w 103"/>
                  <a:gd name="T45" fmla="*/ 77 h 142"/>
                  <a:gd name="T46" fmla="*/ 87 w 103"/>
                  <a:gd name="T47" fmla="*/ 85 h 142"/>
                  <a:gd name="T48" fmla="*/ 53 w 103"/>
                  <a:gd name="T49" fmla="*/ 111 h 142"/>
                  <a:gd name="T50" fmla="*/ 53 w 103"/>
                  <a:gd name="T51" fmla="*/ 110 h 142"/>
                  <a:gd name="T52" fmla="*/ 88 w 103"/>
                  <a:gd name="T53" fmla="*/ 77 h 142"/>
                  <a:gd name="T54" fmla="*/ 97 w 103"/>
                  <a:gd name="T55" fmla="*/ 70 h 142"/>
                  <a:gd name="T56" fmla="*/ 98 w 103"/>
                  <a:gd name="T57" fmla="*/ 65 h 142"/>
                  <a:gd name="T58" fmla="*/ 97 w 103"/>
                  <a:gd name="T59" fmla="*/ 58 h 142"/>
                  <a:gd name="T60" fmla="*/ 91 w 103"/>
                  <a:gd name="T61" fmla="*/ 51 h 142"/>
                  <a:gd name="T62" fmla="*/ 86 w 103"/>
                  <a:gd name="T63" fmla="*/ 58 h 142"/>
                  <a:gd name="T64" fmla="*/ 68 w 103"/>
                  <a:gd name="T65" fmla="*/ 80 h 142"/>
                  <a:gd name="T66" fmla="*/ 49 w 103"/>
                  <a:gd name="T67" fmla="*/ 100 h 142"/>
                  <a:gd name="T68" fmla="*/ 49 w 103"/>
                  <a:gd name="T69" fmla="*/ 97 h 142"/>
                  <a:gd name="T70" fmla="*/ 67 w 103"/>
                  <a:gd name="T71" fmla="*/ 77 h 142"/>
                  <a:gd name="T72" fmla="*/ 86 w 103"/>
                  <a:gd name="T73" fmla="*/ 51 h 142"/>
                  <a:gd name="T74" fmla="*/ 88 w 103"/>
                  <a:gd name="T75" fmla="*/ 45 h 142"/>
                  <a:gd name="T76" fmla="*/ 87 w 103"/>
                  <a:gd name="T77" fmla="*/ 40 h 142"/>
                  <a:gd name="T78" fmla="*/ 79 w 103"/>
                  <a:gd name="T79" fmla="*/ 30 h 142"/>
                  <a:gd name="T80" fmla="*/ 65 w 103"/>
                  <a:gd name="T81" fmla="*/ 55 h 142"/>
                  <a:gd name="T82" fmla="*/ 44 w 103"/>
                  <a:gd name="T83" fmla="*/ 88 h 142"/>
                  <a:gd name="T84" fmla="*/ 41 w 103"/>
                  <a:gd name="T85" fmla="*/ 85 h 142"/>
                  <a:gd name="T86" fmla="*/ 61 w 103"/>
                  <a:gd name="T87" fmla="*/ 51 h 142"/>
                  <a:gd name="T88" fmla="*/ 72 w 103"/>
                  <a:gd name="T89" fmla="*/ 28 h 142"/>
                  <a:gd name="T90" fmla="*/ 71 w 103"/>
                  <a:gd name="T91" fmla="*/ 21 h 142"/>
                  <a:gd name="T92" fmla="*/ 64 w 103"/>
                  <a:gd name="T93" fmla="*/ 14 h 142"/>
                  <a:gd name="T94" fmla="*/ 54 w 103"/>
                  <a:gd name="T95" fmla="*/ 11 h 142"/>
                  <a:gd name="T96" fmla="*/ 56 w 103"/>
                  <a:gd name="T97" fmla="*/ 20 h 142"/>
                  <a:gd name="T98" fmla="*/ 54 w 103"/>
                  <a:gd name="T99" fmla="*/ 28 h 142"/>
                  <a:gd name="T100" fmla="*/ 52 w 103"/>
                  <a:gd name="T101" fmla="*/ 41 h 142"/>
                  <a:gd name="T102" fmla="*/ 34 w 103"/>
                  <a:gd name="T103" fmla="*/ 77 h 142"/>
                  <a:gd name="T104" fmla="*/ 31 w 103"/>
                  <a:gd name="T105" fmla="*/ 75 h 142"/>
                  <a:gd name="T106" fmla="*/ 48 w 103"/>
                  <a:gd name="T107" fmla="*/ 36 h 142"/>
                  <a:gd name="T108" fmla="*/ 49 w 103"/>
                  <a:gd name="T109" fmla="*/ 24 h 142"/>
                  <a:gd name="T110" fmla="*/ 46 w 103"/>
                  <a:gd name="T111" fmla="*/ 14 h 142"/>
                  <a:gd name="T112" fmla="*/ 42 w 103"/>
                  <a:gd name="T113" fmla="*/ 7 h 142"/>
                  <a:gd name="T114" fmla="*/ 34 w 103"/>
                  <a:gd name="T115" fmla="*/ 0 h 142"/>
                  <a:gd name="T116" fmla="*/ 20 w 103"/>
                  <a:gd name="T117" fmla="*/ 60 h 142"/>
                  <a:gd name="T118" fmla="*/ 0 w 103"/>
                  <a:gd name="T119" fmla="*/ 110 h 142"/>
                  <a:gd name="T120" fmla="*/ 1 w 103"/>
                  <a:gd name="T121" fmla="*/ 111 h 142"/>
                  <a:gd name="T122" fmla="*/ 7 w 103"/>
                  <a:gd name="T123" fmla="*/ 116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
                  <a:gd name="T187" fmla="*/ 0 h 142"/>
                  <a:gd name="T188" fmla="*/ 103 w 103"/>
                  <a:gd name="T189" fmla="*/ 142 h 1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 h="142">
                    <a:moveTo>
                      <a:pt x="7" y="116"/>
                    </a:moveTo>
                    <a:lnTo>
                      <a:pt x="9" y="119"/>
                    </a:lnTo>
                    <a:lnTo>
                      <a:pt x="12" y="125"/>
                    </a:lnTo>
                    <a:lnTo>
                      <a:pt x="16" y="133"/>
                    </a:lnTo>
                    <a:lnTo>
                      <a:pt x="18" y="142"/>
                    </a:lnTo>
                    <a:lnTo>
                      <a:pt x="39" y="142"/>
                    </a:lnTo>
                    <a:lnTo>
                      <a:pt x="56" y="141"/>
                    </a:lnTo>
                    <a:lnTo>
                      <a:pt x="79" y="135"/>
                    </a:lnTo>
                    <a:lnTo>
                      <a:pt x="93" y="130"/>
                    </a:lnTo>
                    <a:lnTo>
                      <a:pt x="97" y="127"/>
                    </a:lnTo>
                    <a:lnTo>
                      <a:pt x="99" y="120"/>
                    </a:lnTo>
                    <a:lnTo>
                      <a:pt x="99" y="118"/>
                    </a:lnTo>
                    <a:lnTo>
                      <a:pt x="99" y="116"/>
                    </a:lnTo>
                    <a:lnTo>
                      <a:pt x="97" y="116"/>
                    </a:lnTo>
                    <a:lnTo>
                      <a:pt x="94" y="116"/>
                    </a:lnTo>
                    <a:lnTo>
                      <a:pt x="84" y="120"/>
                    </a:lnTo>
                    <a:lnTo>
                      <a:pt x="73" y="125"/>
                    </a:lnTo>
                    <a:lnTo>
                      <a:pt x="61" y="129"/>
                    </a:lnTo>
                    <a:lnTo>
                      <a:pt x="54" y="131"/>
                    </a:lnTo>
                    <a:lnTo>
                      <a:pt x="54" y="130"/>
                    </a:lnTo>
                    <a:lnTo>
                      <a:pt x="65" y="125"/>
                    </a:lnTo>
                    <a:lnTo>
                      <a:pt x="79" y="119"/>
                    </a:lnTo>
                    <a:lnTo>
                      <a:pt x="93" y="112"/>
                    </a:lnTo>
                    <a:lnTo>
                      <a:pt x="101" y="108"/>
                    </a:lnTo>
                    <a:lnTo>
                      <a:pt x="103" y="104"/>
                    </a:lnTo>
                    <a:lnTo>
                      <a:pt x="103" y="100"/>
                    </a:lnTo>
                    <a:lnTo>
                      <a:pt x="103" y="96"/>
                    </a:lnTo>
                    <a:lnTo>
                      <a:pt x="102" y="95"/>
                    </a:lnTo>
                    <a:lnTo>
                      <a:pt x="97" y="96"/>
                    </a:lnTo>
                    <a:lnTo>
                      <a:pt x="86" y="103"/>
                    </a:lnTo>
                    <a:lnTo>
                      <a:pt x="71" y="111"/>
                    </a:lnTo>
                    <a:lnTo>
                      <a:pt x="54" y="120"/>
                    </a:lnTo>
                    <a:lnTo>
                      <a:pt x="54" y="119"/>
                    </a:lnTo>
                    <a:lnTo>
                      <a:pt x="54" y="118"/>
                    </a:lnTo>
                    <a:lnTo>
                      <a:pt x="69" y="110"/>
                    </a:lnTo>
                    <a:lnTo>
                      <a:pt x="83" y="100"/>
                    </a:lnTo>
                    <a:lnTo>
                      <a:pt x="95" y="92"/>
                    </a:lnTo>
                    <a:lnTo>
                      <a:pt x="102" y="88"/>
                    </a:lnTo>
                    <a:lnTo>
                      <a:pt x="103" y="84"/>
                    </a:lnTo>
                    <a:lnTo>
                      <a:pt x="102" y="78"/>
                    </a:lnTo>
                    <a:lnTo>
                      <a:pt x="101" y="75"/>
                    </a:lnTo>
                    <a:lnTo>
                      <a:pt x="99" y="75"/>
                    </a:lnTo>
                    <a:lnTo>
                      <a:pt x="98" y="75"/>
                    </a:lnTo>
                    <a:lnTo>
                      <a:pt x="95" y="77"/>
                    </a:lnTo>
                    <a:lnTo>
                      <a:pt x="94" y="78"/>
                    </a:lnTo>
                    <a:lnTo>
                      <a:pt x="87" y="85"/>
                    </a:lnTo>
                    <a:lnTo>
                      <a:pt x="75" y="95"/>
                    </a:lnTo>
                    <a:lnTo>
                      <a:pt x="53" y="111"/>
                    </a:lnTo>
                    <a:lnTo>
                      <a:pt x="53" y="110"/>
                    </a:lnTo>
                    <a:lnTo>
                      <a:pt x="73" y="90"/>
                    </a:lnTo>
                    <a:lnTo>
                      <a:pt x="88" y="77"/>
                    </a:lnTo>
                    <a:lnTo>
                      <a:pt x="93" y="73"/>
                    </a:lnTo>
                    <a:lnTo>
                      <a:pt x="97" y="70"/>
                    </a:lnTo>
                    <a:lnTo>
                      <a:pt x="98" y="67"/>
                    </a:lnTo>
                    <a:lnTo>
                      <a:pt x="98" y="65"/>
                    </a:lnTo>
                    <a:lnTo>
                      <a:pt x="98" y="62"/>
                    </a:lnTo>
                    <a:lnTo>
                      <a:pt x="97" y="58"/>
                    </a:lnTo>
                    <a:lnTo>
                      <a:pt x="94" y="52"/>
                    </a:lnTo>
                    <a:lnTo>
                      <a:pt x="91" y="51"/>
                    </a:lnTo>
                    <a:lnTo>
                      <a:pt x="88" y="55"/>
                    </a:lnTo>
                    <a:lnTo>
                      <a:pt x="86" y="58"/>
                    </a:lnTo>
                    <a:lnTo>
                      <a:pt x="76" y="70"/>
                    </a:lnTo>
                    <a:lnTo>
                      <a:pt x="68" y="80"/>
                    </a:lnTo>
                    <a:lnTo>
                      <a:pt x="58" y="90"/>
                    </a:lnTo>
                    <a:lnTo>
                      <a:pt x="49" y="100"/>
                    </a:lnTo>
                    <a:lnTo>
                      <a:pt x="49" y="99"/>
                    </a:lnTo>
                    <a:lnTo>
                      <a:pt x="49" y="97"/>
                    </a:lnTo>
                    <a:lnTo>
                      <a:pt x="58" y="86"/>
                    </a:lnTo>
                    <a:lnTo>
                      <a:pt x="67" y="77"/>
                    </a:lnTo>
                    <a:lnTo>
                      <a:pt x="79" y="60"/>
                    </a:lnTo>
                    <a:lnTo>
                      <a:pt x="86" y="51"/>
                    </a:lnTo>
                    <a:lnTo>
                      <a:pt x="87" y="47"/>
                    </a:lnTo>
                    <a:lnTo>
                      <a:pt x="88" y="45"/>
                    </a:lnTo>
                    <a:lnTo>
                      <a:pt x="88" y="43"/>
                    </a:lnTo>
                    <a:lnTo>
                      <a:pt x="87" y="40"/>
                    </a:lnTo>
                    <a:lnTo>
                      <a:pt x="83" y="33"/>
                    </a:lnTo>
                    <a:lnTo>
                      <a:pt x="79" y="30"/>
                    </a:lnTo>
                    <a:lnTo>
                      <a:pt x="75" y="40"/>
                    </a:lnTo>
                    <a:lnTo>
                      <a:pt x="65" y="55"/>
                    </a:lnTo>
                    <a:lnTo>
                      <a:pt x="52" y="75"/>
                    </a:lnTo>
                    <a:lnTo>
                      <a:pt x="44" y="88"/>
                    </a:lnTo>
                    <a:lnTo>
                      <a:pt x="42" y="86"/>
                    </a:lnTo>
                    <a:lnTo>
                      <a:pt x="41" y="85"/>
                    </a:lnTo>
                    <a:lnTo>
                      <a:pt x="52" y="69"/>
                    </a:lnTo>
                    <a:lnTo>
                      <a:pt x="61" y="51"/>
                    </a:lnTo>
                    <a:lnTo>
                      <a:pt x="69" y="37"/>
                    </a:lnTo>
                    <a:lnTo>
                      <a:pt x="72" y="28"/>
                    </a:lnTo>
                    <a:lnTo>
                      <a:pt x="72" y="25"/>
                    </a:lnTo>
                    <a:lnTo>
                      <a:pt x="71" y="21"/>
                    </a:lnTo>
                    <a:lnTo>
                      <a:pt x="68" y="18"/>
                    </a:lnTo>
                    <a:lnTo>
                      <a:pt x="64" y="14"/>
                    </a:lnTo>
                    <a:lnTo>
                      <a:pt x="58" y="11"/>
                    </a:lnTo>
                    <a:lnTo>
                      <a:pt x="54" y="11"/>
                    </a:lnTo>
                    <a:lnTo>
                      <a:pt x="56" y="15"/>
                    </a:lnTo>
                    <a:lnTo>
                      <a:pt x="56" y="20"/>
                    </a:lnTo>
                    <a:lnTo>
                      <a:pt x="56" y="24"/>
                    </a:lnTo>
                    <a:lnTo>
                      <a:pt x="54" y="28"/>
                    </a:lnTo>
                    <a:lnTo>
                      <a:pt x="53" y="36"/>
                    </a:lnTo>
                    <a:lnTo>
                      <a:pt x="52" y="41"/>
                    </a:lnTo>
                    <a:lnTo>
                      <a:pt x="44" y="60"/>
                    </a:lnTo>
                    <a:lnTo>
                      <a:pt x="34" y="77"/>
                    </a:lnTo>
                    <a:lnTo>
                      <a:pt x="33" y="75"/>
                    </a:lnTo>
                    <a:lnTo>
                      <a:pt x="31" y="75"/>
                    </a:lnTo>
                    <a:lnTo>
                      <a:pt x="41" y="54"/>
                    </a:lnTo>
                    <a:lnTo>
                      <a:pt x="48" y="36"/>
                    </a:lnTo>
                    <a:lnTo>
                      <a:pt x="49" y="29"/>
                    </a:lnTo>
                    <a:lnTo>
                      <a:pt x="49" y="24"/>
                    </a:lnTo>
                    <a:lnTo>
                      <a:pt x="48" y="20"/>
                    </a:lnTo>
                    <a:lnTo>
                      <a:pt x="46" y="14"/>
                    </a:lnTo>
                    <a:lnTo>
                      <a:pt x="45" y="10"/>
                    </a:lnTo>
                    <a:lnTo>
                      <a:pt x="42" y="7"/>
                    </a:lnTo>
                    <a:lnTo>
                      <a:pt x="38" y="3"/>
                    </a:lnTo>
                    <a:lnTo>
                      <a:pt x="34" y="0"/>
                    </a:lnTo>
                    <a:lnTo>
                      <a:pt x="29" y="32"/>
                    </a:lnTo>
                    <a:lnTo>
                      <a:pt x="20" y="60"/>
                    </a:lnTo>
                    <a:lnTo>
                      <a:pt x="12" y="86"/>
                    </a:lnTo>
                    <a:lnTo>
                      <a:pt x="0" y="110"/>
                    </a:lnTo>
                    <a:lnTo>
                      <a:pt x="1" y="111"/>
                    </a:lnTo>
                    <a:lnTo>
                      <a:pt x="3" y="112"/>
                    </a:lnTo>
                    <a:lnTo>
                      <a:pt x="7" y="116"/>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7" name="Freeform 371"/>
              <p:cNvSpPr>
                <a:spLocks/>
              </p:cNvSpPr>
              <p:nvPr/>
            </p:nvSpPr>
            <p:spPr bwMode="auto">
              <a:xfrm>
                <a:off x="3573" y="3358"/>
                <a:ext cx="102" cy="142"/>
              </a:xfrm>
              <a:custGeom>
                <a:avLst/>
                <a:gdLst>
                  <a:gd name="T0" fmla="*/ 94 w 102"/>
                  <a:gd name="T1" fmla="*/ 119 h 142"/>
                  <a:gd name="T2" fmla="*/ 87 w 102"/>
                  <a:gd name="T3" fmla="*/ 133 h 142"/>
                  <a:gd name="T4" fmla="*/ 64 w 102"/>
                  <a:gd name="T5" fmla="*/ 142 h 142"/>
                  <a:gd name="T6" fmla="*/ 24 w 102"/>
                  <a:gd name="T7" fmla="*/ 135 h 142"/>
                  <a:gd name="T8" fmla="*/ 7 w 102"/>
                  <a:gd name="T9" fmla="*/ 127 h 142"/>
                  <a:gd name="T10" fmla="*/ 3 w 102"/>
                  <a:gd name="T11" fmla="*/ 118 h 142"/>
                  <a:gd name="T12" fmla="*/ 7 w 102"/>
                  <a:gd name="T13" fmla="*/ 116 h 142"/>
                  <a:gd name="T14" fmla="*/ 19 w 102"/>
                  <a:gd name="T15" fmla="*/ 120 h 142"/>
                  <a:gd name="T16" fmla="*/ 42 w 102"/>
                  <a:gd name="T17" fmla="*/ 129 h 142"/>
                  <a:gd name="T18" fmla="*/ 49 w 102"/>
                  <a:gd name="T19" fmla="*/ 131 h 142"/>
                  <a:gd name="T20" fmla="*/ 38 w 102"/>
                  <a:gd name="T21" fmla="*/ 125 h 142"/>
                  <a:gd name="T22" fmla="*/ 11 w 102"/>
                  <a:gd name="T23" fmla="*/ 112 h 142"/>
                  <a:gd name="T24" fmla="*/ 0 w 102"/>
                  <a:gd name="T25" fmla="*/ 104 h 142"/>
                  <a:gd name="T26" fmla="*/ 0 w 102"/>
                  <a:gd name="T27" fmla="*/ 96 h 142"/>
                  <a:gd name="T28" fmla="*/ 7 w 102"/>
                  <a:gd name="T29" fmla="*/ 96 h 142"/>
                  <a:gd name="T30" fmla="*/ 32 w 102"/>
                  <a:gd name="T31" fmla="*/ 111 h 142"/>
                  <a:gd name="T32" fmla="*/ 49 w 102"/>
                  <a:gd name="T33" fmla="*/ 119 h 142"/>
                  <a:gd name="T34" fmla="*/ 34 w 102"/>
                  <a:gd name="T35" fmla="*/ 110 h 142"/>
                  <a:gd name="T36" fmla="*/ 8 w 102"/>
                  <a:gd name="T37" fmla="*/ 92 h 142"/>
                  <a:gd name="T38" fmla="*/ 0 w 102"/>
                  <a:gd name="T39" fmla="*/ 84 h 142"/>
                  <a:gd name="T40" fmla="*/ 1 w 102"/>
                  <a:gd name="T41" fmla="*/ 75 h 142"/>
                  <a:gd name="T42" fmla="*/ 4 w 102"/>
                  <a:gd name="T43" fmla="*/ 75 h 142"/>
                  <a:gd name="T44" fmla="*/ 8 w 102"/>
                  <a:gd name="T45" fmla="*/ 77 h 142"/>
                  <a:gd name="T46" fmla="*/ 16 w 102"/>
                  <a:gd name="T47" fmla="*/ 85 h 142"/>
                  <a:gd name="T48" fmla="*/ 50 w 102"/>
                  <a:gd name="T49" fmla="*/ 111 h 142"/>
                  <a:gd name="T50" fmla="*/ 50 w 102"/>
                  <a:gd name="T51" fmla="*/ 110 h 142"/>
                  <a:gd name="T52" fmla="*/ 15 w 102"/>
                  <a:gd name="T53" fmla="*/ 77 h 142"/>
                  <a:gd name="T54" fmla="*/ 7 w 102"/>
                  <a:gd name="T55" fmla="*/ 70 h 142"/>
                  <a:gd name="T56" fmla="*/ 5 w 102"/>
                  <a:gd name="T57" fmla="*/ 65 h 142"/>
                  <a:gd name="T58" fmla="*/ 7 w 102"/>
                  <a:gd name="T59" fmla="*/ 58 h 142"/>
                  <a:gd name="T60" fmla="*/ 12 w 102"/>
                  <a:gd name="T61" fmla="*/ 51 h 142"/>
                  <a:gd name="T62" fmla="*/ 17 w 102"/>
                  <a:gd name="T63" fmla="*/ 58 h 142"/>
                  <a:gd name="T64" fmla="*/ 35 w 102"/>
                  <a:gd name="T65" fmla="*/ 80 h 142"/>
                  <a:gd name="T66" fmla="*/ 54 w 102"/>
                  <a:gd name="T67" fmla="*/ 100 h 142"/>
                  <a:gd name="T68" fmla="*/ 54 w 102"/>
                  <a:gd name="T69" fmla="*/ 97 h 142"/>
                  <a:gd name="T70" fmla="*/ 37 w 102"/>
                  <a:gd name="T71" fmla="*/ 77 h 142"/>
                  <a:gd name="T72" fmla="*/ 17 w 102"/>
                  <a:gd name="T73" fmla="*/ 51 h 142"/>
                  <a:gd name="T74" fmla="*/ 15 w 102"/>
                  <a:gd name="T75" fmla="*/ 45 h 142"/>
                  <a:gd name="T76" fmla="*/ 16 w 102"/>
                  <a:gd name="T77" fmla="*/ 40 h 142"/>
                  <a:gd name="T78" fmla="*/ 24 w 102"/>
                  <a:gd name="T79" fmla="*/ 30 h 142"/>
                  <a:gd name="T80" fmla="*/ 38 w 102"/>
                  <a:gd name="T81" fmla="*/ 55 h 142"/>
                  <a:gd name="T82" fmla="*/ 60 w 102"/>
                  <a:gd name="T83" fmla="*/ 88 h 142"/>
                  <a:gd name="T84" fmla="*/ 62 w 102"/>
                  <a:gd name="T85" fmla="*/ 85 h 142"/>
                  <a:gd name="T86" fmla="*/ 41 w 102"/>
                  <a:gd name="T87" fmla="*/ 51 h 142"/>
                  <a:gd name="T88" fmla="*/ 31 w 102"/>
                  <a:gd name="T89" fmla="*/ 28 h 142"/>
                  <a:gd name="T90" fmla="*/ 32 w 102"/>
                  <a:gd name="T91" fmla="*/ 21 h 142"/>
                  <a:gd name="T92" fmla="*/ 39 w 102"/>
                  <a:gd name="T93" fmla="*/ 14 h 142"/>
                  <a:gd name="T94" fmla="*/ 49 w 102"/>
                  <a:gd name="T95" fmla="*/ 11 h 142"/>
                  <a:gd name="T96" fmla="*/ 47 w 102"/>
                  <a:gd name="T97" fmla="*/ 20 h 142"/>
                  <a:gd name="T98" fmla="*/ 47 w 102"/>
                  <a:gd name="T99" fmla="*/ 28 h 142"/>
                  <a:gd name="T100" fmla="*/ 52 w 102"/>
                  <a:gd name="T101" fmla="*/ 41 h 142"/>
                  <a:gd name="T102" fmla="*/ 69 w 102"/>
                  <a:gd name="T103" fmla="*/ 77 h 142"/>
                  <a:gd name="T104" fmla="*/ 71 w 102"/>
                  <a:gd name="T105" fmla="*/ 75 h 142"/>
                  <a:gd name="T106" fmla="*/ 56 w 102"/>
                  <a:gd name="T107" fmla="*/ 36 h 142"/>
                  <a:gd name="T108" fmla="*/ 54 w 102"/>
                  <a:gd name="T109" fmla="*/ 24 h 142"/>
                  <a:gd name="T110" fmla="*/ 56 w 102"/>
                  <a:gd name="T111" fmla="*/ 14 h 142"/>
                  <a:gd name="T112" fmla="*/ 61 w 102"/>
                  <a:gd name="T113" fmla="*/ 7 h 142"/>
                  <a:gd name="T114" fmla="*/ 69 w 102"/>
                  <a:gd name="T115" fmla="*/ 0 h 142"/>
                  <a:gd name="T116" fmla="*/ 83 w 102"/>
                  <a:gd name="T117" fmla="*/ 60 h 142"/>
                  <a:gd name="T118" fmla="*/ 102 w 102"/>
                  <a:gd name="T119" fmla="*/ 110 h 142"/>
                  <a:gd name="T120" fmla="*/ 102 w 102"/>
                  <a:gd name="T121" fmla="*/ 111 h 142"/>
                  <a:gd name="T122" fmla="*/ 96 w 102"/>
                  <a:gd name="T123" fmla="*/ 116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142"/>
                  <a:gd name="T188" fmla="*/ 102 w 102"/>
                  <a:gd name="T189" fmla="*/ 142 h 1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142">
                    <a:moveTo>
                      <a:pt x="96" y="116"/>
                    </a:moveTo>
                    <a:lnTo>
                      <a:pt x="94" y="119"/>
                    </a:lnTo>
                    <a:lnTo>
                      <a:pt x="90" y="125"/>
                    </a:lnTo>
                    <a:lnTo>
                      <a:pt x="87" y="133"/>
                    </a:lnTo>
                    <a:lnTo>
                      <a:pt x="86" y="142"/>
                    </a:lnTo>
                    <a:lnTo>
                      <a:pt x="64" y="142"/>
                    </a:lnTo>
                    <a:lnTo>
                      <a:pt x="47" y="141"/>
                    </a:lnTo>
                    <a:lnTo>
                      <a:pt x="24" y="135"/>
                    </a:lnTo>
                    <a:lnTo>
                      <a:pt x="11" y="130"/>
                    </a:lnTo>
                    <a:lnTo>
                      <a:pt x="7" y="127"/>
                    </a:lnTo>
                    <a:lnTo>
                      <a:pt x="4" y="120"/>
                    </a:lnTo>
                    <a:lnTo>
                      <a:pt x="3" y="118"/>
                    </a:lnTo>
                    <a:lnTo>
                      <a:pt x="4" y="116"/>
                    </a:lnTo>
                    <a:lnTo>
                      <a:pt x="7" y="116"/>
                    </a:lnTo>
                    <a:lnTo>
                      <a:pt x="9" y="116"/>
                    </a:lnTo>
                    <a:lnTo>
                      <a:pt x="19" y="120"/>
                    </a:lnTo>
                    <a:lnTo>
                      <a:pt x="30" y="125"/>
                    </a:lnTo>
                    <a:lnTo>
                      <a:pt x="42" y="129"/>
                    </a:lnTo>
                    <a:lnTo>
                      <a:pt x="49" y="131"/>
                    </a:lnTo>
                    <a:lnTo>
                      <a:pt x="49" y="130"/>
                    </a:lnTo>
                    <a:lnTo>
                      <a:pt x="38" y="125"/>
                    </a:lnTo>
                    <a:lnTo>
                      <a:pt x="24" y="119"/>
                    </a:lnTo>
                    <a:lnTo>
                      <a:pt x="11" y="112"/>
                    </a:lnTo>
                    <a:lnTo>
                      <a:pt x="3" y="108"/>
                    </a:lnTo>
                    <a:lnTo>
                      <a:pt x="0" y="104"/>
                    </a:lnTo>
                    <a:lnTo>
                      <a:pt x="0" y="100"/>
                    </a:lnTo>
                    <a:lnTo>
                      <a:pt x="0" y="96"/>
                    </a:lnTo>
                    <a:lnTo>
                      <a:pt x="1" y="95"/>
                    </a:lnTo>
                    <a:lnTo>
                      <a:pt x="7" y="96"/>
                    </a:lnTo>
                    <a:lnTo>
                      <a:pt x="17" y="103"/>
                    </a:lnTo>
                    <a:lnTo>
                      <a:pt x="32" y="111"/>
                    </a:lnTo>
                    <a:lnTo>
                      <a:pt x="49" y="120"/>
                    </a:lnTo>
                    <a:lnTo>
                      <a:pt x="49" y="119"/>
                    </a:lnTo>
                    <a:lnTo>
                      <a:pt x="49" y="118"/>
                    </a:lnTo>
                    <a:lnTo>
                      <a:pt x="34" y="110"/>
                    </a:lnTo>
                    <a:lnTo>
                      <a:pt x="20" y="100"/>
                    </a:lnTo>
                    <a:lnTo>
                      <a:pt x="8" y="92"/>
                    </a:lnTo>
                    <a:lnTo>
                      <a:pt x="1" y="88"/>
                    </a:lnTo>
                    <a:lnTo>
                      <a:pt x="0" y="84"/>
                    </a:lnTo>
                    <a:lnTo>
                      <a:pt x="1" y="78"/>
                    </a:lnTo>
                    <a:lnTo>
                      <a:pt x="1" y="75"/>
                    </a:lnTo>
                    <a:lnTo>
                      <a:pt x="3" y="75"/>
                    </a:lnTo>
                    <a:lnTo>
                      <a:pt x="4" y="75"/>
                    </a:lnTo>
                    <a:lnTo>
                      <a:pt x="5" y="75"/>
                    </a:lnTo>
                    <a:lnTo>
                      <a:pt x="8" y="77"/>
                    </a:lnTo>
                    <a:lnTo>
                      <a:pt x="9" y="78"/>
                    </a:lnTo>
                    <a:lnTo>
                      <a:pt x="16" y="85"/>
                    </a:lnTo>
                    <a:lnTo>
                      <a:pt x="28" y="95"/>
                    </a:lnTo>
                    <a:lnTo>
                      <a:pt x="50" y="111"/>
                    </a:lnTo>
                    <a:lnTo>
                      <a:pt x="50" y="110"/>
                    </a:lnTo>
                    <a:lnTo>
                      <a:pt x="30" y="90"/>
                    </a:lnTo>
                    <a:lnTo>
                      <a:pt x="15" y="77"/>
                    </a:lnTo>
                    <a:lnTo>
                      <a:pt x="11" y="73"/>
                    </a:lnTo>
                    <a:lnTo>
                      <a:pt x="7" y="70"/>
                    </a:lnTo>
                    <a:lnTo>
                      <a:pt x="5" y="67"/>
                    </a:lnTo>
                    <a:lnTo>
                      <a:pt x="5" y="65"/>
                    </a:lnTo>
                    <a:lnTo>
                      <a:pt x="5" y="62"/>
                    </a:lnTo>
                    <a:lnTo>
                      <a:pt x="7" y="58"/>
                    </a:lnTo>
                    <a:lnTo>
                      <a:pt x="9" y="52"/>
                    </a:lnTo>
                    <a:lnTo>
                      <a:pt x="12" y="51"/>
                    </a:lnTo>
                    <a:lnTo>
                      <a:pt x="15" y="55"/>
                    </a:lnTo>
                    <a:lnTo>
                      <a:pt x="17" y="58"/>
                    </a:lnTo>
                    <a:lnTo>
                      <a:pt x="27" y="70"/>
                    </a:lnTo>
                    <a:lnTo>
                      <a:pt x="35" y="80"/>
                    </a:lnTo>
                    <a:lnTo>
                      <a:pt x="45" y="90"/>
                    </a:lnTo>
                    <a:lnTo>
                      <a:pt x="54" y="100"/>
                    </a:lnTo>
                    <a:lnTo>
                      <a:pt x="54" y="99"/>
                    </a:lnTo>
                    <a:lnTo>
                      <a:pt x="54" y="97"/>
                    </a:lnTo>
                    <a:lnTo>
                      <a:pt x="45" y="86"/>
                    </a:lnTo>
                    <a:lnTo>
                      <a:pt x="37" y="77"/>
                    </a:lnTo>
                    <a:lnTo>
                      <a:pt x="24" y="60"/>
                    </a:lnTo>
                    <a:lnTo>
                      <a:pt x="17" y="51"/>
                    </a:lnTo>
                    <a:lnTo>
                      <a:pt x="16" y="47"/>
                    </a:lnTo>
                    <a:lnTo>
                      <a:pt x="15" y="45"/>
                    </a:lnTo>
                    <a:lnTo>
                      <a:pt x="15" y="43"/>
                    </a:lnTo>
                    <a:lnTo>
                      <a:pt x="16" y="40"/>
                    </a:lnTo>
                    <a:lnTo>
                      <a:pt x="20" y="33"/>
                    </a:lnTo>
                    <a:lnTo>
                      <a:pt x="24" y="30"/>
                    </a:lnTo>
                    <a:lnTo>
                      <a:pt x="28" y="40"/>
                    </a:lnTo>
                    <a:lnTo>
                      <a:pt x="38" y="55"/>
                    </a:lnTo>
                    <a:lnTo>
                      <a:pt x="52" y="75"/>
                    </a:lnTo>
                    <a:lnTo>
                      <a:pt x="60" y="88"/>
                    </a:lnTo>
                    <a:lnTo>
                      <a:pt x="61" y="86"/>
                    </a:lnTo>
                    <a:lnTo>
                      <a:pt x="62" y="85"/>
                    </a:lnTo>
                    <a:lnTo>
                      <a:pt x="52" y="69"/>
                    </a:lnTo>
                    <a:lnTo>
                      <a:pt x="41" y="51"/>
                    </a:lnTo>
                    <a:lnTo>
                      <a:pt x="34" y="37"/>
                    </a:lnTo>
                    <a:lnTo>
                      <a:pt x="31" y="28"/>
                    </a:lnTo>
                    <a:lnTo>
                      <a:pt x="31" y="25"/>
                    </a:lnTo>
                    <a:lnTo>
                      <a:pt x="32" y="21"/>
                    </a:lnTo>
                    <a:lnTo>
                      <a:pt x="35" y="18"/>
                    </a:lnTo>
                    <a:lnTo>
                      <a:pt x="39" y="14"/>
                    </a:lnTo>
                    <a:lnTo>
                      <a:pt x="45" y="11"/>
                    </a:lnTo>
                    <a:lnTo>
                      <a:pt x="49" y="11"/>
                    </a:lnTo>
                    <a:lnTo>
                      <a:pt x="47" y="15"/>
                    </a:lnTo>
                    <a:lnTo>
                      <a:pt x="47" y="20"/>
                    </a:lnTo>
                    <a:lnTo>
                      <a:pt x="47" y="24"/>
                    </a:lnTo>
                    <a:lnTo>
                      <a:pt x="47" y="28"/>
                    </a:lnTo>
                    <a:lnTo>
                      <a:pt x="50" y="36"/>
                    </a:lnTo>
                    <a:lnTo>
                      <a:pt x="52" y="41"/>
                    </a:lnTo>
                    <a:lnTo>
                      <a:pt x="60" y="60"/>
                    </a:lnTo>
                    <a:lnTo>
                      <a:pt x="69" y="77"/>
                    </a:lnTo>
                    <a:lnTo>
                      <a:pt x="71" y="75"/>
                    </a:lnTo>
                    <a:lnTo>
                      <a:pt x="62" y="54"/>
                    </a:lnTo>
                    <a:lnTo>
                      <a:pt x="56" y="36"/>
                    </a:lnTo>
                    <a:lnTo>
                      <a:pt x="54" y="29"/>
                    </a:lnTo>
                    <a:lnTo>
                      <a:pt x="54" y="24"/>
                    </a:lnTo>
                    <a:lnTo>
                      <a:pt x="56" y="20"/>
                    </a:lnTo>
                    <a:lnTo>
                      <a:pt x="56" y="14"/>
                    </a:lnTo>
                    <a:lnTo>
                      <a:pt x="58" y="10"/>
                    </a:lnTo>
                    <a:lnTo>
                      <a:pt x="61" y="7"/>
                    </a:lnTo>
                    <a:lnTo>
                      <a:pt x="65" y="3"/>
                    </a:lnTo>
                    <a:lnTo>
                      <a:pt x="69" y="0"/>
                    </a:lnTo>
                    <a:lnTo>
                      <a:pt x="75" y="32"/>
                    </a:lnTo>
                    <a:lnTo>
                      <a:pt x="83" y="60"/>
                    </a:lnTo>
                    <a:lnTo>
                      <a:pt x="91" y="86"/>
                    </a:lnTo>
                    <a:lnTo>
                      <a:pt x="102" y="110"/>
                    </a:lnTo>
                    <a:lnTo>
                      <a:pt x="102" y="111"/>
                    </a:lnTo>
                    <a:lnTo>
                      <a:pt x="99" y="112"/>
                    </a:lnTo>
                    <a:lnTo>
                      <a:pt x="96" y="116"/>
                    </a:lnTo>
                    <a:close/>
                  </a:path>
                </a:pathLst>
              </a:custGeom>
              <a:solidFill>
                <a:srgbClr val="B18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8" name="Freeform 372"/>
              <p:cNvSpPr>
                <a:spLocks/>
              </p:cNvSpPr>
              <p:nvPr/>
            </p:nvSpPr>
            <p:spPr bwMode="auto">
              <a:xfrm>
                <a:off x="3625" y="3780"/>
                <a:ext cx="285" cy="97"/>
              </a:xfrm>
              <a:custGeom>
                <a:avLst/>
                <a:gdLst>
                  <a:gd name="T0" fmla="*/ 43 w 285"/>
                  <a:gd name="T1" fmla="*/ 1 h 97"/>
                  <a:gd name="T2" fmla="*/ 53 w 285"/>
                  <a:gd name="T3" fmla="*/ 12 h 97"/>
                  <a:gd name="T4" fmla="*/ 62 w 285"/>
                  <a:gd name="T5" fmla="*/ 23 h 97"/>
                  <a:gd name="T6" fmla="*/ 74 w 285"/>
                  <a:gd name="T7" fmla="*/ 32 h 97"/>
                  <a:gd name="T8" fmla="*/ 87 w 285"/>
                  <a:gd name="T9" fmla="*/ 41 h 97"/>
                  <a:gd name="T10" fmla="*/ 99 w 285"/>
                  <a:gd name="T11" fmla="*/ 47 h 97"/>
                  <a:gd name="T12" fmla="*/ 114 w 285"/>
                  <a:gd name="T13" fmla="*/ 52 h 97"/>
                  <a:gd name="T14" fmla="*/ 127 w 285"/>
                  <a:gd name="T15" fmla="*/ 54 h 97"/>
                  <a:gd name="T16" fmla="*/ 142 w 285"/>
                  <a:gd name="T17" fmla="*/ 56 h 97"/>
                  <a:gd name="T18" fmla="*/ 159 w 285"/>
                  <a:gd name="T19" fmla="*/ 54 h 97"/>
                  <a:gd name="T20" fmla="*/ 172 w 285"/>
                  <a:gd name="T21" fmla="*/ 52 h 97"/>
                  <a:gd name="T22" fmla="*/ 186 w 285"/>
                  <a:gd name="T23" fmla="*/ 47 h 97"/>
                  <a:gd name="T24" fmla="*/ 200 w 285"/>
                  <a:gd name="T25" fmla="*/ 41 h 97"/>
                  <a:gd name="T26" fmla="*/ 212 w 285"/>
                  <a:gd name="T27" fmla="*/ 32 h 97"/>
                  <a:gd name="T28" fmla="*/ 224 w 285"/>
                  <a:gd name="T29" fmla="*/ 23 h 97"/>
                  <a:gd name="T30" fmla="*/ 234 w 285"/>
                  <a:gd name="T31" fmla="*/ 13 h 97"/>
                  <a:gd name="T32" fmla="*/ 243 w 285"/>
                  <a:gd name="T33" fmla="*/ 1 h 97"/>
                  <a:gd name="T34" fmla="*/ 243 w 285"/>
                  <a:gd name="T35" fmla="*/ 1 h 97"/>
                  <a:gd name="T36" fmla="*/ 243 w 285"/>
                  <a:gd name="T37" fmla="*/ 0 h 97"/>
                  <a:gd name="T38" fmla="*/ 244 w 285"/>
                  <a:gd name="T39" fmla="*/ 1 h 97"/>
                  <a:gd name="T40" fmla="*/ 255 w 285"/>
                  <a:gd name="T41" fmla="*/ 4 h 97"/>
                  <a:gd name="T42" fmla="*/ 268 w 285"/>
                  <a:gd name="T43" fmla="*/ 5 h 97"/>
                  <a:gd name="T44" fmla="*/ 277 w 285"/>
                  <a:gd name="T45" fmla="*/ 4 h 97"/>
                  <a:gd name="T46" fmla="*/ 285 w 285"/>
                  <a:gd name="T47" fmla="*/ 2 h 97"/>
                  <a:gd name="T48" fmla="*/ 281 w 285"/>
                  <a:gd name="T49" fmla="*/ 12 h 97"/>
                  <a:gd name="T50" fmla="*/ 274 w 285"/>
                  <a:gd name="T51" fmla="*/ 23 h 97"/>
                  <a:gd name="T52" fmla="*/ 268 w 285"/>
                  <a:gd name="T53" fmla="*/ 31 h 97"/>
                  <a:gd name="T54" fmla="*/ 261 w 285"/>
                  <a:gd name="T55" fmla="*/ 41 h 97"/>
                  <a:gd name="T56" fmla="*/ 254 w 285"/>
                  <a:gd name="T57" fmla="*/ 49 h 97"/>
                  <a:gd name="T58" fmla="*/ 246 w 285"/>
                  <a:gd name="T59" fmla="*/ 57 h 97"/>
                  <a:gd name="T60" fmla="*/ 236 w 285"/>
                  <a:gd name="T61" fmla="*/ 64 h 97"/>
                  <a:gd name="T62" fmla="*/ 228 w 285"/>
                  <a:gd name="T63" fmla="*/ 69 h 97"/>
                  <a:gd name="T64" fmla="*/ 219 w 285"/>
                  <a:gd name="T65" fmla="*/ 76 h 97"/>
                  <a:gd name="T66" fmla="*/ 208 w 285"/>
                  <a:gd name="T67" fmla="*/ 82 h 97"/>
                  <a:gd name="T68" fmla="*/ 198 w 285"/>
                  <a:gd name="T69" fmla="*/ 86 h 97"/>
                  <a:gd name="T70" fmla="*/ 187 w 285"/>
                  <a:gd name="T71" fmla="*/ 90 h 97"/>
                  <a:gd name="T72" fmla="*/ 176 w 285"/>
                  <a:gd name="T73" fmla="*/ 92 h 97"/>
                  <a:gd name="T74" fmla="*/ 166 w 285"/>
                  <a:gd name="T75" fmla="*/ 94 h 97"/>
                  <a:gd name="T76" fmla="*/ 155 w 285"/>
                  <a:gd name="T77" fmla="*/ 95 h 97"/>
                  <a:gd name="T78" fmla="*/ 142 w 285"/>
                  <a:gd name="T79" fmla="*/ 97 h 97"/>
                  <a:gd name="T80" fmla="*/ 132 w 285"/>
                  <a:gd name="T81" fmla="*/ 95 h 97"/>
                  <a:gd name="T82" fmla="*/ 121 w 285"/>
                  <a:gd name="T83" fmla="*/ 94 h 97"/>
                  <a:gd name="T84" fmla="*/ 110 w 285"/>
                  <a:gd name="T85" fmla="*/ 92 h 97"/>
                  <a:gd name="T86" fmla="*/ 99 w 285"/>
                  <a:gd name="T87" fmla="*/ 90 h 97"/>
                  <a:gd name="T88" fmla="*/ 88 w 285"/>
                  <a:gd name="T89" fmla="*/ 86 h 97"/>
                  <a:gd name="T90" fmla="*/ 77 w 285"/>
                  <a:gd name="T91" fmla="*/ 82 h 97"/>
                  <a:gd name="T92" fmla="*/ 68 w 285"/>
                  <a:gd name="T93" fmla="*/ 76 h 97"/>
                  <a:gd name="T94" fmla="*/ 58 w 285"/>
                  <a:gd name="T95" fmla="*/ 69 h 97"/>
                  <a:gd name="T96" fmla="*/ 50 w 285"/>
                  <a:gd name="T97" fmla="*/ 64 h 97"/>
                  <a:gd name="T98" fmla="*/ 40 w 285"/>
                  <a:gd name="T99" fmla="*/ 56 h 97"/>
                  <a:gd name="T100" fmla="*/ 32 w 285"/>
                  <a:gd name="T101" fmla="*/ 49 h 97"/>
                  <a:gd name="T102" fmla="*/ 25 w 285"/>
                  <a:gd name="T103" fmla="*/ 41 h 97"/>
                  <a:gd name="T104" fmla="*/ 19 w 285"/>
                  <a:gd name="T105" fmla="*/ 31 h 97"/>
                  <a:gd name="T106" fmla="*/ 12 w 285"/>
                  <a:gd name="T107" fmla="*/ 22 h 97"/>
                  <a:gd name="T108" fmla="*/ 5 w 285"/>
                  <a:gd name="T109" fmla="*/ 12 h 97"/>
                  <a:gd name="T110" fmla="*/ 0 w 285"/>
                  <a:gd name="T111" fmla="*/ 2 h 97"/>
                  <a:gd name="T112" fmla="*/ 9 w 285"/>
                  <a:gd name="T113" fmla="*/ 4 h 97"/>
                  <a:gd name="T114" fmla="*/ 19 w 285"/>
                  <a:gd name="T115" fmla="*/ 5 h 97"/>
                  <a:gd name="T116" fmla="*/ 31 w 285"/>
                  <a:gd name="T117" fmla="*/ 4 h 97"/>
                  <a:gd name="T118" fmla="*/ 42 w 285"/>
                  <a:gd name="T119" fmla="*/ 1 h 97"/>
                  <a:gd name="T120" fmla="*/ 43 w 285"/>
                  <a:gd name="T121" fmla="*/ 0 h 97"/>
                  <a:gd name="T122" fmla="*/ 43 w 285"/>
                  <a:gd name="T123" fmla="*/ 0 h 97"/>
                  <a:gd name="T124" fmla="*/ 43 w 285"/>
                  <a:gd name="T125" fmla="*/ 1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
                  <a:gd name="T190" fmla="*/ 0 h 97"/>
                  <a:gd name="T191" fmla="*/ 285 w 285"/>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 h="97">
                    <a:moveTo>
                      <a:pt x="43" y="1"/>
                    </a:moveTo>
                    <a:lnTo>
                      <a:pt x="53" y="12"/>
                    </a:lnTo>
                    <a:lnTo>
                      <a:pt x="62" y="23"/>
                    </a:lnTo>
                    <a:lnTo>
                      <a:pt x="74" y="32"/>
                    </a:lnTo>
                    <a:lnTo>
                      <a:pt x="87" y="41"/>
                    </a:lnTo>
                    <a:lnTo>
                      <a:pt x="99" y="47"/>
                    </a:lnTo>
                    <a:lnTo>
                      <a:pt x="114" y="52"/>
                    </a:lnTo>
                    <a:lnTo>
                      <a:pt x="127" y="54"/>
                    </a:lnTo>
                    <a:lnTo>
                      <a:pt x="142" y="56"/>
                    </a:lnTo>
                    <a:lnTo>
                      <a:pt x="159" y="54"/>
                    </a:lnTo>
                    <a:lnTo>
                      <a:pt x="172" y="52"/>
                    </a:lnTo>
                    <a:lnTo>
                      <a:pt x="186" y="47"/>
                    </a:lnTo>
                    <a:lnTo>
                      <a:pt x="200" y="41"/>
                    </a:lnTo>
                    <a:lnTo>
                      <a:pt x="212" y="32"/>
                    </a:lnTo>
                    <a:lnTo>
                      <a:pt x="224" y="23"/>
                    </a:lnTo>
                    <a:lnTo>
                      <a:pt x="234" y="13"/>
                    </a:lnTo>
                    <a:lnTo>
                      <a:pt x="243" y="1"/>
                    </a:lnTo>
                    <a:lnTo>
                      <a:pt x="243" y="0"/>
                    </a:lnTo>
                    <a:lnTo>
                      <a:pt x="244" y="1"/>
                    </a:lnTo>
                    <a:lnTo>
                      <a:pt x="255" y="4"/>
                    </a:lnTo>
                    <a:lnTo>
                      <a:pt x="268" y="5"/>
                    </a:lnTo>
                    <a:lnTo>
                      <a:pt x="277" y="4"/>
                    </a:lnTo>
                    <a:lnTo>
                      <a:pt x="285" y="2"/>
                    </a:lnTo>
                    <a:lnTo>
                      <a:pt x="281" y="12"/>
                    </a:lnTo>
                    <a:lnTo>
                      <a:pt x="274" y="23"/>
                    </a:lnTo>
                    <a:lnTo>
                      <a:pt x="268" y="31"/>
                    </a:lnTo>
                    <a:lnTo>
                      <a:pt x="261" y="41"/>
                    </a:lnTo>
                    <a:lnTo>
                      <a:pt x="254" y="49"/>
                    </a:lnTo>
                    <a:lnTo>
                      <a:pt x="246" y="57"/>
                    </a:lnTo>
                    <a:lnTo>
                      <a:pt x="236" y="64"/>
                    </a:lnTo>
                    <a:lnTo>
                      <a:pt x="228" y="69"/>
                    </a:lnTo>
                    <a:lnTo>
                      <a:pt x="219" y="76"/>
                    </a:lnTo>
                    <a:lnTo>
                      <a:pt x="208" y="82"/>
                    </a:lnTo>
                    <a:lnTo>
                      <a:pt x="198" y="86"/>
                    </a:lnTo>
                    <a:lnTo>
                      <a:pt x="187" y="90"/>
                    </a:lnTo>
                    <a:lnTo>
                      <a:pt x="176" y="92"/>
                    </a:lnTo>
                    <a:lnTo>
                      <a:pt x="166" y="94"/>
                    </a:lnTo>
                    <a:lnTo>
                      <a:pt x="155" y="95"/>
                    </a:lnTo>
                    <a:lnTo>
                      <a:pt x="142" y="97"/>
                    </a:lnTo>
                    <a:lnTo>
                      <a:pt x="132" y="95"/>
                    </a:lnTo>
                    <a:lnTo>
                      <a:pt x="121" y="94"/>
                    </a:lnTo>
                    <a:lnTo>
                      <a:pt x="110" y="92"/>
                    </a:lnTo>
                    <a:lnTo>
                      <a:pt x="99" y="90"/>
                    </a:lnTo>
                    <a:lnTo>
                      <a:pt x="88" y="86"/>
                    </a:lnTo>
                    <a:lnTo>
                      <a:pt x="77" y="82"/>
                    </a:lnTo>
                    <a:lnTo>
                      <a:pt x="68" y="76"/>
                    </a:lnTo>
                    <a:lnTo>
                      <a:pt x="58" y="69"/>
                    </a:lnTo>
                    <a:lnTo>
                      <a:pt x="50" y="64"/>
                    </a:lnTo>
                    <a:lnTo>
                      <a:pt x="40" y="56"/>
                    </a:lnTo>
                    <a:lnTo>
                      <a:pt x="32" y="49"/>
                    </a:lnTo>
                    <a:lnTo>
                      <a:pt x="25" y="41"/>
                    </a:lnTo>
                    <a:lnTo>
                      <a:pt x="19" y="31"/>
                    </a:lnTo>
                    <a:lnTo>
                      <a:pt x="12" y="22"/>
                    </a:lnTo>
                    <a:lnTo>
                      <a:pt x="5" y="12"/>
                    </a:lnTo>
                    <a:lnTo>
                      <a:pt x="0" y="2"/>
                    </a:lnTo>
                    <a:lnTo>
                      <a:pt x="9" y="4"/>
                    </a:lnTo>
                    <a:lnTo>
                      <a:pt x="19" y="5"/>
                    </a:lnTo>
                    <a:lnTo>
                      <a:pt x="31" y="4"/>
                    </a:lnTo>
                    <a:lnTo>
                      <a:pt x="42" y="1"/>
                    </a:lnTo>
                    <a:lnTo>
                      <a:pt x="43" y="0"/>
                    </a:lnTo>
                    <a:lnTo>
                      <a:pt x="43" y="1"/>
                    </a:lnTo>
                    <a:close/>
                  </a:path>
                </a:pathLst>
              </a:custGeom>
              <a:solidFill>
                <a:srgbClr val="0057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19" name="Freeform 373"/>
              <p:cNvSpPr>
                <a:spLocks/>
              </p:cNvSpPr>
              <p:nvPr/>
            </p:nvSpPr>
            <p:spPr bwMode="auto">
              <a:xfrm>
                <a:off x="3584" y="3496"/>
                <a:ext cx="156" cy="81"/>
              </a:xfrm>
              <a:custGeom>
                <a:avLst/>
                <a:gdLst>
                  <a:gd name="T0" fmla="*/ 144 w 156"/>
                  <a:gd name="T1" fmla="*/ 52 h 81"/>
                  <a:gd name="T2" fmla="*/ 133 w 156"/>
                  <a:gd name="T3" fmla="*/ 49 h 81"/>
                  <a:gd name="T4" fmla="*/ 128 w 156"/>
                  <a:gd name="T5" fmla="*/ 45 h 81"/>
                  <a:gd name="T6" fmla="*/ 126 w 156"/>
                  <a:gd name="T7" fmla="*/ 40 h 81"/>
                  <a:gd name="T8" fmla="*/ 119 w 156"/>
                  <a:gd name="T9" fmla="*/ 36 h 81"/>
                  <a:gd name="T10" fmla="*/ 113 w 156"/>
                  <a:gd name="T11" fmla="*/ 30 h 81"/>
                  <a:gd name="T12" fmla="*/ 110 w 156"/>
                  <a:gd name="T13" fmla="*/ 25 h 81"/>
                  <a:gd name="T14" fmla="*/ 100 w 156"/>
                  <a:gd name="T15" fmla="*/ 19 h 81"/>
                  <a:gd name="T16" fmla="*/ 95 w 156"/>
                  <a:gd name="T17" fmla="*/ 14 h 81"/>
                  <a:gd name="T18" fmla="*/ 90 w 156"/>
                  <a:gd name="T19" fmla="*/ 12 h 81"/>
                  <a:gd name="T20" fmla="*/ 81 w 156"/>
                  <a:gd name="T21" fmla="*/ 8 h 81"/>
                  <a:gd name="T22" fmla="*/ 77 w 156"/>
                  <a:gd name="T23" fmla="*/ 7 h 81"/>
                  <a:gd name="T24" fmla="*/ 73 w 156"/>
                  <a:gd name="T25" fmla="*/ 7 h 81"/>
                  <a:gd name="T26" fmla="*/ 47 w 156"/>
                  <a:gd name="T27" fmla="*/ 7 h 81"/>
                  <a:gd name="T28" fmla="*/ 8 w 156"/>
                  <a:gd name="T29" fmla="*/ 2 h 81"/>
                  <a:gd name="T30" fmla="*/ 1 w 156"/>
                  <a:gd name="T31" fmla="*/ 3 h 81"/>
                  <a:gd name="T32" fmla="*/ 4 w 156"/>
                  <a:gd name="T33" fmla="*/ 8 h 81"/>
                  <a:gd name="T34" fmla="*/ 9 w 156"/>
                  <a:gd name="T35" fmla="*/ 14 h 81"/>
                  <a:gd name="T36" fmla="*/ 30 w 156"/>
                  <a:gd name="T37" fmla="*/ 17 h 81"/>
                  <a:gd name="T38" fmla="*/ 46 w 156"/>
                  <a:gd name="T39" fmla="*/ 17 h 81"/>
                  <a:gd name="T40" fmla="*/ 30 w 156"/>
                  <a:gd name="T41" fmla="*/ 19 h 81"/>
                  <a:gd name="T42" fmla="*/ 15 w 156"/>
                  <a:gd name="T43" fmla="*/ 25 h 81"/>
                  <a:gd name="T44" fmla="*/ 27 w 156"/>
                  <a:gd name="T45" fmla="*/ 30 h 81"/>
                  <a:gd name="T46" fmla="*/ 43 w 156"/>
                  <a:gd name="T47" fmla="*/ 27 h 81"/>
                  <a:gd name="T48" fmla="*/ 51 w 156"/>
                  <a:gd name="T49" fmla="*/ 26 h 81"/>
                  <a:gd name="T50" fmla="*/ 36 w 156"/>
                  <a:gd name="T51" fmla="*/ 32 h 81"/>
                  <a:gd name="T52" fmla="*/ 27 w 156"/>
                  <a:gd name="T53" fmla="*/ 38 h 81"/>
                  <a:gd name="T54" fmla="*/ 46 w 156"/>
                  <a:gd name="T55" fmla="*/ 38 h 81"/>
                  <a:gd name="T56" fmla="*/ 60 w 156"/>
                  <a:gd name="T57" fmla="*/ 34 h 81"/>
                  <a:gd name="T58" fmla="*/ 47 w 156"/>
                  <a:gd name="T59" fmla="*/ 41 h 81"/>
                  <a:gd name="T60" fmla="*/ 39 w 156"/>
                  <a:gd name="T61" fmla="*/ 48 h 81"/>
                  <a:gd name="T62" fmla="*/ 60 w 156"/>
                  <a:gd name="T63" fmla="*/ 47 h 81"/>
                  <a:gd name="T64" fmla="*/ 69 w 156"/>
                  <a:gd name="T65" fmla="*/ 42 h 81"/>
                  <a:gd name="T66" fmla="*/ 61 w 156"/>
                  <a:gd name="T67" fmla="*/ 49 h 81"/>
                  <a:gd name="T68" fmla="*/ 53 w 156"/>
                  <a:gd name="T69" fmla="*/ 57 h 81"/>
                  <a:gd name="T70" fmla="*/ 64 w 156"/>
                  <a:gd name="T71" fmla="*/ 60 h 81"/>
                  <a:gd name="T72" fmla="*/ 75 w 156"/>
                  <a:gd name="T73" fmla="*/ 55 h 81"/>
                  <a:gd name="T74" fmla="*/ 81 w 156"/>
                  <a:gd name="T75" fmla="*/ 52 h 81"/>
                  <a:gd name="T76" fmla="*/ 76 w 156"/>
                  <a:gd name="T77" fmla="*/ 57 h 81"/>
                  <a:gd name="T78" fmla="*/ 69 w 156"/>
                  <a:gd name="T79" fmla="*/ 66 h 81"/>
                  <a:gd name="T80" fmla="*/ 80 w 156"/>
                  <a:gd name="T81" fmla="*/ 67 h 81"/>
                  <a:gd name="T82" fmla="*/ 91 w 156"/>
                  <a:gd name="T83" fmla="*/ 62 h 81"/>
                  <a:gd name="T84" fmla="*/ 98 w 156"/>
                  <a:gd name="T85" fmla="*/ 60 h 81"/>
                  <a:gd name="T86" fmla="*/ 80 w 156"/>
                  <a:gd name="T87" fmla="*/ 71 h 81"/>
                  <a:gd name="T88" fmla="*/ 90 w 156"/>
                  <a:gd name="T89" fmla="*/ 75 h 81"/>
                  <a:gd name="T90" fmla="*/ 102 w 156"/>
                  <a:gd name="T91" fmla="*/ 72 h 81"/>
                  <a:gd name="T92" fmla="*/ 111 w 156"/>
                  <a:gd name="T93" fmla="*/ 66 h 81"/>
                  <a:gd name="T94" fmla="*/ 113 w 156"/>
                  <a:gd name="T95" fmla="*/ 66 h 81"/>
                  <a:gd name="T96" fmla="*/ 96 w 156"/>
                  <a:gd name="T97" fmla="*/ 78 h 81"/>
                  <a:gd name="T98" fmla="*/ 109 w 156"/>
                  <a:gd name="T99" fmla="*/ 81 h 81"/>
                  <a:gd name="T100" fmla="*/ 128 w 156"/>
                  <a:gd name="T101" fmla="*/ 75 h 81"/>
                  <a:gd name="T102" fmla="*/ 136 w 156"/>
                  <a:gd name="T103" fmla="*/ 7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81"/>
                  <a:gd name="T158" fmla="*/ 156 w 156"/>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81">
                    <a:moveTo>
                      <a:pt x="156" y="55"/>
                    </a:moveTo>
                    <a:lnTo>
                      <a:pt x="144" y="52"/>
                    </a:lnTo>
                    <a:lnTo>
                      <a:pt x="137" y="51"/>
                    </a:lnTo>
                    <a:lnTo>
                      <a:pt x="133" y="49"/>
                    </a:lnTo>
                    <a:lnTo>
                      <a:pt x="129" y="47"/>
                    </a:lnTo>
                    <a:lnTo>
                      <a:pt x="128" y="45"/>
                    </a:lnTo>
                    <a:lnTo>
                      <a:pt x="126" y="42"/>
                    </a:lnTo>
                    <a:lnTo>
                      <a:pt x="126" y="40"/>
                    </a:lnTo>
                    <a:lnTo>
                      <a:pt x="126" y="38"/>
                    </a:lnTo>
                    <a:lnTo>
                      <a:pt x="119" y="36"/>
                    </a:lnTo>
                    <a:lnTo>
                      <a:pt x="115" y="33"/>
                    </a:lnTo>
                    <a:lnTo>
                      <a:pt x="113" y="30"/>
                    </a:lnTo>
                    <a:lnTo>
                      <a:pt x="111" y="29"/>
                    </a:lnTo>
                    <a:lnTo>
                      <a:pt x="110" y="25"/>
                    </a:lnTo>
                    <a:lnTo>
                      <a:pt x="111" y="23"/>
                    </a:lnTo>
                    <a:lnTo>
                      <a:pt x="100" y="19"/>
                    </a:lnTo>
                    <a:lnTo>
                      <a:pt x="96" y="17"/>
                    </a:lnTo>
                    <a:lnTo>
                      <a:pt x="95" y="14"/>
                    </a:lnTo>
                    <a:lnTo>
                      <a:pt x="95" y="12"/>
                    </a:lnTo>
                    <a:lnTo>
                      <a:pt x="90" y="12"/>
                    </a:lnTo>
                    <a:lnTo>
                      <a:pt x="85" y="11"/>
                    </a:lnTo>
                    <a:lnTo>
                      <a:pt x="81" y="8"/>
                    </a:lnTo>
                    <a:lnTo>
                      <a:pt x="79" y="7"/>
                    </a:lnTo>
                    <a:lnTo>
                      <a:pt x="77" y="7"/>
                    </a:lnTo>
                    <a:lnTo>
                      <a:pt x="73" y="7"/>
                    </a:lnTo>
                    <a:lnTo>
                      <a:pt x="64" y="8"/>
                    </a:lnTo>
                    <a:lnTo>
                      <a:pt x="47" y="7"/>
                    </a:lnTo>
                    <a:lnTo>
                      <a:pt x="20" y="4"/>
                    </a:lnTo>
                    <a:lnTo>
                      <a:pt x="8" y="2"/>
                    </a:lnTo>
                    <a:lnTo>
                      <a:pt x="0" y="0"/>
                    </a:lnTo>
                    <a:lnTo>
                      <a:pt x="1" y="3"/>
                    </a:lnTo>
                    <a:lnTo>
                      <a:pt x="2" y="7"/>
                    </a:lnTo>
                    <a:lnTo>
                      <a:pt x="4" y="8"/>
                    </a:lnTo>
                    <a:lnTo>
                      <a:pt x="5" y="11"/>
                    </a:lnTo>
                    <a:lnTo>
                      <a:pt x="9" y="14"/>
                    </a:lnTo>
                    <a:lnTo>
                      <a:pt x="15" y="15"/>
                    </a:lnTo>
                    <a:lnTo>
                      <a:pt x="30" y="17"/>
                    </a:lnTo>
                    <a:lnTo>
                      <a:pt x="45" y="15"/>
                    </a:lnTo>
                    <a:lnTo>
                      <a:pt x="46" y="17"/>
                    </a:lnTo>
                    <a:lnTo>
                      <a:pt x="46" y="18"/>
                    </a:lnTo>
                    <a:lnTo>
                      <a:pt x="30" y="19"/>
                    </a:lnTo>
                    <a:lnTo>
                      <a:pt x="12" y="21"/>
                    </a:lnTo>
                    <a:lnTo>
                      <a:pt x="15" y="25"/>
                    </a:lnTo>
                    <a:lnTo>
                      <a:pt x="20" y="29"/>
                    </a:lnTo>
                    <a:lnTo>
                      <a:pt x="27" y="30"/>
                    </a:lnTo>
                    <a:lnTo>
                      <a:pt x="35" y="29"/>
                    </a:lnTo>
                    <a:lnTo>
                      <a:pt x="43" y="27"/>
                    </a:lnTo>
                    <a:lnTo>
                      <a:pt x="51" y="25"/>
                    </a:lnTo>
                    <a:lnTo>
                      <a:pt x="51" y="26"/>
                    </a:lnTo>
                    <a:lnTo>
                      <a:pt x="53" y="26"/>
                    </a:lnTo>
                    <a:lnTo>
                      <a:pt x="36" y="32"/>
                    </a:lnTo>
                    <a:lnTo>
                      <a:pt x="24" y="34"/>
                    </a:lnTo>
                    <a:lnTo>
                      <a:pt x="27" y="38"/>
                    </a:lnTo>
                    <a:lnTo>
                      <a:pt x="34" y="41"/>
                    </a:lnTo>
                    <a:lnTo>
                      <a:pt x="46" y="38"/>
                    </a:lnTo>
                    <a:lnTo>
                      <a:pt x="58" y="34"/>
                    </a:lnTo>
                    <a:lnTo>
                      <a:pt x="60" y="34"/>
                    </a:lnTo>
                    <a:lnTo>
                      <a:pt x="61" y="36"/>
                    </a:lnTo>
                    <a:lnTo>
                      <a:pt x="47" y="41"/>
                    </a:lnTo>
                    <a:lnTo>
                      <a:pt x="35" y="45"/>
                    </a:lnTo>
                    <a:lnTo>
                      <a:pt x="39" y="48"/>
                    </a:lnTo>
                    <a:lnTo>
                      <a:pt x="47" y="51"/>
                    </a:lnTo>
                    <a:lnTo>
                      <a:pt x="60" y="47"/>
                    </a:lnTo>
                    <a:lnTo>
                      <a:pt x="68" y="42"/>
                    </a:lnTo>
                    <a:lnTo>
                      <a:pt x="69" y="42"/>
                    </a:lnTo>
                    <a:lnTo>
                      <a:pt x="70" y="44"/>
                    </a:lnTo>
                    <a:lnTo>
                      <a:pt x="61" y="49"/>
                    </a:lnTo>
                    <a:lnTo>
                      <a:pt x="49" y="55"/>
                    </a:lnTo>
                    <a:lnTo>
                      <a:pt x="53" y="57"/>
                    </a:lnTo>
                    <a:lnTo>
                      <a:pt x="57" y="59"/>
                    </a:lnTo>
                    <a:lnTo>
                      <a:pt x="64" y="60"/>
                    </a:lnTo>
                    <a:lnTo>
                      <a:pt x="69" y="57"/>
                    </a:lnTo>
                    <a:lnTo>
                      <a:pt x="75" y="55"/>
                    </a:lnTo>
                    <a:lnTo>
                      <a:pt x="80" y="51"/>
                    </a:lnTo>
                    <a:lnTo>
                      <a:pt x="81" y="52"/>
                    </a:lnTo>
                    <a:lnTo>
                      <a:pt x="83" y="52"/>
                    </a:lnTo>
                    <a:lnTo>
                      <a:pt x="76" y="57"/>
                    </a:lnTo>
                    <a:lnTo>
                      <a:pt x="64" y="63"/>
                    </a:lnTo>
                    <a:lnTo>
                      <a:pt x="69" y="66"/>
                    </a:lnTo>
                    <a:lnTo>
                      <a:pt x="75" y="68"/>
                    </a:lnTo>
                    <a:lnTo>
                      <a:pt x="80" y="67"/>
                    </a:lnTo>
                    <a:lnTo>
                      <a:pt x="87" y="66"/>
                    </a:lnTo>
                    <a:lnTo>
                      <a:pt x="91" y="62"/>
                    </a:lnTo>
                    <a:lnTo>
                      <a:pt x="95" y="59"/>
                    </a:lnTo>
                    <a:lnTo>
                      <a:pt x="98" y="60"/>
                    </a:lnTo>
                    <a:lnTo>
                      <a:pt x="90" y="66"/>
                    </a:lnTo>
                    <a:lnTo>
                      <a:pt x="80" y="71"/>
                    </a:lnTo>
                    <a:lnTo>
                      <a:pt x="84" y="74"/>
                    </a:lnTo>
                    <a:lnTo>
                      <a:pt x="90" y="75"/>
                    </a:lnTo>
                    <a:lnTo>
                      <a:pt x="96" y="74"/>
                    </a:lnTo>
                    <a:lnTo>
                      <a:pt x="102" y="72"/>
                    </a:lnTo>
                    <a:lnTo>
                      <a:pt x="106" y="68"/>
                    </a:lnTo>
                    <a:lnTo>
                      <a:pt x="111" y="66"/>
                    </a:lnTo>
                    <a:lnTo>
                      <a:pt x="113" y="66"/>
                    </a:lnTo>
                    <a:lnTo>
                      <a:pt x="106" y="71"/>
                    </a:lnTo>
                    <a:lnTo>
                      <a:pt x="96" y="78"/>
                    </a:lnTo>
                    <a:lnTo>
                      <a:pt x="100" y="79"/>
                    </a:lnTo>
                    <a:lnTo>
                      <a:pt x="109" y="81"/>
                    </a:lnTo>
                    <a:lnTo>
                      <a:pt x="118" y="79"/>
                    </a:lnTo>
                    <a:lnTo>
                      <a:pt x="128" y="75"/>
                    </a:lnTo>
                    <a:lnTo>
                      <a:pt x="133" y="72"/>
                    </a:lnTo>
                    <a:lnTo>
                      <a:pt x="136" y="70"/>
                    </a:lnTo>
                    <a:lnTo>
                      <a:pt x="156" y="55"/>
                    </a:lnTo>
                    <a:close/>
                  </a:path>
                </a:pathLst>
              </a:custGeom>
              <a:solidFill>
                <a:srgbClr val="8D5A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0" name="Freeform 374"/>
              <p:cNvSpPr>
                <a:spLocks/>
              </p:cNvSpPr>
              <p:nvPr/>
            </p:nvSpPr>
            <p:spPr bwMode="auto">
              <a:xfrm>
                <a:off x="3793" y="3496"/>
                <a:ext cx="160" cy="81"/>
              </a:xfrm>
              <a:custGeom>
                <a:avLst/>
                <a:gdLst>
                  <a:gd name="T0" fmla="*/ 26 w 160"/>
                  <a:gd name="T1" fmla="*/ 72 h 81"/>
                  <a:gd name="T2" fmla="*/ 40 w 160"/>
                  <a:gd name="T3" fmla="*/ 79 h 81"/>
                  <a:gd name="T4" fmla="*/ 59 w 160"/>
                  <a:gd name="T5" fmla="*/ 79 h 81"/>
                  <a:gd name="T6" fmla="*/ 53 w 160"/>
                  <a:gd name="T7" fmla="*/ 71 h 81"/>
                  <a:gd name="T8" fmla="*/ 48 w 160"/>
                  <a:gd name="T9" fmla="*/ 66 h 81"/>
                  <a:gd name="T10" fmla="*/ 53 w 160"/>
                  <a:gd name="T11" fmla="*/ 68 h 81"/>
                  <a:gd name="T12" fmla="*/ 63 w 160"/>
                  <a:gd name="T13" fmla="*/ 74 h 81"/>
                  <a:gd name="T14" fmla="*/ 75 w 160"/>
                  <a:gd name="T15" fmla="*/ 74 h 81"/>
                  <a:gd name="T16" fmla="*/ 70 w 160"/>
                  <a:gd name="T17" fmla="*/ 66 h 81"/>
                  <a:gd name="T18" fmla="*/ 64 w 160"/>
                  <a:gd name="T19" fmla="*/ 59 h 81"/>
                  <a:gd name="T20" fmla="*/ 72 w 160"/>
                  <a:gd name="T21" fmla="*/ 66 h 81"/>
                  <a:gd name="T22" fmla="*/ 85 w 160"/>
                  <a:gd name="T23" fmla="*/ 68 h 81"/>
                  <a:gd name="T24" fmla="*/ 94 w 160"/>
                  <a:gd name="T25" fmla="*/ 63 h 81"/>
                  <a:gd name="T26" fmla="*/ 76 w 160"/>
                  <a:gd name="T27" fmla="*/ 52 h 81"/>
                  <a:gd name="T28" fmla="*/ 78 w 160"/>
                  <a:gd name="T29" fmla="*/ 51 h 81"/>
                  <a:gd name="T30" fmla="*/ 90 w 160"/>
                  <a:gd name="T31" fmla="*/ 57 h 81"/>
                  <a:gd name="T32" fmla="*/ 102 w 160"/>
                  <a:gd name="T33" fmla="*/ 59 h 81"/>
                  <a:gd name="T34" fmla="*/ 111 w 160"/>
                  <a:gd name="T35" fmla="*/ 55 h 81"/>
                  <a:gd name="T36" fmla="*/ 89 w 160"/>
                  <a:gd name="T37" fmla="*/ 44 h 81"/>
                  <a:gd name="T38" fmla="*/ 91 w 160"/>
                  <a:gd name="T39" fmla="*/ 42 h 81"/>
                  <a:gd name="T40" fmla="*/ 112 w 160"/>
                  <a:gd name="T41" fmla="*/ 51 h 81"/>
                  <a:gd name="T42" fmla="*/ 124 w 160"/>
                  <a:gd name="T43" fmla="*/ 45 h 81"/>
                  <a:gd name="T44" fmla="*/ 98 w 160"/>
                  <a:gd name="T45" fmla="*/ 36 h 81"/>
                  <a:gd name="T46" fmla="*/ 101 w 160"/>
                  <a:gd name="T47" fmla="*/ 34 h 81"/>
                  <a:gd name="T48" fmla="*/ 125 w 160"/>
                  <a:gd name="T49" fmla="*/ 41 h 81"/>
                  <a:gd name="T50" fmla="*/ 135 w 160"/>
                  <a:gd name="T51" fmla="*/ 34 h 81"/>
                  <a:gd name="T52" fmla="*/ 106 w 160"/>
                  <a:gd name="T53" fmla="*/ 26 h 81"/>
                  <a:gd name="T54" fmla="*/ 108 w 160"/>
                  <a:gd name="T55" fmla="*/ 25 h 81"/>
                  <a:gd name="T56" fmla="*/ 124 w 160"/>
                  <a:gd name="T57" fmla="*/ 29 h 81"/>
                  <a:gd name="T58" fmla="*/ 139 w 160"/>
                  <a:gd name="T59" fmla="*/ 29 h 81"/>
                  <a:gd name="T60" fmla="*/ 147 w 160"/>
                  <a:gd name="T61" fmla="*/ 21 h 81"/>
                  <a:gd name="T62" fmla="*/ 113 w 160"/>
                  <a:gd name="T63" fmla="*/ 18 h 81"/>
                  <a:gd name="T64" fmla="*/ 115 w 160"/>
                  <a:gd name="T65" fmla="*/ 15 h 81"/>
                  <a:gd name="T66" fmla="*/ 145 w 160"/>
                  <a:gd name="T67" fmla="*/ 15 h 81"/>
                  <a:gd name="T68" fmla="*/ 154 w 160"/>
                  <a:gd name="T69" fmla="*/ 11 h 81"/>
                  <a:gd name="T70" fmla="*/ 157 w 160"/>
                  <a:gd name="T71" fmla="*/ 7 h 81"/>
                  <a:gd name="T72" fmla="*/ 160 w 160"/>
                  <a:gd name="T73" fmla="*/ 0 h 81"/>
                  <a:gd name="T74" fmla="*/ 139 w 160"/>
                  <a:gd name="T75" fmla="*/ 4 h 81"/>
                  <a:gd name="T76" fmla="*/ 96 w 160"/>
                  <a:gd name="T77" fmla="*/ 8 h 81"/>
                  <a:gd name="T78" fmla="*/ 82 w 160"/>
                  <a:gd name="T79" fmla="*/ 7 h 81"/>
                  <a:gd name="T80" fmla="*/ 81 w 160"/>
                  <a:gd name="T81" fmla="*/ 7 h 81"/>
                  <a:gd name="T82" fmla="*/ 74 w 160"/>
                  <a:gd name="T83" fmla="*/ 11 h 81"/>
                  <a:gd name="T84" fmla="*/ 64 w 160"/>
                  <a:gd name="T85" fmla="*/ 12 h 81"/>
                  <a:gd name="T86" fmla="*/ 63 w 160"/>
                  <a:gd name="T87" fmla="*/ 17 h 81"/>
                  <a:gd name="T88" fmla="*/ 48 w 160"/>
                  <a:gd name="T89" fmla="*/ 23 h 81"/>
                  <a:gd name="T90" fmla="*/ 48 w 160"/>
                  <a:gd name="T91" fmla="*/ 29 h 81"/>
                  <a:gd name="T92" fmla="*/ 44 w 160"/>
                  <a:gd name="T93" fmla="*/ 33 h 81"/>
                  <a:gd name="T94" fmla="*/ 33 w 160"/>
                  <a:gd name="T95" fmla="*/ 38 h 81"/>
                  <a:gd name="T96" fmla="*/ 33 w 160"/>
                  <a:gd name="T97" fmla="*/ 42 h 81"/>
                  <a:gd name="T98" fmla="*/ 30 w 160"/>
                  <a:gd name="T99" fmla="*/ 47 h 81"/>
                  <a:gd name="T100" fmla="*/ 22 w 160"/>
                  <a:gd name="T101" fmla="*/ 51 h 81"/>
                  <a:gd name="T102" fmla="*/ 0 w 160"/>
                  <a:gd name="T103" fmla="*/ 55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81"/>
                  <a:gd name="T158" fmla="*/ 160 w 160"/>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81">
                    <a:moveTo>
                      <a:pt x="23" y="70"/>
                    </a:moveTo>
                    <a:lnTo>
                      <a:pt x="26" y="72"/>
                    </a:lnTo>
                    <a:lnTo>
                      <a:pt x="32" y="75"/>
                    </a:lnTo>
                    <a:lnTo>
                      <a:pt x="40" y="79"/>
                    </a:lnTo>
                    <a:lnTo>
                      <a:pt x="51" y="81"/>
                    </a:lnTo>
                    <a:lnTo>
                      <a:pt x="59" y="79"/>
                    </a:lnTo>
                    <a:lnTo>
                      <a:pt x="63" y="78"/>
                    </a:lnTo>
                    <a:lnTo>
                      <a:pt x="53" y="71"/>
                    </a:lnTo>
                    <a:lnTo>
                      <a:pt x="47" y="66"/>
                    </a:lnTo>
                    <a:lnTo>
                      <a:pt x="48" y="66"/>
                    </a:lnTo>
                    <a:lnTo>
                      <a:pt x="53" y="68"/>
                    </a:lnTo>
                    <a:lnTo>
                      <a:pt x="57" y="72"/>
                    </a:lnTo>
                    <a:lnTo>
                      <a:pt x="63" y="74"/>
                    </a:lnTo>
                    <a:lnTo>
                      <a:pt x="70" y="75"/>
                    </a:lnTo>
                    <a:lnTo>
                      <a:pt x="75" y="74"/>
                    </a:lnTo>
                    <a:lnTo>
                      <a:pt x="79" y="71"/>
                    </a:lnTo>
                    <a:lnTo>
                      <a:pt x="70" y="66"/>
                    </a:lnTo>
                    <a:lnTo>
                      <a:pt x="62" y="60"/>
                    </a:lnTo>
                    <a:lnTo>
                      <a:pt x="64" y="59"/>
                    </a:lnTo>
                    <a:lnTo>
                      <a:pt x="68" y="62"/>
                    </a:lnTo>
                    <a:lnTo>
                      <a:pt x="72" y="66"/>
                    </a:lnTo>
                    <a:lnTo>
                      <a:pt x="78" y="67"/>
                    </a:lnTo>
                    <a:lnTo>
                      <a:pt x="85" y="68"/>
                    </a:lnTo>
                    <a:lnTo>
                      <a:pt x="90" y="66"/>
                    </a:lnTo>
                    <a:lnTo>
                      <a:pt x="94" y="63"/>
                    </a:lnTo>
                    <a:lnTo>
                      <a:pt x="83" y="57"/>
                    </a:lnTo>
                    <a:lnTo>
                      <a:pt x="76" y="52"/>
                    </a:lnTo>
                    <a:lnTo>
                      <a:pt x="78" y="52"/>
                    </a:lnTo>
                    <a:lnTo>
                      <a:pt x="78" y="51"/>
                    </a:lnTo>
                    <a:lnTo>
                      <a:pt x="85" y="55"/>
                    </a:lnTo>
                    <a:lnTo>
                      <a:pt x="90" y="57"/>
                    </a:lnTo>
                    <a:lnTo>
                      <a:pt x="96" y="60"/>
                    </a:lnTo>
                    <a:lnTo>
                      <a:pt x="102" y="59"/>
                    </a:lnTo>
                    <a:lnTo>
                      <a:pt x="106" y="57"/>
                    </a:lnTo>
                    <a:lnTo>
                      <a:pt x="111" y="55"/>
                    </a:lnTo>
                    <a:lnTo>
                      <a:pt x="98" y="49"/>
                    </a:lnTo>
                    <a:lnTo>
                      <a:pt x="89" y="44"/>
                    </a:lnTo>
                    <a:lnTo>
                      <a:pt x="90" y="42"/>
                    </a:lnTo>
                    <a:lnTo>
                      <a:pt x="91" y="42"/>
                    </a:lnTo>
                    <a:lnTo>
                      <a:pt x="100" y="47"/>
                    </a:lnTo>
                    <a:lnTo>
                      <a:pt x="112" y="51"/>
                    </a:lnTo>
                    <a:lnTo>
                      <a:pt x="119" y="48"/>
                    </a:lnTo>
                    <a:lnTo>
                      <a:pt x="124" y="45"/>
                    </a:lnTo>
                    <a:lnTo>
                      <a:pt x="112" y="41"/>
                    </a:lnTo>
                    <a:lnTo>
                      <a:pt x="98" y="36"/>
                    </a:lnTo>
                    <a:lnTo>
                      <a:pt x="100" y="34"/>
                    </a:lnTo>
                    <a:lnTo>
                      <a:pt x="101" y="34"/>
                    </a:lnTo>
                    <a:lnTo>
                      <a:pt x="113" y="38"/>
                    </a:lnTo>
                    <a:lnTo>
                      <a:pt x="125" y="41"/>
                    </a:lnTo>
                    <a:lnTo>
                      <a:pt x="132" y="38"/>
                    </a:lnTo>
                    <a:lnTo>
                      <a:pt x="135" y="34"/>
                    </a:lnTo>
                    <a:lnTo>
                      <a:pt x="123" y="32"/>
                    </a:lnTo>
                    <a:lnTo>
                      <a:pt x="106" y="26"/>
                    </a:lnTo>
                    <a:lnTo>
                      <a:pt x="108" y="26"/>
                    </a:lnTo>
                    <a:lnTo>
                      <a:pt x="108" y="25"/>
                    </a:lnTo>
                    <a:lnTo>
                      <a:pt x="116" y="27"/>
                    </a:lnTo>
                    <a:lnTo>
                      <a:pt x="124" y="29"/>
                    </a:lnTo>
                    <a:lnTo>
                      <a:pt x="132" y="30"/>
                    </a:lnTo>
                    <a:lnTo>
                      <a:pt x="139" y="29"/>
                    </a:lnTo>
                    <a:lnTo>
                      <a:pt x="145" y="25"/>
                    </a:lnTo>
                    <a:lnTo>
                      <a:pt x="147" y="21"/>
                    </a:lnTo>
                    <a:lnTo>
                      <a:pt x="130" y="19"/>
                    </a:lnTo>
                    <a:lnTo>
                      <a:pt x="113" y="18"/>
                    </a:lnTo>
                    <a:lnTo>
                      <a:pt x="113" y="17"/>
                    </a:lnTo>
                    <a:lnTo>
                      <a:pt x="115" y="15"/>
                    </a:lnTo>
                    <a:lnTo>
                      <a:pt x="130" y="17"/>
                    </a:lnTo>
                    <a:lnTo>
                      <a:pt x="145" y="15"/>
                    </a:lnTo>
                    <a:lnTo>
                      <a:pt x="150" y="14"/>
                    </a:lnTo>
                    <a:lnTo>
                      <a:pt x="154" y="11"/>
                    </a:lnTo>
                    <a:lnTo>
                      <a:pt x="155" y="8"/>
                    </a:lnTo>
                    <a:lnTo>
                      <a:pt x="157" y="7"/>
                    </a:lnTo>
                    <a:lnTo>
                      <a:pt x="158" y="3"/>
                    </a:lnTo>
                    <a:lnTo>
                      <a:pt x="160" y="0"/>
                    </a:lnTo>
                    <a:lnTo>
                      <a:pt x="151" y="2"/>
                    </a:lnTo>
                    <a:lnTo>
                      <a:pt x="139" y="4"/>
                    </a:lnTo>
                    <a:lnTo>
                      <a:pt x="112" y="7"/>
                    </a:lnTo>
                    <a:lnTo>
                      <a:pt x="96" y="8"/>
                    </a:lnTo>
                    <a:lnTo>
                      <a:pt x="86" y="7"/>
                    </a:lnTo>
                    <a:lnTo>
                      <a:pt x="82" y="7"/>
                    </a:lnTo>
                    <a:lnTo>
                      <a:pt x="81" y="7"/>
                    </a:lnTo>
                    <a:lnTo>
                      <a:pt x="78" y="8"/>
                    </a:lnTo>
                    <a:lnTo>
                      <a:pt x="74" y="11"/>
                    </a:lnTo>
                    <a:lnTo>
                      <a:pt x="70" y="12"/>
                    </a:lnTo>
                    <a:lnTo>
                      <a:pt x="64" y="12"/>
                    </a:lnTo>
                    <a:lnTo>
                      <a:pt x="64" y="14"/>
                    </a:lnTo>
                    <a:lnTo>
                      <a:pt x="63" y="17"/>
                    </a:lnTo>
                    <a:lnTo>
                      <a:pt x="59" y="19"/>
                    </a:lnTo>
                    <a:lnTo>
                      <a:pt x="48" y="23"/>
                    </a:lnTo>
                    <a:lnTo>
                      <a:pt x="49" y="25"/>
                    </a:lnTo>
                    <a:lnTo>
                      <a:pt x="48" y="29"/>
                    </a:lnTo>
                    <a:lnTo>
                      <a:pt x="47" y="30"/>
                    </a:lnTo>
                    <a:lnTo>
                      <a:pt x="44" y="33"/>
                    </a:lnTo>
                    <a:lnTo>
                      <a:pt x="38" y="36"/>
                    </a:lnTo>
                    <a:lnTo>
                      <a:pt x="33" y="38"/>
                    </a:lnTo>
                    <a:lnTo>
                      <a:pt x="33" y="40"/>
                    </a:lnTo>
                    <a:lnTo>
                      <a:pt x="33" y="42"/>
                    </a:lnTo>
                    <a:lnTo>
                      <a:pt x="32" y="45"/>
                    </a:lnTo>
                    <a:lnTo>
                      <a:pt x="30" y="47"/>
                    </a:lnTo>
                    <a:lnTo>
                      <a:pt x="26" y="49"/>
                    </a:lnTo>
                    <a:lnTo>
                      <a:pt x="22" y="51"/>
                    </a:lnTo>
                    <a:lnTo>
                      <a:pt x="14" y="52"/>
                    </a:lnTo>
                    <a:lnTo>
                      <a:pt x="0" y="55"/>
                    </a:lnTo>
                    <a:lnTo>
                      <a:pt x="23" y="70"/>
                    </a:lnTo>
                    <a:close/>
                  </a:path>
                </a:pathLst>
              </a:custGeom>
              <a:solidFill>
                <a:srgbClr val="8D5A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1" name="Freeform 375"/>
              <p:cNvSpPr>
                <a:spLocks/>
              </p:cNvSpPr>
              <p:nvPr/>
            </p:nvSpPr>
            <p:spPr bwMode="auto">
              <a:xfrm>
                <a:off x="3661" y="3473"/>
                <a:ext cx="86" cy="75"/>
              </a:xfrm>
              <a:custGeom>
                <a:avLst/>
                <a:gdLst>
                  <a:gd name="T0" fmla="*/ 82 w 86"/>
                  <a:gd name="T1" fmla="*/ 75 h 75"/>
                  <a:gd name="T2" fmla="*/ 72 w 86"/>
                  <a:gd name="T3" fmla="*/ 74 h 75"/>
                  <a:gd name="T4" fmla="*/ 63 w 86"/>
                  <a:gd name="T5" fmla="*/ 72 h 75"/>
                  <a:gd name="T6" fmla="*/ 59 w 86"/>
                  <a:gd name="T7" fmla="*/ 71 h 75"/>
                  <a:gd name="T8" fmla="*/ 55 w 86"/>
                  <a:gd name="T9" fmla="*/ 70 h 75"/>
                  <a:gd name="T10" fmla="*/ 53 w 86"/>
                  <a:gd name="T11" fmla="*/ 67 h 75"/>
                  <a:gd name="T12" fmla="*/ 52 w 86"/>
                  <a:gd name="T13" fmla="*/ 65 h 75"/>
                  <a:gd name="T14" fmla="*/ 52 w 86"/>
                  <a:gd name="T15" fmla="*/ 61 h 75"/>
                  <a:gd name="T16" fmla="*/ 52 w 86"/>
                  <a:gd name="T17" fmla="*/ 60 h 75"/>
                  <a:gd name="T18" fmla="*/ 45 w 86"/>
                  <a:gd name="T19" fmla="*/ 57 h 75"/>
                  <a:gd name="T20" fmla="*/ 41 w 86"/>
                  <a:gd name="T21" fmla="*/ 55 h 75"/>
                  <a:gd name="T22" fmla="*/ 38 w 86"/>
                  <a:gd name="T23" fmla="*/ 52 h 75"/>
                  <a:gd name="T24" fmla="*/ 37 w 86"/>
                  <a:gd name="T25" fmla="*/ 49 h 75"/>
                  <a:gd name="T26" fmla="*/ 36 w 86"/>
                  <a:gd name="T27" fmla="*/ 46 h 75"/>
                  <a:gd name="T28" fmla="*/ 37 w 86"/>
                  <a:gd name="T29" fmla="*/ 45 h 75"/>
                  <a:gd name="T30" fmla="*/ 30 w 86"/>
                  <a:gd name="T31" fmla="*/ 42 h 75"/>
                  <a:gd name="T32" fmla="*/ 26 w 86"/>
                  <a:gd name="T33" fmla="*/ 41 h 75"/>
                  <a:gd name="T34" fmla="*/ 23 w 86"/>
                  <a:gd name="T35" fmla="*/ 38 h 75"/>
                  <a:gd name="T36" fmla="*/ 21 w 86"/>
                  <a:gd name="T37" fmla="*/ 37 h 75"/>
                  <a:gd name="T38" fmla="*/ 21 w 86"/>
                  <a:gd name="T39" fmla="*/ 34 h 75"/>
                  <a:gd name="T40" fmla="*/ 22 w 86"/>
                  <a:gd name="T41" fmla="*/ 33 h 75"/>
                  <a:gd name="T42" fmla="*/ 13 w 86"/>
                  <a:gd name="T43" fmla="*/ 33 h 75"/>
                  <a:gd name="T44" fmla="*/ 6 w 86"/>
                  <a:gd name="T45" fmla="*/ 30 h 75"/>
                  <a:gd name="T46" fmla="*/ 2 w 86"/>
                  <a:gd name="T47" fmla="*/ 27 h 75"/>
                  <a:gd name="T48" fmla="*/ 0 w 86"/>
                  <a:gd name="T49" fmla="*/ 25 h 75"/>
                  <a:gd name="T50" fmla="*/ 0 w 86"/>
                  <a:gd name="T51" fmla="*/ 20 h 75"/>
                  <a:gd name="T52" fmla="*/ 2 w 86"/>
                  <a:gd name="T53" fmla="*/ 16 h 75"/>
                  <a:gd name="T54" fmla="*/ 4 w 86"/>
                  <a:gd name="T55" fmla="*/ 11 h 75"/>
                  <a:gd name="T56" fmla="*/ 8 w 86"/>
                  <a:gd name="T57" fmla="*/ 5 h 75"/>
                  <a:gd name="T58" fmla="*/ 13 w 86"/>
                  <a:gd name="T59" fmla="*/ 1 h 75"/>
                  <a:gd name="T60" fmla="*/ 15 w 86"/>
                  <a:gd name="T61" fmla="*/ 0 h 75"/>
                  <a:gd name="T62" fmla="*/ 17 w 86"/>
                  <a:gd name="T63" fmla="*/ 0 h 75"/>
                  <a:gd name="T64" fmla="*/ 19 w 86"/>
                  <a:gd name="T65" fmla="*/ 3 h 75"/>
                  <a:gd name="T66" fmla="*/ 32 w 86"/>
                  <a:gd name="T67" fmla="*/ 22 h 75"/>
                  <a:gd name="T68" fmla="*/ 44 w 86"/>
                  <a:gd name="T69" fmla="*/ 37 h 75"/>
                  <a:gd name="T70" fmla="*/ 52 w 86"/>
                  <a:gd name="T71" fmla="*/ 44 h 75"/>
                  <a:gd name="T72" fmla="*/ 59 w 86"/>
                  <a:gd name="T73" fmla="*/ 50 h 75"/>
                  <a:gd name="T74" fmla="*/ 67 w 86"/>
                  <a:gd name="T75" fmla="*/ 56 h 75"/>
                  <a:gd name="T76" fmla="*/ 74 w 86"/>
                  <a:gd name="T77" fmla="*/ 60 h 75"/>
                  <a:gd name="T78" fmla="*/ 76 w 86"/>
                  <a:gd name="T79" fmla="*/ 60 h 75"/>
                  <a:gd name="T80" fmla="*/ 79 w 86"/>
                  <a:gd name="T81" fmla="*/ 61 h 75"/>
                  <a:gd name="T82" fmla="*/ 83 w 86"/>
                  <a:gd name="T83" fmla="*/ 63 h 75"/>
                  <a:gd name="T84" fmla="*/ 86 w 86"/>
                  <a:gd name="T85" fmla="*/ 61 h 75"/>
                  <a:gd name="T86" fmla="*/ 82 w 86"/>
                  <a:gd name="T87" fmla="*/ 7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75"/>
                  <a:gd name="T134" fmla="*/ 86 w 86"/>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75">
                    <a:moveTo>
                      <a:pt x="82" y="75"/>
                    </a:moveTo>
                    <a:lnTo>
                      <a:pt x="72" y="74"/>
                    </a:lnTo>
                    <a:lnTo>
                      <a:pt x="63" y="72"/>
                    </a:lnTo>
                    <a:lnTo>
                      <a:pt x="59" y="71"/>
                    </a:lnTo>
                    <a:lnTo>
                      <a:pt x="55" y="70"/>
                    </a:lnTo>
                    <a:lnTo>
                      <a:pt x="53" y="67"/>
                    </a:lnTo>
                    <a:lnTo>
                      <a:pt x="52" y="65"/>
                    </a:lnTo>
                    <a:lnTo>
                      <a:pt x="52" y="61"/>
                    </a:lnTo>
                    <a:lnTo>
                      <a:pt x="52" y="60"/>
                    </a:lnTo>
                    <a:lnTo>
                      <a:pt x="45" y="57"/>
                    </a:lnTo>
                    <a:lnTo>
                      <a:pt x="41" y="55"/>
                    </a:lnTo>
                    <a:lnTo>
                      <a:pt x="38" y="52"/>
                    </a:lnTo>
                    <a:lnTo>
                      <a:pt x="37" y="49"/>
                    </a:lnTo>
                    <a:lnTo>
                      <a:pt x="36" y="46"/>
                    </a:lnTo>
                    <a:lnTo>
                      <a:pt x="37" y="45"/>
                    </a:lnTo>
                    <a:lnTo>
                      <a:pt x="30" y="42"/>
                    </a:lnTo>
                    <a:lnTo>
                      <a:pt x="26" y="41"/>
                    </a:lnTo>
                    <a:lnTo>
                      <a:pt x="23" y="38"/>
                    </a:lnTo>
                    <a:lnTo>
                      <a:pt x="21" y="37"/>
                    </a:lnTo>
                    <a:lnTo>
                      <a:pt x="21" y="34"/>
                    </a:lnTo>
                    <a:lnTo>
                      <a:pt x="22" y="33"/>
                    </a:lnTo>
                    <a:lnTo>
                      <a:pt x="13" y="33"/>
                    </a:lnTo>
                    <a:lnTo>
                      <a:pt x="6" y="30"/>
                    </a:lnTo>
                    <a:lnTo>
                      <a:pt x="2" y="27"/>
                    </a:lnTo>
                    <a:lnTo>
                      <a:pt x="0" y="25"/>
                    </a:lnTo>
                    <a:lnTo>
                      <a:pt x="0" y="20"/>
                    </a:lnTo>
                    <a:lnTo>
                      <a:pt x="2" y="16"/>
                    </a:lnTo>
                    <a:lnTo>
                      <a:pt x="4" y="11"/>
                    </a:lnTo>
                    <a:lnTo>
                      <a:pt x="8" y="5"/>
                    </a:lnTo>
                    <a:lnTo>
                      <a:pt x="13" y="1"/>
                    </a:lnTo>
                    <a:lnTo>
                      <a:pt x="15" y="0"/>
                    </a:lnTo>
                    <a:lnTo>
                      <a:pt x="17" y="0"/>
                    </a:lnTo>
                    <a:lnTo>
                      <a:pt x="19" y="3"/>
                    </a:lnTo>
                    <a:lnTo>
                      <a:pt x="32" y="22"/>
                    </a:lnTo>
                    <a:lnTo>
                      <a:pt x="44" y="37"/>
                    </a:lnTo>
                    <a:lnTo>
                      <a:pt x="52" y="44"/>
                    </a:lnTo>
                    <a:lnTo>
                      <a:pt x="59" y="50"/>
                    </a:lnTo>
                    <a:lnTo>
                      <a:pt x="67" y="56"/>
                    </a:lnTo>
                    <a:lnTo>
                      <a:pt x="74" y="60"/>
                    </a:lnTo>
                    <a:lnTo>
                      <a:pt x="76" y="60"/>
                    </a:lnTo>
                    <a:lnTo>
                      <a:pt x="79" y="61"/>
                    </a:lnTo>
                    <a:lnTo>
                      <a:pt x="83" y="63"/>
                    </a:lnTo>
                    <a:lnTo>
                      <a:pt x="86" y="61"/>
                    </a:lnTo>
                    <a:lnTo>
                      <a:pt x="82" y="75"/>
                    </a:lnTo>
                    <a:close/>
                  </a:path>
                </a:pathLst>
              </a:custGeom>
              <a:solidFill>
                <a:srgbClr val="CE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2" name="Freeform 376"/>
              <p:cNvSpPr>
                <a:spLocks noEditPoints="1"/>
              </p:cNvSpPr>
              <p:nvPr/>
            </p:nvSpPr>
            <p:spPr bwMode="auto">
              <a:xfrm>
                <a:off x="3657" y="3802"/>
                <a:ext cx="15" cy="15"/>
              </a:xfrm>
              <a:custGeom>
                <a:avLst/>
                <a:gdLst>
                  <a:gd name="T0" fmla="*/ 3 w 15"/>
                  <a:gd name="T1" fmla="*/ 9 h 15"/>
                  <a:gd name="T2" fmla="*/ 4 w 15"/>
                  <a:gd name="T3" fmla="*/ 10 h 15"/>
                  <a:gd name="T4" fmla="*/ 15 w 15"/>
                  <a:gd name="T5" fmla="*/ 2 h 15"/>
                  <a:gd name="T6" fmla="*/ 12 w 15"/>
                  <a:gd name="T7" fmla="*/ 0 h 15"/>
                  <a:gd name="T8" fmla="*/ 3 w 15"/>
                  <a:gd name="T9" fmla="*/ 9 h 15"/>
                  <a:gd name="T10" fmla="*/ 0 w 15"/>
                  <a:gd name="T11" fmla="*/ 12 h 15"/>
                  <a:gd name="T12" fmla="*/ 2 w 15"/>
                  <a:gd name="T13" fmla="*/ 15 h 15"/>
                  <a:gd name="T14" fmla="*/ 3 w 15"/>
                  <a:gd name="T15" fmla="*/ 12 h 15"/>
                  <a:gd name="T16" fmla="*/ 2 w 15"/>
                  <a:gd name="T17" fmla="*/ 10 h 15"/>
                  <a:gd name="T18" fmla="*/ 0 w 15"/>
                  <a:gd name="T19" fmla="*/ 12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5"/>
                  <a:gd name="T32" fmla="*/ 15 w 1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5">
                    <a:moveTo>
                      <a:pt x="3" y="9"/>
                    </a:moveTo>
                    <a:lnTo>
                      <a:pt x="4" y="10"/>
                    </a:lnTo>
                    <a:lnTo>
                      <a:pt x="15" y="2"/>
                    </a:lnTo>
                    <a:lnTo>
                      <a:pt x="12" y="0"/>
                    </a:lnTo>
                    <a:lnTo>
                      <a:pt x="3" y="9"/>
                    </a:lnTo>
                    <a:close/>
                    <a:moveTo>
                      <a:pt x="0" y="12"/>
                    </a:moveTo>
                    <a:lnTo>
                      <a:pt x="2" y="15"/>
                    </a:lnTo>
                    <a:lnTo>
                      <a:pt x="3" y="12"/>
                    </a:lnTo>
                    <a:lnTo>
                      <a:pt x="2" y="1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3" name="Freeform 377"/>
              <p:cNvSpPr>
                <a:spLocks/>
              </p:cNvSpPr>
              <p:nvPr/>
            </p:nvSpPr>
            <p:spPr bwMode="auto">
              <a:xfrm>
                <a:off x="3664" y="3810"/>
                <a:ext cx="19" cy="19"/>
              </a:xfrm>
              <a:custGeom>
                <a:avLst/>
                <a:gdLst>
                  <a:gd name="T0" fmla="*/ 0 w 19"/>
                  <a:gd name="T1" fmla="*/ 12 h 19"/>
                  <a:gd name="T2" fmla="*/ 1 w 19"/>
                  <a:gd name="T3" fmla="*/ 15 h 19"/>
                  <a:gd name="T4" fmla="*/ 8 w 19"/>
                  <a:gd name="T5" fmla="*/ 8 h 19"/>
                  <a:gd name="T6" fmla="*/ 8 w 19"/>
                  <a:gd name="T7" fmla="*/ 8 h 19"/>
                  <a:gd name="T8" fmla="*/ 5 w 19"/>
                  <a:gd name="T9" fmla="*/ 17 h 19"/>
                  <a:gd name="T10" fmla="*/ 7 w 19"/>
                  <a:gd name="T11" fmla="*/ 19 h 19"/>
                  <a:gd name="T12" fmla="*/ 10 w 19"/>
                  <a:gd name="T13" fmla="*/ 9 h 19"/>
                  <a:gd name="T14" fmla="*/ 19 w 19"/>
                  <a:gd name="T15" fmla="*/ 5 h 19"/>
                  <a:gd name="T16" fmla="*/ 18 w 19"/>
                  <a:gd name="T17" fmla="*/ 4 h 19"/>
                  <a:gd name="T18" fmla="*/ 8 w 19"/>
                  <a:gd name="T19" fmla="*/ 7 h 19"/>
                  <a:gd name="T20" fmla="*/ 8 w 19"/>
                  <a:gd name="T21" fmla="*/ 7 h 19"/>
                  <a:gd name="T22" fmla="*/ 14 w 19"/>
                  <a:gd name="T23" fmla="*/ 1 h 19"/>
                  <a:gd name="T24" fmla="*/ 12 w 19"/>
                  <a:gd name="T25" fmla="*/ 0 h 19"/>
                  <a:gd name="T26" fmla="*/ 0 w 1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0" y="12"/>
                    </a:moveTo>
                    <a:lnTo>
                      <a:pt x="1" y="15"/>
                    </a:lnTo>
                    <a:lnTo>
                      <a:pt x="8" y="8"/>
                    </a:lnTo>
                    <a:lnTo>
                      <a:pt x="5" y="17"/>
                    </a:lnTo>
                    <a:lnTo>
                      <a:pt x="7" y="19"/>
                    </a:lnTo>
                    <a:lnTo>
                      <a:pt x="10" y="9"/>
                    </a:lnTo>
                    <a:lnTo>
                      <a:pt x="19" y="5"/>
                    </a:lnTo>
                    <a:lnTo>
                      <a:pt x="18" y="4"/>
                    </a:lnTo>
                    <a:lnTo>
                      <a:pt x="8" y="7"/>
                    </a:lnTo>
                    <a:lnTo>
                      <a:pt x="14" y="1"/>
                    </a:lnTo>
                    <a:lnTo>
                      <a:pt x="12"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4" name="Freeform 378"/>
              <p:cNvSpPr>
                <a:spLocks/>
              </p:cNvSpPr>
              <p:nvPr/>
            </p:nvSpPr>
            <p:spPr bwMode="auto">
              <a:xfrm>
                <a:off x="3676" y="3819"/>
                <a:ext cx="17" cy="18"/>
              </a:xfrm>
              <a:custGeom>
                <a:avLst/>
                <a:gdLst>
                  <a:gd name="T0" fmla="*/ 0 w 17"/>
                  <a:gd name="T1" fmla="*/ 14 h 18"/>
                  <a:gd name="T2" fmla="*/ 6 w 17"/>
                  <a:gd name="T3" fmla="*/ 18 h 18"/>
                  <a:gd name="T4" fmla="*/ 7 w 17"/>
                  <a:gd name="T5" fmla="*/ 17 h 18"/>
                  <a:gd name="T6" fmla="*/ 4 w 17"/>
                  <a:gd name="T7" fmla="*/ 14 h 18"/>
                  <a:gd name="T8" fmla="*/ 7 w 17"/>
                  <a:gd name="T9" fmla="*/ 10 h 18"/>
                  <a:gd name="T10" fmla="*/ 11 w 17"/>
                  <a:gd name="T11" fmla="*/ 11 h 18"/>
                  <a:gd name="T12" fmla="*/ 12 w 17"/>
                  <a:gd name="T13" fmla="*/ 10 h 18"/>
                  <a:gd name="T14" fmla="*/ 8 w 17"/>
                  <a:gd name="T15" fmla="*/ 7 h 18"/>
                  <a:gd name="T16" fmla="*/ 12 w 17"/>
                  <a:gd name="T17" fmla="*/ 3 h 18"/>
                  <a:gd name="T18" fmla="*/ 15 w 17"/>
                  <a:gd name="T19" fmla="*/ 6 h 18"/>
                  <a:gd name="T20" fmla="*/ 17 w 17"/>
                  <a:gd name="T21" fmla="*/ 4 h 18"/>
                  <a:gd name="T22" fmla="*/ 11 w 17"/>
                  <a:gd name="T23" fmla="*/ 0 h 18"/>
                  <a:gd name="T24" fmla="*/ 0 w 17"/>
                  <a:gd name="T25" fmla="*/ 14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8"/>
                  <a:gd name="T41" fmla="*/ 17 w 1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8">
                    <a:moveTo>
                      <a:pt x="0" y="14"/>
                    </a:moveTo>
                    <a:lnTo>
                      <a:pt x="6" y="18"/>
                    </a:lnTo>
                    <a:lnTo>
                      <a:pt x="7" y="17"/>
                    </a:lnTo>
                    <a:lnTo>
                      <a:pt x="4" y="14"/>
                    </a:lnTo>
                    <a:lnTo>
                      <a:pt x="7" y="10"/>
                    </a:lnTo>
                    <a:lnTo>
                      <a:pt x="11" y="11"/>
                    </a:lnTo>
                    <a:lnTo>
                      <a:pt x="12" y="10"/>
                    </a:lnTo>
                    <a:lnTo>
                      <a:pt x="8" y="7"/>
                    </a:lnTo>
                    <a:lnTo>
                      <a:pt x="12" y="3"/>
                    </a:lnTo>
                    <a:lnTo>
                      <a:pt x="15" y="6"/>
                    </a:lnTo>
                    <a:lnTo>
                      <a:pt x="17" y="4"/>
                    </a:lnTo>
                    <a:lnTo>
                      <a:pt x="11"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5" name="Freeform 379"/>
              <p:cNvSpPr>
                <a:spLocks/>
              </p:cNvSpPr>
              <p:nvPr/>
            </p:nvSpPr>
            <p:spPr bwMode="auto">
              <a:xfrm>
                <a:off x="3697" y="3830"/>
                <a:ext cx="15" cy="21"/>
              </a:xfrm>
              <a:custGeom>
                <a:avLst/>
                <a:gdLst>
                  <a:gd name="T0" fmla="*/ 0 w 15"/>
                  <a:gd name="T1" fmla="*/ 17 h 21"/>
                  <a:gd name="T2" fmla="*/ 5 w 15"/>
                  <a:gd name="T3" fmla="*/ 21 h 21"/>
                  <a:gd name="T4" fmla="*/ 6 w 15"/>
                  <a:gd name="T5" fmla="*/ 18 h 21"/>
                  <a:gd name="T6" fmla="*/ 2 w 15"/>
                  <a:gd name="T7" fmla="*/ 17 h 21"/>
                  <a:gd name="T8" fmla="*/ 5 w 15"/>
                  <a:gd name="T9" fmla="*/ 11 h 21"/>
                  <a:gd name="T10" fmla="*/ 9 w 15"/>
                  <a:gd name="T11" fmla="*/ 12 h 21"/>
                  <a:gd name="T12" fmla="*/ 11 w 15"/>
                  <a:gd name="T13" fmla="*/ 11 h 21"/>
                  <a:gd name="T14" fmla="*/ 6 w 15"/>
                  <a:gd name="T15" fmla="*/ 8 h 21"/>
                  <a:gd name="T16" fmla="*/ 9 w 15"/>
                  <a:gd name="T17" fmla="*/ 4 h 21"/>
                  <a:gd name="T18" fmla="*/ 13 w 15"/>
                  <a:gd name="T19" fmla="*/ 6 h 21"/>
                  <a:gd name="T20" fmla="*/ 15 w 15"/>
                  <a:gd name="T21" fmla="*/ 4 h 21"/>
                  <a:gd name="T22" fmla="*/ 8 w 15"/>
                  <a:gd name="T23" fmla="*/ 0 h 21"/>
                  <a:gd name="T24" fmla="*/ 0 w 15"/>
                  <a:gd name="T25" fmla="*/ 1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0" y="17"/>
                    </a:moveTo>
                    <a:lnTo>
                      <a:pt x="5" y="21"/>
                    </a:lnTo>
                    <a:lnTo>
                      <a:pt x="6" y="18"/>
                    </a:lnTo>
                    <a:lnTo>
                      <a:pt x="2" y="17"/>
                    </a:lnTo>
                    <a:lnTo>
                      <a:pt x="5" y="11"/>
                    </a:lnTo>
                    <a:lnTo>
                      <a:pt x="9" y="12"/>
                    </a:lnTo>
                    <a:lnTo>
                      <a:pt x="11" y="11"/>
                    </a:lnTo>
                    <a:lnTo>
                      <a:pt x="6" y="8"/>
                    </a:lnTo>
                    <a:lnTo>
                      <a:pt x="9" y="4"/>
                    </a:lnTo>
                    <a:lnTo>
                      <a:pt x="13" y="6"/>
                    </a:lnTo>
                    <a:lnTo>
                      <a:pt x="15" y="4"/>
                    </a:lnTo>
                    <a:lnTo>
                      <a:pt x="8"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6" name="Freeform 380"/>
              <p:cNvSpPr>
                <a:spLocks noEditPoints="1"/>
              </p:cNvSpPr>
              <p:nvPr/>
            </p:nvSpPr>
            <p:spPr bwMode="auto">
              <a:xfrm>
                <a:off x="3709" y="3836"/>
                <a:ext cx="9" cy="19"/>
              </a:xfrm>
              <a:custGeom>
                <a:avLst/>
                <a:gdLst>
                  <a:gd name="T0" fmla="*/ 0 w 9"/>
                  <a:gd name="T1" fmla="*/ 17 h 19"/>
                  <a:gd name="T2" fmla="*/ 3 w 9"/>
                  <a:gd name="T3" fmla="*/ 19 h 19"/>
                  <a:gd name="T4" fmla="*/ 4 w 9"/>
                  <a:gd name="T5" fmla="*/ 16 h 19"/>
                  <a:gd name="T6" fmla="*/ 1 w 9"/>
                  <a:gd name="T7" fmla="*/ 15 h 19"/>
                  <a:gd name="T8" fmla="*/ 0 w 9"/>
                  <a:gd name="T9" fmla="*/ 17 h 19"/>
                  <a:gd name="T10" fmla="*/ 7 w 9"/>
                  <a:gd name="T11" fmla="*/ 2 h 19"/>
                  <a:gd name="T12" fmla="*/ 9 w 9"/>
                  <a:gd name="T13" fmla="*/ 4 h 19"/>
                  <a:gd name="T14" fmla="*/ 9 w 9"/>
                  <a:gd name="T15" fmla="*/ 1 h 19"/>
                  <a:gd name="T16" fmla="*/ 7 w 9"/>
                  <a:gd name="T17" fmla="*/ 0 h 19"/>
                  <a:gd name="T18" fmla="*/ 7 w 9"/>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9"/>
                  <a:gd name="T32" fmla="*/ 9 w 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9">
                    <a:moveTo>
                      <a:pt x="0" y="17"/>
                    </a:moveTo>
                    <a:lnTo>
                      <a:pt x="3" y="19"/>
                    </a:lnTo>
                    <a:lnTo>
                      <a:pt x="4" y="16"/>
                    </a:lnTo>
                    <a:lnTo>
                      <a:pt x="1" y="15"/>
                    </a:lnTo>
                    <a:lnTo>
                      <a:pt x="0" y="17"/>
                    </a:lnTo>
                    <a:close/>
                    <a:moveTo>
                      <a:pt x="7" y="2"/>
                    </a:moveTo>
                    <a:lnTo>
                      <a:pt x="9" y="4"/>
                    </a:lnTo>
                    <a:lnTo>
                      <a:pt x="9" y="1"/>
                    </a:lnTo>
                    <a:lnTo>
                      <a:pt x="7" y="0"/>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7" name="Freeform 381"/>
              <p:cNvSpPr>
                <a:spLocks/>
              </p:cNvSpPr>
              <p:nvPr/>
            </p:nvSpPr>
            <p:spPr bwMode="auto">
              <a:xfrm>
                <a:off x="3727" y="3842"/>
                <a:ext cx="12" cy="18"/>
              </a:xfrm>
              <a:custGeom>
                <a:avLst/>
                <a:gdLst>
                  <a:gd name="T0" fmla="*/ 0 w 12"/>
                  <a:gd name="T1" fmla="*/ 17 h 18"/>
                  <a:gd name="T2" fmla="*/ 1 w 12"/>
                  <a:gd name="T3" fmla="*/ 18 h 18"/>
                  <a:gd name="T4" fmla="*/ 12 w 12"/>
                  <a:gd name="T5" fmla="*/ 2 h 18"/>
                  <a:gd name="T6" fmla="*/ 9 w 12"/>
                  <a:gd name="T7" fmla="*/ 0 h 18"/>
                  <a:gd name="T8" fmla="*/ 0 w 12"/>
                  <a:gd name="T9" fmla="*/ 17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7"/>
                    </a:moveTo>
                    <a:lnTo>
                      <a:pt x="1" y="18"/>
                    </a:lnTo>
                    <a:lnTo>
                      <a:pt x="12" y="2"/>
                    </a:lnTo>
                    <a:lnTo>
                      <a:pt x="9"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8" name="Freeform 382"/>
              <p:cNvSpPr>
                <a:spLocks/>
              </p:cNvSpPr>
              <p:nvPr/>
            </p:nvSpPr>
            <p:spPr bwMode="auto">
              <a:xfrm>
                <a:off x="3740" y="3845"/>
                <a:ext cx="12" cy="19"/>
              </a:xfrm>
              <a:custGeom>
                <a:avLst/>
                <a:gdLst>
                  <a:gd name="T0" fmla="*/ 0 w 12"/>
                  <a:gd name="T1" fmla="*/ 18 h 19"/>
                  <a:gd name="T2" fmla="*/ 3 w 12"/>
                  <a:gd name="T3" fmla="*/ 18 h 19"/>
                  <a:gd name="T4" fmla="*/ 7 w 12"/>
                  <a:gd name="T5" fmla="*/ 11 h 19"/>
                  <a:gd name="T6" fmla="*/ 8 w 12"/>
                  <a:gd name="T7" fmla="*/ 18 h 19"/>
                  <a:gd name="T8" fmla="*/ 11 w 12"/>
                  <a:gd name="T9" fmla="*/ 19 h 19"/>
                  <a:gd name="T10" fmla="*/ 8 w 12"/>
                  <a:gd name="T11" fmla="*/ 10 h 19"/>
                  <a:gd name="T12" fmla="*/ 12 w 12"/>
                  <a:gd name="T13" fmla="*/ 2 h 19"/>
                  <a:gd name="T14" fmla="*/ 11 w 12"/>
                  <a:gd name="T15" fmla="*/ 0 h 19"/>
                  <a:gd name="T16" fmla="*/ 7 w 12"/>
                  <a:gd name="T17" fmla="*/ 7 h 19"/>
                  <a:gd name="T18" fmla="*/ 6 w 12"/>
                  <a:gd name="T19" fmla="*/ 0 h 19"/>
                  <a:gd name="T20" fmla="*/ 3 w 12"/>
                  <a:gd name="T21" fmla="*/ 0 h 19"/>
                  <a:gd name="T22" fmla="*/ 6 w 12"/>
                  <a:gd name="T23" fmla="*/ 8 h 19"/>
                  <a:gd name="T24" fmla="*/ 0 w 12"/>
                  <a:gd name="T25" fmla="*/ 18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9"/>
                  <a:gd name="T41" fmla="*/ 12 w 1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9">
                    <a:moveTo>
                      <a:pt x="0" y="18"/>
                    </a:moveTo>
                    <a:lnTo>
                      <a:pt x="3" y="18"/>
                    </a:lnTo>
                    <a:lnTo>
                      <a:pt x="7" y="11"/>
                    </a:lnTo>
                    <a:lnTo>
                      <a:pt x="8" y="18"/>
                    </a:lnTo>
                    <a:lnTo>
                      <a:pt x="11" y="19"/>
                    </a:lnTo>
                    <a:lnTo>
                      <a:pt x="8" y="10"/>
                    </a:lnTo>
                    <a:lnTo>
                      <a:pt x="12" y="2"/>
                    </a:lnTo>
                    <a:lnTo>
                      <a:pt x="11" y="0"/>
                    </a:lnTo>
                    <a:lnTo>
                      <a:pt x="7" y="7"/>
                    </a:lnTo>
                    <a:lnTo>
                      <a:pt x="6" y="0"/>
                    </a:lnTo>
                    <a:lnTo>
                      <a:pt x="3" y="0"/>
                    </a:lnTo>
                    <a:lnTo>
                      <a:pt x="6" y="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29" name="Freeform 383"/>
              <p:cNvSpPr>
                <a:spLocks noEditPoints="1"/>
              </p:cNvSpPr>
              <p:nvPr/>
            </p:nvSpPr>
            <p:spPr bwMode="auto">
              <a:xfrm>
                <a:off x="3758" y="3847"/>
                <a:ext cx="11" cy="17"/>
              </a:xfrm>
              <a:custGeom>
                <a:avLst/>
                <a:gdLst>
                  <a:gd name="T0" fmla="*/ 0 w 11"/>
                  <a:gd name="T1" fmla="*/ 17 h 17"/>
                  <a:gd name="T2" fmla="*/ 3 w 11"/>
                  <a:gd name="T3" fmla="*/ 17 h 17"/>
                  <a:gd name="T4" fmla="*/ 3 w 11"/>
                  <a:gd name="T5" fmla="*/ 13 h 17"/>
                  <a:gd name="T6" fmla="*/ 7 w 11"/>
                  <a:gd name="T7" fmla="*/ 13 h 17"/>
                  <a:gd name="T8" fmla="*/ 8 w 11"/>
                  <a:gd name="T9" fmla="*/ 17 h 17"/>
                  <a:gd name="T10" fmla="*/ 11 w 11"/>
                  <a:gd name="T11" fmla="*/ 17 h 17"/>
                  <a:gd name="T12" fmla="*/ 7 w 11"/>
                  <a:gd name="T13" fmla="*/ 0 h 17"/>
                  <a:gd name="T14" fmla="*/ 4 w 11"/>
                  <a:gd name="T15" fmla="*/ 0 h 17"/>
                  <a:gd name="T16" fmla="*/ 0 w 11"/>
                  <a:gd name="T17" fmla="*/ 17 h 17"/>
                  <a:gd name="T18" fmla="*/ 5 w 11"/>
                  <a:gd name="T19" fmla="*/ 2 h 17"/>
                  <a:gd name="T20" fmla="*/ 5 w 11"/>
                  <a:gd name="T21" fmla="*/ 2 h 17"/>
                  <a:gd name="T22" fmla="*/ 7 w 11"/>
                  <a:gd name="T23" fmla="*/ 10 h 17"/>
                  <a:gd name="T24" fmla="*/ 4 w 11"/>
                  <a:gd name="T25" fmla="*/ 10 h 17"/>
                  <a:gd name="T26" fmla="*/ 5 w 11"/>
                  <a:gd name="T27" fmla="*/ 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7"/>
                  <a:gd name="T44" fmla="*/ 11 w 1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7">
                    <a:moveTo>
                      <a:pt x="0" y="17"/>
                    </a:moveTo>
                    <a:lnTo>
                      <a:pt x="3" y="17"/>
                    </a:lnTo>
                    <a:lnTo>
                      <a:pt x="3" y="13"/>
                    </a:lnTo>
                    <a:lnTo>
                      <a:pt x="7" y="13"/>
                    </a:lnTo>
                    <a:lnTo>
                      <a:pt x="8" y="17"/>
                    </a:lnTo>
                    <a:lnTo>
                      <a:pt x="11" y="17"/>
                    </a:lnTo>
                    <a:lnTo>
                      <a:pt x="7" y="0"/>
                    </a:lnTo>
                    <a:lnTo>
                      <a:pt x="4" y="0"/>
                    </a:lnTo>
                    <a:lnTo>
                      <a:pt x="0" y="17"/>
                    </a:lnTo>
                    <a:close/>
                    <a:moveTo>
                      <a:pt x="5" y="2"/>
                    </a:moveTo>
                    <a:lnTo>
                      <a:pt x="5" y="2"/>
                    </a:lnTo>
                    <a:lnTo>
                      <a:pt x="7" y="10"/>
                    </a:lnTo>
                    <a:lnTo>
                      <a:pt x="4" y="1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0" name="Freeform 384"/>
              <p:cNvSpPr>
                <a:spLocks noEditPoints="1"/>
              </p:cNvSpPr>
              <p:nvPr/>
            </p:nvSpPr>
            <p:spPr bwMode="auto">
              <a:xfrm>
                <a:off x="3774" y="3847"/>
                <a:ext cx="10" cy="17"/>
              </a:xfrm>
              <a:custGeom>
                <a:avLst/>
                <a:gdLst>
                  <a:gd name="T0" fmla="*/ 2 w 10"/>
                  <a:gd name="T1" fmla="*/ 17 h 17"/>
                  <a:gd name="T2" fmla="*/ 4 w 10"/>
                  <a:gd name="T3" fmla="*/ 17 h 17"/>
                  <a:gd name="T4" fmla="*/ 4 w 10"/>
                  <a:gd name="T5" fmla="*/ 9 h 17"/>
                  <a:gd name="T6" fmla="*/ 4 w 10"/>
                  <a:gd name="T7" fmla="*/ 9 h 17"/>
                  <a:gd name="T8" fmla="*/ 6 w 10"/>
                  <a:gd name="T9" fmla="*/ 9 h 17"/>
                  <a:gd name="T10" fmla="*/ 7 w 10"/>
                  <a:gd name="T11" fmla="*/ 12 h 17"/>
                  <a:gd name="T12" fmla="*/ 7 w 10"/>
                  <a:gd name="T13" fmla="*/ 16 h 17"/>
                  <a:gd name="T14" fmla="*/ 7 w 10"/>
                  <a:gd name="T15" fmla="*/ 16 h 17"/>
                  <a:gd name="T16" fmla="*/ 7 w 10"/>
                  <a:gd name="T17" fmla="*/ 17 h 17"/>
                  <a:gd name="T18" fmla="*/ 10 w 10"/>
                  <a:gd name="T19" fmla="*/ 17 h 17"/>
                  <a:gd name="T20" fmla="*/ 10 w 10"/>
                  <a:gd name="T21" fmla="*/ 16 h 17"/>
                  <a:gd name="T22" fmla="*/ 10 w 10"/>
                  <a:gd name="T23" fmla="*/ 15 h 17"/>
                  <a:gd name="T24" fmla="*/ 10 w 10"/>
                  <a:gd name="T25" fmla="*/ 10 h 17"/>
                  <a:gd name="T26" fmla="*/ 8 w 10"/>
                  <a:gd name="T27" fmla="*/ 9 h 17"/>
                  <a:gd name="T28" fmla="*/ 7 w 10"/>
                  <a:gd name="T29" fmla="*/ 8 h 17"/>
                  <a:gd name="T30" fmla="*/ 7 w 10"/>
                  <a:gd name="T31" fmla="*/ 8 h 17"/>
                  <a:gd name="T32" fmla="*/ 8 w 10"/>
                  <a:gd name="T33" fmla="*/ 6 h 17"/>
                  <a:gd name="T34" fmla="*/ 8 w 10"/>
                  <a:gd name="T35" fmla="*/ 4 h 17"/>
                  <a:gd name="T36" fmla="*/ 8 w 10"/>
                  <a:gd name="T37" fmla="*/ 1 h 17"/>
                  <a:gd name="T38" fmla="*/ 7 w 10"/>
                  <a:gd name="T39" fmla="*/ 0 h 17"/>
                  <a:gd name="T40" fmla="*/ 7 w 10"/>
                  <a:gd name="T41" fmla="*/ 0 h 17"/>
                  <a:gd name="T42" fmla="*/ 4 w 10"/>
                  <a:gd name="T43" fmla="*/ 0 h 17"/>
                  <a:gd name="T44" fmla="*/ 0 w 10"/>
                  <a:gd name="T45" fmla="*/ 0 h 17"/>
                  <a:gd name="T46" fmla="*/ 2 w 10"/>
                  <a:gd name="T47" fmla="*/ 17 h 17"/>
                  <a:gd name="T48" fmla="*/ 3 w 10"/>
                  <a:gd name="T49" fmla="*/ 1 h 17"/>
                  <a:gd name="T50" fmla="*/ 4 w 10"/>
                  <a:gd name="T51" fmla="*/ 1 h 17"/>
                  <a:gd name="T52" fmla="*/ 6 w 10"/>
                  <a:gd name="T53" fmla="*/ 1 h 17"/>
                  <a:gd name="T54" fmla="*/ 6 w 10"/>
                  <a:gd name="T55" fmla="*/ 4 h 17"/>
                  <a:gd name="T56" fmla="*/ 6 w 10"/>
                  <a:gd name="T57" fmla="*/ 6 h 17"/>
                  <a:gd name="T58" fmla="*/ 4 w 10"/>
                  <a:gd name="T59" fmla="*/ 8 h 17"/>
                  <a:gd name="T60" fmla="*/ 3 w 10"/>
                  <a:gd name="T61" fmla="*/ 8 h 17"/>
                  <a:gd name="T62" fmla="*/ 3 w 10"/>
                  <a:gd name="T63" fmla="*/ 1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17"/>
                  <a:gd name="T98" fmla="*/ 10 w 1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17">
                    <a:moveTo>
                      <a:pt x="2" y="17"/>
                    </a:moveTo>
                    <a:lnTo>
                      <a:pt x="4" y="17"/>
                    </a:lnTo>
                    <a:lnTo>
                      <a:pt x="4" y="9"/>
                    </a:lnTo>
                    <a:lnTo>
                      <a:pt x="6" y="9"/>
                    </a:lnTo>
                    <a:lnTo>
                      <a:pt x="7" y="12"/>
                    </a:lnTo>
                    <a:lnTo>
                      <a:pt x="7" y="16"/>
                    </a:lnTo>
                    <a:lnTo>
                      <a:pt x="7" y="17"/>
                    </a:lnTo>
                    <a:lnTo>
                      <a:pt x="10" y="17"/>
                    </a:lnTo>
                    <a:lnTo>
                      <a:pt x="10" y="16"/>
                    </a:lnTo>
                    <a:lnTo>
                      <a:pt x="10" y="15"/>
                    </a:lnTo>
                    <a:lnTo>
                      <a:pt x="10" y="10"/>
                    </a:lnTo>
                    <a:lnTo>
                      <a:pt x="8" y="9"/>
                    </a:lnTo>
                    <a:lnTo>
                      <a:pt x="7" y="8"/>
                    </a:lnTo>
                    <a:lnTo>
                      <a:pt x="8" y="6"/>
                    </a:lnTo>
                    <a:lnTo>
                      <a:pt x="8" y="4"/>
                    </a:lnTo>
                    <a:lnTo>
                      <a:pt x="8" y="1"/>
                    </a:lnTo>
                    <a:lnTo>
                      <a:pt x="7" y="0"/>
                    </a:lnTo>
                    <a:lnTo>
                      <a:pt x="4" y="0"/>
                    </a:lnTo>
                    <a:lnTo>
                      <a:pt x="0" y="0"/>
                    </a:lnTo>
                    <a:lnTo>
                      <a:pt x="2" y="17"/>
                    </a:lnTo>
                    <a:close/>
                    <a:moveTo>
                      <a:pt x="3" y="1"/>
                    </a:moveTo>
                    <a:lnTo>
                      <a:pt x="4" y="1"/>
                    </a:lnTo>
                    <a:lnTo>
                      <a:pt x="6" y="1"/>
                    </a:lnTo>
                    <a:lnTo>
                      <a:pt x="6" y="4"/>
                    </a:lnTo>
                    <a:lnTo>
                      <a:pt x="6" y="6"/>
                    </a:lnTo>
                    <a:lnTo>
                      <a:pt x="4" y="8"/>
                    </a:lnTo>
                    <a:lnTo>
                      <a:pt x="3" y="8"/>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1" name="Freeform 385"/>
              <p:cNvSpPr>
                <a:spLocks noEditPoints="1"/>
              </p:cNvSpPr>
              <p:nvPr/>
            </p:nvSpPr>
            <p:spPr bwMode="auto">
              <a:xfrm>
                <a:off x="3789" y="3844"/>
                <a:ext cx="11" cy="19"/>
              </a:xfrm>
              <a:custGeom>
                <a:avLst/>
                <a:gdLst>
                  <a:gd name="T0" fmla="*/ 3 w 11"/>
                  <a:gd name="T1" fmla="*/ 19 h 19"/>
                  <a:gd name="T2" fmla="*/ 6 w 11"/>
                  <a:gd name="T3" fmla="*/ 18 h 19"/>
                  <a:gd name="T4" fmla="*/ 4 w 11"/>
                  <a:gd name="T5" fmla="*/ 11 h 19"/>
                  <a:gd name="T6" fmla="*/ 6 w 11"/>
                  <a:gd name="T7" fmla="*/ 11 h 19"/>
                  <a:gd name="T8" fmla="*/ 7 w 11"/>
                  <a:gd name="T9" fmla="*/ 11 h 19"/>
                  <a:gd name="T10" fmla="*/ 7 w 11"/>
                  <a:gd name="T11" fmla="*/ 12 h 19"/>
                  <a:gd name="T12" fmla="*/ 8 w 11"/>
                  <a:gd name="T13" fmla="*/ 16 h 19"/>
                  <a:gd name="T14" fmla="*/ 8 w 11"/>
                  <a:gd name="T15" fmla="*/ 16 h 19"/>
                  <a:gd name="T16" fmla="*/ 8 w 11"/>
                  <a:gd name="T17" fmla="*/ 18 h 19"/>
                  <a:gd name="T18" fmla="*/ 11 w 11"/>
                  <a:gd name="T19" fmla="*/ 18 h 19"/>
                  <a:gd name="T20" fmla="*/ 11 w 11"/>
                  <a:gd name="T21" fmla="*/ 16 h 19"/>
                  <a:gd name="T22" fmla="*/ 11 w 11"/>
                  <a:gd name="T23" fmla="*/ 15 h 19"/>
                  <a:gd name="T24" fmla="*/ 10 w 11"/>
                  <a:gd name="T25" fmla="*/ 11 h 19"/>
                  <a:gd name="T26" fmla="*/ 8 w 11"/>
                  <a:gd name="T27" fmla="*/ 9 h 19"/>
                  <a:gd name="T28" fmla="*/ 7 w 11"/>
                  <a:gd name="T29" fmla="*/ 8 h 19"/>
                  <a:gd name="T30" fmla="*/ 7 w 11"/>
                  <a:gd name="T31" fmla="*/ 8 h 19"/>
                  <a:gd name="T32" fmla="*/ 8 w 11"/>
                  <a:gd name="T33" fmla="*/ 7 h 19"/>
                  <a:gd name="T34" fmla="*/ 8 w 11"/>
                  <a:gd name="T35" fmla="*/ 4 h 19"/>
                  <a:gd name="T36" fmla="*/ 8 w 11"/>
                  <a:gd name="T37" fmla="*/ 1 h 19"/>
                  <a:gd name="T38" fmla="*/ 7 w 11"/>
                  <a:gd name="T39" fmla="*/ 0 h 19"/>
                  <a:gd name="T40" fmla="*/ 6 w 11"/>
                  <a:gd name="T41" fmla="*/ 0 h 19"/>
                  <a:gd name="T42" fmla="*/ 3 w 11"/>
                  <a:gd name="T43" fmla="*/ 0 h 19"/>
                  <a:gd name="T44" fmla="*/ 0 w 11"/>
                  <a:gd name="T45" fmla="*/ 1 h 19"/>
                  <a:gd name="T46" fmla="*/ 3 w 11"/>
                  <a:gd name="T47" fmla="*/ 19 h 19"/>
                  <a:gd name="T48" fmla="*/ 3 w 11"/>
                  <a:gd name="T49" fmla="*/ 3 h 19"/>
                  <a:gd name="T50" fmla="*/ 4 w 11"/>
                  <a:gd name="T51" fmla="*/ 3 h 19"/>
                  <a:gd name="T52" fmla="*/ 6 w 11"/>
                  <a:gd name="T53" fmla="*/ 3 h 19"/>
                  <a:gd name="T54" fmla="*/ 6 w 11"/>
                  <a:gd name="T55" fmla="*/ 4 h 19"/>
                  <a:gd name="T56" fmla="*/ 6 w 11"/>
                  <a:gd name="T57" fmla="*/ 7 h 19"/>
                  <a:gd name="T58" fmla="*/ 4 w 11"/>
                  <a:gd name="T59" fmla="*/ 8 h 19"/>
                  <a:gd name="T60" fmla="*/ 4 w 11"/>
                  <a:gd name="T61" fmla="*/ 8 h 19"/>
                  <a:gd name="T62" fmla="*/ 3 w 11"/>
                  <a:gd name="T63" fmla="*/ 3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
                  <a:gd name="T97" fmla="*/ 0 h 19"/>
                  <a:gd name="T98" fmla="*/ 11 w 1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 h="19">
                    <a:moveTo>
                      <a:pt x="3" y="19"/>
                    </a:moveTo>
                    <a:lnTo>
                      <a:pt x="6" y="18"/>
                    </a:lnTo>
                    <a:lnTo>
                      <a:pt x="4" y="11"/>
                    </a:lnTo>
                    <a:lnTo>
                      <a:pt x="6" y="11"/>
                    </a:lnTo>
                    <a:lnTo>
                      <a:pt x="7" y="11"/>
                    </a:lnTo>
                    <a:lnTo>
                      <a:pt x="7" y="12"/>
                    </a:lnTo>
                    <a:lnTo>
                      <a:pt x="8" y="16"/>
                    </a:lnTo>
                    <a:lnTo>
                      <a:pt x="8" y="18"/>
                    </a:lnTo>
                    <a:lnTo>
                      <a:pt x="11" y="18"/>
                    </a:lnTo>
                    <a:lnTo>
                      <a:pt x="11" y="16"/>
                    </a:lnTo>
                    <a:lnTo>
                      <a:pt x="11" y="15"/>
                    </a:lnTo>
                    <a:lnTo>
                      <a:pt x="10" y="11"/>
                    </a:lnTo>
                    <a:lnTo>
                      <a:pt x="8" y="9"/>
                    </a:lnTo>
                    <a:lnTo>
                      <a:pt x="7" y="8"/>
                    </a:lnTo>
                    <a:lnTo>
                      <a:pt x="8" y="7"/>
                    </a:lnTo>
                    <a:lnTo>
                      <a:pt x="8" y="4"/>
                    </a:lnTo>
                    <a:lnTo>
                      <a:pt x="8" y="1"/>
                    </a:lnTo>
                    <a:lnTo>
                      <a:pt x="7" y="0"/>
                    </a:lnTo>
                    <a:lnTo>
                      <a:pt x="6" y="0"/>
                    </a:lnTo>
                    <a:lnTo>
                      <a:pt x="3" y="0"/>
                    </a:lnTo>
                    <a:lnTo>
                      <a:pt x="0" y="1"/>
                    </a:lnTo>
                    <a:lnTo>
                      <a:pt x="3" y="19"/>
                    </a:lnTo>
                    <a:close/>
                    <a:moveTo>
                      <a:pt x="3" y="3"/>
                    </a:moveTo>
                    <a:lnTo>
                      <a:pt x="4" y="3"/>
                    </a:lnTo>
                    <a:lnTo>
                      <a:pt x="6" y="3"/>
                    </a:lnTo>
                    <a:lnTo>
                      <a:pt x="6" y="4"/>
                    </a:lnTo>
                    <a:lnTo>
                      <a:pt x="6" y="7"/>
                    </a:lnTo>
                    <a:lnTo>
                      <a:pt x="4" y="8"/>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2" name="Freeform 386"/>
              <p:cNvSpPr>
                <a:spLocks noEditPoints="1"/>
              </p:cNvSpPr>
              <p:nvPr/>
            </p:nvSpPr>
            <p:spPr bwMode="auto">
              <a:xfrm>
                <a:off x="3806" y="3840"/>
                <a:ext cx="12" cy="19"/>
              </a:xfrm>
              <a:custGeom>
                <a:avLst/>
                <a:gdLst>
                  <a:gd name="T0" fmla="*/ 1 w 12"/>
                  <a:gd name="T1" fmla="*/ 19 h 19"/>
                  <a:gd name="T2" fmla="*/ 4 w 12"/>
                  <a:gd name="T3" fmla="*/ 17 h 19"/>
                  <a:gd name="T4" fmla="*/ 4 w 12"/>
                  <a:gd name="T5" fmla="*/ 13 h 19"/>
                  <a:gd name="T6" fmla="*/ 6 w 12"/>
                  <a:gd name="T7" fmla="*/ 12 h 19"/>
                  <a:gd name="T8" fmla="*/ 9 w 12"/>
                  <a:gd name="T9" fmla="*/ 16 h 19"/>
                  <a:gd name="T10" fmla="*/ 12 w 12"/>
                  <a:gd name="T11" fmla="*/ 16 h 19"/>
                  <a:gd name="T12" fmla="*/ 2 w 12"/>
                  <a:gd name="T13" fmla="*/ 0 h 19"/>
                  <a:gd name="T14" fmla="*/ 0 w 12"/>
                  <a:gd name="T15" fmla="*/ 0 h 19"/>
                  <a:gd name="T16" fmla="*/ 1 w 12"/>
                  <a:gd name="T17" fmla="*/ 19 h 19"/>
                  <a:gd name="T18" fmla="*/ 2 w 12"/>
                  <a:gd name="T19" fmla="*/ 2 h 19"/>
                  <a:gd name="T20" fmla="*/ 2 w 12"/>
                  <a:gd name="T21" fmla="*/ 2 h 19"/>
                  <a:gd name="T22" fmla="*/ 6 w 12"/>
                  <a:gd name="T23" fmla="*/ 11 h 19"/>
                  <a:gd name="T24" fmla="*/ 2 w 12"/>
                  <a:gd name="T25" fmla="*/ 11 h 19"/>
                  <a:gd name="T26" fmla="*/ 2 w 12"/>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1" y="19"/>
                    </a:moveTo>
                    <a:lnTo>
                      <a:pt x="4" y="17"/>
                    </a:lnTo>
                    <a:lnTo>
                      <a:pt x="4" y="13"/>
                    </a:lnTo>
                    <a:lnTo>
                      <a:pt x="6" y="12"/>
                    </a:lnTo>
                    <a:lnTo>
                      <a:pt x="9" y="16"/>
                    </a:lnTo>
                    <a:lnTo>
                      <a:pt x="12" y="16"/>
                    </a:lnTo>
                    <a:lnTo>
                      <a:pt x="2" y="0"/>
                    </a:lnTo>
                    <a:lnTo>
                      <a:pt x="0" y="0"/>
                    </a:lnTo>
                    <a:lnTo>
                      <a:pt x="1" y="19"/>
                    </a:lnTo>
                    <a:close/>
                    <a:moveTo>
                      <a:pt x="2" y="2"/>
                    </a:moveTo>
                    <a:lnTo>
                      <a:pt x="2" y="2"/>
                    </a:lnTo>
                    <a:lnTo>
                      <a:pt x="6" y="11"/>
                    </a:lnTo>
                    <a:lnTo>
                      <a:pt x="2" y="11"/>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3" name="Freeform 387"/>
              <p:cNvSpPr>
                <a:spLocks/>
              </p:cNvSpPr>
              <p:nvPr/>
            </p:nvSpPr>
            <p:spPr bwMode="auto">
              <a:xfrm>
                <a:off x="3829" y="3829"/>
                <a:ext cx="6" cy="19"/>
              </a:xfrm>
              <a:custGeom>
                <a:avLst/>
                <a:gdLst>
                  <a:gd name="T0" fmla="*/ 4 w 6"/>
                  <a:gd name="T1" fmla="*/ 19 h 19"/>
                  <a:gd name="T2" fmla="*/ 6 w 6"/>
                  <a:gd name="T3" fmla="*/ 19 h 19"/>
                  <a:gd name="T4" fmla="*/ 2 w 6"/>
                  <a:gd name="T5" fmla="*/ 0 h 19"/>
                  <a:gd name="T6" fmla="*/ 0 w 6"/>
                  <a:gd name="T7" fmla="*/ 1 h 19"/>
                  <a:gd name="T8" fmla="*/ 4 w 6"/>
                  <a:gd name="T9" fmla="*/ 19 h 19"/>
                  <a:gd name="T10" fmla="*/ 0 60000 65536"/>
                  <a:gd name="T11" fmla="*/ 0 60000 65536"/>
                  <a:gd name="T12" fmla="*/ 0 60000 65536"/>
                  <a:gd name="T13" fmla="*/ 0 60000 65536"/>
                  <a:gd name="T14" fmla="*/ 0 60000 65536"/>
                  <a:gd name="T15" fmla="*/ 0 w 6"/>
                  <a:gd name="T16" fmla="*/ 0 h 19"/>
                  <a:gd name="T17" fmla="*/ 6 w 6"/>
                  <a:gd name="T18" fmla="*/ 19 h 19"/>
                </a:gdLst>
                <a:ahLst/>
                <a:cxnLst>
                  <a:cxn ang="T10">
                    <a:pos x="T0" y="T1"/>
                  </a:cxn>
                  <a:cxn ang="T11">
                    <a:pos x="T2" y="T3"/>
                  </a:cxn>
                  <a:cxn ang="T12">
                    <a:pos x="T4" y="T5"/>
                  </a:cxn>
                  <a:cxn ang="T13">
                    <a:pos x="T6" y="T7"/>
                  </a:cxn>
                  <a:cxn ang="T14">
                    <a:pos x="T8" y="T9"/>
                  </a:cxn>
                </a:cxnLst>
                <a:rect l="T15" t="T16" r="T17" b="T18"/>
                <a:pathLst>
                  <a:path w="6" h="19">
                    <a:moveTo>
                      <a:pt x="4" y="19"/>
                    </a:moveTo>
                    <a:lnTo>
                      <a:pt x="6" y="19"/>
                    </a:lnTo>
                    <a:lnTo>
                      <a:pt x="2" y="0"/>
                    </a:lnTo>
                    <a:lnTo>
                      <a:pt x="0" y="1"/>
                    </a:lnTo>
                    <a:lnTo>
                      <a:pt x="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4" name="Freeform 388"/>
              <p:cNvSpPr>
                <a:spLocks/>
              </p:cNvSpPr>
              <p:nvPr/>
            </p:nvSpPr>
            <p:spPr bwMode="auto">
              <a:xfrm>
                <a:off x="3840" y="3822"/>
                <a:ext cx="6" cy="19"/>
              </a:xfrm>
              <a:custGeom>
                <a:avLst/>
                <a:gdLst>
                  <a:gd name="T0" fmla="*/ 5 w 6"/>
                  <a:gd name="T1" fmla="*/ 19 h 19"/>
                  <a:gd name="T2" fmla="*/ 6 w 6"/>
                  <a:gd name="T3" fmla="*/ 19 h 19"/>
                  <a:gd name="T4" fmla="*/ 1 w 6"/>
                  <a:gd name="T5" fmla="*/ 0 h 19"/>
                  <a:gd name="T6" fmla="*/ 0 w 6"/>
                  <a:gd name="T7" fmla="*/ 1 h 19"/>
                  <a:gd name="T8" fmla="*/ 5 w 6"/>
                  <a:gd name="T9" fmla="*/ 19 h 19"/>
                  <a:gd name="T10" fmla="*/ 0 60000 65536"/>
                  <a:gd name="T11" fmla="*/ 0 60000 65536"/>
                  <a:gd name="T12" fmla="*/ 0 60000 65536"/>
                  <a:gd name="T13" fmla="*/ 0 60000 65536"/>
                  <a:gd name="T14" fmla="*/ 0 60000 65536"/>
                  <a:gd name="T15" fmla="*/ 0 w 6"/>
                  <a:gd name="T16" fmla="*/ 0 h 19"/>
                  <a:gd name="T17" fmla="*/ 6 w 6"/>
                  <a:gd name="T18" fmla="*/ 19 h 19"/>
                </a:gdLst>
                <a:ahLst/>
                <a:cxnLst>
                  <a:cxn ang="T10">
                    <a:pos x="T0" y="T1"/>
                  </a:cxn>
                  <a:cxn ang="T11">
                    <a:pos x="T2" y="T3"/>
                  </a:cxn>
                  <a:cxn ang="T12">
                    <a:pos x="T4" y="T5"/>
                  </a:cxn>
                  <a:cxn ang="T13">
                    <a:pos x="T6" y="T7"/>
                  </a:cxn>
                  <a:cxn ang="T14">
                    <a:pos x="T8" y="T9"/>
                  </a:cxn>
                </a:cxnLst>
                <a:rect l="T15" t="T16" r="T17" b="T18"/>
                <a:pathLst>
                  <a:path w="6" h="19">
                    <a:moveTo>
                      <a:pt x="5" y="19"/>
                    </a:moveTo>
                    <a:lnTo>
                      <a:pt x="6" y="19"/>
                    </a:lnTo>
                    <a:lnTo>
                      <a:pt x="1" y="0"/>
                    </a:lnTo>
                    <a:lnTo>
                      <a:pt x="0" y="1"/>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5" name="Freeform 389"/>
              <p:cNvSpPr>
                <a:spLocks/>
              </p:cNvSpPr>
              <p:nvPr/>
            </p:nvSpPr>
            <p:spPr bwMode="auto">
              <a:xfrm>
                <a:off x="3845" y="3814"/>
                <a:ext cx="19" cy="19"/>
              </a:xfrm>
              <a:custGeom>
                <a:avLst/>
                <a:gdLst>
                  <a:gd name="T0" fmla="*/ 12 w 19"/>
                  <a:gd name="T1" fmla="*/ 19 h 19"/>
                  <a:gd name="T2" fmla="*/ 14 w 19"/>
                  <a:gd name="T3" fmla="*/ 18 h 19"/>
                  <a:gd name="T4" fmla="*/ 8 w 19"/>
                  <a:gd name="T5" fmla="*/ 11 h 19"/>
                  <a:gd name="T6" fmla="*/ 8 w 19"/>
                  <a:gd name="T7" fmla="*/ 11 h 19"/>
                  <a:gd name="T8" fmla="*/ 16 w 19"/>
                  <a:gd name="T9" fmla="*/ 15 h 19"/>
                  <a:gd name="T10" fmla="*/ 19 w 19"/>
                  <a:gd name="T11" fmla="*/ 13 h 19"/>
                  <a:gd name="T12" fmla="*/ 10 w 19"/>
                  <a:gd name="T13" fmla="*/ 8 h 19"/>
                  <a:gd name="T14" fmla="*/ 7 w 19"/>
                  <a:gd name="T15" fmla="*/ 0 h 19"/>
                  <a:gd name="T16" fmla="*/ 5 w 19"/>
                  <a:gd name="T17" fmla="*/ 1 h 19"/>
                  <a:gd name="T18" fmla="*/ 7 w 19"/>
                  <a:gd name="T19" fmla="*/ 9 h 19"/>
                  <a:gd name="T20" fmla="*/ 7 w 19"/>
                  <a:gd name="T21" fmla="*/ 9 h 19"/>
                  <a:gd name="T22" fmla="*/ 3 w 19"/>
                  <a:gd name="T23" fmla="*/ 4 h 19"/>
                  <a:gd name="T24" fmla="*/ 0 w 19"/>
                  <a:gd name="T25" fmla="*/ 5 h 19"/>
                  <a:gd name="T26" fmla="*/ 12 w 1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12" y="19"/>
                    </a:moveTo>
                    <a:lnTo>
                      <a:pt x="14" y="18"/>
                    </a:lnTo>
                    <a:lnTo>
                      <a:pt x="8" y="11"/>
                    </a:lnTo>
                    <a:lnTo>
                      <a:pt x="16" y="15"/>
                    </a:lnTo>
                    <a:lnTo>
                      <a:pt x="19" y="13"/>
                    </a:lnTo>
                    <a:lnTo>
                      <a:pt x="10" y="8"/>
                    </a:lnTo>
                    <a:lnTo>
                      <a:pt x="7" y="0"/>
                    </a:lnTo>
                    <a:lnTo>
                      <a:pt x="5" y="1"/>
                    </a:lnTo>
                    <a:lnTo>
                      <a:pt x="7" y="9"/>
                    </a:lnTo>
                    <a:lnTo>
                      <a:pt x="3" y="4"/>
                    </a:lnTo>
                    <a:lnTo>
                      <a:pt x="0" y="5"/>
                    </a:ln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6" name="Freeform 390"/>
              <p:cNvSpPr>
                <a:spLocks/>
              </p:cNvSpPr>
              <p:nvPr/>
            </p:nvSpPr>
            <p:spPr bwMode="auto">
              <a:xfrm>
                <a:off x="3856" y="3804"/>
                <a:ext cx="18" cy="18"/>
              </a:xfrm>
              <a:custGeom>
                <a:avLst/>
                <a:gdLst>
                  <a:gd name="T0" fmla="*/ 13 w 18"/>
                  <a:gd name="T1" fmla="*/ 18 h 18"/>
                  <a:gd name="T2" fmla="*/ 18 w 18"/>
                  <a:gd name="T3" fmla="*/ 13 h 18"/>
                  <a:gd name="T4" fmla="*/ 16 w 18"/>
                  <a:gd name="T5" fmla="*/ 11 h 18"/>
                  <a:gd name="T6" fmla="*/ 13 w 18"/>
                  <a:gd name="T7" fmla="*/ 14 h 18"/>
                  <a:gd name="T8" fmla="*/ 9 w 18"/>
                  <a:gd name="T9" fmla="*/ 10 h 18"/>
                  <a:gd name="T10" fmla="*/ 12 w 18"/>
                  <a:gd name="T11" fmla="*/ 7 h 18"/>
                  <a:gd name="T12" fmla="*/ 11 w 18"/>
                  <a:gd name="T13" fmla="*/ 6 h 18"/>
                  <a:gd name="T14" fmla="*/ 8 w 18"/>
                  <a:gd name="T15" fmla="*/ 8 h 18"/>
                  <a:gd name="T16" fmla="*/ 4 w 18"/>
                  <a:gd name="T17" fmla="*/ 4 h 18"/>
                  <a:gd name="T18" fmla="*/ 7 w 18"/>
                  <a:gd name="T19" fmla="*/ 2 h 18"/>
                  <a:gd name="T20" fmla="*/ 5 w 18"/>
                  <a:gd name="T21" fmla="*/ 0 h 18"/>
                  <a:gd name="T22" fmla="*/ 0 w 18"/>
                  <a:gd name="T23" fmla="*/ 6 h 18"/>
                  <a:gd name="T24" fmla="*/ 13 w 18"/>
                  <a:gd name="T25" fmla="*/ 1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3" y="18"/>
                    </a:moveTo>
                    <a:lnTo>
                      <a:pt x="18" y="13"/>
                    </a:lnTo>
                    <a:lnTo>
                      <a:pt x="16" y="11"/>
                    </a:lnTo>
                    <a:lnTo>
                      <a:pt x="13" y="14"/>
                    </a:lnTo>
                    <a:lnTo>
                      <a:pt x="9" y="10"/>
                    </a:lnTo>
                    <a:lnTo>
                      <a:pt x="12" y="7"/>
                    </a:lnTo>
                    <a:lnTo>
                      <a:pt x="11" y="6"/>
                    </a:lnTo>
                    <a:lnTo>
                      <a:pt x="8" y="8"/>
                    </a:lnTo>
                    <a:lnTo>
                      <a:pt x="4" y="4"/>
                    </a:lnTo>
                    <a:lnTo>
                      <a:pt x="7" y="2"/>
                    </a:lnTo>
                    <a:lnTo>
                      <a:pt x="5" y="0"/>
                    </a:lnTo>
                    <a:lnTo>
                      <a:pt x="0" y="6"/>
                    </a:lnTo>
                    <a:lnTo>
                      <a:pt x="1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7" name="Freeform 391"/>
              <p:cNvSpPr>
                <a:spLocks/>
              </p:cNvSpPr>
              <p:nvPr/>
            </p:nvSpPr>
            <p:spPr bwMode="auto">
              <a:xfrm>
                <a:off x="3867" y="3574"/>
                <a:ext cx="51" cy="206"/>
              </a:xfrm>
              <a:custGeom>
                <a:avLst/>
                <a:gdLst>
                  <a:gd name="T0" fmla="*/ 2 w 51"/>
                  <a:gd name="T1" fmla="*/ 200 h 206"/>
                  <a:gd name="T2" fmla="*/ 12 w 51"/>
                  <a:gd name="T3" fmla="*/ 184 h 206"/>
                  <a:gd name="T4" fmla="*/ 20 w 51"/>
                  <a:gd name="T5" fmla="*/ 165 h 206"/>
                  <a:gd name="T6" fmla="*/ 24 w 51"/>
                  <a:gd name="T7" fmla="*/ 146 h 206"/>
                  <a:gd name="T8" fmla="*/ 28 w 51"/>
                  <a:gd name="T9" fmla="*/ 125 h 206"/>
                  <a:gd name="T10" fmla="*/ 28 w 51"/>
                  <a:gd name="T11" fmla="*/ 105 h 206"/>
                  <a:gd name="T12" fmla="*/ 27 w 51"/>
                  <a:gd name="T13" fmla="*/ 83 h 206"/>
                  <a:gd name="T14" fmla="*/ 24 w 51"/>
                  <a:gd name="T15" fmla="*/ 63 h 206"/>
                  <a:gd name="T16" fmla="*/ 19 w 51"/>
                  <a:gd name="T17" fmla="*/ 44 h 206"/>
                  <a:gd name="T18" fmla="*/ 11 w 51"/>
                  <a:gd name="T19" fmla="*/ 24 h 206"/>
                  <a:gd name="T20" fmla="*/ 1 w 51"/>
                  <a:gd name="T21" fmla="*/ 8 h 206"/>
                  <a:gd name="T22" fmla="*/ 0 w 51"/>
                  <a:gd name="T23" fmla="*/ 4 h 206"/>
                  <a:gd name="T24" fmla="*/ 0 w 51"/>
                  <a:gd name="T25" fmla="*/ 0 h 206"/>
                  <a:gd name="T26" fmla="*/ 2 w 51"/>
                  <a:gd name="T27" fmla="*/ 3 h 206"/>
                  <a:gd name="T28" fmla="*/ 7 w 51"/>
                  <a:gd name="T29" fmla="*/ 5 h 206"/>
                  <a:gd name="T30" fmla="*/ 16 w 51"/>
                  <a:gd name="T31" fmla="*/ 19 h 206"/>
                  <a:gd name="T32" fmla="*/ 26 w 51"/>
                  <a:gd name="T33" fmla="*/ 33 h 206"/>
                  <a:gd name="T34" fmla="*/ 32 w 51"/>
                  <a:gd name="T35" fmla="*/ 48 h 206"/>
                  <a:gd name="T36" fmla="*/ 39 w 51"/>
                  <a:gd name="T37" fmla="*/ 64 h 206"/>
                  <a:gd name="T38" fmla="*/ 45 w 51"/>
                  <a:gd name="T39" fmla="*/ 82 h 206"/>
                  <a:gd name="T40" fmla="*/ 49 w 51"/>
                  <a:gd name="T41" fmla="*/ 99 h 206"/>
                  <a:gd name="T42" fmla="*/ 50 w 51"/>
                  <a:gd name="T43" fmla="*/ 117 h 206"/>
                  <a:gd name="T44" fmla="*/ 51 w 51"/>
                  <a:gd name="T45" fmla="*/ 135 h 206"/>
                  <a:gd name="T46" fmla="*/ 50 w 51"/>
                  <a:gd name="T47" fmla="*/ 153 h 206"/>
                  <a:gd name="T48" fmla="*/ 47 w 51"/>
                  <a:gd name="T49" fmla="*/ 170 h 206"/>
                  <a:gd name="T50" fmla="*/ 43 w 51"/>
                  <a:gd name="T51" fmla="*/ 187 h 206"/>
                  <a:gd name="T52" fmla="*/ 38 w 51"/>
                  <a:gd name="T53" fmla="*/ 203 h 206"/>
                  <a:gd name="T54" fmla="*/ 35 w 51"/>
                  <a:gd name="T55" fmla="*/ 204 h 206"/>
                  <a:gd name="T56" fmla="*/ 31 w 51"/>
                  <a:gd name="T57" fmla="*/ 206 h 206"/>
                  <a:gd name="T58" fmla="*/ 26 w 51"/>
                  <a:gd name="T59" fmla="*/ 206 h 206"/>
                  <a:gd name="T60" fmla="*/ 19 w 51"/>
                  <a:gd name="T61" fmla="*/ 206 h 206"/>
                  <a:gd name="T62" fmla="*/ 8 w 51"/>
                  <a:gd name="T63" fmla="*/ 203 h 206"/>
                  <a:gd name="T64" fmla="*/ 2 w 51"/>
                  <a:gd name="T65" fmla="*/ 20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06"/>
                  <a:gd name="T101" fmla="*/ 51 w 51"/>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06">
                    <a:moveTo>
                      <a:pt x="2" y="200"/>
                    </a:moveTo>
                    <a:lnTo>
                      <a:pt x="12" y="184"/>
                    </a:lnTo>
                    <a:lnTo>
                      <a:pt x="20" y="165"/>
                    </a:lnTo>
                    <a:lnTo>
                      <a:pt x="24" y="146"/>
                    </a:lnTo>
                    <a:lnTo>
                      <a:pt x="28" y="125"/>
                    </a:lnTo>
                    <a:lnTo>
                      <a:pt x="28" y="105"/>
                    </a:lnTo>
                    <a:lnTo>
                      <a:pt x="27" y="83"/>
                    </a:lnTo>
                    <a:lnTo>
                      <a:pt x="24" y="63"/>
                    </a:lnTo>
                    <a:lnTo>
                      <a:pt x="19" y="44"/>
                    </a:lnTo>
                    <a:lnTo>
                      <a:pt x="11" y="24"/>
                    </a:lnTo>
                    <a:lnTo>
                      <a:pt x="1" y="8"/>
                    </a:lnTo>
                    <a:lnTo>
                      <a:pt x="0" y="4"/>
                    </a:lnTo>
                    <a:lnTo>
                      <a:pt x="0" y="0"/>
                    </a:lnTo>
                    <a:lnTo>
                      <a:pt x="2" y="3"/>
                    </a:lnTo>
                    <a:lnTo>
                      <a:pt x="7" y="5"/>
                    </a:lnTo>
                    <a:lnTo>
                      <a:pt x="16" y="19"/>
                    </a:lnTo>
                    <a:lnTo>
                      <a:pt x="26" y="33"/>
                    </a:lnTo>
                    <a:lnTo>
                      <a:pt x="32" y="48"/>
                    </a:lnTo>
                    <a:lnTo>
                      <a:pt x="39" y="64"/>
                    </a:lnTo>
                    <a:lnTo>
                      <a:pt x="45" y="82"/>
                    </a:lnTo>
                    <a:lnTo>
                      <a:pt x="49" y="99"/>
                    </a:lnTo>
                    <a:lnTo>
                      <a:pt x="50" y="117"/>
                    </a:lnTo>
                    <a:lnTo>
                      <a:pt x="51" y="135"/>
                    </a:lnTo>
                    <a:lnTo>
                      <a:pt x="50" y="153"/>
                    </a:lnTo>
                    <a:lnTo>
                      <a:pt x="47" y="170"/>
                    </a:lnTo>
                    <a:lnTo>
                      <a:pt x="43" y="187"/>
                    </a:lnTo>
                    <a:lnTo>
                      <a:pt x="38" y="203"/>
                    </a:lnTo>
                    <a:lnTo>
                      <a:pt x="35" y="204"/>
                    </a:lnTo>
                    <a:lnTo>
                      <a:pt x="31" y="206"/>
                    </a:lnTo>
                    <a:lnTo>
                      <a:pt x="26" y="206"/>
                    </a:lnTo>
                    <a:lnTo>
                      <a:pt x="19" y="206"/>
                    </a:lnTo>
                    <a:lnTo>
                      <a:pt x="8" y="203"/>
                    </a:lnTo>
                    <a:lnTo>
                      <a:pt x="2" y="200"/>
                    </a:lnTo>
                    <a:close/>
                  </a:path>
                </a:pathLst>
              </a:custGeom>
              <a:solidFill>
                <a:srgbClr val="CE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8" name="Freeform 392"/>
              <p:cNvSpPr>
                <a:spLocks noEditPoints="1"/>
              </p:cNvSpPr>
              <p:nvPr/>
            </p:nvSpPr>
            <p:spPr bwMode="auto">
              <a:xfrm>
                <a:off x="3863" y="3571"/>
                <a:ext cx="58" cy="213"/>
              </a:xfrm>
              <a:custGeom>
                <a:avLst/>
                <a:gdLst>
                  <a:gd name="T0" fmla="*/ 20 w 58"/>
                  <a:gd name="T1" fmla="*/ 166 h 213"/>
                  <a:gd name="T2" fmla="*/ 35 w 58"/>
                  <a:gd name="T3" fmla="*/ 128 h 213"/>
                  <a:gd name="T4" fmla="*/ 19 w 58"/>
                  <a:gd name="T5" fmla="*/ 187 h 213"/>
                  <a:gd name="T6" fmla="*/ 28 w 58"/>
                  <a:gd name="T7" fmla="*/ 127 h 213"/>
                  <a:gd name="T8" fmla="*/ 26 w 58"/>
                  <a:gd name="T9" fmla="*/ 67 h 213"/>
                  <a:gd name="T10" fmla="*/ 31 w 58"/>
                  <a:gd name="T11" fmla="*/ 66 h 213"/>
                  <a:gd name="T12" fmla="*/ 35 w 58"/>
                  <a:gd name="T13" fmla="*/ 128 h 213"/>
                  <a:gd name="T14" fmla="*/ 16 w 58"/>
                  <a:gd name="T15" fmla="*/ 38 h 213"/>
                  <a:gd name="T16" fmla="*/ 21 w 58"/>
                  <a:gd name="T17" fmla="*/ 36 h 213"/>
                  <a:gd name="T18" fmla="*/ 12 w 58"/>
                  <a:gd name="T19" fmla="*/ 29 h 213"/>
                  <a:gd name="T20" fmla="*/ 8 w 58"/>
                  <a:gd name="T21" fmla="*/ 10 h 213"/>
                  <a:gd name="T22" fmla="*/ 12 w 58"/>
                  <a:gd name="T23" fmla="*/ 29 h 213"/>
                  <a:gd name="T24" fmla="*/ 5 w 58"/>
                  <a:gd name="T25" fmla="*/ 11 h 213"/>
                  <a:gd name="T26" fmla="*/ 2 w 58"/>
                  <a:gd name="T27" fmla="*/ 11 h 213"/>
                  <a:gd name="T28" fmla="*/ 8 w 58"/>
                  <a:gd name="T29" fmla="*/ 8 h 213"/>
                  <a:gd name="T30" fmla="*/ 8 w 58"/>
                  <a:gd name="T31" fmla="*/ 8 h 213"/>
                  <a:gd name="T32" fmla="*/ 8 w 58"/>
                  <a:gd name="T33" fmla="*/ 8 h 213"/>
                  <a:gd name="T34" fmla="*/ 0 w 58"/>
                  <a:gd name="T35" fmla="*/ 7 h 213"/>
                  <a:gd name="T36" fmla="*/ 8 w 58"/>
                  <a:gd name="T37" fmla="*/ 8 h 213"/>
                  <a:gd name="T38" fmla="*/ 0 w 58"/>
                  <a:gd name="T39" fmla="*/ 6 h 213"/>
                  <a:gd name="T40" fmla="*/ 2 w 58"/>
                  <a:gd name="T41" fmla="*/ 0 h 213"/>
                  <a:gd name="T42" fmla="*/ 6 w 58"/>
                  <a:gd name="T43" fmla="*/ 6 h 213"/>
                  <a:gd name="T44" fmla="*/ 5 w 58"/>
                  <a:gd name="T45" fmla="*/ 7 h 213"/>
                  <a:gd name="T46" fmla="*/ 5 w 58"/>
                  <a:gd name="T47" fmla="*/ 6 h 213"/>
                  <a:gd name="T48" fmla="*/ 8 w 58"/>
                  <a:gd name="T49" fmla="*/ 2 h 213"/>
                  <a:gd name="T50" fmla="*/ 5 w 58"/>
                  <a:gd name="T51" fmla="*/ 6 h 213"/>
                  <a:gd name="T52" fmla="*/ 11 w 58"/>
                  <a:gd name="T53" fmla="*/ 4 h 213"/>
                  <a:gd name="T54" fmla="*/ 6 w 58"/>
                  <a:gd name="T55" fmla="*/ 8 h 213"/>
                  <a:gd name="T56" fmla="*/ 13 w 58"/>
                  <a:gd name="T57" fmla="*/ 7 h 213"/>
                  <a:gd name="T58" fmla="*/ 27 w 58"/>
                  <a:gd name="T59" fmla="*/ 37 h 213"/>
                  <a:gd name="T60" fmla="*/ 13 w 58"/>
                  <a:gd name="T61" fmla="*/ 7 h 213"/>
                  <a:gd name="T62" fmla="*/ 46 w 58"/>
                  <a:gd name="T63" fmla="*/ 66 h 213"/>
                  <a:gd name="T64" fmla="*/ 27 w 58"/>
                  <a:gd name="T65" fmla="*/ 37 h 213"/>
                  <a:gd name="T66" fmla="*/ 51 w 58"/>
                  <a:gd name="T67" fmla="*/ 83 h 213"/>
                  <a:gd name="T68" fmla="*/ 58 w 58"/>
                  <a:gd name="T69" fmla="*/ 136 h 213"/>
                  <a:gd name="T70" fmla="*/ 49 w 58"/>
                  <a:gd name="T71" fmla="*/ 102 h 213"/>
                  <a:gd name="T72" fmla="*/ 46 w 58"/>
                  <a:gd name="T73" fmla="*/ 66 h 213"/>
                  <a:gd name="T74" fmla="*/ 54 w 58"/>
                  <a:gd name="T75" fmla="*/ 172 h 213"/>
                  <a:gd name="T76" fmla="*/ 39 w 58"/>
                  <a:gd name="T77" fmla="*/ 205 h 213"/>
                  <a:gd name="T78" fmla="*/ 51 w 58"/>
                  <a:gd name="T79" fmla="*/ 154 h 213"/>
                  <a:gd name="T80" fmla="*/ 45 w 58"/>
                  <a:gd name="T81" fmla="*/ 206 h 213"/>
                  <a:gd name="T82" fmla="*/ 45 w 58"/>
                  <a:gd name="T83" fmla="*/ 206 h 213"/>
                  <a:gd name="T84" fmla="*/ 38 w 58"/>
                  <a:gd name="T85" fmla="*/ 211 h 213"/>
                  <a:gd name="T86" fmla="*/ 27 w 58"/>
                  <a:gd name="T87" fmla="*/ 206 h 213"/>
                  <a:gd name="T88" fmla="*/ 45 w 58"/>
                  <a:gd name="T89" fmla="*/ 207 h 213"/>
                  <a:gd name="T90" fmla="*/ 16 w 58"/>
                  <a:gd name="T91" fmla="*/ 210 h 213"/>
                  <a:gd name="T92" fmla="*/ 27 w 58"/>
                  <a:gd name="T93" fmla="*/ 206 h 213"/>
                  <a:gd name="T94" fmla="*/ 12 w 58"/>
                  <a:gd name="T95" fmla="*/ 210 h 213"/>
                  <a:gd name="T96" fmla="*/ 13 w 58"/>
                  <a:gd name="T97" fmla="*/ 203 h 213"/>
                  <a:gd name="T98" fmla="*/ 8 w 58"/>
                  <a:gd name="T99" fmla="*/ 209 h 213"/>
                  <a:gd name="T100" fmla="*/ 8 w 58"/>
                  <a:gd name="T101" fmla="*/ 209 h 213"/>
                  <a:gd name="T102" fmla="*/ 4 w 58"/>
                  <a:gd name="T103" fmla="*/ 203 h 213"/>
                  <a:gd name="T104" fmla="*/ 11 w 58"/>
                  <a:gd name="T105" fmla="*/ 202 h 213"/>
                  <a:gd name="T106" fmla="*/ 4 w 58"/>
                  <a:gd name="T107" fmla="*/ 203 h 213"/>
                  <a:gd name="T108" fmla="*/ 4 w 58"/>
                  <a:gd name="T109" fmla="*/ 203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213"/>
                  <a:gd name="T167" fmla="*/ 58 w 58"/>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213">
                    <a:moveTo>
                      <a:pt x="4" y="202"/>
                    </a:moveTo>
                    <a:lnTo>
                      <a:pt x="13" y="186"/>
                    </a:lnTo>
                    <a:lnTo>
                      <a:pt x="20" y="166"/>
                    </a:lnTo>
                    <a:lnTo>
                      <a:pt x="26" y="147"/>
                    </a:lnTo>
                    <a:lnTo>
                      <a:pt x="28" y="127"/>
                    </a:lnTo>
                    <a:lnTo>
                      <a:pt x="35" y="128"/>
                    </a:lnTo>
                    <a:lnTo>
                      <a:pt x="32" y="149"/>
                    </a:lnTo>
                    <a:lnTo>
                      <a:pt x="27" y="168"/>
                    </a:lnTo>
                    <a:lnTo>
                      <a:pt x="19" y="187"/>
                    </a:lnTo>
                    <a:lnTo>
                      <a:pt x="9" y="205"/>
                    </a:lnTo>
                    <a:lnTo>
                      <a:pt x="4" y="202"/>
                    </a:lnTo>
                    <a:close/>
                    <a:moveTo>
                      <a:pt x="28" y="127"/>
                    </a:moveTo>
                    <a:lnTo>
                      <a:pt x="30" y="106"/>
                    </a:lnTo>
                    <a:lnTo>
                      <a:pt x="28" y="87"/>
                    </a:lnTo>
                    <a:lnTo>
                      <a:pt x="26" y="67"/>
                    </a:lnTo>
                    <a:lnTo>
                      <a:pt x="19" y="48"/>
                    </a:lnTo>
                    <a:lnTo>
                      <a:pt x="26" y="45"/>
                    </a:lnTo>
                    <a:lnTo>
                      <a:pt x="31" y="66"/>
                    </a:lnTo>
                    <a:lnTo>
                      <a:pt x="35" y="86"/>
                    </a:lnTo>
                    <a:lnTo>
                      <a:pt x="36" y="106"/>
                    </a:lnTo>
                    <a:lnTo>
                      <a:pt x="35" y="128"/>
                    </a:lnTo>
                    <a:lnTo>
                      <a:pt x="28" y="127"/>
                    </a:lnTo>
                    <a:close/>
                    <a:moveTo>
                      <a:pt x="19" y="48"/>
                    </a:moveTo>
                    <a:lnTo>
                      <a:pt x="16" y="38"/>
                    </a:lnTo>
                    <a:lnTo>
                      <a:pt x="12" y="29"/>
                    </a:lnTo>
                    <a:lnTo>
                      <a:pt x="17" y="26"/>
                    </a:lnTo>
                    <a:lnTo>
                      <a:pt x="21" y="36"/>
                    </a:lnTo>
                    <a:lnTo>
                      <a:pt x="26" y="45"/>
                    </a:lnTo>
                    <a:lnTo>
                      <a:pt x="19" y="48"/>
                    </a:lnTo>
                    <a:close/>
                    <a:moveTo>
                      <a:pt x="12" y="29"/>
                    </a:moveTo>
                    <a:lnTo>
                      <a:pt x="8" y="21"/>
                    </a:lnTo>
                    <a:lnTo>
                      <a:pt x="2" y="12"/>
                    </a:lnTo>
                    <a:lnTo>
                      <a:pt x="8" y="10"/>
                    </a:lnTo>
                    <a:lnTo>
                      <a:pt x="13" y="18"/>
                    </a:lnTo>
                    <a:lnTo>
                      <a:pt x="17" y="26"/>
                    </a:lnTo>
                    <a:lnTo>
                      <a:pt x="12" y="29"/>
                    </a:lnTo>
                    <a:close/>
                    <a:moveTo>
                      <a:pt x="2" y="12"/>
                    </a:moveTo>
                    <a:lnTo>
                      <a:pt x="2" y="12"/>
                    </a:lnTo>
                    <a:lnTo>
                      <a:pt x="5" y="11"/>
                    </a:lnTo>
                    <a:lnTo>
                      <a:pt x="2" y="12"/>
                    </a:lnTo>
                    <a:close/>
                    <a:moveTo>
                      <a:pt x="2" y="12"/>
                    </a:moveTo>
                    <a:lnTo>
                      <a:pt x="2" y="11"/>
                    </a:lnTo>
                    <a:lnTo>
                      <a:pt x="8" y="8"/>
                    </a:lnTo>
                    <a:lnTo>
                      <a:pt x="8" y="10"/>
                    </a:lnTo>
                    <a:lnTo>
                      <a:pt x="2" y="12"/>
                    </a:lnTo>
                    <a:close/>
                    <a:moveTo>
                      <a:pt x="8" y="8"/>
                    </a:moveTo>
                    <a:lnTo>
                      <a:pt x="8" y="8"/>
                    </a:lnTo>
                    <a:lnTo>
                      <a:pt x="5" y="10"/>
                    </a:lnTo>
                    <a:lnTo>
                      <a:pt x="8" y="8"/>
                    </a:lnTo>
                    <a:close/>
                    <a:moveTo>
                      <a:pt x="2" y="11"/>
                    </a:moveTo>
                    <a:lnTo>
                      <a:pt x="1" y="10"/>
                    </a:lnTo>
                    <a:lnTo>
                      <a:pt x="0" y="7"/>
                    </a:lnTo>
                    <a:lnTo>
                      <a:pt x="6" y="6"/>
                    </a:lnTo>
                    <a:lnTo>
                      <a:pt x="6" y="7"/>
                    </a:lnTo>
                    <a:lnTo>
                      <a:pt x="8" y="8"/>
                    </a:lnTo>
                    <a:lnTo>
                      <a:pt x="2" y="11"/>
                    </a:lnTo>
                    <a:close/>
                    <a:moveTo>
                      <a:pt x="0" y="7"/>
                    </a:moveTo>
                    <a:lnTo>
                      <a:pt x="0" y="6"/>
                    </a:lnTo>
                    <a:lnTo>
                      <a:pt x="0" y="3"/>
                    </a:lnTo>
                    <a:lnTo>
                      <a:pt x="1" y="2"/>
                    </a:lnTo>
                    <a:lnTo>
                      <a:pt x="2" y="0"/>
                    </a:lnTo>
                    <a:lnTo>
                      <a:pt x="5" y="7"/>
                    </a:lnTo>
                    <a:lnTo>
                      <a:pt x="5" y="6"/>
                    </a:lnTo>
                    <a:lnTo>
                      <a:pt x="6" y="6"/>
                    </a:lnTo>
                    <a:lnTo>
                      <a:pt x="0" y="7"/>
                    </a:lnTo>
                    <a:close/>
                    <a:moveTo>
                      <a:pt x="5" y="6"/>
                    </a:moveTo>
                    <a:lnTo>
                      <a:pt x="5" y="7"/>
                    </a:lnTo>
                    <a:lnTo>
                      <a:pt x="4" y="3"/>
                    </a:lnTo>
                    <a:lnTo>
                      <a:pt x="5" y="6"/>
                    </a:lnTo>
                    <a:close/>
                    <a:moveTo>
                      <a:pt x="2" y="0"/>
                    </a:moveTo>
                    <a:lnTo>
                      <a:pt x="5" y="0"/>
                    </a:lnTo>
                    <a:lnTo>
                      <a:pt x="8" y="2"/>
                    </a:lnTo>
                    <a:lnTo>
                      <a:pt x="4" y="7"/>
                    </a:lnTo>
                    <a:lnTo>
                      <a:pt x="5" y="7"/>
                    </a:lnTo>
                    <a:lnTo>
                      <a:pt x="5" y="6"/>
                    </a:lnTo>
                    <a:lnTo>
                      <a:pt x="2" y="0"/>
                    </a:lnTo>
                    <a:close/>
                    <a:moveTo>
                      <a:pt x="8" y="2"/>
                    </a:moveTo>
                    <a:lnTo>
                      <a:pt x="11" y="4"/>
                    </a:lnTo>
                    <a:lnTo>
                      <a:pt x="13" y="7"/>
                    </a:lnTo>
                    <a:lnTo>
                      <a:pt x="8" y="11"/>
                    </a:lnTo>
                    <a:lnTo>
                      <a:pt x="6" y="8"/>
                    </a:lnTo>
                    <a:lnTo>
                      <a:pt x="4" y="7"/>
                    </a:lnTo>
                    <a:lnTo>
                      <a:pt x="8" y="2"/>
                    </a:lnTo>
                    <a:close/>
                    <a:moveTo>
                      <a:pt x="13" y="7"/>
                    </a:moveTo>
                    <a:lnTo>
                      <a:pt x="23" y="19"/>
                    </a:lnTo>
                    <a:lnTo>
                      <a:pt x="32" y="34"/>
                    </a:lnTo>
                    <a:lnTo>
                      <a:pt x="27" y="37"/>
                    </a:lnTo>
                    <a:lnTo>
                      <a:pt x="17" y="23"/>
                    </a:lnTo>
                    <a:lnTo>
                      <a:pt x="8" y="11"/>
                    </a:lnTo>
                    <a:lnTo>
                      <a:pt x="13" y="7"/>
                    </a:lnTo>
                    <a:close/>
                    <a:moveTo>
                      <a:pt x="32" y="34"/>
                    </a:moveTo>
                    <a:lnTo>
                      <a:pt x="39" y="49"/>
                    </a:lnTo>
                    <a:lnTo>
                      <a:pt x="46" y="66"/>
                    </a:lnTo>
                    <a:lnTo>
                      <a:pt x="41" y="68"/>
                    </a:lnTo>
                    <a:lnTo>
                      <a:pt x="34" y="52"/>
                    </a:lnTo>
                    <a:lnTo>
                      <a:pt x="27" y="37"/>
                    </a:lnTo>
                    <a:lnTo>
                      <a:pt x="32" y="34"/>
                    </a:lnTo>
                    <a:close/>
                    <a:moveTo>
                      <a:pt x="46" y="66"/>
                    </a:moveTo>
                    <a:lnTo>
                      <a:pt x="51" y="83"/>
                    </a:lnTo>
                    <a:lnTo>
                      <a:pt x="55" y="101"/>
                    </a:lnTo>
                    <a:lnTo>
                      <a:pt x="58" y="119"/>
                    </a:lnTo>
                    <a:lnTo>
                      <a:pt x="58" y="136"/>
                    </a:lnTo>
                    <a:lnTo>
                      <a:pt x="51" y="136"/>
                    </a:lnTo>
                    <a:lnTo>
                      <a:pt x="51" y="120"/>
                    </a:lnTo>
                    <a:lnTo>
                      <a:pt x="49" y="102"/>
                    </a:lnTo>
                    <a:lnTo>
                      <a:pt x="46" y="85"/>
                    </a:lnTo>
                    <a:lnTo>
                      <a:pt x="41" y="68"/>
                    </a:lnTo>
                    <a:lnTo>
                      <a:pt x="46" y="66"/>
                    </a:lnTo>
                    <a:close/>
                    <a:moveTo>
                      <a:pt x="58" y="136"/>
                    </a:moveTo>
                    <a:lnTo>
                      <a:pt x="57" y="154"/>
                    </a:lnTo>
                    <a:lnTo>
                      <a:pt x="54" y="172"/>
                    </a:lnTo>
                    <a:lnTo>
                      <a:pt x="50" y="190"/>
                    </a:lnTo>
                    <a:lnTo>
                      <a:pt x="45" y="206"/>
                    </a:lnTo>
                    <a:lnTo>
                      <a:pt x="39" y="205"/>
                    </a:lnTo>
                    <a:lnTo>
                      <a:pt x="45" y="188"/>
                    </a:lnTo>
                    <a:lnTo>
                      <a:pt x="49" y="172"/>
                    </a:lnTo>
                    <a:lnTo>
                      <a:pt x="51" y="154"/>
                    </a:lnTo>
                    <a:lnTo>
                      <a:pt x="51" y="136"/>
                    </a:lnTo>
                    <a:lnTo>
                      <a:pt x="58" y="136"/>
                    </a:lnTo>
                    <a:close/>
                    <a:moveTo>
                      <a:pt x="45" y="206"/>
                    </a:moveTo>
                    <a:lnTo>
                      <a:pt x="45" y="207"/>
                    </a:lnTo>
                    <a:lnTo>
                      <a:pt x="42" y="206"/>
                    </a:lnTo>
                    <a:lnTo>
                      <a:pt x="45" y="206"/>
                    </a:lnTo>
                    <a:close/>
                    <a:moveTo>
                      <a:pt x="45" y="207"/>
                    </a:moveTo>
                    <a:lnTo>
                      <a:pt x="42" y="210"/>
                    </a:lnTo>
                    <a:lnTo>
                      <a:pt x="38" y="211"/>
                    </a:lnTo>
                    <a:lnTo>
                      <a:pt x="32" y="213"/>
                    </a:lnTo>
                    <a:lnTo>
                      <a:pt x="26" y="213"/>
                    </a:lnTo>
                    <a:lnTo>
                      <a:pt x="27" y="206"/>
                    </a:lnTo>
                    <a:lnTo>
                      <a:pt x="35" y="206"/>
                    </a:lnTo>
                    <a:lnTo>
                      <a:pt x="39" y="205"/>
                    </a:lnTo>
                    <a:lnTo>
                      <a:pt x="45" y="207"/>
                    </a:lnTo>
                    <a:close/>
                    <a:moveTo>
                      <a:pt x="26" y="213"/>
                    </a:moveTo>
                    <a:lnTo>
                      <a:pt x="21" y="211"/>
                    </a:lnTo>
                    <a:lnTo>
                      <a:pt x="16" y="210"/>
                    </a:lnTo>
                    <a:lnTo>
                      <a:pt x="17" y="205"/>
                    </a:lnTo>
                    <a:lnTo>
                      <a:pt x="21" y="205"/>
                    </a:lnTo>
                    <a:lnTo>
                      <a:pt x="27" y="206"/>
                    </a:lnTo>
                    <a:lnTo>
                      <a:pt x="26" y="213"/>
                    </a:lnTo>
                    <a:close/>
                    <a:moveTo>
                      <a:pt x="16" y="210"/>
                    </a:moveTo>
                    <a:lnTo>
                      <a:pt x="12" y="210"/>
                    </a:lnTo>
                    <a:lnTo>
                      <a:pt x="8" y="209"/>
                    </a:lnTo>
                    <a:lnTo>
                      <a:pt x="11" y="202"/>
                    </a:lnTo>
                    <a:lnTo>
                      <a:pt x="13" y="203"/>
                    </a:lnTo>
                    <a:lnTo>
                      <a:pt x="17" y="205"/>
                    </a:lnTo>
                    <a:lnTo>
                      <a:pt x="16" y="210"/>
                    </a:lnTo>
                    <a:close/>
                    <a:moveTo>
                      <a:pt x="8" y="209"/>
                    </a:moveTo>
                    <a:lnTo>
                      <a:pt x="8" y="209"/>
                    </a:lnTo>
                    <a:lnTo>
                      <a:pt x="9" y="206"/>
                    </a:lnTo>
                    <a:lnTo>
                      <a:pt x="8" y="209"/>
                    </a:lnTo>
                    <a:close/>
                    <a:moveTo>
                      <a:pt x="8" y="209"/>
                    </a:moveTo>
                    <a:lnTo>
                      <a:pt x="5" y="206"/>
                    </a:lnTo>
                    <a:lnTo>
                      <a:pt x="4" y="203"/>
                    </a:lnTo>
                    <a:lnTo>
                      <a:pt x="11" y="203"/>
                    </a:lnTo>
                    <a:lnTo>
                      <a:pt x="11" y="202"/>
                    </a:lnTo>
                    <a:lnTo>
                      <a:pt x="8" y="209"/>
                    </a:lnTo>
                    <a:close/>
                    <a:moveTo>
                      <a:pt x="4" y="203"/>
                    </a:moveTo>
                    <a:lnTo>
                      <a:pt x="4" y="203"/>
                    </a:lnTo>
                    <a:lnTo>
                      <a:pt x="4" y="202"/>
                    </a:lnTo>
                    <a:lnTo>
                      <a:pt x="6" y="203"/>
                    </a:lnTo>
                    <a:lnTo>
                      <a:pt x="4"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39" name="Freeform 393"/>
              <p:cNvSpPr>
                <a:spLocks/>
              </p:cNvSpPr>
              <p:nvPr/>
            </p:nvSpPr>
            <p:spPr bwMode="auto">
              <a:xfrm>
                <a:off x="3882" y="3559"/>
                <a:ext cx="58" cy="221"/>
              </a:xfrm>
              <a:custGeom>
                <a:avLst/>
                <a:gdLst>
                  <a:gd name="T0" fmla="*/ 1 w 58"/>
                  <a:gd name="T1" fmla="*/ 217 h 221"/>
                  <a:gd name="T2" fmla="*/ 12 w 58"/>
                  <a:gd name="T3" fmla="*/ 198 h 221"/>
                  <a:gd name="T4" fmla="*/ 22 w 58"/>
                  <a:gd name="T5" fmla="*/ 177 h 221"/>
                  <a:gd name="T6" fmla="*/ 30 w 58"/>
                  <a:gd name="T7" fmla="*/ 158 h 221"/>
                  <a:gd name="T8" fmla="*/ 35 w 58"/>
                  <a:gd name="T9" fmla="*/ 138 h 221"/>
                  <a:gd name="T10" fmla="*/ 38 w 58"/>
                  <a:gd name="T11" fmla="*/ 116 h 221"/>
                  <a:gd name="T12" fmla="*/ 38 w 58"/>
                  <a:gd name="T13" fmla="*/ 95 h 221"/>
                  <a:gd name="T14" fmla="*/ 36 w 58"/>
                  <a:gd name="T15" fmla="*/ 73 h 221"/>
                  <a:gd name="T16" fmla="*/ 32 w 58"/>
                  <a:gd name="T17" fmla="*/ 50 h 221"/>
                  <a:gd name="T18" fmla="*/ 30 w 58"/>
                  <a:gd name="T19" fmla="*/ 39 h 221"/>
                  <a:gd name="T20" fmla="*/ 26 w 58"/>
                  <a:gd name="T21" fmla="*/ 29 h 221"/>
                  <a:gd name="T22" fmla="*/ 22 w 58"/>
                  <a:gd name="T23" fmla="*/ 19 h 221"/>
                  <a:gd name="T24" fmla="*/ 17 w 58"/>
                  <a:gd name="T25" fmla="*/ 8 h 221"/>
                  <a:gd name="T26" fmla="*/ 16 w 58"/>
                  <a:gd name="T27" fmla="*/ 4 h 221"/>
                  <a:gd name="T28" fmla="*/ 16 w 58"/>
                  <a:gd name="T29" fmla="*/ 0 h 221"/>
                  <a:gd name="T30" fmla="*/ 19 w 58"/>
                  <a:gd name="T31" fmla="*/ 1 h 221"/>
                  <a:gd name="T32" fmla="*/ 23 w 58"/>
                  <a:gd name="T33" fmla="*/ 7 h 221"/>
                  <a:gd name="T34" fmla="*/ 32 w 58"/>
                  <a:gd name="T35" fmla="*/ 22 h 221"/>
                  <a:gd name="T36" fmla="*/ 41 w 58"/>
                  <a:gd name="T37" fmla="*/ 39 h 221"/>
                  <a:gd name="T38" fmla="*/ 47 w 58"/>
                  <a:gd name="T39" fmla="*/ 57 h 221"/>
                  <a:gd name="T40" fmla="*/ 53 w 58"/>
                  <a:gd name="T41" fmla="*/ 76 h 221"/>
                  <a:gd name="T42" fmla="*/ 56 w 58"/>
                  <a:gd name="T43" fmla="*/ 95 h 221"/>
                  <a:gd name="T44" fmla="*/ 58 w 58"/>
                  <a:gd name="T45" fmla="*/ 114 h 221"/>
                  <a:gd name="T46" fmla="*/ 58 w 58"/>
                  <a:gd name="T47" fmla="*/ 132 h 221"/>
                  <a:gd name="T48" fmla="*/ 57 w 58"/>
                  <a:gd name="T49" fmla="*/ 150 h 221"/>
                  <a:gd name="T50" fmla="*/ 53 w 58"/>
                  <a:gd name="T51" fmla="*/ 166 h 221"/>
                  <a:gd name="T52" fmla="*/ 47 w 58"/>
                  <a:gd name="T53" fmla="*/ 183 h 221"/>
                  <a:gd name="T54" fmla="*/ 41 w 58"/>
                  <a:gd name="T55" fmla="*/ 199 h 221"/>
                  <a:gd name="T56" fmla="*/ 32 w 58"/>
                  <a:gd name="T57" fmla="*/ 215 h 221"/>
                  <a:gd name="T58" fmla="*/ 27 w 58"/>
                  <a:gd name="T59" fmla="*/ 219 h 221"/>
                  <a:gd name="T60" fmla="*/ 13 w 58"/>
                  <a:gd name="T61" fmla="*/ 221 h 221"/>
                  <a:gd name="T62" fmla="*/ 8 w 58"/>
                  <a:gd name="T63" fmla="*/ 221 h 221"/>
                  <a:gd name="T64" fmla="*/ 2 w 58"/>
                  <a:gd name="T65" fmla="*/ 221 h 221"/>
                  <a:gd name="T66" fmla="*/ 1 w 58"/>
                  <a:gd name="T67" fmla="*/ 221 h 221"/>
                  <a:gd name="T68" fmla="*/ 0 w 58"/>
                  <a:gd name="T69" fmla="*/ 219 h 221"/>
                  <a:gd name="T70" fmla="*/ 0 w 58"/>
                  <a:gd name="T71" fmla="*/ 218 h 221"/>
                  <a:gd name="T72" fmla="*/ 1 w 58"/>
                  <a:gd name="T73" fmla="*/ 217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21"/>
                  <a:gd name="T113" fmla="*/ 58 w 58"/>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21">
                    <a:moveTo>
                      <a:pt x="1" y="217"/>
                    </a:moveTo>
                    <a:lnTo>
                      <a:pt x="12" y="198"/>
                    </a:lnTo>
                    <a:lnTo>
                      <a:pt x="22" y="177"/>
                    </a:lnTo>
                    <a:lnTo>
                      <a:pt x="30" y="158"/>
                    </a:lnTo>
                    <a:lnTo>
                      <a:pt x="35" y="138"/>
                    </a:lnTo>
                    <a:lnTo>
                      <a:pt x="38" y="116"/>
                    </a:lnTo>
                    <a:lnTo>
                      <a:pt x="38" y="95"/>
                    </a:lnTo>
                    <a:lnTo>
                      <a:pt x="36" y="73"/>
                    </a:lnTo>
                    <a:lnTo>
                      <a:pt x="32" y="50"/>
                    </a:lnTo>
                    <a:lnTo>
                      <a:pt x="30" y="39"/>
                    </a:lnTo>
                    <a:lnTo>
                      <a:pt x="26" y="29"/>
                    </a:lnTo>
                    <a:lnTo>
                      <a:pt x="22" y="19"/>
                    </a:lnTo>
                    <a:lnTo>
                      <a:pt x="17" y="8"/>
                    </a:lnTo>
                    <a:lnTo>
                      <a:pt x="16" y="4"/>
                    </a:lnTo>
                    <a:lnTo>
                      <a:pt x="16" y="0"/>
                    </a:lnTo>
                    <a:lnTo>
                      <a:pt x="19" y="1"/>
                    </a:lnTo>
                    <a:lnTo>
                      <a:pt x="23" y="7"/>
                    </a:lnTo>
                    <a:lnTo>
                      <a:pt x="32" y="22"/>
                    </a:lnTo>
                    <a:lnTo>
                      <a:pt x="41" y="39"/>
                    </a:lnTo>
                    <a:lnTo>
                      <a:pt x="47" y="57"/>
                    </a:lnTo>
                    <a:lnTo>
                      <a:pt x="53" y="76"/>
                    </a:lnTo>
                    <a:lnTo>
                      <a:pt x="56" y="95"/>
                    </a:lnTo>
                    <a:lnTo>
                      <a:pt x="58" y="114"/>
                    </a:lnTo>
                    <a:lnTo>
                      <a:pt x="58" y="132"/>
                    </a:lnTo>
                    <a:lnTo>
                      <a:pt x="57" y="150"/>
                    </a:lnTo>
                    <a:lnTo>
                      <a:pt x="53" y="166"/>
                    </a:lnTo>
                    <a:lnTo>
                      <a:pt x="47" y="183"/>
                    </a:lnTo>
                    <a:lnTo>
                      <a:pt x="41" y="199"/>
                    </a:lnTo>
                    <a:lnTo>
                      <a:pt x="32" y="215"/>
                    </a:lnTo>
                    <a:lnTo>
                      <a:pt x="27" y="219"/>
                    </a:lnTo>
                    <a:lnTo>
                      <a:pt x="13" y="221"/>
                    </a:lnTo>
                    <a:lnTo>
                      <a:pt x="8" y="221"/>
                    </a:lnTo>
                    <a:lnTo>
                      <a:pt x="2" y="221"/>
                    </a:lnTo>
                    <a:lnTo>
                      <a:pt x="1" y="221"/>
                    </a:lnTo>
                    <a:lnTo>
                      <a:pt x="0" y="219"/>
                    </a:lnTo>
                    <a:lnTo>
                      <a:pt x="0" y="218"/>
                    </a:lnTo>
                    <a:lnTo>
                      <a:pt x="1" y="217"/>
                    </a:lnTo>
                    <a:close/>
                  </a:path>
                </a:pathLst>
              </a:custGeom>
              <a:solidFill>
                <a:srgbClr val="BAA2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0" name="Freeform 394"/>
              <p:cNvSpPr>
                <a:spLocks noEditPoints="1"/>
              </p:cNvSpPr>
              <p:nvPr/>
            </p:nvSpPr>
            <p:spPr bwMode="auto">
              <a:xfrm>
                <a:off x="3879" y="3556"/>
                <a:ext cx="64" cy="228"/>
              </a:xfrm>
              <a:custGeom>
                <a:avLst/>
                <a:gdLst>
                  <a:gd name="T0" fmla="*/ 22 w 64"/>
                  <a:gd name="T1" fmla="*/ 179 h 228"/>
                  <a:gd name="T2" fmla="*/ 41 w 64"/>
                  <a:gd name="T3" fmla="*/ 141 h 228"/>
                  <a:gd name="T4" fmla="*/ 18 w 64"/>
                  <a:gd name="T5" fmla="*/ 202 h 228"/>
                  <a:gd name="T6" fmla="*/ 35 w 64"/>
                  <a:gd name="T7" fmla="*/ 139 h 228"/>
                  <a:gd name="T8" fmla="*/ 37 w 64"/>
                  <a:gd name="T9" fmla="*/ 76 h 228"/>
                  <a:gd name="T10" fmla="*/ 42 w 64"/>
                  <a:gd name="T11" fmla="*/ 76 h 228"/>
                  <a:gd name="T12" fmla="*/ 41 w 64"/>
                  <a:gd name="T13" fmla="*/ 141 h 228"/>
                  <a:gd name="T14" fmla="*/ 29 w 64"/>
                  <a:gd name="T15" fmla="*/ 44 h 228"/>
                  <a:gd name="T16" fmla="*/ 35 w 64"/>
                  <a:gd name="T17" fmla="*/ 42 h 228"/>
                  <a:gd name="T18" fmla="*/ 26 w 64"/>
                  <a:gd name="T19" fmla="*/ 33 h 228"/>
                  <a:gd name="T20" fmla="*/ 23 w 64"/>
                  <a:gd name="T21" fmla="*/ 10 h 228"/>
                  <a:gd name="T22" fmla="*/ 26 w 64"/>
                  <a:gd name="T23" fmla="*/ 33 h 228"/>
                  <a:gd name="T24" fmla="*/ 20 w 64"/>
                  <a:gd name="T25" fmla="*/ 11 h 228"/>
                  <a:gd name="T26" fmla="*/ 18 w 64"/>
                  <a:gd name="T27" fmla="*/ 12 h 228"/>
                  <a:gd name="T28" fmla="*/ 23 w 64"/>
                  <a:gd name="T29" fmla="*/ 10 h 228"/>
                  <a:gd name="T30" fmla="*/ 23 w 64"/>
                  <a:gd name="T31" fmla="*/ 10 h 228"/>
                  <a:gd name="T32" fmla="*/ 23 w 64"/>
                  <a:gd name="T33" fmla="*/ 10 h 228"/>
                  <a:gd name="T34" fmla="*/ 16 w 64"/>
                  <a:gd name="T35" fmla="*/ 8 h 228"/>
                  <a:gd name="T36" fmla="*/ 23 w 64"/>
                  <a:gd name="T37" fmla="*/ 10 h 228"/>
                  <a:gd name="T38" fmla="*/ 15 w 64"/>
                  <a:gd name="T39" fmla="*/ 6 h 228"/>
                  <a:gd name="T40" fmla="*/ 18 w 64"/>
                  <a:gd name="T41" fmla="*/ 0 h 228"/>
                  <a:gd name="T42" fmla="*/ 22 w 64"/>
                  <a:gd name="T43" fmla="*/ 7 h 228"/>
                  <a:gd name="T44" fmla="*/ 20 w 64"/>
                  <a:gd name="T45" fmla="*/ 6 h 228"/>
                  <a:gd name="T46" fmla="*/ 20 w 64"/>
                  <a:gd name="T47" fmla="*/ 6 h 228"/>
                  <a:gd name="T48" fmla="*/ 22 w 64"/>
                  <a:gd name="T49" fmla="*/ 0 h 228"/>
                  <a:gd name="T50" fmla="*/ 20 w 64"/>
                  <a:gd name="T51" fmla="*/ 7 h 228"/>
                  <a:gd name="T52" fmla="*/ 16 w 64"/>
                  <a:gd name="T53" fmla="*/ 0 h 228"/>
                  <a:gd name="T54" fmla="*/ 23 w 64"/>
                  <a:gd name="T55" fmla="*/ 6 h 228"/>
                  <a:gd name="T56" fmla="*/ 26 w 64"/>
                  <a:gd name="T57" fmla="*/ 6 h 228"/>
                  <a:gd name="T58" fmla="*/ 22 w 64"/>
                  <a:gd name="T59" fmla="*/ 8 h 228"/>
                  <a:gd name="T60" fmla="*/ 27 w 64"/>
                  <a:gd name="T61" fmla="*/ 6 h 228"/>
                  <a:gd name="T62" fmla="*/ 27 w 64"/>
                  <a:gd name="T63" fmla="*/ 6 h 228"/>
                  <a:gd name="T64" fmla="*/ 29 w 64"/>
                  <a:gd name="T65" fmla="*/ 7 h 228"/>
                  <a:gd name="T66" fmla="*/ 22 w 64"/>
                  <a:gd name="T67" fmla="*/ 10 h 228"/>
                  <a:gd name="T68" fmla="*/ 29 w 64"/>
                  <a:gd name="T69" fmla="*/ 7 h 228"/>
                  <a:gd name="T70" fmla="*/ 29 w 64"/>
                  <a:gd name="T71" fmla="*/ 7 h 228"/>
                  <a:gd name="T72" fmla="*/ 41 w 64"/>
                  <a:gd name="T73" fmla="*/ 44 h 228"/>
                  <a:gd name="T74" fmla="*/ 29 w 64"/>
                  <a:gd name="T75" fmla="*/ 7 h 228"/>
                  <a:gd name="T76" fmla="*/ 59 w 64"/>
                  <a:gd name="T77" fmla="*/ 78 h 228"/>
                  <a:gd name="T78" fmla="*/ 41 w 64"/>
                  <a:gd name="T79" fmla="*/ 44 h 228"/>
                  <a:gd name="T80" fmla="*/ 52 w 64"/>
                  <a:gd name="T81" fmla="*/ 79 h 228"/>
                  <a:gd name="T82" fmla="*/ 59 w 64"/>
                  <a:gd name="T83" fmla="*/ 78 h 228"/>
                  <a:gd name="T84" fmla="*/ 64 w 64"/>
                  <a:gd name="T85" fmla="*/ 135 h 228"/>
                  <a:gd name="T86" fmla="*/ 57 w 64"/>
                  <a:gd name="T87" fmla="*/ 135 h 228"/>
                  <a:gd name="T88" fmla="*/ 52 w 64"/>
                  <a:gd name="T89" fmla="*/ 79 h 228"/>
                  <a:gd name="T90" fmla="*/ 59 w 64"/>
                  <a:gd name="T91" fmla="*/ 171 h 228"/>
                  <a:gd name="T92" fmla="*/ 39 w 64"/>
                  <a:gd name="T93" fmla="*/ 221 h 228"/>
                  <a:gd name="T94" fmla="*/ 48 w 64"/>
                  <a:gd name="T95" fmla="*/ 186 h 228"/>
                  <a:gd name="T96" fmla="*/ 63 w 64"/>
                  <a:gd name="T97" fmla="*/ 153 h 228"/>
                  <a:gd name="T98" fmla="*/ 33 w 64"/>
                  <a:gd name="T99" fmla="*/ 217 h 228"/>
                  <a:gd name="T100" fmla="*/ 39 w 64"/>
                  <a:gd name="T101" fmla="*/ 220 h 228"/>
                  <a:gd name="T102" fmla="*/ 22 w 64"/>
                  <a:gd name="T103" fmla="*/ 226 h 228"/>
                  <a:gd name="T104" fmla="*/ 26 w 64"/>
                  <a:gd name="T105" fmla="*/ 220 h 228"/>
                  <a:gd name="T106" fmla="*/ 14 w 64"/>
                  <a:gd name="T107" fmla="*/ 228 h 228"/>
                  <a:gd name="T108" fmla="*/ 7 w 64"/>
                  <a:gd name="T109" fmla="*/ 221 h 228"/>
                  <a:gd name="T110" fmla="*/ 14 w 64"/>
                  <a:gd name="T111" fmla="*/ 228 h 228"/>
                  <a:gd name="T112" fmla="*/ 0 w 64"/>
                  <a:gd name="T113" fmla="*/ 224 h 228"/>
                  <a:gd name="T114" fmla="*/ 7 w 64"/>
                  <a:gd name="T115" fmla="*/ 221 h 228"/>
                  <a:gd name="T116" fmla="*/ 0 w 64"/>
                  <a:gd name="T117" fmla="*/ 221 h 228"/>
                  <a:gd name="T118" fmla="*/ 5 w 64"/>
                  <a:gd name="T119" fmla="*/ 221 h 228"/>
                  <a:gd name="T120" fmla="*/ 7 w 64"/>
                  <a:gd name="T121" fmla="*/ 221 h 228"/>
                  <a:gd name="T122" fmla="*/ 4 w 64"/>
                  <a:gd name="T123" fmla="*/ 220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
                  <a:gd name="T187" fmla="*/ 0 h 228"/>
                  <a:gd name="T188" fmla="*/ 64 w 64"/>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 h="228">
                    <a:moveTo>
                      <a:pt x="1" y="218"/>
                    </a:moveTo>
                    <a:lnTo>
                      <a:pt x="12" y="199"/>
                    </a:lnTo>
                    <a:lnTo>
                      <a:pt x="22" y="179"/>
                    </a:lnTo>
                    <a:lnTo>
                      <a:pt x="30" y="160"/>
                    </a:lnTo>
                    <a:lnTo>
                      <a:pt x="35" y="139"/>
                    </a:lnTo>
                    <a:lnTo>
                      <a:pt x="41" y="141"/>
                    </a:lnTo>
                    <a:lnTo>
                      <a:pt x="35" y="161"/>
                    </a:lnTo>
                    <a:lnTo>
                      <a:pt x="29" y="181"/>
                    </a:lnTo>
                    <a:lnTo>
                      <a:pt x="18" y="202"/>
                    </a:lnTo>
                    <a:lnTo>
                      <a:pt x="7" y="221"/>
                    </a:lnTo>
                    <a:lnTo>
                      <a:pt x="1" y="218"/>
                    </a:lnTo>
                    <a:close/>
                    <a:moveTo>
                      <a:pt x="35" y="139"/>
                    </a:moveTo>
                    <a:lnTo>
                      <a:pt x="38" y="119"/>
                    </a:lnTo>
                    <a:lnTo>
                      <a:pt x="38" y="98"/>
                    </a:lnTo>
                    <a:lnTo>
                      <a:pt x="37" y="76"/>
                    </a:lnTo>
                    <a:lnTo>
                      <a:pt x="33" y="55"/>
                    </a:lnTo>
                    <a:lnTo>
                      <a:pt x="38" y="53"/>
                    </a:lnTo>
                    <a:lnTo>
                      <a:pt x="42" y="76"/>
                    </a:lnTo>
                    <a:lnTo>
                      <a:pt x="45" y="98"/>
                    </a:lnTo>
                    <a:lnTo>
                      <a:pt x="44" y="120"/>
                    </a:lnTo>
                    <a:lnTo>
                      <a:pt x="41" y="141"/>
                    </a:lnTo>
                    <a:lnTo>
                      <a:pt x="35" y="139"/>
                    </a:lnTo>
                    <a:close/>
                    <a:moveTo>
                      <a:pt x="33" y="55"/>
                    </a:moveTo>
                    <a:lnTo>
                      <a:pt x="29" y="44"/>
                    </a:lnTo>
                    <a:lnTo>
                      <a:pt x="26" y="33"/>
                    </a:lnTo>
                    <a:lnTo>
                      <a:pt x="31" y="30"/>
                    </a:lnTo>
                    <a:lnTo>
                      <a:pt x="35" y="42"/>
                    </a:lnTo>
                    <a:lnTo>
                      <a:pt x="38" y="53"/>
                    </a:lnTo>
                    <a:lnTo>
                      <a:pt x="33" y="55"/>
                    </a:lnTo>
                    <a:close/>
                    <a:moveTo>
                      <a:pt x="26" y="33"/>
                    </a:moveTo>
                    <a:lnTo>
                      <a:pt x="22" y="22"/>
                    </a:lnTo>
                    <a:lnTo>
                      <a:pt x="18" y="12"/>
                    </a:lnTo>
                    <a:lnTo>
                      <a:pt x="23" y="10"/>
                    </a:lnTo>
                    <a:lnTo>
                      <a:pt x="27" y="21"/>
                    </a:lnTo>
                    <a:lnTo>
                      <a:pt x="31" y="30"/>
                    </a:lnTo>
                    <a:lnTo>
                      <a:pt x="26" y="33"/>
                    </a:lnTo>
                    <a:close/>
                    <a:moveTo>
                      <a:pt x="23" y="10"/>
                    </a:moveTo>
                    <a:lnTo>
                      <a:pt x="23" y="10"/>
                    </a:lnTo>
                    <a:lnTo>
                      <a:pt x="20" y="11"/>
                    </a:lnTo>
                    <a:lnTo>
                      <a:pt x="23" y="10"/>
                    </a:lnTo>
                    <a:close/>
                    <a:moveTo>
                      <a:pt x="18" y="12"/>
                    </a:moveTo>
                    <a:lnTo>
                      <a:pt x="18" y="12"/>
                    </a:lnTo>
                    <a:lnTo>
                      <a:pt x="23" y="10"/>
                    </a:lnTo>
                    <a:lnTo>
                      <a:pt x="18" y="12"/>
                    </a:lnTo>
                    <a:close/>
                    <a:moveTo>
                      <a:pt x="23" y="10"/>
                    </a:moveTo>
                    <a:lnTo>
                      <a:pt x="23" y="10"/>
                    </a:lnTo>
                    <a:lnTo>
                      <a:pt x="20" y="11"/>
                    </a:lnTo>
                    <a:lnTo>
                      <a:pt x="23" y="10"/>
                    </a:lnTo>
                    <a:close/>
                    <a:moveTo>
                      <a:pt x="18" y="12"/>
                    </a:moveTo>
                    <a:lnTo>
                      <a:pt x="16" y="11"/>
                    </a:lnTo>
                    <a:lnTo>
                      <a:pt x="16" y="8"/>
                    </a:lnTo>
                    <a:lnTo>
                      <a:pt x="22" y="7"/>
                    </a:lnTo>
                    <a:lnTo>
                      <a:pt x="23" y="8"/>
                    </a:lnTo>
                    <a:lnTo>
                      <a:pt x="23" y="10"/>
                    </a:lnTo>
                    <a:lnTo>
                      <a:pt x="18" y="12"/>
                    </a:lnTo>
                    <a:close/>
                    <a:moveTo>
                      <a:pt x="16" y="8"/>
                    </a:moveTo>
                    <a:lnTo>
                      <a:pt x="15" y="6"/>
                    </a:lnTo>
                    <a:lnTo>
                      <a:pt x="15" y="3"/>
                    </a:lnTo>
                    <a:lnTo>
                      <a:pt x="16" y="2"/>
                    </a:lnTo>
                    <a:lnTo>
                      <a:pt x="18" y="0"/>
                    </a:lnTo>
                    <a:lnTo>
                      <a:pt x="20" y="6"/>
                    </a:lnTo>
                    <a:lnTo>
                      <a:pt x="22" y="7"/>
                    </a:lnTo>
                    <a:lnTo>
                      <a:pt x="16" y="8"/>
                    </a:lnTo>
                    <a:close/>
                    <a:moveTo>
                      <a:pt x="20" y="6"/>
                    </a:moveTo>
                    <a:lnTo>
                      <a:pt x="20" y="6"/>
                    </a:lnTo>
                    <a:lnTo>
                      <a:pt x="19" y="3"/>
                    </a:lnTo>
                    <a:lnTo>
                      <a:pt x="20" y="6"/>
                    </a:lnTo>
                    <a:close/>
                    <a:moveTo>
                      <a:pt x="16" y="0"/>
                    </a:moveTo>
                    <a:lnTo>
                      <a:pt x="19" y="0"/>
                    </a:lnTo>
                    <a:lnTo>
                      <a:pt x="22" y="0"/>
                    </a:lnTo>
                    <a:lnTo>
                      <a:pt x="23" y="2"/>
                    </a:lnTo>
                    <a:lnTo>
                      <a:pt x="26" y="3"/>
                    </a:lnTo>
                    <a:lnTo>
                      <a:pt x="20" y="7"/>
                    </a:lnTo>
                    <a:lnTo>
                      <a:pt x="20" y="6"/>
                    </a:lnTo>
                    <a:lnTo>
                      <a:pt x="16" y="0"/>
                    </a:lnTo>
                    <a:close/>
                    <a:moveTo>
                      <a:pt x="26" y="3"/>
                    </a:moveTo>
                    <a:lnTo>
                      <a:pt x="26" y="3"/>
                    </a:lnTo>
                    <a:lnTo>
                      <a:pt x="23" y="6"/>
                    </a:lnTo>
                    <a:lnTo>
                      <a:pt x="26" y="3"/>
                    </a:lnTo>
                    <a:close/>
                    <a:moveTo>
                      <a:pt x="26" y="3"/>
                    </a:moveTo>
                    <a:lnTo>
                      <a:pt x="26" y="6"/>
                    </a:lnTo>
                    <a:lnTo>
                      <a:pt x="27" y="6"/>
                    </a:lnTo>
                    <a:lnTo>
                      <a:pt x="22" y="10"/>
                    </a:lnTo>
                    <a:lnTo>
                      <a:pt x="22" y="8"/>
                    </a:lnTo>
                    <a:lnTo>
                      <a:pt x="20" y="7"/>
                    </a:lnTo>
                    <a:lnTo>
                      <a:pt x="26" y="3"/>
                    </a:lnTo>
                    <a:close/>
                    <a:moveTo>
                      <a:pt x="27" y="6"/>
                    </a:moveTo>
                    <a:lnTo>
                      <a:pt x="27" y="7"/>
                    </a:lnTo>
                    <a:lnTo>
                      <a:pt x="25" y="8"/>
                    </a:lnTo>
                    <a:lnTo>
                      <a:pt x="27" y="6"/>
                    </a:lnTo>
                    <a:close/>
                    <a:moveTo>
                      <a:pt x="27" y="7"/>
                    </a:moveTo>
                    <a:lnTo>
                      <a:pt x="27" y="7"/>
                    </a:lnTo>
                    <a:lnTo>
                      <a:pt x="29" y="7"/>
                    </a:lnTo>
                    <a:lnTo>
                      <a:pt x="23" y="11"/>
                    </a:lnTo>
                    <a:lnTo>
                      <a:pt x="22" y="10"/>
                    </a:lnTo>
                    <a:lnTo>
                      <a:pt x="27" y="7"/>
                    </a:lnTo>
                    <a:close/>
                    <a:moveTo>
                      <a:pt x="29" y="7"/>
                    </a:moveTo>
                    <a:lnTo>
                      <a:pt x="29" y="7"/>
                    </a:lnTo>
                    <a:lnTo>
                      <a:pt x="26" y="10"/>
                    </a:lnTo>
                    <a:lnTo>
                      <a:pt x="29" y="7"/>
                    </a:lnTo>
                    <a:close/>
                    <a:moveTo>
                      <a:pt x="29" y="7"/>
                    </a:moveTo>
                    <a:lnTo>
                      <a:pt x="38" y="23"/>
                    </a:lnTo>
                    <a:lnTo>
                      <a:pt x="46" y="41"/>
                    </a:lnTo>
                    <a:lnTo>
                      <a:pt x="41" y="44"/>
                    </a:lnTo>
                    <a:lnTo>
                      <a:pt x="33" y="27"/>
                    </a:lnTo>
                    <a:lnTo>
                      <a:pt x="23" y="11"/>
                    </a:lnTo>
                    <a:lnTo>
                      <a:pt x="29" y="7"/>
                    </a:lnTo>
                    <a:close/>
                    <a:moveTo>
                      <a:pt x="46" y="41"/>
                    </a:moveTo>
                    <a:lnTo>
                      <a:pt x="53" y="59"/>
                    </a:lnTo>
                    <a:lnTo>
                      <a:pt x="59" y="78"/>
                    </a:lnTo>
                    <a:lnTo>
                      <a:pt x="52" y="79"/>
                    </a:lnTo>
                    <a:lnTo>
                      <a:pt x="48" y="62"/>
                    </a:lnTo>
                    <a:lnTo>
                      <a:pt x="41" y="44"/>
                    </a:lnTo>
                    <a:lnTo>
                      <a:pt x="46" y="41"/>
                    </a:lnTo>
                    <a:close/>
                    <a:moveTo>
                      <a:pt x="52" y="79"/>
                    </a:moveTo>
                    <a:lnTo>
                      <a:pt x="52" y="79"/>
                    </a:lnTo>
                    <a:lnTo>
                      <a:pt x="56" y="79"/>
                    </a:lnTo>
                    <a:lnTo>
                      <a:pt x="52" y="79"/>
                    </a:lnTo>
                    <a:close/>
                    <a:moveTo>
                      <a:pt x="59" y="78"/>
                    </a:moveTo>
                    <a:lnTo>
                      <a:pt x="63" y="98"/>
                    </a:lnTo>
                    <a:lnTo>
                      <a:pt x="64" y="117"/>
                    </a:lnTo>
                    <a:lnTo>
                      <a:pt x="64" y="135"/>
                    </a:lnTo>
                    <a:lnTo>
                      <a:pt x="63" y="153"/>
                    </a:lnTo>
                    <a:lnTo>
                      <a:pt x="56" y="151"/>
                    </a:lnTo>
                    <a:lnTo>
                      <a:pt x="57" y="135"/>
                    </a:lnTo>
                    <a:lnTo>
                      <a:pt x="57" y="117"/>
                    </a:lnTo>
                    <a:lnTo>
                      <a:pt x="56" y="98"/>
                    </a:lnTo>
                    <a:lnTo>
                      <a:pt x="52" y="79"/>
                    </a:lnTo>
                    <a:lnTo>
                      <a:pt x="59" y="78"/>
                    </a:lnTo>
                    <a:close/>
                    <a:moveTo>
                      <a:pt x="63" y="153"/>
                    </a:moveTo>
                    <a:lnTo>
                      <a:pt x="59" y="171"/>
                    </a:lnTo>
                    <a:lnTo>
                      <a:pt x="54" y="187"/>
                    </a:lnTo>
                    <a:lnTo>
                      <a:pt x="48" y="203"/>
                    </a:lnTo>
                    <a:lnTo>
                      <a:pt x="39" y="221"/>
                    </a:lnTo>
                    <a:lnTo>
                      <a:pt x="33" y="217"/>
                    </a:lnTo>
                    <a:lnTo>
                      <a:pt x="41" y="202"/>
                    </a:lnTo>
                    <a:lnTo>
                      <a:pt x="48" y="186"/>
                    </a:lnTo>
                    <a:lnTo>
                      <a:pt x="53" y="169"/>
                    </a:lnTo>
                    <a:lnTo>
                      <a:pt x="56" y="151"/>
                    </a:lnTo>
                    <a:lnTo>
                      <a:pt x="63" y="153"/>
                    </a:lnTo>
                    <a:close/>
                    <a:moveTo>
                      <a:pt x="33" y="218"/>
                    </a:moveTo>
                    <a:lnTo>
                      <a:pt x="33" y="217"/>
                    </a:lnTo>
                    <a:lnTo>
                      <a:pt x="35" y="218"/>
                    </a:lnTo>
                    <a:lnTo>
                      <a:pt x="33" y="218"/>
                    </a:lnTo>
                    <a:close/>
                    <a:moveTo>
                      <a:pt x="39" y="220"/>
                    </a:moveTo>
                    <a:lnTo>
                      <a:pt x="35" y="222"/>
                    </a:lnTo>
                    <a:lnTo>
                      <a:pt x="30" y="225"/>
                    </a:lnTo>
                    <a:lnTo>
                      <a:pt x="22" y="226"/>
                    </a:lnTo>
                    <a:lnTo>
                      <a:pt x="14" y="228"/>
                    </a:lnTo>
                    <a:lnTo>
                      <a:pt x="14" y="221"/>
                    </a:lnTo>
                    <a:lnTo>
                      <a:pt x="26" y="220"/>
                    </a:lnTo>
                    <a:lnTo>
                      <a:pt x="33" y="218"/>
                    </a:lnTo>
                    <a:lnTo>
                      <a:pt x="39" y="220"/>
                    </a:lnTo>
                    <a:close/>
                    <a:moveTo>
                      <a:pt x="14" y="228"/>
                    </a:moveTo>
                    <a:lnTo>
                      <a:pt x="10" y="228"/>
                    </a:lnTo>
                    <a:lnTo>
                      <a:pt x="5" y="228"/>
                    </a:lnTo>
                    <a:lnTo>
                      <a:pt x="7" y="221"/>
                    </a:lnTo>
                    <a:lnTo>
                      <a:pt x="10" y="221"/>
                    </a:lnTo>
                    <a:lnTo>
                      <a:pt x="14" y="221"/>
                    </a:lnTo>
                    <a:lnTo>
                      <a:pt x="14" y="228"/>
                    </a:lnTo>
                    <a:close/>
                    <a:moveTo>
                      <a:pt x="5" y="228"/>
                    </a:moveTo>
                    <a:lnTo>
                      <a:pt x="3" y="226"/>
                    </a:lnTo>
                    <a:lnTo>
                      <a:pt x="0" y="224"/>
                    </a:lnTo>
                    <a:lnTo>
                      <a:pt x="5" y="221"/>
                    </a:lnTo>
                    <a:lnTo>
                      <a:pt x="7" y="221"/>
                    </a:lnTo>
                    <a:lnTo>
                      <a:pt x="5" y="228"/>
                    </a:lnTo>
                    <a:close/>
                    <a:moveTo>
                      <a:pt x="0" y="224"/>
                    </a:moveTo>
                    <a:lnTo>
                      <a:pt x="0" y="221"/>
                    </a:lnTo>
                    <a:lnTo>
                      <a:pt x="1" y="218"/>
                    </a:lnTo>
                    <a:lnTo>
                      <a:pt x="7" y="222"/>
                    </a:lnTo>
                    <a:lnTo>
                      <a:pt x="5" y="221"/>
                    </a:lnTo>
                    <a:lnTo>
                      <a:pt x="0" y="224"/>
                    </a:lnTo>
                    <a:close/>
                    <a:moveTo>
                      <a:pt x="7" y="221"/>
                    </a:moveTo>
                    <a:lnTo>
                      <a:pt x="7" y="221"/>
                    </a:lnTo>
                    <a:lnTo>
                      <a:pt x="7" y="222"/>
                    </a:lnTo>
                    <a:lnTo>
                      <a:pt x="4" y="220"/>
                    </a:lnTo>
                    <a:lnTo>
                      <a:pt x="7"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1" name="Freeform 395"/>
              <p:cNvSpPr>
                <a:spLocks/>
              </p:cNvSpPr>
              <p:nvPr/>
            </p:nvSpPr>
            <p:spPr bwMode="auto">
              <a:xfrm>
                <a:off x="3782" y="3751"/>
                <a:ext cx="25" cy="29"/>
              </a:xfrm>
              <a:custGeom>
                <a:avLst/>
                <a:gdLst>
                  <a:gd name="T0" fmla="*/ 11 w 25"/>
                  <a:gd name="T1" fmla="*/ 21 h 29"/>
                  <a:gd name="T2" fmla="*/ 10 w 25"/>
                  <a:gd name="T3" fmla="*/ 23 h 29"/>
                  <a:gd name="T4" fmla="*/ 9 w 25"/>
                  <a:gd name="T5" fmla="*/ 23 h 29"/>
                  <a:gd name="T6" fmla="*/ 3 w 25"/>
                  <a:gd name="T7" fmla="*/ 26 h 29"/>
                  <a:gd name="T8" fmla="*/ 2 w 25"/>
                  <a:gd name="T9" fmla="*/ 26 h 29"/>
                  <a:gd name="T10" fmla="*/ 0 w 25"/>
                  <a:gd name="T11" fmla="*/ 27 h 29"/>
                  <a:gd name="T12" fmla="*/ 2 w 25"/>
                  <a:gd name="T13" fmla="*/ 29 h 29"/>
                  <a:gd name="T14" fmla="*/ 3 w 25"/>
                  <a:gd name="T15" fmla="*/ 29 h 29"/>
                  <a:gd name="T16" fmla="*/ 6 w 25"/>
                  <a:gd name="T17" fmla="*/ 29 h 29"/>
                  <a:gd name="T18" fmla="*/ 10 w 25"/>
                  <a:gd name="T19" fmla="*/ 27 h 29"/>
                  <a:gd name="T20" fmla="*/ 11 w 25"/>
                  <a:gd name="T21" fmla="*/ 27 h 29"/>
                  <a:gd name="T22" fmla="*/ 15 w 25"/>
                  <a:gd name="T23" fmla="*/ 22 h 29"/>
                  <a:gd name="T24" fmla="*/ 18 w 25"/>
                  <a:gd name="T25" fmla="*/ 19 h 29"/>
                  <a:gd name="T26" fmla="*/ 22 w 25"/>
                  <a:gd name="T27" fmla="*/ 12 h 29"/>
                  <a:gd name="T28" fmla="*/ 24 w 25"/>
                  <a:gd name="T29" fmla="*/ 7 h 29"/>
                  <a:gd name="T30" fmla="*/ 25 w 25"/>
                  <a:gd name="T31" fmla="*/ 3 h 29"/>
                  <a:gd name="T32" fmla="*/ 25 w 25"/>
                  <a:gd name="T33" fmla="*/ 1 h 29"/>
                  <a:gd name="T34" fmla="*/ 25 w 25"/>
                  <a:gd name="T35" fmla="*/ 1 h 29"/>
                  <a:gd name="T36" fmla="*/ 25 w 25"/>
                  <a:gd name="T37" fmla="*/ 1 h 29"/>
                  <a:gd name="T38" fmla="*/ 25 w 25"/>
                  <a:gd name="T39" fmla="*/ 1 h 29"/>
                  <a:gd name="T40" fmla="*/ 25 w 25"/>
                  <a:gd name="T41" fmla="*/ 1 h 29"/>
                  <a:gd name="T42" fmla="*/ 25 w 25"/>
                  <a:gd name="T43" fmla="*/ 0 h 29"/>
                  <a:gd name="T44" fmla="*/ 25 w 25"/>
                  <a:gd name="T45" fmla="*/ 0 h 29"/>
                  <a:gd name="T46" fmla="*/ 18 w 25"/>
                  <a:gd name="T47" fmla="*/ 1 h 29"/>
                  <a:gd name="T48" fmla="*/ 18 w 25"/>
                  <a:gd name="T49" fmla="*/ 1 h 29"/>
                  <a:gd name="T50" fmla="*/ 18 w 25"/>
                  <a:gd name="T51" fmla="*/ 1 h 29"/>
                  <a:gd name="T52" fmla="*/ 18 w 25"/>
                  <a:gd name="T53" fmla="*/ 1 h 29"/>
                  <a:gd name="T54" fmla="*/ 18 w 25"/>
                  <a:gd name="T55" fmla="*/ 1 h 29"/>
                  <a:gd name="T56" fmla="*/ 17 w 25"/>
                  <a:gd name="T57" fmla="*/ 7 h 29"/>
                  <a:gd name="T58" fmla="*/ 15 w 25"/>
                  <a:gd name="T59" fmla="*/ 11 h 29"/>
                  <a:gd name="T60" fmla="*/ 11 w 25"/>
                  <a:gd name="T61" fmla="*/ 21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29"/>
                  <a:gd name="T95" fmla="*/ 25 w 25"/>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29">
                    <a:moveTo>
                      <a:pt x="11" y="21"/>
                    </a:moveTo>
                    <a:lnTo>
                      <a:pt x="10" y="23"/>
                    </a:lnTo>
                    <a:lnTo>
                      <a:pt x="9" y="23"/>
                    </a:lnTo>
                    <a:lnTo>
                      <a:pt x="3" y="26"/>
                    </a:lnTo>
                    <a:lnTo>
                      <a:pt x="2" y="26"/>
                    </a:lnTo>
                    <a:lnTo>
                      <a:pt x="0" y="27"/>
                    </a:lnTo>
                    <a:lnTo>
                      <a:pt x="2" y="29"/>
                    </a:lnTo>
                    <a:lnTo>
                      <a:pt x="3" y="29"/>
                    </a:lnTo>
                    <a:lnTo>
                      <a:pt x="6" y="29"/>
                    </a:lnTo>
                    <a:lnTo>
                      <a:pt x="10" y="27"/>
                    </a:lnTo>
                    <a:lnTo>
                      <a:pt x="11" y="27"/>
                    </a:lnTo>
                    <a:lnTo>
                      <a:pt x="15" y="22"/>
                    </a:lnTo>
                    <a:lnTo>
                      <a:pt x="18" y="19"/>
                    </a:lnTo>
                    <a:lnTo>
                      <a:pt x="22" y="12"/>
                    </a:lnTo>
                    <a:lnTo>
                      <a:pt x="24" y="7"/>
                    </a:lnTo>
                    <a:lnTo>
                      <a:pt x="25" y="3"/>
                    </a:lnTo>
                    <a:lnTo>
                      <a:pt x="25" y="1"/>
                    </a:lnTo>
                    <a:lnTo>
                      <a:pt x="25" y="0"/>
                    </a:lnTo>
                    <a:lnTo>
                      <a:pt x="18" y="1"/>
                    </a:lnTo>
                    <a:lnTo>
                      <a:pt x="17" y="7"/>
                    </a:lnTo>
                    <a:lnTo>
                      <a:pt x="15" y="11"/>
                    </a:lnTo>
                    <a:lnTo>
                      <a:pt x="11" y="21"/>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2" name="Freeform 396"/>
              <p:cNvSpPr>
                <a:spLocks/>
              </p:cNvSpPr>
              <p:nvPr/>
            </p:nvSpPr>
            <p:spPr bwMode="auto">
              <a:xfrm>
                <a:off x="3772" y="3752"/>
                <a:ext cx="20" cy="25"/>
              </a:xfrm>
              <a:custGeom>
                <a:avLst/>
                <a:gdLst>
                  <a:gd name="T0" fmla="*/ 6 w 20"/>
                  <a:gd name="T1" fmla="*/ 18 h 25"/>
                  <a:gd name="T2" fmla="*/ 6 w 20"/>
                  <a:gd name="T3" fmla="*/ 18 h 25"/>
                  <a:gd name="T4" fmla="*/ 6 w 20"/>
                  <a:gd name="T5" fmla="*/ 18 h 25"/>
                  <a:gd name="T6" fmla="*/ 6 w 20"/>
                  <a:gd name="T7" fmla="*/ 20 h 25"/>
                  <a:gd name="T8" fmla="*/ 6 w 20"/>
                  <a:gd name="T9" fmla="*/ 20 h 25"/>
                  <a:gd name="T10" fmla="*/ 4 w 20"/>
                  <a:gd name="T11" fmla="*/ 22 h 25"/>
                  <a:gd name="T12" fmla="*/ 0 w 20"/>
                  <a:gd name="T13" fmla="*/ 24 h 25"/>
                  <a:gd name="T14" fmla="*/ 1 w 20"/>
                  <a:gd name="T15" fmla="*/ 25 h 25"/>
                  <a:gd name="T16" fmla="*/ 4 w 20"/>
                  <a:gd name="T17" fmla="*/ 25 h 25"/>
                  <a:gd name="T18" fmla="*/ 9 w 20"/>
                  <a:gd name="T19" fmla="*/ 24 h 25"/>
                  <a:gd name="T20" fmla="*/ 10 w 20"/>
                  <a:gd name="T21" fmla="*/ 21 h 25"/>
                  <a:gd name="T22" fmla="*/ 10 w 20"/>
                  <a:gd name="T23" fmla="*/ 20 h 25"/>
                  <a:gd name="T24" fmla="*/ 12 w 20"/>
                  <a:gd name="T25" fmla="*/ 20 h 25"/>
                  <a:gd name="T26" fmla="*/ 12 w 20"/>
                  <a:gd name="T27" fmla="*/ 20 h 25"/>
                  <a:gd name="T28" fmla="*/ 12 w 20"/>
                  <a:gd name="T29" fmla="*/ 18 h 25"/>
                  <a:gd name="T30" fmla="*/ 12 w 20"/>
                  <a:gd name="T31" fmla="*/ 18 h 25"/>
                  <a:gd name="T32" fmla="*/ 12 w 20"/>
                  <a:gd name="T33" fmla="*/ 18 h 25"/>
                  <a:gd name="T34" fmla="*/ 12 w 20"/>
                  <a:gd name="T35" fmla="*/ 18 h 25"/>
                  <a:gd name="T36" fmla="*/ 13 w 20"/>
                  <a:gd name="T37" fmla="*/ 18 h 25"/>
                  <a:gd name="T38" fmla="*/ 13 w 20"/>
                  <a:gd name="T39" fmla="*/ 18 h 25"/>
                  <a:gd name="T40" fmla="*/ 13 w 20"/>
                  <a:gd name="T41" fmla="*/ 17 h 25"/>
                  <a:gd name="T42" fmla="*/ 13 w 20"/>
                  <a:gd name="T43" fmla="*/ 17 h 25"/>
                  <a:gd name="T44" fmla="*/ 13 w 20"/>
                  <a:gd name="T45" fmla="*/ 17 h 25"/>
                  <a:gd name="T46" fmla="*/ 13 w 20"/>
                  <a:gd name="T47" fmla="*/ 17 h 25"/>
                  <a:gd name="T48" fmla="*/ 14 w 20"/>
                  <a:gd name="T49" fmla="*/ 17 h 25"/>
                  <a:gd name="T50" fmla="*/ 14 w 20"/>
                  <a:gd name="T51" fmla="*/ 15 h 25"/>
                  <a:gd name="T52" fmla="*/ 14 w 20"/>
                  <a:gd name="T53" fmla="*/ 15 h 25"/>
                  <a:gd name="T54" fmla="*/ 19 w 20"/>
                  <a:gd name="T55" fmla="*/ 9 h 25"/>
                  <a:gd name="T56" fmla="*/ 20 w 20"/>
                  <a:gd name="T57" fmla="*/ 0 h 25"/>
                  <a:gd name="T58" fmla="*/ 20 w 20"/>
                  <a:gd name="T59" fmla="*/ 0 h 25"/>
                  <a:gd name="T60" fmla="*/ 19 w 20"/>
                  <a:gd name="T61" fmla="*/ 0 h 25"/>
                  <a:gd name="T62" fmla="*/ 12 w 20"/>
                  <a:gd name="T63" fmla="*/ 2 h 25"/>
                  <a:gd name="T64" fmla="*/ 10 w 20"/>
                  <a:gd name="T65" fmla="*/ 7 h 25"/>
                  <a:gd name="T66" fmla="*/ 9 w 20"/>
                  <a:gd name="T67" fmla="*/ 13 h 25"/>
                  <a:gd name="T68" fmla="*/ 8 w 20"/>
                  <a:gd name="T69" fmla="*/ 14 h 25"/>
                  <a:gd name="T70" fmla="*/ 8 w 20"/>
                  <a:gd name="T71" fmla="*/ 14 h 25"/>
                  <a:gd name="T72" fmla="*/ 8 w 20"/>
                  <a:gd name="T73" fmla="*/ 15 h 25"/>
                  <a:gd name="T74" fmla="*/ 8 w 20"/>
                  <a:gd name="T75" fmla="*/ 15 h 25"/>
                  <a:gd name="T76" fmla="*/ 8 w 20"/>
                  <a:gd name="T77" fmla="*/ 15 h 25"/>
                  <a:gd name="T78" fmla="*/ 8 w 20"/>
                  <a:gd name="T79" fmla="*/ 15 h 25"/>
                  <a:gd name="T80" fmla="*/ 8 w 20"/>
                  <a:gd name="T81" fmla="*/ 15 h 25"/>
                  <a:gd name="T82" fmla="*/ 6 w 20"/>
                  <a:gd name="T83" fmla="*/ 17 h 25"/>
                  <a:gd name="T84" fmla="*/ 6 w 20"/>
                  <a:gd name="T85" fmla="*/ 17 h 25"/>
                  <a:gd name="T86" fmla="*/ 8 w 20"/>
                  <a:gd name="T87" fmla="*/ 17 h 25"/>
                  <a:gd name="T88" fmla="*/ 8 w 20"/>
                  <a:gd name="T89" fmla="*/ 18 h 25"/>
                  <a:gd name="T90" fmla="*/ 6 w 20"/>
                  <a:gd name="T91" fmla="*/ 18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25"/>
                  <a:gd name="T140" fmla="*/ 20 w 20"/>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25">
                    <a:moveTo>
                      <a:pt x="6" y="18"/>
                    </a:moveTo>
                    <a:lnTo>
                      <a:pt x="6" y="18"/>
                    </a:lnTo>
                    <a:lnTo>
                      <a:pt x="6" y="20"/>
                    </a:lnTo>
                    <a:lnTo>
                      <a:pt x="6" y="21"/>
                    </a:lnTo>
                    <a:lnTo>
                      <a:pt x="4" y="22"/>
                    </a:lnTo>
                    <a:lnTo>
                      <a:pt x="0" y="24"/>
                    </a:lnTo>
                    <a:lnTo>
                      <a:pt x="0" y="25"/>
                    </a:lnTo>
                    <a:lnTo>
                      <a:pt x="1" y="25"/>
                    </a:lnTo>
                    <a:lnTo>
                      <a:pt x="2" y="25"/>
                    </a:lnTo>
                    <a:lnTo>
                      <a:pt x="4" y="25"/>
                    </a:lnTo>
                    <a:lnTo>
                      <a:pt x="8" y="24"/>
                    </a:lnTo>
                    <a:lnTo>
                      <a:pt x="9" y="24"/>
                    </a:lnTo>
                    <a:lnTo>
                      <a:pt x="10" y="22"/>
                    </a:lnTo>
                    <a:lnTo>
                      <a:pt x="10" y="21"/>
                    </a:lnTo>
                    <a:lnTo>
                      <a:pt x="10" y="20"/>
                    </a:lnTo>
                    <a:lnTo>
                      <a:pt x="12" y="20"/>
                    </a:lnTo>
                    <a:lnTo>
                      <a:pt x="12" y="18"/>
                    </a:lnTo>
                    <a:lnTo>
                      <a:pt x="13" y="18"/>
                    </a:lnTo>
                    <a:lnTo>
                      <a:pt x="13" y="17"/>
                    </a:lnTo>
                    <a:lnTo>
                      <a:pt x="14" y="17"/>
                    </a:lnTo>
                    <a:lnTo>
                      <a:pt x="14" y="15"/>
                    </a:lnTo>
                    <a:lnTo>
                      <a:pt x="16" y="13"/>
                    </a:lnTo>
                    <a:lnTo>
                      <a:pt x="19" y="9"/>
                    </a:lnTo>
                    <a:lnTo>
                      <a:pt x="20" y="5"/>
                    </a:lnTo>
                    <a:lnTo>
                      <a:pt x="20" y="0"/>
                    </a:lnTo>
                    <a:lnTo>
                      <a:pt x="19" y="0"/>
                    </a:lnTo>
                    <a:lnTo>
                      <a:pt x="12" y="2"/>
                    </a:lnTo>
                    <a:lnTo>
                      <a:pt x="10" y="7"/>
                    </a:lnTo>
                    <a:lnTo>
                      <a:pt x="9" y="13"/>
                    </a:lnTo>
                    <a:lnTo>
                      <a:pt x="8" y="14"/>
                    </a:lnTo>
                    <a:lnTo>
                      <a:pt x="8" y="15"/>
                    </a:lnTo>
                    <a:lnTo>
                      <a:pt x="6" y="17"/>
                    </a:lnTo>
                    <a:lnTo>
                      <a:pt x="8" y="17"/>
                    </a:lnTo>
                    <a:lnTo>
                      <a:pt x="8" y="18"/>
                    </a:lnTo>
                    <a:lnTo>
                      <a:pt x="6" y="18"/>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3" name="Freeform 397"/>
              <p:cNvSpPr>
                <a:spLocks/>
              </p:cNvSpPr>
              <p:nvPr/>
            </p:nvSpPr>
            <p:spPr bwMode="auto">
              <a:xfrm>
                <a:off x="3772" y="3660"/>
                <a:ext cx="43" cy="60"/>
              </a:xfrm>
              <a:custGeom>
                <a:avLst/>
                <a:gdLst>
                  <a:gd name="T0" fmla="*/ 31 w 43"/>
                  <a:gd name="T1" fmla="*/ 13 h 60"/>
                  <a:gd name="T2" fmla="*/ 29 w 43"/>
                  <a:gd name="T3" fmla="*/ 11 h 60"/>
                  <a:gd name="T4" fmla="*/ 34 w 43"/>
                  <a:gd name="T5" fmla="*/ 7 h 60"/>
                  <a:gd name="T6" fmla="*/ 34 w 43"/>
                  <a:gd name="T7" fmla="*/ 4 h 60"/>
                  <a:gd name="T8" fmla="*/ 31 w 43"/>
                  <a:gd name="T9" fmla="*/ 1 h 60"/>
                  <a:gd name="T10" fmla="*/ 31 w 43"/>
                  <a:gd name="T11" fmla="*/ 1 h 60"/>
                  <a:gd name="T12" fmla="*/ 29 w 43"/>
                  <a:gd name="T13" fmla="*/ 1 h 60"/>
                  <a:gd name="T14" fmla="*/ 29 w 43"/>
                  <a:gd name="T15" fmla="*/ 1 h 60"/>
                  <a:gd name="T16" fmla="*/ 28 w 43"/>
                  <a:gd name="T17" fmla="*/ 1 h 60"/>
                  <a:gd name="T18" fmla="*/ 28 w 43"/>
                  <a:gd name="T19" fmla="*/ 0 h 60"/>
                  <a:gd name="T20" fmla="*/ 27 w 43"/>
                  <a:gd name="T21" fmla="*/ 1 h 60"/>
                  <a:gd name="T22" fmla="*/ 27 w 43"/>
                  <a:gd name="T23" fmla="*/ 1 h 60"/>
                  <a:gd name="T24" fmla="*/ 27 w 43"/>
                  <a:gd name="T25" fmla="*/ 0 h 60"/>
                  <a:gd name="T26" fmla="*/ 25 w 43"/>
                  <a:gd name="T27" fmla="*/ 1 h 60"/>
                  <a:gd name="T28" fmla="*/ 25 w 43"/>
                  <a:gd name="T29" fmla="*/ 1 h 60"/>
                  <a:gd name="T30" fmla="*/ 24 w 43"/>
                  <a:gd name="T31" fmla="*/ 0 h 60"/>
                  <a:gd name="T32" fmla="*/ 23 w 43"/>
                  <a:gd name="T33" fmla="*/ 1 h 60"/>
                  <a:gd name="T34" fmla="*/ 24 w 43"/>
                  <a:gd name="T35" fmla="*/ 5 h 60"/>
                  <a:gd name="T36" fmla="*/ 21 w 43"/>
                  <a:gd name="T37" fmla="*/ 8 h 60"/>
                  <a:gd name="T38" fmla="*/ 21 w 43"/>
                  <a:gd name="T39" fmla="*/ 8 h 60"/>
                  <a:gd name="T40" fmla="*/ 24 w 43"/>
                  <a:gd name="T41" fmla="*/ 11 h 60"/>
                  <a:gd name="T42" fmla="*/ 25 w 43"/>
                  <a:gd name="T43" fmla="*/ 11 h 60"/>
                  <a:gd name="T44" fmla="*/ 25 w 43"/>
                  <a:gd name="T45" fmla="*/ 13 h 60"/>
                  <a:gd name="T46" fmla="*/ 21 w 43"/>
                  <a:gd name="T47" fmla="*/ 13 h 60"/>
                  <a:gd name="T48" fmla="*/ 14 w 43"/>
                  <a:gd name="T49" fmla="*/ 20 h 60"/>
                  <a:gd name="T50" fmla="*/ 16 w 43"/>
                  <a:gd name="T51" fmla="*/ 20 h 60"/>
                  <a:gd name="T52" fmla="*/ 19 w 43"/>
                  <a:gd name="T53" fmla="*/ 20 h 60"/>
                  <a:gd name="T54" fmla="*/ 19 w 43"/>
                  <a:gd name="T55" fmla="*/ 22 h 60"/>
                  <a:gd name="T56" fmla="*/ 17 w 43"/>
                  <a:gd name="T57" fmla="*/ 22 h 60"/>
                  <a:gd name="T58" fmla="*/ 10 w 43"/>
                  <a:gd name="T59" fmla="*/ 23 h 60"/>
                  <a:gd name="T60" fmla="*/ 12 w 43"/>
                  <a:gd name="T61" fmla="*/ 26 h 60"/>
                  <a:gd name="T62" fmla="*/ 12 w 43"/>
                  <a:gd name="T63" fmla="*/ 27 h 60"/>
                  <a:gd name="T64" fmla="*/ 10 w 43"/>
                  <a:gd name="T65" fmla="*/ 28 h 60"/>
                  <a:gd name="T66" fmla="*/ 10 w 43"/>
                  <a:gd name="T67" fmla="*/ 30 h 60"/>
                  <a:gd name="T68" fmla="*/ 6 w 43"/>
                  <a:gd name="T69" fmla="*/ 24 h 60"/>
                  <a:gd name="T70" fmla="*/ 4 w 43"/>
                  <a:gd name="T71" fmla="*/ 22 h 60"/>
                  <a:gd name="T72" fmla="*/ 0 w 43"/>
                  <a:gd name="T73" fmla="*/ 24 h 60"/>
                  <a:gd name="T74" fmla="*/ 0 w 43"/>
                  <a:gd name="T75" fmla="*/ 24 h 60"/>
                  <a:gd name="T76" fmla="*/ 5 w 43"/>
                  <a:gd name="T77" fmla="*/ 32 h 60"/>
                  <a:gd name="T78" fmla="*/ 13 w 43"/>
                  <a:gd name="T79" fmla="*/ 32 h 60"/>
                  <a:gd name="T80" fmla="*/ 17 w 43"/>
                  <a:gd name="T81" fmla="*/ 28 h 60"/>
                  <a:gd name="T82" fmla="*/ 19 w 43"/>
                  <a:gd name="T83" fmla="*/ 28 h 60"/>
                  <a:gd name="T84" fmla="*/ 17 w 43"/>
                  <a:gd name="T85" fmla="*/ 49 h 60"/>
                  <a:gd name="T86" fmla="*/ 20 w 43"/>
                  <a:gd name="T87" fmla="*/ 60 h 60"/>
                  <a:gd name="T88" fmla="*/ 28 w 43"/>
                  <a:gd name="T89" fmla="*/ 54 h 60"/>
                  <a:gd name="T90" fmla="*/ 32 w 43"/>
                  <a:gd name="T91" fmla="*/ 39 h 60"/>
                  <a:gd name="T92" fmla="*/ 35 w 43"/>
                  <a:gd name="T93" fmla="*/ 26 h 60"/>
                  <a:gd name="T94" fmla="*/ 36 w 43"/>
                  <a:gd name="T95" fmla="*/ 26 h 60"/>
                  <a:gd name="T96" fmla="*/ 39 w 43"/>
                  <a:gd name="T97" fmla="*/ 24 h 60"/>
                  <a:gd name="T98" fmla="*/ 43 w 43"/>
                  <a:gd name="T99" fmla="*/ 20 h 60"/>
                  <a:gd name="T100" fmla="*/ 40 w 43"/>
                  <a:gd name="T101" fmla="*/ 19 h 60"/>
                  <a:gd name="T102" fmla="*/ 38 w 43"/>
                  <a:gd name="T103" fmla="*/ 16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60"/>
                  <a:gd name="T158" fmla="*/ 43 w 43"/>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60">
                    <a:moveTo>
                      <a:pt x="38" y="16"/>
                    </a:moveTo>
                    <a:lnTo>
                      <a:pt x="36" y="15"/>
                    </a:lnTo>
                    <a:lnTo>
                      <a:pt x="31" y="13"/>
                    </a:lnTo>
                    <a:lnTo>
                      <a:pt x="29" y="11"/>
                    </a:lnTo>
                    <a:lnTo>
                      <a:pt x="31" y="9"/>
                    </a:lnTo>
                    <a:lnTo>
                      <a:pt x="32" y="8"/>
                    </a:lnTo>
                    <a:lnTo>
                      <a:pt x="34" y="7"/>
                    </a:lnTo>
                    <a:lnTo>
                      <a:pt x="34" y="5"/>
                    </a:lnTo>
                    <a:lnTo>
                      <a:pt x="34" y="4"/>
                    </a:lnTo>
                    <a:lnTo>
                      <a:pt x="32" y="1"/>
                    </a:lnTo>
                    <a:lnTo>
                      <a:pt x="31" y="1"/>
                    </a:lnTo>
                    <a:lnTo>
                      <a:pt x="29" y="1"/>
                    </a:lnTo>
                    <a:lnTo>
                      <a:pt x="28" y="1"/>
                    </a:lnTo>
                    <a:lnTo>
                      <a:pt x="28" y="0"/>
                    </a:lnTo>
                    <a:lnTo>
                      <a:pt x="27" y="1"/>
                    </a:lnTo>
                    <a:lnTo>
                      <a:pt x="27" y="0"/>
                    </a:lnTo>
                    <a:lnTo>
                      <a:pt x="25" y="0"/>
                    </a:lnTo>
                    <a:lnTo>
                      <a:pt x="25" y="1"/>
                    </a:lnTo>
                    <a:lnTo>
                      <a:pt x="24" y="0"/>
                    </a:lnTo>
                    <a:lnTo>
                      <a:pt x="23" y="1"/>
                    </a:lnTo>
                    <a:lnTo>
                      <a:pt x="24" y="4"/>
                    </a:lnTo>
                    <a:lnTo>
                      <a:pt x="24" y="5"/>
                    </a:lnTo>
                    <a:lnTo>
                      <a:pt x="21" y="7"/>
                    </a:lnTo>
                    <a:lnTo>
                      <a:pt x="21" y="8"/>
                    </a:lnTo>
                    <a:lnTo>
                      <a:pt x="21" y="9"/>
                    </a:lnTo>
                    <a:lnTo>
                      <a:pt x="23" y="11"/>
                    </a:lnTo>
                    <a:lnTo>
                      <a:pt x="24" y="11"/>
                    </a:lnTo>
                    <a:lnTo>
                      <a:pt x="25" y="11"/>
                    </a:lnTo>
                    <a:lnTo>
                      <a:pt x="25" y="12"/>
                    </a:lnTo>
                    <a:lnTo>
                      <a:pt x="25" y="13"/>
                    </a:lnTo>
                    <a:lnTo>
                      <a:pt x="24" y="13"/>
                    </a:lnTo>
                    <a:lnTo>
                      <a:pt x="21" y="13"/>
                    </a:lnTo>
                    <a:lnTo>
                      <a:pt x="16" y="17"/>
                    </a:lnTo>
                    <a:lnTo>
                      <a:pt x="16" y="19"/>
                    </a:lnTo>
                    <a:lnTo>
                      <a:pt x="14" y="20"/>
                    </a:lnTo>
                    <a:lnTo>
                      <a:pt x="16" y="20"/>
                    </a:lnTo>
                    <a:lnTo>
                      <a:pt x="17" y="20"/>
                    </a:lnTo>
                    <a:lnTo>
                      <a:pt x="19" y="20"/>
                    </a:lnTo>
                    <a:lnTo>
                      <a:pt x="19" y="22"/>
                    </a:lnTo>
                    <a:lnTo>
                      <a:pt x="17" y="22"/>
                    </a:lnTo>
                    <a:lnTo>
                      <a:pt x="14" y="20"/>
                    </a:lnTo>
                    <a:lnTo>
                      <a:pt x="12" y="22"/>
                    </a:lnTo>
                    <a:lnTo>
                      <a:pt x="10" y="23"/>
                    </a:lnTo>
                    <a:lnTo>
                      <a:pt x="10" y="24"/>
                    </a:lnTo>
                    <a:lnTo>
                      <a:pt x="12" y="26"/>
                    </a:lnTo>
                    <a:lnTo>
                      <a:pt x="12" y="27"/>
                    </a:lnTo>
                    <a:lnTo>
                      <a:pt x="10" y="28"/>
                    </a:lnTo>
                    <a:lnTo>
                      <a:pt x="10" y="30"/>
                    </a:lnTo>
                    <a:lnTo>
                      <a:pt x="10" y="28"/>
                    </a:lnTo>
                    <a:lnTo>
                      <a:pt x="6" y="24"/>
                    </a:lnTo>
                    <a:lnTo>
                      <a:pt x="4" y="22"/>
                    </a:lnTo>
                    <a:lnTo>
                      <a:pt x="0" y="24"/>
                    </a:lnTo>
                    <a:lnTo>
                      <a:pt x="4" y="31"/>
                    </a:lnTo>
                    <a:lnTo>
                      <a:pt x="5" y="32"/>
                    </a:lnTo>
                    <a:lnTo>
                      <a:pt x="6" y="34"/>
                    </a:lnTo>
                    <a:lnTo>
                      <a:pt x="10" y="34"/>
                    </a:lnTo>
                    <a:lnTo>
                      <a:pt x="13" y="32"/>
                    </a:lnTo>
                    <a:lnTo>
                      <a:pt x="16" y="30"/>
                    </a:lnTo>
                    <a:lnTo>
                      <a:pt x="17" y="28"/>
                    </a:lnTo>
                    <a:lnTo>
                      <a:pt x="19" y="28"/>
                    </a:lnTo>
                    <a:lnTo>
                      <a:pt x="17" y="35"/>
                    </a:lnTo>
                    <a:lnTo>
                      <a:pt x="17" y="49"/>
                    </a:lnTo>
                    <a:lnTo>
                      <a:pt x="19" y="54"/>
                    </a:lnTo>
                    <a:lnTo>
                      <a:pt x="20" y="60"/>
                    </a:lnTo>
                    <a:lnTo>
                      <a:pt x="28" y="54"/>
                    </a:lnTo>
                    <a:lnTo>
                      <a:pt x="29" y="47"/>
                    </a:lnTo>
                    <a:lnTo>
                      <a:pt x="32" y="39"/>
                    </a:lnTo>
                    <a:lnTo>
                      <a:pt x="32" y="34"/>
                    </a:lnTo>
                    <a:lnTo>
                      <a:pt x="35" y="26"/>
                    </a:lnTo>
                    <a:lnTo>
                      <a:pt x="36" y="26"/>
                    </a:lnTo>
                    <a:lnTo>
                      <a:pt x="38" y="26"/>
                    </a:lnTo>
                    <a:lnTo>
                      <a:pt x="39" y="24"/>
                    </a:lnTo>
                    <a:lnTo>
                      <a:pt x="42" y="23"/>
                    </a:lnTo>
                    <a:lnTo>
                      <a:pt x="42" y="22"/>
                    </a:lnTo>
                    <a:lnTo>
                      <a:pt x="43" y="20"/>
                    </a:lnTo>
                    <a:lnTo>
                      <a:pt x="43" y="19"/>
                    </a:lnTo>
                    <a:lnTo>
                      <a:pt x="40" y="19"/>
                    </a:lnTo>
                    <a:lnTo>
                      <a:pt x="39" y="19"/>
                    </a:lnTo>
                    <a:lnTo>
                      <a:pt x="39" y="17"/>
                    </a:lnTo>
                    <a:lnTo>
                      <a:pt x="38" y="16"/>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4" name="Freeform 398"/>
              <p:cNvSpPr>
                <a:spLocks/>
              </p:cNvSpPr>
              <p:nvPr/>
            </p:nvSpPr>
            <p:spPr bwMode="auto">
              <a:xfrm>
                <a:off x="3765" y="3675"/>
                <a:ext cx="8" cy="5"/>
              </a:xfrm>
              <a:custGeom>
                <a:avLst/>
                <a:gdLst>
                  <a:gd name="T0" fmla="*/ 2 w 8"/>
                  <a:gd name="T1" fmla="*/ 5 h 5"/>
                  <a:gd name="T2" fmla="*/ 4 w 8"/>
                  <a:gd name="T3" fmla="*/ 5 h 5"/>
                  <a:gd name="T4" fmla="*/ 4 w 8"/>
                  <a:gd name="T5" fmla="*/ 5 h 5"/>
                  <a:gd name="T6" fmla="*/ 4 w 8"/>
                  <a:gd name="T7" fmla="*/ 5 h 5"/>
                  <a:gd name="T8" fmla="*/ 5 w 8"/>
                  <a:gd name="T9" fmla="*/ 5 h 5"/>
                  <a:gd name="T10" fmla="*/ 7 w 8"/>
                  <a:gd name="T11" fmla="*/ 4 h 5"/>
                  <a:gd name="T12" fmla="*/ 7 w 8"/>
                  <a:gd name="T13" fmla="*/ 4 h 5"/>
                  <a:gd name="T14" fmla="*/ 8 w 8"/>
                  <a:gd name="T15" fmla="*/ 2 h 5"/>
                  <a:gd name="T16" fmla="*/ 7 w 8"/>
                  <a:gd name="T17" fmla="*/ 1 h 5"/>
                  <a:gd name="T18" fmla="*/ 7 w 8"/>
                  <a:gd name="T19" fmla="*/ 0 h 5"/>
                  <a:gd name="T20" fmla="*/ 4 w 8"/>
                  <a:gd name="T21" fmla="*/ 0 h 5"/>
                  <a:gd name="T22" fmla="*/ 4 w 8"/>
                  <a:gd name="T23" fmla="*/ 0 h 5"/>
                  <a:gd name="T24" fmla="*/ 4 w 8"/>
                  <a:gd name="T25" fmla="*/ 0 h 5"/>
                  <a:gd name="T26" fmla="*/ 4 w 8"/>
                  <a:gd name="T27" fmla="*/ 0 h 5"/>
                  <a:gd name="T28" fmla="*/ 2 w 8"/>
                  <a:gd name="T29" fmla="*/ 0 h 5"/>
                  <a:gd name="T30" fmla="*/ 2 w 8"/>
                  <a:gd name="T31" fmla="*/ 0 h 5"/>
                  <a:gd name="T32" fmla="*/ 1 w 8"/>
                  <a:gd name="T33" fmla="*/ 1 h 5"/>
                  <a:gd name="T34" fmla="*/ 0 w 8"/>
                  <a:gd name="T35" fmla="*/ 2 h 5"/>
                  <a:gd name="T36" fmla="*/ 1 w 8"/>
                  <a:gd name="T37" fmla="*/ 4 h 5"/>
                  <a:gd name="T38" fmla="*/ 1 w 8"/>
                  <a:gd name="T39" fmla="*/ 4 h 5"/>
                  <a:gd name="T40" fmla="*/ 1 w 8"/>
                  <a:gd name="T41" fmla="*/ 4 h 5"/>
                  <a:gd name="T42" fmla="*/ 2 w 8"/>
                  <a:gd name="T43" fmla="*/ 5 h 5"/>
                  <a:gd name="T44" fmla="*/ 2 w 8"/>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5"/>
                  <a:gd name="T71" fmla="*/ 8 w 8"/>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5">
                    <a:moveTo>
                      <a:pt x="2" y="5"/>
                    </a:moveTo>
                    <a:lnTo>
                      <a:pt x="4" y="5"/>
                    </a:lnTo>
                    <a:lnTo>
                      <a:pt x="5" y="5"/>
                    </a:lnTo>
                    <a:lnTo>
                      <a:pt x="7" y="4"/>
                    </a:lnTo>
                    <a:lnTo>
                      <a:pt x="8" y="2"/>
                    </a:lnTo>
                    <a:lnTo>
                      <a:pt x="7" y="1"/>
                    </a:lnTo>
                    <a:lnTo>
                      <a:pt x="7" y="0"/>
                    </a:lnTo>
                    <a:lnTo>
                      <a:pt x="4" y="0"/>
                    </a:lnTo>
                    <a:lnTo>
                      <a:pt x="2" y="0"/>
                    </a:lnTo>
                    <a:lnTo>
                      <a:pt x="1" y="1"/>
                    </a:lnTo>
                    <a:lnTo>
                      <a:pt x="0" y="2"/>
                    </a:lnTo>
                    <a:lnTo>
                      <a:pt x="1" y="4"/>
                    </a:lnTo>
                    <a:lnTo>
                      <a:pt x="2" y="5"/>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5" name="Freeform 399"/>
              <p:cNvSpPr>
                <a:spLocks/>
              </p:cNvSpPr>
              <p:nvPr/>
            </p:nvSpPr>
            <p:spPr bwMode="auto">
              <a:xfrm>
                <a:off x="3808" y="3683"/>
                <a:ext cx="13" cy="29"/>
              </a:xfrm>
              <a:custGeom>
                <a:avLst/>
                <a:gdLst>
                  <a:gd name="T0" fmla="*/ 0 w 13"/>
                  <a:gd name="T1" fmla="*/ 3 h 29"/>
                  <a:gd name="T2" fmla="*/ 0 w 13"/>
                  <a:gd name="T3" fmla="*/ 3 h 29"/>
                  <a:gd name="T4" fmla="*/ 0 w 13"/>
                  <a:gd name="T5" fmla="*/ 4 h 29"/>
                  <a:gd name="T6" fmla="*/ 0 w 13"/>
                  <a:gd name="T7" fmla="*/ 5 h 29"/>
                  <a:gd name="T8" fmla="*/ 2 w 13"/>
                  <a:gd name="T9" fmla="*/ 7 h 29"/>
                  <a:gd name="T10" fmla="*/ 3 w 13"/>
                  <a:gd name="T11" fmla="*/ 11 h 29"/>
                  <a:gd name="T12" fmla="*/ 6 w 13"/>
                  <a:gd name="T13" fmla="*/ 12 h 29"/>
                  <a:gd name="T14" fmla="*/ 6 w 13"/>
                  <a:gd name="T15" fmla="*/ 15 h 29"/>
                  <a:gd name="T16" fmla="*/ 6 w 13"/>
                  <a:gd name="T17" fmla="*/ 16 h 29"/>
                  <a:gd name="T18" fmla="*/ 6 w 13"/>
                  <a:gd name="T19" fmla="*/ 20 h 29"/>
                  <a:gd name="T20" fmla="*/ 7 w 13"/>
                  <a:gd name="T21" fmla="*/ 22 h 29"/>
                  <a:gd name="T22" fmla="*/ 7 w 13"/>
                  <a:gd name="T23" fmla="*/ 27 h 29"/>
                  <a:gd name="T24" fmla="*/ 8 w 13"/>
                  <a:gd name="T25" fmla="*/ 29 h 29"/>
                  <a:gd name="T26" fmla="*/ 8 w 13"/>
                  <a:gd name="T27" fmla="*/ 29 h 29"/>
                  <a:gd name="T28" fmla="*/ 8 w 13"/>
                  <a:gd name="T29" fmla="*/ 29 h 29"/>
                  <a:gd name="T30" fmla="*/ 11 w 13"/>
                  <a:gd name="T31" fmla="*/ 29 h 29"/>
                  <a:gd name="T32" fmla="*/ 11 w 13"/>
                  <a:gd name="T33" fmla="*/ 29 h 29"/>
                  <a:gd name="T34" fmla="*/ 13 w 13"/>
                  <a:gd name="T35" fmla="*/ 29 h 29"/>
                  <a:gd name="T36" fmla="*/ 13 w 13"/>
                  <a:gd name="T37" fmla="*/ 29 h 29"/>
                  <a:gd name="T38" fmla="*/ 13 w 13"/>
                  <a:gd name="T39" fmla="*/ 29 h 29"/>
                  <a:gd name="T40" fmla="*/ 13 w 13"/>
                  <a:gd name="T41" fmla="*/ 24 h 29"/>
                  <a:gd name="T42" fmla="*/ 13 w 13"/>
                  <a:gd name="T43" fmla="*/ 22 h 29"/>
                  <a:gd name="T44" fmla="*/ 11 w 13"/>
                  <a:gd name="T45" fmla="*/ 16 h 29"/>
                  <a:gd name="T46" fmla="*/ 10 w 13"/>
                  <a:gd name="T47" fmla="*/ 14 h 29"/>
                  <a:gd name="T48" fmla="*/ 10 w 13"/>
                  <a:gd name="T49" fmla="*/ 11 h 29"/>
                  <a:gd name="T50" fmla="*/ 10 w 13"/>
                  <a:gd name="T51" fmla="*/ 11 h 29"/>
                  <a:gd name="T52" fmla="*/ 8 w 13"/>
                  <a:gd name="T53" fmla="*/ 8 h 29"/>
                  <a:gd name="T54" fmla="*/ 8 w 13"/>
                  <a:gd name="T55" fmla="*/ 5 h 29"/>
                  <a:gd name="T56" fmla="*/ 7 w 13"/>
                  <a:gd name="T57" fmla="*/ 3 h 29"/>
                  <a:gd name="T58" fmla="*/ 7 w 13"/>
                  <a:gd name="T59" fmla="*/ 0 h 29"/>
                  <a:gd name="T60" fmla="*/ 6 w 13"/>
                  <a:gd name="T61" fmla="*/ 0 h 29"/>
                  <a:gd name="T62" fmla="*/ 6 w 13"/>
                  <a:gd name="T63" fmla="*/ 0 h 29"/>
                  <a:gd name="T64" fmla="*/ 4 w 13"/>
                  <a:gd name="T65" fmla="*/ 1 h 29"/>
                  <a:gd name="T66" fmla="*/ 3 w 13"/>
                  <a:gd name="T67" fmla="*/ 3 h 29"/>
                  <a:gd name="T68" fmla="*/ 2 w 13"/>
                  <a:gd name="T69" fmla="*/ 3 h 29"/>
                  <a:gd name="T70" fmla="*/ 0 w 13"/>
                  <a:gd name="T71" fmla="*/ 3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
                  <a:gd name="T109" fmla="*/ 0 h 29"/>
                  <a:gd name="T110" fmla="*/ 13 w 1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 h="29">
                    <a:moveTo>
                      <a:pt x="0" y="3"/>
                    </a:moveTo>
                    <a:lnTo>
                      <a:pt x="0" y="3"/>
                    </a:lnTo>
                    <a:lnTo>
                      <a:pt x="0" y="4"/>
                    </a:lnTo>
                    <a:lnTo>
                      <a:pt x="0" y="5"/>
                    </a:lnTo>
                    <a:lnTo>
                      <a:pt x="2" y="7"/>
                    </a:lnTo>
                    <a:lnTo>
                      <a:pt x="3" y="11"/>
                    </a:lnTo>
                    <a:lnTo>
                      <a:pt x="6" y="12"/>
                    </a:lnTo>
                    <a:lnTo>
                      <a:pt x="6" y="15"/>
                    </a:lnTo>
                    <a:lnTo>
                      <a:pt x="6" y="16"/>
                    </a:lnTo>
                    <a:lnTo>
                      <a:pt x="6" y="20"/>
                    </a:lnTo>
                    <a:lnTo>
                      <a:pt x="7" y="22"/>
                    </a:lnTo>
                    <a:lnTo>
                      <a:pt x="7" y="27"/>
                    </a:lnTo>
                    <a:lnTo>
                      <a:pt x="8" y="29"/>
                    </a:lnTo>
                    <a:lnTo>
                      <a:pt x="11" y="29"/>
                    </a:lnTo>
                    <a:lnTo>
                      <a:pt x="13" y="29"/>
                    </a:lnTo>
                    <a:lnTo>
                      <a:pt x="13" y="24"/>
                    </a:lnTo>
                    <a:lnTo>
                      <a:pt x="13" y="22"/>
                    </a:lnTo>
                    <a:lnTo>
                      <a:pt x="11" y="16"/>
                    </a:lnTo>
                    <a:lnTo>
                      <a:pt x="10" y="14"/>
                    </a:lnTo>
                    <a:lnTo>
                      <a:pt x="10" y="11"/>
                    </a:lnTo>
                    <a:lnTo>
                      <a:pt x="8" y="8"/>
                    </a:lnTo>
                    <a:lnTo>
                      <a:pt x="8" y="5"/>
                    </a:lnTo>
                    <a:lnTo>
                      <a:pt x="7" y="3"/>
                    </a:lnTo>
                    <a:lnTo>
                      <a:pt x="7" y="0"/>
                    </a:lnTo>
                    <a:lnTo>
                      <a:pt x="6" y="0"/>
                    </a:lnTo>
                    <a:lnTo>
                      <a:pt x="4" y="1"/>
                    </a:lnTo>
                    <a:lnTo>
                      <a:pt x="3" y="3"/>
                    </a:lnTo>
                    <a:lnTo>
                      <a:pt x="2" y="3"/>
                    </a:lnTo>
                    <a:lnTo>
                      <a:pt x="0" y="3"/>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6" name="Freeform 400"/>
              <p:cNvSpPr>
                <a:spLocks/>
              </p:cNvSpPr>
              <p:nvPr/>
            </p:nvSpPr>
            <p:spPr bwMode="auto">
              <a:xfrm>
                <a:off x="3816" y="3713"/>
                <a:ext cx="6" cy="7"/>
              </a:xfrm>
              <a:custGeom>
                <a:avLst/>
                <a:gdLst>
                  <a:gd name="T0" fmla="*/ 2 w 6"/>
                  <a:gd name="T1" fmla="*/ 0 h 7"/>
                  <a:gd name="T2" fmla="*/ 2 w 6"/>
                  <a:gd name="T3" fmla="*/ 0 h 7"/>
                  <a:gd name="T4" fmla="*/ 0 w 6"/>
                  <a:gd name="T5" fmla="*/ 0 h 7"/>
                  <a:gd name="T6" fmla="*/ 0 w 6"/>
                  <a:gd name="T7" fmla="*/ 1 h 7"/>
                  <a:gd name="T8" fmla="*/ 0 w 6"/>
                  <a:gd name="T9" fmla="*/ 1 h 7"/>
                  <a:gd name="T10" fmla="*/ 0 w 6"/>
                  <a:gd name="T11" fmla="*/ 1 h 7"/>
                  <a:gd name="T12" fmla="*/ 0 w 6"/>
                  <a:gd name="T13" fmla="*/ 4 h 7"/>
                  <a:gd name="T14" fmla="*/ 2 w 6"/>
                  <a:gd name="T15" fmla="*/ 7 h 7"/>
                  <a:gd name="T16" fmla="*/ 3 w 6"/>
                  <a:gd name="T17" fmla="*/ 7 h 7"/>
                  <a:gd name="T18" fmla="*/ 3 w 6"/>
                  <a:gd name="T19" fmla="*/ 7 h 7"/>
                  <a:gd name="T20" fmla="*/ 5 w 6"/>
                  <a:gd name="T21" fmla="*/ 7 h 7"/>
                  <a:gd name="T22" fmla="*/ 6 w 6"/>
                  <a:gd name="T23" fmla="*/ 5 h 7"/>
                  <a:gd name="T24" fmla="*/ 6 w 6"/>
                  <a:gd name="T25" fmla="*/ 5 h 7"/>
                  <a:gd name="T26" fmla="*/ 6 w 6"/>
                  <a:gd name="T27" fmla="*/ 4 h 7"/>
                  <a:gd name="T28" fmla="*/ 6 w 6"/>
                  <a:gd name="T29" fmla="*/ 3 h 7"/>
                  <a:gd name="T30" fmla="*/ 6 w 6"/>
                  <a:gd name="T31" fmla="*/ 3 h 7"/>
                  <a:gd name="T32" fmla="*/ 5 w 6"/>
                  <a:gd name="T33" fmla="*/ 1 h 7"/>
                  <a:gd name="T34" fmla="*/ 5 w 6"/>
                  <a:gd name="T35" fmla="*/ 1 h 7"/>
                  <a:gd name="T36" fmla="*/ 5 w 6"/>
                  <a:gd name="T37" fmla="*/ 1 h 7"/>
                  <a:gd name="T38" fmla="*/ 3 w 6"/>
                  <a:gd name="T39" fmla="*/ 0 h 7"/>
                  <a:gd name="T40" fmla="*/ 3 w 6"/>
                  <a:gd name="T41" fmla="*/ 0 h 7"/>
                  <a:gd name="T42" fmla="*/ 3 w 6"/>
                  <a:gd name="T43" fmla="*/ 0 h 7"/>
                  <a:gd name="T44" fmla="*/ 3 w 6"/>
                  <a:gd name="T45" fmla="*/ 0 h 7"/>
                  <a:gd name="T46" fmla="*/ 2 w 6"/>
                  <a:gd name="T47" fmla="*/ 0 h 7"/>
                  <a:gd name="T48" fmla="*/ 2 w 6"/>
                  <a:gd name="T49" fmla="*/ 0 h 7"/>
                  <a:gd name="T50" fmla="*/ 2 w 6"/>
                  <a:gd name="T51" fmla="*/ 0 h 7"/>
                  <a:gd name="T52" fmla="*/ 2 w 6"/>
                  <a:gd name="T53" fmla="*/ 0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
                  <a:gd name="T82" fmla="*/ 0 h 7"/>
                  <a:gd name="T83" fmla="*/ 6 w 6"/>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 h="7">
                    <a:moveTo>
                      <a:pt x="2" y="0"/>
                    </a:moveTo>
                    <a:lnTo>
                      <a:pt x="2" y="0"/>
                    </a:lnTo>
                    <a:lnTo>
                      <a:pt x="0" y="0"/>
                    </a:lnTo>
                    <a:lnTo>
                      <a:pt x="0" y="1"/>
                    </a:lnTo>
                    <a:lnTo>
                      <a:pt x="0" y="4"/>
                    </a:lnTo>
                    <a:lnTo>
                      <a:pt x="2" y="7"/>
                    </a:lnTo>
                    <a:lnTo>
                      <a:pt x="3" y="7"/>
                    </a:lnTo>
                    <a:lnTo>
                      <a:pt x="5" y="7"/>
                    </a:lnTo>
                    <a:lnTo>
                      <a:pt x="6" y="5"/>
                    </a:lnTo>
                    <a:lnTo>
                      <a:pt x="6" y="4"/>
                    </a:lnTo>
                    <a:lnTo>
                      <a:pt x="6" y="3"/>
                    </a:lnTo>
                    <a:lnTo>
                      <a:pt x="5" y="1"/>
                    </a:lnTo>
                    <a:lnTo>
                      <a:pt x="3" y="0"/>
                    </a:lnTo>
                    <a:lnTo>
                      <a:pt x="2" y="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7" name="Freeform 401"/>
              <p:cNvSpPr>
                <a:spLocks/>
              </p:cNvSpPr>
              <p:nvPr/>
            </p:nvSpPr>
            <p:spPr bwMode="auto">
              <a:xfrm>
                <a:off x="3785" y="3716"/>
                <a:ext cx="25" cy="35"/>
              </a:xfrm>
              <a:custGeom>
                <a:avLst/>
                <a:gdLst>
                  <a:gd name="T0" fmla="*/ 16 w 25"/>
                  <a:gd name="T1" fmla="*/ 0 h 35"/>
                  <a:gd name="T2" fmla="*/ 8 w 25"/>
                  <a:gd name="T3" fmla="*/ 5 h 35"/>
                  <a:gd name="T4" fmla="*/ 8 w 25"/>
                  <a:gd name="T5" fmla="*/ 6 h 35"/>
                  <a:gd name="T6" fmla="*/ 8 w 25"/>
                  <a:gd name="T7" fmla="*/ 6 h 35"/>
                  <a:gd name="T8" fmla="*/ 8 w 25"/>
                  <a:gd name="T9" fmla="*/ 9 h 35"/>
                  <a:gd name="T10" fmla="*/ 7 w 25"/>
                  <a:gd name="T11" fmla="*/ 12 h 35"/>
                  <a:gd name="T12" fmla="*/ 6 w 25"/>
                  <a:gd name="T13" fmla="*/ 15 h 35"/>
                  <a:gd name="T14" fmla="*/ 3 w 25"/>
                  <a:gd name="T15" fmla="*/ 21 h 35"/>
                  <a:gd name="T16" fmla="*/ 1 w 25"/>
                  <a:gd name="T17" fmla="*/ 26 h 35"/>
                  <a:gd name="T18" fmla="*/ 1 w 25"/>
                  <a:gd name="T19" fmla="*/ 30 h 35"/>
                  <a:gd name="T20" fmla="*/ 1 w 25"/>
                  <a:gd name="T21" fmla="*/ 30 h 35"/>
                  <a:gd name="T22" fmla="*/ 1 w 25"/>
                  <a:gd name="T23" fmla="*/ 31 h 35"/>
                  <a:gd name="T24" fmla="*/ 1 w 25"/>
                  <a:gd name="T25" fmla="*/ 31 h 35"/>
                  <a:gd name="T26" fmla="*/ 1 w 25"/>
                  <a:gd name="T27" fmla="*/ 31 h 35"/>
                  <a:gd name="T28" fmla="*/ 1 w 25"/>
                  <a:gd name="T29" fmla="*/ 32 h 35"/>
                  <a:gd name="T30" fmla="*/ 0 w 25"/>
                  <a:gd name="T31" fmla="*/ 35 h 35"/>
                  <a:gd name="T32" fmla="*/ 0 w 25"/>
                  <a:gd name="T33" fmla="*/ 35 h 35"/>
                  <a:gd name="T34" fmla="*/ 0 w 25"/>
                  <a:gd name="T35" fmla="*/ 35 h 35"/>
                  <a:gd name="T36" fmla="*/ 0 w 25"/>
                  <a:gd name="T37" fmla="*/ 35 h 35"/>
                  <a:gd name="T38" fmla="*/ 0 w 25"/>
                  <a:gd name="T39" fmla="*/ 35 h 35"/>
                  <a:gd name="T40" fmla="*/ 6 w 25"/>
                  <a:gd name="T41" fmla="*/ 34 h 35"/>
                  <a:gd name="T42" fmla="*/ 6 w 25"/>
                  <a:gd name="T43" fmla="*/ 34 h 35"/>
                  <a:gd name="T44" fmla="*/ 6 w 25"/>
                  <a:gd name="T45" fmla="*/ 34 h 35"/>
                  <a:gd name="T46" fmla="*/ 6 w 25"/>
                  <a:gd name="T47" fmla="*/ 34 h 35"/>
                  <a:gd name="T48" fmla="*/ 6 w 25"/>
                  <a:gd name="T49" fmla="*/ 34 h 35"/>
                  <a:gd name="T50" fmla="*/ 6 w 25"/>
                  <a:gd name="T51" fmla="*/ 32 h 35"/>
                  <a:gd name="T52" fmla="*/ 7 w 25"/>
                  <a:gd name="T53" fmla="*/ 32 h 35"/>
                  <a:gd name="T54" fmla="*/ 8 w 25"/>
                  <a:gd name="T55" fmla="*/ 31 h 35"/>
                  <a:gd name="T56" fmla="*/ 10 w 25"/>
                  <a:gd name="T57" fmla="*/ 28 h 35"/>
                  <a:gd name="T58" fmla="*/ 11 w 25"/>
                  <a:gd name="T59" fmla="*/ 27 h 35"/>
                  <a:gd name="T60" fmla="*/ 14 w 25"/>
                  <a:gd name="T61" fmla="*/ 20 h 35"/>
                  <a:gd name="T62" fmla="*/ 15 w 25"/>
                  <a:gd name="T63" fmla="*/ 16 h 35"/>
                  <a:gd name="T64" fmla="*/ 19 w 25"/>
                  <a:gd name="T65" fmla="*/ 12 h 35"/>
                  <a:gd name="T66" fmla="*/ 22 w 25"/>
                  <a:gd name="T67" fmla="*/ 11 h 35"/>
                  <a:gd name="T68" fmla="*/ 23 w 25"/>
                  <a:gd name="T69" fmla="*/ 9 h 35"/>
                  <a:gd name="T70" fmla="*/ 25 w 25"/>
                  <a:gd name="T71" fmla="*/ 8 h 35"/>
                  <a:gd name="T72" fmla="*/ 23 w 25"/>
                  <a:gd name="T73" fmla="*/ 5 h 35"/>
                  <a:gd name="T74" fmla="*/ 23 w 25"/>
                  <a:gd name="T75" fmla="*/ 4 h 35"/>
                  <a:gd name="T76" fmla="*/ 19 w 25"/>
                  <a:gd name="T77" fmla="*/ 0 h 35"/>
                  <a:gd name="T78" fmla="*/ 18 w 25"/>
                  <a:gd name="T79" fmla="*/ 0 h 35"/>
                  <a:gd name="T80" fmla="*/ 16 w 25"/>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
                  <a:gd name="T124" fmla="*/ 0 h 35"/>
                  <a:gd name="T125" fmla="*/ 25 w 25"/>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 h="35">
                    <a:moveTo>
                      <a:pt x="16" y="0"/>
                    </a:moveTo>
                    <a:lnTo>
                      <a:pt x="8" y="5"/>
                    </a:lnTo>
                    <a:lnTo>
                      <a:pt x="8" y="6"/>
                    </a:lnTo>
                    <a:lnTo>
                      <a:pt x="8" y="9"/>
                    </a:lnTo>
                    <a:lnTo>
                      <a:pt x="7" y="12"/>
                    </a:lnTo>
                    <a:lnTo>
                      <a:pt x="6" y="15"/>
                    </a:lnTo>
                    <a:lnTo>
                      <a:pt x="3" y="21"/>
                    </a:lnTo>
                    <a:lnTo>
                      <a:pt x="1" y="26"/>
                    </a:lnTo>
                    <a:lnTo>
                      <a:pt x="1" y="30"/>
                    </a:lnTo>
                    <a:lnTo>
                      <a:pt x="1" y="31"/>
                    </a:lnTo>
                    <a:lnTo>
                      <a:pt x="1" y="32"/>
                    </a:lnTo>
                    <a:lnTo>
                      <a:pt x="0" y="35"/>
                    </a:lnTo>
                    <a:lnTo>
                      <a:pt x="6" y="34"/>
                    </a:lnTo>
                    <a:lnTo>
                      <a:pt x="6" y="32"/>
                    </a:lnTo>
                    <a:lnTo>
                      <a:pt x="7" y="32"/>
                    </a:lnTo>
                    <a:lnTo>
                      <a:pt x="8" y="31"/>
                    </a:lnTo>
                    <a:lnTo>
                      <a:pt x="10" y="28"/>
                    </a:lnTo>
                    <a:lnTo>
                      <a:pt x="11" y="27"/>
                    </a:lnTo>
                    <a:lnTo>
                      <a:pt x="14" y="20"/>
                    </a:lnTo>
                    <a:lnTo>
                      <a:pt x="15" y="16"/>
                    </a:lnTo>
                    <a:lnTo>
                      <a:pt x="19" y="12"/>
                    </a:lnTo>
                    <a:lnTo>
                      <a:pt x="22" y="11"/>
                    </a:lnTo>
                    <a:lnTo>
                      <a:pt x="23" y="9"/>
                    </a:lnTo>
                    <a:lnTo>
                      <a:pt x="25" y="8"/>
                    </a:lnTo>
                    <a:lnTo>
                      <a:pt x="23" y="5"/>
                    </a:lnTo>
                    <a:lnTo>
                      <a:pt x="23" y="4"/>
                    </a:lnTo>
                    <a:lnTo>
                      <a:pt x="19" y="0"/>
                    </a:lnTo>
                    <a:lnTo>
                      <a:pt x="18" y="0"/>
                    </a:lnTo>
                    <a:lnTo>
                      <a:pt x="16" y="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8" name="Freeform 402"/>
              <p:cNvSpPr>
                <a:spLocks/>
              </p:cNvSpPr>
              <p:nvPr/>
            </p:nvSpPr>
            <p:spPr bwMode="auto">
              <a:xfrm>
                <a:off x="3799" y="3728"/>
                <a:ext cx="9" cy="22"/>
              </a:xfrm>
              <a:custGeom>
                <a:avLst/>
                <a:gdLst>
                  <a:gd name="T0" fmla="*/ 8 w 9"/>
                  <a:gd name="T1" fmla="*/ 20 h 22"/>
                  <a:gd name="T2" fmla="*/ 8 w 9"/>
                  <a:gd name="T3" fmla="*/ 19 h 22"/>
                  <a:gd name="T4" fmla="*/ 8 w 9"/>
                  <a:gd name="T5" fmla="*/ 18 h 22"/>
                  <a:gd name="T6" fmla="*/ 9 w 9"/>
                  <a:gd name="T7" fmla="*/ 16 h 22"/>
                  <a:gd name="T8" fmla="*/ 9 w 9"/>
                  <a:gd name="T9" fmla="*/ 12 h 22"/>
                  <a:gd name="T10" fmla="*/ 8 w 9"/>
                  <a:gd name="T11" fmla="*/ 5 h 22"/>
                  <a:gd name="T12" fmla="*/ 7 w 9"/>
                  <a:gd name="T13" fmla="*/ 0 h 22"/>
                  <a:gd name="T14" fmla="*/ 7 w 9"/>
                  <a:gd name="T15" fmla="*/ 0 h 22"/>
                  <a:gd name="T16" fmla="*/ 7 w 9"/>
                  <a:gd name="T17" fmla="*/ 0 h 22"/>
                  <a:gd name="T18" fmla="*/ 7 w 9"/>
                  <a:gd name="T19" fmla="*/ 0 h 22"/>
                  <a:gd name="T20" fmla="*/ 5 w 9"/>
                  <a:gd name="T21" fmla="*/ 0 h 22"/>
                  <a:gd name="T22" fmla="*/ 2 w 9"/>
                  <a:gd name="T23" fmla="*/ 5 h 22"/>
                  <a:gd name="T24" fmla="*/ 0 w 9"/>
                  <a:gd name="T25" fmla="*/ 9 h 22"/>
                  <a:gd name="T26" fmla="*/ 0 w 9"/>
                  <a:gd name="T27" fmla="*/ 9 h 22"/>
                  <a:gd name="T28" fmla="*/ 0 w 9"/>
                  <a:gd name="T29" fmla="*/ 9 h 22"/>
                  <a:gd name="T30" fmla="*/ 1 w 9"/>
                  <a:gd name="T31" fmla="*/ 15 h 22"/>
                  <a:gd name="T32" fmla="*/ 2 w 9"/>
                  <a:gd name="T33" fmla="*/ 18 h 22"/>
                  <a:gd name="T34" fmla="*/ 2 w 9"/>
                  <a:gd name="T35" fmla="*/ 20 h 22"/>
                  <a:gd name="T36" fmla="*/ 2 w 9"/>
                  <a:gd name="T37" fmla="*/ 22 h 22"/>
                  <a:gd name="T38" fmla="*/ 2 w 9"/>
                  <a:gd name="T39" fmla="*/ 22 h 22"/>
                  <a:gd name="T40" fmla="*/ 2 w 9"/>
                  <a:gd name="T41" fmla="*/ 22 h 22"/>
                  <a:gd name="T42" fmla="*/ 2 w 9"/>
                  <a:gd name="T43" fmla="*/ 22 h 22"/>
                  <a:gd name="T44" fmla="*/ 2 w 9"/>
                  <a:gd name="T45" fmla="*/ 22 h 22"/>
                  <a:gd name="T46" fmla="*/ 8 w 9"/>
                  <a:gd name="T47" fmla="*/ 22 h 22"/>
                  <a:gd name="T48" fmla="*/ 8 w 9"/>
                  <a:gd name="T49" fmla="*/ 22 h 22"/>
                  <a:gd name="T50" fmla="*/ 8 w 9"/>
                  <a:gd name="T51" fmla="*/ 20 h 22"/>
                  <a:gd name="T52" fmla="*/ 8 w 9"/>
                  <a:gd name="T53" fmla="*/ 20 h 22"/>
                  <a:gd name="T54" fmla="*/ 8 w 9"/>
                  <a:gd name="T55" fmla="*/ 20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22"/>
                  <a:gd name="T86" fmla="*/ 9 w 9"/>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22">
                    <a:moveTo>
                      <a:pt x="8" y="20"/>
                    </a:moveTo>
                    <a:lnTo>
                      <a:pt x="8" y="19"/>
                    </a:lnTo>
                    <a:lnTo>
                      <a:pt x="8" y="18"/>
                    </a:lnTo>
                    <a:lnTo>
                      <a:pt x="9" y="16"/>
                    </a:lnTo>
                    <a:lnTo>
                      <a:pt x="9" y="12"/>
                    </a:lnTo>
                    <a:lnTo>
                      <a:pt x="8" y="5"/>
                    </a:lnTo>
                    <a:lnTo>
                      <a:pt x="7" y="0"/>
                    </a:lnTo>
                    <a:lnTo>
                      <a:pt x="5" y="0"/>
                    </a:lnTo>
                    <a:lnTo>
                      <a:pt x="2" y="5"/>
                    </a:lnTo>
                    <a:lnTo>
                      <a:pt x="0" y="9"/>
                    </a:lnTo>
                    <a:lnTo>
                      <a:pt x="1" y="15"/>
                    </a:lnTo>
                    <a:lnTo>
                      <a:pt x="2" y="18"/>
                    </a:lnTo>
                    <a:lnTo>
                      <a:pt x="2" y="20"/>
                    </a:lnTo>
                    <a:lnTo>
                      <a:pt x="2" y="22"/>
                    </a:lnTo>
                    <a:lnTo>
                      <a:pt x="8" y="22"/>
                    </a:lnTo>
                    <a:lnTo>
                      <a:pt x="8" y="2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49" name="Freeform 403"/>
              <p:cNvSpPr>
                <a:spLocks/>
              </p:cNvSpPr>
              <p:nvPr/>
            </p:nvSpPr>
            <p:spPr bwMode="auto">
              <a:xfrm>
                <a:off x="3729" y="3751"/>
                <a:ext cx="23" cy="29"/>
              </a:xfrm>
              <a:custGeom>
                <a:avLst/>
                <a:gdLst>
                  <a:gd name="T0" fmla="*/ 14 w 23"/>
                  <a:gd name="T1" fmla="*/ 21 h 29"/>
                  <a:gd name="T2" fmla="*/ 15 w 23"/>
                  <a:gd name="T3" fmla="*/ 23 h 29"/>
                  <a:gd name="T4" fmla="*/ 17 w 23"/>
                  <a:gd name="T5" fmla="*/ 23 h 29"/>
                  <a:gd name="T6" fmla="*/ 22 w 23"/>
                  <a:gd name="T7" fmla="*/ 26 h 29"/>
                  <a:gd name="T8" fmla="*/ 23 w 23"/>
                  <a:gd name="T9" fmla="*/ 26 h 29"/>
                  <a:gd name="T10" fmla="*/ 23 w 23"/>
                  <a:gd name="T11" fmla="*/ 27 h 29"/>
                  <a:gd name="T12" fmla="*/ 23 w 23"/>
                  <a:gd name="T13" fmla="*/ 29 h 29"/>
                  <a:gd name="T14" fmla="*/ 21 w 23"/>
                  <a:gd name="T15" fmla="*/ 29 h 29"/>
                  <a:gd name="T16" fmla="*/ 19 w 23"/>
                  <a:gd name="T17" fmla="*/ 29 h 29"/>
                  <a:gd name="T18" fmla="*/ 15 w 23"/>
                  <a:gd name="T19" fmla="*/ 27 h 29"/>
                  <a:gd name="T20" fmla="*/ 14 w 23"/>
                  <a:gd name="T21" fmla="*/ 27 h 29"/>
                  <a:gd name="T22" fmla="*/ 10 w 23"/>
                  <a:gd name="T23" fmla="*/ 22 h 29"/>
                  <a:gd name="T24" fmla="*/ 7 w 23"/>
                  <a:gd name="T25" fmla="*/ 19 h 29"/>
                  <a:gd name="T26" fmla="*/ 3 w 23"/>
                  <a:gd name="T27" fmla="*/ 12 h 29"/>
                  <a:gd name="T28" fmla="*/ 0 w 23"/>
                  <a:gd name="T29" fmla="*/ 7 h 29"/>
                  <a:gd name="T30" fmla="*/ 0 w 23"/>
                  <a:gd name="T31" fmla="*/ 3 h 29"/>
                  <a:gd name="T32" fmla="*/ 0 w 23"/>
                  <a:gd name="T33" fmla="*/ 1 h 29"/>
                  <a:gd name="T34" fmla="*/ 0 w 23"/>
                  <a:gd name="T35" fmla="*/ 1 h 29"/>
                  <a:gd name="T36" fmla="*/ 0 w 23"/>
                  <a:gd name="T37" fmla="*/ 1 h 29"/>
                  <a:gd name="T38" fmla="*/ 0 w 23"/>
                  <a:gd name="T39" fmla="*/ 1 h 29"/>
                  <a:gd name="T40" fmla="*/ 0 w 23"/>
                  <a:gd name="T41" fmla="*/ 1 h 29"/>
                  <a:gd name="T42" fmla="*/ 0 w 23"/>
                  <a:gd name="T43" fmla="*/ 0 h 29"/>
                  <a:gd name="T44" fmla="*/ 0 w 23"/>
                  <a:gd name="T45" fmla="*/ 0 h 29"/>
                  <a:gd name="T46" fmla="*/ 7 w 23"/>
                  <a:gd name="T47" fmla="*/ 1 h 29"/>
                  <a:gd name="T48" fmla="*/ 7 w 23"/>
                  <a:gd name="T49" fmla="*/ 1 h 29"/>
                  <a:gd name="T50" fmla="*/ 7 w 23"/>
                  <a:gd name="T51" fmla="*/ 1 h 29"/>
                  <a:gd name="T52" fmla="*/ 7 w 23"/>
                  <a:gd name="T53" fmla="*/ 1 h 29"/>
                  <a:gd name="T54" fmla="*/ 7 w 23"/>
                  <a:gd name="T55" fmla="*/ 1 h 29"/>
                  <a:gd name="T56" fmla="*/ 8 w 23"/>
                  <a:gd name="T57" fmla="*/ 7 h 29"/>
                  <a:gd name="T58" fmla="*/ 10 w 23"/>
                  <a:gd name="T59" fmla="*/ 11 h 29"/>
                  <a:gd name="T60" fmla="*/ 14 w 23"/>
                  <a:gd name="T61" fmla="*/ 21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
                  <a:gd name="T94" fmla="*/ 0 h 29"/>
                  <a:gd name="T95" fmla="*/ 23 w 23"/>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 h="29">
                    <a:moveTo>
                      <a:pt x="14" y="21"/>
                    </a:moveTo>
                    <a:lnTo>
                      <a:pt x="15" y="23"/>
                    </a:lnTo>
                    <a:lnTo>
                      <a:pt x="17" y="23"/>
                    </a:lnTo>
                    <a:lnTo>
                      <a:pt x="22" y="26"/>
                    </a:lnTo>
                    <a:lnTo>
                      <a:pt x="23" y="26"/>
                    </a:lnTo>
                    <a:lnTo>
                      <a:pt x="23" y="27"/>
                    </a:lnTo>
                    <a:lnTo>
                      <a:pt x="23" y="29"/>
                    </a:lnTo>
                    <a:lnTo>
                      <a:pt x="21" y="29"/>
                    </a:lnTo>
                    <a:lnTo>
                      <a:pt x="19" y="29"/>
                    </a:lnTo>
                    <a:lnTo>
                      <a:pt x="15" y="27"/>
                    </a:lnTo>
                    <a:lnTo>
                      <a:pt x="14" y="27"/>
                    </a:lnTo>
                    <a:lnTo>
                      <a:pt x="10" y="22"/>
                    </a:lnTo>
                    <a:lnTo>
                      <a:pt x="7" y="19"/>
                    </a:lnTo>
                    <a:lnTo>
                      <a:pt x="3" y="12"/>
                    </a:lnTo>
                    <a:lnTo>
                      <a:pt x="0" y="7"/>
                    </a:lnTo>
                    <a:lnTo>
                      <a:pt x="0" y="3"/>
                    </a:lnTo>
                    <a:lnTo>
                      <a:pt x="0" y="1"/>
                    </a:lnTo>
                    <a:lnTo>
                      <a:pt x="0" y="0"/>
                    </a:lnTo>
                    <a:lnTo>
                      <a:pt x="7" y="1"/>
                    </a:lnTo>
                    <a:lnTo>
                      <a:pt x="8" y="7"/>
                    </a:lnTo>
                    <a:lnTo>
                      <a:pt x="10" y="11"/>
                    </a:lnTo>
                    <a:lnTo>
                      <a:pt x="14" y="21"/>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0" name="Freeform 404"/>
              <p:cNvSpPr>
                <a:spLocks/>
              </p:cNvSpPr>
              <p:nvPr/>
            </p:nvSpPr>
            <p:spPr bwMode="auto">
              <a:xfrm>
                <a:off x="3744" y="3752"/>
                <a:ext cx="21" cy="25"/>
              </a:xfrm>
              <a:custGeom>
                <a:avLst/>
                <a:gdLst>
                  <a:gd name="T0" fmla="*/ 14 w 21"/>
                  <a:gd name="T1" fmla="*/ 18 h 25"/>
                  <a:gd name="T2" fmla="*/ 14 w 21"/>
                  <a:gd name="T3" fmla="*/ 18 h 25"/>
                  <a:gd name="T4" fmla="*/ 14 w 21"/>
                  <a:gd name="T5" fmla="*/ 18 h 25"/>
                  <a:gd name="T6" fmla="*/ 14 w 21"/>
                  <a:gd name="T7" fmla="*/ 20 h 25"/>
                  <a:gd name="T8" fmla="*/ 14 w 21"/>
                  <a:gd name="T9" fmla="*/ 20 h 25"/>
                  <a:gd name="T10" fmla="*/ 17 w 21"/>
                  <a:gd name="T11" fmla="*/ 22 h 25"/>
                  <a:gd name="T12" fmla="*/ 21 w 21"/>
                  <a:gd name="T13" fmla="*/ 24 h 25"/>
                  <a:gd name="T14" fmla="*/ 19 w 21"/>
                  <a:gd name="T15" fmla="*/ 25 h 25"/>
                  <a:gd name="T16" fmla="*/ 17 w 21"/>
                  <a:gd name="T17" fmla="*/ 25 h 25"/>
                  <a:gd name="T18" fmla="*/ 11 w 21"/>
                  <a:gd name="T19" fmla="*/ 24 h 25"/>
                  <a:gd name="T20" fmla="*/ 10 w 21"/>
                  <a:gd name="T21" fmla="*/ 21 h 25"/>
                  <a:gd name="T22" fmla="*/ 8 w 21"/>
                  <a:gd name="T23" fmla="*/ 20 h 25"/>
                  <a:gd name="T24" fmla="*/ 8 w 21"/>
                  <a:gd name="T25" fmla="*/ 20 h 25"/>
                  <a:gd name="T26" fmla="*/ 8 w 21"/>
                  <a:gd name="T27" fmla="*/ 20 h 25"/>
                  <a:gd name="T28" fmla="*/ 8 w 21"/>
                  <a:gd name="T29" fmla="*/ 18 h 25"/>
                  <a:gd name="T30" fmla="*/ 8 w 21"/>
                  <a:gd name="T31" fmla="*/ 18 h 25"/>
                  <a:gd name="T32" fmla="*/ 8 w 21"/>
                  <a:gd name="T33" fmla="*/ 18 h 25"/>
                  <a:gd name="T34" fmla="*/ 8 w 21"/>
                  <a:gd name="T35" fmla="*/ 18 h 25"/>
                  <a:gd name="T36" fmla="*/ 7 w 21"/>
                  <a:gd name="T37" fmla="*/ 18 h 25"/>
                  <a:gd name="T38" fmla="*/ 7 w 21"/>
                  <a:gd name="T39" fmla="*/ 18 h 25"/>
                  <a:gd name="T40" fmla="*/ 7 w 21"/>
                  <a:gd name="T41" fmla="*/ 17 h 25"/>
                  <a:gd name="T42" fmla="*/ 7 w 21"/>
                  <a:gd name="T43" fmla="*/ 17 h 25"/>
                  <a:gd name="T44" fmla="*/ 7 w 21"/>
                  <a:gd name="T45" fmla="*/ 17 h 25"/>
                  <a:gd name="T46" fmla="*/ 7 w 21"/>
                  <a:gd name="T47" fmla="*/ 17 h 25"/>
                  <a:gd name="T48" fmla="*/ 6 w 21"/>
                  <a:gd name="T49" fmla="*/ 17 h 25"/>
                  <a:gd name="T50" fmla="*/ 6 w 21"/>
                  <a:gd name="T51" fmla="*/ 15 h 25"/>
                  <a:gd name="T52" fmla="*/ 6 w 21"/>
                  <a:gd name="T53" fmla="*/ 15 h 25"/>
                  <a:gd name="T54" fmla="*/ 2 w 21"/>
                  <a:gd name="T55" fmla="*/ 9 h 25"/>
                  <a:gd name="T56" fmla="*/ 0 w 21"/>
                  <a:gd name="T57" fmla="*/ 0 h 25"/>
                  <a:gd name="T58" fmla="*/ 0 w 21"/>
                  <a:gd name="T59" fmla="*/ 0 h 25"/>
                  <a:gd name="T60" fmla="*/ 2 w 21"/>
                  <a:gd name="T61" fmla="*/ 0 h 25"/>
                  <a:gd name="T62" fmla="*/ 8 w 21"/>
                  <a:gd name="T63" fmla="*/ 2 h 25"/>
                  <a:gd name="T64" fmla="*/ 10 w 21"/>
                  <a:gd name="T65" fmla="*/ 7 h 25"/>
                  <a:gd name="T66" fmla="*/ 11 w 21"/>
                  <a:gd name="T67" fmla="*/ 13 h 25"/>
                  <a:gd name="T68" fmla="*/ 13 w 21"/>
                  <a:gd name="T69" fmla="*/ 14 h 25"/>
                  <a:gd name="T70" fmla="*/ 13 w 21"/>
                  <a:gd name="T71" fmla="*/ 14 h 25"/>
                  <a:gd name="T72" fmla="*/ 13 w 21"/>
                  <a:gd name="T73" fmla="*/ 15 h 25"/>
                  <a:gd name="T74" fmla="*/ 13 w 21"/>
                  <a:gd name="T75" fmla="*/ 15 h 25"/>
                  <a:gd name="T76" fmla="*/ 13 w 21"/>
                  <a:gd name="T77" fmla="*/ 15 h 25"/>
                  <a:gd name="T78" fmla="*/ 13 w 21"/>
                  <a:gd name="T79" fmla="*/ 15 h 25"/>
                  <a:gd name="T80" fmla="*/ 13 w 21"/>
                  <a:gd name="T81" fmla="*/ 15 h 25"/>
                  <a:gd name="T82" fmla="*/ 14 w 21"/>
                  <a:gd name="T83" fmla="*/ 17 h 25"/>
                  <a:gd name="T84" fmla="*/ 13 w 21"/>
                  <a:gd name="T85" fmla="*/ 17 h 25"/>
                  <a:gd name="T86" fmla="*/ 13 w 21"/>
                  <a:gd name="T87" fmla="*/ 17 h 25"/>
                  <a:gd name="T88" fmla="*/ 13 w 21"/>
                  <a:gd name="T89" fmla="*/ 18 h 25"/>
                  <a:gd name="T90" fmla="*/ 14 w 21"/>
                  <a:gd name="T91" fmla="*/ 18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25"/>
                  <a:gd name="T140" fmla="*/ 21 w 21"/>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25">
                    <a:moveTo>
                      <a:pt x="14" y="18"/>
                    </a:moveTo>
                    <a:lnTo>
                      <a:pt x="14" y="18"/>
                    </a:lnTo>
                    <a:lnTo>
                      <a:pt x="14" y="20"/>
                    </a:lnTo>
                    <a:lnTo>
                      <a:pt x="14" y="21"/>
                    </a:lnTo>
                    <a:lnTo>
                      <a:pt x="17" y="22"/>
                    </a:lnTo>
                    <a:lnTo>
                      <a:pt x="19" y="24"/>
                    </a:lnTo>
                    <a:lnTo>
                      <a:pt x="21" y="24"/>
                    </a:lnTo>
                    <a:lnTo>
                      <a:pt x="21" y="25"/>
                    </a:lnTo>
                    <a:lnTo>
                      <a:pt x="19" y="25"/>
                    </a:lnTo>
                    <a:lnTo>
                      <a:pt x="18" y="25"/>
                    </a:lnTo>
                    <a:lnTo>
                      <a:pt x="17" y="25"/>
                    </a:lnTo>
                    <a:lnTo>
                      <a:pt x="13" y="24"/>
                    </a:lnTo>
                    <a:lnTo>
                      <a:pt x="11" y="24"/>
                    </a:lnTo>
                    <a:lnTo>
                      <a:pt x="10" y="22"/>
                    </a:lnTo>
                    <a:lnTo>
                      <a:pt x="10" y="21"/>
                    </a:lnTo>
                    <a:lnTo>
                      <a:pt x="8" y="20"/>
                    </a:lnTo>
                    <a:lnTo>
                      <a:pt x="8" y="18"/>
                    </a:lnTo>
                    <a:lnTo>
                      <a:pt x="7" y="18"/>
                    </a:lnTo>
                    <a:lnTo>
                      <a:pt x="7" y="17"/>
                    </a:lnTo>
                    <a:lnTo>
                      <a:pt x="6" y="17"/>
                    </a:lnTo>
                    <a:lnTo>
                      <a:pt x="6" y="15"/>
                    </a:lnTo>
                    <a:lnTo>
                      <a:pt x="4" y="13"/>
                    </a:lnTo>
                    <a:lnTo>
                      <a:pt x="2" y="9"/>
                    </a:lnTo>
                    <a:lnTo>
                      <a:pt x="0" y="5"/>
                    </a:lnTo>
                    <a:lnTo>
                      <a:pt x="0" y="0"/>
                    </a:lnTo>
                    <a:lnTo>
                      <a:pt x="2" y="0"/>
                    </a:lnTo>
                    <a:lnTo>
                      <a:pt x="8" y="2"/>
                    </a:lnTo>
                    <a:lnTo>
                      <a:pt x="10" y="7"/>
                    </a:lnTo>
                    <a:lnTo>
                      <a:pt x="11" y="13"/>
                    </a:lnTo>
                    <a:lnTo>
                      <a:pt x="13" y="14"/>
                    </a:lnTo>
                    <a:lnTo>
                      <a:pt x="13" y="15"/>
                    </a:lnTo>
                    <a:lnTo>
                      <a:pt x="14" y="17"/>
                    </a:lnTo>
                    <a:lnTo>
                      <a:pt x="13" y="17"/>
                    </a:lnTo>
                    <a:lnTo>
                      <a:pt x="13" y="18"/>
                    </a:lnTo>
                    <a:lnTo>
                      <a:pt x="14" y="18"/>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1" name="Freeform 405"/>
              <p:cNvSpPr>
                <a:spLocks/>
              </p:cNvSpPr>
              <p:nvPr/>
            </p:nvSpPr>
            <p:spPr bwMode="auto">
              <a:xfrm>
                <a:off x="3721" y="3660"/>
                <a:ext cx="44" cy="60"/>
              </a:xfrm>
              <a:custGeom>
                <a:avLst/>
                <a:gdLst>
                  <a:gd name="T0" fmla="*/ 12 w 44"/>
                  <a:gd name="T1" fmla="*/ 13 h 60"/>
                  <a:gd name="T2" fmla="*/ 12 w 44"/>
                  <a:gd name="T3" fmla="*/ 11 h 60"/>
                  <a:gd name="T4" fmla="*/ 10 w 44"/>
                  <a:gd name="T5" fmla="*/ 7 h 60"/>
                  <a:gd name="T6" fmla="*/ 10 w 44"/>
                  <a:gd name="T7" fmla="*/ 4 h 60"/>
                  <a:gd name="T8" fmla="*/ 11 w 44"/>
                  <a:gd name="T9" fmla="*/ 1 h 60"/>
                  <a:gd name="T10" fmla="*/ 12 w 44"/>
                  <a:gd name="T11" fmla="*/ 1 h 60"/>
                  <a:gd name="T12" fmla="*/ 12 w 44"/>
                  <a:gd name="T13" fmla="*/ 1 h 60"/>
                  <a:gd name="T14" fmla="*/ 14 w 44"/>
                  <a:gd name="T15" fmla="*/ 1 h 60"/>
                  <a:gd name="T16" fmla="*/ 15 w 44"/>
                  <a:gd name="T17" fmla="*/ 1 h 60"/>
                  <a:gd name="T18" fmla="*/ 15 w 44"/>
                  <a:gd name="T19" fmla="*/ 0 h 60"/>
                  <a:gd name="T20" fmla="*/ 15 w 44"/>
                  <a:gd name="T21" fmla="*/ 1 h 60"/>
                  <a:gd name="T22" fmla="*/ 16 w 44"/>
                  <a:gd name="T23" fmla="*/ 1 h 60"/>
                  <a:gd name="T24" fmla="*/ 16 w 44"/>
                  <a:gd name="T25" fmla="*/ 0 h 60"/>
                  <a:gd name="T26" fmla="*/ 18 w 44"/>
                  <a:gd name="T27" fmla="*/ 1 h 60"/>
                  <a:gd name="T28" fmla="*/ 18 w 44"/>
                  <a:gd name="T29" fmla="*/ 1 h 60"/>
                  <a:gd name="T30" fmla="*/ 19 w 44"/>
                  <a:gd name="T31" fmla="*/ 0 h 60"/>
                  <a:gd name="T32" fmla="*/ 19 w 44"/>
                  <a:gd name="T33" fmla="*/ 1 h 60"/>
                  <a:gd name="T34" fmla="*/ 19 w 44"/>
                  <a:gd name="T35" fmla="*/ 5 h 60"/>
                  <a:gd name="T36" fmla="*/ 22 w 44"/>
                  <a:gd name="T37" fmla="*/ 8 h 60"/>
                  <a:gd name="T38" fmla="*/ 22 w 44"/>
                  <a:gd name="T39" fmla="*/ 8 h 60"/>
                  <a:gd name="T40" fmla="*/ 19 w 44"/>
                  <a:gd name="T41" fmla="*/ 11 h 60"/>
                  <a:gd name="T42" fmla="*/ 18 w 44"/>
                  <a:gd name="T43" fmla="*/ 11 h 60"/>
                  <a:gd name="T44" fmla="*/ 18 w 44"/>
                  <a:gd name="T45" fmla="*/ 13 h 60"/>
                  <a:gd name="T46" fmla="*/ 22 w 44"/>
                  <a:gd name="T47" fmla="*/ 13 h 60"/>
                  <a:gd name="T48" fmla="*/ 29 w 44"/>
                  <a:gd name="T49" fmla="*/ 20 h 60"/>
                  <a:gd name="T50" fmla="*/ 27 w 44"/>
                  <a:gd name="T51" fmla="*/ 20 h 60"/>
                  <a:gd name="T52" fmla="*/ 25 w 44"/>
                  <a:gd name="T53" fmla="*/ 20 h 60"/>
                  <a:gd name="T54" fmla="*/ 25 w 44"/>
                  <a:gd name="T55" fmla="*/ 22 h 60"/>
                  <a:gd name="T56" fmla="*/ 26 w 44"/>
                  <a:gd name="T57" fmla="*/ 22 h 60"/>
                  <a:gd name="T58" fmla="*/ 33 w 44"/>
                  <a:gd name="T59" fmla="*/ 23 h 60"/>
                  <a:gd name="T60" fmla="*/ 31 w 44"/>
                  <a:gd name="T61" fmla="*/ 26 h 60"/>
                  <a:gd name="T62" fmla="*/ 31 w 44"/>
                  <a:gd name="T63" fmla="*/ 27 h 60"/>
                  <a:gd name="T64" fmla="*/ 31 w 44"/>
                  <a:gd name="T65" fmla="*/ 28 h 60"/>
                  <a:gd name="T66" fmla="*/ 33 w 44"/>
                  <a:gd name="T67" fmla="*/ 30 h 60"/>
                  <a:gd name="T68" fmla="*/ 36 w 44"/>
                  <a:gd name="T69" fmla="*/ 24 h 60"/>
                  <a:gd name="T70" fmla="*/ 40 w 44"/>
                  <a:gd name="T71" fmla="*/ 22 h 60"/>
                  <a:gd name="T72" fmla="*/ 44 w 44"/>
                  <a:gd name="T73" fmla="*/ 24 h 60"/>
                  <a:gd name="T74" fmla="*/ 44 w 44"/>
                  <a:gd name="T75" fmla="*/ 24 h 60"/>
                  <a:gd name="T76" fmla="*/ 38 w 44"/>
                  <a:gd name="T77" fmla="*/ 32 h 60"/>
                  <a:gd name="T78" fmla="*/ 30 w 44"/>
                  <a:gd name="T79" fmla="*/ 32 h 60"/>
                  <a:gd name="T80" fmla="*/ 26 w 44"/>
                  <a:gd name="T81" fmla="*/ 28 h 60"/>
                  <a:gd name="T82" fmla="*/ 25 w 44"/>
                  <a:gd name="T83" fmla="*/ 28 h 60"/>
                  <a:gd name="T84" fmla="*/ 25 w 44"/>
                  <a:gd name="T85" fmla="*/ 49 h 60"/>
                  <a:gd name="T86" fmla="*/ 23 w 44"/>
                  <a:gd name="T87" fmla="*/ 60 h 60"/>
                  <a:gd name="T88" fmla="*/ 15 w 44"/>
                  <a:gd name="T89" fmla="*/ 54 h 60"/>
                  <a:gd name="T90" fmla="*/ 11 w 44"/>
                  <a:gd name="T91" fmla="*/ 39 h 60"/>
                  <a:gd name="T92" fmla="*/ 8 w 44"/>
                  <a:gd name="T93" fmla="*/ 26 h 60"/>
                  <a:gd name="T94" fmla="*/ 7 w 44"/>
                  <a:gd name="T95" fmla="*/ 26 h 60"/>
                  <a:gd name="T96" fmla="*/ 3 w 44"/>
                  <a:gd name="T97" fmla="*/ 24 h 60"/>
                  <a:gd name="T98" fmla="*/ 0 w 44"/>
                  <a:gd name="T99" fmla="*/ 20 h 60"/>
                  <a:gd name="T100" fmla="*/ 3 w 44"/>
                  <a:gd name="T101" fmla="*/ 19 h 60"/>
                  <a:gd name="T102" fmla="*/ 6 w 44"/>
                  <a:gd name="T103" fmla="*/ 16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60"/>
                  <a:gd name="T158" fmla="*/ 44 w 44"/>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60">
                    <a:moveTo>
                      <a:pt x="6" y="16"/>
                    </a:moveTo>
                    <a:lnTo>
                      <a:pt x="7" y="15"/>
                    </a:lnTo>
                    <a:lnTo>
                      <a:pt x="12" y="13"/>
                    </a:lnTo>
                    <a:lnTo>
                      <a:pt x="14" y="11"/>
                    </a:lnTo>
                    <a:lnTo>
                      <a:pt x="12" y="11"/>
                    </a:lnTo>
                    <a:lnTo>
                      <a:pt x="11" y="9"/>
                    </a:lnTo>
                    <a:lnTo>
                      <a:pt x="11" y="8"/>
                    </a:lnTo>
                    <a:lnTo>
                      <a:pt x="10" y="7"/>
                    </a:lnTo>
                    <a:lnTo>
                      <a:pt x="10" y="5"/>
                    </a:lnTo>
                    <a:lnTo>
                      <a:pt x="10" y="4"/>
                    </a:lnTo>
                    <a:lnTo>
                      <a:pt x="11" y="1"/>
                    </a:lnTo>
                    <a:lnTo>
                      <a:pt x="12" y="1"/>
                    </a:lnTo>
                    <a:lnTo>
                      <a:pt x="14" y="1"/>
                    </a:lnTo>
                    <a:lnTo>
                      <a:pt x="15" y="1"/>
                    </a:lnTo>
                    <a:lnTo>
                      <a:pt x="15" y="0"/>
                    </a:lnTo>
                    <a:lnTo>
                      <a:pt x="15" y="1"/>
                    </a:lnTo>
                    <a:lnTo>
                      <a:pt x="16" y="1"/>
                    </a:lnTo>
                    <a:lnTo>
                      <a:pt x="16" y="0"/>
                    </a:lnTo>
                    <a:lnTo>
                      <a:pt x="18" y="0"/>
                    </a:lnTo>
                    <a:lnTo>
                      <a:pt x="18" y="1"/>
                    </a:lnTo>
                    <a:lnTo>
                      <a:pt x="19" y="0"/>
                    </a:lnTo>
                    <a:lnTo>
                      <a:pt x="19" y="1"/>
                    </a:lnTo>
                    <a:lnTo>
                      <a:pt x="19" y="4"/>
                    </a:lnTo>
                    <a:lnTo>
                      <a:pt x="19" y="5"/>
                    </a:lnTo>
                    <a:lnTo>
                      <a:pt x="21" y="7"/>
                    </a:lnTo>
                    <a:lnTo>
                      <a:pt x="22" y="8"/>
                    </a:lnTo>
                    <a:lnTo>
                      <a:pt x="21" y="9"/>
                    </a:lnTo>
                    <a:lnTo>
                      <a:pt x="21" y="11"/>
                    </a:lnTo>
                    <a:lnTo>
                      <a:pt x="19" y="11"/>
                    </a:lnTo>
                    <a:lnTo>
                      <a:pt x="18" y="11"/>
                    </a:lnTo>
                    <a:lnTo>
                      <a:pt x="18" y="12"/>
                    </a:lnTo>
                    <a:lnTo>
                      <a:pt x="18" y="13"/>
                    </a:lnTo>
                    <a:lnTo>
                      <a:pt x="19" y="13"/>
                    </a:lnTo>
                    <a:lnTo>
                      <a:pt x="22" y="13"/>
                    </a:lnTo>
                    <a:lnTo>
                      <a:pt x="27" y="17"/>
                    </a:lnTo>
                    <a:lnTo>
                      <a:pt x="27" y="19"/>
                    </a:lnTo>
                    <a:lnTo>
                      <a:pt x="29" y="20"/>
                    </a:lnTo>
                    <a:lnTo>
                      <a:pt x="27" y="20"/>
                    </a:lnTo>
                    <a:lnTo>
                      <a:pt x="26" y="20"/>
                    </a:lnTo>
                    <a:lnTo>
                      <a:pt x="25" y="20"/>
                    </a:lnTo>
                    <a:lnTo>
                      <a:pt x="25" y="22"/>
                    </a:lnTo>
                    <a:lnTo>
                      <a:pt x="26" y="22"/>
                    </a:lnTo>
                    <a:lnTo>
                      <a:pt x="29" y="20"/>
                    </a:lnTo>
                    <a:lnTo>
                      <a:pt x="31" y="22"/>
                    </a:lnTo>
                    <a:lnTo>
                      <a:pt x="33" y="23"/>
                    </a:lnTo>
                    <a:lnTo>
                      <a:pt x="33" y="24"/>
                    </a:lnTo>
                    <a:lnTo>
                      <a:pt x="31" y="26"/>
                    </a:lnTo>
                    <a:lnTo>
                      <a:pt x="31" y="27"/>
                    </a:lnTo>
                    <a:lnTo>
                      <a:pt x="31" y="28"/>
                    </a:lnTo>
                    <a:lnTo>
                      <a:pt x="33" y="28"/>
                    </a:lnTo>
                    <a:lnTo>
                      <a:pt x="33" y="30"/>
                    </a:lnTo>
                    <a:lnTo>
                      <a:pt x="33" y="28"/>
                    </a:lnTo>
                    <a:lnTo>
                      <a:pt x="36" y="24"/>
                    </a:lnTo>
                    <a:lnTo>
                      <a:pt x="40" y="22"/>
                    </a:lnTo>
                    <a:lnTo>
                      <a:pt x="44" y="24"/>
                    </a:lnTo>
                    <a:lnTo>
                      <a:pt x="40" y="31"/>
                    </a:lnTo>
                    <a:lnTo>
                      <a:pt x="38" y="32"/>
                    </a:lnTo>
                    <a:lnTo>
                      <a:pt x="37" y="34"/>
                    </a:lnTo>
                    <a:lnTo>
                      <a:pt x="33" y="34"/>
                    </a:lnTo>
                    <a:lnTo>
                      <a:pt x="30" y="32"/>
                    </a:lnTo>
                    <a:lnTo>
                      <a:pt x="27" y="30"/>
                    </a:lnTo>
                    <a:lnTo>
                      <a:pt x="26" y="28"/>
                    </a:lnTo>
                    <a:lnTo>
                      <a:pt x="25" y="28"/>
                    </a:lnTo>
                    <a:lnTo>
                      <a:pt x="26" y="35"/>
                    </a:lnTo>
                    <a:lnTo>
                      <a:pt x="25" y="49"/>
                    </a:lnTo>
                    <a:lnTo>
                      <a:pt x="25" y="54"/>
                    </a:lnTo>
                    <a:lnTo>
                      <a:pt x="23" y="60"/>
                    </a:lnTo>
                    <a:lnTo>
                      <a:pt x="15" y="54"/>
                    </a:lnTo>
                    <a:lnTo>
                      <a:pt x="14" y="47"/>
                    </a:lnTo>
                    <a:lnTo>
                      <a:pt x="11" y="39"/>
                    </a:lnTo>
                    <a:lnTo>
                      <a:pt x="10" y="34"/>
                    </a:lnTo>
                    <a:lnTo>
                      <a:pt x="8" y="26"/>
                    </a:lnTo>
                    <a:lnTo>
                      <a:pt x="7" y="26"/>
                    </a:lnTo>
                    <a:lnTo>
                      <a:pt x="6" y="26"/>
                    </a:lnTo>
                    <a:lnTo>
                      <a:pt x="4" y="24"/>
                    </a:lnTo>
                    <a:lnTo>
                      <a:pt x="3" y="24"/>
                    </a:lnTo>
                    <a:lnTo>
                      <a:pt x="2" y="23"/>
                    </a:lnTo>
                    <a:lnTo>
                      <a:pt x="2" y="22"/>
                    </a:lnTo>
                    <a:lnTo>
                      <a:pt x="0" y="20"/>
                    </a:lnTo>
                    <a:lnTo>
                      <a:pt x="0" y="19"/>
                    </a:lnTo>
                    <a:lnTo>
                      <a:pt x="3" y="19"/>
                    </a:lnTo>
                    <a:lnTo>
                      <a:pt x="4" y="17"/>
                    </a:lnTo>
                    <a:lnTo>
                      <a:pt x="6" y="16"/>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2" name="Freeform 406"/>
              <p:cNvSpPr>
                <a:spLocks/>
              </p:cNvSpPr>
              <p:nvPr/>
            </p:nvSpPr>
            <p:spPr bwMode="auto">
              <a:xfrm>
                <a:off x="3763" y="3675"/>
                <a:ext cx="7" cy="5"/>
              </a:xfrm>
              <a:custGeom>
                <a:avLst/>
                <a:gdLst>
                  <a:gd name="T0" fmla="*/ 6 w 7"/>
                  <a:gd name="T1" fmla="*/ 5 h 5"/>
                  <a:gd name="T2" fmla="*/ 4 w 7"/>
                  <a:gd name="T3" fmla="*/ 5 h 5"/>
                  <a:gd name="T4" fmla="*/ 4 w 7"/>
                  <a:gd name="T5" fmla="*/ 5 h 5"/>
                  <a:gd name="T6" fmla="*/ 3 w 7"/>
                  <a:gd name="T7" fmla="*/ 5 h 5"/>
                  <a:gd name="T8" fmla="*/ 3 w 7"/>
                  <a:gd name="T9" fmla="*/ 5 h 5"/>
                  <a:gd name="T10" fmla="*/ 2 w 7"/>
                  <a:gd name="T11" fmla="*/ 4 h 5"/>
                  <a:gd name="T12" fmla="*/ 0 w 7"/>
                  <a:gd name="T13" fmla="*/ 4 h 5"/>
                  <a:gd name="T14" fmla="*/ 0 w 7"/>
                  <a:gd name="T15" fmla="*/ 2 h 5"/>
                  <a:gd name="T16" fmla="*/ 2 w 7"/>
                  <a:gd name="T17" fmla="*/ 1 h 5"/>
                  <a:gd name="T18" fmla="*/ 2 w 7"/>
                  <a:gd name="T19" fmla="*/ 0 h 5"/>
                  <a:gd name="T20" fmla="*/ 3 w 7"/>
                  <a:gd name="T21" fmla="*/ 0 h 5"/>
                  <a:gd name="T22" fmla="*/ 4 w 7"/>
                  <a:gd name="T23" fmla="*/ 0 h 5"/>
                  <a:gd name="T24" fmla="*/ 4 w 7"/>
                  <a:gd name="T25" fmla="*/ 0 h 5"/>
                  <a:gd name="T26" fmla="*/ 4 w 7"/>
                  <a:gd name="T27" fmla="*/ 0 h 5"/>
                  <a:gd name="T28" fmla="*/ 6 w 7"/>
                  <a:gd name="T29" fmla="*/ 0 h 5"/>
                  <a:gd name="T30" fmla="*/ 6 w 7"/>
                  <a:gd name="T31" fmla="*/ 0 h 5"/>
                  <a:gd name="T32" fmla="*/ 7 w 7"/>
                  <a:gd name="T33" fmla="*/ 1 h 5"/>
                  <a:gd name="T34" fmla="*/ 7 w 7"/>
                  <a:gd name="T35" fmla="*/ 2 h 5"/>
                  <a:gd name="T36" fmla="*/ 7 w 7"/>
                  <a:gd name="T37" fmla="*/ 4 h 5"/>
                  <a:gd name="T38" fmla="*/ 7 w 7"/>
                  <a:gd name="T39" fmla="*/ 4 h 5"/>
                  <a:gd name="T40" fmla="*/ 6 w 7"/>
                  <a:gd name="T41" fmla="*/ 4 h 5"/>
                  <a:gd name="T42" fmla="*/ 6 w 7"/>
                  <a:gd name="T43" fmla="*/ 5 h 5"/>
                  <a:gd name="T44" fmla="*/ 6 w 7"/>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5"/>
                  <a:gd name="T71" fmla="*/ 7 w 7"/>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5">
                    <a:moveTo>
                      <a:pt x="6" y="5"/>
                    </a:moveTo>
                    <a:lnTo>
                      <a:pt x="4" y="5"/>
                    </a:lnTo>
                    <a:lnTo>
                      <a:pt x="3" y="5"/>
                    </a:lnTo>
                    <a:lnTo>
                      <a:pt x="2" y="4"/>
                    </a:lnTo>
                    <a:lnTo>
                      <a:pt x="0" y="4"/>
                    </a:lnTo>
                    <a:lnTo>
                      <a:pt x="0" y="2"/>
                    </a:lnTo>
                    <a:lnTo>
                      <a:pt x="2" y="1"/>
                    </a:lnTo>
                    <a:lnTo>
                      <a:pt x="2" y="0"/>
                    </a:lnTo>
                    <a:lnTo>
                      <a:pt x="3" y="0"/>
                    </a:lnTo>
                    <a:lnTo>
                      <a:pt x="4" y="0"/>
                    </a:lnTo>
                    <a:lnTo>
                      <a:pt x="6" y="0"/>
                    </a:lnTo>
                    <a:lnTo>
                      <a:pt x="7" y="1"/>
                    </a:lnTo>
                    <a:lnTo>
                      <a:pt x="7" y="2"/>
                    </a:lnTo>
                    <a:lnTo>
                      <a:pt x="7" y="4"/>
                    </a:lnTo>
                    <a:lnTo>
                      <a:pt x="6" y="4"/>
                    </a:lnTo>
                    <a:lnTo>
                      <a:pt x="6" y="5"/>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3" name="Freeform 407"/>
              <p:cNvSpPr>
                <a:spLocks/>
              </p:cNvSpPr>
              <p:nvPr/>
            </p:nvSpPr>
            <p:spPr bwMode="auto">
              <a:xfrm>
                <a:off x="3716" y="3683"/>
                <a:ext cx="12" cy="29"/>
              </a:xfrm>
              <a:custGeom>
                <a:avLst/>
                <a:gdLst>
                  <a:gd name="T0" fmla="*/ 12 w 12"/>
                  <a:gd name="T1" fmla="*/ 3 h 29"/>
                  <a:gd name="T2" fmla="*/ 12 w 12"/>
                  <a:gd name="T3" fmla="*/ 3 h 29"/>
                  <a:gd name="T4" fmla="*/ 12 w 12"/>
                  <a:gd name="T5" fmla="*/ 4 h 29"/>
                  <a:gd name="T6" fmla="*/ 12 w 12"/>
                  <a:gd name="T7" fmla="*/ 5 h 29"/>
                  <a:gd name="T8" fmla="*/ 11 w 12"/>
                  <a:gd name="T9" fmla="*/ 7 h 29"/>
                  <a:gd name="T10" fmla="*/ 9 w 12"/>
                  <a:gd name="T11" fmla="*/ 11 h 29"/>
                  <a:gd name="T12" fmla="*/ 7 w 12"/>
                  <a:gd name="T13" fmla="*/ 12 h 29"/>
                  <a:gd name="T14" fmla="*/ 7 w 12"/>
                  <a:gd name="T15" fmla="*/ 15 h 29"/>
                  <a:gd name="T16" fmla="*/ 7 w 12"/>
                  <a:gd name="T17" fmla="*/ 16 h 29"/>
                  <a:gd name="T18" fmla="*/ 5 w 12"/>
                  <a:gd name="T19" fmla="*/ 20 h 29"/>
                  <a:gd name="T20" fmla="*/ 5 w 12"/>
                  <a:gd name="T21" fmla="*/ 22 h 29"/>
                  <a:gd name="T22" fmla="*/ 5 w 12"/>
                  <a:gd name="T23" fmla="*/ 27 h 29"/>
                  <a:gd name="T24" fmla="*/ 4 w 12"/>
                  <a:gd name="T25" fmla="*/ 29 h 29"/>
                  <a:gd name="T26" fmla="*/ 4 w 12"/>
                  <a:gd name="T27" fmla="*/ 29 h 29"/>
                  <a:gd name="T28" fmla="*/ 4 w 12"/>
                  <a:gd name="T29" fmla="*/ 29 h 29"/>
                  <a:gd name="T30" fmla="*/ 1 w 12"/>
                  <a:gd name="T31" fmla="*/ 29 h 29"/>
                  <a:gd name="T32" fmla="*/ 0 w 12"/>
                  <a:gd name="T33" fmla="*/ 29 h 29"/>
                  <a:gd name="T34" fmla="*/ 0 w 12"/>
                  <a:gd name="T35" fmla="*/ 29 h 29"/>
                  <a:gd name="T36" fmla="*/ 0 w 12"/>
                  <a:gd name="T37" fmla="*/ 29 h 29"/>
                  <a:gd name="T38" fmla="*/ 0 w 12"/>
                  <a:gd name="T39" fmla="*/ 29 h 29"/>
                  <a:gd name="T40" fmla="*/ 0 w 12"/>
                  <a:gd name="T41" fmla="*/ 24 h 29"/>
                  <a:gd name="T42" fmla="*/ 0 w 12"/>
                  <a:gd name="T43" fmla="*/ 22 h 29"/>
                  <a:gd name="T44" fmla="*/ 1 w 12"/>
                  <a:gd name="T45" fmla="*/ 16 h 29"/>
                  <a:gd name="T46" fmla="*/ 2 w 12"/>
                  <a:gd name="T47" fmla="*/ 14 h 29"/>
                  <a:gd name="T48" fmla="*/ 2 w 12"/>
                  <a:gd name="T49" fmla="*/ 11 h 29"/>
                  <a:gd name="T50" fmla="*/ 2 w 12"/>
                  <a:gd name="T51" fmla="*/ 11 h 29"/>
                  <a:gd name="T52" fmla="*/ 4 w 12"/>
                  <a:gd name="T53" fmla="*/ 8 h 29"/>
                  <a:gd name="T54" fmla="*/ 4 w 12"/>
                  <a:gd name="T55" fmla="*/ 5 h 29"/>
                  <a:gd name="T56" fmla="*/ 5 w 12"/>
                  <a:gd name="T57" fmla="*/ 3 h 29"/>
                  <a:gd name="T58" fmla="*/ 5 w 12"/>
                  <a:gd name="T59" fmla="*/ 0 h 29"/>
                  <a:gd name="T60" fmla="*/ 5 w 12"/>
                  <a:gd name="T61" fmla="*/ 0 h 29"/>
                  <a:gd name="T62" fmla="*/ 7 w 12"/>
                  <a:gd name="T63" fmla="*/ 0 h 29"/>
                  <a:gd name="T64" fmla="*/ 7 w 12"/>
                  <a:gd name="T65" fmla="*/ 1 h 29"/>
                  <a:gd name="T66" fmla="*/ 9 w 12"/>
                  <a:gd name="T67" fmla="*/ 3 h 29"/>
                  <a:gd name="T68" fmla="*/ 11 w 12"/>
                  <a:gd name="T69" fmla="*/ 3 h 29"/>
                  <a:gd name="T70" fmla="*/ 12 w 12"/>
                  <a:gd name="T71" fmla="*/ 3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29"/>
                  <a:gd name="T110" fmla="*/ 12 w 12"/>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29">
                    <a:moveTo>
                      <a:pt x="12" y="3"/>
                    </a:moveTo>
                    <a:lnTo>
                      <a:pt x="12" y="3"/>
                    </a:lnTo>
                    <a:lnTo>
                      <a:pt x="12" y="4"/>
                    </a:lnTo>
                    <a:lnTo>
                      <a:pt x="12" y="5"/>
                    </a:lnTo>
                    <a:lnTo>
                      <a:pt x="11" y="7"/>
                    </a:lnTo>
                    <a:lnTo>
                      <a:pt x="9" y="11"/>
                    </a:lnTo>
                    <a:lnTo>
                      <a:pt x="7" y="12"/>
                    </a:lnTo>
                    <a:lnTo>
                      <a:pt x="7" y="15"/>
                    </a:lnTo>
                    <a:lnTo>
                      <a:pt x="7" y="16"/>
                    </a:lnTo>
                    <a:lnTo>
                      <a:pt x="5" y="20"/>
                    </a:lnTo>
                    <a:lnTo>
                      <a:pt x="5" y="22"/>
                    </a:lnTo>
                    <a:lnTo>
                      <a:pt x="5" y="27"/>
                    </a:lnTo>
                    <a:lnTo>
                      <a:pt x="4" y="29"/>
                    </a:lnTo>
                    <a:lnTo>
                      <a:pt x="1" y="29"/>
                    </a:lnTo>
                    <a:lnTo>
                      <a:pt x="0" y="29"/>
                    </a:lnTo>
                    <a:lnTo>
                      <a:pt x="0" y="24"/>
                    </a:lnTo>
                    <a:lnTo>
                      <a:pt x="0" y="22"/>
                    </a:lnTo>
                    <a:lnTo>
                      <a:pt x="1" y="16"/>
                    </a:lnTo>
                    <a:lnTo>
                      <a:pt x="2" y="14"/>
                    </a:lnTo>
                    <a:lnTo>
                      <a:pt x="2" y="11"/>
                    </a:lnTo>
                    <a:lnTo>
                      <a:pt x="4" y="8"/>
                    </a:lnTo>
                    <a:lnTo>
                      <a:pt x="4" y="5"/>
                    </a:lnTo>
                    <a:lnTo>
                      <a:pt x="5" y="3"/>
                    </a:lnTo>
                    <a:lnTo>
                      <a:pt x="5" y="0"/>
                    </a:lnTo>
                    <a:lnTo>
                      <a:pt x="7" y="0"/>
                    </a:lnTo>
                    <a:lnTo>
                      <a:pt x="7" y="1"/>
                    </a:lnTo>
                    <a:lnTo>
                      <a:pt x="9" y="3"/>
                    </a:lnTo>
                    <a:lnTo>
                      <a:pt x="11" y="3"/>
                    </a:lnTo>
                    <a:lnTo>
                      <a:pt x="12" y="3"/>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4" name="Freeform 408"/>
              <p:cNvSpPr>
                <a:spLocks/>
              </p:cNvSpPr>
              <p:nvPr/>
            </p:nvSpPr>
            <p:spPr bwMode="auto">
              <a:xfrm>
                <a:off x="3713" y="3713"/>
                <a:ext cx="7" cy="7"/>
              </a:xfrm>
              <a:custGeom>
                <a:avLst/>
                <a:gdLst>
                  <a:gd name="T0" fmla="*/ 5 w 7"/>
                  <a:gd name="T1" fmla="*/ 0 h 7"/>
                  <a:gd name="T2" fmla="*/ 5 w 7"/>
                  <a:gd name="T3" fmla="*/ 0 h 7"/>
                  <a:gd name="T4" fmla="*/ 5 w 7"/>
                  <a:gd name="T5" fmla="*/ 0 h 7"/>
                  <a:gd name="T6" fmla="*/ 7 w 7"/>
                  <a:gd name="T7" fmla="*/ 1 h 7"/>
                  <a:gd name="T8" fmla="*/ 7 w 7"/>
                  <a:gd name="T9" fmla="*/ 1 h 7"/>
                  <a:gd name="T10" fmla="*/ 7 w 7"/>
                  <a:gd name="T11" fmla="*/ 1 h 7"/>
                  <a:gd name="T12" fmla="*/ 7 w 7"/>
                  <a:gd name="T13" fmla="*/ 4 h 7"/>
                  <a:gd name="T14" fmla="*/ 5 w 7"/>
                  <a:gd name="T15" fmla="*/ 7 h 7"/>
                  <a:gd name="T16" fmla="*/ 4 w 7"/>
                  <a:gd name="T17" fmla="*/ 7 h 7"/>
                  <a:gd name="T18" fmla="*/ 3 w 7"/>
                  <a:gd name="T19" fmla="*/ 7 h 7"/>
                  <a:gd name="T20" fmla="*/ 3 w 7"/>
                  <a:gd name="T21" fmla="*/ 7 h 7"/>
                  <a:gd name="T22" fmla="*/ 1 w 7"/>
                  <a:gd name="T23" fmla="*/ 5 h 7"/>
                  <a:gd name="T24" fmla="*/ 0 w 7"/>
                  <a:gd name="T25" fmla="*/ 5 h 7"/>
                  <a:gd name="T26" fmla="*/ 1 w 7"/>
                  <a:gd name="T27" fmla="*/ 4 h 7"/>
                  <a:gd name="T28" fmla="*/ 1 w 7"/>
                  <a:gd name="T29" fmla="*/ 3 h 7"/>
                  <a:gd name="T30" fmla="*/ 1 w 7"/>
                  <a:gd name="T31" fmla="*/ 3 h 7"/>
                  <a:gd name="T32" fmla="*/ 3 w 7"/>
                  <a:gd name="T33" fmla="*/ 1 h 7"/>
                  <a:gd name="T34" fmla="*/ 3 w 7"/>
                  <a:gd name="T35" fmla="*/ 1 h 7"/>
                  <a:gd name="T36" fmla="*/ 3 w 7"/>
                  <a:gd name="T37" fmla="*/ 1 h 7"/>
                  <a:gd name="T38" fmla="*/ 4 w 7"/>
                  <a:gd name="T39" fmla="*/ 0 h 7"/>
                  <a:gd name="T40" fmla="*/ 4 w 7"/>
                  <a:gd name="T41" fmla="*/ 0 h 7"/>
                  <a:gd name="T42" fmla="*/ 4 w 7"/>
                  <a:gd name="T43" fmla="*/ 0 h 7"/>
                  <a:gd name="T44" fmla="*/ 4 w 7"/>
                  <a:gd name="T45" fmla="*/ 0 h 7"/>
                  <a:gd name="T46" fmla="*/ 5 w 7"/>
                  <a:gd name="T47" fmla="*/ 0 h 7"/>
                  <a:gd name="T48" fmla="*/ 5 w 7"/>
                  <a:gd name="T49" fmla="*/ 0 h 7"/>
                  <a:gd name="T50" fmla="*/ 5 w 7"/>
                  <a:gd name="T51" fmla="*/ 0 h 7"/>
                  <a:gd name="T52" fmla="*/ 5 w 7"/>
                  <a:gd name="T53" fmla="*/ 0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
                  <a:gd name="T82" fmla="*/ 0 h 7"/>
                  <a:gd name="T83" fmla="*/ 7 w 7"/>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 h="7">
                    <a:moveTo>
                      <a:pt x="5" y="0"/>
                    </a:moveTo>
                    <a:lnTo>
                      <a:pt x="5" y="0"/>
                    </a:lnTo>
                    <a:lnTo>
                      <a:pt x="7" y="1"/>
                    </a:lnTo>
                    <a:lnTo>
                      <a:pt x="7" y="4"/>
                    </a:lnTo>
                    <a:lnTo>
                      <a:pt x="5" y="7"/>
                    </a:lnTo>
                    <a:lnTo>
                      <a:pt x="4" y="7"/>
                    </a:lnTo>
                    <a:lnTo>
                      <a:pt x="3" y="7"/>
                    </a:lnTo>
                    <a:lnTo>
                      <a:pt x="1" y="5"/>
                    </a:lnTo>
                    <a:lnTo>
                      <a:pt x="0" y="5"/>
                    </a:lnTo>
                    <a:lnTo>
                      <a:pt x="1" y="4"/>
                    </a:lnTo>
                    <a:lnTo>
                      <a:pt x="1" y="3"/>
                    </a:lnTo>
                    <a:lnTo>
                      <a:pt x="3" y="1"/>
                    </a:lnTo>
                    <a:lnTo>
                      <a:pt x="4" y="0"/>
                    </a:lnTo>
                    <a:lnTo>
                      <a:pt x="5" y="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5" name="Freeform 409"/>
              <p:cNvSpPr>
                <a:spLocks/>
              </p:cNvSpPr>
              <p:nvPr/>
            </p:nvSpPr>
            <p:spPr bwMode="auto">
              <a:xfrm>
                <a:off x="3727" y="3716"/>
                <a:ext cx="24" cy="35"/>
              </a:xfrm>
              <a:custGeom>
                <a:avLst/>
                <a:gdLst>
                  <a:gd name="T0" fmla="*/ 8 w 24"/>
                  <a:gd name="T1" fmla="*/ 0 h 35"/>
                  <a:gd name="T2" fmla="*/ 16 w 24"/>
                  <a:gd name="T3" fmla="*/ 5 h 35"/>
                  <a:gd name="T4" fmla="*/ 16 w 24"/>
                  <a:gd name="T5" fmla="*/ 6 h 35"/>
                  <a:gd name="T6" fmla="*/ 16 w 24"/>
                  <a:gd name="T7" fmla="*/ 6 h 35"/>
                  <a:gd name="T8" fmla="*/ 16 w 24"/>
                  <a:gd name="T9" fmla="*/ 9 h 35"/>
                  <a:gd name="T10" fmla="*/ 17 w 24"/>
                  <a:gd name="T11" fmla="*/ 12 h 35"/>
                  <a:gd name="T12" fmla="*/ 19 w 24"/>
                  <a:gd name="T13" fmla="*/ 15 h 35"/>
                  <a:gd name="T14" fmla="*/ 21 w 24"/>
                  <a:gd name="T15" fmla="*/ 21 h 35"/>
                  <a:gd name="T16" fmla="*/ 23 w 24"/>
                  <a:gd name="T17" fmla="*/ 26 h 35"/>
                  <a:gd name="T18" fmla="*/ 23 w 24"/>
                  <a:gd name="T19" fmla="*/ 30 h 35"/>
                  <a:gd name="T20" fmla="*/ 23 w 24"/>
                  <a:gd name="T21" fmla="*/ 30 h 35"/>
                  <a:gd name="T22" fmla="*/ 23 w 24"/>
                  <a:gd name="T23" fmla="*/ 31 h 35"/>
                  <a:gd name="T24" fmla="*/ 23 w 24"/>
                  <a:gd name="T25" fmla="*/ 31 h 35"/>
                  <a:gd name="T26" fmla="*/ 23 w 24"/>
                  <a:gd name="T27" fmla="*/ 31 h 35"/>
                  <a:gd name="T28" fmla="*/ 23 w 24"/>
                  <a:gd name="T29" fmla="*/ 32 h 35"/>
                  <a:gd name="T30" fmla="*/ 24 w 24"/>
                  <a:gd name="T31" fmla="*/ 35 h 35"/>
                  <a:gd name="T32" fmla="*/ 24 w 24"/>
                  <a:gd name="T33" fmla="*/ 35 h 35"/>
                  <a:gd name="T34" fmla="*/ 24 w 24"/>
                  <a:gd name="T35" fmla="*/ 35 h 35"/>
                  <a:gd name="T36" fmla="*/ 24 w 24"/>
                  <a:gd name="T37" fmla="*/ 35 h 35"/>
                  <a:gd name="T38" fmla="*/ 24 w 24"/>
                  <a:gd name="T39" fmla="*/ 35 h 35"/>
                  <a:gd name="T40" fmla="*/ 19 w 24"/>
                  <a:gd name="T41" fmla="*/ 34 h 35"/>
                  <a:gd name="T42" fmla="*/ 19 w 24"/>
                  <a:gd name="T43" fmla="*/ 34 h 35"/>
                  <a:gd name="T44" fmla="*/ 19 w 24"/>
                  <a:gd name="T45" fmla="*/ 34 h 35"/>
                  <a:gd name="T46" fmla="*/ 19 w 24"/>
                  <a:gd name="T47" fmla="*/ 34 h 35"/>
                  <a:gd name="T48" fmla="*/ 19 w 24"/>
                  <a:gd name="T49" fmla="*/ 34 h 35"/>
                  <a:gd name="T50" fmla="*/ 19 w 24"/>
                  <a:gd name="T51" fmla="*/ 32 h 35"/>
                  <a:gd name="T52" fmla="*/ 17 w 24"/>
                  <a:gd name="T53" fmla="*/ 32 h 35"/>
                  <a:gd name="T54" fmla="*/ 16 w 24"/>
                  <a:gd name="T55" fmla="*/ 31 h 35"/>
                  <a:gd name="T56" fmla="*/ 15 w 24"/>
                  <a:gd name="T57" fmla="*/ 28 h 35"/>
                  <a:gd name="T58" fmla="*/ 13 w 24"/>
                  <a:gd name="T59" fmla="*/ 27 h 35"/>
                  <a:gd name="T60" fmla="*/ 10 w 24"/>
                  <a:gd name="T61" fmla="*/ 20 h 35"/>
                  <a:gd name="T62" fmla="*/ 9 w 24"/>
                  <a:gd name="T63" fmla="*/ 16 h 35"/>
                  <a:gd name="T64" fmla="*/ 4 w 24"/>
                  <a:gd name="T65" fmla="*/ 12 h 35"/>
                  <a:gd name="T66" fmla="*/ 2 w 24"/>
                  <a:gd name="T67" fmla="*/ 11 h 35"/>
                  <a:gd name="T68" fmla="*/ 1 w 24"/>
                  <a:gd name="T69" fmla="*/ 9 h 35"/>
                  <a:gd name="T70" fmla="*/ 0 w 24"/>
                  <a:gd name="T71" fmla="*/ 8 h 35"/>
                  <a:gd name="T72" fmla="*/ 1 w 24"/>
                  <a:gd name="T73" fmla="*/ 5 h 35"/>
                  <a:gd name="T74" fmla="*/ 1 w 24"/>
                  <a:gd name="T75" fmla="*/ 4 h 35"/>
                  <a:gd name="T76" fmla="*/ 5 w 24"/>
                  <a:gd name="T77" fmla="*/ 0 h 35"/>
                  <a:gd name="T78" fmla="*/ 6 w 24"/>
                  <a:gd name="T79" fmla="*/ 0 h 35"/>
                  <a:gd name="T80" fmla="*/ 8 w 24"/>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35"/>
                  <a:gd name="T125" fmla="*/ 24 w 24"/>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35">
                    <a:moveTo>
                      <a:pt x="8" y="0"/>
                    </a:moveTo>
                    <a:lnTo>
                      <a:pt x="16" y="5"/>
                    </a:lnTo>
                    <a:lnTo>
                      <a:pt x="16" y="6"/>
                    </a:lnTo>
                    <a:lnTo>
                      <a:pt x="16" y="9"/>
                    </a:lnTo>
                    <a:lnTo>
                      <a:pt x="17" y="12"/>
                    </a:lnTo>
                    <a:lnTo>
                      <a:pt x="19" y="15"/>
                    </a:lnTo>
                    <a:lnTo>
                      <a:pt x="21" y="21"/>
                    </a:lnTo>
                    <a:lnTo>
                      <a:pt x="23" y="26"/>
                    </a:lnTo>
                    <a:lnTo>
                      <a:pt x="23" y="30"/>
                    </a:lnTo>
                    <a:lnTo>
                      <a:pt x="23" y="31"/>
                    </a:lnTo>
                    <a:lnTo>
                      <a:pt x="23" y="32"/>
                    </a:lnTo>
                    <a:lnTo>
                      <a:pt x="24" y="35"/>
                    </a:lnTo>
                    <a:lnTo>
                      <a:pt x="19" y="34"/>
                    </a:lnTo>
                    <a:lnTo>
                      <a:pt x="19" y="32"/>
                    </a:lnTo>
                    <a:lnTo>
                      <a:pt x="17" y="32"/>
                    </a:lnTo>
                    <a:lnTo>
                      <a:pt x="16" y="31"/>
                    </a:lnTo>
                    <a:lnTo>
                      <a:pt x="15" y="28"/>
                    </a:lnTo>
                    <a:lnTo>
                      <a:pt x="13" y="27"/>
                    </a:lnTo>
                    <a:lnTo>
                      <a:pt x="10" y="20"/>
                    </a:lnTo>
                    <a:lnTo>
                      <a:pt x="9" y="16"/>
                    </a:lnTo>
                    <a:lnTo>
                      <a:pt x="4" y="12"/>
                    </a:lnTo>
                    <a:lnTo>
                      <a:pt x="2" y="11"/>
                    </a:lnTo>
                    <a:lnTo>
                      <a:pt x="1" y="9"/>
                    </a:lnTo>
                    <a:lnTo>
                      <a:pt x="0" y="8"/>
                    </a:lnTo>
                    <a:lnTo>
                      <a:pt x="1" y="5"/>
                    </a:lnTo>
                    <a:lnTo>
                      <a:pt x="1" y="4"/>
                    </a:lnTo>
                    <a:lnTo>
                      <a:pt x="5" y="0"/>
                    </a:lnTo>
                    <a:lnTo>
                      <a:pt x="6" y="0"/>
                    </a:lnTo>
                    <a:lnTo>
                      <a:pt x="8" y="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6" name="Freeform 410"/>
              <p:cNvSpPr>
                <a:spLocks/>
              </p:cNvSpPr>
              <p:nvPr/>
            </p:nvSpPr>
            <p:spPr bwMode="auto">
              <a:xfrm>
                <a:off x="3728" y="3728"/>
                <a:ext cx="9" cy="22"/>
              </a:xfrm>
              <a:custGeom>
                <a:avLst/>
                <a:gdLst>
                  <a:gd name="T0" fmla="*/ 1 w 9"/>
                  <a:gd name="T1" fmla="*/ 20 h 22"/>
                  <a:gd name="T2" fmla="*/ 1 w 9"/>
                  <a:gd name="T3" fmla="*/ 19 h 22"/>
                  <a:gd name="T4" fmla="*/ 1 w 9"/>
                  <a:gd name="T5" fmla="*/ 18 h 22"/>
                  <a:gd name="T6" fmla="*/ 0 w 9"/>
                  <a:gd name="T7" fmla="*/ 16 h 22"/>
                  <a:gd name="T8" fmla="*/ 0 w 9"/>
                  <a:gd name="T9" fmla="*/ 12 h 22"/>
                  <a:gd name="T10" fmla="*/ 1 w 9"/>
                  <a:gd name="T11" fmla="*/ 5 h 22"/>
                  <a:gd name="T12" fmla="*/ 3 w 9"/>
                  <a:gd name="T13" fmla="*/ 0 h 22"/>
                  <a:gd name="T14" fmla="*/ 3 w 9"/>
                  <a:gd name="T15" fmla="*/ 0 h 22"/>
                  <a:gd name="T16" fmla="*/ 3 w 9"/>
                  <a:gd name="T17" fmla="*/ 0 h 22"/>
                  <a:gd name="T18" fmla="*/ 3 w 9"/>
                  <a:gd name="T19" fmla="*/ 0 h 22"/>
                  <a:gd name="T20" fmla="*/ 3 w 9"/>
                  <a:gd name="T21" fmla="*/ 0 h 22"/>
                  <a:gd name="T22" fmla="*/ 7 w 9"/>
                  <a:gd name="T23" fmla="*/ 5 h 22"/>
                  <a:gd name="T24" fmla="*/ 9 w 9"/>
                  <a:gd name="T25" fmla="*/ 9 h 22"/>
                  <a:gd name="T26" fmla="*/ 9 w 9"/>
                  <a:gd name="T27" fmla="*/ 9 h 22"/>
                  <a:gd name="T28" fmla="*/ 9 w 9"/>
                  <a:gd name="T29" fmla="*/ 9 h 22"/>
                  <a:gd name="T30" fmla="*/ 8 w 9"/>
                  <a:gd name="T31" fmla="*/ 15 h 22"/>
                  <a:gd name="T32" fmla="*/ 7 w 9"/>
                  <a:gd name="T33" fmla="*/ 18 h 22"/>
                  <a:gd name="T34" fmla="*/ 7 w 9"/>
                  <a:gd name="T35" fmla="*/ 20 h 22"/>
                  <a:gd name="T36" fmla="*/ 7 w 9"/>
                  <a:gd name="T37" fmla="*/ 22 h 22"/>
                  <a:gd name="T38" fmla="*/ 7 w 9"/>
                  <a:gd name="T39" fmla="*/ 22 h 22"/>
                  <a:gd name="T40" fmla="*/ 7 w 9"/>
                  <a:gd name="T41" fmla="*/ 22 h 22"/>
                  <a:gd name="T42" fmla="*/ 7 w 9"/>
                  <a:gd name="T43" fmla="*/ 22 h 22"/>
                  <a:gd name="T44" fmla="*/ 7 w 9"/>
                  <a:gd name="T45" fmla="*/ 22 h 22"/>
                  <a:gd name="T46" fmla="*/ 1 w 9"/>
                  <a:gd name="T47" fmla="*/ 22 h 22"/>
                  <a:gd name="T48" fmla="*/ 1 w 9"/>
                  <a:gd name="T49" fmla="*/ 22 h 22"/>
                  <a:gd name="T50" fmla="*/ 1 w 9"/>
                  <a:gd name="T51" fmla="*/ 20 h 22"/>
                  <a:gd name="T52" fmla="*/ 1 w 9"/>
                  <a:gd name="T53" fmla="*/ 20 h 22"/>
                  <a:gd name="T54" fmla="*/ 1 w 9"/>
                  <a:gd name="T55" fmla="*/ 20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22"/>
                  <a:gd name="T86" fmla="*/ 9 w 9"/>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22">
                    <a:moveTo>
                      <a:pt x="1" y="20"/>
                    </a:moveTo>
                    <a:lnTo>
                      <a:pt x="1" y="19"/>
                    </a:lnTo>
                    <a:lnTo>
                      <a:pt x="1" y="18"/>
                    </a:lnTo>
                    <a:lnTo>
                      <a:pt x="0" y="16"/>
                    </a:lnTo>
                    <a:lnTo>
                      <a:pt x="0" y="12"/>
                    </a:lnTo>
                    <a:lnTo>
                      <a:pt x="1" y="5"/>
                    </a:lnTo>
                    <a:lnTo>
                      <a:pt x="3" y="0"/>
                    </a:lnTo>
                    <a:lnTo>
                      <a:pt x="7" y="5"/>
                    </a:lnTo>
                    <a:lnTo>
                      <a:pt x="9" y="9"/>
                    </a:lnTo>
                    <a:lnTo>
                      <a:pt x="8" y="15"/>
                    </a:lnTo>
                    <a:lnTo>
                      <a:pt x="7" y="18"/>
                    </a:lnTo>
                    <a:lnTo>
                      <a:pt x="7" y="20"/>
                    </a:lnTo>
                    <a:lnTo>
                      <a:pt x="7" y="22"/>
                    </a:lnTo>
                    <a:lnTo>
                      <a:pt x="1" y="22"/>
                    </a:lnTo>
                    <a:lnTo>
                      <a:pt x="1" y="20"/>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7" name="Freeform 411"/>
              <p:cNvSpPr>
                <a:spLocks/>
              </p:cNvSpPr>
              <p:nvPr/>
            </p:nvSpPr>
            <p:spPr bwMode="auto">
              <a:xfrm>
                <a:off x="3784" y="3751"/>
                <a:ext cx="7" cy="1"/>
              </a:xfrm>
              <a:custGeom>
                <a:avLst/>
                <a:gdLst>
                  <a:gd name="T0" fmla="*/ 0 w 7"/>
                  <a:gd name="T1" fmla="*/ 1 h 1"/>
                  <a:gd name="T2" fmla="*/ 0 w 7"/>
                  <a:gd name="T3" fmla="*/ 1 h 1"/>
                  <a:gd name="T4" fmla="*/ 0 w 7"/>
                  <a:gd name="T5" fmla="*/ 1 h 1"/>
                  <a:gd name="T6" fmla="*/ 0 w 7"/>
                  <a:gd name="T7" fmla="*/ 1 h 1"/>
                  <a:gd name="T8" fmla="*/ 0 w 7"/>
                  <a:gd name="T9" fmla="*/ 1 h 1"/>
                  <a:gd name="T10" fmla="*/ 0 w 7"/>
                  <a:gd name="T11" fmla="*/ 1 h 1"/>
                  <a:gd name="T12" fmla="*/ 0 w 7"/>
                  <a:gd name="T13" fmla="*/ 1 h 1"/>
                  <a:gd name="T14" fmla="*/ 7 w 7"/>
                  <a:gd name="T15" fmla="*/ 0 h 1"/>
                  <a:gd name="T16" fmla="*/ 7 w 7"/>
                  <a:gd name="T17" fmla="*/ 0 h 1"/>
                  <a:gd name="T18" fmla="*/ 7 w 7"/>
                  <a:gd name="T19" fmla="*/ 0 h 1"/>
                  <a:gd name="T20" fmla="*/ 7 w 7"/>
                  <a:gd name="T21" fmla="*/ 0 h 1"/>
                  <a:gd name="T22" fmla="*/ 7 w 7"/>
                  <a:gd name="T23" fmla="*/ 0 h 1"/>
                  <a:gd name="T24" fmla="*/ 7 w 7"/>
                  <a:gd name="T25" fmla="*/ 0 h 1"/>
                  <a:gd name="T26" fmla="*/ 7 w 7"/>
                  <a:gd name="T27" fmla="*/ 0 h 1"/>
                  <a:gd name="T28" fmla="*/ 7 w 7"/>
                  <a:gd name="T29" fmla="*/ 0 h 1"/>
                  <a:gd name="T30" fmla="*/ 7 w 7"/>
                  <a:gd name="T31" fmla="*/ 0 h 1"/>
                  <a:gd name="T32" fmla="*/ 7 w 7"/>
                  <a:gd name="T33" fmla="*/ 0 h 1"/>
                  <a:gd name="T34" fmla="*/ 7 w 7"/>
                  <a:gd name="T35" fmla="*/ 0 h 1"/>
                  <a:gd name="T36" fmla="*/ 1 w 7"/>
                  <a:gd name="T37" fmla="*/ 0 h 1"/>
                  <a:gd name="T38" fmla="*/ 1 w 7"/>
                  <a:gd name="T39" fmla="*/ 0 h 1"/>
                  <a:gd name="T40" fmla="*/ 1 w 7"/>
                  <a:gd name="T41" fmla="*/ 1 h 1"/>
                  <a:gd name="T42" fmla="*/ 0 w 7"/>
                  <a:gd name="T43" fmla="*/ 1 h 1"/>
                  <a:gd name="T44" fmla="*/ 0 w 7"/>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1"/>
                  <a:gd name="T71" fmla="*/ 7 w 7"/>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1">
                    <a:moveTo>
                      <a:pt x="0" y="1"/>
                    </a:moveTo>
                    <a:lnTo>
                      <a:pt x="0" y="1"/>
                    </a:lnTo>
                    <a:lnTo>
                      <a:pt x="7" y="0"/>
                    </a:lnTo>
                    <a:lnTo>
                      <a:pt x="1" y="0"/>
                    </a:lnTo>
                    <a:lnTo>
                      <a:pt x="1"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8" name="Freeform 412"/>
              <p:cNvSpPr>
                <a:spLocks/>
              </p:cNvSpPr>
              <p:nvPr/>
            </p:nvSpPr>
            <p:spPr bwMode="auto">
              <a:xfrm>
                <a:off x="3800" y="3750"/>
                <a:ext cx="7" cy="2"/>
              </a:xfrm>
              <a:custGeom>
                <a:avLst/>
                <a:gdLst>
                  <a:gd name="T0" fmla="*/ 7 w 7"/>
                  <a:gd name="T1" fmla="*/ 1 h 2"/>
                  <a:gd name="T2" fmla="*/ 7 w 7"/>
                  <a:gd name="T3" fmla="*/ 1 h 2"/>
                  <a:gd name="T4" fmla="*/ 7 w 7"/>
                  <a:gd name="T5" fmla="*/ 0 h 2"/>
                  <a:gd name="T6" fmla="*/ 7 w 7"/>
                  <a:gd name="T7" fmla="*/ 0 h 2"/>
                  <a:gd name="T8" fmla="*/ 7 w 7"/>
                  <a:gd name="T9" fmla="*/ 0 h 2"/>
                  <a:gd name="T10" fmla="*/ 7 w 7"/>
                  <a:gd name="T11" fmla="*/ 0 h 2"/>
                  <a:gd name="T12" fmla="*/ 7 w 7"/>
                  <a:gd name="T13" fmla="*/ 0 h 2"/>
                  <a:gd name="T14" fmla="*/ 1 w 7"/>
                  <a:gd name="T15" fmla="*/ 1 h 2"/>
                  <a:gd name="T16" fmla="*/ 1 w 7"/>
                  <a:gd name="T17" fmla="*/ 1 h 2"/>
                  <a:gd name="T18" fmla="*/ 1 w 7"/>
                  <a:gd name="T19" fmla="*/ 1 h 2"/>
                  <a:gd name="T20" fmla="*/ 1 w 7"/>
                  <a:gd name="T21" fmla="*/ 1 h 2"/>
                  <a:gd name="T22" fmla="*/ 1 w 7"/>
                  <a:gd name="T23" fmla="*/ 1 h 2"/>
                  <a:gd name="T24" fmla="*/ 0 w 7"/>
                  <a:gd name="T25" fmla="*/ 1 h 2"/>
                  <a:gd name="T26" fmla="*/ 0 w 7"/>
                  <a:gd name="T27" fmla="*/ 1 h 2"/>
                  <a:gd name="T28" fmla="*/ 1 w 7"/>
                  <a:gd name="T29" fmla="*/ 2 h 2"/>
                  <a:gd name="T30" fmla="*/ 1 w 7"/>
                  <a:gd name="T31" fmla="*/ 2 h 2"/>
                  <a:gd name="T32" fmla="*/ 1 w 7"/>
                  <a:gd name="T33" fmla="*/ 2 h 2"/>
                  <a:gd name="T34" fmla="*/ 7 w 7"/>
                  <a:gd name="T35" fmla="*/ 1 h 2"/>
                  <a:gd name="T36" fmla="*/ 7 w 7"/>
                  <a:gd name="T37" fmla="*/ 1 h 2"/>
                  <a:gd name="T38" fmla="*/ 7 w 7"/>
                  <a:gd name="T39" fmla="*/ 1 h 2"/>
                  <a:gd name="T40" fmla="*/ 7 w 7"/>
                  <a:gd name="T41" fmla="*/ 1 h 2"/>
                  <a:gd name="T42" fmla="*/ 7 w 7"/>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2"/>
                  <a:gd name="T68" fmla="*/ 7 w 7"/>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2">
                    <a:moveTo>
                      <a:pt x="7" y="1"/>
                    </a:moveTo>
                    <a:lnTo>
                      <a:pt x="7" y="1"/>
                    </a:lnTo>
                    <a:lnTo>
                      <a:pt x="7" y="0"/>
                    </a:lnTo>
                    <a:lnTo>
                      <a:pt x="1" y="1"/>
                    </a:lnTo>
                    <a:lnTo>
                      <a:pt x="0" y="1"/>
                    </a:lnTo>
                    <a:lnTo>
                      <a:pt x="1" y="2"/>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59" name="Freeform 413"/>
              <p:cNvSpPr>
                <a:spLocks/>
              </p:cNvSpPr>
              <p:nvPr/>
            </p:nvSpPr>
            <p:spPr bwMode="auto">
              <a:xfrm>
                <a:off x="3772" y="3680"/>
                <a:ext cx="2" cy="3"/>
              </a:xfrm>
              <a:custGeom>
                <a:avLst/>
                <a:gdLst>
                  <a:gd name="T0" fmla="*/ 0 w 2"/>
                  <a:gd name="T1" fmla="*/ 3 h 3"/>
                  <a:gd name="T2" fmla="*/ 0 w 2"/>
                  <a:gd name="T3" fmla="*/ 3 h 3"/>
                  <a:gd name="T4" fmla="*/ 0 w 2"/>
                  <a:gd name="T5" fmla="*/ 3 h 3"/>
                  <a:gd name="T6" fmla="*/ 0 w 2"/>
                  <a:gd name="T7" fmla="*/ 3 h 3"/>
                  <a:gd name="T8" fmla="*/ 0 w 2"/>
                  <a:gd name="T9" fmla="*/ 3 h 3"/>
                  <a:gd name="T10" fmla="*/ 0 w 2"/>
                  <a:gd name="T11" fmla="*/ 3 h 3"/>
                  <a:gd name="T12" fmla="*/ 0 w 2"/>
                  <a:gd name="T13" fmla="*/ 3 h 3"/>
                  <a:gd name="T14" fmla="*/ 2 w 2"/>
                  <a:gd name="T15" fmla="*/ 2 h 3"/>
                  <a:gd name="T16" fmla="*/ 2 w 2"/>
                  <a:gd name="T17" fmla="*/ 2 h 3"/>
                  <a:gd name="T18" fmla="*/ 2 w 2"/>
                  <a:gd name="T19" fmla="*/ 2 h 3"/>
                  <a:gd name="T20" fmla="*/ 2 w 2"/>
                  <a:gd name="T21" fmla="*/ 2 h 3"/>
                  <a:gd name="T22" fmla="*/ 2 w 2"/>
                  <a:gd name="T23" fmla="*/ 0 h 3"/>
                  <a:gd name="T24" fmla="*/ 2 w 2"/>
                  <a:gd name="T25" fmla="*/ 0 h 3"/>
                  <a:gd name="T26" fmla="*/ 2 w 2"/>
                  <a:gd name="T27" fmla="*/ 0 h 3"/>
                  <a:gd name="T28" fmla="*/ 2 w 2"/>
                  <a:gd name="T29" fmla="*/ 0 h 3"/>
                  <a:gd name="T30" fmla="*/ 2 w 2"/>
                  <a:gd name="T31" fmla="*/ 0 h 3"/>
                  <a:gd name="T32" fmla="*/ 2 w 2"/>
                  <a:gd name="T33" fmla="*/ 0 h 3"/>
                  <a:gd name="T34" fmla="*/ 2 w 2"/>
                  <a:gd name="T35" fmla="*/ 0 h 3"/>
                  <a:gd name="T36" fmla="*/ 0 w 2"/>
                  <a:gd name="T37" fmla="*/ 3 h 3"/>
                  <a:gd name="T38" fmla="*/ 0 w 2"/>
                  <a:gd name="T39" fmla="*/ 3 h 3"/>
                  <a:gd name="T40" fmla="*/ 0 w 2"/>
                  <a:gd name="T41" fmla="*/ 3 h 3"/>
                  <a:gd name="T42" fmla="*/ 0 w 2"/>
                  <a:gd name="T43" fmla="*/ 3 h 3"/>
                  <a:gd name="T44" fmla="*/ 0 w 2"/>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
                  <a:gd name="T70" fmla="*/ 0 h 3"/>
                  <a:gd name="T71" fmla="*/ 2 w 2"/>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 h="3">
                    <a:moveTo>
                      <a:pt x="0" y="3"/>
                    </a:moveTo>
                    <a:lnTo>
                      <a:pt x="0" y="3"/>
                    </a:lnTo>
                    <a:lnTo>
                      <a:pt x="2" y="2"/>
                    </a:lnTo>
                    <a:lnTo>
                      <a:pt x="2"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0" name="Freeform 414"/>
              <p:cNvSpPr>
                <a:spLocks/>
              </p:cNvSpPr>
              <p:nvPr/>
            </p:nvSpPr>
            <p:spPr bwMode="auto">
              <a:xfrm>
                <a:off x="3770" y="3679"/>
                <a:ext cx="3" cy="3"/>
              </a:xfrm>
              <a:custGeom>
                <a:avLst/>
                <a:gdLst>
                  <a:gd name="T0" fmla="*/ 0 w 3"/>
                  <a:gd name="T1" fmla="*/ 3 h 3"/>
                  <a:gd name="T2" fmla="*/ 0 w 3"/>
                  <a:gd name="T3" fmla="*/ 3 h 3"/>
                  <a:gd name="T4" fmla="*/ 0 w 3"/>
                  <a:gd name="T5" fmla="*/ 3 h 3"/>
                  <a:gd name="T6" fmla="*/ 0 w 3"/>
                  <a:gd name="T7" fmla="*/ 3 h 3"/>
                  <a:gd name="T8" fmla="*/ 0 w 3"/>
                  <a:gd name="T9" fmla="*/ 3 h 3"/>
                  <a:gd name="T10" fmla="*/ 0 w 3"/>
                  <a:gd name="T11" fmla="*/ 3 h 3"/>
                  <a:gd name="T12" fmla="*/ 0 w 3"/>
                  <a:gd name="T13" fmla="*/ 3 h 3"/>
                  <a:gd name="T14" fmla="*/ 3 w 3"/>
                  <a:gd name="T15" fmla="*/ 1 h 3"/>
                  <a:gd name="T16" fmla="*/ 3 w 3"/>
                  <a:gd name="T17" fmla="*/ 1 h 3"/>
                  <a:gd name="T18" fmla="*/ 3 w 3"/>
                  <a:gd name="T19" fmla="*/ 1 h 3"/>
                  <a:gd name="T20" fmla="*/ 3 w 3"/>
                  <a:gd name="T21" fmla="*/ 0 h 3"/>
                  <a:gd name="T22" fmla="*/ 3 w 3"/>
                  <a:gd name="T23" fmla="*/ 0 h 3"/>
                  <a:gd name="T24" fmla="*/ 3 w 3"/>
                  <a:gd name="T25" fmla="*/ 0 h 3"/>
                  <a:gd name="T26" fmla="*/ 3 w 3"/>
                  <a:gd name="T27" fmla="*/ 0 h 3"/>
                  <a:gd name="T28" fmla="*/ 3 w 3"/>
                  <a:gd name="T29" fmla="*/ 0 h 3"/>
                  <a:gd name="T30" fmla="*/ 3 w 3"/>
                  <a:gd name="T31" fmla="*/ 0 h 3"/>
                  <a:gd name="T32" fmla="*/ 3 w 3"/>
                  <a:gd name="T33" fmla="*/ 0 h 3"/>
                  <a:gd name="T34" fmla="*/ 3 w 3"/>
                  <a:gd name="T35" fmla="*/ 0 h 3"/>
                  <a:gd name="T36" fmla="*/ 0 w 3"/>
                  <a:gd name="T37" fmla="*/ 3 h 3"/>
                  <a:gd name="T38" fmla="*/ 0 w 3"/>
                  <a:gd name="T39" fmla="*/ 3 h 3"/>
                  <a:gd name="T40" fmla="*/ 0 w 3"/>
                  <a:gd name="T41" fmla="*/ 3 h 3"/>
                  <a:gd name="T42" fmla="*/ 0 w 3"/>
                  <a:gd name="T43" fmla="*/ 3 h 3"/>
                  <a:gd name="T44" fmla="*/ 0 w 3"/>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
                  <a:gd name="T70" fmla="*/ 0 h 3"/>
                  <a:gd name="T71" fmla="*/ 3 w 3"/>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 h="3">
                    <a:moveTo>
                      <a:pt x="0" y="3"/>
                    </a:moveTo>
                    <a:lnTo>
                      <a:pt x="0" y="3"/>
                    </a:lnTo>
                    <a:lnTo>
                      <a:pt x="3" y="1"/>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1" name="Freeform 415"/>
              <p:cNvSpPr>
                <a:spLocks/>
              </p:cNvSpPr>
              <p:nvPr/>
            </p:nvSpPr>
            <p:spPr bwMode="auto">
              <a:xfrm>
                <a:off x="3792" y="3714"/>
                <a:ext cx="9" cy="7"/>
              </a:xfrm>
              <a:custGeom>
                <a:avLst/>
                <a:gdLst>
                  <a:gd name="T0" fmla="*/ 0 w 9"/>
                  <a:gd name="T1" fmla="*/ 7 h 7"/>
                  <a:gd name="T2" fmla="*/ 1 w 9"/>
                  <a:gd name="T3" fmla="*/ 7 h 7"/>
                  <a:gd name="T4" fmla="*/ 1 w 9"/>
                  <a:gd name="T5" fmla="*/ 7 h 7"/>
                  <a:gd name="T6" fmla="*/ 1 w 9"/>
                  <a:gd name="T7" fmla="*/ 7 h 7"/>
                  <a:gd name="T8" fmla="*/ 1 w 9"/>
                  <a:gd name="T9" fmla="*/ 7 h 7"/>
                  <a:gd name="T10" fmla="*/ 9 w 9"/>
                  <a:gd name="T11" fmla="*/ 2 h 7"/>
                  <a:gd name="T12" fmla="*/ 9 w 9"/>
                  <a:gd name="T13" fmla="*/ 2 h 7"/>
                  <a:gd name="T14" fmla="*/ 9 w 9"/>
                  <a:gd name="T15" fmla="*/ 2 h 7"/>
                  <a:gd name="T16" fmla="*/ 9 w 9"/>
                  <a:gd name="T17" fmla="*/ 2 h 7"/>
                  <a:gd name="T18" fmla="*/ 9 w 9"/>
                  <a:gd name="T19" fmla="*/ 2 h 7"/>
                  <a:gd name="T20" fmla="*/ 9 w 9"/>
                  <a:gd name="T21" fmla="*/ 0 h 7"/>
                  <a:gd name="T22" fmla="*/ 9 w 9"/>
                  <a:gd name="T23" fmla="*/ 0 h 7"/>
                  <a:gd name="T24" fmla="*/ 9 w 9"/>
                  <a:gd name="T25" fmla="*/ 0 h 7"/>
                  <a:gd name="T26" fmla="*/ 8 w 9"/>
                  <a:gd name="T27" fmla="*/ 0 h 7"/>
                  <a:gd name="T28" fmla="*/ 8 w 9"/>
                  <a:gd name="T29" fmla="*/ 0 h 7"/>
                  <a:gd name="T30" fmla="*/ 8 w 9"/>
                  <a:gd name="T31" fmla="*/ 0 h 7"/>
                  <a:gd name="T32" fmla="*/ 0 w 9"/>
                  <a:gd name="T33" fmla="*/ 6 h 7"/>
                  <a:gd name="T34" fmla="*/ 0 w 9"/>
                  <a:gd name="T35" fmla="*/ 6 h 7"/>
                  <a:gd name="T36" fmla="*/ 0 w 9"/>
                  <a:gd name="T37" fmla="*/ 7 h 7"/>
                  <a:gd name="T38" fmla="*/ 0 w 9"/>
                  <a:gd name="T39" fmla="*/ 7 h 7"/>
                  <a:gd name="T40" fmla="*/ 0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7"/>
                    </a:moveTo>
                    <a:lnTo>
                      <a:pt x="1" y="7"/>
                    </a:lnTo>
                    <a:lnTo>
                      <a:pt x="9" y="2"/>
                    </a:lnTo>
                    <a:lnTo>
                      <a:pt x="9" y="0"/>
                    </a:lnTo>
                    <a:lnTo>
                      <a:pt x="8" y="0"/>
                    </a:lnTo>
                    <a:lnTo>
                      <a:pt x="0" y="6"/>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2" name="Freeform 416"/>
              <p:cNvSpPr>
                <a:spLocks/>
              </p:cNvSpPr>
              <p:nvPr/>
            </p:nvSpPr>
            <p:spPr bwMode="auto">
              <a:xfrm>
                <a:off x="3746" y="3751"/>
                <a:ext cx="6" cy="1"/>
              </a:xfrm>
              <a:custGeom>
                <a:avLst/>
                <a:gdLst>
                  <a:gd name="T0" fmla="*/ 5 w 6"/>
                  <a:gd name="T1" fmla="*/ 1 h 1"/>
                  <a:gd name="T2" fmla="*/ 6 w 6"/>
                  <a:gd name="T3" fmla="*/ 1 h 1"/>
                  <a:gd name="T4" fmla="*/ 6 w 6"/>
                  <a:gd name="T5" fmla="*/ 1 h 1"/>
                  <a:gd name="T6" fmla="*/ 6 w 6"/>
                  <a:gd name="T7" fmla="*/ 1 h 1"/>
                  <a:gd name="T8" fmla="*/ 6 w 6"/>
                  <a:gd name="T9" fmla="*/ 1 h 1"/>
                  <a:gd name="T10" fmla="*/ 6 w 6"/>
                  <a:gd name="T11" fmla="*/ 1 h 1"/>
                  <a:gd name="T12" fmla="*/ 6 w 6"/>
                  <a:gd name="T13" fmla="*/ 1 h 1"/>
                  <a:gd name="T14" fmla="*/ 0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0 w 6"/>
                  <a:gd name="T31" fmla="*/ 0 h 1"/>
                  <a:gd name="T32" fmla="*/ 0 w 6"/>
                  <a:gd name="T33" fmla="*/ 0 h 1"/>
                  <a:gd name="T34" fmla="*/ 0 w 6"/>
                  <a:gd name="T35" fmla="*/ 0 h 1"/>
                  <a:gd name="T36" fmla="*/ 5 w 6"/>
                  <a:gd name="T37" fmla="*/ 0 h 1"/>
                  <a:gd name="T38" fmla="*/ 5 w 6"/>
                  <a:gd name="T39" fmla="*/ 0 h 1"/>
                  <a:gd name="T40" fmla="*/ 5 w 6"/>
                  <a:gd name="T41" fmla="*/ 1 h 1"/>
                  <a:gd name="T42" fmla="*/ 5 w 6"/>
                  <a:gd name="T43" fmla="*/ 1 h 1"/>
                  <a:gd name="T44" fmla="*/ 5 w 6"/>
                  <a:gd name="T45" fmla="*/ 1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1"/>
                  <a:gd name="T71" fmla="*/ 6 w 6"/>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1">
                    <a:moveTo>
                      <a:pt x="5" y="1"/>
                    </a:moveTo>
                    <a:lnTo>
                      <a:pt x="6" y="1"/>
                    </a:lnTo>
                    <a:lnTo>
                      <a:pt x="0" y="0"/>
                    </a:lnTo>
                    <a:lnTo>
                      <a:pt x="5" y="0"/>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3" name="Freeform 417"/>
              <p:cNvSpPr>
                <a:spLocks/>
              </p:cNvSpPr>
              <p:nvPr/>
            </p:nvSpPr>
            <p:spPr bwMode="auto">
              <a:xfrm>
                <a:off x="3729" y="3750"/>
                <a:ext cx="6" cy="2"/>
              </a:xfrm>
              <a:custGeom>
                <a:avLst/>
                <a:gdLst>
                  <a:gd name="T0" fmla="*/ 0 w 6"/>
                  <a:gd name="T1" fmla="*/ 1 h 2"/>
                  <a:gd name="T2" fmla="*/ 0 w 6"/>
                  <a:gd name="T3" fmla="*/ 1 h 2"/>
                  <a:gd name="T4" fmla="*/ 0 w 6"/>
                  <a:gd name="T5" fmla="*/ 0 h 2"/>
                  <a:gd name="T6" fmla="*/ 0 w 6"/>
                  <a:gd name="T7" fmla="*/ 0 h 2"/>
                  <a:gd name="T8" fmla="*/ 0 w 6"/>
                  <a:gd name="T9" fmla="*/ 0 h 2"/>
                  <a:gd name="T10" fmla="*/ 0 w 6"/>
                  <a:gd name="T11" fmla="*/ 0 h 2"/>
                  <a:gd name="T12" fmla="*/ 0 w 6"/>
                  <a:gd name="T13" fmla="*/ 0 h 2"/>
                  <a:gd name="T14" fmla="*/ 6 w 6"/>
                  <a:gd name="T15" fmla="*/ 1 h 2"/>
                  <a:gd name="T16" fmla="*/ 6 w 6"/>
                  <a:gd name="T17" fmla="*/ 1 h 2"/>
                  <a:gd name="T18" fmla="*/ 6 w 6"/>
                  <a:gd name="T19" fmla="*/ 1 h 2"/>
                  <a:gd name="T20" fmla="*/ 6 w 6"/>
                  <a:gd name="T21" fmla="*/ 1 h 2"/>
                  <a:gd name="T22" fmla="*/ 6 w 6"/>
                  <a:gd name="T23" fmla="*/ 1 h 2"/>
                  <a:gd name="T24" fmla="*/ 6 w 6"/>
                  <a:gd name="T25" fmla="*/ 1 h 2"/>
                  <a:gd name="T26" fmla="*/ 6 w 6"/>
                  <a:gd name="T27" fmla="*/ 1 h 2"/>
                  <a:gd name="T28" fmla="*/ 6 w 6"/>
                  <a:gd name="T29" fmla="*/ 2 h 2"/>
                  <a:gd name="T30" fmla="*/ 6 w 6"/>
                  <a:gd name="T31" fmla="*/ 2 h 2"/>
                  <a:gd name="T32" fmla="*/ 6 w 6"/>
                  <a:gd name="T33" fmla="*/ 2 h 2"/>
                  <a:gd name="T34" fmla="*/ 0 w 6"/>
                  <a:gd name="T35" fmla="*/ 1 h 2"/>
                  <a:gd name="T36" fmla="*/ 0 w 6"/>
                  <a:gd name="T37" fmla="*/ 1 h 2"/>
                  <a:gd name="T38" fmla="*/ 0 w 6"/>
                  <a:gd name="T39" fmla="*/ 1 h 2"/>
                  <a:gd name="T40" fmla="*/ 0 w 6"/>
                  <a:gd name="T41" fmla="*/ 1 h 2"/>
                  <a:gd name="T42" fmla="*/ 0 w 6"/>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2"/>
                  <a:gd name="T68" fmla="*/ 6 w 6"/>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2">
                    <a:moveTo>
                      <a:pt x="0" y="1"/>
                    </a:moveTo>
                    <a:lnTo>
                      <a:pt x="0" y="1"/>
                    </a:lnTo>
                    <a:lnTo>
                      <a:pt x="0" y="0"/>
                    </a:lnTo>
                    <a:lnTo>
                      <a:pt x="6" y="1"/>
                    </a:lnTo>
                    <a:lnTo>
                      <a:pt x="6" y="2"/>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4" name="Freeform 418"/>
              <p:cNvSpPr>
                <a:spLocks/>
              </p:cNvSpPr>
              <p:nvPr/>
            </p:nvSpPr>
            <p:spPr bwMode="auto">
              <a:xfrm>
                <a:off x="3761" y="3680"/>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2 h 3"/>
                  <a:gd name="T16" fmla="*/ 0 w 4"/>
                  <a:gd name="T17" fmla="*/ 2 h 3"/>
                  <a:gd name="T18" fmla="*/ 0 w 4"/>
                  <a:gd name="T19" fmla="*/ 2 h 3"/>
                  <a:gd name="T20" fmla="*/ 0 w 4"/>
                  <a:gd name="T21" fmla="*/ 2 h 3"/>
                  <a:gd name="T22" fmla="*/ 1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2"/>
                    </a:lnTo>
                    <a:lnTo>
                      <a:pt x="0" y="2"/>
                    </a:lnTo>
                    <a:lnTo>
                      <a:pt x="1"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5" name="Freeform 419"/>
              <p:cNvSpPr>
                <a:spLocks/>
              </p:cNvSpPr>
              <p:nvPr/>
            </p:nvSpPr>
            <p:spPr bwMode="auto">
              <a:xfrm>
                <a:off x="3762" y="3679"/>
                <a:ext cx="4" cy="3"/>
              </a:xfrm>
              <a:custGeom>
                <a:avLst/>
                <a:gdLst>
                  <a:gd name="T0" fmla="*/ 4 w 4"/>
                  <a:gd name="T1" fmla="*/ 3 h 3"/>
                  <a:gd name="T2" fmla="*/ 4 w 4"/>
                  <a:gd name="T3" fmla="*/ 3 h 3"/>
                  <a:gd name="T4" fmla="*/ 4 w 4"/>
                  <a:gd name="T5" fmla="*/ 3 h 3"/>
                  <a:gd name="T6" fmla="*/ 4 w 4"/>
                  <a:gd name="T7" fmla="*/ 3 h 3"/>
                  <a:gd name="T8" fmla="*/ 4 w 4"/>
                  <a:gd name="T9" fmla="*/ 3 h 3"/>
                  <a:gd name="T10" fmla="*/ 4 w 4"/>
                  <a:gd name="T11" fmla="*/ 3 h 3"/>
                  <a:gd name="T12" fmla="*/ 4 w 4"/>
                  <a:gd name="T13" fmla="*/ 3 h 3"/>
                  <a:gd name="T14" fmla="*/ 1 w 4"/>
                  <a:gd name="T15" fmla="*/ 1 h 3"/>
                  <a:gd name="T16" fmla="*/ 0 w 4"/>
                  <a:gd name="T17" fmla="*/ 1 h 3"/>
                  <a:gd name="T18" fmla="*/ 0 w 4"/>
                  <a:gd name="T19" fmla="*/ 1 h 3"/>
                  <a:gd name="T20" fmla="*/ 0 w 4"/>
                  <a:gd name="T21" fmla="*/ 0 h 3"/>
                  <a:gd name="T22" fmla="*/ 0 w 4"/>
                  <a:gd name="T23" fmla="*/ 0 h 3"/>
                  <a:gd name="T24" fmla="*/ 1 w 4"/>
                  <a:gd name="T25" fmla="*/ 0 h 3"/>
                  <a:gd name="T26" fmla="*/ 1 w 4"/>
                  <a:gd name="T27" fmla="*/ 0 h 3"/>
                  <a:gd name="T28" fmla="*/ 1 w 4"/>
                  <a:gd name="T29" fmla="*/ 0 h 3"/>
                  <a:gd name="T30" fmla="*/ 1 w 4"/>
                  <a:gd name="T31" fmla="*/ 0 h 3"/>
                  <a:gd name="T32" fmla="*/ 1 w 4"/>
                  <a:gd name="T33" fmla="*/ 0 h 3"/>
                  <a:gd name="T34" fmla="*/ 1 w 4"/>
                  <a:gd name="T35" fmla="*/ 0 h 3"/>
                  <a:gd name="T36" fmla="*/ 4 w 4"/>
                  <a:gd name="T37" fmla="*/ 3 h 3"/>
                  <a:gd name="T38" fmla="*/ 4 w 4"/>
                  <a:gd name="T39" fmla="*/ 3 h 3"/>
                  <a:gd name="T40" fmla="*/ 4 w 4"/>
                  <a:gd name="T41" fmla="*/ 3 h 3"/>
                  <a:gd name="T42" fmla="*/ 4 w 4"/>
                  <a:gd name="T43" fmla="*/ 3 h 3"/>
                  <a:gd name="T44" fmla="*/ 4 w 4"/>
                  <a:gd name="T45" fmla="*/ 3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
                  <a:gd name="T71" fmla="*/ 4 w 4"/>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
                    <a:moveTo>
                      <a:pt x="4" y="3"/>
                    </a:moveTo>
                    <a:lnTo>
                      <a:pt x="4" y="3"/>
                    </a:lnTo>
                    <a:lnTo>
                      <a:pt x="1" y="1"/>
                    </a:lnTo>
                    <a:lnTo>
                      <a:pt x="0" y="1"/>
                    </a:lnTo>
                    <a:lnTo>
                      <a:pt x="0" y="0"/>
                    </a:lnTo>
                    <a:lnTo>
                      <a:pt x="1"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6" name="Freeform 420"/>
              <p:cNvSpPr>
                <a:spLocks/>
              </p:cNvSpPr>
              <p:nvPr/>
            </p:nvSpPr>
            <p:spPr bwMode="auto">
              <a:xfrm>
                <a:off x="3735" y="3714"/>
                <a:ext cx="9" cy="7"/>
              </a:xfrm>
              <a:custGeom>
                <a:avLst/>
                <a:gdLst>
                  <a:gd name="T0" fmla="*/ 8 w 9"/>
                  <a:gd name="T1" fmla="*/ 7 h 7"/>
                  <a:gd name="T2" fmla="*/ 8 w 9"/>
                  <a:gd name="T3" fmla="*/ 7 h 7"/>
                  <a:gd name="T4" fmla="*/ 8 w 9"/>
                  <a:gd name="T5" fmla="*/ 7 h 7"/>
                  <a:gd name="T6" fmla="*/ 8 w 9"/>
                  <a:gd name="T7" fmla="*/ 7 h 7"/>
                  <a:gd name="T8" fmla="*/ 8 w 9"/>
                  <a:gd name="T9" fmla="*/ 7 h 7"/>
                  <a:gd name="T10" fmla="*/ 0 w 9"/>
                  <a:gd name="T11" fmla="*/ 2 h 7"/>
                  <a:gd name="T12" fmla="*/ 0 w 9"/>
                  <a:gd name="T13" fmla="*/ 2 h 7"/>
                  <a:gd name="T14" fmla="*/ 0 w 9"/>
                  <a:gd name="T15" fmla="*/ 2 h 7"/>
                  <a:gd name="T16" fmla="*/ 0 w 9"/>
                  <a:gd name="T17" fmla="*/ 2 h 7"/>
                  <a:gd name="T18" fmla="*/ 0 w 9"/>
                  <a:gd name="T19" fmla="*/ 2 h 7"/>
                  <a:gd name="T20" fmla="*/ 0 w 9"/>
                  <a:gd name="T21" fmla="*/ 0 h 7"/>
                  <a:gd name="T22" fmla="*/ 0 w 9"/>
                  <a:gd name="T23" fmla="*/ 0 h 7"/>
                  <a:gd name="T24" fmla="*/ 0 w 9"/>
                  <a:gd name="T25" fmla="*/ 0 h 7"/>
                  <a:gd name="T26" fmla="*/ 0 w 9"/>
                  <a:gd name="T27" fmla="*/ 0 h 7"/>
                  <a:gd name="T28" fmla="*/ 1 w 9"/>
                  <a:gd name="T29" fmla="*/ 0 h 7"/>
                  <a:gd name="T30" fmla="*/ 1 w 9"/>
                  <a:gd name="T31" fmla="*/ 0 h 7"/>
                  <a:gd name="T32" fmla="*/ 9 w 9"/>
                  <a:gd name="T33" fmla="*/ 6 h 7"/>
                  <a:gd name="T34" fmla="*/ 9 w 9"/>
                  <a:gd name="T35" fmla="*/ 6 h 7"/>
                  <a:gd name="T36" fmla="*/ 9 w 9"/>
                  <a:gd name="T37" fmla="*/ 7 h 7"/>
                  <a:gd name="T38" fmla="*/ 9 w 9"/>
                  <a:gd name="T39" fmla="*/ 7 h 7"/>
                  <a:gd name="T40" fmla="*/ 8 w 9"/>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8" y="7"/>
                    </a:moveTo>
                    <a:lnTo>
                      <a:pt x="8" y="7"/>
                    </a:lnTo>
                    <a:lnTo>
                      <a:pt x="0" y="2"/>
                    </a:lnTo>
                    <a:lnTo>
                      <a:pt x="0" y="0"/>
                    </a:lnTo>
                    <a:lnTo>
                      <a:pt x="1" y="0"/>
                    </a:lnTo>
                    <a:lnTo>
                      <a:pt x="9" y="6"/>
                    </a:lnTo>
                    <a:lnTo>
                      <a:pt x="9" y="7"/>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67" name="Freeform 421"/>
              <p:cNvSpPr>
                <a:spLocks/>
              </p:cNvSpPr>
              <p:nvPr/>
            </p:nvSpPr>
            <p:spPr bwMode="auto">
              <a:xfrm>
                <a:off x="3784" y="3682"/>
                <a:ext cx="7" cy="5"/>
              </a:xfrm>
              <a:custGeom>
                <a:avLst/>
                <a:gdLst>
                  <a:gd name="T0" fmla="*/ 7 w 7"/>
                  <a:gd name="T1" fmla="*/ 1 h 5"/>
                  <a:gd name="T2" fmla="*/ 7 w 7"/>
                  <a:gd name="T3" fmla="*/ 1 h 5"/>
                  <a:gd name="T4" fmla="*/ 7 w 7"/>
                  <a:gd name="T5" fmla="*/ 1 h 5"/>
                  <a:gd name="T6" fmla="*/ 2 w 7"/>
                  <a:gd name="T7" fmla="*/ 0 h 5"/>
                  <a:gd name="T8" fmla="*/ 0 w 7"/>
                  <a:gd name="T9" fmla="*/ 1 h 5"/>
                  <a:gd name="T10" fmla="*/ 1 w 7"/>
                  <a:gd name="T11" fmla="*/ 2 h 5"/>
                  <a:gd name="T12" fmla="*/ 4 w 7"/>
                  <a:gd name="T13" fmla="*/ 4 h 5"/>
                  <a:gd name="T14" fmla="*/ 5 w 7"/>
                  <a:gd name="T15" fmla="*/ 4 h 5"/>
                  <a:gd name="T16" fmla="*/ 7 w 7"/>
                  <a:gd name="T17" fmla="*/ 5 h 5"/>
                  <a:gd name="T18" fmla="*/ 7 w 7"/>
                  <a:gd name="T19" fmla="*/ 5 h 5"/>
                  <a:gd name="T20" fmla="*/ 7 w 7"/>
                  <a:gd name="T21" fmla="*/ 4 h 5"/>
                  <a:gd name="T22" fmla="*/ 7 w 7"/>
                  <a:gd name="T23" fmla="*/ 2 h 5"/>
                  <a:gd name="T24" fmla="*/ 7 w 7"/>
                  <a:gd name="T25" fmla="*/ 1 h 5"/>
                  <a:gd name="T26" fmla="*/ 7 w 7"/>
                  <a:gd name="T27" fmla="*/ 1 h 5"/>
                  <a:gd name="T28" fmla="*/ 7 w 7"/>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7" y="1"/>
                    </a:moveTo>
                    <a:lnTo>
                      <a:pt x="7" y="1"/>
                    </a:lnTo>
                    <a:lnTo>
                      <a:pt x="2" y="0"/>
                    </a:lnTo>
                    <a:lnTo>
                      <a:pt x="0" y="1"/>
                    </a:lnTo>
                    <a:lnTo>
                      <a:pt x="1" y="2"/>
                    </a:lnTo>
                    <a:lnTo>
                      <a:pt x="4" y="4"/>
                    </a:lnTo>
                    <a:lnTo>
                      <a:pt x="5" y="4"/>
                    </a:lnTo>
                    <a:lnTo>
                      <a:pt x="7" y="5"/>
                    </a:lnTo>
                    <a:lnTo>
                      <a:pt x="7" y="4"/>
                    </a:lnTo>
                    <a:lnTo>
                      <a:pt x="7" y="2"/>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61" name="Freeform 422"/>
            <p:cNvSpPr>
              <a:spLocks/>
            </p:cNvSpPr>
            <p:nvPr/>
          </p:nvSpPr>
          <p:spPr bwMode="auto">
            <a:xfrm>
              <a:off x="3808" y="3679"/>
              <a:ext cx="6" cy="5"/>
            </a:xfrm>
            <a:custGeom>
              <a:avLst/>
              <a:gdLst>
                <a:gd name="T0" fmla="*/ 0 w 6"/>
                <a:gd name="T1" fmla="*/ 5 h 5"/>
                <a:gd name="T2" fmla="*/ 2 w 6"/>
                <a:gd name="T3" fmla="*/ 5 h 5"/>
                <a:gd name="T4" fmla="*/ 2 w 6"/>
                <a:gd name="T5" fmla="*/ 4 h 5"/>
                <a:gd name="T6" fmla="*/ 4 w 6"/>
                <a:gd name="T7" fmla="*/ 3 h 5"/>
                <a:gd name="T8" fmla="*/ 6 w 6"/>
                <a:gd name="T9" fmla="*/ 1 h 5"/>
                <a:gd name="T10" fmla="*/ 4 w 6"/>
                <a:gd name="T11" fmla="*/ 0 h 5"/>
                <a:gd name="T12" fmla="*/ 3 w 6"/>
                <a:gd name="T13" fmla="*/ 1 h 5"/>
                <a:gd name="T14" fmla="*/ 2 w 6"/>
                <a:gd name="T15" fmla="*/ 3 h 5"/>
                <a:gd name="T16" fmla="*/ 0 w 6"/>
                <a:gd name="T17" fmla="*/ 5 h 5"/>
                <a:gd name="T18" fmla="*/ 0 w 6"/>
                <a:gd name="T19" fmla="*/ 5 h 5"/>
                <a:gd name="T20" fmla="*/ 0 w 6"/>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
                <a:gd name="T35" fmla="*/ 6 w 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
                  <a:moveTo>
                    <a:pt x="0" y="5"/>
                  </a:moveTo>
                  <a:lnTo>
                    <a:pt x="2" y="5"/>
                  </a:lnTo>
                  <a:lnTo>
                    <a:pt x="2" y="4"/>
                  </a:lnTo>
                  <a:lnTo>
                    <a:pt x="4" y="3"/>
                  </a:lnTo>
                  <a:lnTo>
                    <a:pt x="6" y="1"/>
                  </a:lnTo>
                  <a:lnTo>
                    <a:pt x="4" y="0"/>
                  </a:lnTo>
                  <a:lnTo>
                    <a:pt x="3" y="1"/>
                  </a:lnTo>
                  <a:lnTo>
                    <a:pt x="2"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423"/>
            <p:cNvSpPr>
              <a:spLocks/>
            </p:cNvSpPr>
            <p:nvPr/>
          </p:nvSpPr>
          <p:spPr bwMode="auto">
            <a:xfrm>
              <a:off x="3746" y="3682"/>
              <a:ext cx="6" cy="5"/>
            </a:xfrm>
            <a:custGeom>
              <a:avLst/>
              <a:gdLst>
                <a:gd name="T0" fmla="*/ 0 w 6"/>
                <a:gd name="T1" fmla="*/ 1 h 5"/>
                <a:gd name="T2" fmla="*/ 0 w 6"/>
                <a:gd name="T3" fmla="*/ 1 h 5"/>
                <a:gd name="T4" fmla="*/ 0 w 6"/>
                <a:gd name="T5" fmla="*/ 1 h 5"/>
                <a:gd name="T6" fmla="*/ 4 w 6"/>
                <a:gd name="T7" fmla="*/ 0 h 5"/>
                <a:gd name="T8" fmla="*/ 6 w 6"/>
                <a:gd name="T9" fmla="*/ 1 h 5"/>
                <a:gd name="T10" fmla="*/ 5 w 6"/>
                <a:gd name="T11" fmla="*/ 2 h 5"/>
                <a:gd name="T12" fmla="*/ 2 w 6"/>
                <a:gd name="T13" fmla="*/ 4 h 5"/>
                <a:gd name="T14" fmla="*/ 1 w 6"/>
                <a:gd name="T15" fmla="*/ 4 h 5"/>
                <a:gd name="T16" fmla="*/ 0 w 6"/>
                <a:gd name="T17" fmla="*/ 5 h 5"/>
                <a:gd name="T18" fmla="*/ 0 w 6"/>
                <a:gd name="T19" fmla="*/ 5 h 5"/>
                <a:gd name="T20" fmla="*/ 0 w 6"/>
                <a:gd name="T21" fmla="*/ 4 h 5"/>
                <a:gd name="T22" fmla="*/ 0 w 6"/>
                <a:gd name="T23" fmla="*/ 2 h 5"/>
                <a:gd name="T24" fmla="*/ 0 w 6"/>
                <a:gd name="T25" fmla="*/ 1 h 5"/>
                <a:gd name="T26" fmla="*/ 0 w 6"/>
                <a:gd name="T27" fmla="*/ 1 h 5"/>
                <a:gd name="T28" fmla="*/ 0 w 6"/>
                <a:gd name="T29" fmla="*/ 1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5"/>
                <a:gd name="T47" fmla="*/ 6 w 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5">
                  <a:moveTo>
                    <a:pt x="0" y="1"/>
                  </a:moveTo>
                  <a:lnTo>
                    <a:pt x="0" y="1"/>
                  </a:lnTo>
                  <a:lnTo>
                    <a:pt x="4" y="0"/>
                  </a:lnTo>
                  <a:lnTo>
                    <a:pt x="6" y="1"/>
                  </a:lnTo>
                  <a:lnTo>
                    <a:pt x="5" y="2"/>
                  </a:lnTo>
                  <a:lnTo>
                    <a:pt x="2" y="4"/>
                  </a:lnTo>
                  <a:lnTo>
                    <a:pt x="1" y="4"/>
                  </a:lnTo>
                  <a:lnTo>
                    <a:pt x="0" y="5"/>
                  </a:lnTo>
                  <a:lnTo>
                    <a:pt x="0" y="4"/>
                  </a:lnTo>
                  <a:lnTo>
                    <a:pt x="0" y="2"/>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424"/>
            <p:cNvSpPr>
              <a:spLocks/>
            </p:cNvSpPr>
            <p:nvPr/>
          </p:nvSpPr>
          <p:spPr bwMode="auto">
            <a:xfrm>
              <a:off x="3723" y="3679"/>
              <a:ext cx="5" cy="5"/>
            </a:xfrm>
            <a:custGeom>
              <a:avLst/>
              <a:gdLst>
                <a:gd name="T0" fmla="*/ 5 w 5"/>
                <a:gd name="T1" fmla="*/ 5 h 5"/>
                <a:gd name="T2" fmla="*/ 4 w 5"/>
                <a:gd name="T3" fmla="*/ 5 h 5"/>
                <a:gd name="T4" fmla="*/ 4 w 5"/>
                <a:gd name="T5" fmla="*/ 4 h 5"/>
                <a:gd name="T6" fmla="*/ 1 w 5"/>
                <a:gd name="T7" fmla="*/ 3 h 5"/>
                <a:gd name="T8" fmla="*/ 0 w 5"/>
                <a:gd name="T9" fmla="*/ 1 h 5"/>
                <a:gd name="T10" fmla="*/ 1 w 5"/>
                <a:gd name="T11" fmla="*/ 0 h 5"/>
                <a:gd name="T12" fmla="*/ 2 w 5"/>
                <a:gd name="T13" fmla="*/ 1 h 5"/>
                <a:gd name="T14" fmla="*/ 4 w 5"/>
                <a:gd name="T15" fmla="*/ 3 h 5"/>
                <a:gd name="T16" fmla="*/ 5 w 5"/>
                <a:gd name="T17" fmla="*/ 5 h 5"/>
                <a:gd name="T18" fmla="*/ 5 w 5"/>
                <a:gd name="T19" fmla="*/ 5 h 5"/>
                <a:gd name="T20" fmla="*/ 5 w 5"/>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5"/>
                <a:gd name="T35" fmla="*/ 5 w 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5">
                  <a:moveTo>
                    <a:pt x="5" y="5"/>
                  </a:moveTo>
                  <a:lnTo>
                    <a:pt x="4" y="5"/>
                  </a:lnTo>
                  <a:lnTo>
                    <a:pt x="4" y="4"/>
                  </a:lnTo>
                  <a:lnTo>
                    <a:pt x="1" y="3"/>
                  </a:lnTo>
                  <a:lnTo>
                    <a:pt x="0" y="1"/>
                  </a:lnTo>
                  <a:lnTo>
                    <a:pt x="1" y="0"/>
                  </a:lnTo>
                  <a:lnTo>
                    <a:pt x="2" y="1"/>
                  </a:lnTo>
                  <a:lnTo>
                    <a:pt x="4" y="3"/>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425"/>
            <p:cNvSpPr>
              <a:spLocks/>
            </p:cNvSpPr>
            <p:nvPr/>
          </p:nvSpPr>
          <p:spPr bwMode="auto">
            <a:xfrm>
              <a:off x="3708" y="3428"/>
              <a:ext cx="121" cy="22"/>
            </a:xfrm>
            <a:custGeom>
              <a:avLst/>
              <a:gdLst>
                <a:gd name="T0" fmla="*/ 0 w 121"/>
                <a:gd name="T1" fmla="*/ 22 h 22"/>
                <a:gd name="T2" fmla="*/ 13 w 121"/>
                <a:gd name="T3" fmla="*/ 14 h 22"/>
                <a:gd name="T4" fmla="*/ 28 w 121"/>
                <a:gd name="T5" fmla="*/ 5 h 22"/>
                <a:gd name="T6" fmla="*/ 36 w 121"/>
                <a:gd name="T7" fmla="*/ 4 h 22"/>
                <a:gd name="T8" fmla="*/ 43 w 121"/>
                <a:gd name="T9" fmla="*/ 1 h 22"/>
                <a:gd name="T10" fmla="*/ 51 w 121"/>
                <a:gd name="T11" fmla="*/ 0 h 22"/>
                <a:gd name="T12" fmla="*/ 61 w 121"/>
                <a:gd name="T13" fmla="*/ 0 h 22"/>
                <a:gd name="T14" fmla="*/ 69 w 121"/>
                <a:gd name="T15" fmla="*/ 0 h 22"/>
                <a:gd name="T16" fmla="*/ 77 w 121"/>
                <a:gd name="T17" fmla="*/ 1 h 22"/>
                <a:gd name="T18" fmla="*/ 85 w 121"/>
                <a:gd name="T19" fmla="*/ 4 h 22"/>
                <a:gd name="T20" fmla="*/ 92 w 121"/>
                <a:gd name="T21" fmla="*/ 5 h 22"/>
                <a:gd name="T22" fmla="*/ 107 w 121"/>
                <a:gd name="T23" fmla="*/ 14 h 22"/>
                <a:gd name="T24" fmla="*/ 121 w 121"/>
                <a:gd name="T25" fmla="*/ 22 h 22"/>
                <a:gd name="T26" fmla="*/ 107 w 121"/>
                <a:gd name="T27" fmla="*/ 16 h 22"/>
                <a:gd name="T28" fmla="*/ 92 w 121"/>
                <a:gd name="T29" fmla="*/ 12 h 22"/>
                <a:gd name="T30" fmla="*/ 76 w 121"/>
                <a:gd name="T31" fmla="*/ 10 h 22"/>
                <a:gd name="T32" fmla="*/ 59 w 121"/>
                <a:gd name="T33" fmla="*/ 8 h 22"/>
                <a:gd name="T34" fmla="*/ 43 w 121"/>
                <a:gd name="T35" fmla="*/ 10 h 22"/>
                <a:gd name="T36" fmla="*/ 28 w 121"/>
                <a:gd name="T37" fmla="*/ 12 h 22"/>
                <a:gd name="T38" fmla="*/ 13 w 121"/>
                <a:gd name="T39" fmla="*/ 16 h 22"/>
                <a:gd name="T40" fmla="*/ 0 w 121"/>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22"/>
                <a:gd name="T65" fmla="*/ 121 w 121"/>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22">
                  <a:moveTo>
                    <a:pt x="0" y="22"/>
                  </a:moveTo>
                  <a:lnTo>
                    <a:pt x="13" y="14"/>
                  </a:lnTo>
                  <a:lnTo>
                    <a:pt x="28" y="5"/>
                  </a:lnTo>
                  <a:lnTo>
                    <a:pt x="36" y="4"/>
                  </a:lnTo>
                  <a:lnTo>
                    <a:pt x="43" y="1"/>
                  </a:lnTo>
                  <a:lnTo>
                    <a:pt x="51" y="0"/>
                  </a:lnTo>
                  <a:lnTo>
                    <a:pt x="61" y="0"/>
                  </a:lnTo>
                  <a:lnTo>
                    <a:pt x="69" y="0"/>
                  </a:lnTo>
                  <a:lnTo>
                    <a:pt x="77" y="1"/>
                  </a:lnTo>
                  <a:lnTo>
                    <a:pt x="85" y="4"/>
                  </a:lnTo>
                  <a:lnTo>
                    <a:pt x="92" y="5"/>
                  </a:lnTo>
                  <a:lnTo>
                    <a:pt x="107" y="14"/>
                  </a:lnTo>
                  <a:lnTo>
                    <a:pt x="121" y="22"/>
                  </a:lnTo>
                  <a:lnTo>
                    <a:pt x="107" y="16"/>
                  </a:lnTo>
                  <a:lnTo>
                    <a:pt x="92" y="12"/>
                  </a:lnTo>
                  <a:lnTo>
                    <a:pt x="76" y="10"/>
                  </a:lnTo>
                  <a:lnTo>
                    <a:pt x="59" y="8"/>
                  </a:lnTo>
                  <a:lnTo>
                    <a:pt x="43" y="10"/>
                  </a:lnTo>
                  <a:lnTo>
                    <a:pt x="28" y="12"/>
                  </a:lnTo>
                  <a:lnTo>
                    <a:pt x="13" y="16"/>
                  </a:lnTo>
                  <a:lnTo>
                    <a:pt x="0" y="22"/>
                  </a:lnTo>
                  <a:close/>
                </a:path>
              </a:pathLst>
            </a:custGeom>
            <a:solidFill>
              <a:srgbClr val="E77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426"/>
            <p:cNvSpPr>
              <a:spLocks/>
            </p:cNvSpPr>
            <p:nvPr/>
          </p:nvSpPr>
          <p:spPr bwMode="auto">
            <a:xfrm>
              <a:off x="3742" y="3478"/>
              <a:ext cx="20" cy="10"/>
            </a:xfrm>
            <a:custGeom>
              <a:avLst/>
              <a:gdLst>
                <a:gd name="T0" fmla="*/ 6 w 20"/>
                <a:gd name="T1" fmla="*/ 7 h 10"/>
                <a:gd name="T2" fmla="*/ 2 w 20"/>
                <a:gd name="T3" fmla="*/ 9 h 10"/>
                <a:gd name="T4" fmla="*/ 0 w 20"/>
                <a:gd name="T5" fmla="*/ 7 h 10"/>
                <a:gd name="T6" fmla="*/ 1 w 20"/>
                <a:gd name="T7" fmla="*/ 6 h 10"/>
                <a:gd name="T8" fmla="*/ 4 w 20"/>
                <a:gd name="T9" fmla="*/ 5 h 10"/>
                <a:gd name="T10" fmla="*/ 6 w 20"/>
                <a:gd name="T11" fmla="*/ 2 h 10"/>
                <a:gd name="T12" fmla="*/ 12 w 20"/>
                <a:gd name="T13" fmla="*/ 0 h 10"/>
                <a:gd name="T14" fmla="*/ 19 w 20"/>
                <a:gd name="T15" fmla="*/ 0 h 10"/>
                <a:gd name="T16" fmla="*/ 20 w 20"/>
                <a:gd name="T17" fmla="*/ 2 h 10"/>
                <a:gd name="T18" fmla="*/ 19 w 20"/>
                <a:gd name="T19" fmla="*/ 3 h 10"/>
                <a:gd name="T20" fmla="*/ 16 w 20"/>
                <a:gd name="T21" fmla="*/ 10 h 10"/>
                <a:gd name="T22" fmla="*/ 13 w 20"/>
                <a:gd name="T23" fmla="*/ 9 h 10"/>
                <a:gd name="T24" fmla="*/ 6 w 20"/>
                <a:gd name="T25" fmla="*/ 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0"/>
                <a:gd name="T41" fmla="*/ 20 w 2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0">
                  <a:moveTo>
                    <a:pt x="6" y="7"/>
                  </a:moveTo>
                  <a:lnTo>
                    <a:pt x="2" y="9"/>
                  </a:lnTo>
                  <a:lnTo>
                    <a:pt x="0" y="7"/>
                  </a:lnTo>
                  <a:lnTo>
                    <a:pt x="1" y="6"/>
                  </a:lnTo>
                  <a:lnTo>
                    <a:pt x="4" y="5"/>
                  </a:lnTo>
                  <a:lnTo>
                    <a:pt x="6" y="2"/>
                  </a:lnTo>
                  <a:lnTo>
                    <a:pt x="12" y="0"/>
                  </a:lnTo>
                  <a:lnTo>
                    <a:pt x="19" y="0"/>
                  </a:lnTo>
                  <a:lnTo>
                    <a:pt x="20" y="2"/>
                  </a:lnTo>
                  <a:lnTo>
                    <a:pt x="19" y="3"/>
                  </a:lnTo>
                  <a:lnTo>
                    <a:pt x="16" y="10"/>
                  </a:lnTo>
                  <a:lnTo>
                    <a:pt x="13" y="9"/>
                  </a:lnTo>
                  <a:lnTo>
                    <a:pt x="6" y="7"/>
                  </a:lnTo>
                  <a:close/>
                </a:path>
              </a:pathLst>
            </a:custGeom>
            <a:solidFill>
              <a:srgbClr val="6126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427"/>
            <p:cNvSpPr>
              <a:spLocks/>
            </p:cNvSpPr>
            <p:nvPr/>
          </p:nvSpPr>
          <p:spPr bwMode="auto">
            <a:xfrm>
              <a:off x="3751" y="3480"/>
              <a:ext cx="7" cy="4"/>
            </a:xfrm>
            <a:custGeom>
              <a:avLst/>
              <a:gdLst>
                <a:gd name="T0" fmla="*/ 0 w 7"/>
                <a:gd name="T1" fmla="*/ 3 h 4"/>
                <a:gd name="T2" fmla="*/ 1 w 7"/>
                <a:gd name="T3" fmla="*/ 0 h 4"/>
                <a:gd name="T4" fmla="*/ 4 w 7"/>
                <a:gd name="T5" fmla="*/ 0 h 4"/>
                <a:gd name="T6" fmla="*/ 7 w 7"/>
                <a:gd name="T7" fmla="*/ 0 h 4"/>
                <a:gd name="T8" fmla="*/ 7 w 7"/>
                <a:gd name="T9" fmla="*/ 3 h 4"/>
                <a:gd name="T10" fmla="*/ 7 w 7"/>
                <a:gd name="T11" fmla="*/ 4 h 4"/>
                <a:gd name="T12" fmla="*/ 4 w 7"/>
                <a:gd name="T13" fmla="*/ 4 h 4"/>
                <a:gd name="T14" fmla="*/ 1 w 7"/>
                <a:gd name="T15" fmla="*/ 4 h 4"/>
                <a:gd name="T16" fmla="*/ 0 w 7"/>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0" y="3"/>
                  </a:moveTo>
                  <a:lnTo>
                    <a:pt x="1" y="0"/>
                  </a:lnTo>
                  <a:lnTo>
                    <a:pt x="4" y="0"/>
                  </a:lnTo>
                  <a:lnTo>
                    <a:pt x="7" y="0"/>
                  </a:lnTo>
                  <a:lnTo>
                    <a:pt x="7" y="3"/>
                  </a:lnTo>
                  <a:lnTo>
                    <a:pt x="7" y="4"/>
                  </a:lnTo>
                  <a:lnTo>
                    <a:pt x="4" y="4"/>
                  </a:lnTo>
                  <a:lnTo>
                    <a:pt x="1" y="4"/>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428"/>
            <p:cNvSpPr>
              <a:spLocks/>
            </p:cNvSpPr>
            <p:nvPr/>
          </p:nvSpPr>
          <p:spPr bwMode="auto">
            <a:xfrm>
              <a:off x="3754" y="3480"/>
              <a:ext cx="3" cy="4"/>
            </a:xfrm>
            <a:custGeom>
              <a:avLst/>
              <a:gdLst>
                <a:gd name="T0" fmla="*/ 3 w 3"/>
                <a:gd name="T1" fmla="*/ 1 h 4"/>
                <a:gd name="T2" fmla="*/ 1 w 3"/>
                <a:gd name="T3" fmla="*/ 1 h 4"/>
                <a:gd name="T4" fmla="*/ 1 w 3"/>
                <a:gd name="T5" fmla="*/ 0 h 4"/>
                <a:gd name="T6" fmla="*/ 0 w 3"/>
                <a:gd name="T7" fmla="*/ 1 h 4"/>
                <a:gd name="T8" fmla="*/ 0 w 3"/>
                <a:gd name="T9" fmla="*/ 1 h 4"/>
                <a:gd name="T10" fmla="*/ 0 w 3"/>
                <a:gd name="T11" fmla="*/ 3 h 4"/>
                <a:gd name="T12" fmla="*/ 1 w 3"/>
                <a:gd name="T13" fmla="*/ 4 h 4"/>
                <a:gd name="T14" fmla="*/ 1 w 3"/>
                <a:gd name="T15" fmla="*/ 3 h 4"/>
                <a:gd name="T16" fmla="*/ 3 w 3"/>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3" y="1"/>
                  </a:moveTo>
                  <a:lnTo>
                    <a:pt x="1" y="1"/>
                  </a:lnTo>
                  <a:lnTo>
                    <a:pt x="1" y="0"/>
                  </a:lnTo>
                  <a:lnTo>
                    <a:pt x="0" y="1"/>
                  </a:lnTo>
                  <a:lnTo>
                    <a:pt x="0" y="3"/>
                  </a:lnTo>
                  <a:lnTo>
                    <a:pt x="1" y="4"/>
                  </a:lnTo>
                  <a:lnTo>
                    <a:pt x="1" y="3"/>
                  </a:lnTo>
                  <a:lnTo>
                    <a:pt x="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36" name="Rectangle 2"/>
          <p:cNvSpPr>
            <a:spLocks noGrp="1" noChangeArrowheads="1"/>
          </p:cNvSpPr>
          <p:nvPr>
            <p:ph type="ctrTitle"/>
          </p:nvPr>
        </p:nvSpPr>
        <p:spPr/>
        <p:txBody>
          <a:bodyPr/>
          <a:lstStyle/>
          <a:p>
            <a:pPr eaLnBrk="1" hangingPunct="1"/>
            <a:endParaRPr lang="en-US" altLang="en-US" smtClean="0"/>
          </a:p>
        </p:txBody>
      </p:sp>
      <p:sp>
        <p:nvSpPr>
          <p:cNvPr id="18437" name="Rectangle 3"/>
          <p:cNvSpPr>
            <a:spLocks noGrp="1" noChangeArrowheads="1"/>
          </p:cNvSpPr>
          <p:nvPr>
            <p:ph type="subTitle" idx="1"/>
          </p:nvPr>
        </p:nvSpPr>
        <p:spPr/>
        <p:txBody>
          <a:bodyPr/>
          <a:lstStyle/>
          <a:p>
            <a:pPr eaLnBrk="1" hangingPunct="1"/>
            <a:endParaRPr lang="en-US" altLang="en-US" smtClean="0"/>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294EF9-9184-41BE-978C-36190C86DEA4}" type="slidenum">
              <a:rPr lang="en-US" altLang="en-US" sz="1400" smtClean="0">
                <a:solidFill>
                  <a:srgbClr val="000000"/>
                </a:solidFill>
              </a:rPr>
              <a:pPr>
                <a:spcBef>
                  <a:spcPct val="0"/>
                </a:spcBef>
                <a:buFontTx/>
                <a:buNone/>
              </a:pPr>
              <a:t>1</a:t>
            </a:fld>
            <a:endParaRPr lang="en-US" altLang="en-US" sz="1400" smtClean="0">
              <a:solidFill>
                <a:srgbClr val="000000"/>
              </a:solidFill>
            </a:endParaRPr>
          </a:p>
        </p:txBody>
      </p:sp>
      <p:sp>
        <p:nvSpPr>
          <p:cNvPr id="18438"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8439" name="AutoShape 2808"/>
          <p:cNvSpPr>
            <a:spLocks noChangeArrowheads="1"/>
          </p:cNvSpPr>
          <p:nvPr/>
        </p:nvSpPr>
        <p:spPr bwMode="gray">
          <a:xfrm>
            <a:off x="493713" y="998538"/>
            <a:ext cx="184150" cy="400050"/>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zh-CN" altLang="en-US" sz="2000" b="1">
              <a:solidFill>
                <a:srgbClr val="BBE0E3"/>
              </a:solidFill>
              <a:latin typeface="Lucida Sans Unicode" panose="020B0602030504020204" pitchFamily="34" charset="0"/>
              <a:ea typeface="굴림" pitchFamily="34" charset="-127"/>
            </a:endParaRPr>
          </a:p>
        </p:txBody>
      </p:sp>
      <p:sp>
        <p:nvSpPr>
          <p:cNvPr id="18440" name="Rectangle 1026"/>
          <p:cNvSpPr>
            <a:spLocks noChangeArrowheads="1"/>
          </p:cNvSpPr>
          <p:nvPr/>
        </p:nvSpPr>
        <p:spPr bwMode="black">
          <a:xfrm>
            <a:off x="685800" y="4581525"/>
            <a:ext cx="76088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endParaRPr lang="en-US" altLang="ko-KR" b="1">
              <a:solidFill>
                <a:srgbClr val="006600"/>
              </a:solidFill>
              <a:latin typeface="Verdana" panose="020B0604030504040204" pitchFamily="34" charset="0"/>
              <a:ea typeface="굴림" pitchFamily="34" charset="-127"/>
            </a:endParaRPr>
          </a:p>
          <a:p>
            <a:pPr algn="ctr" eaLnBrk="1" hangingPunct="1">
              <a:lnSpc>
                <a:spcPct val="80000"/>
              </a:lnSpc>
              <a:spcBef>
                <a:spcPct val="0"/>
              </a:spcBef>
              <a:buFontTx/>
              <a:buNone/>
            </a:pPr>
            <a:endParaRPr lang="en-US" altLang="ko-KR" b="1">
              <a:solidFill>
                <a:srgbClr val="006600"/>
              </a:solidFill>
              <a:latin typeface="Verdana" panose="020B0604030504040204" pitchFamily="34" charset="0"/>
              <a:ea typeface="굴림" pitchFamily="34" charset="-127"/>
            </a:endParaRPr>
          </a:p>
        </p:txBody>
      </p:sp>
      <p:pic>
        <p:nvPicPr>
          <p:cNvPr id="18446"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2790" y="5752825"/>
            <a:ext cx="2777816" cy="10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Box 1"/>
          <p:cNvSpPr txBox="1">
            <a:spLocks noChangeArrowheads="1"/>
          </p:cNvSpPr>
          <p:nvPr/>
        </p:nvSpPr>
        <p:spPr bwMode="auto">
          <a:xfrm>
            <a:off x="107504" y="1288188"/>
            <a:ext cx="8948186" cy="361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ZA" altLang="en-US" sz="2800" b="1" dirty="0"/>
              <a:t> </a:t>
            </a:r>
            <a:r>
              <a:rPr lang="en-ZA" altLang="en-US" sz="2000" b="1" dirty="0"/>
              <a:t>PRESENTATION </a:t>
            </a:r>
            <a:r>
              <a:rPr lang="en-ZA" altLang="en-US" sz="2000" b="1" dirty="0" smtClean="0"/>
              <a:t>TO THE SELECT COMMITTEE ON </a:t>
            </a:r>
          </a:p>
          <a:p>
            <a:pPr algn="ctr" eaLnBrk="1" hangingPunct="1">
              <a:lnSpc>
                <a:spcPct val="150000"/>
              </a:lnSpc>
              <a:spcBef>
                <a:spcPct val="0"/>
              </a:spcBef>
              <a:buFontTx/>
              <a:buNone/>
            </a:pPr>
            <a:r>
              <a:rPr lang="en-ZA" altLang="en-US" sz="2000" b="1" dirty="0" smtClean="0"/>
              <a:t>SECURITY AND JUSTICE </a:t>
            </a:r>
          </a:p>
          <a:p>
            <a:pPr algn="ctr" eaLnBrk="1" hangingPunct="1">
              <a:lnSpc>
                <a:spcPct val="150000"/>
              </a:lnSpc>
              <a:spcBef>
                <a:spcPct val="0"/>
              </a:spcBef>
              <a:buFontTx/>
              <a:buNone/>
            </a:pPr>
            <a:endParaRPr lang="en-ZA" altLang="en-US" sz="2000" b="1" dirty="0" smtClean="0"/>
          </a:p>
          <a:p>
            <a:endParaRPr lang="en-ZA" sz="1800" dirty="0"/>
          </a:p>
          <a:p>
            <a:r>
              <a:rPr lang="en-US" sz="1800" dirty="0"/>
              <a:t> </a:t>
            </a:r>
            <a:r>
              <a:rPr lang="en-US" sz="1800" b="1" dirty="0"/>
              <a:t>Briefing </a:t>
            </a:r>
            <a:r>
              <a:rPr lang="en-US" sz="1800" b="1" dirty="0" smtClean="0"/>
              <a:t>on </a:t>
            </a:r>
            <a:r>
              <a:rPr lang="en-US" sz="1800" b="1" dirty="0"/>
              <a:t>the implementation of the Domestic Violence Act (DVA), 1998 </a:t>
            </a:r>
            <a:r>
              <a:rPr lang="en-ZA" altLang="en-US" sz="1800" b="1" dirty="0" smtClean="0"/>
              <a:t>: </a:t>
            </a:r>
            <a:endParaRPr lang="en-ZA" altLang="en-US" sz="1800" b="1" dirty="0"/>
          </a:p>
          <a:p>
            <a:pPr algn="ctr" eaLnBrk="1" hangingPunct="1">
              <a:lnSpc>
                <a:spcPct val="150000"/>
              </a:lnSpc>
              <a:spcBef>
                <a:spcPct val="0"/>
              </a:spcBef>
              <a:buFontTx/>
              <a:buNone/>
            </a:pPr>
            <a:r>
              <a:rPr lang="en-ZA" altLang="en-US" sz="1800" b="1" dirty="0"/>
              <a:t>Civilian Secretariat for Police </a:t>
            </a:r>
            <a:r>
              <a:rPr lang="en-ZA" altLang="en-US" sz="1800" b="1" dirty="0" smtClean="0"/>
              <a:t>Service (CSPS)</a:t>
            </a:r>
            <a:endParaRPr lang="en-ZA" altLang="en-US" sz="1800" b="1" dirty="0"/>
          </a:p>
          <a:p>
            <a:pPr algn="ctr" eaLnBrk="1" hangingPunct="1">
              <a:lnSpc>
                <a:spcPct val="150000"/>
              </a:lnSpc>
              <a:spcBef>
                <a:spcPct val="0"/>
              </a:spcBef>
              <a:buFontTx/>
              <a:buNone/>
            </a:pPr>
            <a:endParaRPr lang="en-US" altLang="en-US" sz="2000" b="1" dirty="0">
              <a:solidFill>
                <a:srgbClr val="006000"/>
              </a:solidFill>
              <a:ea typeface="ＭＳ Ｐゴシック" panose="020B0600070205080204" pitchFamily="34" charset="-128"/>
            </a:endParaRPr>
          </a:p>
          <a:p>
            <a:pPr algn="ctr" eaLnBrk="1" hangingPunct="1">
              <a:lnSpc>
                <a:spcPct val="150000"/>
              </a:lnSpc>
              <a:spcBef>
                <a:spcPct val="0"/>
              </a:spcBef>
              <a:buFontTx/>
              <a:buNone/>
            </a:pPr>
            <a:r>
              <a:rPr lang="en-US" altLang="en-US" sz="1800" b="1" dirty="0" smtClean="0">
                <a:ea typeface="ＭＳ Ｐゴシック" panose="020B0600070205080204" pitchFamily="34" charset="-128"/>
              </a:rPr>
              <a:t>25 May 2022</a:t>
            </a:r>
            <a:endParaRPr lang="en-ZA" altLang="en-US" sz="1800" b="1" dirty="0">
              <a:ea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0" y="13038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eaLnBrk="1" hangingPunct="1">
              <a:spcBef>
                <a:spcPct val="0"/>
              </a:spcBef>
              <a:buNone/>
            </a:pPr>
            <a:r>
              <a:rPr lang="en-ZA" altLang="en-US" b="1" dirty="0">
                <a:latin typeface="Arial Black" panose="020B0A04020102020204" pitchFamily="34" charset="0"/>
              </a:rPr>
              <a:t> </a:t>
            </a:r>
            <a:r>
              <a:rPr lang="en-ZA" altLang="en-US" dirty="0" smtClean="0">
                <a:latin typeface="Arial Black" panose="020B0A04020102020204" pitchFamily="34" charset="0"/>
              </a:rPr>
              <a:t>8.</a:t>
            </a:r>
            <a:r>
              <a:rPr lang="en-ZA" altLang="en-US" b="1" dirty="0" smtClean="0">
                <a:latin typeface="Arial Black" panose="020B0A04020102020204" pitchFamily="34" charset="0"/>
              </a:rPr>
              <a:t> </a:t>
            </a:r>
            <a:r>
              <a:rPr lang="en-ZA" b="1" i="1" dirty="0" smtClean="0"/>
              <a:t>NON-COMPLIANCE </a:t>
            </a:r>
            <a:r>
              <a:rPr lang="en-ZA" b="1" i="1" dirty="0"/>
              <a:t>REPORT BASED ON SAPS RECORDS</a:t>
            </a:r>
            <a:endParaRPr lang="en-ZA" sz="3200" b="1" dirty="0"/>
          </a:p>
          <a:p>
            <a:pPr algn="ctr" eaLnBrk="1" hangingPunct="1">
              <a:spcBef>
                <a:spcPct val="0"/>
              </a:spcBef>
              <a:buFontTx/>
              <a:buNone/>
            </a:pPr>
            <a:endParaRPr lang="en-US" altLang="en-US" b="1" dirty="0">
              <a:latin typeface="Arial" panose="020B0604020202020204" pitchFamily="34" charset="0"/>
            </a:endParaRPr>
          </a:p>
        </p:txBody>
      </p:sp>
      <p:sp>
        <p:nvSpPr>
          <p:cNvPr id="3" name="Content Placeholder 2"/>
          <p:cNvSpPr>
            <a:spLocks noGrp="1"/>
          </p:cNvSpPr>
          <p:nvPr>
            <p:ph sz="half" idx="1"/>
          </p:nvPr>
        </p:nvSpPr>
        <p:spPr>
          <a:xfrm>
            <a:off x="0" y="1322255"/>
            <a:ext cx="4211960" cy="5170188"/>
          </a:xfrm>
        </p:spPr>
        <p:txBody>
          <a:bodyPr>
            <a:normAutofit fontScale="92500"/>
          </a:bodyPr>
          <a:lstStyle/>
          <a:p>
            <a:pPr algn="just">
              <a:lnSpc>
                <a:spcPct val="150000"/>
              </a:lnSpc>
            </a:pPr>
            <a:r>
              <a:rPr lang="en-ZA" sz="1200" dirty="0" smtClean="0"/>
              <a:t>There </a:t>
            </a:r>
            <a:r>
              <a:rPr lang="en-ZA" sz="1200" dirty="0"/>
              <a:t>are still gaps in the implementation of the DVA at police station level as shown by the high </a:t>
            </a:r>
            <a:r>
              <a:rPr lang="en-ZA" sz="1200" dirty="0" smtClean="0"/>
              <a:t>number (59) </a:t>
            </a:r>
            <a:r>
              <a:rPr lang="en-ZA" sz="1200" dirty="0"/>
              <a:t>of administrative non-compliances </a:t>
            </a:r>
            <a:endParaRPr lang="en-ZA" sz="1200" dirty="0" smtClean="0"/>
          </a:p>
          <a:p>
            <a:pPr algn="just">
              <a:lnSpc>
                <a:spcPct val="150000"/>
              </a:lnSpc>
            </a:pPr>
            <a:r>
              <a:rPr lang="en-ZA" sz="1200" dirty="0"/>
              <a:t>Failure to fully comply with the administrative obligations like proper recording and filling, raises a question in terms of the ability to effectively provide services to the complainants</a:t>
            </a:r>
            <a:r>
              <a:rPr lang="en-ZA" sz="1200" dirty="0" smtClean="0"/>
              <a:t>.</a:t>
            </a:r>
          </a:p>
          <a:p>
            <a:pPr algn="just">
              <a:lnSpc>
                <a:spcPct val="150000"/>
              </a:lnSpc>
            </a:pPr>
            <a:r>
              <a:rPr lang="en-ZA" sz="1200" dirty="0" smtClean="0"/>
              <a:t> </a:t>
            </a:r>
            <a:r>
              <a:rPr lang="en-ZA" sz="1200" dirty="0"/>
              <a:t>Proper recording of reported incidents assists in the safekeeping of information relating to the reported incident which can be used in a court of law should the need arise. </a:t>
            </a:r>
            <a:endParaRPr lang="en-ZA" sz="1200" dirty="0" smtClean="0"/>
          </a:p>
          <a:p>
            <a:pPr algn="just">
              <a:lnSpc>
                <a:spcPct val="150000"/>
              </a:lnSpc>
            </a:pPr>
            <a:r>
              <a:rPr lang="en-ZA" sz="1200" dirty="0"/>
              <a:t>There was one (1) recorded case of failure by either the CSC or VISPOL commander to carry out the </a:t>
            </a:r>
            <a:r>
              <a:rPr lang="en-ZA" sz="1200" dirty="0" smtClean="0"/>
              <a:t>inspection</a:t>
            </a:r>
          </a:p>
          <a:p>
            <a:pPr algn="just">
              <a:lnSpc>
                <a:spcPct val="150000"/>
              </a:lnSpc>
            </a:pPr>
            <a:r>
              <a:rPr lang="en-ZA" sz="1200" dirty="0" smtClean="0"/>
              <a:t>Inspections </a:t>
            </a:r>
            <a:r>
              <a:rPr lang="en-ZA" sz="1200" dirty="0"/>
              <a:t>are </a:t>
            </a:r>
            <a:r>
              <a:rPr lang="en-ZA" sz="1200" dirty="0" smtClean="0"/>
              <a:t>crucial In ensuring </a:t>
            </a:r>
            <a:r>
              <a:rPr lang="en-ZA" sz="1200" dirty="0"/>
              <a:t>that members at the CSC are adhering to </a:t>
            </a:r>
            <a:r>
              <a:rPr lang="en-ZA" sz="1200" dirty="0" smtClean="0"/>
              <a:t>prescripts </a:t>
            </a:r>
            <a:r>
              <a:rPr lang="en-ZA" sz="1200" dirty="0"/>
              <a:t>and are provided with proper </a:t>
            </a:r>
            <a:r>
              <a:rPr lang="en-ZA" sz="1200" dirty="0" smtClean="0"/>
              <a:t>guidance</a:t>
            </a:r>
          </a:p>
          <a:p>
            <a:pPr algn="just">
              <a:lnSpc>
                <a:spcPct val="150000"/>
              </a:lnSpc>
            </a:pPr>
            <a:r>
              <a:rPr lang="en-ZA" sz="1200" dirty="0" smtClean="0"/>
              <a:t>Failure to conduct inspections, </a:t>
            </a:r>
            <a:r>
              <a:rPr lang="en-ZA" sz="1200" dirty="0"/>
              <a:t>deprives the frontline members of the opportunity to identify their mistakes, correct them and in the process learn so that the mistakes are not repeated</a:t>
            </a:r>
            <a:r>
              <a:rPr lang="en-ZA" sz="1200" dirty="0" smtClean="0"/>
              <a:t>.</a:t>
            </a:r>
          </a:p>
          <a:p>
            <a:pPr algn="just"/>
            <a:endParaRPr lang="en-ZA" sz="1500" dirty="0" smtClean="0"/>
          </a:p>
          <a:p>
            <a:pPr algn="just"/>
            <a:endParaRPr lang="en-ZA" sz="1500" dirty="0"/>
          </a:p>
          <a:p>
            <a:endParaRPr lang="en-ZA" sz="1500" dirty="0"/>
          </a:p>
          <a:p>
            <a:endParaRPr lang="en-US" sz="12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10</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ontent Placeholder 15"/>
          <p:cNvGraphicFramePr>
            <a:graphicFrameLocks noGrp="1"/>
          </p:cNvGraphicFramePr>
          <p:nvPr>
            <p:ph sz="half" idx="2"/>
            <p:extLst>
              <p:ext uri="{D42A27DB-BD31-4B8C-83A1-F6EECF244321}">
                <p14:modId xmlns:p14="http://schemas.microsoft.com/office/powerpoint/2010/main" val="1947789354"/>
              </p:ext>
            </p:extLst>
          </p:nvPr>
        </p:nvGraphicFramePr>
        <p:xfrm>
          <a:off x="4253707" y="1434024"/>
          <a:ext cx="4792662" cy="4644722"/>
        </p:xfrm>
        <a:graphic>
          <a:graphicData uri="http://schemas.openxmlformats.org/drawingml/2006/table">
            <a:tbl>
              <a:tblPr firstRow="1" firstCol="1" bandRow="1"/>
              <a:tblGrid>
                <a:gridCol w="1341946">
                  <a:extLst>
                    <a:ext uri="{9D8B030D-6E8A-4147-A177-3AD203B41FA5}">
                      <a16:colId xmlns:a16="http://schemas.microsoft.com/office/drawing/2014/main" val="20000"/>
                    </a:ext>
                  </a:extLst>
                </a:gridCol>
                <a:gridCol w="239633">
                  <a:extLst>
                    <a:ext uri="{9D8B030D-6E8A-4147-A177-3AD203B41FA5}">
                      <a16:colId xmlns:a16="http://schemas.microsoft.com/office/drawing/2014/main" val="20001"/>
                    </a:ext>
                  </a:extLst>
                </a:gridCol>
                <a:gridCol w="287560">
                  <a:extLst>
                    <a:ext uri="{9D8B030D-6E8A-4147-A177-3AD203B41FA5}">
                      <a16:colId xmlns:a16="http://schemas.microsoft.com/office/drawing/2014/main" val="20002"/>
                    </a:ext>
                  </a:extLst>
                </a:gridCol>
                <a:gridCol w="239633">
                  <a:extLst>
                    <a:ext uri="{9D8B030D-6E8A-4147-A177-3AD203B41FA5}">
                      <a16:colId xmlns:a16="http://schemas.microsoft.com/office/drawing/2014/main" val="20003"/>
                    </a:ext>
                  </a:extLst>
                </a:gridCol>
                <a:gridCol w="335486">
                  <a:extLst>
                    <a:ext uri="{9D8B030D-6E8A-4147-A177-3AD203B41FA5}">
                      <a16:colId xmlns:a16="http://schemas.microsoft.com/office/drawing/2014/main" val="20004"/>
                    </a:ext>
                  </a:extLst>
                </a:gridCol>
                <a:gridCol w="255609">
                  <a:extLst>
                    <a:ext uri="{9D8B030D-6E8A-4147-A177-3AD203B41FA5}">
                      <a16:colId xmlns:a16="http://schemas.microsoft.com/office/drawing/2014/main" val="20005"/>
                    </a:ext>
                  </a:extLst>
                </a:gridCol>
                <a:gridCol w="271584">
                  <a:extLst>
                    <a:ext uri="{9D8B030D-6E8A-4147-A177-3AD203B41FA5}">
                      <a16:colId xmlns:a16="http://schemas.microsoft.com/office/drawing/2014/main" val="20006"/>
                    </a:ext>
                  </a:extLst>
                </a:gridCol>
                <a:gridCol w="271584">
                  <a:extLst>
                    <a:ext uri="{9D8B030D-6E8A-4147-A177-3AD203B41FA5}">
                      <a16:colId xmlns:a16="http://schemas.microsoft.com/office/drawing/2014/main" val="20007"/>
                    </a:ext>
                  </a:extLst>
                </a:gridCol>
                <a:gridCol w="271584">
                  <a:extLst>
                    <a:ext uri="{9D8B030D-6E8A-4147-A177-3AD203B41FA5}">
                      <a16:colId xmlns:a16="http://schemas.microsoft.com/office/drawing/2014/main" val="20008"/>
                    </a:ext>
                  </a:extLst>
                </a:gridCol>
                <a:gridCol w="271584">
                  <a:extLst>
                    <a:ext uri="{9D8B030D-6E8A-4147-A177-3AD203B41FA5}">
                      <a16:colId xmlns:a16="http://schemas.microsoft.com/office/drawing/2014/main" val="20009"/>
                    </a:ext>
                  </a:extLst>
                </a:gridCol>
                <a:gridCol w="670973">
                  <a:extLst>
                    <a:ext uri="{9D8B030D-6E8A-4147-A177-3AD203B41FA5}">
                      <a16:colId xmlns:a16="http://schemas.microsoft.com/office/drawing/2014/main" val="20010"/>
                    </a:ext>
                  </a:extLst>
                </a:gridCol>
                <a:gridCol w="335486">
                  <a:extLst>
                    <a:ext uri="{9D8B030D-6E8A-4147-A177-3AD203B41FA5}">
                      <a16:colId xmlns:a16="http://schemas.microsoft.com/office/drawing/2014/main" val="20011"/>
                    </a:ext>
                  </a:extLst>
                </a:gridCol>
              </a:tblGrid>
              <a:tr h="360750">
                <a:tc>
                  <a:txBody>
                    <a:bodyPr/>
                    <a:lstStyle/>
                    <a:p>
                      <a:pPr algn="just">
                        <a:lnSpc>
                          <a:spcPct val="115000"/>
                        </a:lnSpc>
                      </a:pPr>
                      <a:r>
                        <a:rPr lang="en-GB" sz="700" b="1">
                          <a:effectLst/>
                          <a:latin typeface="Arial" panose="020B0604020202020204" pitchFamily="34" charset="0"/>
                          <a:cs typeface="Times New Roman" panose="02020603050405020304" pitchFamily="18" charset="0"/>
                        </a:rPr>
                        <a:t>Categories</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solidFill>
                            <a:srgbClr val="000000"/>
                          </a:solidFill>
                          <a:effectLst/>
                          <a:latin typeface="Arial" panose="020B0604020202020204" pitchFamily="34" charset="0"/>
                          <a:cs typeface="Times New Roman" panose="02020603050405020304" pitchFamily="18" charset="0"/>
                        </a:rPr>
                        <a:t>EC</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FS</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GP</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KZN</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LP</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MP</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NC</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NW</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WC</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Type of non-compliance</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pPr>
                      <a:r>
                        <a:rPr lang="en-GB" sz="700" b="1">
                          <a:effectLst/>
                          <a:latin typeface="Arial" panose="020B0604020202020204" pitchFamily="34" charset="0"/>
                          <a:cs typeface="Times New Roman" panose="02020603050405020304" pitchFamily="18" charset="0"/>
                        </a:rPr>
                        <a:t>Total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0"/>
                  </a:ext>
                </a:extLst>
              </a:tr>
              <a:tr h="325554">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complete SAPS 508(a) and 508(b)</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5</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30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Administrative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35</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786">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record DV incidents in the Occurrence Book  or Pocket Book</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2</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1</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Administrative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3</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493">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file/ register Protection Order</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2</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Administrative</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2</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079">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arrest the perpetrator</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9092">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assist a complainant to open a case</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3</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12</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Operational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15</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1857">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serve a protection Order</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3713">
                <a:tc>
                  <a:txBody>
                    <a:bodyPr/>
                    <a:lstStyle/>
                    <a:p>
                      <a:pPr>
                        <a:lnSpc>
                          <a:spcPct val="115000"/>
                        </a:lnSpc>
                        <a:tabLst>
                          <a:tab pos="90170" algn="l"/>
                        </a:tabLst>
                      </a:pPr>
                      <a:r>
                        <a:rPr lang="en-ZA" sz="700" b="1">
                          <a:effectLst/>
                          <a:latin typeface="Arial" panose="020B0604020202020204" pitchFamily="34" charset="0"/>
                          <a:cs typeface="Times New Roman" panose="02020603050405020304" pitchFamily="18" charset="0"/>
                        </a:rPr>
                        <a:t>Failed to submit pocket book entry and endorse case number</a:t>
                      </a:r>
                      <a:endParaRPr lang="en-ZA" sz="900">
                        <a:effectLst/>
                        <a:latin typeface="Calibri" panose="020F0502020204030204" pitchFamily="34" charset="0"/>
                        <a:cs typeface="Times New Roman" panose="02020603050405020304" pitchFamily="18" charset="0"/>
                      </a:endParaRPr>
                    </a:p>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1</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Administrative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1</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1857">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confiscate a fire arm of a perpetrator</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7786">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do 1</a:t>
                      </a:r>
                      <a:r>
                        <a:rPr lang="en-GB" sz="700" b="1" baseline="30000">
                          <a:solidFill>
                            <a:srgbClr val="000000"/>
                          </a:solidFill>
                          <a:effectLst/>
                          <a:latin typeface="Arial" panose="020B0604020202020204" pitchFamily="34" charset="0"/>
                          <a:cs typeface="Times New Roman" panose="02020603050405020304" pitchFamily="18" charset="0"/>
                        </a:rPr>
                        <a:t>st</a:t>
                      </a:r>
                      <a:r>
                        <a:rPr lang="en-GB" sz="700" b="1">
                          <a:solidFill>
                            <a:srgbClr val="000000"/>
                          </a:solidFill>
                          <a:effectLst/>
                          <a:latin typeface="Arial" panose="020B0604020202020204" pitchFamily="34" charset="0"/>
                          <a:cs typeface="Times New Roman" panose="02020603050405020304" pitchFamily="18" charset="0"/>
                        </a:rPr>
                        <a:t> level inspection</a:t>
                      </a:r>
                      <a:endParaRPr lang="en-ZA" sz="900">
                        <a:effectLst/>
                        <a:latin typeface="Calibri" panose="020F0502020204030204" pitchFamily="34" charset="0"/>
                        <a:cs typeface="Times New Roman" panose="02020603050405020304" pitchFamily="18" charset="0"/>
                      </a:endParaRPr>
                    </a:p>
                    <a:p>
                      <a:pPr>
                        <a:lnSpc>
                          <a:spcPct val="115000"/>
                        </a:lnSpc>
                      </a:pPr>
                      <a:r>
                        <a:rPr lang="en-GB" sz="700" b="1">
                          <a:solidFill>
                            <a:srgbClr val="FF0000"/>
                          </a:solidFill>
                          <a:effectLst/>
                          <a:latin typeface="Arial" panose="020B0604020202020204" pitchFamily="34" charset="0"/>
                          <a:cs typeface="Times New Roman" panose="02020603050405020304" pitchFamily="18" charset="0"/>
                        </a:rPr>
                        <a:t>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1</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Administrative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1</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7786">
                <a:tc>
                  <a:txBody>
                    <a:bodyPr/>
                    <a:lstStyle/>
                    <a:p>
                      <a:pPr>
                        <a:lnSpc>
                          <a:spcPct val="115000"/>
                        </a:lnSpc>
                      </a:pPr>
                      <a:r>
                        <a:rPr lang="en-GB" sz="700" b="1">
                          <a:solidFill>
                            <a:srgbClr val="000000"/>
                          </a:solidFill>
                          <a:effectLst/>
                          <a:latin typeface="Arial" panose="020B0604020202020204" pitchFamily="34" charset="0"/>
                          <a:cs typeface="Times New Roman" panose="02020603050405020304" pitchFamily="18" charset="0"/>
                        </a:rPr>
                        <a:t>Failure to render a satisfactory service to the victim</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2</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0</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Operational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2</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0969">
                <a:tc>
                  <a:txBody>
                    <a:bodyPr/>
                    <a:lstStyle/>
                    <a:p>
                      <a:pPr>
                        <a:lnSpc>
                          <a:spcPct val="115000"/>
                        </a:lnSpc>
                        <a:tabLst>
                          <a:tab pos="90170" algn="l"/>
                        </a:tabLst>
                      </a:pPr>
                      <a:r>
                        <a:rPr lang="en-GB" sz="700" b="1">
                          <a:solidFill>
                            <a:srgbClr val="000000"/>
                          </a:solidFill>
                          <a:effectLst/>
                          <a:latin typeface="Arial" panose="020B0604020202020204" pitchFamily="34" charset="0"/>
                          <a:cs typeface="Times New Roman" panose="02020603050405020304" pitchFamily="18" charset="0"/>
                        </a:rPr>
                        <a:t>Total number of complaints received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13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700" b="1">
                          <a:effectLst/>
                          <a:latin typeface="Arial" panose="020B0604020202020204" pitchFamily="34" charset="0"/>
                          <a:ea typeface="Calibri" panose="020F0502020204030204" pitchFamily="34" charset="0"/>
                          <a:cs typeface="Times New Roman" panose="02020603050405020304" pitchFamily="18" charset="0"/>
                        </a:rPr>
                        <a:t>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effectLst/>
                          <a:latin typeface="Arial" panose="020B0604020202020204" pitchFamily="34" charset="0"/>
                          <a:cs typeface="Times New Roman" panose="02020603050405020304" pitchFamily="18" charset="0"/>
                        </a:rPr>
                        <a:t>43</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700" b="1">
                          <a:solidFill>
                            <a:srgbClr val="000000"/>
                          </a:solidFill>
                          <a:effectLst/>
                          <a:latin typeface="Arial" panose="020B0604020202020204" pitchFamily="34" charset="0"/>
                          <a:cs typeface="Times New Roman" panose="02020603050405020304" pitchFamily="18" charset="0"/>
                        </a:rPr>
                        <a:t> </a:t>
                      </a:r>
                      <a:endParaRPr lang="en-ZA" sz="90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700" b="1" dirty="0">
                          <a:solidFill>
                            <a:srgbClr val="000000"/>
                          </a:solidFill>
                          <a:effectLst/>
                          <a:latin typeface="Arial" panose="020B0604020202020204" pitchFamily="34" charset="0"/>
                          <a:cs typeface="Times New Roman" panose="02020603050405020304" pitchFamily="18" charset="0"/>
                        </a:rPr>
                        <a:t>59</a:t>
                      </a:r>
                      <a:endParaRPr lang="en-ZA" sz="900" dirty="0">
                        <a:effectLst/>
                        <a:latin typeface="Calibri" panose="020F0502020204030204" pitchFamily="34" charset="0"/>
                        <a:cs typeface="Times New Roman" panose="02020603050405020304" pitchFamily="18" charset="0"/>
                      </a:endParaRPr>
                    </a:p>
                  </a:txBody>
                  <a:tcPr marL="57512" marR="57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774688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n-ZA" sz="2800" b="1" i="1" dirty="0" smtClean="0"/>
              <a:t>NON-COMPLIANCE </a:t>
            </a:r>
            <a:r>
              <a:rPr lang="en-ZA" sz="2800" b="1" i="1" dirty="0"/>
              <a:t>REPORT BASED ON SAPS RECORDS</a:t>
            </a:r>
            <a:endParaRPr lang="en-ZA" sz="2800" dirty="0"/>
          </a:p>
        </p:txBody>
      </p:sp>
      <p:sp>
        <p:nvSpPr>
          <p:cNvPr id="3" name="Content Placeholder 2"/>
          <p:cNvSpPr>
            <a:spLocks noGrp="1"/>
          </p:cNvSpPr>
          <p:nvPr>
            <p:ph idx="1"/>
          </p:nvPr>
        </p:nvSpPr>
        <p:spPr>
          <a:xfrm>
            <a:off x="45811" y="1447500"/>
            <a:ext cx="9080368" cy="5276033"/>
          </a:xfrm>
        </p:spPr>
        <p:txBody>
          <a:bodyPr>
            <a:normAutofit/>
          </a:bodyPr>
          <a:lstStyle/>
          <a:p>
            <a:pPr algn="just"/>
            <a:r>
              <a:rPr lang="en-ZA" sz="2000" dirty="0" smtClean="0"/>
              <a:t>SAPS </a:t>
            </a:r>
            <a:r>
              <a:rPr lang="en-ZA" sz="2000" dirty="0"/>
              <a:t>recorded 17 incidents of operational non-compliance, </a:t>
            </a:r>
            <a:endParaRPr lang="en-ZA" sz="2000" dirty="0" smtClean="0"/>
          </a:p>
          <a:p>
            <a:pPr lvl="1" algn="just">
              <a:lnSpc>
                <a:spcPct val="150000"/>
              </a:lnSpc>
            </a:pPr>
            <a:r>
              <a:rPr lang="en-ZA" sz="1800" dirty="0" smtClean="0"/>
              <a:t>15 </a:t>
            </a:r>
            <a:r>
              <a:rPr lang="en-ZA" sz="1800" dirty="0"/>
              <a:t>incidents fell under the category of </a:t>
            </a:r>
            <a:r>
              <a:rPr lang="en-GB" sz="1800" dirty="0"/>
              <a:t>failure to assist a complainant to open a case </a:t>
            </a:r>
            <a:endParaRPr lang="en-GB" sz="1800" dirty="0" smtClean="0"/>
          </a:p>
          <a:p>
            <a:pPr lvl="1" algn="just">
              <a:lnSpc>
                <a:spcPct val="150000"/>
              </a:lnSpc>
            </a:pPr>
            <a:r>
              <a:rPr lang="en-GB" sz="1800" dirty="0"/>
              <a:t>T</a:t>
            </a:r>
            <a:r>
              <a:rPr lang="en-GB" sz="1800" dirty="0" smtClean="0"/>
              <a:t>wo </a:t>
            </a:r>
            <a:r>
              <a:rPr lang="en-GB" sz="1800" dirty="0"/>
              <a:t>(2) were incidents where members failed to render a satisfactory service to the victim. </a:t>
            </a:r>
            <a:r>
              <a:rPr lang="en-ZA" sz="1800" dirty="0" smtClean="0"/>
              <a:t> </a:t>
            </a:r>
          </a:p>
          <a:p>
            <a:pPr lvl="1" algn="just">
              <a:lnSpc>
                <a:spcPct val="150000"/>
              </a:lnSpc>
            </a:pPr>
            <a:r>
              <a:rPr lang="en-ZA" sz="1800" dirty="0" smtClean="0"/>
              <a:t>Monitoring </a:t>
            </a:r>
            <a:r>
              <a:rPr lang="en-ZA" sz="1800" dirty="0"/>
              <a:t>findings have suggested that personal and cultural factors may negatively impact on police officers’ handling of complaints of domestic </a:t>
            </a:r>
            <a:r>
              <a:rPr lang="en-ZA" sz="1800" dirty="0" smtClean="0"/>
              <a:t>violence. </a:t>
            </a:r>
          </a:p>
          <a:p>
            <a:pPr algn="just">
              <a:lnSpc>
                <a:spcPct val="150000"/>
              </a:lnSpc>
            </a:pPr>
            <a:r>
              <a:rPr lang="en-ZA" sz="2000" dirty="0"/>
              <a:t>Disciplinary proceedings were initiated for all the 59 members with departmental steps taken and there were no applications for exemption submitted.</a:t>
            </a:r>
            <a:endParaRPr lang="en-US" sz="2000" dirty="0"/>
          </a:p>
        </p:txBody>
      </p:sp>
      <p:sp>
        <p:nvSpPr>
          <p:cNvPr id="24584" name="Slide Number Placeholder 2"/>
          <p:cNvSpPr>
            <a:spLocks noGrp="1"/>
          </p:cNvSpPr>
          <p:nvPr>
            <p:ph type="sldNum" sz="quarter" idx="12"/>
          </p:nvPr>
        </p:nvSpPr>
        <p:spPr bwMode="auto">
          <a:xfrm>
            <a:off x="7885113" y="6326188"/>
            <a:ext cx="1193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07C7-2E18-4532-A11C-B0DFD4F4E0A3}" type="slidenum">
              <a:rPr lang="en-ZA" altLang="en-US" sz="1200" smtClean="0">
                <a:solidFill>
                  <a:srgbClr val="898989"/>
                </a:solidFill>
              </a:rPr>
              <a:pPr>
                <a:spcBef>
                  <a:spcPct val="0"/>
                </a:spcBef>
                <a:buFontTx/>
                <a:buNone/>
              </a:pPr>
              <a:t>11</a:t>
            </a:fld>
            <a:endParaRPr lang="en-ZA" altLang="en-US" sz="1200" smtClean="0">
              <a:solidFill>
                <a:srgbClr val="898989"/>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5811" y="367530"/>
            <a:ext cx="9116010" cy="1047750"/>
          </a:xfrm>
          <a:prstGeom prst="rect">
            <a:avLst/>
          </a:prstGeom>
        </p:spPr>
      </p:pic>
    </p:spTree>
    <p:extLst>
      <p:ext uri="{BB962C8B-B14F-4D97-AF65-F5344CB8AC3E}">
        <p14:creationId xmlns:p14="http://schemas.microsoft.com/office/powerpoint/2010/main" val="3196446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53190" y="723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eaLnBrk="1" hangingPunct="1">
              <a:spcBef>
                <a:spcPct val="0"/>
              </a:spcBef>
              <a:buNone/>
            </a:pPr>
            <a:r>
              <a:rPr lang="en-ZA" altLang="en-US" b="1" dirty="0">
                <a:latin typeface="Arial Black" panose="020B0A04020102020204" pitchFamily="34" charset="0"/>
              </a:rPr>
              <a:t> </a:t>
            </a:r>
            <a:r>
              <a:rPr lang="en-ZA" altLang="en-US" sz="2400" b="1" dirty="0" smtClean="0">
                <a:latin typeface="Arial Black" panose="020B0A04020102020204" pitchFamily="34" charset="0"/>
              </a:rPr>
              <a:t>10. </a:t>
            </a:r>
            <a:r>
              <a:rPr lang="en-ZA" b="1" i="1" dirty="0" smtClean="0"/>
              <a:t>NON-COMPLIANCE </a:t>
            </a:r>
            <a:r>
              <a:rPr lang="en-ZA" b="1" i="1" dirty="0"/>
              <a:t>REPORT BASED ON CSPS POLICE STATION </a:t>
            </a:r>
            <a:r>
              <a:rPr lang="en-ZA" b="1" i="1" dirty="0" smtClean="0"/>
              <a:t>VISIT</a:t>
            </a:r>
            <a:endParaRPr lang="en-ZA" b="1" dirty="0"/>
          </a:p>
          <a:p>
            <a:pPr marL="0" lvl="1" indent="0" algn="ctr" eaLnBrk="1" hangingPunct="1">
              <a:spcBef>
                <a:spcPct val="0"/>
              </a:spcBef>
              <a:buNone/>
            </a:pPr>
            <a:endParaRPr lang="en-ZA" sz="3200" b="1" dirty="0"/>
          </a:p>
          <a:p>
            <a:pPr algn="ctr" eaLnBrk="1" hangingPunct="1">
              <a:spcBef>
                <a:spcPct val="0"/>
              </a:spcBef>
              <a:buFontTx/>
              <a:buNone/>
            </a:pPr>
            <a:endParaRPr lang="en-US" altLang="en-US" b="1" dirty="0">
              <a:latin typeface="Arial" panose="020B0604020202020204" pitchFamily="34" charset="0"/>
            </a:endParaRPr>
          </a:p>
        </p:txBody>
      </p:sp>
      <p:sp>
        <p:nvSpPr>
          <p:cNvPr id="3" name="Content Placeholder 2"/>
          <p:cNvSpPr>
            <a:spLocks noGrp="1"/>
          </p:cNvSpPr>
          <p:nvPr>
            <p:ph sz="half" idx="1"/>
          </p:nvPr>
        </p:nvSpPr>
        <p:spPr>
          <a:xfrm>
            <a:off x="1" y="1239838"/>
            <a:ext cx="4451276" cy="5289429"/>
          </a:xfrm>
        </p:spPr>
        <p:txBody>
          <a:bodyPr>
            <a:noAutofit/>
          </a:bodyPr>
          <a:lstStyle/>
          <a:p>
            <a:pPr>
              <a:lnSpc>
                <a:spcPct val="150000"/>
              </a:lnSpc>
            </a:pPr>
            <a:r>
              <a:rPr lang="en-ZA" sz="1400" dirty="0" smtClean="0"/>
              <a:t>15 </a:t>
            </a:r>
            <a:r>
              <a:rPr lang="en-ZA" sz="1400" dirty="0"/>
              <a:t>non-compliance incidents were </a:t>
            </a:r>
            <a:r>
              <a:rPr lang="en-ZA" sz="1400" dirty="0" smtClean="0"/>
              <a:t>found </a:t>
            </a:r>
          </a:p>
          <a:p>
            <a:pPr lvl="1">
              <a:lnSpc>
                <a:spcPct val="150000"/>
              </a:lnSpc>
            </a:pPr>
            <a:r>
              <a:rPr lang="en-ZA" sz="1400" dirty="0"/>
              <a:t>F</a:t>
            </a:r>
            <a:r>
              <a:rPr lang="en-ZA" sz="1400" dirty="0" smtClean="0"/>
              <a:t>ive </a:t>
            </a:r>
            <a:r>
              <a:rPr lang="en-ZA" sz="1400" dirty="0"/>
              <a:t>(5) were administrative non-compliances and 10 were operational non-compliances</a:t>
            </a:r>
            <a:r>
              <a:rPr lang="en-ZA" sz="1400" dirty="0" smtClean="0"/>
              <a:t>.</a:t>
            </a:r>
          </a:p>
          <a:p>
            <a:pPr>
              <a:lnSpc>
                <a:spcPct val="150000"/>
              </a:lnSpc>
            </a:pPr>
            <a:r>
              <a:rPr lang="en-ZA" sz="1400" dirty="0"/>
              <a:t>Disciplinary proceedings were initiated in 12 of the 15 reported incidents and all the cases have been </a:t>
            </a:r>
            <a:r>
              <a:rPr lang="en-ZA" sz="1400" dirty="0" smtClean="0"/>
              <a:t>finalised</a:t>
            </a:r>
          </a:p>
          <a:p>
            <a:pPr>
              <a:lnSpc>
                <a:spcPct val="150000"/>
              </a:lnSpc>
            </a:pPr>
            <a:r>
              <a:rPr lang="en-ZA" sz="1400" dirty="0"/>
              <a:t>The CSPS will determine the cause of the high number of non-compliance incidents at </a:t>
            </a:r>
            <a:r>
              <a:rPr lang="en-ZA" sz="1400" dirty="0" err="1"/>
              <a:t>Lulekani</a:t>
            </a:r>
            <a:r>
              <a:rPr lang="en-ZA" sz="1400" dirty="0"/>
              <a:t> police </a:t>
            </a:r>
            <a:r>
              <a:rPr lang="en-ZA" sz="1400" dirty="0" smtClean="0"/>
              <a:t>station in the current FY </a:t>
            </a:r>
            <a:r>
              <a:rPr lang="en-ZA" sz="1400" dirty="0"/>
              <a:t>and ensure that corrective action is implemented. </a:t>
            </a:r>
            <a:endParaRPr lang="en-ZA" sz="1400" dirty="0" smtClean="0"/>
          </a:p>
          <a:p>
            <a:pPr>
              <a:lnSpc>
                <a:spcPct val="150000"/>
              </a:lnSpc>
            </a:pPr>
            <a:r>
              <a:rPr lang="en-ZA" sz="1400" dirty="0"/>
              <a:t>All the non-compliance incidents </a:t>
            </a:r>
            <a:r>
              <a:rPr lang="en-ZA" sz="1400" dirty="0" smtClean="0"/>
              <a:t> were </a:t>
            </a:r>
            <a:r>
              <a:rPr lang="en-ZA" sz="1400" dirty="0"/>
              <a:t>found from the police station </a:t>
            </a:r>
            <a:r>
              <a:rPr lang="en-ZA" sz="1400" dirty="0" smtClean="0"/>
              <a:t>records. never </a:t>
            </a:r>
            <a:r>
              <a:rPr lang="en-ZA" sz="1400" dirty="0"/>
              <a:t>referred to the CSPS for recommendations on </a:t>
            </a:r>
            <a:r>
              <a:rPr lang="en-ZA" sz="1400" dirty="0" smtClean="0"/>
              <a:t>disciplinary </a:t>
            </a:r>
            <a:r>
              <a:rPr lang="en-ZA" sz="1400" dirty="0"/>
              <a:t>processes to be initiated, nor were there any applications for exemption received</a:t>
            </a:r>
          </a:p>
          <a:p>
            <a:endParaRPr lang="en-US" sz="8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12</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half" idx="2"/>
          </p:nvPr>
        </p:nvPicPr>
        <p:blipFill>
          <a:blip r:embed="rId4"/>
          <a:stretch>
            <a:fillRect/>
          </a:stretch>
        </p:blipFill>
        <p:spPr>
          <a:xfrm>
            <a:off x="4451277" y="1515772"/>
            <a:ext cx="4654632" cy="4867411"/>
          </a:xfrm>
          <a:prstGeom prst="rect">
            <a:avLst/>
          </a:prstGeom>
        </p:spPr>
      </p:pic>
    </p:spTree>
    <p:extLst>
      <p:ext uri="{BB962C8B-B14F-4D97-AF65-F5344CB8AC3E}">
        <p14:creationId xmlns:p14="http://schemas.microsoft.com/office/powerpoint/2010/main" val="3232280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20716" y="135799"/>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eaLnBrk="1" hangingPunct="1">
              <a:spcBef>
                <a:spcPct val="0"/>
              </a:spcBef>
              <a:buNone/>
            </a:pPr>
            <a:r>
              <a:rPr lang="en-ZA" altLang="en-US" b="1" dirty="0">
                <a:latin typeface="Arial Black" panose="020B0A04020102020204" pitchFamily="34" charset="0"/>
              </a:rPr>
              <a:t> </a:t>
            </a:r>
            <a:r>
              <a:rPr lang="en-ZA" sz="2000" b="1" dirty="0"/>
              <a:t>NON-COMPLIANCE REPORT BASED COMPLIANCE LODGED WITH THE CSPS</a:t>
            </a:r>
          </a:p>
          <a:p>
            <a:pPr algn="ctr" eaLnBrk="1" hangingPunct="1">
              <a:spcBef>
                <a:spcPct val="0"/>
              </a:spcBef>
              <a:buFontTx/>
              <a:buNone/>
            </a:pPr>
            <a:endParaRPr lang="en-US" altLang="en-US" b="1" dirty="0">
              <a:latin typeface="Arial" panose="020B0604020202020204" pitchFamily="34" charset="0"/>
            </a:endParaRPr>
          </a:p>
        </p:txBody>
      </p:sp>
      <p:sp>
        <p:nvSpPr>
          <p:cNvPr id="3" name="Content Placeholder 2"/>
          <p:cNvSpPr>
            <a:spLocks noGrp="1"/>
          </p:cNvSpPr>
          <p:nvPr>
            <p:ph sz="half" idx="1"/>
          </p:nvPr>
        </p:nvSpPr>
        <p:spPr>
          <a:xfrm>
            <a:off x="107504" y="1460009"/>
            <a:ext cx="4248472" cy="5170188"/>
          </a:xfrm>
        </p:spPr>
        <p:txBody>
          <a:bodyPr>
            <a:normAutofit/>
          </a:bodyPr>
          <a:lstStyle/>
          <a:p>
            <a:pPr algn="just">
              <a:lnSpc>
                <a:spcPct val="150000"/>
              </a:lnSpc>
            </a:pPr>
            <a:r>
              <a:rPr lang="en-ZA" sz="1600" dirty="0" smtClean="0"/>
              <a:t>Two (2) incidents </a:t>
            </a:r>
            <a:r>
              <a:rPr lang="en-ZA" sz="1600" dirty="0"/>
              <a:t>of operational non-compliance </a:t>
            </a:r>
            <a:r>
              <a:rPr lang="en-ZA" sz="1600" dirty="0" smtClean="0"/>
              <a:t>complaints were lodged </a:t>
            </a:r>
            <a:r>
              <a:rPr lang="en-ZA" sz="1600" dirty="0"/>
              <a:t>at </a:t>
            </a:r>
            <a:r>
              <a:rPr lang="en-ZA" sz="1600" dirty="0" smtClean="0"/>
              <a:t>CSPS, </a:t>
            </a:r>
            <a:r>
              <a:rPr lang="en-ZA" sz="1600" dirty="0"/>
              <a:t>however these </a:t>
            </a:r>
            <a:r>
              <a:rPr lang="en-ZA" sz="1600" dirty="0" smtClean="0"/>
              <a:t>continues to be very few over the years. </a:t>
            </a:r>
          </a:p>
          <a:p>
            <a:pPr algn="just">
              <a:lnSpc>
                <a:spcPct val="150000"/>
              </a:lnSpc>
            </a:pPr>
            <a:r>
              <a:rPr lang="en-ZA" sz="1600" dirty="0"/>
              <a:t>N</a:t>
            </a:r>
            <a:r>
              <a:rPr lang="en-ZA" sz="1600" dirty="0" smtClean="0"/>
              <a:t>umber </a:t>
            </a:r>
            <a:r>
              <a:rPr lang="en-ZA" sz="1600" dirty="0"/>
              <a:t>of operational non-compliance complaints indicate </a:t>
            </a:r>
            <a:r>
              <a:rPr lang="en-ZA" sz="1600" dirty="0" smtClean="0"/>
              <a:t>dissatisfaction </a:t>
            </a:r>
            <a:r>
              <a:rPr lang="en-ZA" sz="1600" dirty="0"/>
              <a:t>by community </a:t>
            </a:r>
            <a:r>
              <a:rPr lang="en-ZA" sz="1600" dirty="0" smtClean="0"/>
              <a:t>members over the SAPS</a:t>
            </a:r>
          </a:p>
          <a:p>
            <a:pPr algn="just">
              <a:lnSpc>
                <a:spcPct val="150000"/>
              </a:lnSpc>
            </a:pPr>
            <a:r>
              <a:rPr lang="en-ZA" sz="1600" dirty="0" smtClean="0"/>
              <a:t>It is also an </a:t>
            </a:r>
            <a:r>
              <a:rPr lang="en-ZA" sz="1600" dirty="0"/>
              <a:t>indication that communities are </a:t>
            </a:r>
            <a:r>
              <a:rPr lang="en-ZA" sz="1600" dirty="0" smtClean="0"/>
              <a:t>not yet  </a:t>
            </a:r>
            <a:r>
              <a:rPr lang="en-ZA" sz="1600" dirty="0"/>
              <a:t>aware of the available opportunities for reporting police </a:t>
            </a:r>
            <a:r>
              <a:rPr lang="en-ZA" sz="1600" dirty="0" smtClean="0"/>
              <a:t>non-compliance. </a:t>
            </a:r>
          </a:p>
          <a:p>
            <a:pPr lvl="1" algn="just">
              <a:lnSpc>
                <a:spcPct val="150000"/>
              </a:lnSpc>
            </a:pPr>
            <a:r>
              <a:rPr lang="en-ZA" sz="1400" dirty="0" smtClean="0"/>
              <a:t>CSPS to continue with vigorous awareness campaigns </a:t>
            </a:r>
          </a:p>
          <a:p>
            <a:pPr marL="0" indent="0">
              <a:buNone/>
            </a:pPr>
            <a:endParaRPr lang="en-US" sz="16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13</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2584352952"/>
              </p:ext>
            </p:extLst>
          </p:nvPr>
        </p:nvGraphicFramePr>
        <p:xfrm>
          <a:off x="4499992" y="1772816"/>
          <a:ext cx="4459275" cy="2576233"/>
        </p:xfrm>
        <a:graphic>
          <a:graphicData uri="http://schemas.openxmlformats.org/drawingml/2006/table">
            <a:tbl>
              <a:tblPr firstRow="1" firstCol="1" bandRow="1"/>
              <a:tblGrid>
                <a:gridCol w="387268">
                  <a:extLst>
                    <a:ext uri="{9D8B030D-6E8A-4147-A177-3AD203B41FA5}">
                      <a16:colId xmlns:a16="http://schemas.microsoft.com/office/drawing/2014/main" val="20000"/>
                    </a:ext>
                  </a:extLst>
                </a:gridCol>
                <a:gridCol w="512896">
                  <a:extLst>
                    <a:ext uri="{9D8B030D-6E8A-4147-A177-3AD203B41FA5}">
                      <a16:colId xmlns:a16="http://schemas.microsoft.com/office/drawing/2014/main" val="20001"/>
                    </a:ext>
                  </a:extLst>
                </a:gridCol>
                <a:gridCol w="1501098">
                  <a:extLst>
                    <a:ext uri="{9D8B030D-6E8A-4147-A177-3AD203B41FA5}">
                      <a16:colId xmlns:a16="http://schemas.microsoft.com/office/drawing/2014/main" val="20002"/>
                    </a:ext>
                  </a:extLst>
                </a:gridCol>
                <a:gridCol w="979299">
                  <a:extLst>
                    <a:ext uri="{9D8B030D-6E8A-4147-A177-3AD203B41FA5}">
                      <a16:colId xmlns:a16="http://schemas.microsoft.com/office/drawing/2014/main" val="20003"/>
                    </a:ext>
                  </a:extLst>
                </a:gridCol>
                <a:gridCol w="1078714">
                  <a:extLst>
                    <a:ext uri="{9D8B030D-6E8A-4147-A177-3AD203B41FA5}">
                      <a16:colId xmlns:a16="http://schemas.microsoft.com/office/drawing/2014/main" val="20004"/>
                    </a:ext>
                  </a:extLst>
                </a:gridCol>
              </a:tblGrid>
              <a:tr h="368033">
                <a:tc>
                  <a:txBody>
                    <a:bodyPr/>
                    <a:lstStyle/>
                    <a:p>
                      <a:pPr>
                        <a:lnSpc>
                          <a:spcPct val="115000"/>
                        </a:lnSpc>
                        <a:spcAft>
                          <a:spcPts val="0"/>
                        </a:spcAft>
                      </a:pPr>
                      <a:r>
                        <a:rPr lang="en-ZA" sz="600" b="1" dirty="0">
                          <a:effectLst/>
                          <a:latin typeface="Arial" panose="020B0604020202020204" pitchFamily="34" charset="0"/>
                          <a:ea typeface="Calibri" panose="020F0502020204030204" pitchFamily="34" charset="0"/>
                          <a:cs typeface="Times New Roman" panose="02020603050405020304" pitchFamily="18" charset="0"/>
                        </a:rPr>
                        <a:t>PROV</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POLICE STATION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NATURE OF NON-COMPLIANCE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DISCIPLINARY STEPS TAKEN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0"/>
                  </a:ext>
                </a:extLst>
              </a:tr>
              <a:tr h="920083">
                <a:tc>
                  <a:txBody>
                    <a:bodyPr/>
                    <a:lstStyle/>
                    <a:p>
                      <a:pPr>
                        <a:lnSpc>
                          <a:spcPct val="115000"/>
                        </a:lnSpc>
                        <a:spcAft>
                          <a:spcPts val="0"/>
                        </a:spcAft>
                      </a:pPr>
                      <a:r>
                        <a:rPr lang="en-ZA" sz="600" b="1" dirty="0">
                          <a:effectLst/>
                          <a:latin typeface="Arial" panose="020B0604020202020204" pitchFamily="34" charset="0"/>
                          <a:ea typeface="Calibri" panose="020F0502020204030204" pitchFamily="34" charset="0"/>
                          <a:cs typeface="Times New Roman" panose="02020603050405020304" pitchFamily="18" charset="0"/>
                        </a:rPr>
                        <a:t>GP</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Akasia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dirty="0">
                          <a:effectLst/>
                          <a:latin typeface="Arial" panose="020B0604020202020204" pitchFamily="34" charset="0"/>
                          <a:ea typeface="Calibri" panose="020F0502020204030204" pitchFamily="34" charset="0"/>
                          <a:cs typeface="Times New Roman" panose="02020603050405020304" pitchFamily="18" charset="0"/>
                        </a:rPr>
                        <a:t>Failure to make an arrest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No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No recommendation was made as multiple cases were opened and arrests were effected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88117">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FS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Kopanong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dirty="0">
                          <a:effectLst/>
                          <a:latin typeface="Arial" panose="020B0604020202020204" pitchFamily="34" charset="0"/>
                          <a:ea typeface="Calibri" panose="020F0502020204030204" pitchFamily="34" charset="0"/>
                          <a:cs typeface="Times New Roman" panose="02020603050405020304" pitchFamily="18" charset="0"/>
                        </a:rPr>
                        <a:t>Failure to follow a lawful instruction which led to the perpetrator not being arrested involving 3 members, the Visible Policing Commander and the Station Commander</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Yes (on 1 member)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600" b="1">
                          <a:effectLst/>
                          <a:latin typeface="Arial" panose="020B0604020202020204" pitchFamily="34" charset="0"/>
                          <a:ea typeface="Calibri" panose="020F0502020204030204" pitchFamily="34" charset="0"/>
                          <a:cs typeface="Times New Roman" panose="02020603050405020304" pitchFamily="18" charset="0"/>
                        </a:rPr>
                        <a:t>4 applications for  exemption were applied for and granted by the CSPS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600" b="1" dirty="0">
                          <a:effectLst/>
                          <a:latin typeface="Arial" panose="020B0604020202020204" pitchFamily="34" charset="0"/>
                          <a:ea typeface="Calibri" panose="020F0502020204030204" pitchFamily="34" charset="0"/>
                          <a:cs typeface="Times New Roman" panose="02020603050405020304" pitchFamily="18" charset="0"/>
                        </a:rPr>
                        <a:t>1 Pending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453" marR="48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751761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ZA" sz="2800" b="1" i="1" dirty="0" smtClean="0"/>
              <a:t> MANAGEMENT </a:t>
            </a:r>
            <a:r>
              <a:rPr lang="en-ZA" sz="2800" b="1" i="1" dirty="0"/>
              <a:t>OF NON-COMPLIANCE BY </a:t>
            </a:r>
            <a:r>
              <a:rPr lang="en-ZA" sz="2800" b="1" i="1" dirty="0" smtClean="0"/>
              <a:t>SAPS: REMEDIAL PROCESS TO ASSIST MEMBERS </a:t>
            </a:r>
            <a:endParaRPr lang="en-ZA" sz="2800" dirty="0"/>
          </a:p>
        </p:txBody>
      </p:sp>
      <p:sp>
        <p:nvSpPr>
          <p:cNvPr id="3" name="Content Placeholder 2"/>
          <p:cNvSpPr>
            <a:spLocks noGrp="1"/>
          </p:cNvSpPr>
          <p:nvPr>
            <p:ph sz="half" idx="1"/>
          </p:nvPr>
        </p:nvSpPr>
        <p:spPr>
          <a:xfrm>
            <a:off x="0" y="1427163"/>
            <a:ext cx="5004048" cy="5203034"/>
          </a:xfrm>
        </p:spPr>
        <p:txBody>
          <a:bodyPr>
            <a:normAutofit fontScale="92500" lnSpcReduction="20000"/>
          </a:bodyPr>
          <a:lstStyle/>
          <a:p>
            <a:pPr algn="just">
              <a:lnSpc>
                <a:spcPct val="150000"/>
              </a:lnSpc>
            </a:pPr>
            <a:r>
              <a:rPr lang="en-ZA" sz="1400" dirty="0"/>
              <a:t>In assessing the management of non-compliance further, measures in place to deal with reoffending and whether there are remedial processes in place to assist members who have committed administrative non-compliance was assessed</a:t>
            </a:r>
            <a:r>
              <a:rPr lang="en-ZA" sz="1400" dirty="0" smtClean="0"/>
              <a:t>.</a:t>
            </a:r>
          </a:p>
          <a:p>
            <a:pPr lvl="1" algn="just">
              <a:lnSpc>
                <a:spcPct val="150000"/>
              </a:lnSpc>
            </a:pPr>
            <a:r>
              <a:rPr lang="en-ZA" sz="1200" dirty="0" smtClean="0"/>
              <a:t>Majority of stations have </a:t>
            </a:r>
            <a:r>
              <a:rPr lang="en-ZA" sz="1200" dirty="0"/>
              <a:t>mechanism </a:t>
            </a:r>
            <a:r>
              <a:rPr lang="en-ZA" sz="1200" dirty="0" smtClean="0"/>
              <a:t>in </a:t>
            </a:r>
            <a:r>
              <a:rPr lang="en-ZA" sz="1200" dirty="0"/>
              <a:t>place to deal with </a:t>
            </a:r>
            <a:r>
              <a:rPr lang="en-ZA" sz="1200" dirty="0" smtClean="0"/>
              <a:t>non-compliance</a:t>
            </a:r>
          </a:p>
          <a:p>
            <a:pPr lvl="1" algn="just">
              <a:lnSpc>
                <a:spcPct val="150000"/>
              </a:lnSpc>
            </a:pPr>
            <a:r>
              <a:rPr lang="en-ZA" sz="1200" dirty="0" smtClean="0"/>
              <a:t>The mechanisms are meant to curb repeat  non-compliance</a:t>
            </a:r>
            <a:endParaRPr lang="en-ZA" sz="1100" dirty="0"/>
          </a:p>
          <a:p>
            <a:pPr algn="just">
              <a:lnSpc>
                <a:spcPct val="150000"/>
              </a:lnSpc>
            </a:pPr>
            <a:r>
              <a:rPr lang="en-ZA" sz="1400" dirty="0" smtClean="0"/>
              <a:t>When there is non-compliance </a:t>
            </a:r>
            <a:r>
              <a:rPr lang="en-ZA" sz="1400" dirty="0"/>
              <a:t>with the DVA and </a:t>
            </a:r>
            <a:r>
              <a:rPr lang="en-ZA" sz="1400" dirty="0" err="1" smtClean="0"/>
              <a:t>Nl</a:t>
            </a:r>
            <a:r>
              <a:rPr lang="en-ZA" sz="1400" dirty="0" smtClean="0"/>
              <a:t>, </a:t>
            </a:r>
            <a:r>
              <a:rPr lang="en-ZA" sz="1400" dirty="0"/>
              <a:t>the relevant Station Commander has </a:t>
            </a:r>
            <a:r>
              <a:rPr lang="en-ZA" sz="1400" dirty="0" smtClean="0"/>
              <a:t>to </a:t>
            </a:r>
            <a:r>
              <a:rPr lang="en-ZA" sz="1400" dirty="0"/>
              <a:t>institute disciplinary proceedings against that particular member and report to CSPS. </a:t>
            </a:r>
            <a:endParaRPr lang="en-ZA" sz="1400" dirty="0" smtClean="0"/>
          </a:p>
          <a:p>
            <a:pPr algn="just">
              <a:lnSpc>
                <a:spcPct val="150000"/>
              </a:lnSpc>
            </a:pPr>
            <a:r>
              <a:rPr lang="en-ZA" sz="1400" dirty="0" smtClean="0"/>
              <a:t>The challenge identified in this area is that incidents </a:t>
            </a:r>
            <a:r>
              <a:rPr lang="en-ZA" sz="1400" dirty="0"/>
              <a:t>are </a:t>
            </a:r>
            <a:r>
              <a:rPr lang="en-ZA" sz="1400" dirty="0" smtClean="0"/>
              <a:t>not often reported by the SAPS to CSPS</a:t>
            </a:r>
          </a:p>
          <a:p>
            <a:pPr algn="just">
              <a:lnSpc>
                <a:spcPct val="150000"/>
              </a:lnSpc>
            </a:pPr>
            <a:r>
              <a:rPr lang="en-ZA" sz="1400" dirty="0" smtClean="0"/>
              <a:t>To improve the  </a:t>
            </a:r>
            <a:r>
              <a:rPr lang="en-ZA" sz="1400" dirty="0"/>
              <a:t>reporting process, a Compliance Forum was established between the CSPS and the </a:t>
            </a:r>
            <a:r>
              <a:rPr lang="en-ZA" sz="1400" dirty="0" smtClean="0"/>
              <a:t>SAPS</a:t>
            </a:r>
          </a:p>
          <a:p>
            <a:pPr algn="just">
              <a:lnSpc>
                <a:spcPct val="150000"/>
              </a:lnSpc>
            </a:pPr>
            <a:r>
              <a:rPr lang="en-ZA" sz="1400" dirty="0" smtClean="0"/>
              <a:t>Meetings are taking place regularly, there are some slow improvements but the forum has not yet fully achieved its desired objectives. </a:t>
            </a:r>
            <a:endParaRPr lang="en-ZA" sz="14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14</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114182871"/>
              </p:ext>
            </p:extLst>
          </p:nvPr>
        </p:nvGraphicFramePr>
        <p:xfrm>
          <a:off x="5148064" y="1600200"/>
          <a:ext cx="3876874"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47632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13. MEMBERS AS OFFENDERS OF DOMESTIC VIOLENCE ACCORDING TO STATION VISITS </a:t>
            </a:r>
            <a:endParaRPr lang="en-ZA" b="1" dirty="0" smtClean="0"/>
          </a:p>
          <a:p>
            <a:pPr algn="ctr">
              <a:buNone/>
            </a:pPr>
            <a:endParaRPr lang="en-ZA" sz="2800" dirty="0"/>
          </a:p>
        </p:txBody>
      </p:sp>
      <p:sp>
        <p:nvSpPr>
          <p:cNvPr id="3" name="Content Placeholder 2"/>
          <p:cNvSpPr>
            <a:spLocks noGrp="1"/>
          </p:cNvSpPr>
          <p:nvPr>
            <p:ph sz="half" idx="1"/>
          </p:nvPr>
        </p:nvSpPr>
        <p:spPr>
          <a:xfrm>
            <a:off x="93264" y="1321591"/>
            <a:ext cx="4622752" cy="5203034"/>
          </a:xfrm>
        </p:spPr>
        <p:txBody>
          <a:bodyPr>
            <a:noAutofit/>
          </a:bodyPr>
          <a:lstStyle/>
          <a:p>
            <a:pPr algn="just">
              <a:lnSpc>
                <a:spcPct val="150000"/>
              </a:lnSpc>
            </a:pPr>
            <a:r>
              <a:rPr lang="en-ZA" sz="1400" dirty="0"/>
              <a:t>23 members </a:t>
            </a:r>
            <a:r>
              <a:rPr lang="en-ZA" sz="1400" dirty="0" smtClean="0"/>
              <a:t>were </a:t>
            </a:r>
            <a:r>
              <a:rPr lang="en-ZA" sz="1400" dirty="0"/>
              <a:t>reported to be offenders of domestic violence </a:t>
            </a:r>
            <a:r>
              <a:rPr lang="en-ZA" sz="1400" dirty="0" smtClean="0"/>
              <a:t>in </a:t>
            </a:r>
            <a:r>
              <a:rPr lang="en-ZA" sz="1400" dirty="0"/>
              <a:t>17 police stations</a:t>
            </a:r>
            <a:r>
              <a:rPr lang="en-ZA" sz="1400" dirty="0" smtClean="0"/>
              <a:t>.</a:t>
            </a:r>
          </a:p>
          <a:p>
            <a:pPr algn="just">
              <a:lnSpc>
                <a:spcPct val="150000"/>
              </a:lnSpc>
            </a:pPr>
            <a:r>
              <a:rPr lang="en-ZA" sz="1400" dirty="0"/>
              <a:t>WC had the highest number of reported members with nine (9) from five (5) police </a:t>
            </a:r>
            <a:r>
              <a:rPr lang="en-ZA" sz="1400" dirty="0" smtClean="0"/>
              <a:t>stations</a:t>
            </a:r>
          </a:p>
          <a:p>
            <a:pPr algn="just">
              <a:lnSpc>
                <a:spcPct val="150000"/>
              </a:lnSpc>
            </a:pPr>
            <a:r>
              <a:rPr lang="en-ZA" sz="1400" dirty="0" smtClean="0"/>
              <a:t>11 </a:t>
            </a:r>
            <a:r>
              <a:rPr lang="en-ZA" sz="1400" dirty="0"/>
              <a:t>firearms were seized and two (2) </a:t>
            </a:r>
            <a:r>
              <a:rPr lang="en-ZA" sz="1400" dirty="0" smtClean="0"/>
              <a:t>section </a:t>
            </a:r>
            <a:r>
              <a:rPr lang="en-ZA" sz="1400" dirty="0"/>
              <a:t>102 inquiries were held, and outcome for both cases still </a:t>
            </a:r>
            <a:r>
              <a:rPr lang="en-ZA" sz="1400" dirty="0" smtClean="0"/>
              <a:t>pending</a:t>
            </a:r>
          </a:p>
          <a:p>
            <a:pPr algn="just">
              <a:lnSpc>
                <a:spcPct val="150000"/>
              </a:lnSpc>
            </a:pPr>
            <a:r>
              <a:rPr lang="en-ZA" sz="1400" dirty="0"/>
              <a:t>Reasons given for not conducting Section 102 enquiry on seized firearms </a:t>
            </a:r>
            <a:r>
              <a:rPr lang="en-ZA" sz="1400" dirty="0" smtClean="0"/>
              <a:t>included the following:</a:t>
            </a:r>
          </a:p>
          <a:p>
            <a:pPr lvl="1" algn="just">
              <a:lnSpc>
                <a:spcPct val="150000"/>
              </a:lnSpc>
            </a:pPr>
            <a:r>
              <a:rPr lang="en-ZA" sz="1000" dirty="0" smtClean="0"/>
              <a:t>members brought </a:t>
            </a:r>
            <a:r>
              <a:rPr lang="en-ZA" sz="1000" dirty="0"/>
              <a:t>the </a:t>
            </a:r>
            <a:r>
              <a:rPr lang="en-ZA" sz="1000" dirty="0" smtClean="0"/>
              <a:t>firearms </a:t>
            </a:r>
            <a:r>
              <a:rPr lang="en-ZA" sz="1000" dirty="0"/>
              <a:t>for </a:t>
            </a:r>
            <a:r>
              <a:rPr lang="en-ZA" sz="1000" dirty="0" smtClean="0"/>
              <a:t>safekeeping, </a:t>
            </a:r>
          </a:p>
          <a:p>
            <a:pPr lvl="1" algn="just">
              <a:lnSpc>
                <a:spcPct val="150000"/>
              </a:lnSpc>
            </a:pPr>
            <a:r>
              <a:rPr lang="en-ZA" sz="1000" dirty="0" smtClean="0"/>
              <a:t>firearms  </a:t>
            </a:r>
            <a:r>
              <a:rPr lang="en-ZA" sz="1000" dirty="0"/>
              <a:t>not </a:t>
            </a:r>
            <a:r>
              <a:rPr lang="en-ZA" sz="1000" dirty="0" smtClean="0"/>
              <a:t>used during the reported incident,</a:t>
            </a:r>
          </a:p>
          <a:p>
            <a:pPr lvl="1" algn="just">
              <a:lnSpc>
                <a:spcPct val="150000"/>
              </a:lnSpc>
            </a:pPr>
            <a:r>
              <a:rPr lang="en-ZA" sz="1000" dirty="0" smtClean="0"/>
              <a:t>Some members do not have personal </a:t>
            </a:r>
            <a:r>
              <a:rPr lang="en-ZA" sz="1000" dirty="0"/>
              <a:t>firearms or state firearms issued to </a:t>
            </a:r>
            <a:r>
              <a:rPr lang="en-ZA" sz="1000" dirty="0" smtClean="0"/>
              <a:t>them</a:t>
            </a:r>
          </a:p>
          <a:p>
            <a:pPr algn="just">
              <a:lnSpc>
                <a:spcPct val="150000"/>
              </a:lnSpc>
            </a:pPr>
            <a:r>
              <a:rPr lang="en-ZA" sz="1400" dirty="0" smtClean="0"/>
              <a:t>One case where </a:t>
            </a:r>
            <a:r>
              <a:rPr lang="en-ZA" sz="1400" dirty="0"/>
              <a:t>the </a:t>
            </a:r>
            <a:r>
              <a:rPr lang="en-ZA" sz="1400" dirty="0" smtClean="0"/>
              <a:t>firearm was </a:t>
            </a:r>
            <a:r>
              <a:rPr lang="en-ZA" sz="1400" dirty="0"/>
              <a:t>not seized </a:t>
            </a:r>
            <a:r>
              <a:rPr lang="en-ZA" sz="1400" dirty="0" smtClean="0"/>
              <a:t>and no </a:t>
            </a:r>
            <a:r>
              <a:rPr lang="en-ZA" sz="1400" dirty="0"/>
              <a:t>Section 102 enquiry </a:t>
            </a:r>
            <a:r>
              <a:rPr lang="en-ZA" sz="1400" dirty="0" smtClean="0"/>
              <a:t>conducted</a:t>
            </a:r>
            <a:r>
              <a:rPr lang="en-ZA" sz="1400" dirty="0"/>
              <a:t>, it was </a:t>
            </a:r>
            <a:r>
              <a:rPr lang="en-ZA" sz="1400" dirty="0" smtClean="0"/>
              <a:t>reported that the member had </a:t>
            </a:r>
            <a:r>
              <a:rPr lang="en-ZA" sz="1400" dirty="0"/>
              <a:t>disappeared</a:t>
            </a:r>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15</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sz="half" idx="2"/>
            <p:extLst>
              <p:ext uri="{D42A27DB-BD31-4B8C-83A1-F6EECF244321}">
                <p14:modId xmlns:p14="http://schemas.microsoft.com/office/powerpoint/2010/main" val="53882841"/>
              </p:ext>
            </p:extLst>
          </p:nvPr>
        </p:nvGraphicFramePr>
        <p:xfrm>
          <a:off x="4779914" y="1435703"/>
          <a:ext cx="4222848" cy="4792751"/>
        </p:xfrm>
        <a:graphic>
          <a:graphicData uri="http://schemas.openxmlformats.org/drawingml/2006/table">
            <a:tbl>
              <a:tblPr firstRow="1" firstCol="1" bandRow="1"/>
              <a:tblGrid>
                <a:gridCol w="767700">
                  <a:extLst>
                    <a:ext uri="{9D8B030D-6E8A-4147-A177-3AD203B41FA5}">
                      <a16:colId xmlns:a16="http://schemas.microsoft.com/office/drawing/2014/main" val="20000"/>
                    </a:ext>
                  </a:extLst>
                </a:gridCol>
                <a:gridCol w="767700">
                  <a:extLst>
                    <a:ext uri="{9D8B030D-6E8A-4147-A177-3AD203B41FA5}">
                      <a16:colId xmlns:a16="http://schemas.microsoft.com/office/drawing/2014/main" val="20001"/>
                    </a:ext>
                  </a:extLst>
                </a:gridCol>
                <a:gridCol w="671862">
                  <a:extLst>
                    <a:ext uri="{9D8B030D-6E8A-4147-A177-3AD203B41FA5}">
                      <a16:colId xmlns:a16="http://schemas.microsoft.com/office/drawing/2014/main" val="20002"/>
                    </a:ext>
                  </a:extLst>
                </a:gridCol>
                <a:gridCol w="671862">
                  <a:extLst>
                    <a:ext uri="{9D8B030D-6E8A-4147-A177-3AD203B41FA5}">
                      <a16:colId xmlns:a16="http://schemas.microsoft.com/office/drawing/2014/main" val="20003"/>
                    </a:ext>
                  </a:extLst>
                </a:gridCol>
                <a:gridCol w="671862">
                  <a:extLst>
                    <a:ext uri="{9D8B030D-6E8A-4147-A177-3AD203B41FA5}">
                      <a16:colId xmlns:a16="http://schemas.microsoft.com/office/drawing/2014/main" val="20004"/>
                    </a:ext>
                  </a:extLst>
                </a:gridCol>
                <a:gridCol w="671862">
                  <a:extLst>
                    <a:ext uri="{9D8B030D-6E8A-4147-A177-3AD203B41FA5}">
                      <a16:colId xmlns:a16="http://schemas.microsoft.com/office/drawing/2014/main" val="20005"/>
                    </a:ext>
                  </a:extLst>
                </a:gridCol>
              </a:tblGrid>
              <a:tr h="447906">
                <a:tc>
                  <a:txBody>
                    <a:bodyPr/>
                    <a:lstStyle/>
                    <a:p>
                      <a:pPr>
                        <a:lnSpc>
                          <a:spcPct val="115000"/>
                        </a:lnSpc>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Province</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Police station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No. of offenders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Seizure of firearms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S102 inquiry conducted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Outcome of S102 Inquiry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0"/>
                  </a:ext>
                </a:extLst>
              </a:tr>
              <a:tr h="149302">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EC</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Qumbu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302">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FS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Bloemspruit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6510">
                <a:tc rowSpan="3">
                  <a:txBody>
                    <a:bodyPr/>
                    <a:lstStyle/>
                    <a:p>
                      <a:pPr>
                        <a:lnSpc>
                          <a:spcPct val="115000"/>
                        </a:lnSpc>
                        <a:spcAft>
                          <a:spcPts val="0"/>
                        </a:spcAft>
                      </a:pPr>
                      <a:r>
                        <a:rPr lang="en-ZA" sz="8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Ventersburg</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The matter is still under investigation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302">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Smithfield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6510">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Ficksburg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The matter is still under investigation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9302">
                <a:tc rowSpan="4">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GP</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Tsakane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9302">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Eden Park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6048">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Meadowlands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dirty="0">
                          <a:effectLst/>
                          <a:latin typeface="Arial" panose="020B0604020202020204" pitchFamily="34" charset="0"/>
                          <a:ea typeface="Calibri" panose="020F0502020204030204" pitchFamily="34" charset="0"/>
                          <a:cs typeface="Times New Roman" panose="02020603050405020304" pitchFamily="18" charset="0"/>
                        </a:rPr>
                        <a:t>Yes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2870">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Honeydew</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9302">
                <a:tc rowSpan="4">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NW</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Klerksdorp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9302">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Taung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9302">
                <a:tc vMerge="1">
                  <a:txBody>
                    <a:bodyPr/>
                    <a:lstStyle/>
                    <a:p>
                      <a:endParaRPr lang="en-ZA"/>
                    </a:p>
                  </a:txBody>
                  <a:tcPr/>
                </a:tc>
                <a:tc rowSpan="2">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Rustenburg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Yes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930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8604">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WC</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Mitchells Plain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3 Firearms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9302">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Kraaifontein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7327">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Calibri" panose="020F0502020204030204" pitchFamily="34" charset="0"/>
                          <a:ea typeface="Calibri" panose="020F0502020204030204" pitchFamily="34" charset="0"/>
                          <a:cs typeface="Times New Roman" panose="02020603050405020304" pitchFamily="18" charset="0"/>
                        </a:rPr>
                        <a:t>Khayelitsha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7327">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800" b="1">
                          <a:effectLst/>
                          <a:latin typeface="Calibri" panose="020F0502020204030204" pitchFamily="34" charset="0"/>
                          <a:ea typeface="Calibri" panose="020F0502020204030204" pitchFamily="34" charset="0"/>
                          <a:cs typeface="Times New Roman" panose="02020603050405020304" pitchFamily="18" charset="0"/>
                        </a:rPr>
                        <a:t>Delft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7327">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ZA" sz="800" b="1">
                          <a:effectLst/>
                          <a:latin typeface="Calibri" panose="020F0502020204030204" pitchFamily="34" charset="0"/>
                          <a:ea typeface="Calibri" panose="020F0502020204030204" pitchFamily="34" charset="0"/>
                          <a:cs typeface="Times New Roman" panose="02020603050405020304" pitchFamily="18" charset="0"/>
                        </a:rPr>
                        <a:t>Mfuleni</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no</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b="1">
                          <a:effectLst/>
                          <a:latin typeface="Arial" panose="020B0604020202020204" pitchFamily="34" charset="0"/>
                          <a:ea typeface="Calibri" panose="020F0502020204030204" pitchFamily="34" charset="0"/>
                          <a:cs typeface="Times New Roman" panose="02020603050405020304" pitchFamily="18" charset="0"/>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9302">
                <a:tc>
                  <a:txBody>
                    <a:bodyPr/>
                    <a:lstStyle/>
                    <a:p>
                      <a:pPr>
                        <a:lnSpc>
                          <a:spcPct val="115000"/>
                        </a:lnSpc>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Total</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23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11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57" marR="52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754495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 algn="ctr">
              <a:buNone/>
            </a:pPr>
            <a:r>
              <a:rPr lang="en-ZA" sz="2800" b="1" dirty="0" smtClean="0"/>
              <a:t>MEMBERS AS VICTIMS  OF DOMESTIC VIOLENCE ACCORDING TO SAPS RECORDS</a:t>
            </a:r>
            <a:endParaRPr lang="en-ZA" sz="2800" b="1" dirty="0"/>
          </a:p>
        </p:txBody>
      </p:sp>
      <p:sp>
        <p:nvSpPr>
          <p:cNvPr id="3" name="Content Placeholder 2"/>
          <p:cNvSpPr>
            <a:spLocks noGrp="1"/>
          </p:cNvSpPr>
          <p:nvPr>
            <p:ph idx="1"/>
          </p:nvPr>
        </p:nvSpPr>
        <p:spPr>
          <a:xfrm>
            <a:off x="31816" y="1387183"/>
            <a:ext cx="9080368" cy="5066153"/>
          </a:xfrm>
        </p:spPr>
        <p:txBody>
          <a:bodyPr>
            <a:normAutofit/>
          </a:bodyPr>
          <a:lstStyle/>
          <a:p>
            <a:pPr marL="57150" indent="0">
              <a:buNone/>
            </a:pPr>
            <a:endParaRPr lang="en-ZA" sz="2000" dirty="0" smtClean="0"/>
          </a:p>
          <a:p>
            <a:pPr marL="514350" indent="-457200"/>
            <a:endParaRPr lang="en-ZA" sz="2000" dirty="0"/>
          </a:p>
          <a:p>
            <a:pPr marL="514350" indent="-457200"/>
            <a:endParaRPr lang="en-ZA" sz="2000" dirty="0" smtClean="0"/>
          </a:p>
          <a:p>
            <a:pPr marL="514350" indent="-457200"/>
            <a:endParaRPr lang="en-ZA" sz="2000" dirty="0"/>
          </a:p>
          <a:p>
            <a:pPr marL="514350" indent="-457200"/>
            <a:endParaRPr lang="en-ZA" sz="2000" dirty="0" smtClean="0"/>
          </a:p>
          <a:p>
            <a:pPr marL="514350" indent="-457200"/>
            <a:endParaRPr lang="en-ZA" sz="2000" dirty="0"/>
          </a:p>
          <a:p>
            <a:pPr marL="514350" indent="-457200"/>
            <a:endParaRPr lang="en-ZA" sz="2000" dirty="0" smtClean="0"/>
          </a:p>
          <a:p>
            <a:pPr marL="514350" indent="-457200"/>
            <a:endParaRPr lang="en-ZA" sz="2000" dirty="0"/>
          </a:p>
          <a:p>
            <a:pPr marL="514350" indent="-457200"/>
            <a:endParaRPr lang="en-ZA" sz="2000" dirty="0" smtClean="0"/>
          </a:p>
          <a:p>
            <a:pPr marL="514350" indent="-457200" algn="just">
              <a:lnSpc>
                <a:spcPct val="150000"/>
              </a:lnSpc>
            </a:pPr>
            <a:r>
              <a:rPr lang="en-ZA" sz="1400" dirty="0" smtClean="0"/>
              <a:t>WC reported the highest number of victims with </a:t>
            </a:r>
            <a:r>
              <a:rPr lang="en-ZA" sz="1400" dirty="0"/>
              <a:t>52 followed by FS with 34 members. The least number of members were reported in EC and NC with 2 members </a:t>
            </a:r>
            <a:r>
              <a:rPr lang="en-ZA" sz="1400" dirty="0" smtClean="0"/>
              <a:t>respectively.</a:t>
            </a:r>
          </a:p>
          <a:p>
            <a:pPr marL="514350" indent="-457200" algn="just">
              <a:lnSpc>
                <a:spcPct val="150000"/>
              </a:lnSpc>
            </a:pPr>
            <a:r>
              <a:rPr lang="en-ZA" sz="1400" dirty="0" smtClean="0"/>
              <a:t>An </a:t>
            </a:r>
            <a:r>
              <a:rPr lang="en-ZA" sz="1400" dirty="0"/>
              <a:t>indication that there is a need to increase the provision of psychosocial support within SAPS as the police are not immune to societal problems and their reaction might be more detrimental as compared to civilians.</a:t>
            </a:r>
          </a:p>
          <a:p>
            <a:pPr marL="514350" indent="-457200" algn="just"/>
            <a:endParaRPr lang="en-ZA" sz="1600" dirty="0" smtClean="0"/>
          </a:p>
          <a:p>
            <a:pPr marL="914400" lvl="1" indent="-457200" algn="just"/>
            <a:endParaRPr lang="en-ZA" sz="1400" dirty="0"/>
          </a:p>
        </p:txBody>
      </p:sp>
      <p:sp>
        <p:nvSpPr>
          <p:cNvPr id="24584" name="Slide Number Placeholder 2"/>
          <p:cNvSpPr>
            <a:spLocks noGrp="1"/>
          </p:cNvSpPr>
          <p:nvPr>
            <p:ph type="sldNum" sz="quarter" idx="12"/>
          </p:nvPr>
        </p:nvSpPr>
        <p:spPr bwMode="auto">
          <a:xfrm>
            <a:off x="7885113" y="6326188"/>
            <a:ext cx="1193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07C7-2E18-4532-A11C-B0DFD4F4E0A3}" type="slidenum">
              <a:rPr lang="en-ZA" altLang="en-US" sz="1200" smtClean="0">
                <a:solidFill>
                  <a:srgbClr val="898989"/>
                </a:solidFill>
              </a:rPr>
              <a:pPr>
                <a:spcBef>
                  <a:spcPct val="0"/>
                </a:spcBef>
                <a:buFontTx/>
                <a:buNone/>
              </a:pPr>
              <a:t>16</a:t>
            </a:fld>
            <a:endParaRPr lang="en-ZA" altLang="en-US" sz="1200" smtClean="0">
              <a:solidFill>
                <a:srgbClr val="898989"/>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0039" y="923925"/>
            <a:ext cx="9116010" cy="638847"/>
          </a:xfrm>
          <a:prstGeom prst="rect">
            <a:avLst/>
          </a:prstGeom>
        </p:spPr>
      </p:pic>
      <p:graphicFrame>
        <p:nvGraphicFramePr>
          <p:cNvPr id="6" name="Chart 5"/>
          <p:cNvGraphicFramePr/>
          <p:nvPr>
            <p:extLst>
              <p:ext uri="{D42A27DB-BD31-4B8C-83A1-F6EECF244321}">
                <p14:modId xmlns:p14="http://schemas.microsoft.com/office/powerpoint/2010/main" val="939127962"/>
              </p:ext>
            </p:extLst>
          </p:nvPr>
        </p:nvGraphicFramePr>
        <p:xfrm>
          <a:off x="827624" y="1388500"/>
          <a:ext cx="7560840" cy="302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922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 algn="ctr">
              <a:buNone/>
            </a:pPr>
            <a:r>
              <a:rPr lang="en-ZA" sz="2800" b="1" dirty="0" smtClean="0"/>
              <a:t>MEMBERS AS VICTIMS  OF DOMESTIC VIOLENCE ACCORDING TO CSPS STATION VISIT </a:t>
            </a:r>
            <a:endParaRPr lang="en-ZA" sz="2800" b="1" dirty="0"/>
          </a:p>
        </p:txBody>
      </p:sp>
      <p:sp>
        <p:nvSpPr>
          <p:cNvPr id="3" name="Content Placeholder 2"/>
          <p:cNvSpPr>
            <a:spLocks noGrp="1"/>
          </p:cNvSpPr>
          <p:nvPr>
            <p:ph idx="1"/>
          </p:nvPr>
        </p:nvSpPr>
        <p:spPr>
          <a:xfrm>
            <a:off x="135720" y="1243348"/>
            <a:ext cx="9080368" cy="5276033"/>
          </a:xfrm>
        </p:spPr>
        <p:txBody>
          <a:bodyPr>
            <a:normAutofit/>
          </a:bodyPr>
          <a:lstStyle/>
          <a:p>
            <a:pPr marL="57150" indent="0">
              <a:buNone/>
            </a:pPr>
            <a:endParaRPr lang="en-ZA" sz="2000" dirty="0" smtClean="0"/>
          </a:p>
          <a:p>
            <a:pPr marL="57150" indent="0">
              <a:buNone/>
            </a:pPr>
            <a:endParaRPr lang="en-ZA" sz="2000" dirty="0" smtClean="0"/>
          </a:p>
          <a:p>
            <a:pPr marL="400050"/>
            <a:endParaRPr lang="en-ZA" sz="2000" dirty="0"/>
          </a:p>
          <a:p>
            <a:pPr marL="400050"/>
            <a:endParaRPr lang="en-ZA" sz="2000" dirty="0" smtClean="0"/>
          </a:p>
          <a:p>
            <a:pPr marL="400050"/>
            <a:endParaRPr lang="en-ZA" sz="2000" dirty="0"/>
          </a:p>
          <a:p>
            <a:pPr marL="400050"/>
            <a:endParaRPr lang="en-ZA" sz="2000" dirty="0" smtClean="0"/>
          </a:p>
          <a:p>
            <a:pPr marL="400050"/>
            <a:endParaRPr lang="en-ZA" sz="2000" dirty="0"/>
          </a:p>
          <a:p>
            <a:pPr marL="400050"/>
            <a:endParaRPr lang="en-ZA" sz="2000" dirty="0" smtClean="0"/>
          </a:p>
          <a:p>
            <a:pPr marL="400050"/>
            <a:endParaRPr lang="en-ZA" sz="2000" dirty="0"/>
          </a:p>
          <a:p>
            <a:pPr marL="400050"/>
            <a:endParaRPr lang="en-ZA" sz="2000" dirty="0" smtClean="0"/>
          </a:p>
          <a:p>
            <a:pPr marL="400050"/>
            <a:endParaRPr lang="en-ZA" sz="2000" dirty="0"/>
          </a:p>
          <a:p>
            <a:pPr marL="400050"/>
            <a:endParaRPr lang="en-ZA" sz="2000" dirty="0" smtClean="0"/>
          </a:p>
          <a:p>
            <a:pPr marL="400050"/>
            <a:r>
              <a:rPr lang="en-ZA" sz="2000" dirty="0"/>
              <a:t>All the members have been referred for EHWP services in order to assist in strengthening their coping mechanism.</a:t>
            </a:r>
            <a:endParaRPr lang="en-ZA" sz="2000" dirty="0" smtClean="0"/>
          </a:p>
          <a:p>
            <a:pPr marL="514350" indent="-457200"/>
            <a:endParaRPr lang="en-ZA" sz="2000" dirty="0"/>
          </a:p>
          <a:p>
            <a:pPr marL="514350" indent="-457200"/>
            <a:endParaRPr lang="en-ZA" sz="2000" dirty="0" smtClean="0"/>
          </a:p>
          <a:p>
            <a:pPr marL="514350" indent="-457200"/>
            <a:endParaRPr lang="en-ZA" sz="2000" dirty="0"/>
          </a:p>
          <a:p>
            <a:pPr marL="514350" indent="-457200"/>
            <a:endParaRPr lang="en-ZA" sz="2000" dirty="0" smtClean="0"/>
          </a:p>
          <a:p>
            <a:pPr marL="514350" indent="-457200"/>
            <a:endParaRPr lang="en-ZA" sz="2000" dirty="0"/>
          </a:p>
          <a:p>
            <a:pPr marL="57150" indent="0" algn="just">
              <a:buNone/>
            </a:pPr>
            <a:endParaRPr lang="en-ZA" sz="1600" dirty="0" smtClean="0"/>
          </a:p>
          <a:p>
            <a:pPr marL="914400" lvl="1" indent="-457200" algn="just"/>
            <a:endParaRPr lang="en-ZA" sz="1400" dirty="0"/>
          </a:p>
        </p:txBody>
      </p:sp>
      <p:sp>
        <p:nvSpPr>
          <p:cNvPr id="24584" name="Slide Number Placeholder 2"/>
          <p:cNvSpPr>
            <a:spLocks noGrp="1"/>
          </p:cNvSpPr>
          <p:nvPr>
            <p:ph type="sldNum" sz="quarter" idx="12"/>
          </p:nvPr>
        </p:nvSpPr>
        <p:spPr bwMode="auto">
          <a:xfrm>
            <a:off x="7885113" y="6326188"/>
            <a:ext cx="1193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07C7-2E18-4532-A11C-B0DFD4F4E0A3}" type="slidenum">
              <a:rPr lang="en-ZA" altLang="en-US" sz="1200" smtClean="0">
                <a:solidFill>
                  <a:srgbClr val="898989"/>
                </a:solidFill>
              </a:rPr>
              <a:pPr>
                <a:spcBef>
                  <a:spcPct val="0"/>
                </a:spcBef>
                <a:buFontTx/>
                <a:buNone/>
              </a:pPr>
              <a:t>17</a:t>
            </a:fld>
            <a:endParaRPr lang="en-ZA" altLang="en-US" sz="1200" smtClean="0">
              <a:solidFill>
                <a:srgbClr val="898989"/>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0039" y="923925"/>
            <a:ext cx="9116010" cy="638847"/>
          </a:xfrm>
          <a:prstGeom prst="rect">
            <a:avLst/>
          </a:prstGeom>
        </p:spPr>
      </p:pic>
      <p:pic>
        <p:nvPicPr>
          <p:cNvPr id="4" name="Picture 3"/>
          <p:cNvPicPr>
            <a:picLocks noChangeAspect="1"/>
          </p:cNvPicPr>
          <p:nvPr/>
        </p:nvPicPr>
        <p:blipFill>
          <a:blip r:embed="rId3"/>
          <a:stretch>
            <a:fillRect/>
          </a:stretch>
        </p:blipFill>
        <p:spPr>
          <a:xfrm>
            <a:off x="135720" y="1450254"/>
            <a:ext cx="8522947" cy="4237087"/>
          </a:xfrm>
          <a:prstGeom prst="rect">
            <a:avLst/>
          </a:prstGeom>
        </p:spPr>
      </p:pic>
    </p:spTree>
    <p:extLst>
      <p:ext uri="{BB962C8B-B14F-4D97-AF65-F5344CB8AC3E}">
        <p14:creationId xmlns:p14="http://schemas.microsoft.com/office/powerpoint/2010/main" val="24864417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DVA IMPLEMENTATION: INSPECTIONS </a:t>
            </a:r>
            <a:endParaRPr lang="en-ZA" b="1" dirty="0" smtClean="0"/>
          </a:p>
          <a:p>
            <a:pPr algn="ctr">
              <a:buNone/>
            </a:pPr>
            <a:endParaRPr lang="en-ZA" sz="2800" dirty="0"/>
          </a:p>
        </p:txBody>
      </p:sp>
      <p:sp>
        <p:nvSpPr>
          <p:cNvPr id="3" name="Content Placeholder 2"/>
          <p:cNvSpPr>
            <a:spLocks noGrp="1"/>
          </p:cNvSpPr>
          <p:nvPr>
            <p:ph sz="half" idx="1"/>
          </p:nvPr>
        </p:nvSpPr>
        <p:spPr>
          <a:xfrm>
            <a:off x="0" y="1321591"/>
            <a:ext cx="4776220" cy="5203034"/>
          </a:xfrm>
        </p:spPr>
        <p:txBody>
          <a:bodyPr>
            <a:normAutofit lnSpcReduction="10000"/>
          </a:bodyPr>
          <a:lstStyle/>
          <a:p>
            <a:pPr algn="just">
              <a:lnSpc>
                <a:spcPct val="150000"/>
              </a:lnSpc>
            </a:pPr>
            <a:r>
              <a:rPr lang="en-US" sz="1600" dirty="0" smtClean="0"/>
              <a:t>Inspections are conducted in majority of stations</a:t>
            </a:r>
          </a:p>
          <a:p>
            <a:pPr algn="just">
              <a:lnSpc>
                <a:spcPct val="150000"/>
              </a:lnSpc>
            </a:pPr>
            <a:r>
              <a:rPr lang="en-US" sz="1600" dirty="0" smtClean="0"/>
              <a:t>Despite </a:t>
            </a:r>
            <a:r>
              <a:rPr lang="en-US" sz="1600" dirty="0"/>
              <a:t>this good reflection it is still a concern that there are 45 police stations where first level inspections are not regularly </a:t>
            </a:r>
            <a:r>
              <a:rPr lang="en-US" sz="1600" dirty="0" smtClean="0"/>
              <a:t>conducted</a:t>
            </a:r>
          </a:p>
          <a:p>
            <a:pPr algn="just">
              <a:lnSpc>
                <a:spcPct val="150000"/>
              </a:lnSpc>
            </a:pPr>
            <a:r>
              <a:rPr lang="en-US" sz="1600" dirty="0" smtClean="0"/>
              <a:t>It still </a:t>
            </a:r>
            <a:r>
              <a:rPr lang="en-US" sz="1600" dirty="0"/>
              <a:t>appears that it is only a matter of compliance </a:t>
            </a:r>
            <a:r>
              <a:rPr lang="en-US" sz="1600" dirty="0" smtClean="0"/>
              <a:t>rather than a supervisory tool</a:t>
            </a:r>
          </a:p>
          <a:p>
            <a:pPr lvl="1" algn="just">
              <a:lnSpc>
                <a:spcPct val="150000"/>
              </a:lnSpc>
            </a:pPr>
            <a:r>
              <a:rPr lang="en-US" sz="1400" dirty="0" smtClean="0"/>
              <a:t>Registers </a:t>
            </a:r>
            <a:r>
              <a:rPr lang="en-US" sz="1400" dirty="0"/>
              <a:t>are signed by Commanders, but mistakes are not </a:t>
            </a:r>
            <a:r>
              <a:rPr lang="en-US" sz="1400" dirty="0" smtClean="0"/>
              <a:t>identified</a:t>
            </a:r>
          </a:p>
          <a:p>
            <a:pPr algn="just">
              <a:lnSpc>
                <a:spcPct val="150000"/>
              </a:lnSpc>
            </a:pPr>
            <a:r>
              <a:rPr lang="en-US" sz="1600" dirty="0" smtClean="0"/>
              <a:t>Where </a:t>
            </a:r>
            <a:r>
              <a:rPr lang="en-US" sz="1600" dirty="0"/>
              <a:t>mistakes are identified and instructions given, there is no follow up to ensure implementation of those instructions</a:t>
            </a:r>
            <a:r>
              <a:rPr lang="en-US" sz="1600" dirty="0" smtClean="0"/>
              <a:t>.</a:t>
            </a:r>
          </a:p>
          <a:p>
            <a:pPr lvl="1" algn="just">
              <a:lnSpc>
                <a:spcPct val="150000"/>
              </a:lnSpc>
            </a:pPr>
            <a:r>
              <a:rPr lang="en-US" sz="1400" dirty="0" smtClean="0"/>
              <a:t>This results in similar administrative non-compliance being repeated </a:t>
            </a:r>
            <a:endParaRPr lang="en-ZA" sz="14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18</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1052007743"/>
              </p:ext>
            </p:extLst>
          </p:nvPr>
        </p:nvGraphicFramePr>
        <p:xfrm>
          <a:off x="4868863" y="1448452"/>
          <a:ext cx="404495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97243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DVA IMPLEMENTATION: </a:t>
            </a:r>
            <a:r>
              <a:rPr lang="en-ZA" sz="2400" b="1" i="1" dirty="0" smtClean="0"/>
              <a:t>AVAILABILITY OF PRIVATE INTERVIEWING SPACE</a:t>
            </a:r>
            <a:endParaRPr lang="en-ZA" sz="2400" b="1" dirty="0"/>
          </a:p>
          <a:p>
            <a:pPr marL="0" lvl="1" indent="0" algn="ctr">
              <a:buNone/>
            </a:pPr>
            <a:r>
              <a:rPr lang="en-ZA" sz="2400" b="1" dirty="0" smtClean="0"/>
              <a:t> </a:t>
            </a:r>
            <a:endParaRPr lang="en-ZA" b="1" dirty="0" smtClean="0"/>
          </a:p>
          <a:p>
            <a:pPr algn="ctr">
              <a:buNone/>
            </a:pPr>
            <a:endParaRPr lang="en-ZA" sz="2800" dirty="0"/>
          </a:p>
        </p:txBody>
      </p:sp>
      <p:sp>
        <p:nvSpPr>
          <p:cNvPr id="3" name="Content Placeholder 2"/>
          <p:cNvSpPr>
            <a:spLocks noGrp="1"/>
          </p:cNvSpPr>
          <p:nvPr>
            <p:ph sz="half" idx="1"/>
          </p:nvPr>
        </p:nvSpPr>
        <p:spPr>
          <a:xfrm>
            <a:off x="93264" y="1321591"/>
            <a:ext cx="4550744" cy="5203034"/>
          </a:xfrm>
        </p:spPr>
        <p:txBody>
          <a:bodyPr>
            <a:normAutofit fontScale="92500"/>
          </a:bodyPr>
          <a:lstStyle/>
          <a:p>
            <a:pPr algn="just">
              <a:lnSpc>
                <a:spcPct val="150000"/>
              </a:lnSpc>
            </a:pPr>
            <a:r>
              <a:rPr lang="en-ZA" sz="1800" dirty="0"/>
              <a:t>Majority of the police stations reported to have a private interviewing </a:t>
            </a:r>
            <a:r>
              <a:rPr lang="en-ZA" sz="1800" dirty="0" smtClean="0"/>
              <a:t>space</a:t>
            </a:r>
          </a:p>
          <a:p>
            <a:pPr lvl="1" algn="just">
              <a:lnSpc>
                <a:spcPct val="150000"/>
              </a:lnSpc>
            </a:pPr>
            <a:r>
              <a:rPr lang="en-ZA" sz="1600" dirty="0" smtClean="0"/>
              <a:t>85% </a:t>
            </a:r>
            <a:r>
              <a:rPr lang="en-ZA" sz="1600" dirty="0"/>
              <a:t>had a designated VFR, 7% were using an office which is specifically designated for private interviewing when there is a need, 4% were utilising the cubicles at the CSC and the other 2% would make means to ensure privacy when there is a need</a:t>
            </a:r>
            <a:r>
              <a:rPr lang="en-ZA" sz="1600" dirty="0" smtClean="0"/>
              <a:t>.</a:t>
            </a:r>
          </a:p>
          <a:p>
            <a:pPr algn="just">
              <a:lnSpc>
                <a:spcPct val="150000"/>
              </a:lnSpc>
            </a:pPr>
            <a:r>
              <a:rPr lang="en-ZA" sz="1800" dirty="0" smtClean="0"/>
              <a:t>Nationally there </a:t>
            </a:r>
            <a:r>
              <a:rPr lang="en-ZA" sz="1800" dirty="0"/>
              <a:t>are 1097 SAPS policing sites that have a private interviewing space, either through a designated VFR or alternative </a:t>
            </a:r>
            <a:r>
              <a:rPr lang="en-ZA" sz="1800" dirty="0" smtClean="0"/>
              <a:t>rooms (SAPS records)</a:t>
            </a:r>
            <a:endParaRPr lang="en-ZA" sz="18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19</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1984389886"/>
              </p:ext>
            </p:extLst>
          </p:nvPr>
        </p:nvGraphicFramePr>
        <p:xfrm>
          <a:off x="4860032" y="1600200"/>
          <a:ext cx="4104456"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31156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latin typeface="Arial" panose="020B0604020202020204" pitchFamily="34" charset="0"/>
              </a:rPr>
              <a:t>PRESENTATION OVERVIEW  </a:t>
            </a:r>
            <a:endParaRPr lang="en-US" altLang="en-US" b="1" dirty="0">
              <a:latin typeface="Arial" panose="020B0604020202020204" pitchFamily="34" charset="0"/>
            </a:endParaRPr>
          </a:p>
        </p:txBody>
      </p:sp>
      <p:sp>
        <p:nvSpPr>
          <p:cNvPr id="21509" name="Rectangle 3"/>
          <p:cNvSpPr txBox="1">
            <a:spLocks noChangeArrowheads="1"/>
          </p:cNvSpPr>
          <p:nvPr/>
        </p:nvSpPr>
        <p:spPr bwMode="auto">
          <a:xfrm>
            <a:off x="350838" y="1255713"/>
            <a:ext cx="867410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endParaRPr lang="en-US" altLang="en-US" sz="2400">
              <a:latin typeface="Arial" panose="020B0604020202020204" pitchFamily="34" charset="0"/>
              <a:cs typeface="Calibri" panose="020F0502020204030204" pitchFamily="34" charset="0"/>
            </a:endParaRPr>
          </a:p>
        </p:txBody>
      </p:sp>
      <p:sp>
        <p:nvSpPr>
          <p:cNvPr id="6" name="Content Placeholder 5"/>
          <p:cNvSpPr>
            <a:spLocks noGrp="1"/>
          </p:cNvSpPr>
          <p:nvPr>
            <p:ph sz="half" idx="1"/>
          </p:nvPr>
        </p:nvSpPr>
        <p:spPr>
          <a:xfrm>
            <a:off x="35496" y="1359644"/>
            <a:ext cx="8989442" cy="5498356"/>
          </a:xfrm>
        </p:spPr>
        <p:txBody>
          <a:bodyPr>
            <a:normAutofit/>
          </a:bodyPr>
          <a:lstStyle/>
          <a:p>
            <a:pPr algn="just">
              <a:lnSpc>
                <a:spcPct val="150000"/>
              </a:lnSpc>
              <a:spcBef>
                <a:spcPts val="0"/>
              </a:spcBef>
              <a:spcAft>
                <a:spcPts val="0"/>
              </a:spcAft>
              <a:buFont typeface="Wingdings" panose="05000000000000000000" pitchFamily="2" charset="2"/>
              <a:buChar char="q"/>
            </a:pPr>
            <a:r>
              <a:rPr lang="en-ZA" sz="1600" dirty="0" smtClean="0"/>
              <a:t>BACKGROUND</a:t>
            </a:r>
          </a:p>
          <a:p>
            <a:pPr algn="just">
              <a:lnSpc>
                <a:spcPct val="150000"/>
              </a:lnSpc>
              <a:spcBef>
                <a:spcPts val="0"/>
              </a:spcBef>
              <a:spcAft>
                <a:spcPts val="0"/>
              </a:spcAft>
              <a:buFont typeface="Wingdings" panose="05000000000000000000" pitchFamily="2" charset="2"/>
              <a:buChar char="q"/>
            </a:pPr>
            <a:r>
              <a:rPr lang="en-US" altLang="en-US" sz="1600" dirty="0" smtClean="0"/>
              <a:t>MONITORING </a:t>
            </a:r>
            <a:r>
              <a:rPr lang="en-US" altLang="en-US" sz="1600" dirty="0"/>
              <a:t>DVA </a:t>
            </a:r>
            <a:r>
              <a:rPr lang="en-US" altLang="en-US" sz="1600" dirty="0" smtClean="0"/>
              <a:t>COMPLIANCE</a:t>
            </a:r>
          </a:p>
          <a:p>
            <a:pPr algn="just">
              <a:lnSpc>
                <a:spcPct val="150000"/>
              </a:lnSpc>
              <a:spcBef>
                <a:spcPts val="0"/>
              </a:spcBef>
              <a:spcAft>
                <a:spcPts val="0"/>
              </a:spcAft>
              <a:buFont typeface="Wingdings" panose="05000000000000000000" pitchFamily="2" charset="2"/>
              <a:buChar char="q"/>
            </a:pPr>
            <a:r>
              <a:rPr lang="en-ZA" sz="1600" dirty="0" smtClean="0"/>
              <a:t>OVERSIGHT </a:t>
            </a:r>
            <a:r>
              <a:rPr lang="en-ZA" sz="1600" dirty="0"/>
              <a:t>VISIT </a:t>
            </a:r>
            <a:r>
              <a:rPr lang="en-ZA" sz="1600" dirty="0" smtClean="0"/>
              <a:t>SAMPLE</a:t>
            </a:r>
          </a:p>
          <a:p>
            <a:pPr algn="just">
              <a:lnSpc>
                <a:spcPct val="150000"/>
              </a:lnSpc>
              <a:spcBef>
                <a:spcPts val="0"/>
              </a:spcBef>
              <a:spcAft>
                <a:spcPts val="0"/>
              </a:spcAft>
              <a:buFont typeface="Wingdings" panose="05000000000000000000" pitchFamily="2" charset="2"/>
              <a:buChar char="q"/>
            </a:pPr>
            <a:r>
              <a:rPr lang="en-ZA" sz="1600" dirty="0"/>
              <a:t>PREVALENCE OF DOMESTIC VIOLENCE (DV</a:t>
            </a:r>
            <a:r>
              <a:rPr lang="en-ZA" sz="1600" dirty="0" smtClean="0"/>
              <a:t>)</a:t>
            </a:r>
          </a:p>
          <a:p>
            <a:pPr algn="just">
              <a:lnSpc>
                <a:spcPct val="150000"/>
              </a:lnSpc>
              <a:spcBef>
                <a:spcPts val="0"/>
              </a:spcBef>
              <a:spcAft>
                <a:spcPts val="0"/>
              </a:spcAft>
              <a:buFont typeface="Wingdings" panose="05000000000000000000" pitchFamily="2" charset="2"/>
              <a:buChar char="q"/>
            </a:pPr>
            <a:r>
              <a:rPr lang="en-ZA" sz="1600" dirty="0" smtClean="0"/>
              <a:t>NON-COMPLIANCE </a:t>
            </a:r>
            <a:r>
              <a:rPr lang="en-ZA" sz="1600" dirty="0"/>
              <a:t>BY SAPS </a:t>
            </a:r>
            <a:r>
              <a:rPr lang="en-ZA" sz="1600" dirty="0" smtClean="0"/>
              <a:t>MEMBERS</a:t>
            </a:r>
          </a:p>
          <a:p>
            <a:pPr algn="just">
              <a:lnSpc>
                <a:spcPct val="150000"/>
              </a:lnSpc>
              <a:spcBef>
                <a:spcPts val="0"/>
              </a:spcBef>
              <a:spcAft>
                <a:spcPts val="0"/>
              </a:spcAft>
              <a:buFont typeface="Wingdings" panose="05000000000000000000" pitchFamily="2" charset="2"/>
              <a:buChar char="q"/>
            </a:pPr>
            <a:r>
              <a:rPr lang="en-ZA" sz="1600" dirty="0"/>
              <a:t>NON-COMPLIANCE REPORT BASED ON SAPS </a:t>
            </a:r>
            <a:r>
              <a:rPr lang="en-ZA" sz="1600" dirty="0" smtClean="0"/>
              <a:t>RECORDS</a:t>
            </a:r>
          </a:p>
          <a:p>
            <a:pPr algn="just">
              <a:lnSpc>
                <a:spcPct val="150000"/>
              </a:lnSpc>
              <a:spcBef>
                <a:spcPts val="0"/>
              </a:spcBef>
              <a:spcAft>
                <a:spcPts val="0"/>
              </a:spcAft>
              <a:buFont typeface="Wingdings" panose="05000000000000000000" pitchFamily="2" charset="2"/>
              <a:buChar char="q"/>
            </a:pPr>
            <a:r>
              <a:rPr lang="en-ZA" sz="1600" dirty="0"/>
              <a:t>NON-COMPLIANCE REPORT BASED ON CSPS POLICE STATION VISITS</a:t>
            </a:r>
            <a:endParaRPr lang="en-ZA" sz="1600" dirty="0" smtClean="0"/>
          </a:p>
          <a:p>
            <a:pPr marL="285750" lvl="1" algn="just" eaLnBrk="1" hangingPunct="1">
              <a:lnSpc>
                <a:spcPct val="150000"/>
              </a:lnSpc>
              <a:spcBef>
                <a:spcPct val="0"/>
              </a:spcBef>
              <a:buFont typeface="Wingdings" panose="05000000000000000000" pitchFamily="2" charset="2"/>
              <a:buChar char="q"/>
            </a:pPr>
            <a:r>
              <a:rPr lang="en-ZA" sz="1600" dirty="0"/>
              <a:t>MEMBERS AS OFFENDERS OF DOMESTIC VIOLENCE ACCORDING TO STATION </a:t>
            </a:r>
            <a:r>
              <a:rPr lang="en-ZA" sz="1600" dirty="0" smtClean="0"/>
              <a:t>VISITS</a:t>
            </a:r>
          </a:p>
          <a:p>
            <a:pPr marL="285750" lvl="1" algn="just" eaLnBrk="1" hangingPunct="1">
              <a:lnSpc>
                <a:spcPct val="150000"/>
              </a:lnSpc>
              <a:spcBef>
                <a:spcPct val="0"/>
              </a:spcBef>
              <a:buFont typeface="Wingdings" panose="05000000000000000000" pitchFamily="2" charset="2"/>
              <a:buChar char="q"/>
            </a:pPr>
            <a:r>
              <a:rPr lang="en-ZA" sz="1600" dirty="0"/>
              <a:t>MEMBERS AS VICTIMS  OF DOMESTIC VIOLENCE ACCORDING TO SAPS </a:t>
            </a:r>
            <a:r>
              <a:rPr lang="en-ZA" sz="1600" dirty="0" smtClean="0"/>
              <a:t>RECORDS</a:t>
            </a:r>
          </a:p>
          <a:p>
            <a:pPr marL="285750" lvl="1" algn="just" eaLnBrk="1" hangingPunct="1">
              <a:lnSpc>
                <a:spcPct val="150000"/>
              </a:lnSpc>
              <a:spcBef>
                <a:spcPct val="0"/>
              </a:spcBef>
              <a:buFont typeface="Wingdings" panose="05000000000000000000" pitchFamily="2" charset="2"/>
              <a:buChar char="q"/>
            </a:pPr>
            <a:r>
              <a:rPr lang="en-ZA" sz="1600" dirty="0"/>
              <a:t>MEMBERS AS VICTIMS  OF DOMESTIC VIOLENCE ACCORDING TO STATION </a:t>
            </a:r>
            <a:r>
              <a:rPr lang="en-ZA" sz="1600" dirty="0" smtClean="0"/>
              <a:t>VISIT </a:t>
            </a:r>
          </a:p>
          <a:p>
            <a:pPr marL="285750" lvl="1" algn="just" eaLnBrk="1" hangingPunct="1">
              <a:lnSpc>
                <a:spcPct val="150000"/>
              </a:lnSpc>
              <a:spcBef>
                <a:spcPct val="0"/>
              </a:spcBef>
              <a:buFont typeface="Wingdings" panose="05000000000000000000" pitchFamily="2" charset="2"/>
              <a:buChar char="q"/>
            </a:pPr>
            <a:r>
              <a:rPr lang="en-ZA" sz="1600" dirty="0" smtClean="0"/>
              <a:t>MANAGEMENT </a:t>
            </a:r>
            <a:r>
              <a:rPr lang="en-ZA" sz="1600" dirty="0"/>
              <a:t>OF NON-COMPLIANCE BY </a:t>
            </a:r>
            <a:r>
              <a:rPr lang="en-ZA" sz="1600" dirty="0" smtClean="0"/>
              <a:t>SAPS</a:t>
            </a:r>
          </a:p>
          <a:p>
            <a:pPr marL="285750" lvl="1" algn="just" eaLnBrk="1" hangingPunct="1">
              <a:lnSpc>
                <a:spcPct val="150000"/>
              </a:lnSpc>
              <a:spcBef>
                <a:spcPct val="0"/>
              </a:spcBef>
              <a:buFont typeface="Wingdings" panose="05000000000000000000" pitchFamily="2" charset="2"/>
              <a:buChar char="q"/>
            </a:pPr>
            <a:r>
              <a:rPr lang="en-ZA" sz="1600" dirty="0" smtClean="0"/>
              <a:t>DVA IMPLEMENTATION</a:t>
            </a:r>
          </a:p>
          <a:p>
            <a:pPr marL="285750" lvl="1" algn="just" eaLnBrk="1" hangingPunct="1">
              <a:lnSpc>
                <a:spcPct val="150000"/>
              </a:lnSpc>
              <a:spcBef>
                <a:spcPct val="0"/>
              </a:spcBef>
              <a:buFont typeface="Wingdings" panose="05000000000000000000" pitchFamily="2" charset="2"/>
              <a:buChar char="q"/>
            </a:pPr>
            <a:r>
              <a:rPr lang="en-ZA" sz="1600" dirty="0" smtClean="0"/>
              <a:t>CONCULSION </a:t>
            </a:r>
          </a:p>
          <a:p>
            <a:pPr marL="285750" lvl="1" algn="just" eaLnBrk="1" hangingPunct="1">
              <a:lnSpc>
                <a:spcPct val="150000"/>
              </a:lnSpc>
              <a:spcBef>
                <a:spcPct val="0"/>
              </a:spcBef>
              <a:buFont typeface="Wingdings" panose="05000000000000000000" pitchFamily="2" charset="2"/>
              <a:buChar char="q"/>
            </a:pPr>
            <a:r>
              <a:rPr lang="en-ZA" sz="1600" dirty="0" smtClean="0"/>
              <a:t>RECOMMENDATIONS </a:t>
            </a:r>
            <a:endParaRPr lang="en-ZA" sz="1600" dirty="0"/>
          </a:p>
          <a:p>
            <a:pPr algn="ctr">
              <a:buNone/>
            </a:pPr>
            <a:endParaRPr lang="en-ZA" dirty="0"/>
          </a:p>
          <a:p>
            <a:pPr marL="0" lvl="1" indent="0" eaLnBrk="1" hangingPunct="1">
              <a:spcBef>
                <a:spcPct val="0"/>
              </a:spcBef>
              <a:buNone/>
            </a:pPr>
            <a:endParaRPr lang="en-ZA" sz="1600" b="1" dirty="0" smtClean="0"/>
          </a:p>
          <a:p>
            <a:pPr marL="0" lvl="1" indent="0" eaLnBrk="1" hangingPunct="1">
              <a:spcBef>
                <a:spcPct val="0"/>
              </a:spcBef>
              <a:buNone/>
            </a:pPr>
            <a:endParaRPr lang="en-ZA" sz="1600" b="1" dirty="0"/>
          </a:p>
          <a:p>
            <a:pPr marL="0" lvl="1" indent="0" eaLnBrk="1" hangingPunct="1">
              <a:spcBef>
                <a:spcPct val="0"/>
              </a:spcBef>
              <a:buNone/>
            </a:pPr>
            <a:endParaRPr lang="en-ZA" sz="1600" b="1" dirty="0"/>
          </a:p>
          <a:p>
            <a:pPr marL="0" lvl="1" indent="0" eaLnBrk="1" hangingPunct="1">
              <a:spcBef>
                <a:spcPct val="0"/>
              </a:spcBef>
              <a:buNone/>
            </a:pPr>
            <a:endParaRPr lang="en-ZA" sz="1600" b="1" dirty="0"/>
          </a:p>
          <a:p>
            <a:pPr algn="just">
              <a:lnSpc>
                <a:spcPct val="150000"/>
              </a:lnSpc>
              <a:spcBef>
                <a:spcPts val="0"/>
              </a:spcBef>
              <a:spcAft>
                <a:spcPts val="0"/>
              </a:spcAft>
              <a:buFontTx/>
              <a:buAutoNum type="arabicPeriod"/>
            </a:pPr>
            <a:endParaRPr lang="en-ZA" sz="1800" b="1" dirty="0"/>
          </a:p>
          <a:p>
            <a:pPr lvl="0" algn="just">
              <a:lnSpc>
                <a:spcPct val="150000"/>
              </a:lnSpc>
              <a:spcBef>
                <a:spcPts val="0"/>
              </a:spcBef>
              <a:spcAft>
                <a:spcPts val="0"/>
              </a:spcAft>
              <a:buFontTx/>
              <a:buAutoNum type="arabicPeriod"/>
            </a:pPr>
            <a:endParaRPr lang="en-ZA" sz="1800" dirty="0"/>
          </a:p>
          <a:p>
            <a:pPr algn="just">
              <a:lnSpc>
                <a:spcPct val="150000"/>
              </a:lnSpc>
              <a:spcBef>
                <a:spcPts val="0"/>
              </a:spcBef>
              <a:spcAft>
                <a:spcPts val="0"/>
              </a:spcAft>
              <a:buFontTx/>
              <a:buAutoNum type="arabicPeriod"/>
            </a:pPr>
            <a:endParaRPr lang="en-ZA" sz="1800" b="1" dirty="0"/>
          </a:p>
          <a:p>
            <a:pPr lvl="0" algn="just">
              <a:lnSpc>
                <a:spcPct val="150000"/>
              </a:lnSpc>
              <a:spcBef>
                <a:spcPts val="0"/>
              </a:spcBef>
              <a:spcAft>
                <a:spcPts val="0"/>
              </a:spcAft>
              <a:buFontTx/>
              <a:buAutoNum type="arabicPeriod"/>
            </a:pPr>
            <a:endParaRPr lang="en-ZA" sz="1800" b="1" dirty="0" smtClean="0"/>
          </a:p>
          <a:p>
            <a:pPr lvl="0" algn="just">
              <a:lnSpc>
                <a:spcPct val="150000"/>
              </a:lnSpc>
              <a:spcBef>
                <a:spcPts val="0"/>
              </a:spcBef>
              <a:spcAft>
                <a:spcPts val="0"/>
              </a:spcAft>
              <a:buFontTx/>
              <a:buAutoNum type="arabicPeriod"/>
            </a:pPr>
            <a:endParaRPr lang="en-ZA" sz="1800" b="1" dirty="0"/>
          </a:p>
          <a:p>
            <a:pPr algn="just">
              <a:lnSpc>
                <a:spcPct val="150000"/>
              </a:lnSpc>
              <a:spcBef>
                <a:spcPts val="0"/>
              </a:spcBef>
              <a:spcAft>
                <a:spcPts val="0"/>
              </a:spcAft>
              <a:buAutoNum type="arabicPeriod"/>
            </a:pPr>
            <a:endParaRPr lang="en-US" altLang="en-US" sz="1800" b="1" dirty="0" smtClean="0">
              <a:latin typeface="Arial" panose="020B0604020202020204" pitchFamily="34" charset="0"/>
            </a:endParaRPr>
          </a:p>
          <a:p>
            <a:pPr algn="just">
              <a:lnSpc>
                <a:spcPct val="150000"/>
              </a:lnSpc>
              <a:spcBef>
                <a:spcPts val="0"/>
              </a:spcBef>
              <a:spcAft>
                <a:spcPts val="0"/>
              </a:spcAft>
              <a:buAutoNum type="arabicPeriod"/>
            </a:pPr>
            <a:endParaRPr lang="en-ZA" sz="1800" dirty="0" smtClean="0"/>
          </a:p>
          <a:p>
            <a:pPr algn="just">
              <a:lnSpc>
                <a:spcPct val="150000"/>
              </a:lnSpc>
              <a:spcBef>
                <a:spcPts val="0"/>
              </a:spcBef>
              <a:spcAft>
                <a:spcPts val="0"/>
              </a:spcAft>
              <a:buAutoNum type="arabicPeriod"/>
            </a:pPr>
            <a:endParaRPr lang="en-ZA" sz="1800" dirty="0"/>
          </a:p>
        </p:txBody>
      </p:sp>
      <p:sp>
        <p:nvSpPr>
          <p:cNvPr id="215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42D014-A95A-4CE6-8DE8-8E24CB0C0B92}" type="slidenum">
              <a:rPr lang="en-ZA" altLang="en-US" sz="1200" smtClean="0">
                <a:solidFill>
                  <a:srgbClr val="898989"/>
                </a:solidFill>
              </a:rPr>
              <a:pPr>
                <a:spcBef>
                  <a:spcPct val="0"/>
                </a:spcBef>
                <a:buFontTx/>
                <a:buNone/>
              </a:pPr>
              <a:t>2</a:t>
            </a:fld>
            <a:endParaRPr lang="en-ZA" altLang="en-US" sz="1200" smtClean="0">
              <a:solidFill>
                <a:srgbClr val="898989"/>
              </a:solidFill>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51520" y="542927"/>
            <a:ext cx="8892480" cy="816718"/>
          </a:xfrm>
          <a:prstGeom prst="rect">
            <a:avLst/>
          </a:prstGeom>
        </p:spPr>
      </p:pic>
    </p:spTree>
    <p:extLst>
      <p:ext uri="{BB962C8B-B14F-4D97-AF65-F5344CB8AC3E}">
        <p14:creationId xmlns:p14="http://schemas.microsoft.com/office/powerpoint/2010/main" val="947564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DVA IMPLEMENTATION: </a:t>
            </a:r>
            <a:r>
              <a:rPr lang="en-ZA" sz="2400" b="1" i="1" dirty="0" smtClean="0"/>
              <a:t>AVAILABILTY OF FEMALE MEMBERS</a:t>
            </a:r>
            <a:endParaRPr lang="en-ZA" sz="2400" b="1" dirty="0"/>
          </a:p>
          <a:p>
            <a:pPr marL="0" lvl="1" indent="0" algn="ctr">
              <a:buNone/>
            </a:pPr>
            <a:r>
              <a:rPr lang="en-ZA" sz="2400" b="1" dirty="0" smtClean="0"/>
              <a:t> </a:t>
            </a:r>
            <a:endParaRPr lang="en-ZA" b="1" dirty="0" smtClean="0"/>
          </a:p>
          <a:p>
            <a:pPr algn="ctr">
              <a:buNone/>
            </a:pPr>
            <a:endParaRPr lang="en-ZA" sz="2800" dirty="0"/>
          </a:p>
        </p:txBody>
      </p:sp>
      <p:sp>
        <p:nvSpPr>
          <p:cNvPr id="3" name="Content Placeholder 2"/>
          <p:cNvSpPr>
            <a:spLocks noGrp="1"/>
          </p:cNvSpPr>
          <p:nvPr>
            <p:ph sz="half" idx="1"/>
          </p:nvPr>
        </p:nvSpPr>
        <p:spPr>
          <a:xfrm>
            <a:off x="93264" y="1321591"/>
            <a:ext cx="4392488" cy="5203034"/>
          </a:xfrm>
        </p:spPr>
        <p:txBody>
          <a:bodyPr>
            <a:normAutofit/>
          </a:bodyPr>
          <a:lstStyle/>
          <a:p>
            <a:pPr algn="just">
              <a:lnSpc>
                <a:spcPct val="150000"/>
              </a:lnSpc>
            </a:pPr>
            <a:r>
              <a:rPr lang="en-ZA" sz="2000" dirty="0" smtClean="0"/>
              <a:t>Majority of </a:t>
            </a:r>
            <a:r>
              <a:rPr lang="en-ZA" sz="2000" dirty="0"/>
              <a:t>the police stations </a:t>
            </a:r>
            <a:r>
              <a:rPr lang="en-ZA" sz="2000" dirty="0" smtClean="0"/>
              <a:t>visited, deployment of female members in all shifts is prioritised</a:t>
            </a:r>
          </a:p>
          <a:p>
            <a:pPr algn="just">
              <a:lnSpc>
                <a:spcPct val="150000"/>
              </a:lnSpc>
            </a:pPr>
            <a:r>
              <a:rPr lang="en-ZA" sz="2000" dirty="0" smtClean="0"/>
              <a:t>In some police stations </a:t>
            </a:r>
            <a:r>
              <a:rPr lang="en-ZA" sz="2000" dirty="0"/>
              <a:t>female members </a:t>
            </a:r>
            <a:r>
              <a:rPr lang="en-ZA" sz="2000" dirty="0" smtClean="0"/>
              <a:t>were </a:t>
            </a:r>
            <a:r>
              <a:rPr lang="en-ZA" sz="2000" dirty="0"/>
              <a:t>deployed in some of the shifts but not in all the shifts due to shortages of female members. </a:t>
            </a:r>
          </a:p>
          <a:p>
            <a:endParaRPr lang="en-ZA" sz="20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20</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11"/>
          <p:cNvGraphicFramePr>
            <a:graphicFrameLocks noGrp="1"/>
          </p:cNvGraphicFramePr>
          <p:nvPr>
            <p:ph sz="half" idx="2"/>
          </p:nvPr>
        </p:nvGraphicFramePr>
        <p:xfrm>
          <a:off x="4641850" y="1427163"/>
          <a:ext cx="4383088" cy="4995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71990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DVA IMPLEMENTATION: SIGN LANGUAGE INTERPRETERS</a:t>
            </a:r>
            <a:endParaRPr lang="en-ZA" sz="2400" b="1" dirty="0"/>
          </a:p>
          <a:p>
            <a:pPr marL="0" lvl="1" indent="0" algn="ctr">
              <a:buNone/>
            </a:pPr>
            <a:r>
              <a:rPr lang="en-ZA" sz="2400" b="1" dirty="0" smtClean="0"/>
              <a:t> </a:t>
            </a:r>
            <a:endParaRPr lang="en-ZA" b="1" dirty="0" smtClean="0"/>
          </a:p>
          <a:p>
            <a:pPr algn="ctr">
              <a:buNone/>
            </a:pPr>
            <a:endParaRPr lang="en-ZA" sz="2800" dirty="0"/>
          </a:p>
        </p:txBody>
      </p:sp>
      <p:sp>
        <p:nvSpPr>
          <p:cNvPr id="3" name="Content Placeholder 2"/>
          <p:cNvSpPr>
            <a:spLocks noGrp="1"/>
          </p:cNvSpPr>
          <p:nvPr>
            <p:ph sz="half" idx="1"/>
          </p:nvPr>
        </p:nvSpPr>
        <p:spPr>
          <a:xfrm>
            <a:off x="93264" y="1321591"/>
            <a:ext cx="4392488" cy="5203034"/>
          </a:xfrm>
        </p:spPr>
        <p:txBody>
          <a:bodyPr>
            <a:normAutofit/>
          </a:bodyPr>
          <a:lstStyle/>
          <a:p>
            <a:pPr algn="just">
              <a:lnSpc>
                <a:spcPct val="150000"/>
              </a:lnSpc>
            </a:pPr>
            <a:r>
              <a:rPr lang="en-ZA" sz="2000" dirty="0" smtClean="0"/>
              <a:t>Access </a:t>
            </a:r>
            <a:r>
              <a:rPr lang="en-ZA" sz="2000" dirty="0"/>
              <a:t>to interpretation services is improving as compared to the previous reporting </a:t>
            </a:r>
            <a:r>
              <a:rPr lang="en-ZA" sz="2000" dirty="0" smtClean="0"/>
              <a:t>periods</a:t>
            </a:r>
          </a:p>
          <a:p>
            <a:pPr algn="just">
              <a:lnSpc>
                <a:spcPct val="150000"/>
              </a:lnSpc>
            </a:pPr>
            <a:r>
              <a:rPr lang="en-ZA" sz="2000" dirty="0"/>
              <a:t>T</a:t>
            </a:r>
            <a:r>
              <a:rPr lang="en-ZA" sz="2000" dirty="0" smtClean="0"/>
              <a:t>o </a:t>
            </a:r>
            <a:r>
              <a:rPr lang="en-ZA" sz="2000" dirty="0"/>
              <a:t>respond effectively and support all </a:t>
            </a:r>
            <a:r>
              <a:rPr lang="en-ZA" sz="2000" dirty="0" smtClean="0"/>
              <a:t>victims, members should be capacitated in sign language</a:t>
            </a:r>
            <a:endParaRPr lang="en-ZA" sz="2000" dirty="0"/>
          </a:p>
          <a:p>
            <a:endParaRPr lang="en-ZA" sz="20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21</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10"/>
          <p:cNvGraphicFramePr>
            <a:graphicFrameLocks noGrp="1"/>
          </p:cNvGraphicFramePr>
          <p:nvPr>
            <p:ph sz="half" idx="2"/>
          </p:nvPr>
        </p:nvGraphicFramePr>
        <p:xfrm>
          <a:off x="4679950" y="1454150"/>
          <a:ext cx="4344988" cy="4968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33615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CONCLUSION </a:t>
            </a:r>
            <a:endParaRPr lang="en-ZA" sz="2400" b="1" dirty="0"/>
          </a:p>
          <a:p>
            <a:pPr marL="0" lvl="1" indent="0" algn="ctr">
              <a:buNone/>
            </a:pPr>
            <a:r>
              <a:rPr lang="en-ZA" sz="2400" b="1" dirty="0" smtClean="0"/>
              <a:t> </a:t>
            </a:r>
            <a:endParaRPr lang="en-ZA" b="1" dirty="0" smtClean="0"/>
          </a:p>
          <a:p>
            <a:pPr algn="ctr">
              <a:buNone/>
            </a:pPr>
            <a:endParaRPr lang="en-ZA" sz="2800" dirty="0"/>
          </a:p>
        </p:txBody>
      </p:sp>
      <p:sp>
        <p:nvSpPr>
          <p:cNvPr id="3" name="Content Placeholder 2"/>
          <p:cNvSpPr>
            <a:spLocks noGrp="1"/>
          </p:cNvSpPr>
          <p:nvPr>
            <p:ph sz="half" idx="1"/>
          </p:nvPr>
        </p:nvSpPr>
        <p:spPr>
          <a:xfrm>
            <a:off x="93264" y="1321591"/>
            <a:ext cx="8931674" cy="5203034"/>
          </a:xfrm>
        </p:spPr>
        <p:txBody>
          <a:bodyPr>
            <a:normAutofit fontScale="70000" lnSpcReduction="20000"/>
          </a:bodyPr>
          <a:lstStyle/>
          <a:p>
            <a:pPr algn="just">
              <a:lnSpc>
                <a:spcPct val="170000"/>
              </a:lnSpc>
            </a:pPr>
            <a:r>
              <a:rPr lang="en-ZA" sz="2000" dirty="0" smtClean="0"/>
              <a:t>Personal </a:t>
            </a:r>
            <a:r>
              <a:rPr lang="en-ZA" sz="2000" dirty="0"/>
              <a:t>and cultural factors may negatively impact on police officers’ handling of complaints of domestic </a:t>
            </a:r>
            <a:r>
              <a:rPr lang="en-ZA" sz="2000" dirty="0" smtClean="0"/>
              <a:t>violence</a:t>
            </a:r>
          </a:p>
          <a:p>
            <a:pPr lvl="1" algn="just">
              <a:lnSpc>
                <a:spcPct val="170000"/>
              </a:lnSpc>
            </a:pPr>
            <a:r>
              <a:rPr lang="en-ZA" sz="1700" dirty="0" smtClean="0"/>
              <a:t>This is evident through </a:t>
            </a:r>
            <a:r>
              <a:rPr lang="en-ZA" sz="1700" dirty="0"/>
              <a:t>poor implementation of the </a:t>
            </a:r>
            <a:r>
              <a:rPr lang="en-ZA" sz="1700" dirty="0" smtClean="0"/>
              <a:t>DVA </a:t>
            </a:r>
            <a:r>
              <a:rPr lang="en-ZA" sz="1700" dirty="0"/>
              <a:t>that guide officers in engaging with victims of domestic </a:t>
            </a:r>
            <a:r>
              <a:rPr lang="en-ZA" sz="1700" dirty="0" smtClean="0"/>
              <a:t>violence and types of operational non-compliance received</a:t>
            </a:r>
          </a:p>
          <a:p>
            <a:pPr marL="400050" algn="just">
              <a:lnSpc>
                <a:spcPct val="170000"/>
              </a:lnSpc>
            </a:pPr>
            <a:r>
              <a:rPr lang="en-ZA" sz="2000" dirty="0" smtClean="0"/>
              <a:t>Improvement in the management of non-compliance by members as disciplinary proceedings were instituted against all members who failed to comply </a:t>
            </a:r>
          </a:p>
          <a:p>
            <a:pPr marL="800100" lvl="1" algn="just">
              <a:lnSpc>
                <a:spcPct val="170000"/>
              </a:lnSpc>
            </a:pPr>
            <a:r>
              <a:rPr lang="en-ZA" sz="1700" dirty="0" smtClean="0"/>
              <a:t>Indication that SAPS is making positive strides in taking the implementation of DVA serious</a:t>
            </a:r>
          </a:p>
          <a:p>
            <a:pPr marL="400050" algn="just">
              <a:lnSpc>
                <a:spcPct val="170000"/>
              </a:lnSpc>
            </a:pPr>
            <a:r>
              <a:rPr lang="en-ZA" sz="2000" dirty="0"/>
              <a:t>S</a:t>
            </a:r>
            <a:r>
              <a:rPr lang="en-ZA" sz="2000" dirty="0" smtClean="0"/>
              <a:t>till </a:t>
            </a:r>
            <a:r>
              <a:rPr lang="en-ZA" sz="2000" dirty="0"/>
              <a:t>gaps in the implementation of DVA at police station level. </a:t>
            </a:r>
            <a:endParaRPr lang="en-ZA" sz="2000" dirty="0" smtClean="0"/>
          </a:p>
          <a:p>
            <a:pPr marL="800100" lvl="1" algn="just">
              <a:lnSpc>
                <a:spcPct val="170000"/>
              </a:lnSpc>
            </a:pPr>
            <a:r>
              <a:rPr lang="en-ZA" sz="1700" dirty="0"/>
              <a:t>S</a:t>
            </a:r>
            <a:r>
              <a:rPr lang="en-ZA" sz="1700" dirty="0" smtClean="0"/>
              <a:t>hown </a:t>
            </a:r>
            <a:r>
              <a:rPr lang="en-ZA" sz="1700" dirty="0"/>
              <a:t>by the high number of administrative non-compliances as </a:t>
            </a:r>
            <a:r>
              <a:rPr lang="en-ZA" sz="1700" dirty="0" smtClean="0"/>
              <a:t>and increasing </a:t>
            </a:r>
            <a:r>
              <a:rPr lang="en-ZA" sz="1700" dirty="0"/>
              <a:t>number of operational non-compliances which are serious matters that can endanger the lives of the </a:t>
            </a:r>
            <a:r>
              <a:rPr lang="en-ZA" sz="1700" dirty="0" smtClean="0"/>
              <a:t>victims</a:t>
            </a:r>
          </a:p>
          <a:p>
            <a:pPr marL="400050" algn="just">
              <a:lnSpc>
                <a:spcPct val="170000"/>
              </a:lnSpc>
            </a:pPr>
            <a:r>
              <a:rPr lang="en-ZA" sz="2000" dirty="0" smtClean="0"/>
              <a:t>It is concerning </a:t>
            </a:r>
            <a:r>
              <a:rPr lang="en-ZA" sz="2000" dirty="0"/>
              <a:t>that there were some cases where no disciplinary </a:t>
            </a:r>
            <a:r>
              <a:rPr lang="en-ZA" sz="2000" dirty="0" smtClean="0"/>
              <a:t>proceedings were </a:t>
            </a:r>
            <a:r>
              <a:rPr lang="en-ZA" sz="2000" dirty="0"/>
              <a:t>instituted against members who committed acts of domestic violence. </a:t>
            </a:r>
          </a:p>
          <a:p>
            <a:pPr marL="800100" lvl="1" algn="just">
              <a:lnSpc>
                <a:spcPct val="170000"/>
              </a:lnSpc>
            </a:pPr>
            <a:r>
              <a:rPr lang="en-ZA" sz="1600" dirty="0" smtClean="0"/>
              <a:t>It </a:t>
            </a:r>
            <a:r>
              <a:rPr lang="en-ZA" sz="1600" dirty="0"/>
              <a:t>is not clear whether the Sec 102 inquiries were conducted for </a:t>
            </a:r>
            <a:r>
              <a:rPr lang="en-ZA" sz="1600" dirty="0" smtClean="0"/>
              <a:t>members </a:t>
            </a:r>
            <a:r>
              <a:rPr lang="en-ZA" sz="1600" dirty="0"/>
              <a:t>whose firearms were </a:t>
            </a:r>
            <a:r>
              <a:rPr lang="en-ZA" sz="1600" dirty="0" smtClean="0"/>
              <a:t>seized</a:t>
            </a:r>
          </a:p>
          <a:p>
            <a:pPr marL="400050" algn="just">
              <a:lnSpc>
                <a:spcPct val="170000"/>
              </a:lnSpc>
            </a:pPr>
            <a:r>
              <a:rPr lang="en-ZA" sz="2000" dirty="0"/>
              <a:t>C</a:t>
            </a:r>
            <a:r>
              <a:rPr lang="en-ZA" sz="2000" dirty="0" smtClean="0"/>
              <a:t>ommanders </a:t>
            </a:r>
            <a:r>
              <a:rPr lang="en-ZA" sz="2000" dirty="0"/>
              <a:t>within police stations are not fully conversant with the contents of the </a:t>
            </a:r>
            <a:r>
              <a:rPr lang="en-ZA" sz="2000" dirty="0" smtClean="0"/>
              <a:t>DVA and NI</a:t>
            </a:r>
            <a:r>
              <a:rPr lang="en-ZA" sz="2000" dirty="0" smtClean="0">
                <a:solidFill>
                  <a:srgbClr val="FF0000"/>
                </a:solidFill>
              </a:rPr>
              <a:t> </a:t>
            </a:r>
            <a:r>
              <a:rPr lang="en-ZA" sz="2000" dirty="0"/>
              <a:t>hence in some instances inspections are conducted yet mistakes are not identified for corrections</a:t>
            </a:r>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22</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0165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1052513"/>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107504" y="21534"/>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algn="ctr">
              <a:buNone/>
            </a:pPr>
            <a:r>
              <a:rPr lang="en-ZA" sz="2400" b="1" dirty="0" smtClean="0"/>
              <a:t>RECOMMENDATIONS </a:t>
            </a:r>
            <a:endParaRPr lang="en-ZA" sz="2400" b="1" dirty="0"/>
          </a:p>
          <a:p>
            <a:pPr marL="0" lvl="1" indent="0" algn="ctr">
              <a:buNone/>
            </a:pPr>
            <a:r>
              <a:rPr lang="en-ZA" sz="2400" b="1" dirty="0" smtClean="0"/>
              <a:t> </a:t>
            </a:r>
            <a:endParaRPr lang="en-ZA" b="1" dirty="0" smtClean="0"/>
          </a:p>
          <a:p>
            <a:pPr algn="ctr">
              <a:buNone/>
            </a:pPr>
            <a:endParaRPr lang="en-ZA" sz="2800" dirty="0"/>
          </a:p>
        </p:txBody>
      </p:sp>
      <p:sp>
        <p:nvSpPr>
          <p:cNvPr id="3" name="Content Placeholder 2"/>
          <p:cNvSpPr>
            <a:spLocks noGrp="1"/>
          </p:cNvSpPr>
          <p:nvPr>
            <p:ph sz="half" idx="1"/>
          </p:nvPr>
        </p:nvSpPr>
        <p:spPr>
          <a:xfrm>
            <a:off x="93264" y="1321591"/>
            <a:ext cx="8931674" cy="5203034"/>
          </a:xfrm>
        </p:spPr>
        <p:txBody>
          <a:bodyPr>
            <a:normAutofit fontScale="40000" lnSpcReduction="20000"/>
          </a:bodyPr>
          <a:lstStyle/>
          <a:p>
            <a:pPr algn="just">
              <a:lnSpc>
                <a:spcPct val="170000"/>
              </a:lnSpc>
              <a:buFont typeface="Arial" panose="020B0604020202020204" pitchFamily="34" charset="0"/>
              <a:buChar char="•"/>
            </a:pPr>
            <a:r>
              <a:rPr lang="en-ZA" sz="3700" dirty="0"/>
              <a:t>Local multi-</a:t>
            </a:r>
            <a:r>
              <a:rPr lang="en-ZA" sz="3700" dirty="0" err="1"/>
              <a:t>sectoral</a:t>
            </a:r>
            <a:r>
              <a:rPr lang="en-ZA" sz="3700" dirty="0"/>
              <a:t> engagements, forums and relations should be strengthened to improve referral systems and response. </a:t>
            </a:r>
          </a:p>
          <a:p>
            <a:pPr algn="just">
              <a:lnSpc>
                <a:spcPct val="170000"/>
              </a:lnSpc>
              <a:buFont typeface="Arial" panose="020B0604020202020204" pitchFamily="34" charset="0"/>
              <a:buChar char="•"/>
            </a:pPr>
            <a:r>
              <a:rPr lang="en-ZA" sz="3700" dirty="0"/>
              <a:t>The SAPS should put in place stringent measures on access to firearms for members whose firearms have been seized for being offenders of domestic violence.</a:t>
            </a:r>
          </a:p>
          <a:p>
            <a:pPr algn="just">
              <a:lnSpc>
                <a:spcPct val="170000"/>
              </a:lnSpc>
              <a:buFont typeface="Arial" panose="020B0604020202020204" pitchFamily="34" charset="0"/>
              <a:buChar char="•"/>
            </a:pPr>
            <a:r>
              <a:rPr lang="en-ZA" sz="3700" dirty="0"/>
              <a:t>In line with the SAPS disciplinary regulations, all members that are offenders of domestic violence should be subjected to disciplinary proceedings. </a:t>
            </a:r>
          </a:p>
          <a:p>
            <a:pPr algn="just">
              <a:lnSpc>
                <a:spcPct val="170000"/>
              </a:lnSpc>
              <a:buFont typeface="Arial" panose="020B0604020202020204" pitchFamily="34" charset="0"/>
              <a:buChar char="•"/>
            </a:pPr>
            <a:r>
              <a:rPr lang="en-ZA" sz="3700" dirty="0"/>
              <a:t>Section 102 inquiries should be conducted for all members whose firearms have been seized in line with the FCA.</a:t>
            </a:r>
          </a:p>
          <a:p>
            <a:pPr algn="just">
              <a:lnSpc>
                <a:spcPct val="170000"/>
              </a:lnSpc>
              <a:buFont typeface="Arial" panose="020B0604020202020204" pitchFamily="34" charset="0"/>
              <a:buChar char="•"/>
            </a:pPr>
            <a:r>
              <a:rPr lang="en-ZA" sz="3700" dirty="0"/>
              <a:t>Awareness campaigns should also include education on the repercussions of false reporting as state resources are wasted in these cases. </a:t>
            </a:r>
          </a:p>
          <a:p>
            <a:pPr algn="just">
              <a:lnSpc>
                <a:spcPct val="170000"/>
              </a:lnSpc>
              <a:buFont typeface="Arial" panose="020B0604020202020204" pitchFamily="34" charset="0"/>
              <a:buChar char="•"/>
            </a:pPr>
            <a:r>
              <a:rPr lang="en-ZA" sz="3700" dirty="0"/>
              <a:t>A refresher training course on DVA should be provided to Station Commanders in order to strengthen compliance and supervision. </a:t>
            </a:r>
          </a:p>
          <a:p>
            <a:pPr marL="0" indent="0">
              <a:buNone/>
            </a:pPr>
            <a:r>
              <a:rPr lang="en-ZA" sz="3000" dirty="0"/>
              <a:t/>
            </a:r>
            <a:br>
              <a:rPr lang="en-ZA" sz="3000" dirty="0"/>
            </a:br>
            <a:r>
              <a:rPr lang="en-ZA" sz="3000" dirty="0"/>
              <a:t> </a:t>
            </a:r>
          </a:p>
          <a:p>
            <a:endParaRPr lang="en-ZA" sz="2000" dirty="0"/>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23</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9304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txBox="1">
            <a:spLocks noChangeArrowheads="1"/>
          </p:cNvSpPr>
          <p:nvPr/>
        </p:nvSpPr>
        <p:spPr bwMode="auto">
          <a:xfrm>
            <a:off x="-19050" y="-41275"/>
            <a:ext cx="91440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000" b="1">
              <a:solidFill>
                <a:srgbClr val="C00000"/>
              </a:solidFill>
              <a:latin typeface="Arial" panose="020B0604020202020204" pitchFamily="34" charset="0"/>
            </a:endParaRPr>
          </a:p>
        </p:txBody>
      </p:sp>
      <p:sp>
        <p:nvSpPr>
          <p:cNvPr id="33798" name="Rectangle 3"/>
          <p:cNvSpPr txBox="1">
            <a:spLocks noChangeArrowheads="1"/>
          </p:cNvSpPr>
          <p:nvPr/>
        </p:nvSpPr>
        <p:spPr bwMode="auto">
          <a:xfrm>
            <a:off x="153695" y="620688"/>
            <a:ext cx="88646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defRPr/>
            </a:pPr>
            <a:endParaRPr lang="en-US" altLang="en-US" sz="2000" b="1" dirty="0" smtClean="0">
              <a:latin typeface="Arial" panose="020B0604020202020204" pitchFamily="34" charset="0"/>
              <a:ea typeface="Calibri" panose="020F0502020204030204" pitchFamily="34" charset="0"/>
            </a:endParaRPr>
          </a:p>
          <a:p>
            <a:pPr algn="ctr">
              <a:lnSpc>
                <a:spcPct val="150000"/>
              </a:lnSpc>
              <a:spcBef>
                <a:spcPct val="0"/>
              </a:spcBef>
              <a:buFont typeface="Arial" panose="020B0604020202020204" pitchFamily="34" charset="0"/>
              <a:buNone/>
              <a:defRPr/>
            </a:pPr>
            <a:endParaRPr lang="en-US" altLang="en-US" sz="2000" b="1" dirty="0">
              <a:latin typeface="Arial" panose="020B0604020202020204" pitchFamily="34" charset="0"/>
              <a:ea typeface="Calibri" panose="020F0502020204030204" pitchFamily="34" charset="0"/>
            </a:endParaRPr>
          </a:p>
          <a:p>
            <a:pPr algn="ctr">
              <a:lnSpc>
                <a:spcPct val="150000"/>
              </a:lnSpc>
              <a:spcBef>
                <a:spcPct val="0"/>
              </a:spcBef>
              <a:buFont typeface="Arial" panose="020B0604020202020204" pitchFamily="34" charset="0"/>
              <a:buNone/>
              <a:defRPr/>
            </a:pPr>
            <a:endParaRPr lang="en-US" altLang="en-US" sz="2000" b="1" dirty="0" smtClean="0">
              <a:latin typeface="Arial" panose="020B0604020202020204" pitchFamily="34" charset="0"/>
              <a:ea typeface="Calibri" panose="020F0502020204030204" pitchFamily="34" charset="0"/>
            </a:endParaRPr>
          </a:p>
          <a:p>
            <a:pPr algn="ctr">
              <a:lnSpc>
                <a:spcPct val="150000"/>
              </a:lnSpc>
              <a:spcBef>
                <a:spcPct val="0"/>
              </a:spcBef>
              <a:buFont typeface="Arial" panose="020B0604020202020204" pitchFamily="34" charset="0"/>
              <a:buNone/>
              <a:defRPr/>
            </a:pPr>
            <a:endParaRPr lang="en-US" altLang="en-US" sz="2000" b="1" dirty="0">
              <a:latin typeface="Arial" panose="020B0604020202020204" pitchFamily="34" charset="0"/>
              <a:ea typeface="Calibri" panose="020F0502020204030204" pitchFamily="34" charset="0"/>
            </a:endParaRPr>
          </a:p>
          <a:p>
            <a:pPr algn="ctr">
              <a:lnSpc>
                <a:spcPct val="150000"/>
              </a:lnSpc>
              <a:spcBef>
                <a:spcPct val="0"/>
              </a:spcBef>
              <a:buFont typeface="Arial" panose="020B0604020202020204" pitchFamily="34" charset="0"/>
              <a:buNone/>
              <a:defRPr/>
            </a:pPr>
            <a:r>
              <a:rPr lang="en-US" altLang="en-US" sz="4800" b="1" dirty="0" smtClean="0">
                <a:solidFill>
                  <a:srgbClr val="CAA956"/>
                </a:solidFill>
                <a:latin typeface="Arial" panose="020B0604020202020204" pitchFamily="34" charset="0"/>
                <a:ea typeface="Calibri" panose="020F0502020204030204" pitchFamily="34" charset="0"/>
              </a:rPr>
              <a:t>THANK YOU</a:t>
            </a:r>
          </a:p>
          <a:p>
            <a:pPr marL="457200" indent="-457200" algn="just">
              <a:lnSpc>
                <a:spcPct val="150000"/>
              </a:lnSpc>
              <a:spcBef>
                <a:spcPct val="0"/>
              </a:spcBef>
              <a:buFont typeface="Courier New" panose="02070309020205020404" pitchFamily="49" charset="0"/>
              <a:buChar char="o"/>
              <a:defRPr/>
            </a:pPr>
            <a:endParaRPr lang="en-US" altLang="en-US" sz="2000" dirty="0" smtClean="0">
              <a:latin typeface="Arial" panose="020B0604020202020204" pitchFamily="34" charset="0"/>
              <a:ea typeface="Calibri" panose="020F0502020204030204" pitchFamily="34" charset="0"/>
            </a:endParaRPr>
          </a:p>
        </p:txBody>
      </p:sp>
      <p:sp>
        <p:nvSpPr>
          <p:cNvPr id="90118" name="Slide Number Placeholder 2"/>
          <p:cNvSpPr>
            <a:spLocks noGrp="1"/>
          </p:cNvSpPr>
          <p:nvPr>
            <p:ph type="sldNum" sz="quarter" idx="12"/>
          </p:nvPr>
        </p:nvSpPr>
        <p:spPr bwMode="auto">
          <a:xfrm>
            <a:off x="6804248" y="6569794"/>
            <a:ext cx="2133600" cy="1961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92A3060-F20B-40DC-8C18-7D421A38652C}" type="slidenum">
              <a:rPr lang="en-ZA" altLang="en-US" sz="1200" smtClean="0">
                <a:solidFill>
                  <a:srgbClr val="898989"/>
                </a:solidFill>
              </a:rPr>
              <a:pPr>
                <a:spcBef>
                  <a:spcPct val="0"/>
                </a:spcBef>
                <a:buFontTx/>
                <a:buNone/>
              </a:pPr>
              <a:t>24</a:t>
            </a:fld>
            <a:endParaRPr lang="en-ZA" altLang="en-US" sz="1200" dirty="0" smtClean="0">
              <a:solidFill>
                <a:srgbClr val="898989"/>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65" y="5876268"/>
            <a:ext cx="2372495" cy="93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9265" y="3734832"/>
            <a:ext cx="9116010" cy="1548575"/>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596" y="0"/>
            <a:ext cx="2257346" cy="93766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latin typeface="Arial" panose="020B0604020202020204" pitchFamily="34" charset="0"/>
              </a:rPr>
              <a:t>BACKGROUND </a:t>
            </a:r>
            <a:endParaRPr lang="en-US" altLang="en-US" b="1" dirty="0">
              <a:latin typeface="Arial" panose="020B0604020202020204" pitchFamily="34" charset="0"/>
            </a:endParaRPr>
          </a:p>
        </p:txBody>
      </p:sp>
      <p:sp>
        <p:nvSpPr>
          <p:cNvPr id="21509" name="Rectangle 3"/>
          <p:cNvSpPr txBox="1">
            <a:spLocks noChangeArrowheads="1"/>
          </p:cNvSpPr>
          <p:nvPr/>
        </p:nvSpPr>
        <p:spPr bwMode="auto">
          <a:xfrm>
            <a:off x="350838" y="1255713"/>
            <a:ext cx="8334375"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endParaRPr lang="en-US" altLang="en-US" sz="2400">
              <a:latin typeface="Arial" panose="020B0604020202020204" pitchFamily="34" charset="0"/>
              <a:cs typeface="Calibri" panose="020F0502020204030204" pitchFamily="34" charset="0"/>
            </a:endParaRPr>
          </a:p>
        </p:txBody>
      </p:sp>
      <p:sp>
        <p:nvSpPr>
          <p:cNvPr id="6" name="Content Placeholder 5"/>
          <p:cNvSpPr>
            <a:spLocks noGrp="1"/>
          </p:cNvSpPr>
          <p:nvPr>
            <p:ph sz="half" idx="1"/>
          </p:nvPr>
        </p:nvSpPr>
        <p:spPr>
          <a:xfrm>
            <a:off x="35496" y="1359644"/>
            <a:ext cx="8989442" cy="5498356"/>
          </a:xfrm>
        </p:spPr>
        <p:txBody>
          <a:bodyPr>
            <a:normAutofit lnSpcReduction="10000"/>
          </a:bodyPr>
          <a:lstStyle/>
          <a:p>
            <a:pPr marL="285750" indent="-285750" algn="just">
              <a:lnSpc>
                <a:spcPct val="150000"/>
              </a:lnSpc>
              <a:spcBef>
                <a:spcPts val="0"/>
              </a:spcBef>
              <a:spcAft>
                <a:spcPts val="0"/>
              </a:spcAft>
            </a:pPr>
            <a:r>
              <a:rPr lang="en-ZA" sz="1600" dirty="0"/>
              <a:t>The </a:t>
            </a:r>
            <a:r>
              <a:rPr lang="en-US" sz="1600" dirty="0" smtClean="0"/>
              <a:t>Domestic Violence Amendment </a:t>
            </a:r>
            <a:r>
              <a:rPr lang="en-US" sz="1600" dirty="0"/>
              <a:t>Act of 2021</a:t>
            </a:r>
            <a:r>
              <a:rPr lang="en-ZA" sz="1600" dirty="0" smtClean="0"/>
              <a:t> </a:t>
            </a:r>
            <a:r>
              <a:rPr lang="en-ZA" sz="1600" dirty="0"/>
              <a:t>(Act </a:t>
            </a:r>
            <a:r>
              <a:rPr lang="en-ZA" sz="1600" dirty="0" smtClean="0"/>
              <a:t>No. 14 of 2021) </a:t>
            </a:r>
            <a:r>
              <a:rPr lang="en-ZA" sz="1600" dirty="0"/>
              <a:t>herein referred to as DVA, is aimed at providing victims of domestic violence with the maximum protection from domestic abuse. </a:t>
            </a:r>
            <a:endParaRPr lang="en-ZA" sz="1600" dirty="0" smtClean="0"/>
          </a:p>
          <a:p>
            <a:pPr marL="685800" lvl="1" algn="just">
              <a:lnSpc>
                <a:spcPct val="150000"/>
              </a:lnSpc>
              <a:spcBef>
                <a:spcPts val="0"/>
              </a:spcBef>
              <a:spcAft>
                <a:spcPts val="0"/>
              </a:spcAft>
            </a:pPr>
            <a:r>
              <a:rPr lang="en-ZA" sz="1400" dirty="0" smtClean="0"/>
              <a:t>A </a:t>
            </a:r>
            <a:r>
              <a:rPr lang="en-ZA" sz="1400" dirty="0"/>
              <a:t>victim of domestic violence as defined in the DVA does not only refer to women or married people. The definition is extended to include any person who is in a domestic relationship with another through marriage, a romantic or intimate relationship, sharing a place of residence, family ties, and parental responsibility irrespective of gender and </a:t>
            </a:r>
            <a:r>
              <a:rPr lang="en-ZA" sz="1400" dirty="0" smtClean="0"/>
              <a:t>age.</a:t>
            </a:r>
          </a:p>
          <a:p>
            <a:pPr algn="just">
              <a:lnSpc>
                <a:spcPct val="150000"/>
              </a:lnSpc>
              <a:spcBef>
                <a:spcPts val="0"/>
              </a:spcBef>
              <a:spcAft>
                <a:spcPts val="0"/>
              </a:spcAft>
            </a:pPr>
            <a:r>
              <a:rPr lang="en-ZA" sz="1600" dirty="0" smtClean="0"/>
              <a:t>DVA </a:t>
            </a:r>
            <a:r>
              <a:rPr lang="en-ZA" sz="1600" dirty="0"/>
              <a:t>places a number of obligations on the South African Police Service (SAPS) and other state departments with regard to its implementation and specific services that should be rendered to victims of domestic violence. </a:t>
            </a:r>
            <a:endParaRPr lang="en-ZA" sz="1600" dirty="0" smtClean="0"/>
          </a:p>
          <a:p>
            <a:pPr algn="just">
              <a:lnSpc>
                <a:spcPct val="150000"/>
              </a:lnSpc>
              <a:spcBef>
                <a:spcPts val="0"/>
              </a:spcBef>
              <a:spcAft>
                <a:spcPts val="0"/>
              </a:spcAft>
            </a:pPr>
            <a:r>
              <a:rPr lang="en-ZA" sz="1600" dirty="0" smtClean="0"/>
              <a:t>These </a:t>
            </a:r>
            <a:r>
              <a:rPr lang="en-ZA" sz="1600" dirty="0"/>
              <a:t>obligations have consequences should the SAPS members fail to implement them properly. </a:t>
            </a:r>
            <a:endParaRPr lang="en-ZA" sz="1600" dirty="0" smtClean="0"/>
          </a:p>
          <a:p>
            <a:pPr lvl="1" algn="just">
              <a:lnSpc>
                <a:spcPct val="150000"/>
              </a:lnSpc>
              <a:spcBef>
                <a:spcPts val="0"/>
              </a:spcBef>
              <a:spcAft>
                <a:spcPts val="0"/>
              </a:spcAft>
            </a:pPr>
            <a:r>
              <a:rPr lang="en-US" sz="1400" dirty="0"/>
              <a:t>Section 23 (b)(a) of the </a:t>
            </a:r>
            <a:r>
              <a:rPr lang="en-US" sz="1400" dirty="0" smtClean="0"/>
              <a:t>DVA </a:t>
            </a:r>
            <a:r>
              <a:rPr lang="en-US" sz="1400" dirty="0"/>
              <a:t>amendment Act of 2021, which </a:t>
            </a:r>
            <a:r>
              <a:rPr lang="en-US" sz="1400" dirty="0" smtClean="0"/>
              <a:t>amends section 18(4</a:t>
            </a:r>
            <a:r>
              <a:rPr lang="en-US" sz="1400" dirty="0"/>
              <a:t>)(c) of the principal Act and the SAPS DVA National Instruction 7/1999 requires that SAPS report all non-compliance complaints against its members to the CSPS in order for CSPS to make recommendations on what steps to be taken</a:t>
            </a:r>
            <a:endParaRPr lang="en-ZA" sz="1400" dirty="0"/>
          </a:p>
        </p:txBody>
      </p:sp>
      <p:sp>
        <p:nvSpPr>
          <p:cNvPr id="215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42D014-A95A-4CE6-8DE8-8E24CB0C0B92}" type="slidenum">
              <a:rPr lang="en-ZA" altLang="en-US" sz="1200" smtClean="0">
                <a:solidFill>
                  <a:srgbClr val="898989"/>
                </a:solidFill>
              </a:rPr>
              <a:pPr>
                <a:spcBef>
                  <a:spcPct val="0"/>
                </a:spcBef>
                <a:buFontTx/>
                <a:buNone/>
              </a:pPr>
              <a:t>3</a:t>
            </a:fld>
            <a:endParaRPr lang="en-ZA" altLang="en-US" sz="1200" smtClean="0">
              <a:solidFill>
                <a:srgbClr val="898989"/>
              </a:solidFill>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51520" y="542927"/>
            <a:ext cx="8892480" cy="816718"/>
          </a:xfrm>
          <a:prstGeom prst="rect">
            <a:avLst/>
          </a:prstGeom>
        </p:spPr>
      </p:pic>
    </p:spTree>
    <p:extLst>
      <p:ext uri="{BB962C8B-B14F-4D97-AF65-F5344CB8AC3E}">
        <p14:creationId xmlns:p14="http://schemas.microsoft.com/office/powerpoint/2010/main" val="636220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latin typeface="Arial" panose="020B0604020202020204" pitchFamily="34" charset="0"/>
              </a:rPr>
              <a:t>DVA MONITORING </a:t>
            </a:r>
            <a:endParaRPr lang="en-US" altLang="en-US" b="1" dirty="0">
              <a:latin typeface="Arial" panose="020B0604020202020204" pitchFamily="34" charset="0"/>
            </a:endParaRPr>
          </a:p>
        </p:txBody>
      </p:sp>
      <p:sp>
        <p:nvSpPr>
          <p:cNvPr id="21509" name="Rectangle 3"/>
          <p:cNvSpPr txBox="1">
            <a:spLocks noChangeArrowheads="1"/>
          </p:cNvSpPr>
          <p:nvPr/>
        </p:nvSpPr>
        <p:spPr bwMode="auto">
          <a:xfrm>
            <a:off x="350838" y="1255713"/>
            <a:ext cx="8334375"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endParaRPr lang="en-US" altLang="en-US" sz="2400">
              <a:latin typeface="Arial" panose="020B0604020202020204" pitchFamily="34" charset="0"/>
              <a:cs typeface="Calibri" panose="020F0502020204030204" pitchFamily="34" charset="0"/>
            </a:endParaRPr>
          </a:p>
        </p:txBody>
      </p:sp>
      <p:sp>
        <p:nvSpPr>
          <p:cNvPr id="6" name="Content Placeholder 5"/>
          <p:cNvSpPr>
            <a:spLocks noGrp="1"/>
          </p:cNvSpPr>
          <p:nvPr>
            <p:ph sz="half" idx="1"/>
          </p:nvPr>
        </p:nvSpPr>
        <p:spPr>
          <a:xfrm>
            <a:off x="35496" y="1359644"/>
            <a:ext cx="8989442" cy="5498356"/>
          </a:xfrm>
        </p:spPr>
        <p:txBody>
          <a:bodyPr>
            <a:normAutofit fontScale="77500" lnSpcReduction="20000"/>
          </a:bodyPr>
          <a:lstStyle/>
          <a:p>
            <a:pPr marL="285750" indent="-285750" algn="just">
              <a:lnSpc>
                <a:spcPct val="170000"/>
              </a:lnSpc>
              <a:spcBef>
                <a:spcPts val="0"/>
              </a:spcBef>
              <a:spcAft>
                <a:spcPts val="0"/>
              </a:spcAft>
            </a:pPr>
            <a:r>
              <a:rPr lang="en-ZA" altLang="en-US" sz="1900" dirty="0"/>
              <a:t>Section 6 of the CSPS Act (No2 of 2011) mandates the CSPS to : </a:t>
            </a:r>
          </a:p>
          <a:p>
            <a:pPr marL="628650" lvl="1" algn="just" eaLnBrk="1" hangingPunct="1">
              <a:lnSpc>
                <a:spcPct val="170000"/>
              </a:lnSpc>
              <a:spcBef>
                <a:spcPts val="0"/>
              </a:spcBef>
              <a:spcAft>
                <a:spcPts val="0"/>
              </a:spcAft>
            </a:pPr>
            <a:r>
              <a:rPr lang="en-GB" altLang="en-US" sz="1800" dirty="0"/>
              <a:t>Monitor and evaluate SAPS’ compliance with the DVA </a:t>
            </a:r>
          </a:p>
          <a:p>
            <a:pPr marL="628650" lvl="1" algn="just" eaLnBrk="1" hangingPunct="1">
              <a:lnSpc>
                <a:spcPct val="170000"/>
              </a:lnSpc>
              <a:spcBef>
                <a:spcPts val="0"/>
              </a:spcBef>
              <a:spcAft>
                <a:spcPts val="0"/>
              </a:spcAft>
            </a:pPr>
            <a:r>
              <a:rPr lang="en-GB" altLang="en-US" sz="1800" dirty="0"/>
              <a:t>Make recommendations to the police service on disciplinary procedures and measures with regard to non-compliance to the DVA</a:t>
            </a:r>
          </a:p>
          <a:p>
            <a:pPr marL="628650" lvl="1" algn="just">
              <a:lnSpc>
                <a:spcPct val="170000"/>
              </a:lnSpc>
              <a:spcBef>
                <a:spcPts val="0"/>
              </a:spcBef>
              <a:spcAft>
                <a:spcPts val="0"/>
              </a:spcAft>
            </a:pPr>
            <a:r>
              <a:rPr lang="en-GB" altLang="en-US" sz="1800" dirty="0"/>
              <a:t>Provide the Minister with regular reports with regard to implementation of and compliance with policy directives issued or instructions made by the Minister.</a:t>
            </a:r>
          </a:p>
          <a:p>
            <a:pPr marL="285750" indent="-285750" algn="just">
              <a:lnSpc>
                <a:spcPct val="170000"/>
              </a:lnSpc>
              <a:spcBef>
                <a:spcPts val="0"/>
              </a:spcBef>
              <a:spcAft>
                <a:spcPts val="0"/>
              </a:spcAft>
            </a:pPr>
            <a:r>
              <a:rPr lang="en-ZA" altLang="en-US" sz="1900" dirty="0"/>
              <a:t>In fulfilling its mandate, the CSPS together with the Provincial Secretariats conducts quality assessments on DVA compliance and identify problem areas for intervention in order to improve the service rendered by the SAPS. </a:t>
            </a:r>
            <a:endParaRPr lang="en-ZA" altLang="en-US" sz="1900" dirty="0" smtClean="0"/>
          </a:p>
          <a:p>
            <a:pPr marL="285750" indent="-285750" algn="just">
              <a:lnSpc>
                <a:spcPct val="170000"/>
              </a:lnSpc>
              <a:spcBef>
                <a:spcPts val="0"/>
              </a:spcBef>
              <a:spcAft>
                <a:spcPts val="0"/>
              </a:spcAft>
            </a:pPr>
            <a:r>
              <a:rPr lang="en-ZA" sz="1900" dirty="0" smtClean="0"/>
              <a:t>During this reporting period, a total of 460 </a:t>
            </a:r>
            <a:r>
              <a:rPr lang="en-ZA" sz="1900" dirty="0"/>
              <a:t>police station oversight </a:t>
            </a:r>
            <a:r>
              <a:rPr lang="en-ZA" sz="1900" dirty="0" smtClean="0"/>
              <a:t>visits were conducted and this number included special focus on police </a:t>
            </a:r>
            <a:r>
              <a:rPr lang="en-ZA" sz="1900" dirty="0"/>
              <a:t>stations that are located in </a:t>
            </a:r>
            <a:r>
              <a:rPr lang="en-ZA" sz="1900" dirty="0" smtClean="0"/>
              <a:t>the </a:t>
            </a:r>
            <a:r>
              <a:rPr lang="en-ZA" sz="1900" dirty="0"/>
              <a:t>national and provincial </a:t>
            </a:r>
            <a:r>
              <a:rPr lang="en-ZA" sz="1900" dirty="0" smtClean="0"/>
              <a:t>top 30 high crime areas.</a:t>
            </a:r>
          </a:p>
          <a:p>
            <a:pPr algn="just">
              <a:lnSpc>
                <a:spcPct val="170000"/>
              </a:lnSpc>
              <a:defRPr/>
            </a:pPr>
            <a:r>
              <a:rPr lang="en-ZA" sz="1900" dirty="0" smtClean="0"/>
              <a:t>Gauteng </a:t>
            </a:r>
            <a:r>
              <a:rPr lang="en-ZA" sz="1900" dirty="0"/>
              <a:t>Province (GP) covered more police </a:t>
            </a:r>
            <a:r>
              <a:rPr lang="en-ZA" sz="1900" dirty="0" smtClean="0"/>
              <a:t>stations, having visited all police stations in the province and in some instances oversight visits were carried more than once, hence a total of 268.    </a:t>
            </a:r>
            <a:endParaRPr lang="en-ZA" sz="1600" dirty="0"/>
          </a:p>
        </p:txBody>
      </p:sp>
      <p:sp>
        <p:nvSpPr>
          <p:cNvPr id="215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42D014-A95A-4CE6-8DE8-8E24CB0C0B92}" type="slidenum">
              <a:rPr lang="en-ZA" altLang="en-US" sz="1200" smtClean="0">
                <a:solidFill>
                  <a:srgbClr val="898989"/>
                </a:solidFill>
              </a:rPr>
              <a:pPr>
                <a:spcBef>
                  <a:spcPct val="0"/>
                </a:spcBef>
                <a:buFontTx/>
                <a:buNone/>
              </a:pPr>
              <a:t>4</a:t>
            </a:fld>
            <a:endParaRPr lang="en-ZA" altLang="en-US" sz="1200" smtClean="0">
              <a:solidFill>
                <a:srgbClr val="898989"/>
              </a:solidFill>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7990" y="542926"/>
            <a:ext cx="9116010" cy="816718"/>
          </a:xfrm>
          <a:prstGeom prst="rect">
            <a:avLst/>
          </a:prstGeom>
        </p:spPr>
      </p:pic>
    </p:spTree>
    <p:extLst>
      <p:ext uri="{BB962C8B-B14F-4D97-AF65-F5344CB8AC3E}">
        <p14:creationId xmlns:p14="http://schemas.microsoft.com/office/powerpoint/2010/main" val="70346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latin typeface="Arial" panose="020B0604020202020204" pitchFamily="34" charset="0"/>
              </a:rPr>
              <a:t>DVA MONITORING </a:t>
            </a:r>
            <a:endParaRPr lang="en-US" altLang="en-US" b="1" dirty="0">
              <a:latin typeface="Arial" panose="020B0604020202020204" pitchFamily="34" charset="0"/>
            </a:endParaRPr>
          </a:p>
        </p:txBody>
      </p:sp>
      <p:sp>
        <p:nvSpPr>
          <p:cNvPr id="21509" name="Rectangle 3"/>
          <p:cNvSpPr txBox="1">
            <a:spLocks noChangeArrowheads="1"/>
          </p:cNvSpPr>
          <p:nvPr/>
        </p:nvSpPr>
        <p:spPr bwMode="auto">
          <a:xfrm>
            <a:off x="350838" y="1255713"/>
            <a:ext cx="8334375"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endParaRPr lang="en-US" altLang="en-US" sz="2400">
              <a:latin typeface="Arial" panose="020B0604020202020204" pitchFamily="34" charset="0"/>
              <a:cs typeface="Calibri" panose="020F0502020204030204" pitchFamily="34" charset="0"/>
            </a:endParaRPr>
          </a:p>
        </p:txBody>
      </p:sp>
      <p:sp>
        <p:nvSpPr>
          <p:cNvPr id="6" name="Content Placeholder 5"/>
          <p:cNvSpPr>
            <a:spLocks noGrp="1"/>
          </p:cNvSpPr>
          <p:nvPr>
            <p:ph sz="half" idx="1"/>
          </p:nvPr>
        </p:nvSpPr>
        <p:spPr>
          <a:xfrm>
            <a:off x="35496" y="1359644"/>
            <a:ext cx="8989442" cy="5498356"/>
          </a:xfrm>
        </p:spPr>
        <p:txBody>
          <a:bodyPr>
            <a:normAutofit/>
          </a:bodyPr>
          <a:lstStyle/>
          <a:p>
            <a:pPr algn="just">
              <a:lnSpc>
                <a:spcPct val="170000"/>
              </a:lnSpc>
              <a:defRPr/>
            </a:pPr>
            <a:r>
              <a:rPr lang="en-ZA" sz="1700" dirty="0"/>
              <a:t>T</a:t>
            </a:r>
            <a:r>
              <a:rPr lang="en-ZA" sz="1700" dirty="0" smtClean="0"/>
              <a:t>he </a:t>
            </a:r>
            <a:r>
              <a:rPr lang="en-ZA" sz="1700" dirty="0"/>
              <a:t>Free State (FS) province submitted data in a narrative </a:t>
            </a:r>
            <a:r>
              <a:rPr lang="en-ZA" sz="1700" dirty="0" smtClean="0"/>
              <a:t>form </a:t>
            </a:r>
            <a:r>
              <a:rPr lang="en-ZA" sz="1700" dirty="0"/>
              <a:t>that covered 28 police stations, </a:t>
            </a:r>
            <a:r>
              <a:rPr lang="en-ZA" sz="1700" dirty="0" smtClean="0"/>
              <a:t>as a result </a:t>
            </a:r>
            <a:r>
              <a:rPr lang="en-ZA" sz="1700" dirty="0"/>
              <a:t>some of the variables could not be used for statistical </a:t>
            </a:r>
            <a:r>
              <a:rPr lang="en-ZA" sz="1700" dirty="0" smtClean="0"/>
              <a:t>analysis hence the graph only indicates two (2) police station </a:t>
            </a:r>
          </a:p>
          <a:p>
            <a:pPr algn="just">
              <a:lnSpc>
                <a:spcPct val="170000"/>
              </a:lnSpc>
              <a:defRPr/>
            </a:pPr>
            <a:r>
              <a:rPr lang="en-ZA" sz="1700" dirty="0" smtClean="0"/>
              <a:t>The </a:t>
            </a:r>
            <a:r>
              <a:rPr lang="en-ZA" sz="1700" dirty="0"/>
              <a:t>oversight process entailed administering police station specific improvement plans to track progress and to effectively monitor implementation of recommendations and measure improvement of performance by police stations. </a:t>
            </a:r>
          </a:p>
          <a:p>
            <a:pPr algn="just">
              <a:lnSpc>
                <a:spcPct val="170000"/>
              </a:lnSpc>
              <a:defRPr/>
            </a:pPr>
            <a:r>
              <a:rPr lang="en-ZA" sz="1700" dirty="0" smtClean="0"/>
              <a:t>Follow-up </a:t>
            </a:r>
            <a:r>
              <a:rPr lang="en-ZA" sz="1700" dirty="0"/>
              <a:t>visits were further conducted by provinces </a:t>
            </a:r>
            <a:r>
              <a:rPr lang="en-ZA" sz="1700" dirty="0" smtClean="0"/>
              <a:t>to monitor non-compliance </a:t>
            </a:r>
            <a:r>
              <a:rPr lang="en-ZA" sz="1700" dirty="0"/>
              <a:t>and implementation of recommendations</a:t>
            </a:r>
            <a:r>
              <a:rPr lang="en-ZA" sz="1700" dirty="0" smtClean="0"/>
              <a:t>.</a:t>
            </a:r>
          </a:p>
          <a:p>
            <a:pPr algn="just">
              <a:lnSpc>
                <a:spcPct val="170000"/>
              </a:lnSpc>
              <a:defRPr/>
            </a:pPr>
            <a:r>
              <a:rPr lang="en-ZA" sz="1700" dirty="0" smtClean="0"/>
              <a:t>In addition to the oversight visits, information </a:t>
            </a:r>
            <a:r>
              <a:rPr lang="en-ZA" sz="1700" dirty="0"/>
              <a:t>on the management of non-compliance was received from SAPS and assessed.   </a:t>
            </a:r>
          </a:p>
        </p:txBody>
      </p:sp>
      <p:sp>
        <p:nvSpPr>
          <p:cNvPr id="215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42D014-A95A-4CE6-8DE8-8E24CB0C0B92}" type="slidenum">
              <a:rPr lang="en-ZA" altLang="en-US" sz="1200" smtClean="0">
                <a:solidFill>
                  <a:srgbClr val="898989"/>
                </a:solidFill>
              </a:rPr>
              <a:pPr>
                <a:spcBef>
                  <a:spcPct val="0"/>
                </a:spcBef>
                <a:buFontTx/>
                <a:buNone/>
              </a:pPr>
              <a:t>5</a:t>
            </a:fld>
            <a:endParaRPr lang="en-ZA" altLang="en-US" sz="1200" smtClean="0">
              <a:solidFill>
                <a:srgbClr val="898989"/>
              </a:solidFill>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7990" y="542926"/>
            <a:ext cx="9116010" cy="816718"/>
          </a:xfrm>
          <a:prstGeom prst="rect">
            <a:avLst/>
          </a:prstGeom>
        </p:spPr>
      </p:pic>
    </p:spTree>
    <p:extLst>
      <p:ext uri="{BB962C8B-B14F-4D97-AF65-F5344CB8AC3E}">
        <p14:creationId xmlns:p14="http://schemas.microsoft.com/office/powerpoint/2010/main" val="1164167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n-ZA" sz="2400" b="1" dirty="0" smtClean="0"/>
              <a:t>OVERSIGHT VISIT SAMPLE</a:t>
            </a:r>
            <a:endParaRPr lang="en-ZA" sz="2400" b="1" dirty="0"/>
          </a:p>
        </p:txBody>
      </p:sp>
      <p:sp>
        <p:nvSpPr>
          <p:cNvPr id="24584" name="Slide Number Placeholder 2"/>
          <p:cNvSpPr>
            <a:spLocks noGrp="1"/>
          </p:cNvSpPr>
          <p:nvPr>
            <p:ph type="sldNum" sz="quarter" idx="12"/>
          </p:nvPr>
        </p:nvSpPr>
        <p:spPr bwMode="auto">
          <a:xfrm>
            <a:off x="7885113" y="6326188"/>
            <a:ext cx="1193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07C7-2E18-4532-A11C-B0DFD4F4E0A3}" type="slidenum">
              <a:rPr lang="en-ZA" altLang="en-US" sz="1200" smtClean="0">
                <a:solidFill>
                  <a:srgbClr val="898989"/>
                </a:solidFill>
              </a:rPr>
              <a:pPr>
                <a:spcBef>
                  <a:spcPct val="0"/>
                </a:spcBef>
                <a:buFontTx/>
                <a:buNone/>
              </a:pPr>
              <a:t>6</a:t>
            </a:fld>
            <a:endParaRPr lang="en-ZA" altLang="en-US" sz="1200" smtClean="0">
              <a:solidFill>
                <a:srgbClr val="898989"/>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7990" y="542926"/>
            <a:ext cx="9116010" cy="941858"/>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8982375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85787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n-ZA" sz="2400" b="1" dirty="0" smtClean="0"/>
              <a:t>PREVALENCE </a:t>
            </a:r>
            <a:r>
              <a:rPr lang="en-ZA" sz="2400" b="1" dirty="0"/>
              <a:t>OF DOMESTIC VIOLENCE (DV</a:t>
            </a:r>
            <a:r>
              <a:rPr lang="en-ZA" sz="2400" b="1" dirty="0" smtClean="0"/>
              <a:t>) CONT…</a:t>
            </a:r>
            <a:endParaRPr lang="en-ZA" sz="2400" b="1" dirty="0"/>
          </a:p>
        </p:txBody>
      </p:sp>
      <p:sp>
        <p:nvSpPr>
          <p:cNvPr id="3" name="Content Placeholder 2"/>
          <p:cNvSpPr>
            <a:spLocks noGrp="1"/>
          </p:cNvSpPr>
          <p:nvPr>
            <p:ph idx="1"/>
          </p:nvPr>
        </p:nvSpPr>
        <p:spPr>
          <a:xfrm>
            <a:off x="63632" y="1408113"/>
            <a:ext cx="9080368" cy="5276033"/>
          </a:xfrm>
        </p:spPr>
        <p:txBody>
          <a:bodyPr>
            <a:normAutofit fontScale="92500" lnSpcReduction="20000"/>
          </a:bodyPr>
          <a:lstStyle/>
          <a:p>
            <a:pPr>
              <a:lnSpc>
                <a:spcPct val="150000"/>
              </a:lnSpc>
            </a:pPr>
            <a:r>
              <a:rPr lang="en-ZA" sz="2000" dirty="0" smtClean="0"/>
              <a:t>Domestic violence continues to be amongst the highly reported crimes in the country with a total of 21 839 cases reported during thus reporting period, with GP recording the highest number of cases with 15 723.</a:t>
            </a:r>
          </a:p>
          <a:p>
            <a:pPr>
              <a:lnSpc>
                <a:spcPct val="150000"/>
              </a:lnSpc>
            </a:pPr>
            <a:r>
              <a:rPr lang="en-ZA" sz="2000" dirty="0" smtClean="0"/>
              <a:t>An inference can be made that an </a:t>
            </a:r>
            <a:r>
              <a:rPr lang="en-ZA" sz="2000" dirty="0"/>
              <a:t>average of 2621 DV cases were reported in GP alone on a monthly basis during </a:t>
            </a:r>
            <a:r>
              <a:rPr lang="en-ZA" sz="2000" dirty="0" smtClean="0"/>
              <a:t>the </a:t>
            </a:r>
            <a:r>
              <a:rPr lang="en-ZA" sz="2000" dirty="0"/>
              <a:t>six-month </a:t>
            </a:r>
            <a:r>
              <a:rPr lang="en-ZA" sz="2000" dirty="0" smtClean="0"/>
              <a:t>period</a:t>
            </a:r>
            <a:r>
              <a:rPr lang="en-ZA" sz="2000" dirty="0"/>
              <a:t>.</a:t>
            </a:r>
            <a:endParaRPr lang="en-ZA" sz="2000" dirty="0" smtClean="0"/>
          </a:p>
          <a:p>
            <a:pPr>
              <a:lnSpc>
                <a:spcPct val="150000"/>
              </a:lnSpc>
            </a:pPr>
            <a:r>
              <a:rPr lang="en-ZA" sz="2000" dirty="0" smtClean="0"/>
              <a:t>GP </a:t>
            </a:r>
            <a:r>
              <a:rPr lang="en-ZA" sz="2000" dirty="0"/>
              <a:t>and WC consistently have the highest DV </a:t>
            </a:r>
            <a:r>
              <a:rPr lang="en-ZA" sz="2000" dirty="0" smtClean="0"/>
              <a:t>rate </a:t>
            </a:r>
            <a:r>
              <a:rPr lang="en-ZA" sz="2000" dirty="0"/>
              <a:t>in the </a:t>
            </a:r>
            <a:r>
              <a:rPr lang="en-ZA" sz="2000" dirty="0" smtClean="0"/>
              <a:t>country, and this can also be seen in other crime categories as reflected in the SAPS crime statistics.</a:t>
            </a:r>
          </a:p>
          <a:p>
            <a:pPr>
              <a:lnSpc>
                <a:spcPct val="150000"/>
              </a:lnSpc>
            </a:pPr>
            <a:r>
              <a:rPr lang="en-ZA" sz="2000" dirty="0"/>
              <a:t>T</a:t>
            </a:r>
            <a:r>
              <a:rPr lang="en-ZA" sz="2000" dirty="0" smtClean="0"/>
              <a:t>otal </a:t>
            </a:r>
            <a:r>
              <a:rPr lang="en-ZA" sz="2000" dirty="0"/>
              <a:t>number of cases closed as undetected has continued to climb over the years. </a:t>
            </a:r>
            <a:endParaRPr lang="en-ZA" sz="2000" dirty="0" smtClean="0"/>
          </a:p>
          <a:p>
            <a:pPr lvl="1">
              <a:lnSpc>
                <a:spcPct val="150000"/>
              </a:lnSpc>
            </a:pPr>
            <a:r>
              <a:rPr lang="en-ZA" sz="1600" dirty="0"/>
              <a:t>O</a:t>
            </a:r>
            <a:r>
              <a:rPr lang="en-ZA" sz="1600" dirty="0" smtClean="0"/>
              <a:t>ut </a:t>
            </a:r>
            <a:r>
              <a:rPr lang="en-ZA" sz="1600" dirty="0"/>
              <a:t>of the 21939 reported cases at the 460 police stations; 2752 (12, 5%) of the cases were closed as </a:t>
            </a:r>
            <a:r>
              <a:rPr lang="en-ZA" sz="1600" dirty="0" smtClean="0"/>
              <a:t>undetected</a:t>
            </a:r>
          </a:p>
          <a:p>
            <a:pPr lvl="1">
              <a:lnSpc>
                <a:spcPct val="150000"/>
              </a:lnSpc>
            </a:pPr>
            <a:r>
              <a:rPr lang="en-ZA" sz="1600" dirty="0" smtClean="0"/>
              <a:t>Out of the cases closed as undetected, 170 </a:t>
            </a:r>
            <a:r>
              <a:rPr lang="en-ZA" sz="1600" dirty="0"/>
              <a:t>(0, 77%) were closed as unfounded (false</a:t>
            </a:r>
            <a:r>
              <a:rPr lang="en-US" sz="1600" dirty="0"/>
              <a:t> reporting of cases) </a:t>
            </a:r>
            <a:endParaRPr lang="en-ZA" sz="1600" dirty="0"/>
          </a:p>
          <a:p>
            <a:endParaRPr lang="en-US" sz="2000" dirty="0"/>
          </a:p>
        </p:txBody>
      </p:sp>
      <p:sp>
        <p:nvSpPr>
          <p:cNvPr id="24584" name="Slide Number Placeholder 2"/>
          <p:cNvSpPr>
            <a:spLocks noGrp="1"/>
          </p:cNvSpPr>
          <p:nvPr>
            <p:ph type="sldNum" sz="quarter" idx="12"/>
          </p:nvPr>
        </p:nvSpPr>
        <p:spPr bwMode="auto">
          <a:xfrm>
            <a:off x="7885113" y="6326188"/>
            <a:ext cx="1193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07C7-2E18-4532-A11C-B0DFD4F4E0A3}" type="slidenum">
              <a:rPr lang="en-ZA" altLang="en-US" sz="1200" smtClean="0">
                <a:solidFill>
                  <a:srgbClr val="898989"/>
                </a:solidFill>
              </a:rPr>
              <a:pPr>
                <a:spcBef>
                  <a:spcPct val="0"/>
                </a:spcBef>
                <a:buFontTx/>
                <a:buNone/>
              </a:pPr>
              <a:t>7</a:t>
            </a:fld>
            <a:endParaRPr lang="en-ZA" altLang="en-US" sz="1200" smtClean="0">
              <a:solidFill>
                <a:srgbClr val="898989"/>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7990" y="542926"/>
            <a:ext cx="9116010" cy="1047750"/>
          </a:xfrm>
          <a:prstGeom prst="rect">
            <a:avLst/>
          </a:prstGeom>
        </p:spPr>
      </p:pic>
    </p:spTree>
    <p:extLst>
      <p:ext uri="{BB962C8B-B14F-4D97-AF65-F5344CB8AC3E}">
        <p14:creationId xmlns:p14="http://schemas.microsoft.com/office/powerpoint/2010/main" val="26050867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86625" y="-1076"/>
            <a:ext cx="1857375" cy="771525"/>
          </a:xfrm>
          <a:prstGeom prst="rect">
            <a:avLst/>
          </a:prstGeom>
        </p:spPr>
      </p:pic>
      <p:sp>
        <p:nvSpPr>
          <p:cNvPr id="32773" name="Rectangle 4"/>
          <p:cNvSpPr txBox="1">
            <a:spLocks noChangeArrowheads="1"/>
          </p:cNvSpPr>
          <p:nvPr/>
        </p:nvSpPr>
        <p:spPr bwMode="auto">
          <a:xfrm>
            <a:off x="0" y="13038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n-ZA" b="1" dirty="0" smtClean="0"/>
              <a:t>PREVALENCE </a:t>
            </a:r>
            <a:r>
              <a:rPr lang="en-ZA" b="1" dirty="0"/>
              <a:t>OF DOMESTIC VIOLENCE (DV)</a:t>
            </a:r>
          </a:p>
        </p:txBody>
      </p:sp>
      <p:sp>
        <p:nvSpPr>
          <p:cNvPr id="32775" name="Slide Number Placeholder 2"/>
          <p:cNvSpPr>
            <a:spLocks noGrp="1"/>
          </p:cNvSpPr>
          <p:nvPr>
            <p:ph type="sldNum" sz="quarter" idx="12"/>
          </p:nvPr>
        </p:nvSpPr>
        <p:spPr bwMode="auto">
          <a:xfrm>
            <a:off x="6876256" y="6538912"/>
            <a:ext cx="2133600" cy="1961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smtClean="0">
                <a:solidFill>
                  <a:srgbClr val="898989"/>
                </a:solidFill>
              </a:rPr>
              <a:pPr>
                <a:spcBef>
                  <a:spcPct val="0"/>
                </a:spcBef>
                <a:buFontTx/>
                <a:buNone/>
              </a:pPr>
              <a:t>8</a:t>
            </a:fld>
            <a:endParaRPr lang="en-ZA" altLang="en-US" sz="1200" dirty="0" smtClean="0">
              <a:solidFill>
                <a:srgbClr val="898989"/>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38" y="793955"/>
            <a:ext cx="1981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ext uri="{D42A27DB-BD31-4B8C-83A1-F6EECF244321}">
                <p14:modId xmlns:p14="http://schemas.microsoft.com/office/powerpoint/2010/main" val="2196646918"/>
              </p:ext>
            </p:extLst>
          </p:nvPr>
        </p:nvGraphicFramePr>
        <p:xfrm>
          <a:off x="683568" y="2131060"/>
          <a:ext cx="7776863" cy="38182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556259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txBox="1">
            <a:spLocks noChangeArrowheads="1"/>
          </p:cNvSpPr>
          <p:nvPr/>
        </p:nvSpPr>
        <p:spPr bwMode="auto">
          <a:xfrm>
            <a:off x="0" y="58738"/>
            <a:ext cx="9144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en-ZA" sz="2800" b="1" dirty="0" smtClean="0"/>
              <a:t>NON </a:t>
            </a:r>
            <a:r>
              <a:rPr lang="en-ZA" sz="2800" b="1" dirty="0"/>
              <a:t>COMPLIANCE BY SAPS MEMBERS</a:t>
            </a:r>
            <a:endParaRPr lang="en-ZA" sz="2800" dirty="0"/>
          </a:p>
        </p:txBody>
      </p:sp>
      <p:sp>
        <p:nvSpPr>
          <p:cNvPr id="3" name="Content Placeholder 2"/>
          <p:cNvSpPr>
            <a:spLocks noGrp="1"/>
          </p:cNvSpPr>
          <p:nvPr>
            <p:ph idx="1"/>
          </p:nvPr>
        </p:nvSpPr>
        <p:spPr>
          <a:xfrm>
            <a:off x="-1455" y="1320416"/>
            <a:ext cx="9080368" cy="5276033"/>
          </a:xfrm>
        </p:spPr>
        <p:txBody>
          <a:bodyPr>
            <a:normAutofit lnSpcReduction="10000"/>
          </a:bodyPr>
          <a:lstStyle/>
          <a:p>
            <a:pPr>
              <a:lnSpc>
                <a:spcPct val="150000"/>
              </a:lnSpc>
            </a:pPr>
            <a:r>
              <a:rPr lang="en-ZA" sz="1800" dirty="0"/>
              <a:t>F</a:t>
            </a:r>
            <a:r>
              <a:rPr lang="en-ZA" sz="1800" dirty="0" smtClean="0"/>
              <a:t>ailure </a:t>
            </a:r>
            <a:r>
              <a:rPr lang="en-ZA" sz="1800" dirty="0"/>
              <a:t>by SAPS members to comply with the duties or any obligations as imposed in the DVA and National Instruction constitutes </a:t>
            </a:r>
            <a:r>
              <a:rPr lang="en-ZA" sz="1800" dirty="0" smtClean="0"/>
              <a:t>misconduct.</a:t>
            </a:r>
          </a:p>
          <a:p>
            <a:pPr>
              <a:lnSpc>
                <a:spcPct val="150000"/>
              </a:lnSpc>
            </a:pPr>
            <a:r>
              <a:rPr lang="en-ZA" sz="1800" dirty="0"/>
              <a:t>The Station </a:t>
            </a:r>
            <a:r>
              <a:rPr lang="en-ZA" sz="1800" dirty="0" smtClean="0"/>
              <a:t>Commanders are </a:t>
            </a:r>
            <a:r>
              <a:rPr lang="en-ZA" sz="1800" dirty="0"/>
              <a:t>expected to institute disciplinary action against such a member unless an exemption has been granted by the </a:t>
            </a:r>
            <a:r>
              <a:rPr lang="en-ZA" sz="1800" dirty="0" smtClean="0"/>
              <a:t>CSPS.</a:t>
            </a:r>
          </a:p>
          <a:p>
            <a:pPr>
              <a:lnSpc>
                <a:spcPct val="150000"/>
              </a:lnSpc>
            </a:pPr>
            <a:r>
              <a:rPr lang="en-ZA" sz="1800" dirty="0"/>
              <a:t>The CSPS measures the level of non-compliance by SAPS through non-compliance cases reported to the CSPS and Provincial Secretariats, analysis of consolidated return of non-compliance cases, and findings from police station oversight visits.</a:t>
            </a:r>
          </a:p>
          <a:p>
            <a:pPr>
              <a:lnSpc>
                <a:spcPct val="150000"/>
              </a:lnSpc>
            </a:pPr>
            <a:r>
              <a:rPr lang="en-US" sz="1800" dirty="0" smtClean="0"/>
              <a:t>Two forms of non-compliance, namely:</a:t>
            </a:r>
            <a:endParaRPr lang="en-US" sz="2000" dirty="0" smtClean="0"/>
          </a:p>
          <a:p>
            <a:pPr lvl="1">
              <a:lnSpc>
                <a:spcPct val="150000"/>
              </a:lnSpc>
            </a:pPr>
            <a:r>
              <a:rPr lang="en-ZA" sz="1800" dirty="0" smtClean="0"/>
              <a:t>Administrative non-compliance</a:t>
            </a:r>
          </a:p>
          <a:p>
            <a:pPr lvl="2">
              <a:lnSpc>
                <a:spcPct val="150000"/>
              </a:lnSpc>
            </a:pPr>
            <a:r>
              <a:rPr lang="en-ZA" sz="1400" dirty="0" smtClean="0"/>
              <a:t>When </a:t>
            </a:r>
            <a:r>
              <a:rPr lang="en-ZA" sz="1400" dirty="0"/>
              <a:t>SAPS members fail to comply with the DVA by not fulfilling the administrative obligations </a:t>
            </a:r>
          </a:p>
          <a:p>
            <a:pPr lvl="1">
              <a:lnSpc>
                <a:spcPct val="150000"/>
              </a:lnSpc>
            </a:pPr>
            <a:r>
              <a:rPr lang="en-ZA" sz="1800" dirty="0"/>
              <a:t>O</a:t>
            </a:r>
            <a:r>
              <a:rPr lang="en-ZA" sz="1800" dirty="0" smtClean="0"/>
              <a:t>perational non-compliance</a:t>
            </a:r>
          </a:p>
          <a:p>
            <a:pPr lvl="2">
              <a:lnSpc>
                <a:spcPct val="150000"/>
              </a:lnSpc>
            </a:pPr>
            <a:r>
              <a:rPr lang="en-ZA" sz="1400" dirty="0"/>
              <a:t>when a member fails to provide the required service as prescribed by both the DVA and the National Instructions</a:t>
            </a:r>
            <a:endParaRPr lang="en-US" sz="1400" dirty="0"/>
          </a:p>
        </p:txBody>
      </p:sp>
      <p:sp>
        <p:nvSpPr>
          <p:cNvPr id="24584" name="Slide Number Placeholder 2"/>
          <p:cNvSpPr>
            <a:spLocks noGrp="1"/>
          </p:cNvSpPr>
          <p:nvPr>
            <p:ph type="sldNum" sz="quarter" idx="12"/>
          </p:nvPr>
        </p:nvSpPr>
        <p:spPr bwMode="auto">
          <a:xfrm>
            <a:off x="7885113" y="6326188"/>
            <a:ext cx="1193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407C7-2E18-4532-A11C-B0DFD4F4E0A3}" type="slidenum">
              <a:rPr lang="en-ZA" altLang="en-US" sz="1200" smtClean="0">
                <a:solidFill>
                  <a:srgbClr val="898989"/>
                </a:solidFill>
              </a:rPr>
              <a:pPr>
                <a:spcBef>
                  <a:spcPct val="0"/>
                </a:spcBef>
                <a:buFontTx/>
                <a:buNone/>
              </a:pPr>
              <a:t>9</a:t>
            </a:fld>
            <a:endParaRPr lang="en-ZA" altLang="en-US" sz="1200" smtClean="0">
              <a:solidFill>
                <a:srgbClr val="898989"/>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7990" y="542926"/>
            <a:ext cx="9116010" cy="1047750"/>
          </a:xfrm>
          <a:prstGeom prst="rect">
            <a:avLst/>
          </a:prstGeom>
        </p:spPr>
      </p:pic>
    </p:spTree>
    <p:extLst>
      <p:ext uri="{BB962C8B-B14F-4D97-AF65-F5344CB8AC3E}">
        <p14:creationId xmlns:p14="http://schemas.microsoft.com/office/powerpoint/2010/main" val="11789616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10780</TotalTime>
  <Words>2829</Words>
  <Application>Microsoft Office PowerPoint</Application>
  <PresentationFormat>On-screen Show (4:3)</PresentationFormat>
  <Paragraphs>497</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Arial</vt:lpstr>
      <vt:lpstr>Arial Black</vt:lpstr>
      <vt:lpstr>Calibri</vt:lpstr>
      <vt:lpstr>Courier New</vt:lpstr>
      <vt:lpstr>굴림</vt:lpstr>
      <vt:lpstr>Lucida Sans Unicode</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Ayanda Xongwana;Itumeleng Ledwaba-Moagi</dc:creator>
  <cp:lastModifiedBy>Admin</cp:lastModifiedBy>
  <cp:revision>445</cp:revision>
  <cp:lastPrinted>2019-03-06T05:39:01Z</cp:lastPrinted>
  <dcterms:created xsi:type="dcterms:W3CDTF">2016-07-27T11:13:42Z</dcterms:created>
  <dcterms:modified xsi:type="dcterms:W3CDTF">2022-05-21T10:21:55Z</dcterms:modified>
</cp:coreProperties>
</file>