
<file path=[Content_Types].xml><?xml version="1.0" encoding="utf-8"?>
<Types xmlns="http://schemas.openxmlformats.org/package/2006/content-types">
  <Override PartName="/ppt/slideMasters/slideMaster3.xml" ContentType="application/vnd.openxmlformats-officedocument.presentationml.slideMaster+xml"/>
  <Override PartName="/ppt/diagrams/drawing2.xml" ContentType="application/vnd.ms-office.drawingml.diagramDrawing+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 id="2147483688" r:id="rId6"/>
  </p:sldMasterIdLst>
  <p:notesMasterIdLst>
    <p:notesMasterId r:id="rId35"/>
  </p:notesMasterIdLst>
  <p:sldIdLst>
    <p:sldId id="256" r:id="rId7"/>
    <p:sldId id="1092" r:id="rId8"/>
    <p:sldId id="805" r:id="rId9"/>
    <p:sldId id="1078" r:id="rId10"/>
    <p:sldId id="806" r:id="rId11"/>
    <p:sldId id="807" r:id="rId12"/>
    <p:sldId id="305" r:id="rId13"/>
    <p:sldId id="793" r:id="rId14"/>
    <p:sldId id="794" r:id="rId15"/>
    <p:sldId id="1091" r:id="rId16"/>
    <p:sldId id="789" r:id="rId17"/>
    <p:sldId id="489" r:id="rId18"/>
    <p:sldId id="1090" r:id="rId19"/>
    <p:sldId id="1093" r:id="rId20"/>
    <p:sldId id="844" r:id="rId21"/>
    <p:sldId id="496" r:id="rId22"/>
    <p:sldId id="497" r:id="rId23"/>
    <p:sldId id="1083" r:id="rId24"/>
    <p:sldId id="1097" r:id="rId25"/>
    <p:sldId id="1098" r:id="rId26"/>
    <p:sldId id="1094" r:id="rId27"/>
    <p:sldId id="1095" r:id="rId28"/>
    <p:sldId id="1102" r:id="rId29"/>
    <p:sldId id="1103" r:id="rId30"/>
    <p:sldId id="1105" r:id="rId31"/>
    <p:sldId id="1106" r:id="rId32"/>
    <p:sldId id="1111" r:id="rId33"/>
    <p:sldId id="25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F0F98C-DA12-A8BE-14C6-608C7DFF858D}" name="Kedibone Mashaakgomo" initials="KM" userId="Kedibone Mashaakgom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zana Sophethe" initials="TS" lastIdx="8" clrIdx="0">
    <p:extLst>
      <p:ext uri="{19B8F6BF-5375-455C-9EA6-DF929625EA0E}">
        <p15:presenceInfo xmlns:p15="http://schemas.microsoft.com/office/powerpoint/2012/main" xmlns="" userId="S-1-5-21-149299334-154566050-2087665911-60639" providerId="AD"/>
      </p:ext>
    </p:extLst>
  </p:cmAuthor>
  <p:cmAuthor id="2" name="Author" initials="AC" lastIdx="1" clrIdx="1">
    <p:extLst>
      <p:ext uri="{19B8F6BF-5375-455C-9EA6-DF929625EA0E}">
        <p15:presenceInfo xmlns:p15="http://schemas.microsoft.com/office/powerpoint/2012/main" xmlns=""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13A72"/>
    <a:srgbClr val="002A6D"/>
    <a:srgbClr val="49833D"/>
    <a:srgbClr val="62A73B"/>
    <a:srgbClr val="96C284"/>
    <a:srgbClr val="7089BF"/>
    <a:srgbClr val="843C0C"/>
    <a:srgbClr val="639B64"/>
    <a:srgbClr val="6C7185"/>
    <a:srgbClr val="9865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64" autoAdjust="0"/>
  </p:normalViewPr>
  <p:slideViewPr>
    <p:cSldViewPr snapToGrid="0">
      <p:cViewPr varScale="1">
        <p:scale>
          <a:sx n="73" d="100"/>
          <a:sy n="73" d="100"/>
        </p:scale>
        <p:origin x="-1248" y="-102"/>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4635332252836306"/>
          <c:y val="3.9855072463768126E-2"/>
          <c:w val="0.73905996758508941"/>
          <c:h val="0.92753623188405787"/>
        </c:manualLayout>
      </c:layout>
      <c:barChart>
        <c:barDir val="bar"/>
        <c:grouping val="clustered"/>
        <c:ser>
          <c:idx val="0"/>
          <c:order val="0"/>
          <c:tx>
            <c:strRef>
              <c:f>Sheet1!$B$1</c:f>
              <c:strCache>
                <c:ptCount val="1"/>
                <c:pt idx="0">
                  <c:v>September 2021</c:v>
                </c:pt>
              </c:strCache>
            </c:strRef>
          </c:tx>
          <c:spPr>
            <a:solidFill>
              <a:srgbClr val="000080"/>
            </a:solidFill>
            <a:ln w="3165">
              <a:solidFill>
                <a:srgbClr val="000080"/>
              </a:solidFill>
              <a:prstDash val="solid"/>
            </a:ln>
          </c:spPr>
          <c:dLbls>
            <c:dLbl>
              <c:idx val="0"/>
              <c:spPr>
                <a:noFill/>
                <a:ln w="25323">
                  <a:noFill/>
                </a:ln>
              </c:spPr>
              <c:txPr>
                <a:bodyPr/>
                <a:lstStyle/>
                <a:p>
                  <a:pPr>
                    <a:defRPr sz="798" b="0" i="0" u="none" strike="noStrike" baseline="0">
                      <a:solidFill>
                        <a:srgbClr val="000080"/>
                      </a:solidFill>
                      <a:latin typeface="Arial Narrow"/>
                      <a:ea typeface="Arial Narrow"/>
                      <a:cs typeface="Arial Narrow"/>
                    </a:defRPr>
                  </a:pPr>
                  <a:endParaRPr lang="en-US"/>
                </a:p>
              </c:txPr>
            </c:dLbl>
            <c:spPr>
              <a:noFill/>
              <a:ln w="25323">
                <a:noFill/>
              </a:ln>
            </c:spPr>
            <c:txPr>
              <a:bodyPr wrap="square" lIns="38100" tIns="19050" rIns="38100" bIns="19050" anchor="ctr">
                <a:spAutoFit/>
              </a:bodyPr>
              <a:lstStyle/>
              <a:p>
                <a:pPr>
                  <a:defRPr sz="798" b="0" i="0" u="none" strike="noStrike" baseline="0">
                    <a:solidFill>
                      <a:srgbClr val="000080"/>
                    </a:solidFill>
                    <a:latin typeface="Arial Narrow"/>
                    <a:ea typeface="Arial Narrow"/>
                    <a:cs typeface="Arial Narrow"/>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Sheet1!$A$2:$A$9</c:f>
              <c:strCache>
                <c:ptCount val="8"/>
                <c:pt idx="0">
                  <c:v>Business/professional services</c:v>
                </c:pt>
                <c:pt idx="1">
                  <c:v>Safety/security (private)</c:v>
                </c:pt>
                <c:pt idx="2">
                  <c:v>Retail</c:v>
                </c:pt>
                <c:pt idx="3">
                  <c:v>Building/construction</c:v>
                </c:pt>
                <c:pt idx="4">
                  <c:v>Domestic</c:v>
                </c:pt>
                <c:pt idx="5">
                  <c:v>Mining</c:v>
                </c:pt>
                <c:pt idx="6">
                  <c:v>Agriculture/farming</c:v>
                </c:pt>
                <c:pt idx="7">
                  <c:v>Transport (private)</c:v>
                </c:pt>
              </c:strCache>
            </c:strRef>
          </c:cat>
          <c:val>
            <c:numRef>
              <c:f>Sheet1!$B$2:$B$9</c:f>
              <c:numCache>
                <c:formatCode>0%</c:formatCode>
                <c:ptCount val="8"/>
                <c:pt idx="0">
                  <c:v>0.2</c:v>
                </c:pt>
                <c:pt idx="1">
                  <c:v>0.14000000000000001</c:v>
                </c:pt>
                <c:pt idx="2">
                  <c:v>0.13</c:v>
                </c:pt>
                <c:pt idx="3">
                  <c:v>6.0000000000000005E-2</c:v>
                </c:pt>
                <c:pt idx="4">
                  <c:v>0.05</c:v>
                </c:pt>
                <c:pt idx="5">
                  <c:v>4.0000000000000008E-2</c:v>
                </c:pt>
                <c:pt idx="6">
                  <c:v>4.0000000000000008E-2</c:v>
                </c:pt>
                <c:pt idx="7">
                  <c:v>4.0000000000000008E-2</c:v>
                </c:pt>
              </c:numCache>
            </c:numRef>
          </c:val>
          <c:extLst xmlns:c16r2="http://schemas.microsoft.com/office/drawing/2015/06/chart">
            <c:ext xmlns:c16="http://schemas.microsoft.com/office/drawing/2014/chart" uri="{C3380CC4-5D6E-409C-BE32-E72D297353CC}">
              <c16:uniqueId val="{00000001-EB30-498A-ABD0-9117DC9E7084}"/>
            </c:ext>
          </c:extLst>
        </c:ser>
        <c:dLbls>
          <c:showVal val="1"/>
        </c:dLbls>
        <c:axId val="122897152"/>
        <c:axId val="122898688"/>
      </c:barChart>
      <c:catAx>
        <c:axId val="122897152"/>
        <c:scaling>
          <c:orientation val="minMax"/>
        </c:scaling>
        <c:axPos val="l"/>
        <c:numFmt formatCode="General" sourceLinked="1"/>
        <c:tickLblPos val="nextTo"/>
        <c:spPr>
          <a:ln w="3165">
            <a:solidFill>
              <a:srgbClr val="000080"/>
            </a:solidFill>
            <a:prstDash val="solid"/>
          </a:ln>
        </c:spPr>
        <c:txPr>
          <a:bodyPr rot="0" vert="horz"/>
          <a:lstStyle/>
          <a:p>
            <a:pPr>
              <a:defRPr sz="798" b="0" i="0" u="none" strike="noStrike" baseline="0">
                <a:solidFill>
                  <a:srgbClr val="000080"/>
                </a:solidFill>
                <a:latin typeface="Arial Narrow"/>
                <a:ea typeface="Arial Narrow"/>
                <a:cs typeface="Arial Narrow"/>
              </a:defRPr>
            </a:pPr>
            <a:endParaRPr lang="en-US"/>
          </a:p>
        </c:txPr>
        <c:crossAx val="122898688"/>
        <c:crosses val="autoZero"/>
        <c:auto val="1"/>
        <c:lblAlgn val="ctr"/>
        <c:lblOffset val="100"/>
        <c:tickLblSkip val="1"/>
        <c:tickMarkSkip val="1"/>
      </c:catAx>
      <c:valAx>
        <c:axId val="122898688"/>
        <c:scaling>
          <c:orientation val="minMax"/>
        </c:scaling>
        <c:delete val="1"/>
        <c:axPos val="b"/>
        <c:numFmt formatCode="0%" sourceLinked="1"/>
        <c:tickLblPos val="none"/>
        <c:crossAx val="122897152"/>
        <c:crosses val="autoZero"/>
        <c:crossBetween val="between"/>
      </c:valAx>
      <c:spPr>
        <a:noFill/>
        <a:ln w="25323">
          <a:noFill/>
        </a:ln>
      </c:spPr>
    </c:plotArea>
    <c:plotVisOnly val="1"/>
    <c:dispBlanksAs val="gap"/>
  </c:chart>
  <c:spPr>
    <a:noFill/>
    <a:ln>
      <a:solidFill>
        <a:schemeClr val="tx1"/>
      </a:solidFill>
    </a:ln>
  </c:spPr>
  <c:txPr>
    <a:bodyPr/>
    <a:lstStyle/>
    <a:p>
      <a:pPr>
        <a:defRPr sz="1196" b="1" i="0" u="none" strike="noStrike" baseline="0">
          <a:solidFill>
            <a:srgbClr val="000000"/>
          </a:solidFill>
          <a:latin typeface="Arial Narrow"/>
          <a:ea typeface="Arial Narrow"/>
          <a:cs typeface="Arial Narrow"/>
        </a:defRPr>
      </a:pPr>
      <a:endParaRPr lang="en-US"/>
    </a:p>
  </c:txPr>
  <c:externalData r:id="rId1"/>
</c:chartSpace>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1DD8B-1ACE-4E61-BCBB-329E1CC3B8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ZA"/>
        </a:p>
      </dgm:t>
    </dgm:pt>
    <dgm:pt modelId="{F5611F04-D7DE-4010-B4BC-14F021A9C002}">
      <dgm:prSet phldrT="[Text]" custT="1"/>
      <dgm:spPr>
        <a:solidFill>
          <a:schemeClr val="accent2">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Labour Relations Act</a:t>
          </a:r>
        </a:p>
      </dgm:t>
    </dgm:pt>
    <dgm:pt modelId="{D4E87E18-89AE-4B60-A1B0-DB1ECFAEC020}" type="parTrans" cxnId="{6B3938BC-AA8C-4621-B424-15F6E53383BA}">
      <dgm:prSet/>
      <dgm:spPr/>
      <dgm:t>
        <a:bodyPr/>
        <a:lstStyle/>
        <a:p>
          <a:endParaRPr lang="en-ZA" b="1">
            <a:solidFill>
              <a:schemeClr val="tx1"/>
            </a:solidFill>
          </a:endParaRPr>
        </a:p>
      </dgm:t>
    </dgm:pt>
    <dgm:pt modelId="{5202DD65-6E08-4F23-8BC4-DB2CECF57597}" type="sibTrans" cxnId="{6B3938BC-AA8C-4621-B424-15F6E53383BA}">
      <dgm:prSet/>
      <dgm:spPr/>
      <dgm:t>
        <a:bodyPr/>
        <a:lstStyle/>
        <a:p>
          <a:endParaRPr lang="en-ZA" b="1">
            <a:solidFill>
              <a:schemeClr val="tx1"/>
            </a:solidFill>
          </a:endParaRPr>
        </a:p>
      </dgm:t>
    </dgm:pt>
    <dgm:pt modelId="{BDFA48B9-3C02-47E0-885E-64A3A324E3E6}">
      <dgm:prSet phldrT="[Text]" custT="1"/>
      <dgm:spPr>
        <a:solidFill>
          <a:schemeClr val="accent3">
            <a:lumMod val="25000"/>
            <a:lumOff val="75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Economic Development</a:t>
          </a:r>
        </a:p>
      </dgm:t>
    </dgm:pt>
    <dgm:pt modelId="{B4DB52BA-8D19-4B61-B8EC-048EB091D422}" type="parTrans" cxnId="{59EA5AF9-B75D-49AA-A8CC-CD70F3C3F8D7}">
      <dgm:prSet/>
      <dgm:spPr/>
      <dgm:t>
        <a:bodyPr/>
        <a:lstStyle/>
        <a:p>
          <a:endParaRPr lang="en-ZA" b="1">
            <a:solidFill>
              <a:schemeClr val="tx1"/>
            </a:solidFill>
          </a:endParaRPr>
        </a:p>
      </dgm:t>
    </dgm:pt>
    <dgm:pt modelId="{BB4A087A-EA9B-48C6-8699-703CFB0854F0}" type="sibTrans" cxnId="{59EA5AF9-B75D-49AA-A8CC-CD70F3C3F8D7}">
      <dgm:prSet/>
      <dgm:spPr/>
      <dgm:t>
        <a:bodyPr/>
        <a:lstStyle/>
        <a:p>
          <a:endParaRPr lang="en-ZA" b="1">
            <a:solidFill>
              <a:schemeClr val="tx1"/>
            </a:solidFill>
          </a:endParaRPr>
        </a:p>
      </dgm:t>
    </dgm:pt>
    <dgm:pt modelId="{51FF2D2C-8F17-40E0-BF0B-E2C1868CE33A}">
      <dgm:prSet phldrT="[Text]" custT="1"/>
      <dgm:spPr>
        <a:solidFill>
          <a:schemeClr val="accent4">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Social Justice</a:t>
          </a:r>
        </a:p>
      </dgm:t>
    </dgm:pt>
    <dgm:pt modelId="{EF8E7542-D746-425B-81CB-9C1BFDDE581B}" type="parTrans" cxnId="{ABDBD2F5-DEA3-4C42-A0A6-E07DD40E6A0F}">
      <dgm:prSet/>
      <dgm:spPr/>
      <dgm:t>
        <a:bodyPr/>
        <a:lstStyle/>
        <a:p>
          <a:endParaRPr lang="en-ZA" b="1">
            <a:solidFill>
              <a:schemeClr val="tx1"/>
            </a:solidFill>
          </a:endParaRPr>
        </a:p>
      </dgm:t>
    </dgm:pt>
    <dgm:pt modelId="{E8D908C8-4A9D-4184-B312-933625394027}" type="sibTrans" cxnId="{ABDBD2F5-DEA3-4C42-A0A6-E07DD40E6A0F}">
      <dgm:prSet/>
      <dgm:spPr/>
      <dgm:t>
        <a:bodyPr/>
        <a:lstStyle/>
        <a:p>
          <a:endParaRPr lang="en-ZA" b="1">
            <a:solidFill>
              <a:schemeClr val="tx1"/>
            </a:solidFill>
          </a:endParaRPr>
        </a:p>
      </dgm:t>
    </dgm:pt>
    <dgm:pt modelId="{FC81355C-07B7-4E3A-BF16-C3760B451089}">
      <dgm:prSet phldrT="[Text]" custT="1"/>
      <dgm:spPr>
        <a:solidFill>
          <a:schemeClr val="accent4">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Labour Peace</a:t>
          </a:r>
        </a:p>
      </dgm:t>
    </dgm:pt>
    <dgm:pt modelId="{5AD8FAB0-228E-43F6-B479-C6A8D9DE510A}" type="parTrans" cxnId="{30E9A770-6965-4B78-9758-E0C28071F524}">
      <dgm:prSet/>
      <dgm:spPr/>
      <dgm:t>
        <a:bodyPr/>
        <a:lstStyle/>
        <a:p>
          <a:endParaRPr lang="en-ZA" b="1">
            <a:solidFill>
              <a:schemeClr val="tx1"/>
            </a:solidFill>
          </a:endParaRPr>
        </a:p>
      </dgm:t>
    </dgm:pt>
    <dgm:pt modelId="{536CD200-2760-4BC5-9C97-BADAD563C5D7}" type="sibTrans" cxnId="{30E9A770-6965-4B78-9758-E0C28071F524}">
      <dgm:prSet/>
      <dgm:spPr/>
      <dgm:t>
        <a:bodyPr/>
        <a:lstStyle/>
        <a:p>
          <a:endParaRPr lang="en-ZA" b="1">
            <a:solidFill>
              <a:schemeClr val="tx1"/>
            </a:solidFill>
          </a:endParaRPr>
        </a:p>
      </dgm:t>
    </dgm:pt>
    <dgm:pt modelId="{490BBE4E-15A3-4F8D-A06A-A18E148D8DAF}">
      <dgm:prSet phldrT="[Text]" custT="1"/>
      <dgm:spPr>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Workplace Democratisation</a:t>
          </a:r>
        </a:p>
      </dgm:t>
    </dgm:pt>
    <dgm:pt modelId="{F7650B55-D3F1-48BF-B678-862086FBD90A}" type="parTrans" cxnId="{712FD962-0C67-4EA2-BDC1-1B79ADCE1C87}">
      <dgm:prSet/>
      <dgm:spPr/>
      <dgm:t>
        <a:bodyPr/>
        <a:lstStyle/>
        <a:p>
          <a:endParaRPr lang="en-ZA" b="1">
            <a:solidFill>
              <a:schemeClr val="tx1"/>
            </a:solidFill>
          </a:endParaRPr>
        </a:p>
      </dgm:t>
    </dgm:pt>
    <dgm:pt modelId="{CECD732E-5DB4-40C3-9DBB-83791C70B57C}" type="sibTrans" cxnId="{712FD962-0C67-4EA2-BDC1-1B79ADCE1C87}">
      <dgm:prSet/>
      <dgm:spPr/>
      <dgm:t>
        <a:bodyPr/>
        <a:lstStyle/>
        <a:p>
          <a:endParaRPr lang="en-ZA" b="1">
            <a:solidFill>
              <a:schemeClr val="tx1"/>
            </a:solidFill>
          </a:endParaRPr>
        </a:p>
      </dgm:t>
    </dgm:pt>
    <dgm:pt modelId="{F2B57487-E3C1-46A8-BB37-83F6F4B8D05D}" type="pres">
      <dgm:prSet presAssocID="{7F21DD8B-1ACE-4E61-BCBB-329E1CC3B8BB}" presName="diagram" presStyleCnt="0">
        <dgm:presLayoutVars>
          <dgm:chMax val="1"/>
          <dgm:dir/>
          <dgm:animLvl val="ctr"/>
          <dgm:resizeHandles val="exact"/>
        </dgm:presLayoutVars>
      </dgm:prSet>
      <dgm:spPr/>
      <dgm:t>
        <a:bodyPr/>
        <a:lstStyle/>
        <a:p>
          <a:endParaRPr lang="en-US"/>
        </a:p>
      </dgm:t>
    </dgm:pt>
    <dgm:pt modelId="{E1BAD203-CFCB-407B-AE4B-DFC4086A5333}" type="pres">
      <dgm:prSet presAssocID="{7F21DD8B-1ACE-4E61-BCBB-329E1CC3B8BB}" presName="matrix" presStyleCnt="0"/>
      <dgm:spPr/>
    </dgm:pt>
    <dgm:pt modelId="{093E3059-D3D8-467E-9B9A-C9945F875859}" type="pres">
      <dgm:prSet presAssocID="{7F21DD8B-1ACE-4E61-BCBB-329E1CC3B8BB}" presName="tile1" presStyleLbl="node1" presStyleIdx="0" presStyleCnt="4" custLinFactNeighborX="-1113" custLinFactNeighborY="-1083"/>
      <dgm:spPr/>
      <dgm:t>
        <a:bodyPr/>
        <a:lstStyle/>
        <a:p>
          <a:endParaRPr lang="en-US"/>
        </a:p>
      </dgm:t>
    </dgm:pt>
    <dgm:pt modelId="{F0D22098-656A-4633-A0F5-0949D6EF3DD8}" type="pres">
      <dgm:prSet presAssocID="{7F21DD8B-1ACE-4E61-BCBB-329E1CC3B8BB}" presName="tile1text" presStyleLbl="node1" presStyleIdx="0" presStyleCnt="4">
        <dgm:presLayoutVars>
          <dgm:chMax val="0"/>
          <dgm:chPref val="0"/>
          <dgm:bulletEnabled val="1"/>
        </dgm:presLayoutVars>
      </dgm:prSet>
      <dgm:spPr/>
      <dgm:t>
        <a:bodyPr/>
        <a:lstStyle/>
        <a:p>
          <a:endParaRPr lang="en-US"/>
        </a:p>
      </dgm:t>
    </dgm:pt>
    <dgm:pt modelId="{D8331698-F8EA-4722-B982-4CA065162C51}" type="pres">
      <dgm:prSet presAssocID="{7F21DD8B-1ACE-4E61-BCBB-329E1CC3B8BB}" presName="tile2" presStyleLbl="node1" presStyleIdx="1" presStyleCnt="4" custLinFactNeighborX="1144"/>
      <dgm:spPr/>
      <dgm:t>
        <a:bodyPr/>
        <a:lstStyle/>
        <a:p>
          <a:endParaRPr lang="en-US"/>
        </a:p>
      </dgm:t>
    </dgm:pt>
    <dgm:pt modelId="{BA84B3DE-60A7-471E-9F35-979370E03DFF}" type="pres">
      <dgm:prSet presAssocID="{7F21DD8B-1ACE-4E61-BCBB-329E1CC3B8BB}" presName="tile2text" presStyleLbl="node1" presStyleIdx="1" presStyleCnt="4">
        <dgm:presLayoutVars>
          <dgm:chMax val="0"/>
          <dgm:chPref val="0"/>
          <dgm:bulletEnabled val="1"/>
        </dgm:presLayoutVars>
      </dgm:prSet>
      <dgm:spPr/>
      <dgm:t>
        <a:bodyPr/>
        <a:lstStyle/>
        <a:p>
          <a:endParaRPr lang="en-US"/>
        </a:p>
      </dgm:t>
    </dgm:pt>
    <dgm:pt modelId="{CC3F867B-03E9-475F-9393-8F591998CE36}" type="pres">
      <dgm:prSet presAssocID="{7F21DD8B-1ACE-4E61-BCBB-329E1CC3B8BB}" presName="tile3" presStyleLbl="node1" presStyleIdx="2" presStyleCnt="4"/>
      <dgm:spPr/>
      <dgm:t>
        <a:bodyPr/>
        <a:lstStyle/>
        <a:p>
          <a:endParaRPr lang="en-US"/>
        </a:p>
      </dgm:t>
    </dgm:pt>
    <dgm:pt modelId="{4F22E31A-F9C8-45C2-849E-C963962443BD}" type="pres">
      <dgm:prSet presAssocID="{7F21DD8B-1ACE-4E61-BCBB-329E1CC3B8BB}" presName="tile3text" presStyleLbl="node1" presStyleIdx="2" presStyleCnt="4">
        <dgm:presLayoutVars>
          <dgm:chMax val="0"/>
          <dgm:chPref val="0"/>
          <dgm:bulletEnabled val="1"/>
        </dgm:presLayoutVars>
      </dgm:prSet>
      <dgm:spPr/>
      <dgm:t>
        <a:bodyPr/>
        <a:lstStyle/>
        <a:p>
          <a:endParaRPr lang="en-US"/>
        </a:p>
      </dgm:t>
    </dgm:pt>
    <dgm:pt modelId="{C127E22F-B87D-4E6E-BBD5-A51B724160BB}" type="pres">
      <dgm:prSet presAssocID="{7F21DD8B-1ACE-4E61-BCBB-329E1CC3B8BB}" presName="tile4" presStyleLbl="node1" presStyleIdx="3" presStyleCnt="4" custLinFactNeighborX="20176"/>
      <dgm:spPr/>
      <dgm:t>
        <a:bodyPr/>
        <a:lstStyle/>
        <a:p>
          <a:endParaRPr lang="en-US"/>
        </a:p>
      </dgm:t>
    </dgm:pt>
    <dgm:pt modelId="{5F7818F1-41DC-477D-94FA-CEDA4C6CC9FB}" type="pres">
      <dgm:prSet presAssocID="{7F21DD8B-1ACE-4E61-BCBB-329E1CC3B8BB}" presName="tile4text" presStyleLbl="node1" presStyleIdx="3" presStyleCnt="4">
        <dgm:presLayoutVars>
          <dgm:chMax val="0"/>
          <dgm:chPref val="0"/>
          <dgm:bulletEnabled val="1"/>
        </dgm:presLayoutVars>
      </dgm:prSet>
      <dgm:spPr/>
      <dgm:t>
        <a:bodyPr/>
        <a:lstStyle/>
        <a:p>
          <a:endParaRPr lang="en-US"/>
        </a:p>
      </dgm:t>
    </dgm:pt>
    <dgm:pt modelId="{E58B169E-85D1-4028-BF9E-E7EA775846FD}" type="pres">
      <dgm:prSet presAssocID="{7F21DD8B-1ACE-4E61-BCBB-329E1CC3B8BB}" presName="centerTile" presStyleLbl="fgShp" presStyleIdx="0" presStyleCnt="1">
        <dgm:presLayoutVars>
          <dgm:chMax val="0"/>
          <dgm:chPref val="0"/>
        </dgm:presLayoutVars>
      </dgm:prSet>
      <dgm:spPr/>
      <dgm:t>
        <a:bodyPr/>
        <a:lstStyle/>
        <a:p>
          <a:endParaRPr lang="en-US"/>
        </a:p>
      </dgm:t>
    </dgm:pt>
  </dgm:ptLst>
  <dgm:cxnLst>
    <dgm:cxn modelId="{556AFC2B-7BDD-485E-8D66-1F400CE454E3}" type="presOf" srcId="{490BBE4E-15A3-4F8D-A06A-A18E148D8DAF}" destId="{C127E22F-B87D-4E6E-BBD5-A51B724160BB}" srcOrd="0" destOrd="0" presId="urn:microsoft.com/office/officeart/2005/8/layout/matrix1"/>
    <dgm:cxn modelId="{30E9A770-6965-4B78-9758-E0C28071F524}" srcId="{F5611F04-D7DE-4010-B4BC-14F021A9C002}" destId="{FC81355C-07B7-4E3A-BF16-C3760B451089}" srcOrd="2" destOrd="0" parTransId="{5AD8FAB0-228E-43F6-B479-C6A8D9DE510A}" sibTransId="{536CD200-2760-4BC5-9C97-BADAD563C5D7}"/>
    <dgm:cxn modelId="{3A3AAF10-65B1-4354-A624-4BB42BA37F7E}" type="presOf" srcId="{51FF2D2C-8F17-40E0-BF0B-E2C1868CE33A}" destId="{BA84B3DE-60A7-471E-9F35-979370E03DFF}" srcOrd="1" destOrd="0" presId="urn:microsoft.com/office/officeart/2005/8/layout/matrix1"/>
    <dgm:cxn modelId="{ACBDD87A-4850-49DB-B0F6-D01194E71CDC}" type="presOf" srcId="{490BBE4E-15A3-4F8D-A06A-A18E148D8DAF}" destId="{5F7818F1-41DC-477D-94FA-CEDA4C6CC9FB}" srcOrd="1" destOrd="0" presId="urn:microsoft.com/office/officeart/2005/8/layout/matrix1"/>
    <dgm:cxn modelId="{4BAD6E07-290E-4738-ABE0-21E33D3B82BC}" type="presOf" srcId="{FC81355C-07B7-4E3A-BF16-C3760B451089}" destId="{CC3F867B-03E9-475F-9393-8F591998CE36}" srcOrd="0" destOrd="0" presId="urn:microsoft.com/office/officeart/2005/8/layout/matrix1"/>
    <dgm:cxn modelId="{6B3938BC-AA8C-4621-B424-15F6E53383BA}" srcId="{7F21DD8B-1ACE-4E61-BCBB-329E1CC3B8BB}" destId="{F5611F04-D7DE-4010-B4BC-14F021A9C002}" srcOrd="0" destOrd="0" parTransId="{D4E87E18-89AE-4B60-A1B0-DB1ECFAEC020}" sibTransId="{5202DD65-6E08-4F23-8BC4-DB2CECF57597}"/>
    <dgm:cxn modelId="{ABDBD2F5-DEA3-4C42-A0A6-E07DD40E6A0F}" srcId="{F5611F04-D7DE-4010-B4BC-14F021A9C002}" destId="{51FF2D2C-8F17-40E0-BF0B-E2C1868CE33A}" srcOrd="1" destOrd="0" parTransId="{EF8E7542-D746-425B-81CB-9C1BFDDE581B}" sibTransId="{E8D908C8-4A9D-4184-B312-933625394027}"/>
    <dgm:cxn modelId="{712FD962-0C67-4EA2-BDC1-1B79ADCE1C87}" srcId="{F5611F04-D7DE-4010-B4BC-14F021A9C002}" destId="{490BBE4E-15A3-4F8D-A06A-A18E148D8DAF}" srcOrd="3" destOrd="0" parTransId="{F7650B55-D3F1-48BF-B678-862086FBD90A}" sibTransId="{CECD732E-5DB4-40C3-9DBB-83791C70B57C}"/>
    <dgm:cxn modelId="{59EA5AF9-B75D-49AA-A8CC-CD70F3C3F8D7}" srcId="{F5611F04-D7DE-4010-B4BC-14F021A9C002}" destId="{BDFA48B9-3C02-47E0-885E-64A3A324E3E6}" srcOrd="0" destOrd="0" parTransId="{B4DB52BA-8D19-4B61-B8EC-048EB091D422}" sibTransId="{BB4A087A-EA9B-48C6-8699-703CFB0854F0}"/>
    <dgm:cxn modelId="{F1579C08-0138-405E-A618-E74426D086BF}" type="presOf" srcId="{BDFA48B9-3C02-47E0-885E-64A3A324E3E6}" destId="{093E3059-D3D8-467E-9B9A-C9945F875859}" srcOrd="0" destOrd="0" presId="urn:microsoft.com/office/officeart/2005/8/layout/matrix1"/>
    <dgm:cxn modelId="{87388448-0602-46B7-93E4-133504E7DF90}" type="presOf" srcId="{FC81355C-07B7-4E3A-BF16-C3760B451089}" destId="{4F22E31A-F9C8-45C2-849E-C963962443BD}" srcOrd="1" destOrd="0" presId="urn:microsoft.com/office/officeart/2005/8/layout/matrix1"/>
    <dgm:cxn modelId="{13193F50-21D1-4619-9454-E187886DC24F}" type="presOf" srcId="{F5611F04-D7DE-4010-B4BC-14F021A9C002}" destId="{E58B169E-85D1-4028-BF9E-E7EA775846FD}" srcOrd="0" destOrd="0" presId="urn:microsoft.com/office/officeart/2005/8/layout/matrix1"/>
    <dgm:cxn modelId="{D2A2922D-C661-4BCD-B8EA-40BED77C6A21}" type="presOf" srcId="{BDFA48B9-3C02-47E0-885E-64A3A324E3E6}" destId="{F0D22098-656A-4633-A0F5-0949D6EF3DD8}" srcOrd="1" destOrd="0" presId="urn:microsoft.com/office/officeart/2005/8/layout/matrix1"/>
    <dgm:cxn modelId="{7F3EA391-D786-4719-8B2A-A2BBB29FA884}" type="presOf" srcId="{51FF2D2C-8F17-40E0-BF0B-E2C1868CE33A}" destId="{D8331698-F8EA-4722-B982-4CA065162C51}" srcOrd="0" destOrd="0" presId="urn:microsoft.com/office/officeart/2005/8/layout/matrix1"/>
    <dgm:cxn modelId="{B2667F23-328A-49D3-89B0-41AED07EED7A}" type="presOf" srcId="{7F21DD8B-1ACE-4E61-BCBB-329E1CC3B8BB}" destId="{F2B57487-E3C1-46A8-BB37-83F6F4B8D05D}" srcOrd="0" destOrd="0" presId="urn:microsoft.com/office/officeart/2005/8/layout/matrix1"/>
    <dgm:cxn modelId="{E1DB6885-CA2E-4EBE-B246-F436A3BA8CB3}" type="presParOf" srcId="{F2B57487-E3C1-46A8-BB37-83F6F4B8D05D}" destId="{E1BAD203-CFCB-407B-AE4B-DFC4086A5333}" srcOrd="0" destOrd="0" presId="urn:microsoft.com/office/officeart/2005/8/layout/matrix1"/>
    <dgm:cxn modelId="{7288748D-FB5F-4832-9CD0-2D293ABDA63D}" type="presParOf" srcId="{E1BAD203-CFCB-407B-AE4B-DFC4086A5333}" destId="{093E3059-D3D8-467E-9B9A-C9945F875859}" srcOrd="0" destOrd="0" presId="urn:microsoft.com/office/officeart/2005/8/layout/matrix1"/>
    <dgm:cxn modelId="{BB56BD28-1679-4257-9977-6749C33E80F8}" type="presParOf" srcId="{E1BAD203-CFCB-407B-AE4B-DFC4086A5333}" destId="{F0D22098-656A-4633-A0F5-0949D6EF3DD8}" srcOrd="1" destOrd="0" presId="urn:microsoft.com/office/officeart/2005/8/layout/matrix1"/>
    <dgm:cxn modelId="{E4840DEF-EF57-4FB8-865D-861D3826A554}" type="presParOf" srcId="{E1BAD203-CFCB-407B-AE4B-DFC4086A5333}" destId="{D8331698-F8EA-4722-B982-4CA065162C51}" srcOrd="2" destOrd="0" presId="urn:microsoft.com/office/officeart/2005/8/layout/matrix1"/>
    <dgm:cxn modelId="{8E8040C6-6FC3-41A3-92CA-F7F887ABB3B0}" type="presParOf" srcId="{E1BAD203-CFCB-407B-AE4B-DFC4086A5333}" destId="{BA84B3DE-60A7-471E-9F35-979370E03DFF}" srcOrd="3" destOrd="0" presId="urn:microsoft.com/office/officeart/2005/8/layout/matrix1"/>
    <dgm:cxn modelId="{04A8D86F-5580-48FF-BCC4-7BD14002125E}" type="presParOf" srcId="{E1BAD203-CFCB-407B-AE4B-DFC4086A5333}" destId="{CC3F867B-03E9-475F-9393-8F591998CE36}" srcOrd="4" destOrd="0" presId="urn:microsoft.com/office/officeart/2005/8/layout/matrix1"/>
    <dgm:cxn modelId="{B4AC33E9-5D66-4EE3-B08B-94D1FE0E4C98}" type="presParOf" srcId="{E1BAD203-CFCB-407B-AE4B-DFC4086A5333}" destId="{4F22E31A-F9C8-45C2-849E-C963962443BD}" srcOrd="5" destOrd="0" presId="urn:microsoft.com/office/officeart/2005/8/layout/matrix1"/>
    <dgm:cxn modelId="{2B3D2161-1A77-4B72-8B13-92E525B16FA7}" type="presParOf" srcId="{E1BAD203-CFCB-407B-AE4B-DFC4086A5333}" destId="{C127E22F-B87D-4E6E-BBD5-A51B724160BB}" srcOrd="6" destOrd="0" presId="urn:microsoft.com/office/officeart/2005/8/layout/matrix1"/>
    <dgm:cxn modelId="{757452D8-F982-4152-91B9-499A2E5DFAAF}" type="presParOf" srcId="{E1BAD203-CFCB-407B-AE4B-DFC4086A5333}" destId="{5F7818F1-41DC-477D-94FA-CEDA4C6CC9FB}" srcOrd="7" destOrd="0" presId="urn:microsoft.com/office/officeart/2005/8/layout/matrix1"/>
    <dgm:cxn modelId="{82E746D8-5B77-4A3A-B404-0EEA0807A4E8}" type="presParOf" srcId="{F2B57487-E3C1-46A8-BB37-83F6F4B8D05D}" destId="{E58B169E-85D1-4028-BF9E-E7EA775846FD}" srcOrd="1" destOrd="0" presId="urn:microsoft.com/office/officeart/2005/8/layout/matrix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3B4B7-2B33-41D0-A51F-63B746E407F5}" type="doc">
      <dgm:prSet loTypeId="urn:microsoft.com/office/officeart/2005/8/layout/default#2" loCatId="list" qsTypeId="urn:microsoft.com/office/officeart/2005/8/quickstyle/3d1" qsCatId="3D" csTypeId="urn:microsoft.com/office/officeart/2005/8/colors/colorful3" csCatId="colorful" phldr="1"/>
      <dgm:spPr/>
      <dgm:t>
        <a:bodyPr/>
        <a:lstStyle/>
        <a:p>
          <a:endParaRPr lang="en-ZA"/>
        </a:p>
      </dgm:t>
    </dgm:pt>
    <dgm:pt modelId="{CB5F343B-A44F-4D31-9EE3-053616913D24}">
      <dgm:prSet phldrT="[Text]" custT="1"/>
      <dgm:spPr/>
      <dgm:t>
        <a:bodyPr/>
        <a:lstStyle/>
        <a:p>
          <a:r>
            <a:rPr lang="en-US" sz="2000" b="1" dirty="0">
              <a:solidFill>
                <a:schemeClr val="tx1"/>
              </a:solidFill>
              <a:latin typeface="Arial Narrow" panose="020B0606020202030204" pitchFamily="34" charset="0"/>
            </a:rPr>
            <a:t>Conciliate and arbitrate workplace disputes</a:t>
          </a:r>
          <a:endParaRPr lang="en-ZA" sz="2000" b="1" dirty="0">
            <a:solidFill>
              <a:schemeClr val="tx1"/>
            </a:solidFill>
            <a:latin typeface="Arial Narrow" panose="020B0606020202030204" pitchFamily="34" charset="0"/>
          </a:endParaRPr>
        </a:p>
      </dgm:t>
    </dgm:pt>
    <dgm:pt modelId="{BB9C07CB-FDD7-4ED3-B021-3C5E573EC925}" type="parTrans" cxnId="{B0281A76-481D-4324-842B-A98981E83333}">
      <dgm:prSet/>
      <dgm:spPr/>
      <dgm:t>
        <a:bodyPr/>
        <a:lstStyle/>
        <a:p>
          <a:endParaRPr lang="en-ZA"/>
        </a:p>
      </dgm:t>
    </dgm:pt>
    <dgm:pt modelId="{93242F8A-2235-4E83-B54C-E85F03499C79}" type="sibTrans" cxnId="{B0281A76-481D-4324-842B-A98981E83333}">
      <dgm:prSet/>
      <dgm:spPr/>
      <dgm:t>
        <a:bodyPr/>
        <a:lstStyle/>
        <a:p>
          <a:endParaRPr lang="en-ZA"/>
        </a:p>
      </dgm:t>
    </dgm:pt>
    <dgm:pt modelId="{8FEF45A9-7D49-4A9C-B2D6-08ED205ECBB0}">
      <dgm:prSet custT="1"/>
      <dgm:spPr/>
      <dgm:t>
        <a:bodyPr/>
        <a:lstStyle/>
        <a:p>
          <a:r>
            <a:rPr lang="en-US" sz="2000" b="1" dirty="0">
              <a:solidFill>
                <a:schemeClr val="tx1"/>
              </a:solidFill>
              <a:latin typeface="Arial Narrow" panose="020B0606020202030204" pitchFamily="34" charset="0"/>
            </a:rPr>
            <a:t>Assist with the establishment of workplace forums</a:t>
          </a:r>
        </a:p>
      </dgm:t>
    </dgm:pt>
    <dgm:pt modelId="{9D267BE6-C8A0-492C-9A67-42951A6D9CA6}" type="parTrans" cxnId="{9102766E-2F0E-4615-932A-CC8BC0466EF7}">
      <dgm:prSet/>
      <dgm:spPr/>
      <dgm:t>
        <a:bodyPr/>
        <a:lstStyle/>
        <a:p>
          <a:endParaRPr lang="en-ZA"/>
        </a:p>
      </dgm:t>
    </dgm:pt>
    <dgm:pt modelId="{55062B40-E5A1-4820-AD88-B669C57DCF58}" type="sibTrans" cxnId="{9102766E-2F0E-4615-932A-CC8BC0466EF7}">
      <dgm:prSet/>
      <dgm:spPr/>
      <dgm:t>
        <a:bodyPr/>
        <a:lstStyle/>
        <a:p>
          <a:endParaRPr lang="en-ZA"/>
        </a:p>
      </dgm:t>
    </dgm:pt>
    <dgm:pt modelId="{B81B79A7-5C52-41E9-AA68-C355E7838691}">
      <dgm:prSet custT="1"/>
      <dgm:spPr/>
      <dgm:t>
        <a:bodyPr/>
        <a:lstStyle/>
        <a:p>
          <a:r>
            <a:rPr lang="en-US" sz="2000" b="1" dirty="0">
              <a:solidFill>
                <a:schemeClr val="tx1"/>
              </a:solidFill>
              <a:latin typeface="Arial Narrow" panose="020B0606020202030204" pitchFamily="34" charset="0"/>
            </a:rPr>
            <a:t>Compile and publish statistics and information about its activities</a:t>
          </a:r>
        </a:p>
      </dgm:t>
    </dgm:pt>
    <dgm:pt modelId="{9929E3A7-58A2-43A4-8E20-2A9FDDDED2A7}" type="parTrans" cxnId="{C8FD91B3-DBF9-437F-88E8-F3CA18088B01}">
      <dgm:prSet/>
      <dgm:spPr/>
      <dgm:t>
        <a:bodyPr/>
        <a:lstStyle/>
        <a:p>
          <a:endParaRPr lang="en-ZA"/>
        </a:p>
      </dgm:t>
    </dgm:pt>
    <dgm:pt modelId="{1FD7933D-DA9A-4BF3-AD56-FBB49C0506A9}" type="sibTrans" cxnId="{C8FD91B3-DBF9-437F-88E8-F3CA18088B01}">
      <dgm:prSet/>
      <dgm:spPr/>
      <dgm:t>
        <a:bodyPr/>
        <a:lstStyle/>
        <a:p>
          <a:endParaRPr lang="en-ZA"/>
        </a:p>
      </dgm:t>
    </dgm:pt>
    <dgm:pt modelId="{A0E57E19-9397-4980-A639-40C5E6C6E100}">
      <dgm:prSet custT="1"/>
      <dgm:spPr/>
      <dgm:t>
        <a:bodyPr/>
        <a:lstStyle/>
        <a:p>
          <a:r>
            <a:rPr lang="en-US" sz="2000" b="1" dirty="0">
              <a:solidFill>
                <a:schemeClr val="tx1"/>
              </a:solidFill>
              <a:latin typeface="Arial Narrow" panose="020B0606020202030204" pitchFamily="34" charset="0"/>
            </a:rPr>
            <a:t>Administer the Essential Services Committee</a:t>
          </a:r>
        </a:p>
      </dgm:t>
    </dgm:pt>
    <dgm:pt modelId="{067D2018-2D63-4A75-A8A2-EEF9467D84EE}" type="parTrans" cxnId="{5FFC5D80-4444-4F98-9ABD-930DC505B204}">
      <dgm:prSet/>
      <dgm:spPr/>
      <dgm:t>
        <a:bodyPr/>
        <a:lstStyle/>
        <a:p>
          <a:endParaRPr lang="en-ZA"/>
        </a:p>
      </dgm:t>
    </dgm:pt>
    <dgm:pt modelId="{4AA4A1D7-EF2F-4D07-B12C-AAF6CF76D1A8}" type="sibTrans" cxnId="{5FFC5D80-4444-4F98-9ABD-930DC505B204}">
      <dgm:prSet/>
      <dgm:spPr/>
      <dgm:t>
        <a:bodyPr/>
        <a:lstStyle/>
        <a:p>
          <a:endParaRPr lang="en-ZA"/>
        </a:p>
      </dgm:t>
    </dgm:pt>
    <dgm:pt modelId="{705529B0-C3AD-4B4B-96C8-92579686410A}">
      <dgm:prSet custT="1"/>
      <dgm:spPr/>
      <dgm:t>
        <a:bodyPr/>
        <a:lstStyle/>
        <a:p>
          <a:r>
            <a:rPr lang="en-US" sz="2000" b="1" dirty="0">
              <a:solidFill>
                <a:schemeClr val="tx1"/>
              </a:solidFill>
              <a:latin typeface="Arial Narrow" panose="020B0606020202030204" pitchFamily="34" charset="0"/>
            </a:rPr>
            <a:t>Consider applications for accreditation and subsidies of bargaining councils and private agencies</a:t>
          </a:r>
        </a:p>
      </dgm:t>
    </dgm:pt>
    <dgm:pt modelId="{2E33E0CB-670A-420B-9A11-504F7454042B}" type="parTrans" cxnId="{C7934AB9-D846-43E9-A061-65724165B3ED}">
      <dgm:prSet/>
      <dgm:spPr/>
      <dgm:t>
        <a:bodyPr/>
        <a:lstStyle/>
        <a:p>
          <a:endParaRPr lang="en-ZA"/>
        </a:p>
      </dgm:t>
    </dgm:pt>
    <dgm:pt modelId="{18000BA7-77DD-40F5-98D7-142E10B1BF93}" type="sibTrans" cxnId="{C7934AB9-D846-43E9-A061-65724165B3ED}">
      <dgm:prSet/>
      <dgm:spPr/>
      <dgm:t>
        <a:bodyPr/>
        <a:lstStyle/>
        <a:p>
          <a:endParaRPr lang="en-ZA"/>
        </a:p>
      </dgm:t>
    </dgm:pt>
    <dgm:pt modelId="{E4B5198C-F047-4DD1-8E45-ABF95262FB3F}" type="pres">
      <dgm:prSet presAssocID="{5CC3B4B7-2B33-41D0-A51F-63B746E407F5}" presName="diagram" presStyleCnt="0">
        <dgm:presLayoutVars>
          <dgm:dir/>
          <dgm:resizeHandles val="exact"/>
        </dgm:presLayoutVars>
      </dgm:prSet>
      <dgm:spPr/>
      <dgm:t>
        <a:bodyPr/>
        <a:lstStyle/>
        <a:p>
          <a:endParaRPr lang="en-US"/>
        </a:p>
      </dgm:t>
    </dgm:pt>
    <dgm:pt modelId="{982B814F-B6F6-45D7-886A-AEDE88D54A74}" type="pres">
      <dgm:prSet presAssocID="{CB5F343B-A44F-4D31-9EE3-053616913D24}" presName="node" presStyleLbl="node1" presStyleIdx="0" presStyleCnt="5">
        <dgm:presLayoutVars>
          <dgm:bulletEnabled val="1"/>
        </dgm:presLayoutVars>
      </dgm:prSet>
      <dgm:spPr/>
      <dgm:t>
        <a:bodyPr/>
        <a:lstStyle/>
        <a:p>
          <a:endParaRPr lang="en-US"/>
        </a:p>
      </dgm:t>
    </dgm:pt>
    <dgm:pt modelId="{E49DC5EC-6A81-41F9-897E-6827A4180C6D}" type="pres">
      <dgm:prSet presAssocID="{93242F8A-2235-4E83-B54C-E85F03499C79}" presName="sibTrans" presStyleCnt="0"/>
      <dgm:spPr/>
    </dgm:pt>
    <dgm:pt modelId="{F3CEF778-EB35-498E-953B-EF2936128528}" type="pres">
      <dgm:prSet presAssocID="{8FEF45A9-7D49-4A9C-B2D6-08ED205ECBB0}" presName="node" presStyleLbl="node1" presStyleIdx="1" presStyleCnt="5">
        <dgm:presLayoutVars>
          <dgm:bulletEnabled val="1"/>
        </dgm:presLayoutVars>
      </dgm:prSet>
      <dgm:spPr/>
      <dgm:t>
        <a:bodyPr/>
        <a:lstStyle/>
        <a:p>
          <a:endParaRPr lang="en-US"/>
        </a:p>
      </dgm:t>
    </dgm:pt>
    <dgm:pt modelId="{8FF1D292-3C44-40A1-9149-D88320C40330}" type="pres">
      <dgm:prSet presAssocID="{55062B40-E5A1-4820-AD88-B669C57DCF58}" presName="sibTrans" presStyleCnt="0"/>
      <dgm:spPr/>
    </dgm:pt>
    <dgm:pt modelId="{07185FBD-40BE-41BB-887E-16DFFF37C4E3}" type="pres">
      <dgm:prSet presAssocID="{B81B79A7-5C52-41E9-AA68-C355E7838691}" presName="node" presStyleLbl="node1" presStyleIdx="2" presStyleCnt="5">
        <dgm:presLayoutVars>
          <dgm:bulletEnabled val="1"/>
        </dgm:presLayoutVars>
      </dgm:prSet>
      <dgm:spPr/>
      <dgm:t>
        <a:bodyPr/>
        <a:lstStyle/>
        <a:p>
          <a:endParaRPr lang="en-US"/>
        </a:p>
      </dgm:t>
    </dgm:pt>
    <dgm:pt modelId="{392A5A77-9B1D-4DA0-9AAB-121B9AC1BA4D}" type="pres">
      <dgm:prSet presAssocID="{1FD7933D-DA9A-4BF3-AD56-FBB49C0506A9}" presName="sibTrans" presStyleCnt="0"/>
      <dgm:spPr/>
    </dgm:pt>
    <dgm:pt modelId="{BDB2AC06-4BB0-4925-9963-675332290D07}" type="pres">
      <dgm:prSet presAssocID="{A0E57E19-9397-4980-A639-40C5E6C6E100}" presName="node" presStyleLbl="node1" presStyleIdx="3" presStyleCnt="5">
        <dgm:presLayoutVars>
          <dgm:bulletEnabled val="1"/>
        </dgm:presLayoutVars>
      </dgm:prSet>
      <dgm:spPr/>
      <dgm:t>
        <a:bodyPr/>
        <a:lstStyle/>
        <a:p>
          <a:endParaRPr lang="en-US"/>
        </a:p>
      </dgm:t>
    </dgm:pt>
    <dgm:pt modelId="{5BC67949-6A15-455D-94A6-B313D861E71E}" type="pres">
      <dgm:prSet presAssocID="{4AA4A1D7-EF2F-4D07-B12C-AAF6CF76D1A8}" presName="sibTrans" presStyleCnt="0"/>
      <dgm:spPr/>
    </dgm:pt>
    <dgm:pt modelId="{DED29592-BBAC-42E9-8DCD-B44E85063B9F}" type="pres">
      <dgm:prSet presAssocID="{705529B0-C3AD-4B4B-96C8-92579686410A}" presName="node" presStyleLbl="node1" presStyleIdx="4" presStyleCnt="5">
        <dgm:presLayoutVars>
          <dgm:bulletEnabled val="1"/>
        </dgm:presLayoutVars>
      </dgm:prSet>
      <dgm:spPr/>
      <dgm:t>
        <a:bodyPr/>
        <a:lstStyle/>
        <a:p>
          <a:endParaRPr lang="en-US"/>
        </a:p>
      </dgm:t>
    </dgm:pt>
  </dgm:ptLst>
  <dgm:cxnLst>
    <dgm:cxn modelId="{48066574-4A0B-4DDB-9BA6-03D47F67168C}" type="presOf" srcId="{8FEF45A9-7D49-4A9C-B2D6-08ED205ECBB0}" destId="{F3CEF778-EB35-498E-953B-EF2936128528}" srcOrd="0" destOrd="0" presId="urn:microsoft.com/office/officeart/2005/8/layout/default#2"/>
    <dgm:cxn modelId="{4405402D-1481-45E9-9556-DA8CE73A1762}" type="presOf" srcId="{CB5F343B-A44F-4D31-9EE3-053616913D24}" destId="{982B814F-B6F6-45D7-886A-AEDE88D54A74}" srcOrd="0" destOrd="0" presId="urn:microsoft.com/office/officeart/2005/8/layout/default#2"/>
    <dgm:cxn modelId="{93307033-FCEA-4DE9-BDA5-D239E489B9B9}" type="presOf" srcId="{A0E57E19-9397-4980-A639-40C5E6C6E100}" destId="{BDB2AC06-4BB0-4925-9963-675332290D07}" srcOrd="0" destOrd="0" presId="urn:microsoft.com/office/officeart/2005/8/layout/default#2"/>
    <dgm:cxn modelId="{9102766E-2F0E-4615-932A-CC8BC0466EF7}" srcId="{5CC3B4B7-2B33-41D0-A51F-63B746E407F5}" destId="{8FEF45A9-7D49-4A9C-B2D6-08ED205ECBB0}" srcOrd="1" destOrd="0" parTransId="{9D267BE6-C8A0-492C-9A67-42951A6D9CA6}" sibTransId="{55062B40-E5A1-4820-AD88-B669C57DCF58}"/>
    <dgm:cxn modelId="{8CEF2318-61A2-4622-8061-37B4DB6AAE36}" type="presOf" srcId="{B81B79A7-5C52-41E9-AA68-C355E7838691}" destId="{07185FBD-40BE-41BB-887E-16DFFF37C4E3}" srcOrd="0" destOrd="0" presId="urn:microsoft.com/office/officeart/2005/8/layout/default#2"/>
    <dgm:cxn modelId="{C8FD91B3-DBF9-437F-88E8-F3CA18088B01}" srcId="{5CC3B4B7-2B33-41D0-A51F-63B746E407F5}" destId="{B81B79A7-5C52-41E9-AA68-C355E7838691}" srcOrd="2" destOrd="0" parTransId="{9929E3A7-58A2-43A4-8E20-2A9FDDDED2A7}" sibTransId="{1FD7933D-DA9A-4BF3-AD56-FBB49C0506A9}"/>
    <dgm:cxn modelId="{EFF98A0E-3AB1-45C2-97EE-A23BF94F65D3}" type="presOf" srcId="{705529B0-C3AD-4B4B-96C8-92579686410A}" destId="{DED29592-BBAC-42E9-8DCD-B44E85063B9F}" srcOrd="0" destOrd="0" presId="urn:microsoft.com/office/officeart/2005/8/layout/default#2"/>
    <dgm:cxn modelId="{B0281A76-481D-4324-842B-A98981E83333}" srcId="{5CC3B4B7-2B33-41D0-A51F-63B746E407F5}" destId="{CB5F343B-A44F-4D31-9EE3-053616913D24}" srcOrd="0" destOrd="0" parTransId="{BB9C07CB-FDD7-4ED3-B021-3C5E573EC925}" sibTransId="{93242F8A-2235-4E83-B54C-E85F03499C79}"/>
    <dgm:cxn modelId="{5FFC5D80-4444-4F98-9ABD-930DC505B204}" srcId="{5CC3B4B7-2B33-41D0-A51F-63B746E407F5}" destId="{A0E57E19-9397-4980-A639-40C5E6C6E100}" srcOrd="3" destOrd="0" parTransId="{067D2018-2D63-4A75-A8A2-EEF9467D84EE}" sibTransId="{4AA4A1D7-EF2F-4D07-B12C-AAF6CF76D1A8}"/>
    <dgm:cxn modelId="{FA8CC3E9-9C0B-4110-9812-22F0FFB4BD0B}" type="presOf" srcId="{5CC3B4B7-2B33-41D0-A51F-63B746E407F5}" destId="{E4B5198C-F047-4DD1-8E45-ABF95262FB3F}" srcOrd="0" destOrd="0" presId="urn:microsoft.com/office/officeart/2005/8/layout/default#2"/>
    <dgm:cxn modelId="{C7934AB9-D846-43E9-A061-65724165B3ED}" srcId="{5CC3B4B7-2B33-41D0-A51F-63B746E407F5}" destId="{705529B0-C3AD-4B4B-96C8-92579686410A}" srcOrd="4" destOrd="0" parTransId="{2E33E0CB-670A-420B-9A11-504F7454042B}" sibTransId="{18000BA7-77DD-40F5-98D7-142E10B1BF93}"/>
    <dgm:cxn modelId="{511044DA-9F22-4B1E-8773-83E9C73057C8}" type="presParOf" srcId="{E4B5198C-F047-4DD1-8E45-ABF95262FB3F}" destId="{982B814F-B6F6-45D7-886A-AEDE88D54A74}" srcOrd="0" destOrd="0" presId="urn:microsoft.com/office/officeart/2005/8/layout/default#2"/>
    <dgm:cxn modelId="{65EF6985-B80D-4092-A9BE-A2429F5793EC}" type="presParOf" srcId="{E4B5198C-F047-4DD1-8E45-ABF95262FB3F}" destId="{E49DC5EC-6A81-41F9-897E-6827A4180C6D}" srcOrd="1" destOrd="0" presId="urn:microsoft.com/office/officeart/2005/8/layout/default#2"/>
    <dgm:cxn modelId="{7E2692DA-3A3B-46E8-B265-4CA428171603}" type="presParOf" srcId="{E4B5198C-F047-4DD1-8E45-ABF95262FB3F}" destId="{F3CEF778-EB35-498E-953B-EF2936128528}" srcOrd="2" destOrd="0" presId="urn:microsoft.com/office/officeart/2005/8/layout/default#2"/>
    <dgm:cxn modelId="{AA10FAEC-C360-4388-8383-6835E86E61A2}" type="presParOf" srcId="{E4B5198C-F047-4DD1-8E45-ABF95262FB3F}" destId="{8FF1D292-3C44-40A1-9149-D88320C40330}" srcOrd="3" destOrd="0" presId="urn:microsoft.com/office/officeart/2005/8/layout/default#2"/>
    <dgm:cxn modelId="{49C86EBA-F8B7-4C55-8BC6-7C4E0B48BC9F}" type="presParOf" srcId="{E4B5198C-F047-4DD1-8E45-ABF95262FB3F}" destId="{07185FBD-40BE-41BB-887E-16DFFF37C4E3}" srcOrd="4" destOrd="0" presId="urn:microsoft.com/office/officeart/2005/8/layout/default#2"/>
    <dgm:cxn modelId="{44D7EA1C-0FB8-426D-B547-B2733CE4A3E6}" type="presParOf" srcId="{E4B5198C-F047-4DD1-8E45-ABF95262FB3F}" destId="{392A5A77-9B1D-4DA0-9AAB-121B9AC1BA4D}" srcOrd="5" destOrd="0" presId="urn:microsoft.com/office/officeart/2005/8/layout/default#2"/>
    <dgm:cxn modelId="{3540B414-75EB-444B-A57C-A8D8739DF78B}" type="presParOf" srcId="{E4B5198C-F047-4DD1-8E45-ABF95262FB3F}" destId="{BDB2AC06-4BB0-4925-9963-675332290D07}" srcOrd="6" destOrd="0" presId="urn:microsoft.com/office/officeart/2005/8/layout/default#2"/>
    <dgm:cxn modelId="{A9872ECA-5078-4E48-86D4-75F8E94E74EB}" type="presParOf" srcId="{E4B5198C-F047-4DD1-8E45-ABF95262FB3F}" destId="{5BC67949-6A15-455D-94A6-B313D861E71E}" srcOrd="7" destOrd="0" presId="urn:microsoft.com/office/officeart/2005/8/layout/default#2"/>
    <dgm:cxn modelId="{FA23765B-6F89-4694-AB47-BAE09F034F83}" type="presParOf" srcId="{E4B5198C-F047-4DD1-8E45-ABF95262FB3F}" destId="{DED29592-BBAC-42E9-8DCD-B44E85063B9F}" srcOrd="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848E16-1F1D-4B43-9752-527B0DBC0244}" type="doc">
      <dgm:prSet loTypeId="urn:microsoft.com/office/officeart/2005/8/layout/default#1" loCatId="list" qsTypeId="urn:microsoft.com/office/officeart/2005/8/quickstyle/3d1" qsCatId="3D" csTypeId="urn:microsoft.com/office/officeart/2005/8/colors/colorful3" csCatId="colorful" phldr="1"/>
      <dgm:spPr/>
      <dgm:t>
        <a:bodyPr/>
        <a:lstStyle/>
        <a:p>
          <a:endParaRPr lang="en-ZA"/>
        </a:p>
      </dgm:t>
    </dgm:pt>
    <dgm:pt modelId="{2EC7BBD7-20DA-42B0-B027-BBCEAEA01692}">
      <dgm:prSet phldrT="[Text]" custT="1"/>
      <dgm:spPr/>
      <dgm:t>
        <a:bodyPr/>
        <a:lstStyle/>
        <a:p>
          <a:r>
            <a:rPr lang="en-US" sz="1300" b="1" dirty="0">
              <a:solidFill>
                <a:schemeClr val="tx1"/>
              </a:solidFill>
              <a:latin typeface="Arial Narrow" panose="020B0606020202030204" pitchFamily="34" charset="0"/>
            </a:rPr>
            <a:t>Supervise ballots for unions and employer </a:t>
          </a:r>
          <a:r>
            <a:rPr lang="en-ZA" sz="1300" b="1" noProof="0" dirty="0">
              <a:solidFill>
                <a:schemeClr val="tx1"/>
              </a:solidFill>
              <a:latin typeface="Arial Narrow" panose="020B0606020202030204" pitchFamily="34" charset="0"/>
            </a:rPr>
            <a:t>organisations</a:t>
          </a:r>
        </a:p>
      </dgm:t>
    </dgm:pt>
    <dgm:pt modelId="{96A6C427-5B1E-42B0-8611-4304F436B72A}" type="parTrans" cxnId="{2C51FE8D-0549-47BF-86AF-6CC9C780BA54}">
      <dgm:prSet/>
      <dgm:spPr/>
      <dgm:t>
        <a:bodyPr/>
        <a:lstStyle/>
        <a:p>
          <a:endParaRPr lang="en-ZA" sz="1300"/>
        </a:p>
      </dgm:t>
    </dgm:pt>
    <dgm:pt modelId="{3BF69ED0-1E9B-4A8E-AC80-FC7286E5D3A3}" type="sibTrans" cxnId="{2C51FE8D-0549-47BF-86AF-6CC9C780BA54}">
      <dgm:prSet/>
      <dgm:spPr/>
      <dgm:t>
        <a:bodyPr/>
        <a:lstStyle/>
        <a:p>
          <a:endParaRPr lang="en-ZA" sz="1300"/>
        </a:p>
      </dgm:t>
    </dgm:pt>
    <dgm:pt modelId="{6F74AF92-BED9-4A2F-8638-46E5AFE68F0C}">
      <dgm:prSet custT="1"/>
      <dgm:spPr/>
      <dgm:t>
        <a:bodyPr/>
        <a:lstStyle/>
        <a:p>
          <a:r>
            <a:rPr lang="en-US" sz="1300" b="1" dirty="0">
              <a:solidFill>
                <a:schemeClr val="tx1"/>
              </a:solidFill>
              <a:latin typeface="Arial Narrow" panose="020B0606020202030204" pitchFamily="34" charset="0"/>
            </a:rPr>
            <a:t>Provide training and information relating to the primary objective of the LRA</a:t>
          </a:r>
          <a:endParaRPr lang="en-ZA" sz="1300" b="1" dirty="0">
            <a:solidFill>
              <a:schemeClr val="tx1"/>
            </a:solidFill>
            <a:latin typeface="Arial Narrow" panose="020B0606020202030204" pitchFamily="34" charset="0"/>
          </a:endParaRPr>
        </a:p>
      </dgm:t>
    </dgm:pt>
    <dgm:pt modelId="{142FC4AC-F1EE-4442-BFB3-AB8FEDC0636E}" type="parTrans" cxnId="{5E12F729-420A-4B5E-955A-75C54DF4832C}">
      <dgm:prSet/>
      <dgm:spPr/>
      <dgm:t>
        <a:bodyPr/>
        <a:lstStyle/>
        <a:p>
          <a:endParaRPr lang="en-ZA" sz="1300"/>
        </a:p>
      </dgm:t>
    </dgm:pt>
    <dgm:pt modelId="{A51D815F-92A0-4CAB-A4DA-B8A06CC0F913}" type="sibTrans" cxnId="{5E12F729-420A-4B5E-955A-75C54DF4832C}">
      <dgm:prSet/>
      <dgm:spPr/>
      <dgm:t>
        <a:bodyPr/>
        <a:lstStyle/>
        <a:p>
          <a:endParaRPr lang="en-ZA" sz="1300"/>
        </a:p>
      </dgm:t>
    </dgm:pt>
    <dgm:pt modelId="{2FC3715A-BA37-4171-8560-1F55827D4DFF}">
      <dgm:prSet custT="1"/>
      <dgm:spPr/>
      <dgm:t>
        <a:bodyPr/>
        <a:lstStyle/>
        <a:p>
          <a:r>
            <a:rPr lang="en-US" sz="1300" b="1" dirty="0">
              <a:solidFill>
                <a:schemeClr val="tx1"/>
              </a:solidFill>
              <a:latin typeface="Arial Narrow" panose="020B0606020202030204" pitchFamily="34" charset="0"/>
            </a:rPr>
            <a:t>Advise a party to a dispute about the procedures to follow</a:t>
          </a:r>
          <a:endParaRPr lang="en-ZA" sz="1300" b="1" dirty="0">
            <a:solidFill>
              <a:schemeClr val="tx1"/>
            </a:solidFill>
            <a:latin typeface="Arial Narrow" panose="020B0606020202030204" pitchFamily="34" charset="0"/>
          </a:endParaRPr>
        </a:p>
      </dgm:t>
    </dgm:pt>
    <dgm:pt modelId="{5CCA9173-705D-4D2D-BDF6-C3E80D0BDE34}" type="parTrans" cxnId="{4D4E76FA-FC06-48A7-A967-0BE33E63ABC2}">
      <dgm:prSet/>
      <dgm:spPr/>
      <dgm:t>
        <a:bodyPr/>
        <a:lstStyle/>
        <a:p>
          <a:endParaRPr lang="en-ZA" sz="1300"/>
        </a:p>
      </dgm:t>
    </dgm:pt>
    <dgm:pt modelId="{8E2E770E-8386-4E29-8DD2-3F06C296D898}" type="sibTrans" cxnId="{4D4E76FA-FC06-48A7-A967-0BE33E63ABC2}">
      <dgm:prSet/>
      <dgm:spPr/>
      <dgm:t>
        <a:bodyPr/>
        <a:lstStyle/>
        <a:p>
          <a:endParaRPr lang="en-ZA" sz="1300"/>
        </a:p>
      </dgm:t>
    </dgm:pt>
    <dgm:pt modelId="{B6D67A8C-882B-4FDB-B24D-AEEE1220AC3D}">
      <dgm:prSet custT="1"/>
      <dgm:spPr/>
      <dgm:t>
        <a:bodyPr/>
        <a:lstStyle/>
        <a:p>
          <a:r>
            <a:rPr lang="en-US" sz="1300" b="1" dirty="0">
              <a:solidFill>
                <a:schemeClr val="tx1"/>
              </a:solidFill>
              <a:latin typeface="Arial Narrow" panose="020B0606020202030204" pitchFamily="34" charset="0"/>
            </a:rPr>
            <a:t>Offer to resolve a dispute that has not been referred to the CCMA</a:t>
          </a:r>
          <a:endParaRPr lang="en-ZA" sz="1300" b="1" dirty="0">
            <a:solidFill>
              <a:schemeClr val="tx1"/>
            </a:solidFill>
            <a:latin typeface="Arial Narrow" panose="020B0606020202030204" pitchFamily="34" charset="0"/>
          </a:endParaRPr>
        </a:p>
      </dgm:t>
    </dgm:pt>
    <dgm:pt modelId="{A5E06271-651C-4E14-9AE0-A7E547CD1AC9}" type="parTrans" cxnId="{B700A68B-3AD4-450E-BBF5-A215AF0E455E}">
      <dgm:prSet/>
      <dgm:spPr/>
      <dgm:t>
        <a:bodyPr/>
        <a:lstStyle/>
        <a:p>
          <a:endParaRPr lang="en-ZA" sz="1300"/>
        </a:p>
      </dgm:t>
    </dgm:pt>
    <dgm:pt modelId="{A570965C-A5D0-4E0F-854D-7FD0C04804F4}" type="sibTrans" cxnId="{B700A68B-3AD4-450E-BBF5-A215AF0E455E}">
      <dgm:prSet/>
      <dgm:spPr/>
      <dgm:t>
        <a:bodyPr/>
        <a:lstStyle/>
        <a:p>
          <a:endParaRPr lang="en-ZA" sz="1300"/>
        </a:p>
      </dgm:t>
    </dgm:pt>
    <dgm:pt modelId="{CCCE3899-DC8C-41E7-AB46-35DBF0F0925E}">
      <dgm:prSet custT="1"/>
      <dgm:spPr/>
      <dgm:t>
        <a:bodyPr/>
        <a:lstStyle/>
        <a:p>
          <a:r>
            <a:rPr lang="en-US" sz="1300" b="1" dirty="0">
              <a:solidFill>
                <a:schemeClr val="tx1"/>
              </a:solidFill>
              <a:latin typeface="Arial Narrow" panose="020B0606020202030204" pitchFamily="34" charset="0"/>
            </a:rPr>
            <a:t>Publish guidelines on any aspect of the LRA and to make rules</a:t>
          </a:r>
          <a:endParaRPr lang="en-ZA" sz="1300" b="1" dirty="0">
            <a:solidFill>
              <a:schemeClr val="tx1"/>
            </a:solidFill>
            <a:latin typeface="Arial Narrow" panose="020B0606020202030204" pitchFamily="34" charset="0"/>
          </a:endParaRPr>
        </a:p>
      </dgm:t>
    </dgm:pt>
    <dgm:pt modelId="{4AE561DD-B351-4541-8DF7-5A5624B56E0E}" type="parTrans" cxnId="{D67384A3-0A1F-4D28-BD14-B03AA5A4A973}">
      <dgm:prSet/>
      <dgm:spPr/>
      <dgm:t>
        <a:bodyPr/>
        <a:lstStyle/>
        <a:p>
          <a:endParaRPr lang="en-ZA" sz="1300"/>
        </a:p>
      </dgm:t>
    </dgm:pt>
    <dgm:pt modelId="{EE489D2D-0BED-452D-AC16-075B9AFDF695}" type="sibTrans" cxnId="{D67384A3-0A1F-4D28-BD14-B03AA5A4A973}">
      <dgm:prSet/>
      <dgm:spPr/>
      <dgm:t>
        <a:bodyPr/>
        <a:lstStyle/>
        <a:p>
          <a:endParaRPr lang="en-ZA" sz="1300"/>
        </a:p>
      </dgm:t>
    </dgm:pt>
    <dgm:pt modelId="{BAD392A5-2600-4F53-9EF0-DFEEF6C302E1}">
      <dgm:prSet custT="1"/>
      <dgm:spPr/>
      <dgm:t>
        <a:bodyPr/>
        <a:lstStyle/>
        <a:p>
          <a:r>
            <a:rPr lang="en-US" sz="1300" b="1" dirty="0">
              <a:solidFill>
                <a:schemeClr val="tx1"/>
              </a:solidFill>
              <a:latin typeface="Arial Narrow" panose="020B0606020202030204" pitchFamily="34" charset="0"/>
            </a:rPr>
            <a:t>Conduct and publish research </a:t>
          </a:r>
        </a:p>
      </dgm:t>
    </dgm:pt>
    <dgm:pt modelId="{B6DADBCB-53D4-472E-8B4B-52DED0CFB5CE}" type="parTrans" cxnId="{2F6D2399-6FE4-422B-9AD0-B96762FE2965}">
      <dgm:prSet/>
      <dgm:spPr/>
      <dgm:t>
        <a:bodyPr/>
        <a:lstStyle/>
        <a:p>
          <a:endParaRPr lang="en-ZA" sz="1300"/>
        </a:p>
      </dgm:t>
    </dgm:pt>
    <dgm:pt modelId="{D33826A7-3D12-4752-9B4D-E9100FDDA769}" type="sibTrans" cxnId="{2F6D2399-6FE4-422B-9AD0-B96762FE2965}">
      <dgm:prSet/>
      <dgm:spPr/>
      <dgm:t>
        <a:bodyPr/>
        <a:lstStyle/>
        <a:p>
          <a:endParaRPr lang="en-ZA" sz="1300"/>
        </a:p>
      </dgm:t>
    </dgm:pt>
    <dgm:pt modelId="{72B4A8D0-AAC9-4677-87A5-E6B36657CB03}">
      <dgm:prSet custT="1"/>
      <dgm:spPr/>
      <dgm:t>
        <a:bodyPr/>
        <a:lstStyle/>
        <a:p>
          <a:r>
            <a:rPr lang="en-US" sz="1300" b="1" dirty="0">
              <a:solidFill>
                <a:schemeClr val="tx1"/>
              </a:solidFill>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300" b="1" dirty="0">
            <a:solidFill>
              <a:schemeClr val="tx1"/>
            </a:solidFill>
            <a:latin typeface="Arial Narrow" panose="020B0606020202030204" pitchFamily="34" charset="0"/>
          </a:endParaRPr>
        </a:p>
      </dgm:t>
    </dgm:pt>
    <dgm:pt modelId="{C4E27342-0F11-4DCA-B2D6-0F925A169B36}" type="parTrans" cxnId="{3412E202-6FA5-4A53-A01C-B166C9C8EE7A}">
      <dgm:prSet/>
      <dgm:spPr/>
      <dgm:t>
        <a:bodyPr/>
        <a:lstStyle/>
        <a:p>
          <a:endParaRPr lang="en-ZA" sz="1300"/>
        </a:p>
      </dgm:t>
    </dgm:pt>
    <dgm:pt modelId="{80827387-B668-44AD-9DD0-A6AF36746B21}" type="sibTrans" cxnId="{3412E202-6FA5-4A53-A01C-B166C9C8EE7A}">
      <dgm:prSet/>
      <dgm:spPr/>
      <dgm:t>
        <a:bodyPr/>
        <a:lstStyle/>
        <a:p>
          <a:endParaRPr lang="en-ZA" sz="1300"/>
        </a:p>
      </dgm:t>
    </dgm:pt>
    <dgm:pt modelId="{A1C99E50-56E5-4EA1-AED4-28ABA7292EB6}">
      <dgm:prSet custT="1"/>
      <dgm:spPr/>
      <dgm:t>
        <a:bodyPr/>
        <a:lstStyle/>
        <a:p>
          <a:r>
            <a:rPr lang="en-US" sz="1300" b="1" dirty="0">
              <a:solidFill>
                <a:schemeClr val="tx1"/>
              </a:solidFill>
              <a:latin typeface="Arial Narrow" panose="020B0606020202030204" pitchFamily="34" charset="0"/>
            </a:rPr>
            <a:t>Provide assistance of an administrative nature to an employee earning less than the BCEA threshold.</a:t>
          </a:r>
        </a:p>
      </dgm:t>
    </dgm:pt>
    <dgm:pt modelId="{2914B682-09F4-4E09-9C63-7D771F149C09}" type="parTrans" cxnId="{B54BB781-6CD0-4566-A4DD-7CDD9479C66A}">
      <dgm:prSet/>
      <dgm:spPr/>
      <dgm:t>
        <a:bodyPr/>
        <a:lstStyle/>
        <a:p>
          <a:endParaRPr lang="en-US" sz="1300"/>
        </a:p>
      </dgm:t>
    </dgm:pt>
    <dgm:pt modelId="{38C3F21C-6FA8-438C-9552-CF3411A336BE}" type="sibTrans" cxnId="{B54BB781-6CD0-4566-A4DD-7CDD9479C66A}">
      <dgm:prSet/>
      <dgm:spPr/>
      <dgm:t>
        <a:bodyPr/>
        <a:lstStyle/>
        <a:p>
          <a:endParaRPr lang="en-US" sz="1300"/>
        </a:p>
      </dgm:t>
    </dgm:pt>
    <dgm:pt modelId="{81695B26-17AF-41C6-AF63-207EEF1BF8C1}">
      <dgm:prSet custT="1"/>
      <dgm:spPr/>
      <dgm:t>
        <a:bodyPr/>
        <a:lstStyle/>
        <a:p>
          <a:r>
            <a:rPr lang="en-US" sz="1300" b="1" dirty="0">
              <a:solidFill>
                <a:schemeClr val="tx1"/>
              </a:solidFill>
              <a:latin typeface="Arial Narrow" panose="020B0606020202030204" pitchFamily="34" charset="0"/>
            </a:rPr>
            <a:t>Determine fees that the CCMA can charge and regulate practice and procedure for conciliation and arbitration hearings.</a:t>
          </a:r>
        </a:p>
      </dgm:t>
    </dgm:pt>
    <dgm:pt modelId="{0F1B057A-B854-457D-B604-1366A206F620}" type="parTrans" cxnId="{D4D35999-6382-4941-B952-B93AA79E73D3}">
      <dgm:prSet/>
      <dgm:spPr/>
      <dgm:t>
        <a:bodyPr/>
        <a:lstStyle/>
        <a:p>
          <a:endParaRPr lang="en-US" sz="1300"/>
        </a:p>
      </dgm:t>
    </dgm:pt>
    <dgm:pt modelId="{F56B44AC-EF95-472F-A929-F22AD315DC20}" type="sibTrans" cxnId="{D4D35999-6382-4941-B952-B93AA79E73D3}">
      <dgm:prSet/>
      <dgm:spPr/>
      <dgm:t>
        <a:bodyPr/>
        <a:lstStyle/>
        <a:p>
          <a:endParaRPr lang="en-US" sz="1300"/>
        </a:p>
      </dgm:t>
    </dgm:pt>
    <dgm:pt modelId="{4803A9B5-E485-490F-8F28-BA08505491A4}" type="pres">
      <dgm:prSet presAssocID="{ED848E16-1F1D-4B43-9752-527B0DBC0244}" presName="diagram" presStyleCnt="0">
        <dgm:presLayoutVars>
          <dgm:dir/>
          <dgm:resizeHandles val="exact"/>
        </dgm:presLayoutVars>
      </dgm:prSet>
      <dgm:spPr/>
      <dgm:t>
        <a:bodyPr/>
        <a:lstStyle/>
        <a:p>
          <a:endParaRPr lang="en-US"/>
        </a:p>
      </dgm:t>
    </dgm:pt>
    <dgm:pt modelId="{613A8977-B980-45F2-8F69-275B2D45D6EE}" type="pres">
      <dgm:prSet presAssocID="{2EC7BBD7-20DA-42B0-B027-BBCEAEA01692}" presName="node" presStyleLbl="node1" presStyleIdx="0" presStyleCnt="9">
        <dgm:presLayoutVars>
          <dgm:bulletEnabled val="1"/>
        </dgm:presLayoutVars>
      </dgm:prSet>
      <dgm:spPr/>
      <dgm:t>
        <a:bodyPr/>
        <a:lstStyle/>
        <a:p>
          <a:endParaRPr lang="en-US"/>
        </a:p>
      </dgm:t>
    </dgm:pt>
    <dgm:pt modelId="{BE1F259E-B71E-43F4-BE92-54AF6A89CF69}" type="pres">
      <dgm:prSet presAssocID="{3BF69ED0-1E9B-4A8E-AC80-FC7286E5D3A3}" presName="sibTrans" presStyleCnt="0"/>
      <dgm:spPr/>
    </dgm:pt>
    <dgm:pt modelId="{F3F96D1E-A316-49E1-837C-413F1283AA5C}" type="pres">
      <dgm:prSet presAssocID="{6F74AF92-BED9-4A2F-8638-46E5AFE68F0C}" presName="node" presStyleLbl="node1" presStyleIdx="1" presStyleCnt="9">
        <dgm:presLayoutVars>
          <dgm:bulletEnabled val="1"/>
        </dgm:presLayoutVars>
      </dgm:prSet>
      <dgm:spPr/>
      <dgm:t>
        <a:bodyPr/>
        <a:lstStyle/>
        <a:p>
          <a:endParaRPr lang="en-US"/>
        </a:p>
      </dgm:t>
    </dgm:pt>
    <dgm:pt modelId="{9DA990D9-D61C-4B1F-95DD-C3361FF7F2F0}" type="pres">
      <dgm:prSet presAssocID="{A51D815F-92A0-4CAB-A4DA-B8A06CC0F913}" presName="sibTrans" presStyleCnt="0"/>
      <dgm:spPr/>
    </dgm:pt>
    <dgm:pt modelId="{58F229B3-DE22-458A-B7C0-BE931ACEC7A9}" type="pres">
      <dgm:prSet presAssocID="{2FC3715A-BA37-4171-8560-1F55827D4DFF}" presName="node" presStyleLbl="node1" presStyleIdx="2" presStyleCnt="9">
        <dgm:presLayoutVars>
          <dgm:bulletEnabled val="1"/>
        </dgm:presLayoutVars>
      </dgm:prSet>
      <dgm:spPr/>
      <dgm:t>
        <a:bodyPr/>
        <a:lstStyle/>
        <a:p>
          <a:endParaRPr lang="en-US"/>
        </a:p>
      </dgm:t>
    </dgm:pt>
    <dgm:pt modelId="{EB451B84-8A1E-4420-BBCD-AF00AAA0F78D}" type="pres">
      <dgm:prSet presAssocID="{8E2E770E-8386-4E29-8DD2-3F06C296D898}" presName="sibTrans" presStyleCnt="0"/>
      <dgm:spPr/>
    </dgm:pt>
    <dgm:pt modelId="{41841BF3-EB53-4FF6-A419-FB844DD5BED0}" type="pres">
      <dgm:prSet presAssocID="{B6D67A8C-882B-4FDB-B24D-AEEE1220AC3D}" presName="node" presStyleLbl="node1" presStyleIdx="3" presStyleCnt="9">
        <dgm:presLayoutVars>
          <dgm:bulletEnabled val="1"/>
        </dgm:presLayoutVars>
      </dgm:prSet>
      <dgm:spPr/>
      <dgm:t>
        <a:bodyPr/>
        <a:lstStyle/>
        <a:p>
          <a:endParaRPr lang="en-US"/>
        </a:p>
      </dgm:t>
    </dgm:pt>
    <dgm:pt modelId="{9A58A362-3783-408F-A6D2-02EF7BCF2CD8}" type="pres">
      <dgm:prSet presAssocID="{A570965C-A5D0-4E0F-854D-7FD0C04804F4}" presName="sibTrans" presStyleCnt="0"/>
      <dgm:spPr/>
    </dgm:pt>
    <dgm:pt modelId="{0209C539-AB5B-4401-925B-6C4DC84BF9D0}" type="pres">
      <dgm:prSet presAssocID="{CCCE3899-DC8C-41E7-AB46-35DBF0F0925E}" presName="node" presStyleLbl="node1" presStyleIdx="4" presStyleCnt="9">
        <dgm:presLayoutVars>
          <dgm:bulletEnabled val="1"/>
        </dgm:presLayoutVars>
      </dgm:prSet>
      <dgm:spPr/>
      <dgm:t>
        <a:bodyPr/>
        <a:lstStyle/>
        <a:p>
          <a:endParaRPr lang="en-US"/>
        </a:p>
      </dgm:t>
    </dgm:pt>
    <dgm:pt modelId="{04FF524B-E19E-4616-B230-6AAB29397AC1}" type="pres">
      <dgm:prSet presAssocID="{EE489D2D-0BED-452D-AC16-075B9AFDF695}" presName="sibTrans" presStyleCnt="0"/>
      <dgm:spPr/>
    </dgm:pt>
    <dgm:pt modelId="{5E513399-440D-4F34-8ECC-0662C784B1E3}" type="pres">
      <dgm:prSet presAssocID="{72B4A8D0-AAC9-4677-87A5-E6B36657CB03}" presName="node" presStyleLbl="node1" presStyleIdx="5" presStyleCnt="9" custScaleX="111391" custScaleY="107480">
        <dgm:presLayoutVars>
          <dgm:bulletEnabled val="1"/>
        </dgm:presLayoutVars>
      </dgm:prSet>
      <dgm:spPr/>
      <dgm:t>
        <a:bodyPr/>
        <a:lstStyle/>
        <a:p>
          <a:endParaRPr lang="en-US"/>
        </a:p>
      </dgm:t>
    </dgm:pt>
    <dgm:pt modelId="{28ED998B-915D-4BEE-B693-438E23488E92}" type="pres">
      <dgm:prSet presAssocID="{80827387-B668-44AD-9DD0-A6AF36746B21}" presName="sibTrans" presStyleCnt="0"/>
      <dgm:spPr/>
    </dgm:pt>
    <dgm:pt modelId="{DBBAC80A-2C0C-4A10-A5FA-0A7C8FA335A7}" type="pres">
      <dgm:prSet presAssocID="{BAD392A5-2600-4F53-9EF0-DFEEF6C302E1}" presName="node" presStyleLbl="node1" presStyleIdx="6" presStyleCnt="9">
        <dgm:presLayoutVars>
          <dgm:bulletEnabled val="1"/>
        </dgm:presLayoutVars>
      </dgm:prSet>
      <dgm:spPr/>
      <dgm:t>
        <a:bodyPr/>
        <a:lstStyle/>
        <a:p>
          <a:endParaRPr lang="en-US"/>
        </a:p>
      </dgm:t>
    </dgm:pt>
    <dgm:pt modelId="{E41B43CF-FFFE-4C74-99D9-F4C882EBCA2A}" type="pres">
      <dgm:prSet presAssocID="{D33826A7-3D12-4752-9B4D-E9100FDDA769}" presName="sibTrans" presStyleCnt="0"/>
      <dgm:spPr/>
    </dgm:pt>
    <dgm:pt modelId="{F175DBB9-B43C-4296-973E-964151E06725}" type="pres">
      <dgm:prSet presAssocID="{A1C99E50-56E5-4EA1-AED4-28ABA7292EB6}" presName="node" presStyleLbl="node1" presStyleIdx="7" presStyleCnt="9">
        <dgm:presLayoutVars>
          <dgm:bulletEnabled val="1"/>
        </dgm:presLayoutVars>
      </dgm:prSet>
      <dgm:spPr/>
      <dgm:t>
        <a:bodyPr/>
        <a:lstStyle/>
        <a:p>
          <a:endParaRPr lang="en-US"/>
        </a:p>
      </dgm:t>
    </dgm:pt>
    <dgm:pt modelId="{72E34536-1A4E-4FF7-A38D-A8C8DAF705C9}" type="pres">
      <dgm:prSet presAssocID="{38C3F21C-6FA8-438C-9552-CF3411A336BE}" presName="sibTrans" presStyleCnt="0"/>
      <dgm:spPr/>
    </dgm:pt>
    <dgm:pt modelId="{572D427A-981E-43D0-A716-19750B316117}" type="pres">
      <dgm:prSet presAssocID="{81695B26-17AF-41C6-AF63-207EEF1BF8C1}" presName="node" presStyleLbl="node1" presStyleIdx="8" presStyleCnt="9">
        <dgm:presLayoutVars>
          <dgm:bulletEnabled val="1"/>
        </dgm:presLayoutVars>
      </dgm:prSet>
      <dgm:spPr/>
      <dgm:t>
        <a:bodyPr/>
        <a:lstStyle/>
        <a:p>
          <a:endParaRPr lang="en-US"/>
        </a:p>
      </dgm:t>
    </dgm:pt>
  </dgm:ptLst>
  <dgm:cxnLst>
    <dgm:cxn modelId="{2C51FE8D-0549-47BF-86AF-6CC9C780BA54}" srcId="{ED848E16-1F1D-4B43-9752-527B0DBC0244}" destId="{2EC7BBD7-20DA-42B0-B027-BBCEAEA01692}" srcOrd="0" destOrd="0" parTransId="{96A6C427-5B1E-42B0-8611-4304F436B72A}" sibTransId="{3BF69ED0-1E9B-4A8E-AC80-FC7286E5D3A3}"/>
    <dgm:cxn modelId="{D67384A3-0A1F-4D28-BD14-B03AA5A4A973}" srcId="{ED848E16-1F1D-4B43-9752-527B0DBC0244}" destId="{CCCE3899-DC8C-41E7-AB46-35DBF0F0925E}" srcOrd="4" destOrd="0" parTransId="{4AE561DD-B351-4541-8DF7-5A5624B56E0E}" sibTransId="{EE489D2D-0BED-452D-AC16-075B9AFDF695}"/>
    <dgm:cxn modelId="{4D4E76FA-FC06-48A7-A967-0BE33E63ABC2}" srcId="{ED848E16-1F1D-4B43-9752-527B0DBC0244}" destId="{2FC3715A-BA37-4171-8560-1F55827D4DFF}" srcOrd="2" destOrd="0" parTransId="{5CCA9173-705D-4D2D-BDF6-C3E80D0BDE34}" sibTransId="{8E2E770E-8386-4E29-8DD2-3F06C296D898}"/>
    <dgm:cxn modelId="{0553C63E-D548-4B84-AC9F-5681D866D794}" type="presOf" srcId="{2FC3715A-BA37-4171-8560-1F55827D4DFF}" destId="{58F229B3-DE22-458A-B7C0-BE931ACEC7A9}" srcOrd="0" destOrd="0" presId="urn:microsoft.com/office/officeart/2005/8/layout/default#1"/>
    <dgm:cxn modelId="{B8CC24D0-8E7E-49DF-8C87-73A863310261}" type="presOf" srcId="{81695B26-17AF-41C6-AF63-207EEF1BF8C1}" destId="{572D427A-981E-43D0-A716-19750B316117}" srcOrd="0" destOrd="0" presId="urn:microsoft.com/office/officeart/2005/8/layout/default#1"/>
    <dgm:cxn modelId="{B700A68B-3AD4-450E-BBF5-A215AF0E455E}" srcId="{ED848E16-1F1D-4B43-9752-527B0DBC0244}" destId="{B6D67A8C-882B-4FDB-B24D-AEEE1220AC3D}" srcOrd="3" destOrd="0" parTransId="{A5E06271-651C-4E14-9AE0-A7E547CD1AC9}" sibTransId="{A570965C-A5D0-4E0F-854D-7FD0C04804F4}"/>
    <dgm:cxn modelId="{B54BB781-6CD0-4566-A4DD-7CDD9479C66A}" srcId="{ED848E16-1F1D-4B43-9752-527B0DBC0244}" destId="{A1C99E50-56E5-4EA1-AED4-28ABA7292EB6}" srcOrd="7" destOrd="0" parTransId="{2914B682-09F4-4E09-9C63-7D771F149C09}" sibTransId="{38C3F21C-6FA8-438C-9552-CF3411A336BE}"/>
    <dgm:cxn modelId="{3412E202-6FA5-4A53-A01C-B166C9C8EE7A}" srcId="{ED848E16-1F1D-4B43-9752-527B0DBC0244}" destId="{72B4A8D0-AAC9-4677-87A5-E6B36657CB03}" srcOrd="5" destOrd="0" parTransId="{C4E27342-0F11-4DCA-B2D6-0F925A169B36}" sibTransId="{80827387-B668-44AD-9DD0-A6AF36746B21}"/>
    <dgm:cxn modelId="{C08196AE-5548-412A-AE88-79BF0E2E3BB3}" type="presOf" srcId="{2EC7BBD7-20DA-42B0-B027-BBCEAEA01692}" destId="{613A8977-B980-45F2-8F69-275B2D45D6EE}" srcOrd="0" destOrd="0" presId="urn:microsoft.com/office/officeart/2005/8/layout/default#1"/>
    <dgm:cxn modelId="{864DFA88-064E-438F-B36F-4CE11DBB49C8}" type="presOf" srcId="{ED848E16-1F1D-4B43-9752-527B0DBC0244}" destId="{4803A9B5-E485-490F-8F28-BA08505491A4}" srcOrd="0" destOrd="0" presId="urn:microsoft.com/office/officeart/2005/8/layout/default#1"/>
    <dgm:cxn modelId="{2F6D2399-6FE4-422B-9AD0-B96762FE2965}" srcId="{ED848E16-1F1D-4B43-9752-527B0DBC0244}" destId="{BAD392A5-2600-4F53-9EF0-DFEEF6C302E1}" srcOrd="6" destOrd="0" parTransId="{B6DADBCB-53D4-472E-8B4B-52DED0CFB5CE}" sibTransId="{D33826A7-3D12-4752-9B4D-E9100FDDA769}"/>
    <dgm:cxn modelId="{C3F2DB72-22A3-410A-823A-0392EFAEE020}" type="presOf" srcId="{B6D67A8C-882B-4FDB-B24D-AEEE1220AC3D}" destId="{41841BF3-EB53-4FF6-A419-FB844DD5BED0}" srcOrd="0" destOrd="0" presId="urn:microsoft.com/office/officeart/2005/8/layout/default#1"/>
    <dgm:cxn modelId="{B7DF70F8-D900-47A4-91C1-FEF158F4611E}" type="presOf" srcId="{CCCE3899-DC8C-41E7-AB46-35DBF0F0925E}" destId="{0209C539-AB5B-4401-925B-6C4DC84BF9D0}" srcOrd="0" destOrd="0" presId="urn:microsoft.com/office/officeart/2005/8/layout/default#1"/>
    <dgm:cxn modelId="{7CF22A9D-BC8F-479C-A7A4-4ADBC5427FF8}" type="presOf" srcId="{A1C99E50-56E5-4EA1-AED4-28ABA7292EB6}" destId="{F175DBB9-B43C-4296-973E-964151E06725}" srcOrd="0" destOrd="0" presId="urn:microsoft.com/office/officeart/2005/8/layout/default#1"/>
    <dgm:cxn modelId="{7C92418B-0B3C-4585-B129-4ABDEEA242F4}" type="presOf" srcId="{72B4A8D0-AAC9-4677-87A5-E6B36657CB03}" destId="{5E513399-440D-4F34-8ECC-0662C784B1E3}" srcOrd="0" destOrd="0" presId="urn:microsoft.com/office/officeart/2005/8/layout/default#1"/>
    <dgm:cxn modelId="{87C8BA4D-2393-4294-A5A1-28F6E8CF7383}" type="presOf" srcId="{BAD392A5-2600-4F53-9EF0-DFEEF6C302E1}" destId="{DBBAC80A-2C0C-4A10-A5FA-0A7C8FA335A7}" srcOrd="0" destOrd="0" presId="urn:microsoft.com/office/officeart/2005/8/layout/default#1"/>
    <dgm:cxn modelId="{97BE4CC9-3CCA-494E-9DCA-115DA03516F0}" type="presOf" srcId="{6F74AF92-BED9-4A2F-8638-46E5AFE68F0C}" destId="{F3F96D1E-A316-49E1-837C-413F1283AA5C}" srcOrd="0" destOrd="0" presId="urn:microsoft.com/office/officeart/2005/8/layout/default#1"/>
    <dgm:cxn modelId="{D4D35999-6382-4941-B952-B93AA79E73D3}" srcId="{ED848E16-1F1D-4B43-9752-527B0DBC0244}" destId="{81695B26-17AF-41C6-AF63-207EEF1BF8C1}" srcOrd="8" destOrd="0" parTransId="{0F1B057A-B854-457D-B604-1366A206F620}" sibTransId="{F56B44AC-EF95-472F-A929-F22AD315DC20}"/>
    <dgm:cxn modelId="{5E12F729-420A-4B5E-955A-75C54DF4832C}" srcId="{ED848E16-1F1D-4B43-9752-527B0DBC0244}" destId="{6F74AF92-BED9-4A2F-8638-46E5AFE68F0C}" srcOrd="1" destOrd="0" parTransId="{142FC4AC-F1EE-4442-BFB3-AB8FEDC0636E}" sibTransId="{A51D815F-92A0-4CAB-A4DA-B8A06CC0F913}"/>
    <dgm:cxn modelId="{012888F7-00E8-4D9F-BA21-00C4B060106B}" type="presParOf" srcId="{4803A9B5-E485-490F-8F28-BA08505491A4}" destId="{613A8977-B980-45F2-8F69-275B2D45D6EE}" srcOrd="0" destOrd="0" presId="urn:microsoft.com/office/officeart/2005/8/layout/default#1"/>
    <dgm:cxn modelId="{884CE521-377C-4034-969E-0B2D7AEFFDB2}" type="presParOf" srcId="{4803A9B5-E485-490F-8F28-BA08505491A4}" destId="{BE1F259E-B71E-43F4-BE92-54AF6A89CF69}" srcOrd="1" destOrd="0" presId="urn:microsoft.com/office/officeart/2005/8/layout/default#1"/>
    <dgm:cxn modelId="{5D4CDCF0-C3FE-4C09-9313-7F5E3D14E284}" type="presParOf" srcId="{4803A9B5-E485-490F-8F28-BA08505491A4}" destId="{F3F96D1E-A316-49E1-837C-413F1283AA5C}" srcOrd="2" destOrd="0" presId="urn:microsoft.com/office/officeart/2005/8/layout/default#1"/>
    <dgm:cxn modelId="{06EFFFE5-74B3-4E4B-AE1A-82C47BB7D98C}" type="presParOf" srcId="{4803A9B5-E485-490F-8F28-BA08505491A4}" destId="{9DA990D9-D61C-4B1F-95DD-C3361FF7F2F0}" srcOrd="3" destOrd="0" presId="urn:microsoft.com/office/officeart/2005/8/layout/default#1"/>
    <dgm:cxn modelId="{C3DE27FF-3A75-456F-AFBA-5A690456A2E1}" type="presParOf" srcId="{4803A9B5-E485-490F-8F28-BA08505491A4}" destId="{58F229B3-DE22-458A-B7C0-BE931ACEC7A9}" srcOrd="4" destOrd="0" presId="urn:microsoft.com/office/officeart/2005/8/layout/default#1"/>
    <dgm:cxn modelId="{26D30DF7-9B97-40E5-A286-B87855B37259}" type="presParOf" srcId="{4803A9B5-E485-490F-8F28-BA08505491A4}" destId="{EB451B84-8A1E-4420-BBCD-AF00AAA0F78D}" srcOrd="5" destOrd="0" presId="urn:microsoft.com/office/officeart/2005/8/layout/default#1"/>
    <dgm:cxn modelId="{4C771A98-AD1C-4E95-AF18-25C788363914}" type="presParOf" srcId="{4803A9B5-E485-490F-8F28-BA08505491A4}" destId="{41841BF3-EB53-4FF6-A419-FB844DD5BED0}" srcOrd="6" destOrd="0" presId="urn:microsoft.com/office/officeart/2005/8/layout/default#1"/>
    <dgm:cxn modelId="{6B3A70B5-6FA7-4269-B16E-D28D9D4E4C71}" type="presParOf" srcId="{4803A9B5-E485-490F-8F28-BA08505491A4}" destId="{9A58A362-3783-408F-A6D2-02EF7BCF2CD8}" srcOrd="7" destOrd="0" presId="urn:microsoft.com/office/officeart/2005/8/layout/default#1"/>
    <dgm:cxn modelId="{7A3A9D6B-E815-4ACE-8C74-35C132B6A99E}" type="presParOf" srcId="{4803A9B5-E485-490F-8F28-BA08505491A4}" destId="{0209C539-AB5B-4401-925B-6C4DC84BF9D0}" srcOrd="8" destOrd="0" presId="urn:microsoft.com/office/officeart/2005/8/layout/default#1"/>
    <dgm:cxn modelId="{420F498E-C02C-4BD4-B92D-4640EC513316}" type="presParOf" srcId="{4803A9B5-E485-490F-8F28-BA08505491A4}" destId="{04FF524B-E19E-4616-B230-6AAB29397AC1}" srcOrd="9" destOrd="0" presId="urn:microsoft.com/office/officeart/2005/8/layout/default#1"/>
    <dgm:cxn modelId="{E9F48473-BCF1-4854-8E2D-5F54545EAFF3}" type="presParOf" srcId="{4803A9B5-E485-490F-8F28-BA08505491A4}" destId="{5E513399-440D-4F34-8ECC-0662C784B1E3}" srcOrd="10" destOrd="0" presId="urn:microsoft.com/office/officeart/2005/8/layout/default#1"/>
    <dgm:cxn modelId="{5857B9FA-4E60-42A8-A13B-44DE7C487464}" type="presParOf" srcId="{4803A9B5-E485-490F-8F28-BA08505491A4}" destId="{28ED998B-915D-4BEE-B693-438E23488E92}" srcOrd="11" destOrd="0" presId="urn:microsoft.com/office/officeart/2005/8/layout/default#1"/>
    <dgm:cxn modelId="{2DF00ED4-048A-4B51-9FF9-115D6E02D1A5}" type="presParOf" srcId="{4803A9B5-E485-490F-8F28-BA08505491A4}" destId="{DBBAC80A-2C0C-4A10-A5FA-0A7C8FA335A7}" srcOrd="12" destOrd="0" presId="urn:microsoft.com/office/officeart/2005/8/layout/default#1"/>
    <dgm:cxn modelId="{D8F97F4A-05DF-496F-9813-C64457458BCC}" type="presParOf" srcId="{4803A9B5-E485-490F-8F28-BA08505491A4}" destId="{E41B43CF-FFFE-4C74-99D9-F4C882EBCA2A}" srcOrd="13" destOrd="0" presId="urn:microsoft.com/office/officeart/2005/8/layout/default#1"/>
    <dgm:cxn modelId="{C43EE019-F840-46B1-8184-8E40FEB47F5A}" type="presParOf" srcId="{4803A9B5-E485-490F-8F28-BA08505491A4}" destId="{F175DBB9-B43C-4296-973E-964151E06725}" srcOrd="14" destOrd="0" presId="urn:microsoft.com/office/officeart/2005/8/layout/default#1"/>
    <dgm:cxn modelId="{C5263E64-6334-4796-9112-61207C1C9B73}" type="presParOf" srcId="{4803A9B5-E485-490F-8F28-BA08505491A4}" destId="{72E34536-1A4E-4FF7-A38D-A8C8DAF705C9}" srcOrd="15" destOrd="0" presId="urn:microsoft.com/office/officeart/2005/8/layout/default#1"/>
    <dgm:cxn modelId="{2ADFBEE5-A8A9-402D-84DC-07F28D9112BE}" type="presParOf" srcId="{4803A9B5-E485-490F-8F28-BA08505491A4}" destId="{572D427A-981E-43D0-A716-19750B316117}"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568BC4-4F61-4791-82B9-DE06DF5AD4AB}"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6191CE6F-A57C-458F-847A-742E285B30B0}">
      <dgm:prSet phldrT="[Text]" custT="1"/>
      <dgm:spPr/>
      <dgm:t>
        <a:bodyPr/>
        <a:lstStyle/>
        <a:p>
          <a:r>
            <a:rPr lang="en-US" sz="1600" b="1" dirty="0">
              <a:latin typeface="Arial Narrow" panose="020B0606020202030204" pitchFamily="34" charset="0"/>
            </a:rPr>
            <a:t>Mission</a:t>
          </a:r>
        </a:p>
        <a:p>
          <a:r>
            <a:rPr lang="en-US" sz="1600" dirty="0">
              <a:latin typeface="Arial Narrow" panose="020B0606020202030204" pitchFamily="34" charset="0"/>
            </a:rPr>
            <a:t>To give effect to everyone’s constitutional right and freedom. </a:t>
          </a:r>
        </a:p>
      </dgm:t>
    </dgm:pt>
    <dgm:pt modelId="{CBDD23DB-B6D9-4999-AAAD-D9E7EEE3E311}" type="parTrans" cxnId="{B89B0390-9BAD-4E9E-A9D5-378DCD45F4EC}">
      <dgm:prSet/>
      <dgm:spPr/>
      <dgm:t>
        <a:bodyPr/>
        <a:lstStyle/>
        <a:p>
          <a:endParaRPr lang="en-US"/>
        </a:p>
      </dgm:t>
    </dgm:pt>
    <dgm:pt modelId="{00544F45-7967-4698-B21C-1C02A3E4FEA1}" type="sibTrans" cxnId="{B89B0390-9BAD-4E9E-A9D5-378DCD45F4EC}">
      <dgm:prSet/>
      <dgm:spPr/>
      <dgm:t>
        <a:bodyPr/>
        <a:lstStyle/>
        <a:p>
          <a:endParaRPr lang="en-US"/>
        </a:p>
      </dgm:t>
    </dgm:pt>
    <dgm:pt modelId="{3D49E7CD-5B07-4989-B314-9CA3AB95B4E8}">
      <dgm:prSet phldrT="[Text]" custT="1"/>
      <dgm:spPr/>
      <dgm:t>
        <a:bodyPr/>
        <a:lstStyle/>
        <a:p>
          <a:endParaRPr lang="en-US" sz="1600" dirty="0">
            <a:latin typeface="Arial Narrow" panose="020B0606020202030204" pitchFamily="34" charset="0"/>
          </a:endParaRPr>
        </a:p>
        <a:p>
          <a:endParaRPr lang="en-US" sz="1600" dirty="0">
            <a:latin typeface="Arial Narrow" panose="020B0606020202030204" pitchFamily="34" charset="0"/>
          </a:endParaRPr>
        </a:p>
        <a:p>
          <a:r>
            <a:rPr lang="en-US" sz="1600" b="1" dirty="0">
              <a:latin typeface="Arial Narrow" panose="020B0606020202030204" pitchFamily="34" charset="0"/>
            </a:rPr>
            <a:t>Vision</a:t>
          </a:r>
        </a:p>
        <a:p>
          <a:r>
            <a:rPr lang="en-US" sz="1600" dirty="0">
              <a:latin typeface="Arial Narrow" panose="020B0606020202030204" pitchFamily="34" charset="0"/>
            </a:rPr>
            <a:t>A world-class institution that promotes labour market stability, social justice and job security. </a:t>
          </a:r>
        </a:p>
      </dgm:t>
    </dgm:pt>
    <dgm:pt modelId="{7E223B94-3682-493D-B967-04D1ADA60FB6}" type="sibTrans" cxnId="{8BD065F7-B40A-4802-B618-3157C1A05102}">
      <dgm:prSet/>
      <dgm:spPr/>
      <dgm:t>
        <a:bodyPr/>
        <a:lstStyle/>
        <a:p>
          <a:endParaRPr lang="en-US"/>
        </a:p>
      </dgm:t>
    </dgm:pt>
    <dgm:pt modelId="{2C7AC6B2-1A17-4904-AA52-00C4C20D74C5}" type="parTrans" cxnId="{8BD065F7-B40A-4802-B618-3157C1A05102}">
      <dgm:prSet/>
      <dgm:spPr/>
      <dgm:t>
        <a:bodyPr/>
        <a:lstStyle/>
        <a:p>
          <a:endParaRPr lang="en-US"/>
        </a:p>
      </dgm:t>
    </dgm:pt>
    <dgm:pt modelId="{5924BAEE-6124-4350-BE05-50383E7DFC91}">
      <dgm:prSet custT="1"/>
      <dgm:spPr/>
      <dgm:t>
        <a:bodyPr/>
        <a:lstStyle/>
        <a:p>
          <a:r>
            <a:rPr lang="en-US" sz="1600" b="1" dirty="0">
              <a:latin typeface="Arial Narrow" panose="020B0606020202030204" pitchFamily="34" charset="0"/>
            </a:rPr>
            <a:t>Goal</a:t>
          </a:r>
        </a:p>
        <a:p>
          <a:r>
            <a:rPr lang="en-US" sz="1600" dirty="0">
              <a:latin typeface="Arial Narrow" panose="020B0606020202030204" pitchFamily="34" charset="0"/>
            </a:rPr>
            <a:t>Towards labour peace and equity</a:t>
          </a:r>
        </a:p>
        <a:p>
          <a:endParaRPr lang="en-US" sz="1600" dirty="0">
            <a:solidFill>
              <a:schemeClr val="bg1"/>
            </a:solidFill>
            <a:latin typeface="Arial Narrow" panose="020B0606020202030204" pitchFamily="34" charset="0"/>
          </a:endParaRPr>
        </a:p>
      </dgm:t>
    </dgm:pt>
    <dgm:pt modelId="{D0B457AA-4266-4231-8A96-07EC7F9731CD}" type="parTrans" cxnId="{51DA5078-E9A0-4F59-8B07-0F68FE383187}">
      <dgm:prSet/>
      <dgm:spPr/>
      <dgm:t>
        <a:bodyPr/>
        <a:lstStyle/>
        <a:p>
          <a:endParaRPr lang="en-ZA"/>
        </a:p>
      </dgm:t>
    </dgm:pt>
    <dgm:pt modelId="{2EFB0D0F-49C9-4A8B-863A-299C718CF799}" type="sibTrans" cxnId="{51DA5078-E9A0-4F59-8B07-0F68FE383187}">
      <dgm:prSet/>
      <dgm:spPr/>
      <dgm:t>
        <a:bodyPr/>
        <a:lstStyle/>
        <a:p>
          <a:endParaRPr lang="en-ZA"/>
        </a:p>
      </dgm:t>
    </dgm:pt>
    <dgm:pt modelId="{7AD17707-FAC5-4191-B1A5-F394DD63278C}" type="pres">
      <dgm:prSet presAssocID="{09568BC4-4F61-4791-82B9-DE06DF5AD4AB}" presName="Name0" presStyleCnt="0">
        <dgm:presLayoutVars>
          <dgm:chMax val="7"/>
          <dgm:dir/>
          <dgm:resizeHandles val="exact"/>
        </dgm:presLayoutVars>
      </dgm:prSet>
      <dgm:spPr/>
    </dgm:pt>
    <dgm:pt modelId="{759B728A-6A6A-48D5-B724-F5B95F87D1DD}" type="pres">
      <dgm:prSet presAssocID="{09568BC4-4F61-4791-82B9-DE06DF5AD4AB}" presName="ellipse1" presStyleLbl="vennNode1" presStyleIdx="0" presStyleCnt="3" custLinFactNeighborX="13266" custLinFactNeighborY="-663">
        <dgm:presLayoutVars>
          <dgm:bulletEnabled val="1"/>
        </dgm:presLayoutVars>
      </dgm:prSet>
      <dgm:spPr/>
      <dgm:t>
        <a:bodyPr/>
        <a:lstStyle/>
        <a:p>
          <a:endParaRPr lang="en-US"/>
        </a:p>
      </dgm:t>
    </dgm:pt>
    <dgm:pt modelId="{38BCA4D9-E304-4F58-A766-A6422CCED4EC}" type="pres">
      <dgm:prSet presAssocID="{09568BC4-4F61-4791-82B9-DE06DF5AD4AB}" presName="ellipse2" presStyleLbl="vennNode1" presStyleIdx="1" presStyleCnt="3">
        <dgm:presLayoutVars>
          <dgm:bulletEnabled val="1"/>
        </dgm:presLayoutVars>
      </dgm:prSet>
      <dgm:spPr/>
      <dgm:t>
        <a:bodyPr/>
        <a:lstStyle/>
        <a:p>
          <a:endParaRPr lang="en-US"/>
        </a:p>
      </dgm:t>
    </dgm:pt>
    <dgm:pt modelId="{FA7D17FB-50A6-420D-BB0D-7BC4C55D3A50}" type="pres">
      <dgm:prSet presAssocID="{09568BC4-4F61-4791-82B9-DE06DF5AD4AB}" presName="ellipse3" presStyleLbl="vennNode1" presStyleIdx="2" presStyleCnt="3" custLinFactNeighborX="-6525" custLinFactNeighborY="1658">
        <dgm:presLayoutVars>
          <dgm:bulletEnabled val="1"/>
        </dgm:presLayoutVars>
      </dgm:prSet>
      <dgm:spPr/>
      <dgm:t>
        <a:bodyPr/>
        <a:lstStyle/>
        <a:p>
          <a:endParaRPr lang="en-US"/>
        </a:p>
      </dgm:t>
    </dgm:pt>
  </dgm:ptLst>
  <dgm:cxnLst>
    <dgm:cxn modelId="{51DA5078-E9A0-4F59-8B07-0F68FE383187}" srcId="{09568BC4-4F61-4791-82B9-DE06DF5AD4AB}" destId="{5924BAEE-6124-4350-BE05-50383E7DFC91}" srcOrd="0" destOrd="0" parTransId="{D0B457AA-4266-4231-8A96-07EC7F9731CD}" sibTransId="{2EFB0D0F-49C9-4A8B-863A-299C718CF799}"/>
    <dgm:cxn modelId="{B89B0390-9BAD-4E9E-A9D5-378DCD45F4EC}" srcId="{09568BC4-4F61-4791-82B9-DE06DF5AD4AB}" destId="{6191CE6F-A57C-458F-847A-742E285B30B0}" srcOrd="2" destOrd="0" parTransId="{CBDD23DB-B6D9-4999-AAAD-D9E7EEE3E311}" sibTransId="{00544F45-7967-4698-B21C-1C02A3E4FEA1}"/>
    <dgm:cxn modelId="{8BD065F7-B40A-4802-B618-3157C1A05102}" srcId="{09568BC4-4F61-4791-82B9-DE06DF5AD4AB}" destId="{3D49E7CD-5B07-4989-B314-9CA3AB95B4E8}" srcOrd="1" destOrd="0" parTransId="{2C7AC6B2-1A17-4904-AA52-00C4C20D74C5}" sibTransId="{7E223B94-3682-493D-B967-04D1ADA60FB6}"/>
    <dgm:cxn modelId="{B5215EB4-1108-4DFB-AEB3-46D601795898}" type="presOf" srcId="{09568BC4-4F61-4791-82B9-DE06DF5AD4AB}" destId="{7AD17707-FAC5-4191-B1A5-F394DD63278C}" srcOrd="0" destOrd="0" presId="urn:microsoft.com/office/officeart/2005/8/layout/rings+Icon"/>
    <dgm:cxn modelId="{B5B2B45A-C429-4794-A5BA-A2E5BBBF6B93}" type="presOf" srcId="{6191CE6F-A57C-458F-847A-742E285B30B0}" destId="{FA7D17FB-50A6-420D-BB0D-7BC4C55D3A50}" srcOrd="0" destOrd="0" presId="urn:microsoft.com/office/officeart/2005/8/layout/rings+Icon"/>
    <dgm:cxn modelId="{813D8514-5328-40E0-A750-2BAAC4C3745E}" type="presOf" srcId="{5924BAEE-6124-4350-BE05-50383E7DFC91}" destId="{759B728A-6A6A-48D5-B724-F5B95F87D1DD}" srcOrd="0" destOrd="0" presId="urn:microsoft.com/office/officeart/2005/8/layout/rings+Icon"/>
    <dgm:cxn modelId="{E7C32A98-51BA-4858-B0F3-F3C29C4DB920}" type="presOf" srcId="{3D49E7CD-5B07-4989-B314-9CA3AB95B4E8}" destId="{38BCA4D9-E304-4F58-A766-A6422CCED4EC}" srcOrd="0" destOrd="0" presId="urn:microsoft.com/office/officeart/2005/8/layout/rings+Icon"/>
    <dgm:cxn modelId="{0E6EAF66-6E05-46F7-A258-2FADEDAE9BEB}" type="presParOf" srcId="{7AD17707-FAC5-4191-B1A5-F394DD63278C}" destId="{759B728A-6A6A-48D5-B724-F5B95F87D1DD}" srcOrd="0" destOrd="0" presId="urn:microsoft.com/office/officeart/2005/8/layout/rings+Icon"/>
    <dgm:cxn modelId="{EF61FA59-2F6B-4F35-B33F-859A75B061EB}" type="presParOf" srcId="{7AD17707-FAC5-4191-B1A5-F394DD63278C}" destId="{38BCA4D9-E304-4F58-A766-A6422CCED4EC}" srcOrd="1" destOrd="0" presId="urn:microsoft.com/office/officeart/2005/8/layout/rings+Icon"/>
    <dgm:cxn modelId="{AE357C91-E6BD-4070-92F0-48997F7D6DAD}" type="presParOf" srcId="{7AD17707-FAC5-4191-B1A5-F394DD63278C}" destId="{FA7D17FB-50A6-420D-BB0D-7BC4C55D3A50}" srcOrd="2"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7D772-AC6F-45E5-B890-C12AE4822AF4}" type="doc">
      <dgm:prSet loTypeId="urn:microsoft.com/office/officeart/2005/8/layout/hList2#1" loCatId="list" qsTypeId="urn:microsoft.com/office/officeart/2005/8/quickstyle/simple1" qsCatId="simple" csTypeId="urn:microsoft.com/office/officeart/2005/8/colors/colorful5" csCatId="colorful" phldr="1"/>
      <dgm:spPr/>
      <dgm:t>
        <a:bodyPr/>
        <a:lstStyle/>
        <a:p>
          <a:endParaRPr lang="en-US"/>
        </a:p>
      </dgm:t>
    </dgm:pt>
    <dgm:pt modelId="{752FF4FF-3351-40D0-9C99-A743383C7E79}">
      <dgm:prSet phldrT="[Text]"/>
      <dgm:spPr>
        <a:xfrm rot="16200000">
          <a:off x="-1080245" y="1642734"/>
          <a:ext cx="2496312" cy="265843"/>
        </a:xfrm>
        <a:noFill/>
        <a:ln>
          <a:noFill/>
        </a:ln>
        <a:effectLst/>
      </dgm:spPr>
      <dgm:t>
        <a:bodyPr/>
        <a:lstStyle/>
        <a:p>
          <a:r>
            <a:rPr lang="en-US" dirty="0">
              <a:solidFill>
                <a:srgbClr val="002A6D"/>
              </a:solidFill>
              <a:latin typeface="Arial Narrow" panose="020B0606020202030204" pitchFamily="34" charset="0"/>
              <a:ea typeface="+mn-ea"/>
              <a:cs typeface="+mn-cs"/>
            </a:rPr>
            <a:t>01</a:t>
          </a:r>
        </a:p>
      </dgm:t>
    </dgm:pt>
    <dgm:pt modelId="{46CCB24E-D836-45D4-BFDB-7EBDEC925256}" type="parTrans" cxnId="{93CEA76F-D23B-46EB-BC3F-81C41D7EA52D}">
      <dgm:prSet/>
      <dgm:spPr/>
      <dgm:t>
        <a:bodyPr/>
        <a:lstStyle/>
        <a:p>
          <a:endParaRPr lang="en-US">
            <a:latin typeface="Arial Narrow" panose="020B0606020202030204" pitchFamily="34" charset="0"/>
          </a:endParaRPr>
        </a:p>
      </dgm:t>
    </dgm:pt>
    <dgm:pt modelId="{1DA56741-2012-4519-BBFC-07B0A4A2D813}" type="sibTrans" cxnId="{93CEA76F-D23B-46EB-BC3F-81C41D7EA52D}">
      <dgm:prSet/>
      <dgm:spPr/>
      <dgm:t>
        <a:bodyPr/>
        <a:lstStyle/>
        <a:p>
          <a:endParaRPr lang="en-US">
            <a:latin typeface="Arial Narrow" panose="020B0606020202030204" pitchFamily="34" charset="0"/>
          </a:endParaRPr>
        </a:p>
      </dgm:t>
    </dgm:pt>
    <dgm:pt modelId="{E7257AFA-096D-451F-884C-2F9F78E05183}">
      <dgm:prSet phldrT="[Text]"/>
      <dgm:spPr>
        <a:xfrm rot="16200000">
          <a:off x="850963" y="1642734"/>
          <a:ext cx="2496312" cy="265843"/>
        </a:xfrm>
        <a:noFill/>
        <a:ln>
          <a:noFill/>
        </a:ln>
        <a:effectLst/>
      </dgm:spPr>
      <dgm:t>
        <a:bodyPr/>
        <a:lstStyle/>
        <a:p>
          <a:r>
            <a:rPr lang="en-US" b="1" dirty="0">
              <a:solidFill>
                <a:schemeClr val="accent2">
                  <a:lumMod val="50000"/>
                </a:schemeClr>
              </a:solidFill>
              <a:latin typeface="Arial Narrow" panose="020B0606020202030204" pitchFamily="34" charset="0"/>
              <a:ea typeface="+mn-ea"/>
              <a:cs typeface="+mn-cs"/>
            </a:rPr>
            <a:t>02</a:t>
          </a:r>
        </a:p>
      </dgm:t>
    </dgm:pt>
    <dgm:pt modelId="{A7AA5298-18C2-4C8E-BF4D-49A405AAE982}" type="parTrans" cxnId="{AD0BA193-83CC-4782-825C-8BBA6DDE0219}">
      <dgm:prSet/>
      <dgm:spPr/>
      <dgm:t>
        <a:bodyPr/>
        <a:lstStyle/>
        <a:p>
          <a:endParaRPr lang="en-US">
            <a:latin typeface="Arial Narrow" panose="020B0606020202030204" pitchFamily="34" charset="0"/>
          </a:endParaRPr>
        </a:p>
      </dgm:t>
    </dgm:pt>
    <dgm:pt modelId="{38732F65-6E0A-456D-9377-939484D4E3CD}" type="sibTrans" cxnId="{AD0BA193-83CC-4782-825C-8BBA6DDE0219}">
      <dgm:prSet/>
      <dgm:spPr/>
      <dgm:t>
        <a:bodyPr/>
        <a:lstStyle/>
        <a:p>
          <a:endParaRPr lang="en-US">
            <a:latin typeface="Arial Narrow" panose="020B0606020202030204" pitchFamily="34" charset="0"/>
          </a:endParaRPr>
        </a:p>
      </dgm:t>
    </dgm:pt>
    <dgm:pt modelId="{A0BD097B-67F8-441E-9C64-9EC85BA433A4}">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799739D5-4E85-4B5A-B070-820ED94B18F2}" type="parTrans" cxnId="{7744BC47-F622-4CC9-8E13-FE6FCDA8E5B2}">
      <dgm:prSet/>
      <dgm:spPr/>
      <dgm:t>
        <a:bodyPr/>
        <a:lstStyle/>
        <a:p>
          <a:endParaRPr lang="en-US">
            <a:latin typeface="Arial Narrow" panose="020B0606020202030204" pitchFamily="34" charset="0"/>
          </a:endParaRPr>
        </a:p>
      </dgm:t>
    </dgm:pt>
    <dgm:pt modelId="{90261AB3-2FBD-4206-AE77-9C37D8B4BAA5}" type="sibTrans" cxnId="{7744BC47-F622-4CC9-8E13-FE6FCDA8E5B2}">
      <dgm:prSet/>
      <dgm:spPr/>
      <dgm:t>
        <a:bodyPr/>
        <a:lstStyle/>
        <a:p>
          <a:endParaRPr lang="en-US">
            <a:latin typeface="Arial Narrow" panose="020B0606020202030204" pitchFamily="34" charset="0"/>
          </a:endParaRPr>
        </a:p>
      </dgm:t>
    </dgm:pt>
    <dgm:pt modelId="{31364DA6-8B67-4612-B7DC-74498CEC6FB5}">
      <dgm:prSet phldrT="[Text]"/>
      <dgm:spPr>
        <a:xfrm rot="16200000">
          <a:off x="2782172" y="1642734"/>
          <a:ext cx="2496312" cy="265843"/>
        </a:xfrm>
        <a:noFill/>
        <a:ln>
          <a:noFill/>
        </a:ln>
        <a:effectLst/>
      </dgm:spPr>
      <dgm:t>
        <a:bodyPr/>
        <a:lstStyle/>
        <a:p>
          <a:r>
            <a:rPr lang="en-US" b="1" dirty="0">
              <a:solidFill>
                <a:srgbClr val="70AD47"/>
              </a:solidFill>
              <a:latin typeface="Arial Narrow" panose="020B0606020202030204" pitchFamily="34" charset="0"/>
              <a:ea typeface="+mn-ea"/>
              <a:cs typeface="+mn-cs"/>
            </a:rPr>
            <a:t>03</a:t>
          </a:r>
        </a:p>
      </dgm:t>
    </dgm:pt>
    <dgm:pt modelId="{2E7003B5-03AE-4FAC-8B3F-F09D27E38422}" type="parTrans" cxnId="{93A5B12B-48B4-4262-89DF-2E9E211FCCD9}">
      <dgm:prSet/>
      <dgm:spPr/>
      <dgm:t>
        <a:bodyPr/>
        <a:lstStyle/>
        <a:p>
          <a:endParaRPr lang="en-US">
            <a:latin typeface="Arial Narrow" panose="020B0606020202030204" pitchFamily="34" charset="0"/>
          </a:endParaRPr>
        </a:p>
      </dgm:t>
    </dgm:pt>
    <dgm:pt modelId="{7630991C-216D-4E6A-B1B3-EE6507801E5D}" type="sibTrans" cxnId="{93A5B12B-48B4-4262-89DF-2E9E211FCCD9}">
      <dgm:prSet/>
      <dgm:spPr/>
      <dgm:t>
        <a:bodyPr/>
        <a:lstStyle/>
        <a:p>
          <a:endParaRPr lang="en-US">
            <a:latin typeface="Arial Narrow" panose="020B0606020202030204" pitchFamily="34" charset="0"/>
          </a:endParaRPr>
        </a:p>
      </dgm:t>
    </dgm:pt>
    <dgm:pt modelId="{99E0CE54-127F-43CF-9E5B-75D308022A12}">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B4F0F76A-2521-4999-93CE-57C030C9B363}" type="parTrans" cxnId="{086C6991-7B2F-41CD-A112-E39689E40AC0}">
      <dgm:prSet/>
      <dgm:spPr/>
      <dgm:t>
        <a:bodyPr/>
        <a:lstStyle/>
        <a:p>
          <a:endParaRPr lang="en-US">
            <a:latin typeface="Arial Narrow" panose="020B0606020202030204" pitchFamily="34" charset="0"/>
          </a:endParaRPr>
        </a:p>
      </dgm:t>
    </dgm:pt>
    <dgm:pt modelId="{C9B949BE-BC0A-4FB5-8D5A-9BA3CF9B82FA}" type="sibTrans" cxnId="{086C6991-7B2F-41CD-A112-E39689E40AC0}">
      <dgm:prSet/>
      <dgm:spPr/>
      <dgm:t>
        <a:bodyPr/>
        <a:lstStyle/>
        <a:p>
          <a:endParaRPr lang="en-US">
            <a:latin typeface="Arial Narrow" panose="020B0606020202030204" pitchFamily="34" charset="0"/>
          </a:endParaRPr>
        </a:p>
      </dgm:t>
    </dgm:pt>
    <dgm:pt modelId="{02B6CA9D-85D9-45E1-94FD-59410902ADCF}">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Support strategy implementation and good governance</a:t>
          </a:r>
        </a:p>
      </dgm:t>
    </dgm:pt>
    <dgm:pt modelId="{5C92201B-4D0F-439A-9EED-EACFFC170EB3}" type="parTrans" cxnId="{0FD1A91E-E05D-4896-9179-541756711005}">
      <dgm:prSet/>
      <dgm:spPr/>
      <dgm:t>
        <a:bodyPr/>
        <a:lstStyle/>
        <a:p>
          <a:endParaRPr lang="en-US">
            <a:latin typeface="Arial Narrow" panose="020B0606020202030204" pitchFamily="34" charset="0"/>
          </a:endParaRPr>
        </a:p>
      </dgm:t>
    </dgm:pt>
    <dgm:pt modelId="{B8EA2558-8113-4B95-882D-65C39954F6E3}" type="sibTrans" cxnId="{0FD1A91E-E05D-4896-9179-541756711005}">
      <dgm:prSet/>
      <dgm:spPr/>
      <dgm:t>
        <a:bodyPr/>
        <a:lstStyle/>
        <a:p>
          <a:endParaRPr lang="en-US">
            <a:latin typeface="Arial Narrow" panose="020B0606020202030204" pitchFamily="34" charset="0"/>
          </a:endParaRPr>
        </a:p>
      </dgm:t>
    </dgm:pt>
    <dgm:pt modelId="{B081D919-465F-406A-B4EC-739D35B627A3}">
      <dgm:prSe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Enhance labour market stability</a:t>
          </a:r>
        </a:p>
      </dgm:t>
    </dgm:pt>
    <dgm:pt modelId="{F319360E-4874-4E29-A773-D0344EBC4536}" type="parTrans" cxnId="{12DE72BE-015C-4BD7-9E73-28381C2EF5A7}">
      <dgm:prSet/>
      <dgm:spPr/>
      <dgm:t>
        <a:bodyPr/>
        <a:lstStyle/>
        <a:p>
          <a:endParaRPr lang="en-US">
            <a:latin typeface="Arial Narrow" panose="020B0606020202030204" pitchFamily="34" charset="0"/>
          </a:endParaRPr>
        </a:p>
      </dgm:t>
    </dgm:pt>
    <dgm:pt modelId="{9E35AC48-CFF9-46E4-BE3C-46E2EB31C36D}" type="sibTrans" cxnId="{12DE72BE-015C-4BD7-9E73-28381C2EF5A7}">
      <dgm:prSet/>
      <dgm:spPr/>
      <dgm:t>
        <a:bodyPr/>
        <a:lstStyle/>
        <a:p>
          <a:endParaRPr lang="en-US">
            <a:latin typeface="Arial Narrow" panose="020B0606020202030204" pitchFamily="34" charset="0"/>
          </a:endParaRPr>
        </a:p>
      </dgm:t>
    </dgm:pt>
    <dgm:pt modelId="{F3505AF4-B750-4F5A-8D75-711A11AD20BE}">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dirty="0">
            <a:solidFill>
              <a:sysClr val="window" lastClr="FFFFFF"/>
            </a:solidFill>
            <a:latin typeface="Arial Narrow" panose="020B0606020202030204" pitchFamily="34" charset="0"/>
            <a:ea typeface="+mn-ea"/>
            <a:cs typeface="+mn-cs"/>
          </a:endParaRPr>
        </a:p>
      </dgm:t>
    </dgm:pt>
    <dgm:pt modelId="{4A365D10-CA64-4076-A222-9FE3D26E113F}" type="parTrans" cxnId="{58698916-04B8-41AD-ABF5-02E926D2ADAA}">
      <dgm:prSet/>
      <dgm:spPr/>
      <dgm:t>
        <a:bodyPr/>
        <a:lstStyle/>
        <a:p>
          <a:endParaRPr lang="en-US">
            <a:latin typeface="Arial Narrow" panose="020B0606020202030204" pitchFamily="34" charset="0"/>
          </a:endParaRPr>
        </a:p>
      </dgm:t>
    </dgm:pt>
    <dgm:pt modelId="{A465E9A0-3394-4767-B3F9-C23F854A1442}" type="sibTrans" cxnId="{58698916-04B8-41AD-ABF5-02E926D2ADAA}">
      <dgm:prSet/>
      <dgm:spPr/>
      <dgm:t>
        <a:bodyPr/>
        <a:lstStyle/>
        <a:p>
          <a:endParaRPr lang="en-US">
            <a:latin typeface="Arial Narrow" panose="020B0606020202030204" pitchFamily="34" charset="0"/>
          </a:endParaRPr>
        </a:p>
      </dgm:t>
    </dgm:pt>
    <dgm:pt modelId="{89DCC840-BF61-4ED0-ACA5-9EC0A0BFE295}">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196AA502-1AD7-4E38-8E5F-CE00C3F18DB1}" type="parTrans" cxnId="{9340758A-A792-4B93-AE6D-5C7EA287DFB9}">
      <dgm:prSet/>
      <dgm:spPr/>
      <dgm:t>
        <a:bodyPr/>
        <a:lstStyle/>
        <a:p>
          <a:endParaRPr lang="en-US">
            <a:latin typeface="Arial Narrow" panose="020B0606020202030204" pitchFamily="34" charset="0"/>
          </a:endParaRPr>
        </a:p>
      </dgm:t>
    </dgm:pt>
    <dgm:pt modelId="{C3F0F76E-3773-472A-813C-3AF20BE277DA}" type="sibTrans" cxnId="{9340758A-A792-4B93-AE6D-5C7EA287DFB9}">
      <dgm:prSet/>
      <dgm:spPr/>
      <dgm:t>
        <a:bodyPr/>
        <a:lstStyle/>
        <a:p>
          <a:endParaRPr lang="en-US">
            <a:latin typeface="Arial Narrow" panose="020B0606020202030204" pitchFamily="34" charset="0"/>
          </a:endParaRPr>
        </a:p>
      </dgm:t>
    </dgm:pt>
    <dgm:pt modelId="{73D0C037-389E-4495-95D3-73AC29431F5D}">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7581A92E-E3E4-4663-B5F2-8038921ABAC1}" type="parTrans" cxnId="{5B044245-E3E0-43C2-964D-F9E106FDECF7}">
      <dgm:prSet/>
      <dgm:spPr/>
      <dgm:t>
        <a:bodyPr/>
        <a:lstStyle/>
        <a:p>
          <a:endParaRPr lang="en-US">
            <a:latin typeface="Arial Narrow" panose="020B0606020202030204" pitchFamily="34" charset="0"/>
          </a:endParaRPr>
        </a:p>
      </dgm:t>
    </dgm:pt>
    <dgm:pt modelId="{DFD7F613-0A24-4247-85CB-A19D6B556DA3}" type="sibTrans" cxnId="{5B044245-E3E0-43C2-964D-F9E106FDECF7}">
      <dgm:prSet/>
      <dgm:spPr/>
      <dgm:t>
        <a:bodyPr/>
        <a:lstStyle/>
        <a:p>
          <a:endParaRPr lang="en-US">
            <a:latin typeface="Arial Narrow" panose="020B0606020202030204" pitchFamily="34" charset="0"/>
          </a:endParaRPr>
        </a:p>
      </dgm:t>
    </dgm:pt>
    <dgm:pt modelId="{0BFAC838-F33A-4629-8EB0-8BF6F98F4565}">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87CA7A79-D633-4C56-B8CC-C71EF884E3C5}" type="parTrans" cxnId="{7139F493-A238-43B3-86EB-170393E51633}">
      <dgm:prSet/>
      <dgm:spPr/>
      <dgm:t>
        <a:bodyPr/>
        <a:lstStyle/>
        <a:p>
          <a:endParaRPr lang="en-US">
            <a:latin typeface="Arial Narrow" panose="020B0606020202030204" pitchFamily="34" charset="0"/>
          </a:endParaRPr>
        </a:p>
      </dgm:t>
    </dgm:pt>
    <dgm:pt modelId="{BBF80551-4A01-4386-B13D-B7B36B8247C8}" type="sibTrans" cxnId="{7139F493-A238-43B3-86EB-170393E51633}">
      <dgm:prSet/>
      <dgm:spPr/>
      <dgm:t>
        <a:bodyPr/>
        <a:lstStyle/>
        <a:p>
          <a:endParaRPr lang="en-US">
            <a:latin typeface="Arial Narrow" panose="020B0606020202030204" pitchFamily="34" charset="0"/>
          </a:endParaRPr>
        </a:p>
      </dgm:t>
    </dgm:pt>
    <dgm:pt modelId="{CA276179-03B9-4A75-860F-7AE6D1B86A47}">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9FAF266F-4D53-4A21-84A4-485051078C39}" type="parTrans" cxnId="{45477986-9AF9-4F35-A01A-66A8A22BE19D}">
      <dgm:prSet/>
      <dgm:spPr/>
      <dgm:t>
        <a:bodyPr/>
        <a:lstStyle/>
        <a:p>
          <a:endParaRPr lang="en-US"/>
        </a:p>
      </dgm:t>
    </dgm:pt>
    <dgm:pt modelId="{D7C29186-76D6-4D16-B59C-A4040C1F2FF7}" type="sibTrans" cxnId="{45477986-9AF9-4F35-A01A-66A8A22BE19D}">
      <dgm:prSet/>
      <dgm:spPr/>
      <dgm:t>
        <a:bodyPr/>
        <a:lstStyle/>
        <a:p>
          <a:endParaRPr lang="en-US"/>
        </a:p>
      </dgm:t>
    </dgm:pt>
    <dgm:pt modelId="{91A24528-817F-4D45-8F12-54CA152DF3E6}">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905A610C-2670-4846-A174-73BE58DDB836}" type="parTrans" cxnId="{BF5C4DD1-2FD2-441E-A872-3848E1858D96}">
      <dgm:prSet/>
      <dgm:spPr/>
      <dgm:t>
        <a:bodyPr/>
        <a:lstStyle/>
        <a:p>
          <a:endParaRPr lang="en-US"/>
        </a:p>
      </dgm:t>
    </dgm:pt>
    <dgm:pt modelId="{419270CA-53BB-4B0C-9B02-D4668735F482}" type="sibTrans" cxnId="{BF5C4DD1-2FD2-441E-A872-3848E1858D96}">
      <dgm:prSet/>
      <dgm:spPr/>
      <dgm:t>
        <a:bodyPr/>
        <a:lstStyle/>
        <a:p>
          <a:endParaRPr lang="en-US"/>
        </a:p>
      </dgm:t>
    </dgm:pt>
    <dgm:pt modelId="{517484BB-2526-46D2-BEC7-A7BBAA29D5AA}">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11D6536A-54C6-4EC7-97B2-21C1B395847D}" type="parTrans" cxnId="{E3E972EB-F88C-4BB8-9351-B6F9CEE5F66A}">
      <dgm:prSet/>
      <dgm:spPr/>
      <dgm:t>
        <a:bodyPr/>
        <a:lstStyle/>
        <a:p>
          <a:endParaRPr lang="en-US"/>
        </a:p>
      </dgm:t>
    </dgm:pt>
    <dgm:pt modelId="{0FD880CC-B33A-4909-827A-3F9EEA414E31}" type="sibTrans" cxnId="{E3E972EB-F88C-4BB8-9351-B6F9CEE5F66A}">
      <dgm:prSet/>
      <dgm:spPr/>
      <dgm:t>
        <a:bodyPr/>
        <a:lstStyle/>
        <a:p>
          <a:endParaRPr lang="en-US"/>
        </a:p>
      </dgm:t>
    </dgm:pt>
    <dgm:pt modelId="{A52D593B-B08B-48F1-ABF3-BC0BEE2089C1}">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21F347CD-2DE1-4775-A2BE-B54132071729}" type="parTrans" cxnId="{200570D5-BEB7-4EC7-8C88-E554C1D38623}">
      <dgm:prSet/>
      <dgm:spPr/>
      <dgm:t>
        <a:bodyPr/>
        <a:lstStyle/>
        <a:p>
          <a:endParaRPr lang="en-US"/>
        </a:p>
      </dgm:t>
    </dgm:pt>
    <dgm:pt modelId="{3C8BBD3A-DEC2-4B46-9D54-27F9DEE55749}" type="sibTrans" cxnId="{200570D5-BEB7-4EC7-8C88-E554C1D38623}">
      <dgm:prSet/>
      <dgm:spPr/>
      <dgm:t>
        <a:bodyPr/>
        <a:lstStyle/>
        <a:p>
          <a:endParaRPr lang="en-US"/>
        </a:p>
      </dgm:t>
    </dgm:pt>
    <dgm:pt modelId="{6CA02E3C-5F5E-4CDF-81D2-0465BFA703AB}">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dirty="0">
            <a:solidFill>
              <a:sysClr val="window" lastClr="FFFFFF"/>
            </a:solidFill>
            <a:latin typeface="Arial Narrow" panose="020B0606020202030204" pitchFamily="34" charset="0"/>
            <a:ea typeface="+mn-ea"/>
            <a:cs typeface="+mn-cs"/>
          </a:endParaRPr>
        </a:p>
      </dgm:t>
    </dgm:pt>
    <dgm:pt modelId="{3573693C-AC60-45D4-98D1-B8D09DD4F326}" type="sibTrans" cxnId="{20094435-E958-4A43-A8C3-27635AB73A6A}">
      <dgm:prSet/>
      <dgm:spPr/>
      <dgm:t>
        <a:bodyPr/>
        <a:lstStyle/>
        <a:p>
          <a:endParaRPr lang="en-US">
            <a:latin typeface="Arial Narrow" panose="020B0606020202030204" pitchFamily="34" charset="0"/>
          </a:endParaRPr>
        </a:p>
      </dgm:t>
    </dgm:pt>
    <dgm:pt modelId="{4024354B-F224-4892-966F-F09D95CD1361}" type="parTrans" cxnId="{20094435-E958-4A43-A8C3-27635AB73A6A}">
      <dgm:prSet/>
      <dgm:spPr/>
      <dgm:t>
        <a:bodyPr/>
        <a:lstStyle/>
        <a:p>
          <a:endParaRPr lang="en-US">
            <a:latin typeface="Arial Narrow" panose="020B0606020202030204" pitchFamily="34" charset="0"/>
          </a:endParaRPr>
        </a:p>
      </dgm:t>
    </dgm:pt>
    <dgm:pt modelId="{4D3BFA8A-BC75-421B-B73F-A569CE1CC892}">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dirty="0">
            <a:solidFill>
              <a:sysClr val="window" lastClr="FFFFFF"/>
            </a:solidFill>
            <a:latin typeface="Arial Narrow" panose="020B0606020202030204" pitchFamily="34" charset="0"/>
            <a:ea typeface="+mn-ea"/>
            <a:cs typeface="+mn-cs"/>
          </a:endParaRPr>
        </a:p>
      </dgm:t>
    </dgm:pt>
    <dgm:pt modelId="{6FA7D041-E460-4F51-BE13-CC2C9A362449}" type="sibTrans" cxnId="{FF1B04BA-4108-4ED1-8CA7-7DDF9ECDC053}">
      <dgm:prSet/>
      <dgm:spPr/>
      <dgm:t>
        <a:bodyPr/>
        <a:lstStyle/>
        <a:p>
          <a:endParaRPr lang="en-US">
            <a:latin typeface="Arial Narrow" panose="020B0606020202030204" pitchFamily="34" charset="0"/>
          </a:endParaRPr>
        </a:p>
      </dgm:t>
    </dgm:pt>
    <dgm:pt modelId="{9F6A416A-4F11-4452-B9A6-0D03BD488751}" type="parTrans" cxnId="{FF1B04BA-4108-4ED1-8CA7-7DDF9ECDC053}">
      <dgm:prSet/>
      <dgm:spPr/>
      <dgm:t>
        <a:bodyPr/>
        <a:lstStyle/>
        <a:p>
          <a:endParaRPr lang="en-US">
            <a:latin typeface="Arial Narrow" panose="020B0606020202030204" pitchFamily="34" charset="0"/>
          </a:endParaRPr>
        </a:p>
      </dgm:t>
    </dgm:pt>
    <dgm:pt modelId="{782E6C56-1AEC-4CA6-B352-E9288687E95E}">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Optimise the organisation</a:t>
          </a:r>
        </a:p>
      </dgm:t>
    </dgm:pt>
    <dgm:pt modelId="{EE3E9E60-D46C-466E-B10C-2DDE64B232B9}" type="sibTrans" cxnId="{07CDB224-D506-437C-8926-1F934AE2D6F5}">
      <dgm:prSet/>
      <dgm:spPr/>
      <dgm:t>
        <a:bodyPr/>
        <a:lstStyle/>
        <a:p>
          <a:endParaRPr lang="en-US">
            <a:latin typeface="Arial Narrow" panose="020B0606020202030204" pitchFamily="34" charset="0"/>
          </a:endParaRPr>
        </a:p>
      </dgm:t>
    </dgm:pt>
    <dgm:pt modelId="{6B33C4DF-4DE3-47FB-86B6-A6F8B40980FB}" type="parTrans" cxnId="{07CDB224-D506-437C-8926-1F934AE2D6F5}">
      <dgm:prSet/>
      <dgm:spPr/>
      <dgm:t>
        <a:bodyPr/>
        <a:lstStyle/>
        <a:p>
          <a:endParaRPr lang="en-US">
            <a:latin typeface="Arial Narrow" panose="020B0606020202030204" pitchFamily="34" charset="0"/>
          </a:endParaRPr>
        </a:p>
      </dgm:t>
    </dgm:pt>
    <dgm:pt modelId="{81A22578-7E79-41D3-9434-8B38E724555F}" type="pres">
      <dgm:prSet presAssocID="{E807D772-AC6F-45E5-B890-C12AE4822AF4}" presName="linearFlow" presStyleCnt="0">
        <dgm:presLayoutVars>
          <dgm:dir/>
          <dgm:animLvl val="lvl"/>
          <dgm:resizeHandles/>
        </dgm:presLayoutVars>
      </dgm:prSet>
      <dgm:spPr/>
      <dgm:t>
        <a:bodyPr/>
        <a:lstStyle/>
        <a:p>
          <a:endParaRPr lang="en-US"/>
        </a:p>
      </dgm:t>
    </dgm:pt>
    <dgm:pt modelId="{6635FC90-0862-4065-B567-B58B3B055DE6}" type="pres">
      <dgm:prSet presAssocID="{752FF4FF-3351-40D0-9C99-A743383C7E79}" presName="compositeNode" presStyleCnt="0">
        <dgm:presLayoutVars>
          <dgm:bulletEnabled val="1"/>
        </dgm:presLayoutVars>
      </dgm:prSet>
      <dgm:spPr/>
    </dgm:pt>
    <dgm:pt modelId="{C9C5470C-9808-4C61-9D66-8D993DF63356}" type="pres">
      <dgm:prSet presAssocID="{752FF4FF-3351-40D0-9C99-A743383C7E79}" presName="image" presStyleLbl="fgImgPlace1" presStyleIdx="0" presStyleCnt="3" custLinFactX="15960" custLinFactNeighborX="100000" custLinFactNeighborY="-3120"/>
      <dgm:spPr>
        <a:xfrm>
          <a:off x="34988" y="176587"/>
          <a:ext cx="531687" cy="531687"/>
        </a:xfrm>
        <a:prstGeom prst="rect">
          <a:avLst/>
        </a:prstGeom>
        <a:blipFill rotWithShape="1">
          <a:blip xmlns:r="http://schemas.openxmlformats.org/officeDocument/2006/relationships" r:embed="rId1">
            <a:duotone>
              <a:schemeClr val="accent5">
                <a:shade val="45000"/>
                <a:satMod val="135000"/>
              </a:schemeClr>
              <a:prstClr val="white"/>
            </a:duotone>
          </a:blip>
          <a:stretch>
            <a:fillRect/>
          </a:stretch>
        </a:blipFill>
        <a:ln w="12700" cap="flat" cmpd="sng" algn="ctr">
          <a:noFill/>
          <a:prstDash val="solid"/>
          <a:miter lim="800000"/>
        </a:ln>
        <a:effectLst/>
      </dgm:spPr>
    </dgm:pt>
    <dgm:pt modelId="{3425984F-2F80-4348-A933-EF81E251EBD4}" type="pres">
      <dgm:prSet presAssocID="{752FF4FF-3351-40D0-9C99-A743383C7E79}" presName="childNode" presStyleLbl="node1" presStyleIdx="0" presStyleCnt="3" custScaleY="79991">
        <dgm:presLayoutVars>
          <dgm:bulletEnabled val="1"/>
        </dgm:presLayoutVars>
      </dgm:prSet>
      <dgm:spPr>
        <a:prstGeom prst="rect">
          <a:avLst/>
        </a:prstGeom>
      </dgm:spPr>
      <dgm:t>
        <a:bodyPr/>
        <a:lstStyle/>
        <a:p>
          <a:endParaRPr lang="en-US"/>
        </a:p>
      </dgm:t>
    </dgm:pt>
    <dgm:pt modelId="{C680AE40-6734-4ADD-B8C0-087165BB8167}" type="pres">
      <dgm:prSet presAssocID="{752FF4FF-3351-40D0-9C99-A743383C7E79}" presName="parentNode" presStyleLbl="revTx" presStyleIdx="0" presStyleCnt="3">
        <dgm:presLayoutVars>
          <dgm:chMax val="0"/>
          <dgm:bulletEnabled val="1"/>
        </dgm:presLayoutVars>
      </dgm:prSet>
      <dgm:spPr>
        <a:prstGeom prst="rect">
          <a:avLst/>
        </a:prstGeom>
      </dgm:spPr>
      <dgm:t>
        <a:bodyPr/>
        <a:lstStyle/>
        <a:p>
          <a:endParaRPr lang="en-US"/>
        </a:p>
      </dgm:t>
    </dgm:pt>
    <dgm:pt modelId="{DB9F9D27-4806-49D9-B5D6-442C6ACC02A5}" type="pres">
      <dgm:prSet presAssocID="{1DA56741-2012-4519-BBFC-07B0A4A2D813}" presName="sibTrans" presStyleCnt="0"/>
      <dgm:spPr/>
    </dgm:pt>
    <dgm:pt modelId="{C3BD9475-895B-4032-BCB8-158FDFC13814}" type="pres">
      <dgm:prSet presAssocID="{E7257AFA-096D-451F-884C-2F9F78E05183}" presName="compositeNode" presStyleCnt="0">
        <dgm:presLayoutVars>
          <dgm:bulletEnabled val="1"/>
        </dgm:presLayoutVars>
      </dgm:prSet>
      <dgm:spPr/>
    </dgm:pt>
    <dgm:pt modelId="{9EC2BAEF-2927-43AC-904B-2AE368FB9802}" type="pres">
      <dgm:prSet presAssocID="{E7257AFA-096D-451F-884C-2F9F78E05183}" presName="image" presStyleLbl="fgImgPlace1" presStyleIdx="1" presStyleCnt="3" custLinFactX="13075" custLinFactNeighborX="100000" custLinFactNeighborY="-8889"/>
      <dgm:spPr>
        <a:xfrm>
          <a:off x="1966197" y="176587"/>
          <a:ext cx="531687" cy="531687"/>
        </a:xfrm>
        <a:prstGeom prst="rect">
          <a:avLst/>
        </a:prstGeom>
        <a:blipFill rotWithShape="1">
          <a:blip xmlns:r="http://schemas.openxmlformats.org/officeDocument/2006/relationships" r:embed="rId2">
            <a:duotone>
              <a:prstClr val="black"/>
              <a:schemeClr val="accent2">
                <a:tint val="45000"/>
                <a:satMod val="400000"/>
              </a:schemeClr>
            </a:duotone>
          </a:blip>
          <a:stretch>
            <a:fillRect/>
          </a:stretch>
        </a:blipFill>
        <a:ln w="12700" cap="flat" cmpd="sng" algn="ctr">
          <a:noFill/>
          <a:prstDash val="solid"/>
          <a:miter lim="800000"/>
        </a:ln>
        <a:effectLst/>
      </dgm:spPr>
    </dgm:pt>
    <dgm:pt modelId="{DFC8C81A-9FAA-4914-943F-C8935592BAA7}" type="pres">
      <dgm:prSet presAssocID="{E7257AFA-096D-451F-884C-2F9F78E05183}" presName="childNode" presStyleLbl="node1" presStyleIdx="1" presStyleCnt="3" custScaleY="81212">
        <dgm:presLayoutVars>
          <dgm:bulletEnabled val="1"/>
        </dgm:presLayoutVars>
      </dgm:prSet>
      <dgm:spPr>
        <a:prstGeom prst="rect">
          <a:avLst/>
        </a:prstGeom>
      </dgm:spPr>
      <dgm:t>
        <a:bodyPr/>
        <a:lstStyle/>
        <a:p>
          <a:endParaRPr lang="en-US"/>
        </a:p>
      </dgm:t>
    </dgm:pt>
    <dgm:pt modelId="{81587068-DA93-4D2F-BD63-644ED7A01059}" type="pres">
      <dgm:prSet presAssocID="{E7257AFA-096D-451F-884C-2F9F78E05183}" presName="parentNode" presStyleLbl="revTx" presStyleIdx="1" presStyleCnt="3">
        <dgm:presLayoutVars>
          <dgm:chMax val="0"/>
          <dgm:bulletEnabled val="1"/>
        </dgm:presLayoutVars>
      </dgm:prSet>
      <dgm:spPr>
        <a:prstGeom prst="rect">
          <a:avLst/>
        </a:prstGeom>
      </dgm:spPr>
      <dgm:t>
        <a:bodyPr/>
        <a:lstStyle/>
        <a:p>
          <a:endParaRPr lang="en-US"/>
        </a:p>
      </dgm:t>
    </dgm:pt>
    <dgm:pt modelId="{4961557D-95F0-4038-9186-9543D80CFD24}" type="pres">
      <dgm:prSet presAssocID="{38732F65-6E0A-456D-9377-939484D4E3CD}" presName="sibTrans" presStyleCnt="0"/>
      <dgm:spPr/>
    </dgm:pt>
    <dgm:pt modelId="{0EDC84F8-B565-4BC9-A82B-FA8BC98D24E8}" type="pres">
      <dgm:prSet presAssocID="{31364DA6-8B67-4612-B7DC-74498CEC6FB5}" presName="compositeNode" presStyleCnt="0">
        <dgm:presLayoutVars>
          <dgm:bulletEnabled val="1"/>
        </dgm:presLayoutVars>
      </dgm:prSet>
      <dgm:spPr/>
    </dgm:pt>
    <dgm:pt modelId="{FEA6B234-FDFD-4FE6-9639-1A6EA35D4E8F}" type="pres">
      <dgm:prSet presAssocID="{31364DA6-8B67-4612-B7DC-74498CEC6FB5}" presName="image" presStyleLbl="fgImgPlace1" presStyleIdx="2" presStyleCnt="3" custLinFactX="15942" custLinFactNeighborX="100000" custLinFactNeighborY="-15395"/>
      <dgm:spPr>
        <a:xfrm>
          <a:off x="3897406" y="176587"/>
          <a:ext cx="531687" cy="531687"/>
        </a:xfrm>
        <a:prstGeom prst="rect">
          <a:avLst/>
        </a:prstGeom>
        <a:blipFill rotWithShape="1">
          <a:blip xmlns:r="http://schemas.openxmlformats.org/officeDocument/2006/relationships" r:embed="rId3">
            <a:duotone>
              <a:prstClr val="black"/>
              <a:schemeClr val="accent6">
                <a:tint val="45000"/>
                <a:satMod val="400000"/>
              </a:schemeClr>
            </a:duotone>
          </a:blip>
          <a:stretch>
            <a:fillRect/>
          </a:stretch>
        </a:blipFill>
        <a:ln w="12700" cap="flat" cmpd="sng" algn="ctr">
          <a:noFill/>
          <a:prstDash val="solid"/>
          <a:miter lim="800000"/>
        </a:ln>
        <a:effectLst/>
      </dgm:spPr>
    </dgm:pt>
    <dgm:pt modelId="{0C78C663-E892-486C-95C3-12C52E18D2E9}" type="pres">
      <dgm:prSet presAssocID="{31364DA6-8B67-4612-B7DC-74498CEC6FB5}" presName="childNode" presStyleLbl="node1" presStyleIdx="2" presStyleCnt="3" custScaleX="100411" custScaleY="79991">
        <dgm:presLayoutVars>
          <dgm:bulletEnabled val="1"/>
        </dgm:presLayoutVars>
      </dgm:prSet>
      <dgm:spPr>
        <a:prstGeom prst="rect">
          <a:avLst/>
        </a:prstGeom>
      </dgm:spPr>
      <dgm:t>
        <a:bodyPr/>
        <a:lstStyle/>
        <a:p>
          <a:endParaRPr lang="en-US"/>
        </a:p>
      </dgm:t>
    </dgm:pt>
    <dgm:pt modelId="{14D309A6-FA4A-43C2-8EDD-E7D3D9393579}" type="pres">
      <dgm:prSet presAssocID="{31364DA6-8B67-4612-B7DC-74498CEC6FB5}" presName="parentNode" presStyleLbl="revTx" presStyleIdx="2" presStyleCnt="3">
        <dgm:presLayoutVars>
          <dgm:chMax val="0"/>
          <dgm:bulletEnabled val="1"/>
        </dgm:presLayoutVars>
      </dgm:prSet>
      <dgm:spPr>
        <a:prstGeom prst="rect">
          <a:avLst/>
        </a:prstGeom>
      </dgm:spPr>
      <dgm:t>
        <a:bodyPr/>
        <a:lstStyle/>
        <a:p>
          <a:endParaRPr lang="en-US"/>
        </a:p>
      </dgm:t>
    </dgm:pt>
  </dgm:ptLst>
  <dgm:cxnLst>
    <dgm:cxn modelId="{086C6991-7B2F-41CD-A112-E39689E40AC0}" srcId="{31364DA6-8B67-4612-B7DC-74498CEC6FB5}" destId="{99E0CE54-127F-43CF-9E5B-75D308022A12}" srcOrd="1" destOrd="0" parTransId="{B4F0F76A-2521-4999-93CE-57C030C9B363}" sibTransId="{C9B949BE-BC0A-4FB5-8D5A-9BA3CF9B82FA}"/>
    <dgm:cxn modelId="{60CDB533-65D5-47FC-A21F-335515F8634A}" type="presOf" srcId="{CA276179-03B9-4A75-860F-7AE6D1B86A47}" destId="{0C78C663-E892-486C-95C3-12C52E18D2E9}" srcOrd="0" destOrd="3" presId="urn:microsoft.com/office/officeart/2005/8/layout/hList2#1"/>
    <dgm:cxn modelId="{F6868CBB-1094-43DC-A5EB-7F45434F2676}" type="presOf" srcId="{89DCC840-BF61-4ED0-ACA5-9EC0A0BFE295}" destId="{DFC8C81A-9FAA-4914-943F-C8935592BAA7}" srcOrd="0" destOrd="0" presId="urn:microsoft.com/office/officeart/2005/8/layout/hList2#1"/>
    <dgm:cxn modelId="{E2171D0C-D25A-42D5-9D26-86543470A03E}" type="presOf" srcId="{E807D772-AC6F-45E5-B890-C12AE4822AF4}" destId="{81A22578-7E79-41D3-9434-8B38E724555F}" srcOrd="0" destOrd="0" presId="urn:microsoft.com/office/officeart/2005/8/layout/hList2#1"/>
    <dgm:cxn modelId="{585258B8-BA01-471D-996B-0ADF82021E17}" type="presOf" srcId="{6CA02E3C-5F5E-4CDF-81D2-0465BFA703AB}" destId="{3425984F-2F80-4348-A933-EF81E251EBD4}" srcOrd="0" destOrd="1" presId="urn:microsoft.com/office/officeart/2005/8/layout/hList2#1"/>
    <dgm:cxn modelId="{A0A51767-AAC2-436F-A3C9-09331BB7F209}" type="presOf" srcId="{A0BD097B-67F8-441E-9C64-9EC85BA433A4}" destId="{DFC8C81A-9FAA-4914-943F-C8935592BAA7}" srcOrd="0" destOrd="2" presId="urn:microsoft.com/office/officeart/2005/8/layout/hList2#1"/>
    <dgm:cxn modelId="{9340758A-A792-4B93-AE6D-5C7EA287DFB9}" srcId="{E7257AFA-096D-451F-884C-2F9F78E05183}" destId="{89DCC840-BF61-4ED0-ACA5-9EC0A0BFE295}" srcOrd="0" destOrd="0" parTransId="{196AA502-1AD7-4E38-8E5F-CE00C3F18DB1}" sibTransId="{C3F0F76E-3773-472A-813C-3AF20BE277DA}"/>
    <dgm:cxn modelId="{5C792864-CCE1-49CC-BD68-17E86F1DFBDB}" type="presOf" srcId="{E7257AFA-096D-451F-884C-2F9F78E05183}" destId="{81587068-DA93-4D2F-BD63-644ED7A01059}" srcOrd="0" destOrd="0" presId="urn:microsoft.com/office/officeart/2005/8/layout/hList2#1"/>
    <dgm:cxn modelId="{DECDAE2D-BF4F-4493-A8D4-B51B67F98981}" type="presOf" srcId="{73D0C037-389E-4495-95D3-73AC29431F5D}" destId="{0C78C663-E892-486C-95C3-12C52E18D2E9}" srcOrd="0" destOrd="0" presId="urn:microsoft.com/office/officeart/2005/8/layout/hList2#1"/>
    <dgm:cxn modelId="{AD0BA193-83CC-4782-825C-8BBA6DDE0219}" srcId="{E807D772-AC6F-45E5-B890-C12AE4822AF4}" destId="{E7257AFA-096D-451F-884C-2F9F78E05183}" srcOrd="1" destOrd="0" parTransId="{A7AA5298-18C2-4C8E-BF4D-49A405AAE982}" sibTransId="{38732F65-6E0A-456D-9377-939484D4E3CD}"/>
    <dgm:cxn modelId="{93CEA76F-D23B-46EB-BC3F-81C41D7EA52D}" srcId="{E807D772-AC6F-45E5-B890-C12AE4822AF4}" destId="{752FF4FF-3351-40D0-9C99-A743383C7E79}" srcOrd="0" destOrd="0" parTransId="{46CCB24E-D836-45D4-BFDB-7EBDEC925256}" sibTransId="{1DA56741-2012-4519-BBFC-07B0A4A2D813}"/>
    <dgm:cxn modelId="{8A57B28A-1295-4E1F-9638-C87FBAAA06A5}" type="presOf" srcId="{752FF4FF-3351-40D0-9C99-A743383C7E79}" destId="{C680AE40-6734-4ADD-B8C0-087165BB8167}" srcOrd="0" destOrd="0" presId="urn:microsoft.com/office/officeart/2005/8/layout/hList2#1"/>
    <dgm:cxn modelId="{F27A322F-1FF7-41D9-9552-04889FC7801A}" type="presOf" srcId="{99E0CE54-127F-43CF-9E5B-75D308022A12}" destId="{0C78C663-E892-486C-95C3-12C52E18D2E9}" srcOrd="0" destOrd="1" presId="urn:microsoft.com/office/officeart/2005/8/layout/hList2#1"/>
    <dgm:cxn modelId="{200570D5-BEB7-4EC7-8C88-E554C1D38623}" srcId="{31364DA6-8B67-4612-B7DC-74498CEC6FB5}" destId="{A52D593B-B08B-48F1-ABF3-BC0BEE2089C1}" srcOrd="6" destOrd="0" parTransId="{21F347CD-2DE1-4775-A2BE-B54132071729}" sibTransId="{3C8BBD3A-DEC2-4B46-9D54-27F9DEE55749}"/>
    <dgm:cxn modelId="{7744BC47-F622-4CC9-8E13-FE6FCDA8E5B2}" srcId="{E7257AFA-096D-451F-884C-2F9F78E05183}" destId="{A0BD097B-67F8-441E-9C64-9EC85BA433A4}" srcOrd="2" destOrd="0" parTransId="{799739D5-4E85-4B5A-B070-820ED94B18F2}" sibTransId="{90261AB3-2FBD-4206-AE77-9C37D8B4BAA5}"/>
    <dgm:cxn modelId="{93A5B12B-48B4-4262-89DF-2E9E211FCCD9}" srcId="{E807D772-AC6F-45E5-B890-C12AE4822AF4}" destId="{31364DA6-8B67-4612-B7DC-74498CEC6FB5}" srcOrd="2" destOrd="0" parTransId="{2E7003B5-03AE-4FAC-8B3F-F09D27E38422}" sibTransId="{7630991C-216D-4E6A-B1B3-EE6507801E5D}"/>
    <dgm:cxn modelId="{45477986-9AF9-4F35-A01A-66A8A22BE19D}" srcId="{31364DA6-8B67-4612-B7DC-74498CEC6FB5}" destId="{CA276179-03B9-4A75-860F-7AE6D1B86A47}" srcOrd="3" destOrd="0" parTransId="{9FAF266F-4D53-4A21-84A4-485051078C39}" sibTransId="{D7C29186-76D6-4D16-B59C-A4040C1F2FF7}"/>
    <dgm:cxn modelId="{70A234BD-BA17-495F-95A9-09D75A828374}" type="presOf" srcId="{4D3BFA8A-BC75-421B-B73F-A569CE1CC892}" destId="{3425984F-2F80-4348-A933-EF81E251EBD4}" srcOrd="0" destOrd="2" presId="urn:microsoft.com/office/officeart/2005/8/layout/hList2#1"/>
    <dgm:cxn modelId="{EF053F5D-082E-4E06-902A-77BDB6156553}" type="presOf" srcId="{02B6CA9D-85D9-45E1-94FD-59410902ADCF}" destId="{0C78C663-E892-486C-95C3-12C52E18D2E9}" srcOrd="0" destOrd="2" presId="urn:microsoft.com/office/officeart/2005/8/layout/hList2#1"/>
    <dgm:cxn modelId="{12DE72BE-015C-4BD7-9E73-28381C2EF5A7}" srcId="{E7257AFA-096D-451F-884C-2F9F78E05183}" destId="{B081D919-465F-406A-B4EC-739D35B627A3}" srcOrd="3" destOrd="0" parTransId="{F319360E-4874-4E29-A773-D0344EBC4536}" sibTransId="{9E35AC48-CFF9-46E4-BE3C-46E2EB31C36D}"/>
    <dgm:cxn modelId="{5B044245-E3E0-43C2-964D-F9E106FDECF7}" srcId="{31364DA6-8B67-4612-B7DC-74498CEC6FB5}" destId="{73D0C037-389E-4495-95D3-73AC29431F5D}" srcOrd="0" destOrd="0" parTransId="{7581A92E-E3E4-4663-B5F2-8038921ABAC1}" sibTransId="{DFD7F613-0A24-4247-85CB-A19D6B556DA3}"/>
    <dgm:cxn modelId="{0FD1A91E-E05D-4896-9179-541756711005}" srcId="{31364DA6-8B67-4612-B7DC-74498CEC6FB5}" destId="{02B6CA9D-85D9-45E1-94FD-59410902ADCF}" srcOrd="2" destOrd="0" parTransId="{5C92201B-4D0F-439A-9EED-EACFFC170EB3}" sibTransId="{B8EA2558-8113-4B95-882D-65C39954F6E3}"/>
    <dgm:cxn modelId="{7139F493-A238-43B3-86EB-170393E51633}" srcId="{E7257AFA-096D-451F-884C-2F9F78E05183}" destId="{0BFAC838-F33A-4629-8EB0-8BF6F98F4565}" srcOrd="1" destOrd="0" parTransId="{87CA7A79-D633-4C56-B8CC-C71EF884E3C5}" sibTransId="{BBF80551-4A01-4386-B13D-B7B36B8247C8}"/>
    <dgm:cxn modelId="{BF5C4DD1-2FD2-441E-A872-3848E1858D96}" srcId="{31364DA6-8B67-4612-B7DC-74498CEC6FB5}" destId="{91A24528-817F-4D45-8F12-54CA152DF3E6}" srcOrd="4" destOrd="0" parTransId="{905A610C-2670-4846-A174-73BE58DDB836}" sibTransId="{419270CA-53BB-4B0C-9B02-D4668735F482}"/>
    <dgm:cxn modelId="{6C2E8CC4-6C3F-4AEA-B3D4-ADBB043B60FB}" type="presOf" srcId="{31364DA6-8B67-4612-B7DC-74498CEC6FB5}" destId="{14D309A6-FA4A-43C2-8EDD-E7D3D9393579}" srcOrd="0" destOrd="0" presId="urn:microsoft.com/office/officeart/2005/8/layout/hList2#1"/>
    <dgm:cxn modelId="{55685C7A-3967-4025-88AA-F0F7BA0028E0}" type="presOf" srcId="{F3505AF4-B750-4F5A-8D75-711A11AD20BE}" destId="{3425984F-2F80-4348-A933-EF81E251EBD4}" srcOrd="0" destOrd="0" presId="urn:microsoft.com/office/officeart/2005/8/layout/hList2#1"/>
    <dgm:cxn modelId="{72BF790E-B5FA-49A7-8C7F-C5403933D204}" type="presOf" srcId="{A52D593B-B08B-48F1-ABF3-BC0BEE2089C1}" destId="{0C78C663-E892-486C-95C3-12C52E18D2E9}" srcOrd="0" destOrd="6" presId="urn:microsoft.com/office/officeart/2005/8/layout/hList2#1"/>
    <dgm:cxn modelId="{AC563F15-CB03-4CD6-8136-C7AEE4F46AEE}" type="presOf" srcId="{91A24528-817F-4D45-8F12-54CA152DF3E6}" destId="{0C78C663-E892-486C-95C3-12C52E18D2E9}" srcOrd="0" destOrd="4" presId="urn:microsoft.com/office/officeart/2005/8/layout/hList2#1"/>
    <dgm:cxn modelId="{7ED601AB-C5CF-4674-83CC-B686155C2094}" type="presOf" srcId="{782E6C56-1AEC-4CA6-B352-E9288687E95E}" destId="{3425984F-2F80-4348-A933-EF81E251EBD4}" srcOrd="0" destOrd="3" presId="urn:microsoft.com/office/officeart/2005/8/layout/hList2#1"/>
    <dgm:cxn modelId="{FF1B04BA-4108-4ED1-8CA7-7DDF9ECDC053}" srcId="{752FF4FF-3351-40D0-9C99-A743383C7E79}" destId="{4D3BFA8A-BC75-421B-B73F-A569CE1CC892}" srcOrd="2" destOrd="0" parTransId="{9F6A416A-4F11-4452-B9A6-0D03BD488751}" sibTransId="{6FA7D041-E460-4F51-BE13-CC2C9A362449}"/>
    <dgm:cxn modelId="{08FD7333-06E5-447C-8A6F-F60087987A1F}" type="presOf" srcId="{0BFAC838-F33A-4629-8EB0-8BF6F98F4565}" destId="{DFC8C81A-9FAA-4914-943F-C8935592BAA7}" srcOrd="0" destOrd="1" presId="urn:microsoft.com/office/officeart/2005/8/layout/hList2#1"/>
    <dgm:cxn modelId="{524896FA-DE5A-4852-8575-C5932AAFFE11}" type="presOf" srcId="{B081D919-465F-406A-B4EC-739D35B627A3}" destId="{DFC8C81A-9FAA-4914-943F-C8935592BAA7}" srcOrd="0" destOrd="3" presId="urn:microsoft.com/office/officeart/2005/8/layout/hList2#1"/>
    <dgm:cxn modelId="{58698916-04B8-41AD-ABF5-02E926D2ADAA}" srcId="{752FF4FF-3351-40D0-9C99-A743383C7E79}" destId="{F3505AF4-B750-4F5A-8D75-711A11AD20BE}" srcOrd="0" destOrd="0" parTransId="{4A365D10-CA64-4076-A222-9FE3D26E113F}" sibTransId="{A465E9A0-3394-4767-B3F9-C23F854A1442}"/>
    <dgm:cxn modelId="{07CDB224-D506-437C-8926-1F934AE2D6F5}" srcId="{752FF4FF-3351-40D0-9C99-A743383C7E79}" destId="{782E6C56-1AEC-4CA6-B352-E9288687E95E}" srcOrd="3" destOrd="0" parTransId="{6B33C4DF-4DE3-47FB-86B6-A6F8B40980FB}" sibTransId="{EE3E9E60-D46C-466E-B10C-2DDE64B232B9}"/>
    <dgm:cxn modelId="{20094435-E958-4A43-A8C3-27635AB73A6A}" srcId="{752FF4FF-3351-40D0-9C99-A743383C7E79}" destId="{6CA02E3C-5F5E-4CDF-81D2-0465BFA703AB}" srcOrd="1" destOrd="0" parTransId="{4024354B-F224-4892-966F-F09D95CD1361}" sibTransId="{3573693C-AC60-45D4-98D1-B8D09DD4F326}"/>
    <dgm:cxn modelId="{1919CE6A-1796-4ADF-A914-7F3DD43F33E0}" type="presOf" srcId="{517484BB-2526-46D2-BEC7-A7BBAA29D5AA}" destId="{0C78C663-E892-486C-95C3-12C52E18D2E9}" srcOrd="0" destOrd="5" presId="urn:microsoft.com/office/officeart/2005/8/layout/hList2#1"/>
    <dgm:cxn modelId="{E3E972EB-F88C-4BB8-9351-B6F9CEE5F66A}" srcId="{31364DA6-8B67-4612-B7DC-74498CEC6FB5}" destId="{517484BB-2526-46D2-BEC7-A7BBAA29D5AA}" srcOrd="5" destOrd="0" parTransId="{11D6536A-54C6-4EC7-97B2-21C1B395847D}" sibTransId="{0FD880CC-B33A-4909-827A-3F9EEA414E31}"/>
    <dgm:cxn modelId="{257F2147-7AD4-47D7-AAD4-A300E51FDD3E}" type="presParOf" srcId="{81A22578-7E79-41D3-9434-8B38E724555F}" destId="{6635FC90-0862-4065-B567-B58B3B055DE6}" srcOrd="0" destOrd="0" presId="urn:microsoft.com/office/officeart/2005/8/layout/hList2#1"/>
    <dgm:cxn modelId="{F21FFB6F-7CE3-4248-AEB2-B04211D293B7}" type="presParOf" srcId="{6635FC90-0862-4065-B567-B58B3B055DE6}" destId="{C9C5470C-9808-4C61-9D66-8D993DF63356}" srcOrd="0" destOrd="0" presId="urn:microsoft.com/office/officeart/2005/8/layout/hList2#1"/>
    <dgm:cxn modelId="{30D468EE-D303-40D3-BB23-59CD17086B61}" type="presParOf" srcId="{6635FC90-0862-4065-B567-B58B3B055DE6}" destId="{3425984F-2F80-4348-A933-EF81E251EBD4}" srcOrd="1" destOrd="0" presId="urn:microsoft.com/office/officeart/2005/8/layout/hList2#1"/>
    <dgm:cxn modelId="{E0E38F40-B4A6-4983-9BD5-25B2DAFFC110}" type="presParOf" srcId="{6635FC90-0862-4065-B567-B58B3B055DE6}" destId="{C680AE40-6734-4ADD-B8C0-087165BB8167}" srcOrd="2" destOrd="0" presId="urn:microsoft.com/office/officeart/2005/8/layout/hList2#1"/>
    <dgm:cxn modelId="{514A913F-8FDD-4097-85B2-DE25D7B92A8F}" type="presParOf" srcId="{81A22578-7E79-41D3-9434-8B38E724555F}" destId="{DB9F9D27-4806-49D9-B5D6-442C6ACC02A5}" srcOrd="1" destOrd="0" presId="urn:microsoft.com/office/officeart/2005/8/layout/hList2#1"/>
    <dgm:cxn modelId="{9154DAB5-5F82-423E-BCE3-B5D713081FC6}" type="presParOf" srcId="{81A22578-7E79-41D3-9434-8B38E724555F}" destId="{C3BD9475-895B-4032-BCB8-158FDFC13814}" srcOrd="2" destOrd="0" presId="urn:microsoft.com/office/officeart/2005/8/layout/hList2#1"/>
    <dgm:cxn modelId="{8EDC9284-004D-4930-A659-D872B9833014}" type="presParOf" srcId="{C3BD9475-895B-4032-BCB8-158FDFC13814}" destId="{9EC2BAEF-2927-43AC-904B-2AE368FB9802}" srcOrd="0" destOrd="0" presId="urn:microsoft.com/office/officeart/2005/8/layout/hList2#1"/>
    <dgm:cxn modelId="{5CB21E17-9B92-43E3-8C4A-C2E6A2E5F5D7}" type="presParOf" srcId="{C3BD9475-895B-4032-BCB8-158FDFC13814}" destId="{DFC8C81A-9FAA-4914-943F-C8935592BAA7}" srcOrd="1" destOrd="0" presId="urn:microsoft.com/office/officeart/2005/8/layout/hList2#1"/>
    <dgm:cxn modelId="{E244B68D-E4FD-4A1E-915D-F7CD65EB4AE2}" type="presParOf" srcId="{C3BD9475-895B-4032-BCB8-158FDFC13814}" destId="{81587068-DA93-4D2F-BD63-644ED7A01059}" srcOrd="2" destOrd="0" presId="urn:microsoft.com/office/officeart/2005/8/layout/hList2#1"/>
    <dgm:cxn modelId="{67C2430A-B386-49BA-B12E-40885FE43081}" type="presParOf" srcId="{81A22578-7E79-41D3-9434-8B38E724555F}" destId="{4961557D-95F0-4038-9186-9543D80CFD24}" srcOrd="3" destOrd="0" presId="urn:microsoft.com/office/officeart/2005/8/layout/hList2#1"/>
    <dgm:cxn modelId="{F9054A08-B25C-4509-9571-58F0B3713112}" type="presParOf" srcId="{81A22578-7E79-41D3-9434-8B38E724555F}" destId="{0EDC84F8-B565-4BC9-A82B-FA8BC98D24E8}" srcOrd="4" destOrd="0" presId="urn:microsoft.com/office/officeart/2005/8/layout/hList2#1"/>
    <dgm:cxn modelId="{D59E19D7-9A05-448A-9A74-3C7A65F60B4D}" type="presParOf" srcId="{0EDC84F8-B565-4BC9-A82B-FA8BC98D24E8}" destId="{FEA6B234-FDFD-4FE6-9639-1A6EA35D4E8F}" srcOrd="0" destOrd="0" presId="urn:microsoft.com/office/officeart/2005/8/layout/hList2#1"/>
    <dgm:cxn modelId="{7B1A185C-F05D-440A-902C-0CAF1338A467}" type="presParOf" srcId="{0EDC84F8-B565-4BC9-A82B-FA8BC98D24E8}" destId="{0C78C663-E892-486C-95C3-12C52E18D2E9}" srcOrd="1" destOrd="0" presId="urn:microsoft.com/office/officeart/2005/8/layout/hList2#1"/>
    <dgm:cxn modelId="{E80EBA3D-73FF-45A6-91D8-0AE1722B0B5D}" type="presParOf" srcId="{0EDC84F8-B565-4BC9-A82B-FA8BC98D24E8}" destId="{14D309A6-FA4A-43C2-8EDD-E7D3D9393579}" srcOrd="2" destOrd="0" presId="urn:microsoft.com/office/officeart/2005/8/layout/h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3E3059-D3D8-467E-9B9A-C9945F875859}">
      <dsp:nvSpPr>
        <dsp:cNvPr id="0" name=""/>
        <dsp:cNvSpPr/>
      </dsp:nvSpPr>
      <dsp:spPr>
        <a:xfrm rot="16200000">
          <a:off x="339608" y="-339608"/>
          <a:ext cx="1578604" cy="2257821"/>
        </a:xfrm>
        <a:prstGeom prst="round1Rect">
          <a:avLst/>
        </a:prstGeom>
        <a:solidFill>
          <a:schemeClr val="accent3">
            <a:lumMod val="25000"/>
            <a:lumOff val="7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Economic Development</a:t>
          </a:r>
        </a:p>
      </dsp:txBody>
      <dsp:txXfrm rot="16200000">
        <a:off x="536933" y="-536933"/>
        <a:ext cx="1183953" cy="2257821"/>
      </dsp:txXfrm>
    </dsp:sp>
    <dsp:sp modelId="{D8331698-F8EA-4722-B982-4CA065162C51}">
      <dsp:nvSpPr>
        <dsp:cNvPr id="0" name=""/>
        <dsp:cNvSpPr/>
      </dsp:nvSpPr>
      <dsp:spPr>
        <a:xfrm>
          <a:off x="2257821" y="0"/>
          <a:ext cx="2257821" cy="1578604"/>
        </a:xfrm>
        <a:prstGeom prst="round1Rect">
          <a:avLst/>
        </a:prstGeom>
        <a:solidFill>
          <a:schemeClr val="accent4">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Social Justice</a:t>
          </a:r>
        </a:p>
      </dsp:txBody>
      <dsp:txXfrm>
        <a:off x="2257821" y="0"/>
        <a:ext cx="2257821" cy="1183953"/>
      </dsp:txXfrm>
    </dsp:sp>
    <dsp:sp modelId="{CC3F867B-03E9-475F-9393-8F591998CE36}">
      <dsp:nvSpPr>
        <dsp:cNvPr id="0" name=""/>
        <dsp:cNvSpPr/>
      </dsp:nvSpPr>
      <dsp:spPr>
        <a:xfrm rot="10800000">
          <a:off x="0" y="1578604"/>
          <a:ext cx="2257821" cy="1578604"/>
        </a:xfrm>
        <a:prstGeom prst="round1Rect">
          <a:avLst/>
        </a:prstGeom>
        <a:solidFill>
          <a:schemeClr val="accent4">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Labour Peace</a:t>
          </a:r>
        </a:p>
      </dsp:txBody>
      <dsp:txXfrm rot="10800000">
        <a:off x="0" y="1973255"/>
        <a:ext cx="2257821" cy="1183953"/>
      </dsp:txXfrm>
    </dsp:sp>
    <dsp:sp modelId="{C127E22F-B87D-4E6E-BBD5-A51B724160BB}">
      <dsp:nvSpPr>
        <dsp:cNvPr id="0" name=""/>
        <dsp:cNvSpPr/>
      </dsp:nvSpPr>
      <dsp:spPr>
        <a:xfrm rot="5400000">
          <a:off x="2597429" y="1238995"/>
          <a:ext cx="1578604" cy="2257821"/>
        </a:xfrm>
        <a:prstGeom prst="round1Rect">
          <a:avLst/>
        </a:prstGeom>
        <a:solidFill>
          <a:schemeClr val="accen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Workplace Democratisation</a:t>
          </a:r>
        </a:p>
      </dsp:txBody>
      <dsp:txXfrm rot="5400000">
        <a:off x="2794754" y="1436320"/>
        <a:ext cx="1183953" cy="2257821"/>
      </dsp:txXfrm>
    </dsp:sp>
    <dsp:sp modelId="{E58B169E-85D1-4028-BF9E-E7EA775846FD}">
      <dsp:nvSpPr>
        <dsp:cNvPr id="0" name=""/>
        <dsp:cNvSpPr/>
      </dsp:nvSpPr>
      <dsp:spPr>
        <a:xfrm>
          <a:off x="1580474" y="1183953"/>
          <a:ext cx="1354692" cy="789302"/>
        </a:xfrm>
        <a:prstGeom prst="roundRect">
          <a:avLst/>
        </a:prstGeom>
        <a:solidFill>
          <a:schemeClr val="accent2">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Labour Relations Act</a:t>
          </a:r>
        </a:p>
      </dsp:txBody>
      <dsp:txXfrm>
        <a:off x="1580474" y="1183953"/>
        <a:ext cx="1354692" cy="7893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2B814F-B6F6-45D7-886A-AEDE88D54A74}">
      <dsp:nvSpPr>
        <dsp:cNvPr id="0" name=""/>
        <dsp:cNvSpPr/>
      </dsp:nvSpPr>
      <dsp:spPr>
        <a:xfrm>
          <a:off x="0" y="558899"/>
          <a:ext cx="2657078" cy="159424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Conciliate and arbitrate workplace disputes</a:t>
          </a:r>
          <a:endParaRPr lang="en-ZA" sz="2000" b="1" kern="1200" dirty="0">
            <a:solidFill>
              <a:schemeClr val="tx1"/>
            </a:solidFill>
            <a:latin typeface="Arial Narrow" panose="020B0606020202030204" pitchFamily="34" charset="0"/>
          </a:endParaRPr>
        </a:p>
      </dsp:txBody>
      <dsp:txXfrm>
        <a:off x="0" y="558899"/>
        <a:ext cx="2657078" cy="1594246"/>
      </dsp:txXfrm>
    </dsp:sp>
    <dsp:sp modelId="{F3CEF778-EB35-498E-953B-EF2936128528}">
      <dsp:nvSpPr>
        <dsp:cNvPr id="0" name=""/>
        <dsp:cNvSpPr/>
      </dsp:nvSpPr>
      <dsp:spPr>
        <a:xfrm>
          <a:off x="2922785" y="558899"/>
          <a:ext cx="2657078" cy="1594246"/>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Assist with the establishment of workplace forums</a:t>
          </a:r>
        </a:p>
      </dsp:txBody>
      <dsp:txXfrm>
        <a:off x="2922785" y="558899"/>
        <a:ext cx="2657078" cy="1594246"/>
      </dsp:txXfrm>
    </dsp:sp>
    <dsp:sp modelId="{07185FBD-40BE-41BB-887E-16DFFF37C4E3}">
      <dsp:nvSpPr>
        <dsp:cNvPr id="0" name=""/>
        <dsp:cNvSpPr/>
      </dsp:nvSpPr>
      <dsp:spPr>
        <a:xfrm>
          <a:off x="5845571" y="558899"/>
          <a:ext cx="2657078" cy="1594246"/>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Compile and publish statistics and information about its activities</a:t>
          </a:r>
        </a:p>
      </dsp:txBody>
      <dsp:txXfrm>
        <a:off x="5845571" y="558899"/>
        <a:ext cx="2657078" cy="1594246"/>
      </dsp:txXfrm>
    </dsp:sp>
    <dsp:sp modelId="{BDB2AC06-4BB0-4925-9963-675332290D07}">
      <dsp:nvSpPr>
        <dsp:cNvPr id="0" name=""/>
        <dsp:cNvSpPr/>
      </dsp:nvSpPr>
      <dsp:spPr>
        <a:xfrm>
          <a:off x="1461392" y="2418853"/>
          <a:ext cx="2657078" cy="1594246"/>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Administer the Essential Services Committee</a:t>
          </a:r>
        </a:p>
      </dsp:txBody>
      <dsp:txXfrm>
        <a:off x="1461392" y="2418853"/>
        <a:ext cx="2657078" cy="1594246"/>
      </dsp:txXfrm>
    </dsp:sp>
    <dsp:sp modelId="{DED29592-BBAC-42E9-8DCD-B44E85063B9F}">
      <dsp:nvSpPr>
        <dsp:cNvPr id="0" name=""/>
        <dsp:cNvSpPr/>
      </dsp:nvSpPr>
      <dsp:spPr>
        <a:xfrm>
          <a:off x="4384178" y="2418853"/>
          <a:ext cx="2657078" cy="1594246"/>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Consider applications for accreditation and subsidies of bargaining councils and private agencies</a:t>
          </a:r>
        </a:p>
      </dsp:txBody>
      <dsp:txXfrm>
        <a:off x="4384178" y="2418853"/>
        <a:ext cx="2657078" cy="15942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3A8977-B980-45F2-8F69-275B2D45D6EE}">
      <dsp:nvSpPr>
        <dsp:cNvPr id="0" name=""/>
        <dsp:cNvSpPr/>
      </dsp:nvSpPr>
      <dsp:spPr>
        <a:xfrm>
          <a:off x="751600" y="483"/>
          <a:ext cx="2288417" cy="13730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Supervise ballots for unions and employer </a:t>
          </a:r>
          <a:r>
            <a:rPr lang="en-ZA" sz="1300" b="1" kern="1200" noProof="0" dirty="0">
              <a:solidFill>
                <a:schemeClr val="tx1"/>
              </a:solidFill>
              <a:latin typeface="Arial Narrow" panose="020B0606020202030204" pitchFamily="34" charset="0"/>
            </a:rPr>
            <a:t>organisations</a:t>
          </a:r>
        </a:p>
      </dsp:txBody>
      <dsp:txXfrm>
        <a:off x="751600" y="483"/>
        <a:ext cx="2288417" cy="1373050"/>
      </dsp:txXfrm>
    </dsp:sp>
    <dsp:sp modelId="{F3F96D1E-A316-49E1-837C-413F1283AA5C}">
      <dsp:nvSpPr>
        <dsp:cNvPr id="0" name=""/>
        <dsp:cNvSpPr/>
      </dsp:nvSpPr>
      <dsp:spPr>
        <a:xfrm>
          <a:off x="3268859" y="483"/>
          <a:ext cx="2288417" cy="1373050"/>
        </a:xfrm>
        <a:prstGeom prst="rect">
          <a:avLst/>
        </a:prstGeom>
        <a:gradFill rotWithShape="0">
          <a:gsLst>
            <a:gs pos="0">
              <a:schemeClr val="accent3">
                <a:hueOff val="338825"/>
                <a:satOff val="12500"/>
                <a:lumOff val="-1838"/>
                <a:alphaOff val="0"/>
                <a:satMod val="103000"/>
                <a:lumMod val="102000"/>
                <a:tint val="94000"/>
              </a:schemeClr>
            </a:gs>
            <a:gs pos="50000">
              <a:schemeClr val="accent3">
                <a:hueOff val="338825"/>
                <a:satOff val="12500"/>
                <a:lumOff val="-1838"/>
                <a:alphaOff val="0"/>
                <a:satMod val="110000"/>
                <a:lumMod val="100000"/>
                <a:shade val="100000"/>
              </a:schemeClr>
            </a:gs>
            <a:gs pos="100000">
              <a:schemeClr val="accent3">
                <a:hueOff val="338825"/>
                <a:satOff val="12500"/>
                <a:lumOff val="-18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training and information relating to the primary objective of the LRA</a:t>
          </a:r>
          <a:endParaRPr lang="en-ZA" sz="1300" b="1" kern="1200" dirty="0">
            <a:solidFill>
              <a:schemeClr val="tx1"/>
            </a:solidFill>
            <a:latin typeface="Arial Narrow" panose="020B0606020202030204" pitchFamily="34" charset="0"/>
          </a:endParaRPr>
        </a:p>
      </dsp:txBody>
      <dsp:txXfrm>
        <a:off x="3268859" y="483"/>
        <a:ext cx="2288417" cy="1373050"/>
      </dsp:txXfrm>
    </dsp:sp>
    <dsp:sp modelId="{58F229B3-DE22-458A-B7C0-BE931ACEC7A9}">
      <dsp:nvSpPr>
        <dsp:cNvPr id="0" name=""/>
        <dsp:cNvSpPr/>
      </dsp:nvSpPr>
      <dsp:spPr>
        <a:xfrm>
          <a:off x="5786118" y="483"/>
          <a:ext cx="2288417" cy="1373050"/>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Advise a party to a dispute about the procedures to follow</a:t>
          </a:r>
          <a:endParaRPr lang="en-ZA" sz="1300" b="1" kern="1200" dirty="0">
            <a:solidFill>
              <a:schemeClr val="tx1"/>
            </a:solidFill>
            <a:latin typeface="Arial Narrow" panose="020B0606020202030204" pitchFamily="34" charset="0"/>
          </a:endParaRPr>
        </a:p>
      </dsp:txBody>
      <dsp:txXfrm>
        <a:off x="5786118" y="483"/>
        <a:ext cx="2288417" cy="1373050"/>
      </dsp:txXfrm>
    </dsp:sp>
    <dsp:sp modelId="{41841BF3-EB53-4FF6-A419-FB844DD5BED0}">
      <dsp:nvSpPr>
        <dsp:cNvPr id="0" name=""/>
        <dsp:cNvSpPr/>
      </dsp:nvSpPr>
      <dsp:spPr>
        <a:xfrm>
          <a:off x="621263" y="1653727"/>
          <a:ext cx="2288417" cy="1373050"/>
        </a:xfrm>
        <a:prstGeom prst="rect">
          <a:avLst/>
        </a:prstGeom>
        <a:gradFill rotWithShape="0">
          <a:gsLst>
            <a:gs pos="0">
              <a:schemeClr val="accent3">
                <a:hueOff val="1016475"/>
                <a:satOff val="37500"/>
                <a:lumOff val="-5515"/>
                <a:alphaOff val="0"/>
                <a:satMod val="103000"/>
                <a:lumMod val="102000"/>
                <a:tint val="94000"/>
              </a:schemeClr>
            </a:gs>
            <a:gs pos="50000">
              <a:schemeClr val="accent3">
                <a:hueOff val="1016475"/>
                <a:satOff val="37500"/>
                <a:lumOff val="-5515"/>
                <a:alphaOff val="0"/>
                <a:satMod val="110000"/>
                <a:lumMod val="100000"/>
                <a:shade val="100000"/>
              </a:schemeClr>
            </a:gs>
            <a:gs pos="100000">
              <a:schemeClr val="accent3">
                <a:hueOff val="1016475"/>
                <a:satOff val="37500"/>
                <a:lumOff val="-5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Offer to resolve a dispute that has not been referred to the CCMA</a:t>
          </a:r>
          <a:endParaRPr lang="en-ZA" sz="1300" b="1" kern="1200" dirty="0">
            <a:solidFill>
              <a:schemeClr val="tx1"/>
            </a:solidFill>
            <a:latin typeface="Arial Narrow" panose="020B0606020202030204" pitchFamily="34" charset="0"/>
          </a:endParaRPr>
        </a:p>
      </dsp:txBody>
      <dsp:txXfrm>
        <a:off x="621263" y="1653727"/>
        <a:ext cx="2288417" cy="1373050"/>
      </dsp:txXfrm>
    </dsp:sp>
    <dsp:sp modelId="{0209C539-AB5B-4401-925B-6C4DC84BF9D0}">
      <dsp:nvSpPr>
        <dsp:cNvPr id="0" name=""/>
        <dsp:cNvSpPr/>
      </dsp:nvSpPr>
      <dsp:spPr>
        <a:xfrm>
          <a:off x="3138523" y="1653727"/>
          <a:ext cx="2288417" cy="1373050"/>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Publish guidelines on any aspect of the LRA and to make rules</a:t>
          </a:r>
          <a:endParaRPr lang="en-ZA" sz="1300" b="1" kern="1200" dirty="0">
            <a:solidFill>
              <a:schemeClr val="tx1"/>
            </a:solidFill>
            <a:latin typeface="Arial Narrow" panose="020B0606020202030204" pitchFamily="34" charset="0"/>
          </a:endParaRPr>
        </a:p>
      </dsp:txBody>
      <dsp:txXfrm>
        <a:off x="3138523" y="1653727"/>
        <a:ext cx="2288417" cy="1373050"/>
      </dsp:txXfrm>
    </dsp:sp>
    <dsp:sp modelId="{5E513399-440D-4F34-8ECC-0662C784B1E3}">
      <dsp:nvSpPr>
        <dsp:cNvPr id="0" name=""/>
        <dsp:cNvSpPr/>
      </dsp:nvSpPr>
      <dsp:spPr>
        <a:xfrm>
          <a:off x="5655782" y="1602375"/>
          <a:ext cx="2549090" cy="1475754"/>
        </a:xfrm>
        <a:prstGeom prst="rect">
          <a:avLst/>
        </a:prstGeom>
        <a:gradFill rotWithShape="0">
          <a:gsLst>
            <a:gs pos="0">
              <a:schemeClr val="accent3">
                <a:hueOff val="1694124"/>
                <a:satOff val="62500"/>
                <a:lumOff val="-9191"/>
                <a:alphaOff val="0"/>
                <a:satMod val="103000"/>
                <a:lumMod val="102000"/>
                <a:tint val="94000"/>
              </a:schemeClr>
            </a:gs>
            <a:gs pos="50000">
              <a:schemeClr val="accent3">
                <a:hueOff val="1694124"/>
                <a:satOff val="62500"/>
                <a:lumOff val="-9191"/>
                <a:alphaOff val="0"/>
                <a:satMod val="110000"/>
                <a:lumMod val="100000"/>
                <a:shade val="100000"/>
              </a:schemeClr>
            </a:gs>
            <a:gs pos="100000">
              <a:schemeClr val="accent3">
                <a:hueOff val="1694124"/>
                <a:satOff val="62500"/>
                <a:lumOff val="-919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300" b="1" kern="1200" dirty="0">
            <a:solidFill>
              <a:schemeClr val="tx1"/>
            </a:solidFill>
            <a:latin typeface="Arial Narrow" panose="020B0606020202030204" pitchFamily="34" charset="0"/>
          </a:endParaRPr>
        </a:p>
      </dsp:txBody>
      <dsp:txXfrm>
        <a:off x="5655782" y="1602375"/>
        <a:ext cx="2549090" cy="1475754"/>
      </dsp:txXfrm>
    </dsp:sp>
    <dsp:sp modelId="{DBBAC80A-2C0C-4A10-A5FA-0A7C8FA335A7}">
      <dsp:nvSpPr>
        <dsp:cNvPr id="0" name=""/>
        <dsp:cNvSpPr/>
      </dsp:nvSpPr>
      <dsp:spPr>
        <a:xfrm>
          <a:off x="751600" y="3306971"/>
          <a:ext cx="2288417" cy="1373050"/>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Conduct and publish research </a:t>
          </a:r>
        </a:p>
      </dsp:txBody>
      <dsp:txXfrm>
        <a:off x="751600" y="3306971"/>
        <a:ext cx="2288417" cy="1373050"/>
      </dsp:txXfrm>
    </dsp:sp>
    <dsp:sp modelId="{F175DBB9-B43C-4296-973E-964151E06725}">
      <dsp:nvSpPr>
        <dsp:cNvPr id="0" name=""/>
        <dsp:cNvSpPr/>
      </dsp:nvSpPr>
      <dsp:spPr>
        <a:xfrm>
          <a:off x="3268859" y="3306971"/>
          <a:ext cx="2288417" cy="1373050"/>
        </a:xfrm>
        <a:prstGeom prst="rect">
          <a:avLst/>
        </a:prstGeom>
        <a:gradFill rotWithShape="0">
          <a:gsLst>
            <a:gs pos="0">
              <a:schemeClr val="accent3">
                <a:hueOff val="2371774"/>
                <a:satOff val="87500"/>
                <a:lumOff val="-12868"/>
                <a:alphaOff val="0"/>
                <a:satMod val="103000"/>
                <a:lumMod val="102000"/>
                <a:tint val="94000"/>
              </a:schemeClr>
            </a:gs>
            <a:gs pos="50000">
              <a:schemeClr val="accent3">
                <a:hueOff val="2371774"/>
                <a:satOff val="87500"/>
                <a:lumOff val="-12868"/>
                <a:alphaOff val="0"/>
                <a:satMod val="110000"/>
                <a:lumMod val="100000"/>
                <a:shade val="100000"/>
              </a:schemeClr>
            </a:gs>
            <a:gs pos="100000">
              <a:schemeClr val="accent3">
                <a:hueOff val="2371774"/>
                <a:satOff val="87500"/>
                <a:lumOff val="-128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assistance of an administrative nature to an employee earning less than the BCEA threshold.</a:t>
          </a:r>
        </a:p>
      </dsp:txBody>
      <dsp:txXfrm>
        <a:off x="3268859" y="3306971"/>
        <a:ext cx="2288417" cy="1373050"/>
      </dsp:txXfrm>
    </dsp:sp>
    <dsp:sp modelId="{572D427A-981E-43D0-A716-19750B316117}">
      <dsp:nvSpPr>
        <dsp:cNvPr id="0" name=""/>
        <dsp:cNvSpPr/>
      </dsp:nvSpPr>
      <dsp:spPr>
        <a:xfrm>
          <a:off x="5786118" y="3306971"/>
          <a:ext cx="2288417" cy="1373050"/>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Determine fees that the CCMA can charge and regulate practice and procedure for conciliation and arbitration hearings.</a:t>
          </a:r>
        </a:p>
      </dsp:txBody>
      <dsp:txXfrm>
        <a:off x="5786118" y="3306971"/>
        <a:ext cx="2288417" cy="13730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B728A-6A6A-48D5-B724-F5B95F87D1DD}">
      <dsp:nvSpPr>
        <dsp:cNvPr id="0" name=""/>
        <dsp:cNvSpPr/>
      </dsp:nvSpPr>
      <dsp:spPr>
        <a:xfrm>
          <a:off x="1619923" y="0"/>
          <a:ext cx="2625823" cy="262578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Arial Narrow" panose="020B0606020202030204" pitchFamily="34" charset="0"/>
            </a:rPr>
            <a:t>Goal</a:t>
          </a:r>
        </a:p>
        <a:p>
          <a:pPr lvl="0" algn="ctr" defTabSz="711200">
            <a:lnSpc>
              <a:spcPct val="90000"/>
            </a:lnSpc>
            <a:spcBef>
              <a:spcPct val="0"/>
            </a:spcBef>
            <a:spcAft>
              <a:spcPct val="35000"/>
            </a:spcAft>
          </a:pPr>
          <a:r>
            <a:rPr lang="en-US" sz="1600" kern="1200" dirty="0">
              <a:latin typeface="Arial Narrow" panose="020B0606020202030204" pitchFamily="34" charset="0"/>
            </a:rPr>
            <a:t>Towards labour peace and equity</a:t>
          </a:r>
        </a:p>
        <a:p>
          <a:pPr lvl="0" algn="ctr" defTabSz="711200">
            <a:lnSpc>
              <a:spcPct val="90000"/>
            </a:lnSpc>
            <a:spcBef>
              <a:spcPct val="0"/>
            </a:spcBef>
            <a:spcAft>
              <a:spcPct val="35000"/>
            </a:spcAft>
          </a:pPr>
          <a:endParaRPr lang="en-US" sz="1600" kern="1200" dirty="0">
            <a:solidFill>
              <a:schemeClr val="bg1"/>
            </a:solidFill>
            <a:latin typeface="Arial Narrow" panose="020B0606020202030204" pitchFamily="34" charset="0"/>
          </a:endParaRPr>
        </a:p>
      </dsp:txBody>
      <dsp:txXfrm>
        <a:off x="1619923" y="0"/>
        <a:ext cx="2625823" cy="2625785"/>
      </dsp:txXfrm>
    </dsp:sp>
    <dsp:sp modelId="{38BCA4D9-E304-4F58-A766-A6422CCED4EC}">
      <dsp:nvSpPr>
        <dsp:cNvPr id="0" name=""/>
        <dsp:cNvSpPr/>
      </dsp:nvSpPr>
      <dsp:spPr>
        <a:xfrm>
          <a:off x="2623115" y="1751253"/>
          <a:ext cx="2625823" cy="2625785"/>
        </a:xfrm>
        <a:prstGeom prst="ellipse">
          <a:avLst/>
        </a:prstGeom>
        <a:solidFill>
          <a:schemeClr val="accent4">
            <a:alpha val="50000"/>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a:latin typeface="Arial Narrow" panose="020B0606020202030204" pitchFamily="34" charset="0"/>
          </a:endParaRPr>
        </a:p>
        <a:p>
          <a:pPr lvl="0" algn="ctr" defTabSz="711200">
            <a:lnSpc>
              <a:spcPct val="90000"/>
            </a:lnSpc>
            <a:spcBef>
              <a:spcPct val="0"/>
            </a:spcBef>
            <a:spcAft>
              <a:spcPct val="35000"/>
            </a:spcAft>
          </a:pPr>
          <a:endParaRPr lang="en-US" sz="1600" kern="1200" dirty="0">
            <a:latin typeface="Arial Narrow" panose="020B0606020202030204" pitchFamily="34" charset="0"/>
          </a:endParaRPr>
        </a:p>
        <a:p>
          <a:pPr lvl="0" algn="ctr" defTabSz="711200">
            <a:lnSpc>
              <a:spcPct val="90000"/>
            </a:lnSpc>
            <a:spcBef>
              <a:spcPct val="0"/>
            </a:spcBef>
            <a:spcAft>
              <a:spcPct val="35000"/>
            </a:spcAft>
          </a:pPr>
          <a:r>
            <a:rPr lang="en-US" sz="1600" b="1" kern="1200" dirty="0">
              <a:latin typeface="Arial Narrow" panose="020B0606020202030204" pitchFamily="34" charset="0"/>
            </a:rPr>
            <a:t>Vision</a:t>
          </a:r>
        </a:p>
        <a:p>
          <a:pPr lvl="0" algn="ctr" defTabSz="711200">
            <a:lnSpc>
              <a:spcPct val="90000"/>
            </a:lnSpc>
            <a:spcBef>
              <a:spcPct val="0"/>
            </a:spcBef>
            <a:spcAft>
              <a:spcPct val="35000"/>
            </a:spcAft>
          </a:pPr>
          <a:r>
            <a:rPr lang="en-US" sz="1600" kern="1200" dirty="0">
              <a:latin typeface="Arial Narrow" panose="020B0606020202030204" pitchFamily="34" charset="0"/>
            </a:rPr>
            <a:t>A world-class institution that promotes labour market stability, social justice and job security. </a:t>
          </a:r>
        </a:p>
      </dsp:txBody>
      <dsp:txXfrm>
        <a:off x="2623115" y="1751253"/>
        <a:ext cx="2625823" cy="2625785"/>
      </dsp:txXfrm>
    </dsp:sp>
    <dsp:sp modelId="{FA7D17FB-50A6-420D-BB0D-7BC4C55D3A50}">
      <dsp:nvSpPr>
        <dsp:cNvPr id="0" name=""/>
        <dsp:cNvSpPr/>
      </dsp:nvSpPr>
      <dsp:spPr>
        <a:xfrm>
          <a:off x="3801717" y="43535"/>
          <a:ext cx="2625823" cy="2625785"/>
        </a:xfrm>
        <a:prstGeom prst="ellipse">
          <a:avLst/>
        </a:prstGeom>
        <a:solidFill>
          <a:schemeClr val="accent4">
            <a:alpha val="50000"/>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Arial Narrow" panose="020B0606020202030204" pitchFamily="34" charset="0"/>
            </a:rPr>
            <a:t>Mission</a:t>
          </a:r>
        </a:p>
        <a:p>
          <a:pPr lvl="0" algn="ctr" defTabSz="711200">
            <a:lnSpc>
              <a:spcPct val="90000"/>
            </a:lnSpc>
            <a:spcBef>
              <a:spcPct val="0"/>
            </a:spcBef>
            <a:spcAft>
              <a:spcPct val="35000"/>
            </a:spcAft>
          </a:pPr>
          <a:r>
            <a:rPr lang="en-US" sz="1600" kern="1200" dirty="0">
              <a:latin typeface="Arial Narrow" panose="020B0606020202030204" pitchFamily="34" charset="0"/>
            </a:rPr>
            <a:t>To give effect to everyone’s constitutional right and freedom. </a:t>
          </a:r>
        </a:p>
      </dsp:txBody>
      <dsp:txXfrm>
        <a:off x="3801717" y="43535"/>
        <a:ext cx="2625823" cy="26257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80AE40-6734-4ADD-B8C0-087165BB8167}">
      <dsp:nvSpPr>
        <dsp:cNvPr id="0" name=""/>
        <dsp:cNvSpPr/>
      </dsp:nvSpPr>
      <dsp:spPr>
        <a:xfrm rot="16200000">
          <a:off x="-1482608"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kern="1200" dirty="0">
              <a:solidFill>
                <a:srgbClr val="002A6D"/>
              </a:solidFill>
              <a:latin typeface="Arial Narrow" panose="020B0606020202030204" pitchFamily="34" charset="0"/>
              <a:ea typeface="+mn-ea"/>
              <a:cs typeface="+mn-cs"/>
            </a:rPr>
            <a:t>01</a:t>
          </a:r>
        </a:p>
      </dsp:txBody>
      <dsp:txXfrm rot="16200000">
        <a:off x="-1482608" y="2300952"/>
        <a:ext cx="3486912" cy="410954"/>
      </dsp:txXfrm>
    </dsp:sp>
    <dsp:sp modelId="{3425984F-2F80-4348-A933-EF81E251EBD4}">
      <dsp:nvSpPr>
        <dsp:cNvPr id="0" name=""/>
        <dsp:cNvSpPr/>
      </dsp:nvSpPr>
      <dsp:spPr>
        <a:xfrm>
          <a:off x="466324" y="1111821"/>
          <a:ext cx="2046988" cy="2789215"/>
        </a:xfrm>
        <a:prstGeom prst="rect">
          <a:avLst/>
        </a:prstGeom>
        <a:solidFill>
          <a:srgbClr val="002A6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ctr"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dirty="0">
              <a:solidFill>
                <a:sysClr val="window" lastClr="FFFFFF"/>
              </a:solidFill>
              <a:latin typeface="Arial Narrow" panose="020B0606020202030204" pitchFamily="34" charset="0"/>
              <a:ea typeface="+mn-ea"/>
              <a:cs typeface="+mn-cs"/>
            </a:rPr>
            <a:t>Optimise the organisation</a:t>
          </a:r>
        </a:p>
      </dsp:txBody>
      <dsp:txXfrm>
        <a:off x="466324" y="1111821"/>
        <a:ext cx="2046988" cy="2789215"/>
      </dsp:txXfrm>
    </dsp:sp>
    <dsp:sp modelId="{C9C5470C-9808-4C61-9D66-8D993DF63356}">
      <dsp:nvSpPr>
        <dsp:cNvPr id="0" name=""/>
        <dsp:cNvSpPr/>
      </dsp:nvSpPr>
      <dsp:spPr>
        <a:xfrm>
          <a:off x="1008455" y="194870"/>
          <a:ext cx="821908" cy="821908"/>
        </a:xfrm>
        <a:prstGeom prst="rect">
          <a:avLst/>
        </a:prstGeom>
        <a:blipFill rotWithShape="1">
          <a:blip xmlns:r="http://schemas.openxmlformats.org/officeDocument/2006/relationships" r:embed="rId1">
            <a:duotone>
              <a:schemeClr val="accent5">
                <a:shade val="45000"/>
                <a:satMod val="135000"/>
              </a:schemeClr>
              <a:prstClr val="white"/>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1587068-DA93-4D2F-BD63-644ED7A01059}">
      <dsp:nvSpPr>
        <dsp:cNvPr id="0" name=""/>
        <dsp:cNvSpPr/>
      </dsp:nvSpPr>
      <dsp:spPr>
        <a:xfrm rot="16200000">
          <a:off x="1507383"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b="1" kern="1200" dirty="0">
              <a:solidFill>
                <a:schemeClr val="accent2">
                  <a:lumMod val="50000"/>
                </a:schemeClr>
              </a:solidFill>
              <a:latin typeface="Arial Narrow" panose="020B0606020202030204" pitchFamily="34" charset="0"/>
              <a:ea typeface="+mn-ea"/>
              <a:cs typeface="+mn-cs"/>
            </a:rPr>
            <a:t>02</a:t>
          </a:r>
        </a:p>
      </dsp:txBody>
      <dsp:txXfrm rot="16200000">
        <a:off x="1507383" y="2300952"/>
        <a:ext cx="3486912" cy="410954"/>
      </dsp:txXfrm>
    </dsp:sp>
    <dsp:sp modelId="{DFC8C81A-9FAA-4914-943F-C8935592BAA7}">
      <dsp:nvSpPr>
        <dsp:cNvPr id="0" name=""/>
        <dsp:cNvSpPr/>
      </dsp:nvSpPr>
      <dsp:spPr>
        <a:xfrm>
          <a:off x="3456316" y="1090534"/>
          <a:ext cx="2046988" cy="2831790"/>
        </a:xfrm>
        <a:prstGeom prst="rect">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dirty="0">
              <a:solidFill>
                <a:sysClr val="window" lastClr="FFFFFF"/>
              </a:solidFill>
              <a:latin typeface="Arial Narrow" panose="020B0606020202030204" pitchFamily="34" charset="0"/>
              <a:ea typeface="+mn-ea"/>
              <a:cs typeface="+mn-cs"/>
            </a:rPr>
            <a:t>Enhance labour market stability</a:t>
          </a:r>
        </a:p>
      </dsp:txBody>
      <dsp:txXfrm>
        <a:off x="3456316" y="1090534"/>
        <a:ext cx="2046988" cy="2831790"/>
      </dsp:txXfrm>
    </dsp:sp>
    <dsp:sp modelId="{9EC2BAEF-2927-43AC-904B-2AE368FB9802}">
      <dsp:nvSpPr>
        <dsp:cNvPr id="0" name=""/>
        <dsp:cNvSpPr/>
      </dsp:nvSpPr>
      <dsp:spPr>
        <a:xfrm>
          <a:off x="3974735" y="147454"/>
          <a:ext cx="821908" cy="821908"/>
        </a:xfrm>
        <a:prstGeom prst="rect">
          <a:avLst/>
        </a:prstGeom>
        <a:blipFill rotWithShape="1">
          <a:blip xmlns:r="http://schemas.openxmlformats.org/officeDocument/2006/relationships" r:embed="rId2">
            <a:duotone>
              <a:prstClr val="black"/>
              <a:schemeClr val="accent2">
                <a:tint val="45000"/>
                <a:satMod val="400000"/>
              </a:schemeClr>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D309A6-FA4A-43C2-8EDD-E7D3D9393579}">
      <dsp:nvSpPr>
        <dsp:cNvPr id="0" name=""/>
        <dsp:cNvSpPr/>
      </dsp:nvSpPr>
      <dsp:spPr>
        <a:xfrm rot="16200000">
          <a:off x="4497374"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b="1" kern="1200" dirty="0">
              <a:solidFill>
                <a:srgbClr val="70AD47"/>
              </a:solidFill>
              <a:latin typeface="Arial Narrow" panose="020B0606020202030204" pitchFamily="34" charset="0"/>
              <a:ea typeface="+mn-ea"/>
              <a:cs typeface="+mn-cs"/>
            </a:rPr>
            <a:t>03</a:t>
          </a:r>
        </a:p>
      </dsp:txBody>
      <dsp:txXfrm rot="16200000">
        <a:off x="4497374" y="2300952"/>
        <a:ext cx="3486912" cy="410954"/>
      </dsp:txXfrm>
    </dsp:sp>
    <dsp:sp modelId="{0C78C663-E892-486C-95C3-12C52E18D2E9}">
      <dsp:nvSpPr>
        <dsp:cNvPr id="0" name=""/>
        <dsp:cNvSpPr/>
      </dsp:nvSpPr>
      <dsp:spPr>
        <a:xfrm>
          <a:off x="6442101" y="1111821"/>
          <a:ext cx="2055401" cy="2789215"/>
        </a:xfrm>
        <a:prstGeom prst="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dirty="0">
              <a:solidFill>
                <a:sysClr val="window" lastClr="FFFFFF"/>
              </a:solidFill>
              <a:latin typeface="Arial Narrow" panose="020B0606020202030204" pitchFamily="34" charset="0"/>
              <a:ea typeface="+mn-ea"/>
              <a:cs typeface="+mn-cs"/>
            </a:rPr>
            <a:t>Support strategy implementation and good governance</a:t>
          </a: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dsp:txBody>
      <dsp:txXfrm>
        <a:off x="6442101" y="1111821"/>
        <a:ext cx="2055401" cy="2789215"/>
      </dsp:txXfrm>
    </dsp:sp>
    <dsp:sp modelId="{FEA6B234-FDFD-4FE6-9639-1A6EA35D4E8F}">
      <dsp:nvSpPr>
        <dsp:cNvPr id="0" name=""/>
        <dsp:cNvSpPr/>
      </dsp:nvSpPr>
      <dsp:spPr>
        <a:xfrm>
          <a:off x="6988290" y="93981"/>
          <a:ext cx="821908" cy="821908"/>
        </a:xfrm>
        <a:prstGeom prst="rect">
          <a:avLst/>
        </a:prstGeom>
        <a:blipFill rotWithShape="1">
          <a:blip xmlns:r="http://schemas.openxmlformats.org/officeDocument/2006/relationships" r:embed="rId3">
            <a:duotone>
              <a:prstClr val="black"/>
              <a:schemeClr val="accent6">
                <a:tint val="45000"/>
                <a:satMod val="400000"/>
              </a:schemeClr>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7271A-E6DF-4384-86D7-969D9F72644D}" type="datetimeFigureOut">
              <a:rPr lang="en-ZA" smtClean="0"/>
              <a:pPr/>
              <a:t>2022/05/25</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57662-6E70-4ADA-9949-C4D1732AACA9}" type="slidenum">
              <a:rPr lang="en-ZA" smtClean="0"/>
              <a:pPr/>
              <a:t>‹#›</a:t>
            </a:fld>
            <a:endParaRPr lang="en-ZA" dirty="0"/>
          </a:p>
        </p:txBody>
      </p:sp>
    </p:spTree>
    <p:extLst>
      <p:ext uri="{BB962C8B-B14F-4D97-AF65-F5344CB8AC3E}">
        <p14:creationId xmlns:p14="http://schemas.microsoft.com/office/powerpoint/2010/main" xmlns="" val="74965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B57662-6E70-4ADA-9949-C4D1732AACA9}" type="slidenum">
              <a:rPr lang="en-ZA" smtClean="0"/>
              <a:pPr/>
              <a:t>1</a:t>
            </a:fld>
            <a:endParaRPr lang="en-ZA" dirty="0"/>
          </a:p>
        </p:txBody>
      </p:sp>
    </p:spTree>
    <p:extLst>
      <p:ext uri="{BB962C8B-B14F-4D97-AF65-F5344CB8AC3E}">
        <p14:creationId xmlns:p14="http://schemas.microsoft.com/office/powerpoint/2010/main" xmlns="" val="247662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pPr/>
              <a:t>19</a:t>
            </a:fld>
            <a:endParaRPr lang="en-ZA" dirty="0"/>
          </a:p>
        </p:txBody>
      </p:sp>
    </p:spTree>
    <p:extLst>
      <p:ext uri="{BB962C8B-B14F-4D97-AF65-F5344CB8AC3E}">
        <p14:creationId xmlns:p14="http://schemas.microsoft.com/office/powerpoint/2010/main" xmlns="" val="372603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pPr/>
              <a:t>20</a:t>
            </a:fld>
            <a:endParaRPr lang="en-ZA" dirty="0"/>
          </a:p>
        </p:txBody>
      </p:sp>
    </p:spTree>
    <p:extLst>
      <p:ext uri="{BB962C8B-B14F-4D97-AF65-F5344CB8AC3E}">
        <p14:creationId xmlns:p14="http://schemas.microsoft.com/office/powerpoint/2010/main" xmlns="" val="302511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B57662-6E70-4ADA-9949-C4D1732AACA9}" type="slidenum">
              <a:rPr lang="en-ZA" smtClean="0"/>
              <a:pPr/>
              <a:t>25</a:t>
            </a:fld>
            <a:endParaRPr lang="en-ZA" dirty="0"/>
          </a:p>
        </p:txBody>
      </p:sp>
    </p:spTree>
    <p:extLst>
      <p:ext uri="{BB962C8B-B14F-4D97-AF65-F5344CB8AC3E}">
        <p14:creationId xmlns:p14="http://schemas.microsoft.com/office/powerpoint/2010/main" xmlns="" val="346177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B57662-6E70-4ADA-9949-C4D1732AACA9}" type="slidenum">
              <a:rPr lang="en-ZA" smtClean="0"/>
              <a:pPr/>
              <a:t>26</a:t>
            </a:fld>
            <a:endParaRPr lang="en-ZA" dirty="0"/>
          </a:p>
        </p:txBody>
      </p:sp>
    </p:spTree>
    <p:extLst>
      <p:ext uri="{BB962C8B-B14F-4D97-AF65-F5344CB8AC3E}">
        <p14:creationId xmlns:p14="http://schemas.microsoft.com/office/powerpoint/2010/main" xmlns="" val="304024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pPr/>
              <a:t>27</a:t>
            </a:fld>
            <a:endParaRPr lang="en-ZA" dirty="0"/>
          </a:p>
        </p:txBody>
      </p:sp>
    </p:spTree>
    <p:extLst>
      <p:ext uri="{BB962C8B-B14F-4D97-AF65-F5344CB8AC3E}">
        <p14:creationId xmlns:p14="http://schemas.microsoft.com/office/powerpoint/2010/main" xmlns="" val="158614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2746450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2.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184" y="6456023"/>
            <a:ext cx="1174874" cy="365125"/>
          </a:xfrm>
        </p:spPr>
        <p:txBody>
          <a:bodyPr/>
          <a:lstStyle/>
          <a:p>
            <a:endParaRPr lang="en-ZA" dirty="0"/>
          </a:p>
        </p:txBody>
      </p:sp>
      <p:sp>
        <p:nvSpPr>
          <p:cNvPr id="5" name="Footer Placeholder 4"/>
          <p:cNvSpPr>
            <a:spLocks noGrp="1"/>
          </p:cNvSpPr>
          <p:nvPr>
            <p:ph type="ftr" sz="quarter" idx="11"/>
          </p:nvPr>
        </p:nvSpPr>
        <p:spPr>
          <a:xfrm>
            <a:off x="3028950" y="6456023"/>
            <a:ext cx="3086100" cy="365125"/>
          </a:xfrm>
        </p:spPr>
        <p:txBody>
          <a:bodyPr/>
          <a:lstStyle/>
          <a:p>
            <a:endParaRPr lang="en-ZA" dirty="0"/>
          </a:p>
        </p:txBody>
      </p:sp>
      <p:sp>
        <p:nvSpPr>
          <p:cNvPr id="6" name="Slide Number Placeholder 5"/>
          <p:cNvSpPr>
            <a:spLocks noGrp="1"/>
          </p:cNvSpPr>
          <p:nvPr>
            <p:ph type="sldNum" sz="quarter" idx="12"/>
          </p:nvPr>
        </p:nvSpPr>
        <p:spPr>
          <a:xfrm>
            <a:off x="7048922" y="6492875"/>
            <a:ext cx="2057400" cy="365125"/>
          </a:xfrm>
        </p:spPr>
        <p:txBody>
          <a:bodyPr/>
          <a:lstStyle>
            <a:lvl1pPr>
              <a:defRPr sz="2000">
                <a:solidFill>
                  <a:schemeClr val="bg1"/>
                </a:solidFill>
                <a:latin typeface="Arial Narrow" panose="020B0606020202030204" pitchFamily="34" charset="0"/>
              </a:defRPr>
            </a:lvl1pPr>
          </a:lstStyle>
          <a:p>
            <a:fld id="{0C4DB43B-2450-41F4-875D-3A173E257EAA}" type="slidenum">
              <a:rPr lang="en-ZA" smtClean="0"/>
              <a:pPr/>
              <a:t>‹#›</a:t>
            </a:fld>
            <a:endParaRPr lang="en-ZA" dirty="0"/>
          </a:p>
        </p:txBody>
      </p:sp>
      <p:sp>
        <p:nvSpPr>
          <p:cNvPr id="27" name="TextBox 26"/>
          <p:cNvSpPr txBox="1"/>
          <p:nvPr userDrawn="1"/>
        </p:nvSpPr>
        <p:spPr>
          <a:xfrm>
            <a:off x="13136" y="4001181"/>
            <a:ext cx="9144000" cy="430887"/>
          </a:xfrm>
          <a:prstGeom prst="rect">
            <a:avLst/>
          </a:prstGeom>
          <a:noFill/>
        </p:spPr>
        <p:txBody>
          <a:bodyPr wrap="square" rtlCol="0">
            <a:spAutoFit/>
          </a:bodyPr>
          <a:lstStyle/>
          <a:p>
            <a:pPr algn="ctr" rtl="0"/>
            <a:r>
              <a:rPr lang="en-US" sz="2200" i="1" dirty="0">
                <a:solidFill>
                  <a:schemeClr val="bg1"/>
                </a:solidFill>
                <a:latin typeface="Arial Black" panose="020B0A04020102020204" pitchFamily="34" charset="0"/>
              </a:rPr>
              <a:t>“The role of employers in the changing world of work”</a:t>
            </a:r>
            <a:endParaRPr lang="en-ZA" sz="2200" i="1" dirty="0">
              <a:solidFill>
                <a:schemeClr val="bg1"/>
              </a:solidFill>
              <a:latin typeface="Arial Black" panose="020B0A04020102020204" pitchFamily="34" charset="0"/>
            </a:endParaRPr>
          </a:p>
        </p:txBody>
      </p:sp>
      <p:sp>
        <p:nvSpPr>
          <p:cNvPr id="31" name="Rectangle 30"/>
          <p:cNvSpPr/>
          <p:nvPr userDrawn="1"/>
        </p:nvSpPr>
        <p:spPr>
          <a:xfrm>
            <a:off x="0" y="1453229"/>
            <a:ext cx="9143999" cy="42331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Diamond 31"/>
          <p:cNvSpPr/>
          <p:nvPr userDrawn="1"/>
        </p:nvSpPr>
        <p:spPr>
          <a:xfrm>
            <a:off x="6519888" y="2018455"/>
            <a:ext cx="2618196" cy="3025702"/>
          </a:xfrm>
          <a:prstGeom prst="diamond">
            <a:avLst/>
          </a:prstGeom>
          <a:solidFill>
            <a:srgbClr val="7089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Rectangle 32"/>
          <p:cNvSpPr/>
          <p:nvPr userDrawn="1"/>
        </p:nvSpPr>
        <p:spPr>
          <a:xfrm>
            <a:off x="7691722" y="1453229"/>
            <a:ext cx="1446361" cy="4239562"/>
          </a:xfrm>
          <a:prstGeom prst="rect">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34" name="Group 33"/>
          <p:cNvGrpSpPr/>
          <p:nvPr userDrawn="1"/>
        </p:nvGrpSpPr>
        <p:grpSpPr>
          <a:xfrm rot="21321698">
            <a:off x="5749104" y="1671671"/>
            <a:ext cx="1860828" cy="1649281"/>
            <a:chOff x="8582025" y="1486888"/>
            <a:chExt cx="1769267" cy="1559489"/>
          </a:xfrm>
        </p:grpSpPr>
        <p:cxnSp>
          <p:nvCxnSpPr>
            <p:cNvPr id="35" name="Straight Connector 34"/>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pic>
        <p:nvPicPr>
          <p:cNvPr id="49" name="Picture 48"/>
          <p:cNvPicPr>
            <a:picLocks noChangeAspect="1"/>
          </p:cNvPicPr>
          <p:nvPr userDrawn="1"/>
        </p:nvPicPr>
        <p:blipFill>
          <a:blip r:embed="rId2" cstate="print">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tretch>
            <a:fillRect/>
          </a:stretch>
        </p:blipFill>
        <p:spPr>
          <a:xfrm>
            <a:off x="-62334" y="1541417"/>
            <a:ext cx="1905911" cy="1914265"/>
          </a:xfrm>
          <a:prstGeom prst="rect">
            <a:avLst/>
          </a:prstGeom>
          <a:ln>
            <a:noFill/>
          </a:ln>
        </p:spPr>
      </p:pic>
      <p:pic>
        <p:nvPicPr>
          <p:cNvPr id="50" name="Picture 49"/>
          <p:cNvPicPr>
            <a:picLocks noChangeAspect="1"/>
          </p:cNvPicPr>
          <p:nvPr userDrawn="1"/>
        </p:nvPicPr>
        <p:blipFill rotWithShape="1">
          <a:blip r:embed="rId2" cstate="print">
            <a:duotone>
              <a:prstClr val="black"/>
              <a:schemeClr val="accent2">
                <a:lumMod val="75000"/>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rcRect l="32653"/>
          <a:stretch/>
        </p:blipFill>
        <p:spPr>
          <a:xfrm>
            <a:off x="6726" y="3361946"/>
            <a:ext cx="1627045" cy="2348155"/>
          </a:xfrm>
          <a:prstGeom prst="rect">
            <a:avLst/>
          </a:prstGeom>
          <a:ln>
            <a:noFill/>
          </a:ln>
        </p:spPr>
      </p:pic>
      <p:pic>
        <p:nvPicPr>
          <p:cNvPr id="51" name="Picture 50"/>
          <p:cNvPicPr>
            <a:picLocks noChangeAspect="1"/>
          </p:cNvPicPr>
          <p:nvPr userDrawn="1"/>
        </p:nvPicPr>
        <p:blipFill>
          <a:blip r:embed="rId4" cstate="print">
            <a:duotone>
              <a:prstClr val="black"/>
              <a:schemeClr val="accent6">
                <a:tint val="45000"/>
                <a:satMod val="400000"/>
              </a:schemeClr>
            </a:duotone>
            <a:extLst>
              <a:ext uri="{BEBA8EAE-BF5A-486C-A8C5-ECC9F3942E4B}">
                <a14:imgProps xmlns:a14="http://schemas.microsoft.com/office/drawing/2010/main" xmlns="">
                  <a14:imgLayer r:embed="rId5">
                    <a14:imgEffect>
                      <a14:backgroundRemoval t="9434" b="100000" l="4706" r="97647"/>
                    </a14:imgEffect>
                  </a14:imgLayer>
                </a14:imgProps>
              </a:ext>
            </a:extLst>
          </a:blip>
          <a:stretch>
            <a:fillRect/>
          </a:stretch>
        </p:blipFill>
        <p:spPr>
          <a:xfrm>
            <a:off x="0" y="4177450"/>
            <a:ext cx="875801" cy="546089"/>
          </a:xfrm>
          <a:prstGeom prst="rect">
            <a:avLst/>
          </a:prstGeom>
        </p:spPr>
      </p:pic>
      <p:pic>
        <p:nvPicPr>
          <p:cNvPr id="52" name="Picture 4" descr="legal icon clipart Law Computer Icons Clip art clipart - Judge ..."/>
          <p:cNvPicPr>
            <a:picLocks noChangeAspect="1" noChangeArrowheads="1"/>
          </p:cNvPicPr>
          <p:nvPr userDrawn="1"/>
        </p:nvPicPr>
        <p:blipFill rotWithShape="1">
          <a:blip r:embed="rId6" cstate="print">
            <a:duotone>
              <a:schemeClr val="accent5">
                <a:shade val="45000"/>
                <a:satMod val="135000"/>
              </a:schemeClr>
              <a:prstClr val="white"/>
            </a:duotone>
            <a:extLst>
              <a:ext uri="{BEBA8EAE-BF5A-486C-A8C5-ECC9F3942E4B}">
                <a14:imgProps xmlns:a14="http://schemas.microsoft.com/office/drawing/2010/main" xmlns="">
                  <a14:imgLayer r:embed="rId7">
                    <a14:imgEffect>
                      <a14:backgroundRemoval t="10000" b="93654" l="6222" r="90000">
                        <a14:foregroundMark x1="51667" y1="29038" x2="51667" y2="29038"/>
                        <a14:foregroundMark x1="44667" y1="77308" x2="44667" y2="77308"/>
                        <a14:foregroundMark x1="40000" y1="55577" x2="40000" y2="55577"/>
                      </a14:backgroundRemoval>
                    </a14:imgEffect>
                    <a14:imgEffect>
                      <a14:brightnessContrast bright="20000" contrast="-20000"/>
                    </a14:imgEffect>
                  </a14:imgLayer>
                </a14:imgProps>
              </a:ext>
              <a:ext uri="{28A0092B-C50C-407E-A947-70E740481C1C}">
                <a14:useLocalDpi xmlns:a14="http://schemas.microsoft.com/office/drawing/2010/main" xmlns="" val="0"/>
              </a:ext>
            </a:extLst>
          </a:blip>
          <a:srcRect l="28101" t="16955" r="28232" b="14007"/>
          <a:stretch/>
        </p:blipFill>
        <p:spPr bwMode="auto">
          <a:xfrm>
            <a:off x="592109" y="2125890"/>
            <a:ext cx="647949" cy="591893"/>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52"/>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tretch>
            <a:fillRect/>
          </a:stretch>
        </p:blipFill>
        <p:spPr>
          <a:xfrm>
            <a:off x="1338865" y="2224021"/>
            <a:ext cx="2977863" cy="3008822"/>
          </a:xfrm>
          <a:prstGeom prst="rect">
            <a:avLst/>
          </a:prstGeom>
          <a:ln>
            <a:noFill/>
          </a:ln>
        </p:spPr>
      </p:pic>
      <p:sp>
        <p:nvSpPr>
          <p:cNvPr id="48" name="Rectangle 47"/>
          <p:cNvSpPr/>
          <p:nvPr userDrawn="1"/>
        </p:nvSpPr>
        <p:spPr>
          <a:xfrm>
            <a:off x="2231311" y="3213669"/>
            <a:ext cx="1146505" cy="909423"/>
          </a:xfrm>
          <a:prstGeom prst="rect">
            <a:avLst/>
          </a:prstGeom>
          <a:blipFill dpi="0" rotWithShape="1">
            <a:blip r:embed="rId8" cstate="print">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Diamond 6"/>
          <p:cNvSpPr/>
          <p:nvPr userDrawn="1"/>
        </p:nvSpPr>
        <p:spPr>
          <a:xfrm>
            <a:off x="6766428" y="2186487"/>
            <a:ext cx="2371655" cy="2690313"/>
          </a:xfrm>
          <a:prstGeom prst="diamond">
            <a:avLst/>
          </a:prstGeom>
          <a:solidFill>
            <a:srgbClr val="002A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5" name="Picture 54"/>
          <p:cNvPicPr>
            <a:picLocks noChangeAspect="1"/>
          </p:cNvPicPr>
          <p:nvPr userDrawn="1"/>
        </p:nvPicPr>
        <p:blipFill>
          <a:blip r:embed="rId9" cstate="print">
            <a:duotone>
              <a:prstClr val="black"/>
              <a:srgbClr val="FFAA8F">
                <a:alpha val="50980"/>
                <a:tint val="45000"/>
                <a:satMod val="400000"/>
              </a:srgbClr>
            </a:duotone>
            <a:extLst>
              <a:ext uri="{BEBA8EAE-BF5A-486C-A8C5-ECC9F3942E4B}">
                <a14:imgProps xmlns:a14="http://schemas.microsoft.com/office/drawing/2010/main" xmlns="">
                  <a14:imgLayer r:embed="rId10">
                    <a14:imgEffect>
                      <a14:backgroundRemoval t="0" b="99338" l="1786" r="100000"/>
                    </a14:imgEffect>
                  </a14:imgLayer>
                </a14:imgProps>
              </a:ext>
            </a:extLst>
          </a:blip>
          <a:stretch>
            <a:fillRect/>
          </a:stretch>
        </p:blipFill>
        <p:spPr>
          <a:xfrm>
            <a:off x="7481915" y="3232534"/>
            <a:ext cx="1093627" cy="737222"/>
          </a:xfrm>
          <a:prstGeom prst="rect">
            <a:avLst/>
          </a:prstGeom>
        </p:spPr>
      </p:pic>
      <p:grpSp>
        <p:nvGrpSpPr>
          <p:cNvPr id="66" name="Group 65"/>
          <p:cNvGrpSpPr/>
          <p:nvPr userDrawn="1"/>
        </p:nvGrpSpPr>
        <p:grpSpPr>
          <a:xfrm rot="5400000">
            <a:off x="5785824" y="3766088"/>
            <a:ext cx="1923258" cy="1786070"/>
            <a:chOff x="8582025" y="1486888"/>
            <a:chExt cx="1769267" cy="1559489"/>
          </a:xfrm>
        </p:grpSpPr>
        <p:cxnSp>
          <p:nvCxnSpPr>
            <p:cNvPr id="67" name="Straight Connector 66"/>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9" name="Straight Connector 68"/>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8" name="Diamond 7"/>
          <p:cNvSpPr/>
          <p:nvPr userDrawn="1"/>
        </p:nvSpPr>
        <p:spPr>
          <a:xfrm>
            <a:off x="5443299" y="3218388"/>
            <a:ext cx="718846" cy="695255"/>
          </a:xfrm>
          <a:prstGeom prst="diamond">
            <a:avLst/>
          </a:prstGeom>
          <a:solidFill>
            <a:srgbClr val="843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Title Placeholder 1"/>
          <p:cNvSpPr>
            <a:spLocks noGrp="1"/>
          </p:cNvSpPr>
          <p:nvPr>
            <p:ph type="title"/>
          </p:nvPr>
        </p:nvSpPr>
        <p:spPr>
          <a:xfrm>
            <a:off x="1559142" y="208663"/>
            <a:ext cx="6128952" cy="947955"/>
          </a:xfrm>
          <a:prstGeom prst="rect">
            <a:avLst/>
          </a:prstGeom>
        </p:spPr>
        <p:txBody>
          <a:bodyPr vert="horz" lIns="91440" tIns="45720" rIns="91440" bIns="45720" rtlCol="0" anchor="ctr">
            <a:normAutofit/>
          </a:bodyPr>
          <a:lstStyle/>
          <a:p>
            <a:r>
              <a:rPr lang="en-US" dirty="0"/>
              <a:t>Click to edit Master title style</a:t>
            </a:r>
          </a:p>
        </p:txBody>
      </p:sp>
      <p:pic>
        <p:nvPicPr>
          <p:cNvPr id="38" name="Picture 37"/>
          <p:cNvPicPr>
            <a:picLocks noChangeAspect="1"/>
          </p:cNvPicPr>
          <p:nvPr userDrawn="1"/>
        </p:nvPicPr>
        <p:blipFill>
          <a:blip r:embed="rId11" cstate="print"/>
          <a:stretch>
            <a:fillRect/>
          </a:stretch>
        </p:blipFill>
        <p:spPr>
          <a:xfrm>
            <a:off x="7860047" y="90619"/>
            <a:ext cx="1246275" cy="1246275"/>
          </a:xfrm>
          <a:prstGeom prst="rect">
            <a:avLst/>
          </a:prstGeom>
        </p:spPr>
      </p:pic>
      <p:sp>
        <p:nvSpPr>
          <p:cNvPr id="39" name="Diamond 38"/>
          <p:cNvSpPr/>
          <p:nvPr userDrawn="1"/>
        </p:nvSpPr>
        <p:spPr>
          <a:xfrm>
            <a:off x="5456423" y="3407612"/>
            <a:ext cx="718846" cy="695255"/>
          </a:xfrm>
          <a:prstGeom prst="diamond">
            <a:avLst/>
          </a:prstGeom>
          <a:solidFill>
            <a:srgbClr val="002A6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0" name="Diamond 39"/>
          <p:cNvSpPr/>
          <p:nvPr userDrawn="1"/>
        </p:nvSpPr>
        <p:spPr>
          <a:xfrm>
            <a:off x="5449861" y="2884021"/>
            <a:ext cx="718846" cy="695255"/>
          </a:xfrm>
          <a:prstGeom prst="diamond">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2" name="Rectangle 4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67422" y="30280"/>
            <a:ext cx="1090818" cy="1414023"/>
          </a:xfrm>
          <a:prstGeom prst="rect">
            <a:avLst/>
          </a:prstGeom>
        </p:spPr>
      </p:pic>
      <p:sp>
        <p:nvSpPr>
          <p:cNvPr id="41" name="TextBox 40"/>
          <p:cNvSpPr txBox="1"/>
          <p:nvPr userDrawn="1"/>
        </p:nvSpPr>
        <p:spPr>
          <a:xfrm>
            <a:off x="1123756" y="6463242"/>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 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chemeClr val="bg1">
                    <a:lumMod val="95000"/>
                  </a:schemeClr>
                </a:solidFill>
                <a:effectLst/>
                <a:latin typeface="Acumin Pro" panose="020B0804020202020204" pitchFamily="34" charset="0"/>
                <a:ea typeface="+mn-ea"/>
                <a:cs typeface="+mn-cs"/>
              </a:rPr>
              <a:t> </a:t>
            </a:r>
            <a:r>
              <a:rPr lang="en-ZA" sz="1100" i="1" kern="1200" baseline="0" dirty="0">
                <a:solidFill>
                  <a:srgbClr val="62A73B"/>
                </a:solidFill>
                <a:effectLst/>
                <a:latin typeface="Acumin Pro" panose="020B0804020202020204" pitchFamily="34" charset="0"/>
                <a:ea typeface="+mn-ea"/>
                <a:cs typeface="+mn-cs"/>
              </a:rPr>
              <a:t>“</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9" name="object 83"/>
          <p:cNvSpPr/>
          <p:nvPr userDrawn="1"/>
        </p:nvSpPr>
        <p:spPr>
          <a:xfrm>
            <a:off x="35228" y="6456023"/>
            <a:ext cx="2059849" cy="418859"/>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xmlns="">
                    <a14:imgLayer r:embed="rId14">
                      <a14:imgEffect>
                        <a14:brightnessContrast bright="20000" contrast="20000"/>
                      </a14:imgEffect>
                    </a14:imgLayer>
                  </a14:imgProps>
                </a:ext>
              </a:extLst>
            </a:blip>
            <a:stretch>
              <a:fillRect/>
            </a:stretch>
          </a:blipFill>
        </p:spPr>
        <p:txBody>
          <a:bodyPr wrap="square" lIns="0" tIns="0" rIns="0" bIns="0" rtlCol="0"/>
          <a:lstStyle/>
          <a:p>
            <a:endParaRPr dirty="0"/>
          </a:p>
        </p:txBody>
      </p:sp>
      <p:sp>
        <p:nvSpPr>
          <p:cNvPr id="43" name="object 83"/>
          <p:cNvSpPr/>
          <p:nvPr userDrawn="1"/>
        </p:nvSpPr>
        <p:spPr>
          <a:xfrm>
            <a:off x="7149737" y="6456023"/>
            <a:ext cx="1975424" cy="405067"/>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xmlns="">
                    <a14:imgLayer r:embed="rId14">
                      <a14:imgEffect>
                        <a14:brightnessContrast bright="20000" contrast="20000"/>
                      </a14:imgEffect>
                    </a14:imgLayer>
                  </a14:imgProps>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xmlns="" val="240006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21725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85383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147768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3336631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3584812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3888557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57370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1205932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1945102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399691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b="1" dirty="0"/>
              <a:t>PRESENTATION OUTLINE</a:t>
            </a:r>
            <a:endParaRPr lang="en-ZA" dirty="0"/>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339574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365213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2219730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277012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1125826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184" y="6456023"/>
            <a:ext cx="1174874" cy="365125"/>
          </a:xfrm>
        </p:spPr>
        <p:txBody>
          <a:bodyPr/>
          <a:lstStyle/>
          <a:p>
            <a:fld id="{E7EF49F8-DF00-4916-B3D6-91C929BB90D1}" type="datetime1">
              <a:rPr lang="en-ZA" smtClean="0"/>
              <a:pPr/>
              <a:t>2022/05/25</a:t>
            </a:fld>
            <a:endParaRPr lang="en-ZA"/>
          </a:p>
        </p:txBody>
      </p:sp>
      <p:sp>
        <p:nvSpPr>
          <p:cNvPr id="5" name="Footer Placeholder 4"/>
          <p:cNvSpPr>
            <a:spLocks noGrp="1"/>
          </p:cNvSpPr>
          <p:nvPr>
            <p:ph type="ftr" sz="quarter" idx="11"/>
          </p:nvPr>
        </p:nvSpPr>
        <p:spPr>
          <a:xfrm>
            <a:off x="3028950" y="6456023"/>
            <a:ext cx="3086100" cy="365125"/>
          </a:xfrm>
        </p:spPr>
        <p:txBody>
          <a:bodyPr/>
          <a:lstStyle/>
          <a:p>
            <a:endParaRPr lang="en-ZA" dirty="0"/>
          </a:p>
        </p:txBody>
      </p:sp>
      <p:sp>
        <p:nvSpPr>
          <p:cNvPr id="6" name="Slide Number Placeholder 5"/>
          <p:cNvSpPr>
            <a:spLocks noGrp="1"/>
          </p:cNvSpPr>
          <p:nvPr>
            <p:ph type="sldNum" sz="quarter" idx="12"/>
          </p:nvPr>
        </p:nvSpPr>
        <p:spPr>
          <a:xfrm>
            <a:off x="7048922" y="6492875"/>
            <a:ext cx="2057400" cy="365125"/>
          </a:xfrm>
        </p:spPr>
        <p:txBody>
          <a:bodyPr/>
          <a:lstStyle>
            <a:lvl1pPr>
              <a:defRPr sz="2000">
                <a:solidFill>
                  <a:schemeClr val="bg1"/>
                </a:solidFill>
                <a:latin typeface="Arial Narrow" panose="020B0606020202030204" pitchFamily="34" charset="0"/>
              </a:defRPr>
            </a:lvl1pPr>
          </a:lstStyle>
          <a:p>
            <a:fld id="{0C4DB43B-2450-41F4-875D-3A173E257EAA}" type="slidenum">
              <a:rPr lang="en-ZA" smtClean="0"/>
              <a:pPr/>
              <a:t>‹#›</a:t>
            </a:fld>
            <a:endParaRPr lang="en-ZA" dirty="0"/>
          </a:p>
        </p:txBody>
      </p:sp>
      <p:sp>
        <p:nvSpPr>
          <p:cNvPr id="27" name="TextBox 26"/>
          <p:cNvSpPr txBox="1"/>
          <p:nvPr userDrawn="1"/>
        </p:nvSpPr>
        <p:spPr>
          <a:xfrm>
            <a:off x="13136" y="4001181"/>
            <a:ext cx="9144000" cy="430887"/>
          </a:xfrm>
          <a:prstGeom prst="rect">
            <a:avLst/>
          </a:prstGeom>
          <a:noFill/>
        </p:spPr>
        <p:txBody>
          <a:bodyPr wrap="square" rtlCol="0">
            <a:spAutoFit/>
          </a:bodyPr>
          <a:lstStyle/>
          <a:p>
            <a:pPr algn="ctr" rtl="0"/>
            <a:r>
              <a:rPr lang="en-US" sz="2200" i="1" dirty="0">
                <a:solidFill>
                  <a:schemeClr val="bg1"/>
                </a:solidFill>
                <a:latin typeface="Arial Black" panose="020B0A04020102020204" pitchFamily="34" charset="0"/>
              </a:rPr>
              <a:t>“The role of employers in the changing world of work”</a:t>
            </a:r>
            <a:endParaRPr lang="en-ZA" sz="2200" i="1" dirty="0">
              <a:solidFill>
                <a:schemeClr val="bg1"/>
              </a:solidFill>
              <a:latin typeface="Arial Black" panose="020B0A04020102020204" pitchFamily="34" charset="0"/>
            </a:endParaRPr>
          </a:p>
        </p:txBody>
      </p:sp>
      <p:sp>
        <p:nvSpPr>
          <p:cNvPr id="31" name="Rectangle 30"/>
          <p:cNvSpPr/>
          <p:nvPr userDrawn="1"/>
        </p:nvSpPr>
        <p:spPr>
          <a:xfrm>
            <a:off x="0" y="1453229"/>
            <a:ext cx="9143999" cy="42331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Diamond 31"/>
          <p:cNvSpPr/>
          <p:nvPr userDrawn="1"/>
        </p:nvSpPr>
        <p:spPr>
          <a:xfrm>
            <a:off x="6519888" y="2018455"/>
            <a:ext cx="2618196" cy="3025702"/>
          </a:xfrm>
          <a:prstGeom prst="diamond">
            <a:avLst/>
          </a:prstGeom>
          <a:solidFill>
            <a:srgbClr val="7089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32"/>
          <p:cNvSpPr/>
          <p:nvPr userDrawn="1"/>
        </p:nvSpPr>
        <p:spPr>
          <a:xfrm>
            <a:off x="7691722" y="1453229"/>
            <a:ext cx="1446361" cy="4239562"/>
          </a:xfrm>
          <a:prstGeom prst="rect">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34" name="Group 33"/>
          <p:cNvGrpSpPr/>
          <p:nvPr userDrawn="1"/>
        </p:nvGrpSpPr>
        <p:grpSpPr>
          <a:xfrm rot="21321698">
            <a:off x="5749104" y="1671671"/>
            <a:ext cx="1860828" cy="1649281"/>
            <a:chOff x="8582025" y="1486888"/>
            <a:chExt cx="1769267" cy="1559489"/>
          </a:xfrm>
        </p:grpSpPr>
        <p:cxnSp>
          <p:nvCxnSpPr>
            <p:cNvPr id="35" name="Straight Connector 34"/>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pic>
        <p:nvPicPr>
          <p:cNvPr id="49" name="Picture 48"/>
          <p:cNvPicPr>
            <a:picLocks noChangeAspect="1"/>
          </p:cNvPicPr>
          <p:nvPr userDrawn="1"/>
        </p:nvPicPr>
        <p:blipFill>
          <a:blip r:embed="rId2" cstate="print">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tretch>
            <a:fillRect/>
          </a:stretch>
        </p:blipFill>
        <p:spPr>
          <a:xfrm>
            <a:off x="-62334" y="1541417"/>
            <a:ext cx="1905911" cy="1914265"/>
          </a:xfrm>
          <a:prstGeom prst="rect">
            <a:avLst/>
          </a:prstGeom>
          <a:ln>
            <a:noFill/>
          </a:ln>
        </p:spPr>
      </p:pic>
      <p:pic>
        <p:nvPicPr>
          <p:cNvPr id="50" name="Picture 49"/>
          <p:cNvPicPr>
            <a:picLocks noChangeAspect="1"/>
          </p:cNvPicPr>
          <p:nvPr userDrawn="1"/>
        </p:nvPicPr>
        <p:blipFill rotWithShape="1">
          <a:blip r:embed="rId2" cstate="print">
            <a:duotone>
              <a:prstClr val="black"/>
              <a:schemeClr val="accent2">
                <a:lumMod val="75000"/>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rcRect l="32653"/>
          <a:stretch/>
        </p:blipFill>
        <p:spPr>
          <a:xfrm>
            <a:off x="6726" y="3361946"/>
            <a:ext cx="1627045" cy="2348155"/>
          </a:xfrm>
          <a:prstGeom prst="rect">
            <a:avLst/>
          </a:prstGeom>
          <a:ln>
            <a:noFill/>
          </a:ln>
        </p:spPr>
      </p:pic>
      <p:pic>
        <p:nvPicPr>
          <p:cNvPr id="51" name="Picture 50"/>
          <p:cNvPicPr>
            <a:picLocks noChangeAspect="1"/>
          </p:cNvPicPr>
          <p:nvPr userDrawn="1"/>
        </p:nvPicPr>
        <p:blipFill>
          <a:blip r:embed="rId4" cstate="print">
            <a:duotone>
              <a:prstClr val="black"/>
              <a:schemeClr val="accent6">
                <a:tint val="45000"/>
                <a:satMod val="400000"/>
              </a:schemeClr>
            </a:duotone>
            <a:extLst>
              <a:ext uri="{BEBA8EAE-BF5A-486C-A8C5-ECC9F3942E4B}">
                <a14:imgProps xmlns:a14="http://schemas.microsoft.com/office/drawing/2010/main" xmlns="">
                  <a14:imgLayer r:embed="rId5">
                    <a14:imgEffect>
                      <a14:backgroundRemoval t="9434" b="100000" l="4706" r="97647"/>
                    </a14:imgEffect>
                  </a14:imgLayer>
                </a14:imgProps>
              </a:ext>
            </a:extLst>
          </a:blip>
          <a:stretch>
            <a:fillRect/>
          </a:stretch>
        </p:blipFill>
        <p:spPr>
          <a:xfrm>
            <a:off x="0" y="4177450"/>
            <a:ext cx="875801" cy="546089"/>
          </a:xfrm>
          <a:prstGeom prst="rect">
            <a:avLst/>
          </a:prstGeom>
        </p:spPr>
      </p:pic>
      <p:pic>
        <p:nvPicPr>
          <p:cNvPr id="52" name="Picture 4" descr="legal icon clipart Law Computer Icons Clip art clipart - Judge ..."/>
          <p:cNvPicPr>
            <a:picLocks noChangeAspect="1" noChangeArrowheads="1"/>
          </p:cNvPicPr>
          <p:nvPr userDrawn="1"/>
        </p:nvPicPr>
        <p:blipFill rotWithShape="1">
          <a:blip r:embed="rId6" cstate="print">
            <a:duotone>
              <a:schemeClr val="accent5">
                <a:shade val="45000"/>
                <a:satMod val="135000"/>
              </a:schemeClr>
              <a:prstClr val="white"/>
            </a:duotone>
            <a:extLst>
              <a:ext uri="{BEBA8EAE-BF5A-486C-A8C5-ECC9F3942E4B}">
                <a14:imgProps xmlns:a14="http://schemas.microsoft.com/office/drawing/2010/main" xmlns="">
                  <a14:imgLayer r:embed="rId7">
                    <a14:imgEffect>
                      <a14:backgroundRemoval t="10000" b="93654" l="6222" r="90000">
                        <a14:foregroundMark x1="51667" y1="29038" x2="51667" y2="29038"/>
                        <a14:foregroundMark x1="44667" y1="77308" x2="44667" y2="77308"/>
                        <a14:foregroundMark x1="40000" y1="55577" x2="40000" y2="55577"/>
                      </a14:backgroundRemoval>
                    </a14:imgEffect>
                    <a14:imgEffect>
                      <a14:brightnessContrast bright="20000" contrast="-20000"/>
                    </a14:imgEffect>
                  </a14:imgLayer>
                </a14:imgProps>
              </a:ext>
              <a:ext uri="{28A0092B-C50C-407E-A947-70E740481C1C}">
                <a14:useLocalDpi xmlns:a14="http://schemas.microsoft.com/office/drawing/2010/main" xmlns="" val="0"/>
              </a:ext>
            </a:extLst>
          </a:blip>
          <a:srcRect l="28101" t="16955" r="28232" b="14007"/>
          <a:stretch/>
        </p:blipFill>
        <p:spPr bwMode="auto">
          <a:xfrm>
            <a:off x="592109" y="2125890"/>
            <a:ext cx="647949" cy="591893"/>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52"/>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tretch>
            <a:fillRect/>
          </a:stretch>
        </p:blipFill>
        <p:spPr>
          <a:xfrm>
            <a:off x="1338865" y="2224021"/>
            <a:ext cx="2977863" cy="3008822"/>
          </a:xfrm>
          <a:prstGeom prst="rect">
            <a:avLst/>
          </a:prstGeom>
          <a:ln>
            <a:noFill/>
          </a:ln>
        </p:spPr>
      </p:pic>
      <p:sp>
        <p:nvSpPr>
          <p:cNvPr id="48" name="Rectangle 47"/>
          <p:cNvSpPr/>
          <p:nvPr userDrawn="1"/>
        </p:nvSpPr>
        <p:spPr>
          <a:xfrm>
            <a:off x="2231311" y="3213669"/>
            <a:ext cx="1146505" cy="909423"/>
          </a:xfrm>
          <a:prstGeom prst="rect">
            <a:avLst/>
          </a:prstGeom>
          <a:blipFill dpi="0" rotWithShape="1">
            <a:blip r:embed="rId8" cstate="print">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Diamond 6"/>
          <p:cNvSpPr/>
          <p:nvPr userDrawn="1"/>
        </p:nvSpPr>
        <p:spPr>
          <a:xfrm>
            <a:off x="6766428" y="2186487"/>
            <a:ext cx="2371655" cy="2690313"/>
          </a:xfrm>
          <a:prstGeom prst="diamond">
            <a:avLst/>
          </a:prstGeom>
          <a:solidFill>
            <a:srgbClr val="002A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5" name="Picture 54"/>
          <p:cNvPicPr>
            <a:picLocks noChangeAspect="1"/>
          </p:cNvPicPr>
          <p:nvPr userDrawn="1"/>
        </p:nvPicPr>
        <p:blipFill>
          <a:blip r:embed="rId9" cstate="print">
            <a:duotone>
              <a:prstClr val="black"/>
              <a:srgbClr val="FFAA8F">
                <a:alpha val="50980"/>
                <a:tint val="45000"/>
                <a:satMod val="400000"/>
              </a:srgbClr>
            </a:duotone>
            <a:extLst>
              <a:ext uri="{BEBA8EAE-BF5A-486C-A8C5-ECC9F3942E4B}">
                <a14:imgProps xmlns:a14="http://schemas.microsoft.com/office/drawing/2010/main" xmlns="">
                  <a14:imgLayer r:embed="rId10">
                    <a14:imgEffect>
                      <a14:backgroundRemoval t="0" b="99338" l="1786" r="100000"/>
                    </a14:imgEffect>
                  </a14:imgLayer>
                </a14:imgProps>
              </a:ext>
            </a:extLst>
          </a:blip>
          <a:stretch>
            <a:fillRect/>
          </a:stretch>
        </p:blipFill>
        <p:spPr>
          <a:xfrm>
            <a:off x="7481915" y="3232534"/>
            <a:ext cx="1093627" cy="737222"/>
          </a:xfrm>
          <a:prstGeom prst="rect">
            <a:avLst/>
          </a:prstGeom>
        </p:spPr>
      </p:pic>
      <p:grpSp>
        <p:nvGrpSpPr>
          <p:cNvPr id="66" name="Group 65"/>
          <p:cNvGrpSpPr/>
          <p:nvPr userDrawn="1"/>
        </p:nvGrpSpPr>
        <p:grpSpPr>
          <a:xfrm rot="5400000">
            <a:off x="5785824" y="3766088"/>
            <a:ext cx="1923258" cy="1786070"/>
            <a:chOff x="8582025" y="1486888"/>
            <a:chExt cx="1769267" cy="1559489"/>
          </a:xfrm>
        </p:grpSpPr>
        <p:cxnSp>
          <p:nvCxnSpPr>
            <p:cNvPr id="67" name="Straight Connector 66"/>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9" name="Straight Connector 68"/>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8" name="Diamond 7"/>
          <p:cNvSpPr/>
          <p:nvPr userDrawn="1"/>
        </p:nvSpPr>
        <p:spPr>
          <a:xfrm>
            <a:off x="5443299" y="3218388"/>
            <a:ext cx="718846" cy="695255"/>
          </a:xfrm>
          <a:prstGeom prst="diamond">
            <a:avLst/>
          </a:prstGeom>
          <a:solidFill>
            <a:srgbClr val="843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Title Placeholder 1"/>
          <p:cNvSpPr>
            <a:spLocks noGrp="1"/>
          </p:cNvSpPr>
          <p:nvPr>
            <p:ph type="title"/>
          </p:nvPr>
        </p:nvSpPr>
        <p:spPr>
          <a:xfrm>
            <a:off x="1559142" y="208663"/>
            <a:ext cx="6128952" cy="947955"/>
          </a:xfrm>
          <a:prstGeom prst="rect">
            <a:avLst/>
          </a:prstGeom>
        </p:spPr>
        <p:txBody>
          <a:bodyPr vert="horz" lIns="91440" tIns="45720" rIns="91440" bIns="45720" rtlCol="0" anchor="ctr">
            <a:normAutofit/>
          </a:bodyPr>
          <a:lstStyle/>
          <a:p>
            <a:r>
              <a:rPr lang="en-US" dirty="0"/>
              <a:t>Click to edit Master title style</a:t>
            </a:r>
          </a:p>
        </p:txBody>
      </p:sp>
      <p:pic>
        <p:nvPicPr>
          <p:cNvPr id="38" name="Picture 37"/>
          <p:cNvPicPr>
            <a:picLocks noChangeAspect="1"/>
          </p:cNvPicPr>
          <p:nvPr userDrawn="1"/>
        </p:nvPicPr>
        <p:blipFill>
          <a:blip r:embed="rId11" cstate="print"/>
          <a:stretch>
            <a:fillRect/>
          </a:stretch>
        </p:blipFill>
        <p:spPr>
          <a:xfrm>
            <a:off x="7860047" y="90619"/>
            <a:ext cx="1246275" cy="1246275"/>
          </a:xfrm>
          <a:prstGeom prst="rect">
            <a:avLst/>
          </a:prstGeom>
        </p:spPr>
      </p:pic>
      <p:sp>
        <p:nvSpPr>
          <p:cNvPr id="39" name="Diamond 38"/>
          <p:cNvSpPr/>
          <p:nvPr userDrawn="1"/>
        </p:nvSpPr>
        <p:spPr>
          <a:xfrm>
            <a:off x="5456423" y="3407612"/>
            <a:ext cx="718846" cy="695255"/>
          </a:xfrm>
          <a:prstGeom prst="diamond">
            <a:avLst/>
          </a:prstGeom>
          <a:solidFill>
            <a:srgbClr val="002A6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Diamond 39"/>
          <p:cNvSpPr/>
          <p:nvPr userDrawn="1"/>
        </p:nvSpPr>
        <p:spPr>
          <a:xfrm>
            <a:off x="5449861" y="2884021"/>
            <a:ext cx="718846" cy="695255"/>
          </a:xfrm>
          <a:prstGeom prst="diamond">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ectangle 4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67422" y="30280"/>
            <a:ext cx="1090818" cy="1414023"/>
          </a:xfrm>
          <a:prstGeom prst="rect">
            <a:avLst/>
          </a:prstGeom>
        </p:spPr>
      </p:pic>
      <p:sp>
        <p:nvSpPr>
          <p:cNvPr id="41" name="TextBox 40"/>
          <p:cNvSpPr txBox="1"/>
          <p:nvPr userDrawn="1"/>
        </p:nvSpPr>
        <p:spPr>
          <a:xfrm>
            <a:off x="1123756" y="6463242"/>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 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chemeClr val="bg1">
                    <a:lumMod val="95000"/>
                  </a:schemeClr>
                </a:solidFill>
                <a:effectLst/>
                <a:latin typeface="Acumin Pro" panose="020B0804020202020204" pitchFamily="34" charset="0"/>
                <a:ea typeface="+mn-ea"/>
                <a:cs typeface="+mn-cs"/>
              </a:rPr>
              <a:t> </a:t>
            </a:r>
            <a:r>
              <a:rPr lang="en-ZA" sz="1100" i="1" kern="1200" baseline="0" dirty="0">
                <a:solidFill>
                  <a:srgbClr val="62A73B"/>
                </a:solidFill>
                <a:effectLst/>
                <a:latin typeface="Acumin Pro" panose="020B0804020202020204" pitchFamily="34" charset="0"/>
                <a:ea typeface="+mn-ea"/>
                <a:cs typeface="+mn-cs"/>
              </a:rPr>
              <a:t>“</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9" name="object 83"/>
          <p:cNvSpPr/>
          <p:nvPr userDrawn="1"/>
        </p:nvSpPr>
        <p:spPr>
          <a:xfrm>
            <a:off x="35228" y="6456023"/>
            <a:ext cx="2059849" cy="418859"/>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xmlns="">
                    <a14:imgLayer r:embed="rId14">
                      <a14:imgEffect>
                        <a14:brightnessContrast bright="20000" contrast="20000"/>
                      </a14:imgEffect>
                    </a14:imgLayer>
                  </a14:imgProps>
                </a:ext>
              </a:extLst>
            </a:blip>
            <a:stretch>
              <a:fillRect/>
            </a:stretch>
          </a:blipFill>
        </p:spPr>
        <p:txBody>
          <a:bodyPr wrap="square" lIns="0" tIns="0" rIns="0" bIns="0" rtlCol="0"/>
          <a:lstStyle/>
          <a:p>
            <a:endParaRPr/>
          </a:p>
        </p:txBody>
      </p:sp>
      <p:sp>
        <p:nvSpPr>
          <p:cNvPr id="43" name="object 83"/>
          <p:cNvSpPr/>
          <p:nvPr userDrawn="1"/>
        </p:nvSpPr>
        <p:spPr>
          <a:xfrm>
            <a:off x="7149737" y="6456023"/>
            <a:ext cx="1975424" cy="405067"/>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xmlns="">
                    <a14:imgLayer r:embed="rId14">
                      <a14:imgEffect>
                        <a14:brightnessContrast bright="20000" contrast="20000"/>
                      </a14:imgEffect>
                    </a14:imgLayer>
                  </a14:imgProps>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756158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b="1" dirty="0"/>
              <a:t>PRESENTATION OUTLINE</a:t>
            </a:r>
            <a:endParaRPr lang="en-ZA" dirty="0"/>
          </a:p>
        </p:txBody>
      </p:sp>
      <p:sp>
        <p:nvSpPr>
          <p:cNvPr id="3" name="Date Placeholder 2"/>
          <p:cNvSpPr>
            <a:spLocks noGrp="1"/>
          </p:cNvSpPr>
          <p:nvPr>
            <p:ph type="dt" sz="half" idx="10"/>
          </p:nvPr>
        </p:nvSpPr>
        <p:spPr/>
        <p:txBody>
          <a:bodyPr/>
          <a:lstStyle/>
          <a:p>
            <a:fld id="{6431A541-BFA3-4A7E-9DA4-D2B73292C4F4}" type="datetime1">
              <a:rPr lang="en-ZA" smtClean="0"/>
              <a:pPr/>
              <a:t>2022/05/25</a:t>
            </a:fld>
            <a:endParaRPr lang="en-ZA"/>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1490249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4566" y="365123"/>
            <a:ext cx="5502875" cy="1325563"/>
          </a:xfrm>
        </p:spPr>
        <p:txBody>
          <a:bodyPr/>
          <a:lstStyle/>
          <a:p>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4CB08B4-CCF4-4AF8-947A-91114542DD53}" type="datetime1">
              <a:rPr lang="en-ZA" smtClean="0"/>
              <a:pPr/>
              <a:t>2022/05/25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4122411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B6EC7A-4BD5-4BA7-9060-D97763EB829A}" type="datetime1">
              <a:rPr lang="en-ZA" smtClean="0"/>
              <a:pPr/>
              <a:t>2022/05/25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1150458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F14F44-0A17-4820-838D-705BEEECFD77}" type="datetime1">
              <a:rPr lang="en-ZA" smtClean="0"/>
              <a:pPr/>
              <a:t>2022/05/25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332436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E69287-FB4A-451A-B069-AF05296CF55A}" type="datetime1">
              <a:rPr lang="en-ZA" smtClean="0"/>
              <a:pPr/>
              <a:t>2022/05/25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221209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4566" y="365123"/>
            <a:ext cx="5502875" cy="1325563"/>
          </a:xfrm>
        </p:spPr>
        <p:txBody>
          <a:bodyPr/>
          <a:lstStyle/>
          <a:p>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3652510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D3050-BCE2-496A-8D95-EF316172CDEB}" type="datetime1">
              <a:rPr lang="en-ZA" smtClean="0"/>
              <a:pPr/>
              <a:t>2022/05/25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1705691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D7924-7D8C-4B1B-9A26-08017CF1119F}" type="datetime1">
              <a:rPr lang="en-ZA" smtClean="0"/>
              <a:pPr/>
              <a:t>2022/05/25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2809076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5F3112-8C45-4A50-9197-AB26D613BACA}" type="datetime1">
              <a:rPr lang="en-ZA" smtClean="0"/>
              <a:pPr/>
              <a:t>2022/05/25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2481392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C844C0-231F-4439-A1C0-598E9F83CA41}" type="datetime1">
              <a:rPr lang="en-ZA" smtClean="0"/>
              <a:pPr/>
              <a:t>2022/05/25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3922990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C2477-12EE-45EC-912E-A6FB5DFD496B}" type="datetime1">
              <a:rPr lang="en-ZA" smtClean="0"/>
              <a:pPr/>
              <a:t>2022/05/25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1890581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B6354-1430-4230-9CB1-A7EE6EB4D819}" type="datetime1">
              <a:rPr lang="en-ZA" smtClean="0"/>
              <a:pPr/>
              <a:t>2022/05/25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1929832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3D147EB-7996-49DE-AF56-C968D22E6D16}" type="slidenum">
              <a:rPr lang="en-ZA" smtClean="0"/>
              <a:pPr/>
              <a:t>‹#›</a:t>
            </a:fld>
            <a:endParaRPr lang="en-ZA" dirty="0"/>
          </a:p>
        </p:txBody>
      </p:sp>
    </p:spTree>
    <p:extLst>
      <p:ext uri="{BB962C8B-B14F-4D97-AF65-F5344CB8AC3E}">
        <p14:creationId xmlns:p14="http://schemas.microsoft.com/office/powerpoint/2010/main" xmlns="" val="2722655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lvl1pPr>
              <a:defRPr>
                <a:solidFill>
                  <a:srgbClr val="447644"/>
                </a:solidFill>
                <a:uFill>
                  <a:solidFill>
                    <a:srgbClr val="447644"/>
                  </a:solidFill>
                </a:uFill>
              </a:defRPr>
            </a:lvl1pPr>
          </a:lstStyle>
          <a:p>
            <a:pPr lvl="0"/>
            <a:r>
              <a:rPr lang="en-US"/>
              <a:t>Click to edit Master title style</a:t>
            </a:r>
            <a:endParaRPr/>
          </a:p>
        </p:txBody>
      </p:sp>
    </p:spTree>
    <p:extLst>
      <p:ext uri="{BB962C8B-B14F-4D97-AF65-F5344CB8AC3E}">
        <p14:creationId xmlns:p14="http://schemas.microsoft.com/office/powerpoint/2010/main" xmlns="" val="403627157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248228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403587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35650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34176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67185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413982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image" Target="../media/image1.png"/><Relationship Id="rId20"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microsoft.com/office/2007/relationships/hdphoto" Target="../media/hdphoto1.wdp"/><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userDrawn="1"/>
        </p:nvSpPr>
        <p:spPr>
          <a:xfrm>
            <a:off x="349022" y="6307348"/>
            <a:ext cx="7950653" cy="707886"/>
          </a:xfrm>
          <a:prstGeom prst="rect">
            <a:avLst/>
          </a:prstGeom>
          <a:noFill/>
        </p:spPr>
        <p:txBody>
          <a:bodyPr wrap="square" rtlCol="0">
            <a:spAutoFit/>
          </a:bodyPr>
          <a:lstStyle/>
          <a:p>
            <a:pPr algn="ctr" rtl="0">
              <a:lnSpc>
                <a:spcPct val="100000"/>
              </a:lnSpc>
            </a:pPr>
            <a:endParaRPr lang="en-ZA" sz="1600" dirty="0">
              <a:solidFill>
                <a:schemeClr val="accent2">
                  <a:lumMod val="50000"/>
                </a:schemeClr>
              </a:solidFill>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dirty="0"/>
          </a:p>
          <a:p>
            <a:pPr algn="ctr" rtl="0"/>
            <a:endParaRPr lang="en-US" sz="1800" b="0" i="0" u="none" strike="noStrike" kern="1200" baseline="30000" dirty="0">
              <a:solidFill>
                <a:schemeClr val="bg1"/>
              </a:solidFill>
              <a:latin typeface="Arial Black" panose="020B0A04020102020204" pitchFamily="34" charset="0"/>
              <a:ea typeface="+mn-ea"/>
              <a:cs typeface="+mn-cs"/>
            </a:endParaRPr>
          </a:p>
        </p:txBody>
      </p:sp>
      <p:sp>
        <p:nvSpPr>
          <p:cNvPr id="4" name="Date Placeholder 3"/>
          <p:cNvSpPr>
            <a:spLocks noGrp="1"/>
          </p:cNvSpPr>
          <p:nvPr>
            <p:ph type="dt" sz="half" idx="2"/>
          </p:nvPr>
        </p:nvSpPr>
        <p:spPr>
          <a:xfrm>
            <a:off x="74262" y="6356353"/>
            <a:ext cx="11748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7056188" y="6256481"/>
            <a:ext cx="2057400" cy="365125"/>
          </a:xfrm>
          <a:prstGeom prst="rect">
            <a:avLst/>
          </a:prstGeom>
        </p:spPr>
        <p:txBody>
          <a:bodyPr vert="horz" lIns="91440" tIns="45720" rIns="91440" bIns="45720" rtlCol="0" anchor="ctr"/>
          <a:lstStyle>
            <a:lvl1pPr algn="r">
              <a:defRPr sz="2000" b="0" cap="none" spc="0">
                <a:ln w="0"/>
                <a:solidFill>
                  <a:schemeClr val="bg1"/>
                </a:solidFill>
                <a:effectLst>
                  <a:outerShdw blurRad="38100" dist="19050" dir="2700000" algn="tl" rotWithShape="0">
                    <a:schemeClr val="dk1">
                      <a:alpha val="40000"/>
                    </a:schemeClr>
                  </a:outerShdw>
                </a:effectLst>
                <a:latin typeface="Arial Narrow" panose="020B0606020202030204" pitchFamily="34" charset="0"/>
              </a:defRPr>
            </a:lvl1pPr>
          </a:lstStyle>
          <a:p>
            <a:fld id="{0C4DB43B-2450-41F4-875D-3A173E257EAA}" type="slidenum">
              <a:rPr lang="en-ZA" smtClean="0"/>
              <a:pPr/>
              <a:t>‹#›</a:t>
            </a:fld>
            <a:endParaRPr lang="en-ZA" dirty="0"/>
          </a:p>
        </p:txBody>
      </p:sp>
      <p:pic>
        <p:nvPicPr>
          <p:cNvPr id="13" name="Picture 12"/>
          <p:cNvPicPr>
            <a:picLocks noChangeAspect="1"/>
          </p:cNvPicPr>
          <p:nvPr userDrawn="1"/>
        </p:nvPicPr>
        <p:blipFill rotWithShape="1">
          <a:blip r:embed="rId14" cstate="print"/>
          <a:srcRect b="21083"/>
          <a:stretch/>
        </p:blipFill>
        <p:spPr>
          <a:xfrm>
            <a:off x="2508891" y="1832657"/>
            <a:ext cx="4126216" cy="4218073"/>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614213" y="519301"/>
            <a:ext cx="6128952" cy="947955"/>
          </a:xfrm>
          <a:prstGeom prst="rect">
            <a:avLst/>
          </a:prstGeom>
        </p:spPr>
        <p:txBody>
          <a:bodyPr vert="horz" lIns="91440" tIns="45720" rIns="91440" bIns="45720" rtlCol="0" anchor="ctr">
            <a:normAutofit/>
          </a:bodyPr>
          <a:lstStyle/>
          <a:p>
            <a:r>
              <a:rPr lang="en-US" dirty="0"/>
              <a:t>Click to edit Master title style</a:t>
            </a:r>
          </a:p>
        </p:txBody>
      </p:sp>
      <p:sp>
        <p:nvSpPr>
          <p:cNvPr id="14" name="TextBox 13"/>
          <p:cNvSpPr txBox="1"/>
          <p:nvPr userDrawn="1"/>
        </p:nvSpPr>
        <p:spPr>
          <a:xfrm>
            <a:off x="1171842" y="6418509"/>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rgbClr val="62A73B"/>
                </a:solidFill>
                <a:effectLst/>
                <a:latin typeface="Acumin Pro" panose="020B0804020202020204" pitchFamily="34" charset="0"/>
                <a:ea typeface="+mn-ea"/>
                <a:cs typeface="+mn-cs"/>
              </a:rPr>
              <a:t> “</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6" name="Picture 15"/>
          <p:cNvPicPr>
            <a:picLocks noChangeAspect="1"/>
          </p:cNvPicPr>
          <p:nvPr userDrawn="1"/>
        </p:nvPicPr>
        <p:blipFill>
          <a:blip r:embed="rId15" cstate="print"/>
          <a:stretch>
            <a:fillRect/>
          </a:stretch>
        </p:blipFill>
        <p:spPr>
          <a:xfrm>
            <a:off x="7914366" y="440258"/>
            <a:ext cx="1135780" cy="1135780"/>
          </a:xfrm>
          <a:prstGeom prst="rect">
            <a:avLst/>
          </a:prstGeom>
        </p:spPr>
      </p:pic>
      <p:sp>
        <p:nvSpPr>
          <p:cNvPr id="17" name="object 83"/>
          <p:cNvSpPr/>
          <p:nvPr userDrawn="1"/>
        </p:nvSpPr>
        <p:spPr>
          <a:xfrm>
            <a:off x="7054964" y="6552214"/>
            <a:ext cx="2058624" cy="322668"/>
          </a:xfrm>
          <a:prstGeom prst="rect">
            <a:avLst/>
          </a:prstGeom>
          <a:blipFill>
            <a:blip r:embed="rId16" cstate="print">
              <a:duotone>
                <a:prstClr val="black"/>
                <a:schemeClr val="accent6">
                  <a:tint val="45000"/>
                  <a:satMod val="400000"/>
                </a:schemeClr>
              </a:duotone>
              <a:extLst>
                <a:ext uri="{BEBA8EAE-BF5A-486C-A8C5-ECC9F3942E4B}">
                  <a14:imgProps xmlns:a14="http://schemas.microsoft.com/office/drawing/2010/main" xmlns="">
                    <a14:imgLayer r:embed="rId17">
                      <a14:imgEffect>
                        <a14:brightnessContrast bright="20000" contrast="20000"/>
                      </a14:imgEffect>
                    </a14:imgLayer>
                  </a14:imgProps>
                </a:ext>
              </a:extLst>
            </a:blip>
            <a:stretch>
              <a:fillRect/>
            </a:stretch>
          </a:blipFill>
        </p:spPr>
        <p:txBody>
          <a:bodyPr wrap="square" lIns="0" tIns="0" rIns="0" bIns="0" rtlCol="0"/>
          <a:lstStyle/>
          <a:p>
            <a:endParaRPr dirty="0"/>
          </a:p>
        </p:txBody>
      </p:sp>
      <p:sp>
        <p:nvSpPr>
          <p:cNvPr id="15" name="object 83"/>
          <p:cNvSpPr/>
          <p:nvPr userDrawn="1"/>
        </p:nvSpPr>
        <p:spPr>
          <a:xfrm>
            <a:off x="35228" y="6535332"/>
            <a:ext cx="2149398" cy="339550"/>
          </a:xfrm>
          <a:prstGeom prst="rect">
            <a:avLst/>
          </a:prstGeom>
          <a:blipFill>
            <a:blip r:embed="rId16" cstate="print">
              <a:duotone>
                <a:prstClr val="black"/>
                <a:schemeClr val="accent6">
                  <a:tint val="45000"/>
                  <a:satMod val="400000"/>
                </a:schemeClr>
              </a:duotone>
              <a:extLst>
                <a:ext uri="{BEBA8EAE-BF5A-486C-A8C5-ECC9F3942E4B}">
                  <a14:imgProps xmlns:a14="http://schemas.microsoft.com/office/drawing/2010/main" xmlns="">
                    <a14:imgLayer r:embed="rId17">
                      <a14:imgEffect>
                        <a14:brightnessContrast bright="20000" contrast="20000"/>
                      </a14:imgEffect>
                    </a14:imgLayer>
                  </a14:imgProps>
                </a:ext>
              </a:extLst>
            </a:blip>
            <a:stretch>
              <a:fillRect/>
            </a:stretch>
          </a:blipFill>
        </p:spPr>
        <p:txBody>
          <a:bodyPr wrap="square" lIns="0" tIns="0" rIns="0" bIns="0" rtlCol="0"/>
          <a:lstStyle/>
          <a:p>
            <a:endParaRPr dirty="0"/>
          </a:p>
        </p:txBody>
      </p:sp>
      <p:pic>
        <p:nvPicPr>
          <p:cNvPr id="18" name="Picture 17"/>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150298" y="251815"/>
            <a:ext cx="1021544" cy="1324223"/>
          </a:xfrm>
          <a:prstGeom prst="rect">
            <a:avLst/>
          </a:prstGeom>
        </p:spPr>
      </p:pic>
    </p:spTree>
    <p:extLst>
      <p:ext uri="{BB962C8B-B14F-4D97-AF65-F5344CB8AC3E}">
        <p14:creationId xmlns:p14="http://schemas.microsoft.com/office/powerpoint/2010/main" xmlns="" val="425569808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320F2-D69E-43C8-9978-47AC0CB3EE07}" type="slidenum">
              <a:rPr lang="en-ZA" smtClean="0"/>
              <a:pPr/>
              <a:t>‹#›</a:t>
            </a:fld>
            <a:endParaRPr lang="en-ZA" dirty="0"/>
          </a:p>
        </p:txBody>
      </p:sp>
    </p:spTree>
    <p:extLst>
      <p:ext uri="{BB962C8B-B14F-4D97-AF65-F5344CB8AC3E}">
        <p14:creationId xmlns:p14="http://schemas.microsoft.com/office/powerpoint/2010/main" xmlns="" val="34351534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userDrawn="1"/>
        </p:nvSpPr>
        <p:spPr>
          <a:xfrm>
            <a:off x="349022" y="6307348"/>
            <a:ext cx="7950653" cy="707886"/>
          </a:xfrm>
          <a:prstGeom prst="rect">
            <a:avLst/>
          </a:prstGeom>
          <a:noFill/>
        </p:spPr>
        <p:txBody>
          <a:bodyPr wrap="square" rtlCol="0">
            <a:spAutoFit/>
          </a:bodyPr>
          <a:lstStyle/>
          <a:p>
            <a:pPr algn="ctr" rtl="0">
              <a:lnSpc>
                <a:spcPct val="100000"/>
              </a:lnSpc>
            </a:pPr>
            <a:endParaRPr lang="en-ZA" sz="1600" dirty="0">
              <a:solidFill>
                <a:schemeClr val="accent2">
                  <a:lumMod val="50000"/>
                </a:schemeClr>
              </a:solidFill>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dirty="0"/>
          </a:p>
          <a:p>
            <a:pPr algn="ctr" rtl="0"/>
            <a:endParaRPr lang="en-US" sz="1800" b="0" i="0" u="none" strike="noStrike" kern="1200" baseline="30000" dirty="0">
              <a:solidFill>
                <a:schemeClr val="bg1"/>
              </a:solidFill>
              <a:latin typeface="Arial Black" panose="020B0A04020102020204" pitchFamily="34" charset="0"/>
              <a:ea typeface="+mn-ea"/>
              <a:cs typeface="+mn-cs"/>
            </a:endParaRPr>
          </a:p>
        </p:txBody>
      </p:sp>
      <p:sp>
        <p:nvSpPr>
          <p:cNvPr id="4" name="Date Placeholder 3"/>
          <p:cNvSpPr>
            <a:spLocks noGrp="1"/>
          </p:cNvSpPr>
          <p:nvPr>
            <p:ph type="dt" sz="half" idx="2"/>
          </p:nvPr>
        </p:nvSpPr>
        <p:spPr>
          <a:xfrm>
            <a:off x="74262" y="6356353"/>
            <a:ext cx="11748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1A541-BFA3-4A7E-9DA4-D2B73292C4F4}" type="datetime1">
              <a:rPr lang="en-ZA" smtClean="0"/>
              <a:pPr/>
              <a:t>2022/05/25</a:t>
            </a:fld>
            <a:endParaRPr lang="en-ZA"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7056188" y="6256481"/>
            <a:ext cx="2057400" cy="365125"/>
          </a:xfrm>
          <a:prstGeom prst="rect">
            <a:avLst/>
          </a:prstGeom>
        </p:spPr>
        <p:txBody>
          <a:bodyPr vert="horz" lIns="91440" tIns="45720" rIns="91440" bIns="45720" rtlCol="0" anchor="ctr"/>
          <a:lstStyle>
            <a:lvl1pPr algn="r">
              <a:defRPr sz="2000" b="0" cap="none" spc="0">
                <a:ln w="0"/>
                <a:solidFill>
                  <a:schemeClr val="bg1"/>
                </a:solidFill>
                <a:effectLst>
                  <a:outerShdw blurRad="38100" dist="19050" dir="2700000" algn="tl" rotWithShape="0">
                    <a:schemeClr val="dk1">
                      <a:alpha val="40000"/>
                    </a:schemeClr>
                  </a:outerShdw>
                </a:effectLst>
                <a:latin typeface="Arial Narrow" panose="020B0606020202030204" pitchFamily="34" charset="0"/>
              </a:defRPr>
            </a:lvl1pPr>
          </a:lstStyle>
          <a:p>
            <a:fld id="{0C4DB43B-2450-41F4-875D-3A173E257EAA}" type="slidenum">
              <a:rPr lang="en-ZA" smtClean="0"/>
              <a:pPr/>
              <a:t>‹#›</a:t>
            </a:fld>
            <a:endParaRPr lang="en-ZA" dirty="0"/>
          </a:p>
        </p:txBody>
      </p:sp>
      <p:pic>
        <p:nvPicPr>
          <p:cNvPr id="13" name="Picture 12"/>
          <p:cNvPicPr>
            <a:picLocks noChangeAspect="1"/>
          </p:cNvPicPr>
          <p:nvPr userDrawn="1"/>
        </p:nvPicPr>
        <p:blipFill rotWithShape="1">
          <a:blip r:embed="rId16" cstate="print"/>
          <a:srcRect b="21083"/>
          <a:stretch/>
        </p:blipFill>
        <p:spPr>
          <a:xfrm>
            <a:off x="2508891" y="1832657"/>
            <a:ext cx="4126216" cy="4218073"/>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614213" y="519301"/>
            <a:ext cx="6128952" cy="947955"/>
          </a:xfrm>
          <a:prstGeom prst="rect">
            <a:avLst/>
          </a:prstGeom>
        </p:spPr>
        <p:txBody>
          <a:bodyPr vert="horz" lIns="91440" tIns="45720" rIns="91440" bIns="45720" rtlCol="0" anchor="ctr">
            <a:normAutofit/>
          </a:bodyPr>
          <a:lstStyle/>
          <a:p>
            <a:r>
              <a:rPr lang="en-US" dirty="0"/>
              <a:t>Click to edit Master title style</a:t>
            </a:r>
          </a:p>
        </p:txBody>
      </p:sp>
      <p:sp>
        <p:nvSpPr>
          <p:cNvPr id="14" name="TextBox 13"/>
          <p:cNvSpPr txBox="1"/>
          <p:nvPr userDrawn="1"/>
        </p:nvSpPr>
        <p:spPr>
          <a:xfrm>
            <a:off x="1171842" y="6418509"/>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rgbClr val="62A73B"/>
                </a:solidFill>
                <a:effectLst/>
                <a:latin typeface="Acumin Pro" panose="020B0804020202020204" pitchFamily="34" charset="0"/>
                <a:ea typeface="+mn-ea"/>
                <a:cs typeface="+mn-cs"/>
              </a:rPr>
              <a:t> “</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6" name="Picture 15"/>
          <p:cNvPicPr>
            <a:picLocks noChangeAspect="1"/>
          </p:cNvPicPr>
          <p:nvPr userDrawn="1"/>
        </p:nvPicPr>
        <p:blipFill>
          <a:blip r:embed="rId17" cstate="print"/>
          <a:stretch>
            <a:fillRect/>
          </a:stretch>
        </p:blipFill>
        <p:spPr>
          <a:xfrm>
            <a:off x="7914366" y="440258"/>
            <a:ext cx="1135780" cy="1135780"/>
          </a:xfrm>
          <a:prstGeom prst="rect">
            <a:avLst/>
          </a:prstGeom>
        </p:spPr>
      </p:pic>
      <p:sp>
        <p:nvSpPr>
          <p:cNvPr id="17" name="object 83"/>
          <p:cNvSpPr/>
          <p:nvPr userDrawn="1"/>
        </p:nvSpPr>
        <p:spPr>
          <a:xfrm>
            <a:off x="7054964" y="6552214"/>
            <a:ext cx="2058624" cy="322668"/>
          </a:xfrm>
          <a:prstGeom prst="rect">
            <a:avLst/>
          </a:prstGeom>
          <a:blipFill>
            <a:blip r:embed="rId18" cstate="print">
              <a:duotone>
                <a:prstClr val="black"/>
                <a:schemeClr val="accent6">
                  <a:tint val="45000"/>
                  <a:satMod val="400000"/>
                </a:schemeClr>
              </a:duotone>
              <a:extLst>
                <a:ext uri="{BEBA8EAE-BF5A-486C-A8C5-ECC9F3942E4B}">
                  <a14:imgProps xmlns:a14="http://schemas.microsoft.com/office/drawing/2010/main" xmlns="">
                    <a14:imgLayer r:embed="rId19">
                      <a14:imgEffect>
                        <a14:brightnessContrast bright="20000" contrast="20000"/>
                      </a14:imgEffect>
                    </a14:imgLayer>
                  </a14:imgProps>
                </a:ext>
              </a:extLst>
            </a:blip>
            <a:stretch>
              <a:fillRect/>
            </a:stretch>
          </a:blipFill>
        </p:spPr>
        <p:txBody>
          <a:bodyPr wrap="square" lIns="0" tIns="0" rIns="0" bIns="0" rtlCol="0"/>
          <a:lstStyle/>
          <a:p>
            <a:endParaRPr/>
          </a:p>
        </p:txBody>
      </p:sp>
      <p:sp>
        <p:nvSpPr>
          <p:cNvPr id="15" name="object 83"/>
          <p:cNvSpPr/>
          <p:nvPr userDrawn="1"/>
        </p:nvSpPr>
        <p:spPr>
          <a:xfrm>
            <a:off x="35228" y="6535332"/>
            <a:ext cx="2149398" cy="339550"/>
          </a:xfrm>
          <a:prstGeom prst="rect">
            <a:avLst/>
          </a:prstGeom>
          <a:blipFill>
            <a:blip r:embed="rId18" cstate="print">
              <a:duotone>
                <a:prstClr val="black"/>
                <a:schemeClr val="accent6">
                  <a:tint val="45000"/>
                  <a:satMod val="400000"/>
                </a:schemeClr>
              </a:duotone>
              <a:extLst>
                <a:ext uri="{BEBA8EAE-BF5A-486C-A8C5-ECC9F3942E4B}">
                  <a14:imgProps xmlns:a14="http://schemas.microsoft.com/office/drawing/2010/main" xmlns="">
                    <a14:imgLayer r:embed="rId19">
                      <a14:imgEffect>
                        <a14:brightnessContrast bright="20000" contrast="20000"/>
                      </a14:imgEffect>
                    </a14:imgLayer>
                  </a14:imgProps>
                </a:ext>
              </a:extLst>
            </a:blip>
            <a:stretch>
              <a:fillRect/>
            </a:stretch>
          </a:blipFill>
        </p:spPr>
        <p:txBody>
          <a:bodyPr wrap="square" lIns="0" tIns="0" rIns="0" bIns="0" rtlCol="0"/>
          <a:lstStyle/>
          <a:p>
            <a:endParaRPr/>
          </a:p>
        </p:txBody>
      </p:sp>
      <p:pic>
        <p:nvPicPr>
          <p:cNvPr id="18" name="Picture 17"/>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150298" y="251815"/>
            <a:ext cx="1021544" cy="1324223"/>
          </a:xfrm>
          <a:prstGeom prst="rect">
            <a:avLst/>
          </a:prstGeom>
        </p:spPr>
      </p:pic>
    </p:spTree>
    <p:extLst>
      <p:ext uri="{BB962C8B-B14F-4D97-AF65-F5344CB8AC3E}">
        <p14:creationId xmlns:p14="http://schemas.microsoft.com/office/powerpoint/2010/main" xmlns="" val="41630085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3345" y="5773991"/>
            <a:ext cx="7706107" cy="400110"/>
          </a:xfrm>
          <a:prstGeom prst="rect">
            <a:avLst/>
          </a:prstGeom>
        </p:spPr>
        <p:txBody>
          <a:bodyPr wrap="square">
            <a:spAutoFit/>
          </a:bodyPr>
          <a:lstStyle/>
          <a:p>
            <a:pPr algn="ctr"/>
            <a:r>
              <a:rPr lang="en-US" sz="2000" b="1" dirty="0">
                <a:solidFill>
                  <a:srgbClr val="002060"/>
                </a:solidFill>
                <a:latin typeface="Arial Narrow" panose="020B0606020202030204" pitchFamily="34" charset="0"/>
              </a:rPr>
              <a:t>20 MAY 2022</a:t>
            </a:r>
            <a:endParaRPr lang="en-ZA" sz="2000" b="1" dirty="0">
              <a:solidFill>
                <a:srgbClr val="002060"/>
              </a:solidFill>
              <a:latin typeface="Arial Narrow" panose="020B0606020202030204" pitchFamily="34" charset="0"/>
            </a:endParaRPr>
          </a:p>
        </p:txBody>
      </p:sp>
      <p:sp>
        <p:nvSpPr>
          <p:cNvPr id="9" name="Rectangle 2"/>
          <p:cNvSpPr txBox="1">
            <a:spLocks noChangeAspect="1" noChangeArrowheads="1"/>
          </p:cNvSpPr>
          <p:nvPr/>
        </p:nvSpPr>
        <p:spPr>
          <a:xfrm>
            <a:off x="1099128" y="129310"/>
            <a:ext cx="6945744" cy="13171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en-US" sz="2200" b="1" dirty="0">
                <a:solidFill>
                  <a:srgbClr val="002060"/>
                </a:solidFill>
                <a:latin typeface="Arial Narrow" panose="020B0606020202030204" pitchFamily="34" charset="0"/>
              </a:rPr>
              <a:t>PORTFOLIO COMMITTEE ON EMPLOYMENT AND LABOUR 2021/22 SECOND QUARTER</a:t>
            </a:r>
            <a:endParaRPr lang="en-US" sz="2000" b="1" dirty="0">
              <a:solidFill>
                <a:srgbClr val="002060"/>
              </a:solidFill>
              <a:latin typeface="Arial Narrow" panose="020B0606020202030204" pitchFamily="34" charset="0"/>
            </a:endParaRPr>
          </a:p>
          <a:p>
            <a:pPr algn="ctr">
              <a:lnSpc>
                <a:spcPct val="100000"/>
              </a:lnSpc>
            </a:pPr>
            <a:r>
              <a:rPr lang="en-US" sz="2000" b="1" dirty="0">
                <a:solidFill>
                  <a:srgbClr val="002060"/>
                </a:solidFill>
                <a:latin typeface="Arial Narrow" panose="020B0606020202030204" pitchFamily="34" charset="0"/>
              </a:rPr>
              <a:t>PERFORMANCE REPORT</a:t>
            </a:r>
          </a:p>
          <a:p>
            <a:pPr algn="ctr">
              <a:lnSpc>
                <a:spcPct val="100000"/>
              </a:lnSpc>
            </a:pPr>
            <a:r>
              <a:rPr lang="en-US" sz="2200" b="1" dirty="0">
                <a:solidFill>
                  <a:srgbClr val="002060"/>
                </a:solidFill>
                <a:latin typeface="Arial Narrow" panose="020B0606020202030204" pitchFamily="34" charset="0"/>
              </a:rPr>
              <a:t> </a:t>
            </a:r>
          </a:p>
        </p:txBody>
      </p:sp>
    </p:spTree>
    <p:extLst>
      <p:ext uri="{BB962C8B-B14F-4D97-AF65-F5344CB8AC3E}">
        <p14:creationId xmlns:p14="http://schemas.microsoft.com/office/powerpoint/2010/main" xmlns="" val="408231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90356E0-0D8A-4D57-9288-FA164B8FC068}"/>
              </a:ext>
            </a:extLst>
          </p:cNvPr>
          <p:cNvSpPr>
            <a:spLocks noGrp="1"/>
          </p:cNvSpPr>
          <p:nvPr>
            <p:ph type="sldNum" sz="quarter" idx="12"/>
          </p:nvPr>
        </p:nvSpPr>
        <p:spPr/>
        <p:txBody>
          <a:bodyPr/>
          <a:lstStyle/>
          <a:p>
            <a:fld id="{0C4DB43B-2450-41F4-875D-3A173E257EAA}" type="slidenum">
              <a:rPr lang="en-ZA" smtClean="0"/>
              <a:pPr/>
              <a:t>10</a:t>
            </a:fld>
            <a:endParaRPr lang="en-ZA" dirty="0"/>
          </a:p>
        </p:txBody>
      </p:sp>
      <p:sp>
        <p:nvSpPr>
          <p:cNvPr id="3" name="Content Placeholder 2"/>
          <p:cNvSpPr>
            <a:spLocks noGrp="1"/>
          </p:cNvSpPr>
          <p:nvPr>
            <p:ph idx="1"/>
          </p:nvPr>
        </p:nvSpPr>
        <p:spPr>
          <a:xfrm>
            <a:off x="536287" y="2758498"/>
            <a:ext cx="7886700" cy="1000702"/>
          </a:xfrm>
          <a:solidFill>
            <a:schemeClr val="accent1"/>
          </a:solidFill>
          <a:ln>
            <a:solidFill>
              <a:schemeClr val="accent1">
                <a:lumMod val="60000"/>
                <a:lumOff val="40000"/>
              </a:schemeClr>
            </a:solidFill>
          </a:ln>
          <a:scene3d>
            <a:camera prst="orthographicFront"/>
            <a:lightRig rig="threePt" dir="t"/>
          </a:scene3d>
          <a:sp3d>
            <a:bevelT/>
          </a:sp3d>
        </p:spPr>
        <p:txBody>
          <a:bodyPr>
            <a:normAutofit fontScale="70000" lnSpcReduction="20000"/>
          </a:bodyPr>
          <a:lstStyle/>
          <a:p>
            <a:pPr marL="0" indent="0" algn="ctr">
              <a:buNone/>
            </a:pPr>
            <a:endParaRPr lang="en-US" sz="3600" b="1" dirty="0">
              <a:latin typeface="Arial Narrow" panose="020B0606020202030204" pitchFamily="34" charset="0"/>
            </a:endParaRPr>
          </a:p>
          <a:p>
            <a:pPr marL="0" indent="0" algn="ctr">
              <a:buNone/>
            </a:pPr>
            <a:r>
              <a:rPr lang="en-US" sz="3600" b="1" dirty="0">
                <a:latin typeface="Arial Narrow" panose="020B0606020202030204" pitchFamily="34" charset="0"/>
              </a:rPr>
              <a:t>2021/22 SECOND QUARTER NON - FINANCIAL RESULTS</a:t>
            </a:r>
            <a:endParaRPr lang="en-ZA" sz="3600" b="1" dirty="0">
              <a:latin typeface="Arial Narrow" panose="020B0606020202030204" pitchFamily="34" charset="0"/>
            </a:endParaRPr>
          </a:p>
        </p:txBody>
      </p:sp>
    </p:spTree>
    <p:extLst>
      <p:ext uri="{BB962C8B-B14F-4D97-AF65-F5344CB8AC3E}">
        <p14:creationId xmlns:p14="http://schemas.microsoft.com/office/powerpoint/2010/main" xmlns="" val="238105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rgbClr val="92D050"/>
          </a:solidFill>
          <a:ln>
            <a:solidFill>
              <a:schemeClr val="tx1"/>
            </a:solid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ZA" dirty="0"/>
          </a:p>
          <a:p>
            <a:pPr eaLnBrk="1" hangingPunct="1">
              <a:defRPr/>
            </a:pPr>
            <a:endParaRPr lang="en-ZA" dirty="0"/>
          </a:p>
          <a:p>
            <a:pPr eaLnBrk="1" hangingPunct="1">
              <a:defRPr/>
            </a:pPr>
            <a:endParaRPr lang="en-ZA" dirty="0"/>
          </a:p>
          <a:p>
            <a:pPr eaLnBrk="1" hangingPunct="1">
              <a:defRPr/>
            </a:pPr>
            <a:endParaRPr lang="en-ZA" dirty="0"/>
          </a:p>
        </p:txBody>
      </p:sp>
      <p:sp>
        <p:nvSpPr>
          <p:cNvPr id="3" name="TextBox 2"/>
          <p:cNvSpPr txBox="1"/>
          <p:nvPr/>
        </p:nvSpPr>
        <p:spPr>
          <a:xfrm>
            <a:off x="914400" y="3687763"/>
            <a:ext cx="7543800" cy="1200150"/>
          </a:xfrm>
          <a:prstGeom prst="rect">
            <a:avLst/>
          </a:prstGeom>
          <a:solidFill>
            <a:srgbClr val="92D050"/>
          </a:solidFill>
          <a:ln>
            <a:solidFill>
              <a:schemeClr val="tx1"/>
            </a:solid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ZA" dirty="0"/>
          </a:p>
          <a:p>
            <a:pPr eaLnBrk="1" hangingPunct="1">
              <a:defRPr/>
            </a:pPr>
            <a:endParaRPr lang="en-ZA" dirty="0"/>
          </a:p>
          <a:p>
            <a:pPr eaLnBrk="1" hangingPunct="1">
              <a:defRPr/>
            </a:pPr>
            <a:endParaRPr lang="en-ZA" dirty="0"/>
          </a:p>
          <a:p>
            <a:pPr eaLnBrk="1" hangingPunct="1">
              <a:defRPr/>
            </a:pPr>
            <a:endParaRPr lang="en-ZA" dirty="0"/>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ZA" dirty="0">
              <a:solidFill>
                <a:srgbClr val="FFFFFF"/>
              </a:solidFill>
              <a:latin typeface="Calibri" panose="020F0502020204030204" pitchFamily="34" charset="0"/>
            </a:endParaRPr>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ZA" dirty="0">
              <a:solidFill>
                <a:srgbClr val="FFFFFF"/>
              </a:solidFill>
              <a:latin typeface="Calibri" panose="020F0502020204030204" pitchFamily="34" charset="0"/>
            </a:endParaRPr>
          </a:p>
        </p:txBody>
      </p:sp>
      <p:sp>
        <p:nvSpPr>
          <p:cNvPr id="9222"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dirty="0">
                <a:solidFill>
                  <a:srgbClr val="000000"/>
                </a:solidFill>
                <a:latin typeface="Arial Narrow" panose="020B0606020202030204" pitchFamily="34" charset="0"/>
                <a:cs typeface="Times New Roman" panose="02020603050405020304" pitchFamily="18" charset="0"/>
              </a:rPr>
              <a:t>Implication</a:t>
            </a: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dirty="0">
                <a:solidFill>
                  <a:srgbClr val="00B050"/>
                </a:solidFill>
                <a:latin typeface="Arial Narrow" panose="020B0606020202030204" pitchFamily="34" charset="0"/>
                <a:cs typeface="Times New Roman" panose="02020603050405020304" pitchFamily="18" charset="0"/>
              </a:rPr>
              <a:t>ACHIEVED </a:t>
            </a:r>
          </a:p>
          <a:p>
            <a:pPr eaLnBrk="1" hangingPunct="1">
              <a:spcBef>
                <a:spcPct val="0"/>
              </a:spcBef>
              <a:buFontTx/>
              <a:buNone/>
            </a:pPr>
            <a:r>
              <a:rPr lang="en-ZA" altLang="en-US" sz="2000" b="1" dirty="0">
                <a:solidFill>
                  <a:srgbClr val="000000"/>
                </a:solidFill>
                <a:latin typeface="Arial Narrow" panose="020B0606020202030204" pitchFamily="34" charset="0"/>
                <a:cs typeface="Times New Roman" panose="02020603050405020304" pitchFamily="18" charset="0"/>
              </a:rPr>
              <a:t>Performance Indicator is on track  or reflects complete implementation. Target achieved</a:t>
            </a:r>
          </a:p>
          <a:p>
            <a:pPr eaLnBrk="1" hangingPunct="1">
              <a:spcBef>
                <a:spcPct val="0"/>
              </a:spcBef>
              <a:buFontTx/>
              <a:buNone/>
            </a:pP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u="sng" dirty="0">
                <a:solidFill>
                  <a:srgbClr val="00B050"/>
                </a:solidFill>
                <a:latin typeface="Arial Narrow" panose="020B0606020202030204" pitchFamily="34" charset="0"/>
                <a:cs typeface="Times New Roman" panose="02020603050405020304" pitchFamily="18" charset="0"/>
              </a:rPr>
              <a:t>100+%   Complete</a:t>
            </a:r>
            <a:endParaRPr lang="en-ZA" altLang="en-US" sz="1800" dirty="0">
              <a:latin typeface="Arial Narrow" panose="020B0606020202030204" pitchFamily="34" charset="0"/>
              <a:cs typeface="Times New Roman" panose="02020603050405020304" pitchFamily="18" charset="0"/>
            </a:endParaRPr>
          </a:p>
        </p:txBody>
      </p:sp>
      <p:sp>
        <p:nvSpPr>
          <p:cNvPr id="9223" name="TextBox 6"/>
          <p:cNvSpPr txBox="1">
            <a:spLocks noChangeArrowheads="1"/>
          </p:cNvSpPr>
          <p:nvPr/>
        </p:nvSpPr>
        <p:spPr bwMode="auto">
          <a:xfrm>
            <a:off x="1997075" y="3687763"/>
            <a:ext cx="63849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dirty="0">
                <a:solidFill>
                  <a:srgbClr val="000000"/>
                </a:solidFill>
                <a:latin typeface="Arial Narrow" panose="020B0606020202030204" pitchFamily="34" charset="0"/>
                <a:cs typeface="Times New Roman" panose="02020603050405020304" pitchFamily="18" charset="0"/>
              </a:rPr>
              <a:t>Implication</a:t>
            </a: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dirty="0">
                <a:solidFill>
                  <a:srgbClr val="FF0000"/>
                </a:solidFill>
                <a:latin typeface="Arial Narrow" panose="020B0606020202030204" pitchFamily="34" charset="0"/>
                <a:cs typeface="Times New Roman" panose="02020603050405020304" pitchFamily="18" charset="0"/>
              </a:rPr>
              <a:t>NOT ACHIEVED </a:t>
            </a:r>
          </a:p>
          <a:p>
            <a:pPr eaLnBrk="1" hangingPunct="1">
              <a:spcBef>
                <a:spcPct val="0"/>
              </a:spcBef>
              <a:buFontTx/>
              <a:buNone/>
            </a:pPr>
            <a:r>
              <a:rPr lang="en-ZA" altLang="en-US" sz="2000" b="1" dirty="0">
                <a:solidFill>
                  <a:srgbClr val="000000"/>
                </a:solidFill>
                <a:latin typeface="Arial Narrow" panose="020B0606020202030204" pitchFamily="34" charset="0"/>
                <a:cs typeface="Times New Roman" panose="02020603050405020304" pitchFamily="18" charset="0"/>
              </a:rPr>
              <a:t>Performance Indicator behind schedule. Target not achieved</a:t>
            </a:r>
          </a:p>
          <a:p>
            <a:pPr eaLnBrk="1" hangingPunct="1">
              <a:spcBef>
                <a:spcPct val="0"/>
              </a:spcBef>
              <a:buFontTx/>
              <a:buNone/>
            </a:pP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u="sng" dirty="0">
                <a:solidFill>
                  <a:srgbClr val="FF0000"/>
                </a:solidFill>
                <a:latin typeface="Arial Narrow" panose="020B0606020202030204" pitchFamily="34" charset="0"/>
                <a:cs typeface="Times New Roman" panose="02020603050405020304" pitchFamily="18" charset="0"/>
              </a:rPr>
              <a:t>0% - 99% Complete</a:t>
            </a:r>
            <a:endParaRPr lang="en-ZA" altLang="en-US" sz="1800" dirty="0">
              <a:latin typeface="Arial Narrow" panose="020B0606020202030204" pitchFamily="34" charset="0"/>
              <a:cs typeface="Times New Roman" panose="02020603050405020304" pitchFamily="18" charset="0"/>
            </a:endParaRPr>
          </a:p>
        </p:txBody>
      </p:sp>
      <p:sp>
        <p:nvSpPr>
          <p:cNvPr id="9224" name="Title 1"/>
          <p:cNvSpPr txBox="1">
            <a:spLocks/>
          </p:cNvSpPr>
          <p:nvPr/>
        </p:nvSpPr>
        <p:spPr bwMode="auto">
          <a:xfrm>
            <a:off x="1620982" y="409575"/>
            <a:ext cx="5666509" cy="1020762"/>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dirty="0">
                <a:solidFill>
                  <a:srgbClr val="002060"/>
                </a:solidFill>
                <a:latin typeface="Arial Narrow" panose="020B0606020202030204" pitchFamily="34" charset="0"/>
              </a:rPr>
              <a:t>PERFORMANCE DASHBOARD CRITERIA</a:t>
            </a:r>
          </a:p>
        </p:txBody>
      </p:sp>
      <p:sp>
        <p:nvSpPr>
          <p:cNvPr id="9225" name="Slide Number Placeholder 5"/>
          <p:cNvSpPr>
            <a:spLocks noGrp="1"/>
          </p:cNvSpPr>
          <p:nvPr>
            <p:ph type="sldNum" sz="quarter" idx="12"/>
          </p:nvPr>
        </p:nvSpPr>
        <p:spPr bwMode="auto">
          <a:xfrm>
            <a:off x="6900863"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000" dirty="0">
                <a:solidFill>
                  <a:schemeClr val="bg1"/>
                </a:solidFill>
                <a:latin typeface="Arial Narrow" panose="020B0606020202030204" pitchFamily="34" charset="0"/>
              </a:rPr>
              <a:t>11</a:t>
            </a:r>
          </a:p>
        </p:txBody>
      </p:sp>
    </p:spTree>
    <p:extLst>
      <p:ext uri="{BB962C8B-B14F-4D97-AF65-F5344CB8AC3E}">
        <p14:creationId xmlns:p14="http://schemas.microsoft.com/office/powerpoint/2010/main" xmlns="" val="315030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14167" y="272589"/>
            <a:ext cx="6448937" cy="1143000"/>
          </a:xfrm>
          <a:noFill/>
        </p:spPr>
        <p:txBody>
          <a:bodyPr>
            <a:normAutofit/>
          </a:bodyPr>
          <a:lstStyle/>
          <a:p>
            <a:pPr algn="ctr"/>
            <a:r>
              <a:rPr lang="en-US" altLang="en-US" sz="2400" b="1" dirty="0">
                <a:solidFill>
                  <a:srgbClr val="002060"/>
                </a:solidFill>
                <a:latin typeface="Arial Narrow" panose="020B0606020202030204" pitchFamily="34" charset="0"/>
              </a:rPr>
              <a:t>2021/22 </a:t>
            </a:r>
            <a:r>
              <a:rPr lang="en-US" altLang="en-US" sz="2400" b="1" dirty="0">
                <a:solidFill>
                  <a:srgbClr val="213A72"/>
                </a:solidFill>
                <a:latin typeface="Arial Narrow" panose="020B0606020202030204" pitchFamily="34" charset="0"/>
              </a:rPr>
              <a:t>SECOND</a:t>
            </a:r>
            <a:r>
              <a:rPr lang="en-US" altLang="en-US" sz="2400" b="1" dirty="0">
                <a:solidFill>
                  <a:srgbClr val="002060"/>
                </a:solidFill>
                <a:latin typeface="Arial Narrow" panose="020B0606020202030204" pitchFamily="34" charset="0"/>
              </a:rPr>
              <a:t> QUARTER NON – FINANCIAL PERFORMANCE RESULTS</a:t>
            </a:r>
            <a:endParaRPr lang="en-ZA" altLang="en-US" sz="2400" dirty="0">
              <a:solidFill>
                <a:srgbClr val="002060"/>
              </a:solidFill>
              <a:latin typeface="Arial Narrow" panose="020B0606020202030204" pitchFamily="34" charset="0"/>
            </a:endParaRPr>
          </a:p>
        </p:txBody>
      </p:sp>
      <p:graphicFrame>
        <p:nvGraphicFramePr>
          <p:cNvPr id="5" name="Content Placeholder 4"/>
          <p:cNvGraphicFramePr>
            <a:graphicFrameLocks noGrp="1"/>
          </p:cNvGraphicFramePr>
          <p:nvPr>
            <p:ph idx="1"/>
          </p:nvPr>
        </p:nvGraphicFramePr>
        <p:xfrm>
          <a:off x="250825" y="2046288"/>
          <a:ext cx="8621713" cy="2087562"/>
        </p:xfrm>
        <a:graphic>
          <a:graphicData uri="http://schemas.openxmlformats.org/drawingml/2006/table">
            <a:tbl>
              <a:tblPr/>
              <a:tblGrid>
                <a:gridCol w="2751138">
                  <a:extLst>
                    <a:ext uri="{9D8B030D-6E8A-4147-A177-3AD203B41FA5}">
                      <a16:colId xmlns:a16="http://schemas.microsoft.com/office/drawing/2014/main" xmlns="" val="20000"/>
                    </a:ext>
                  </a:extLst>
                </a:gridCol>
                <a:gridCol w="1365250">
                  <a:extLst>
                    <a:ext uri="{9D8B030D-6E8A-4147-A177-3AD203B41FA5}">
                      <a16:colId xmlns:a16="http://schemas.microsoft.com/office/drawing/2014/main" xmlns="" val="20001"/>
                    </a:ext>
                  </a:extLst>
                </a:gridCol>
                <a:gridCol w="1365250">
                  <a:extLst>
                    <a:ext uri="{9D8B030D-6E8A-4147-A177-3AD203B41FA5}">
                      <a16:colId xmlns:a16="http://schemas.microsoft.com/office/drawing/2014/main" xmlns="" val="20002"/>
                    </a:ext>
                  </a:extLst>
                </a:gridCol>
                <a:gridCol w="1462087">
                  <a:extLst>
                    <a:ext uri="{9D8B030D-6E8A-4147-A177-3AD203B41FA5}">
                      <a16:colId xmlns:a16="http://schemas.microsoft.com/office/drawing/2014/main" xmlns="" val="20003"/>
                    </a:ext>
                  </a:extLst>
                </a:gridCol>
                <a:gridCol w="1677988">
                  <a:extLst>
                    <a:ext uri="{9D8B030D-6E8A-4147-A177-3AD203B41FA5}">
                      <a16:colId xmlns:a16="http://schemas.microsoft.com/office/drawing/2014/main" xmlns="" val="20004"/>
                    </a:ext>
                  </a:extLst>
                </a:gridCol>
              </a:tblGrid>
              <a:tr h="115887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ENTITY</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QUARTER 2 2021/22 PLANNED INDICATORS</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B050"/>
                          </a:solidFill>
                          <a:effectLst/>
                          <a:latin typeface="Arial Narrow" panose="020B0606020202030204" pitchFamily="34" charset="0"/>
                          <a:ea typeface="ＭＳ Ｐゴシック" panose="020B0600070205080204" pitchFamily="34" charset="-128"/>
                          <a:cs typeface="Times New Roman" panose="02020603050405020304" pitchFamily="18" charset="0"/>
                        </a:rPr>
                        <a:t>ACHIEVED</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0000"/>
                          </a:solidFill>
                          <a:effectLst/>
                          <a:latin typeface="Arial Narrow" panose="020B0606020202030204" pitchFamily="34" charset="0"/>
                          <a:ea typeface="ＭＳ Ｐゴシック" panose="020B0600070205080204" pitchFamily="34" charset="-128"/>
                          <a:cs typeface="Times New Roman" panose="02020603050405020304" pitchFamily="18" charset="0"/>
                        </a:rPr>
                        <a:t>NOT ACHIEVED</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OVERALL % ACHIEVEMENT</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9286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rPr>
                        <a:t>CCMA</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endParaRPr kumimoji="0" lang="en-ZA" sz="16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ZA" sz="1600" b="1" i="0" u="none" strike="noStrike" cap="none" normalizeH="0" baseline="0" dirty="0">
                          <a:ln>
                            <a:noFill/>
                          </a:ln>
                          <a:solidFill>
                            <a:srgbClr val="00A84C"/>
                          </a:solidFill>
                          <a:effectLst/>
                          <a:latin typeface="Arial Narrow" panose="020B0606020202030204" pitchFamily="34" charset="0"/>
                          <a:ea typeface="Calibri" panose="020F0502020204030204" pitchFamily="34" charset="0"/>
                          <a:cs typeface="Times New Roman" panose="02020603050405020304"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0</a:t>
                      </a:r>
                      <a:endParaRPr kumimoji="0" lang="en-ZA" sz="1600" b="1" i="0" u="none" strike="noStrike" cap="none" normalizeH="0" baseline="0" dirty="0">
                        <a:ln>
                          <a:noFill/>
                        </a:ln>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ZA" sz="1600" b="1" i="0" u="none" strike="noStrike" cap="none" normalizeH="0" baseline="0" dirty="0">
                          <a:ln>
                            <a:noFill/>
                          </a:ln>
                          <a:solidFill>
                            <a:srgbClr val="00A84C"/>
                          </a:solidFill>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6815138" y="635635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xmlns="" val="237449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926489676"/>
              </p:ext>
            </p:extLst>
          </p:nvPr>
        </p:nvGraphicFramePr>
        <p:xfrm>
          <a:off x="30412" y="1586903"/>
          <a:ext cx="9083177" cy="4739697"/>
        </p:xfrm>
        <a:graphic>
          <a:graphicData uri="http://schemas.openxmlformats.org/drawingml/2006/table">
            <a:tbl>
              <a:tblPr firstRow="1" firstCol="1" bandRow="1"/>
              <a:tblGrid>
                <a:gridCol w="2920772">
                  <a:extLst>
                    <a:ext uri="{9D8B030D-6E8A-4147-A177-3AD203B41FA5}">
                      <a16:colId xmlns:a16="http://schemas.microsoft.com/office/drawing/2014/main" xmlns="" val="650987522"/>
                    </a:ext>
                  </a:extLst>
                </a:gridCol>
                <a:gridCol w="769330">
                  <a:extLst>
                    <a:ext uri="{9D8B030D-6E8A-4147-A177-3AD203B41FA5}">
                      <a16:colId xmlns:a16="http://schemas.microsoft.com/office/drawing/2014/main" xmlns="" val="3636815880"/>
                    </a:ext>
                  </a:extLst>
                </a:gridCol>
                <a:gridCol w="884730">
                  <a:extLst>
                    <a:ext uri="{9D8B030D-6E8A-4147-A177-3AD203B41FA5}">
                      <a16:colId xmlns:a16="http://schemas.microsoft.com/office/drawing/2014/main" xmlns="" val="533590127"/>
                    </a:ext>
                  </a:extLst>
                </a:gridCol>
                <a:gridCol w="1282217">
                  <a:extLst>
                    <a:ext uri="{9D8B030D-6E8A-4147-A177-3AD203B41FA5}">
                      <a16:colId xmlns:a16="http://schemas.microsoft.com/office/drawing/2014/main" xmlns="" val="2881766912"/>
                    </a:ext>
                  </a:extLst>
                </a:gridCol>
                <a:gridCol w="3126352">
                  <a:extLst>
                    <a:ext uri="{9D8B030D-6E8A-4147-A177-3AD203B41FA5}">
                      <a16:colId xmlns:a16="http://schemas.microsoft.com/office/drawing/2014/main" xmlns="" val="4248690334"/>
                    </a:ext>
                  </a:extLst>
                </a:gridCol>
                <a:gridCol w="99776">
                  <a:extLst>
                    <a:ext uri="{9D8B030D-6E8A-4147-A177-3AD203B41FA5}">
                      <a16:colId xmlns:a16="http://schemas.microsoft.com/office/drawing/2014/main" xmlns="" val="4157058395"/>
                    </a:ext>
                  </a:extLst>
                </a:gridCol>
              </a:tblGrid>
              <a:tr h="168412">
                <a:tc gridSpan="6">
                  <a:txBody>
                    <a:bodyPr/>
                    <a:lstStyle/>
                    <a:p>
                      <a:pPr marL="270510" algn="ctr">
                        <a:lnSpc>
                          <a:spcPct val="115000"/>
                        </a:lnSpc>
                        <a:spcAft>
                          <a:spcPts val="0"/>
                        </a:spcAft>
                      </a:pP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PROGRAMME TWO (2): PROACTIVE AND RELEVANT LABOUR MARKET INTERVENTION</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69447763"/>
                  </a:ext>
                </a:extLst>
              </a:tr>
              <a:tr h="353196">
                <a:tc>
                  <a:txBody>
                    <a:bodyPr/>
                    <a:lstStyle/>
                    <a:p>
                      <a:pPr algn="just">
                        <a:lnSpc>
                          <a:spcPct val="115000"/>
                        </a:lnSpc>
                        <a:spcAft>
                          <a:spcPts val="0"/>
                        </a:spcAft>
                      </a:pPr>
                      <a:r>
                        <a:rPr lang="en-GB" sz="1100" b="1">
                          <a:effectLst/>
                          <a:latin typeface="Arial Narrow" panose="020B0606020202030204" pitchFamily="34" charset="0"/>
                          <a:ea typeface="Calibri" panose="020F0502020204030204" pitchFamily="34" charset="0"/>
                          <a:cs typeface="Arial" panose="020B0604020202020204" pitchFamily="34" charset="0"/>
                        </a:rPr>
                        <a:t>OUTPUT INDICATOR</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a:effectLst/>
                          <a:latin typeface="Arial Narrow" panose="020B0606020202030204" pitchFamily="34" charset="0"/>
                          <a:ea typeface="Calibri" panose="020F0502020204030204" pitchFamily="34" charset="0"/>
                          <a:cs typeface="Arial" panose="020B0604020202020204" pitchFamily="34" charset="0"/>
                        </a:rPr>
                        <a:t>ANNUAL TARGET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QUARTERLY TARGET</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QUARTER 2 ACTUAL OUTPUT</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REASON FOR DEVIATION</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1">
                        <a:lumMod val="75000"/>
                      </a:schemeClr>
                    </a:solidFill>
                  </a:tcPr>
                </a:tc>
                <a:extLst>
                  <a:ext uri="{0D108BD9-81ED-4DB2-BD59-A6C34878D82A}">
                    <a16:rowId xmlns:a16="http://schemas.microsoft.com/office/drawing/2014/main" xmlns="" val="1660586301"/>
                  </a:ext>
                </a:extLst>
              </a:tr>
              <a:tr h="407853">
                <a:tc>
                  <a:txBody>
                    <a:bodyPr/>
                    <a:lstStyle/>
                    <a:p>
                      <a:pPr algn="just">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2.3.1.1. Number of interventions conducted to promote effective dispute resolution in essential services</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9</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3</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7532056"/>
                  </a:ext>
                </a:extLst>
              </a:tr>
              <a:tr h="353257">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2.3.1.2. Number of stakeholders engaged to make inputs on legislative changes</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80412042"/>
                  </a:ext>
                </a:extLst>
              </a:tr>
              <a:tr h="722825">
                <a:tc>
                  <a:txBody>
                    <a:bodyPr/>
                    <a:lstStyle/>
                    <a:p>
                      <a:pPr algn="just">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2.3.1.3. Number of entities engaged to ensure that there are minimums to be maintained during industrial action in essential services</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84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31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34</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Over-achievement on this indicator is attributed to parties who requested the ESC for assistance on the conclusion of their MSAs although no interventions were planned by the ESC for those parties.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044436965"/>
                  </a:ext>
                </a:extLst>
              </a:tr>
              <a:tr h="907609">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2.3.1.4. Number of essential services designations, minimum services agreements, minimum services determinations and/or maintenance service determinations monitored for compliance and observance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N/A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824081779"/>
                  </a:ext>
                </a:extLst>
              </a:tr>
              <a:tr h="1646745">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2.3.1.5. Number of awareness sessions on essential services designation conducted</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10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3</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4</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Over-achievement on this indicator  is attributed to the ESC convening a Webinar Session in collaboration with the Public Service Co-ordinating Council (PSCBC). This was in an endeavour to clear the blockages in the negotiation of minimum services in the Public Service, the signing of the wage agreement created a platform conducive for kick-starting the MSA process.  The Webinar was as an opportunistic intervention agreed to between the PSCBC and the ESC.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846881186"/>
                  </a:ext>
                </a:extLst>
              </a:tr>
            </a:tbl>
          </a:graphicData>
        </a:graphic>
      </p:graphicFrame>
      <p:sp>
        <p:nvSpPr>
          <p:cNvPr id="5" name="Slide Number Placeholder 4"/>
          <p:cNvSpPr>
            <a:spLocks noGrp="1"/>
          </p:cNvSpPr>
          <p:nvPr>
            <p:ph type="sldNum" sz="quarter" idx="12"/>
          </p:nvPr>
        </p:nvSpPr>
        <p:spPr/>
        <p:txBody>
          <a:bodyPr/>
          <a:lstStyle/>
          <a:p>
            <a:fld id="{0C4DB43B-2450-41F4-875D-3A173E257EAA}" type="slidenum">
              <a:rPr lang="en-ZA" smtClean="0"/>
              <a:pPr/>
              <a:t>13</a:t>
            </a:fld>
            <a:endParaRPr lang="en-ZA" dirty="0"/>
          </a:p>
        </p:txBody>
      </p:sp>
      <p:sp>
        <p:nvSpPr>
          <p:cNvPr id="8" name="Title 1">
            <a:extLst>
              <a:ext uri="{FF2B5EF4-FFF2-40B4-BE49-F238E27FC236}">
                <a16:creationId xmlns:a16="http://schemas.microsoft.com/office/drawing/2014/main" xmlns="" id="{FED37602-2D69-4381-A793-4B3135A547CD}"/>
              </a:ext>
            </a:extLst>
          </p:cNvPr>
          <p:cNvSpPr>
            <a:spLocks noGrp="1"/>
          </p:cNvSpPr>
          <p:nvPr>
            <p:ph type="title"/>
          </p:nvPr>
        </p:nvSpPr>
        <p:spPr>
          <a:xfrm>
            <a:off x="1191491" y="272589"/>
            <a:ext cx="6954982" cy="1143000"/>
          </a:xfrm>
          <a:noFill/>
        </p:spPr>
        <p:txBody>
          <a:bodyPr>
            <a:normAutofit fontScale="90000"/>
          </a:bodyPr>
          <a:lstStyle/>
          <a:p>
            <a:pPr algn="ctr"/>
            <a:r>
              <a:rPr lang="en-US" altLang="en-US" sz="3000" b="1" dirty="0">
                <a:solidFill>
                  <a:srgbClr val="213A72"/>
                </a:solidFill>
                <a:latin typeface="Arial Narrow" panose="020B0606020202030204" pitchFamily="34" charset="0"/>
              </a:rPr>
              <a:t>2021/22 SECOND QUARTER NON – FINANCIAL PERFORMANCE RESULTS: DETAILED (1/2)</a:t>
            </a:r>
            <a:endParaRPr lang="en-ZA" altLang="en-US" sz="3000" dirty="0">
              <a:solidFill>
                <a:srgbClr val="213A72"/>
              </a:solidFill>
              <a:latin typeface="Arial Narrow" panose="020B0606020202030204" pitchFamily="34" charset="0"/>
            </a:endParaRPr>
          </a:p>
        </p:txBody>
      </p:sp>
    </p:spTree>
    <p:extLst>
      <p:ext uri="{BB962C8B-B14F-4D97-AF65-F5344CB8AC3E}">
        <p14:creationId xmlns:p14="http://schemas.microsoft.com/office/powerpoint/2010/main" xmlns="" val="341412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4265680859"/>
              </p:ext>
            </p:extLst>
          </p:nvPr>
        </p:nvGraphicFramePr>
        <p:xfrm>
          <a:off x="30412" y="1586902"/>
          <a:ext cx="9083177" cy="4590612"/>
        </p:xfrm>
        <a:graphic>
          <a:graphicData uri="http://schemas.openxmlformats.org/drawingml/2006/table">
            <a:tbl>
              <a:tblPr firstRow="1" firstCol="1" bandRow="1"/>
              <a:tblGrid>
                <a:gridCol w="2920772">
                  <a:extLst>
                    <a:ext uri="{9D8B030D-6E8A-4147-A177-3AD203B41FA5}">
                      <a16:colId xmlns:a16="http://schemas.microsoft.com/office/drawing/2014/main" xmlns="" val="650987522"/>
                    </a:ext>
                  </a:extLst>
                </a:gridCol>
                <a:gridCol w="769330">
                  <a:extLst>
                    <a:ext uri="{9D8B030D-6E8A-4147-A177-3AD203B41FA5}">
                      <a16:colId xmlns:a16="http://schemas.microsoft.com/office/drawing/2014/main" xmlns="" val="3636815880"/>
                    </a:ext>
                  </a:extLst>
                </a:gridCol>
                <a:gridCol w="884730">
                  <a:extLst>
                    <a:ext uri="{9D8B030D-6E8A-4147-A177-3AD203B41FA5}">
                      <a16:colId xmlns:a16="http://schemas.microsoft.com/office/drawing/2014/main" xmlns="" val="533590127"/>
                    </a:ext>
                  </a:extLst>
                </a:gridCol>
                <a:gridCol w="1465356">
                  <a:extLst>
                    <a:ext uri="{9D8B030D-6E8A-4147-A177-3AD203B41FA5}">
                      <a16:colId xmlns:a16="http://schemas.microsoft.com/office/drawing/2014/main" xmlns="" val="2881766912"/>
                    </a:ext>
                  </a:extLst>
                </a:gridCol>
                <a:gridCol w="2943213">
                  <a:extLst>
                    <a:ext uri="{9D8B030D-6E8A-4147-A177-3AD203B41FA5}">
                      <a16:colId xmlns:a16="http://schemas.microsoft.com/office/drawing/2014/main" xmlns="" val="4248690334"/>
                    </a:ext>
                  </a:extLst>
                </a:gridCol>
                <a:gridCol w="99776">
                  <a:extLst>
                    <a:ext uri="{9D8B030D-6E8A-4147-A177-3AD203B41FA5}">
                      <a16:colId xmlns:a16="http://schemas.microsoft.com/office/drawing/2014/main" xmlns="" val="4157058395"/>
                    </a:ext>
                  </a:extLst>
                </a:gridCol>
              </a:tblGrid>
              <a:tr h="240513">
                <a:tc gridSpan="6">
                  <a:txBody>
                    <a:bodyPr/>
                    <a:lstStyle/>
                    <a:p>
                      <a:pPr marL="270510" algn="ctr">
                        <a:lnSpc>
                          <a:spcPct val="115000"/>
                        </a:lnSpc>
                        <a:spcAft>
                          <a:spcPts val="0"/>
                        </a:spcAft>
                      </a:pP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PROGRAMME FOUR (4): </a:t>
                      </a:r>
                      <a:r>
                        <a:rPr lang="en-ZA" sz="1100" b="1" dirty="0">
                          <a:effectLst/>
                          <a:latin typeface="Arial Narrow" panose="020B0606020202030204" pitchFamily="34" charset="0"/>
                          <a:ea typeface="Calibri" panose="020F0502020204030204" pitchFamily="34" charset="0"/>
                          <a:cs typeface="Times New Roman" panose="02020603050405020304" pitchFamily="18" charset="0"/>
                        </a:rPr>
                        <a:t>EFFICIENT AND QUALITY DISPUTE RESOLUTION AND ENFORCEMENT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69447763"/>
                  </a:ext>
                </a:extLst>
              </a:tr>
              <a:tr h="504408">
                <a:tc>
                  <a:txBody>
                    <a:bodyPr/>
                    <a:lstStyle/>
                    <a:p>
                      <a:pPr algn="just">
                        <a:lnSpc>
                          <a:spcPct val="115000"/>
                        </a:lnSpc>
                        <a:spcAft>
                          <a:spcPts val="0"/>
                        </a:spcAft>
                      </a:pPr>
                      <a:r>
                        <a:rPr lang="en-GB" sz="1100" b="1">
                          <a:effectLst/>
                          <a:latin typeface="Arial Narrow" panose="020B0606020202030204" pitchFamily="34" charset="0"/>
                          <a:ea typeface="Calibri" panose="020F0502020204030204" pitchFamily="34" charset="0"/>
                          <a:cs typeface="Arial" panose="020B0604020202020204" pitchFamily="34" charset="0"/>
                        </a:rPr>
                        <a:t>OUTPUT INDICATOR</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ANNUAL TARGET</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QUARTERLY TARGET</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QUARTER 2 ACTUAL OUTPUT</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REASON FOR DEVIATION</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1">
                        <a:lumMod val="75000"/>
                      </a:schemeClr>
                    </a:solidFill>
                  </a:tcPr>
                </a:tc>
                <a:extLst>
                  <a:ext uri="{0D108BD9-81ED-4DB2-BD59-A6C34878D82A}">
                    <a16:rowId xmlns:a16="http://schemas.microsoft.com/office/drawing/2014/main" xmlns="" val="1660586301"/>
                  </a:ext>
                </a:extLst>
              </a:tr>
              <a:tr h="1823969">
                <a:tc>
                  <a:txBody>
                    <a:bodyPr/>
                    <a:lstStyle/>
                    <a:p>
                      <a:pPr algn="just">
                        <a:lnSpc>
                          <a:spcPct val="115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4.1.1.1. Percentage of conciliable cases heard within 30 days at first event (excludes agreed extensions, where certificates were issued, out of jurisdiction cases/withdrawn/settled by parties cases, no process cases prior to the matter being scheduled and cases which are not conciliable or where conciliation is not first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95%</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95%</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99.4% (49 563/49 875)</a:t>
                      </a:r>
                      <a:endParaRPr kumimoji="0" lang="en-ZA" sz="11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Over-achievement on this indicator can be attributed to several control measures that were put in place to mitigate against matters scheduled outside of 30 days which includes daily reports to regions.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7532056"/>
                  </a:ext>
                </a:extLst>
              </a:tr>
              <a:tr h="1032284">
                <a:tc>
                  <a:txBody>
                    <a:bodyPr/>
                    <a:lstStyle/>
                    <a:p>
                      <a:pPr algn="just">
                        <a:lnSpc>
                          <a:spcPct val="115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4.1.1.2. Percentage of arbitration awards rendered sent to parties within 14 days of the conclusion of the arbitration proceedings (excludes extensions granted and heads of arguments filed)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98%</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98%</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99.9% (8 075 / 8 080)</a:t>
                      </a:r>
                      <a:endParaRPr kumimoji="0" lang="en-ZA" sz="11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Over-achievement on this indicator is attributed to several control measures that have been put in place including daily report being sent to regions and consequence management being applied.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80412042"/>
                  </a:ext>
                </a:extLst>
              </a:tr>
              <a:tr h="989438">
                <a:tc>
                  <a:txBody>
                    <a:bodyPr/>
                    <a:lstStyle/>
                    <a:p>
                      <a:pPr algn="just">
                        <a:lnSpc>
                          <a:spcPct val="115000"/>
                        </a:lnSpc>
                        <a:spcAft>
                          <a:spcPts val="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4.1.1.7. Number of self-initiated cases conducted in order to determine whether or not the whole or a part of any service is an essential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044436965"/>
                  </a:ext>
                </a:extLst>
              </a:tr>
            </a:tbl>
          </a:graphicData>
        </a:graphic>
      </p:graphicFrame>
      <p:sp>
        <p:nvSpPr>
          <p:cNvPr id="5" name="Slide Number Placeholder 4"/>
          <p:cNvSpPr>
            <a:spLocks noGrp="1"/>
          </p:cNvSpPr>
          <p:nvPr>
            <p:ph type="sldNum" sz="quarter" idx="12"/>
          </p:nvPr>
        </p:nvSpPr>
        <p:spPr/>
        <p:txBody>
          <a:bodyPr/>
          <a:lstStyle/>
          <a:p>
            <a:fld id="{0C4DB43B-2450-41F4-875D-3A173E257EAA}" type="slidenum">
              <a:rPr lang="en-ZA" smtClean="0"/>
              <a:pPr/>
              <a:t>14</a:t>
            </a:fld>
            <a:endParaRPr lang="en-ZA" dirty="0"/>
          </a:p>
        </p:txBody>
      </p:sp>
      <p:sp>
        <p:nvSpPr>
          <p:cNvPr id="8" name="Title 1">
            <a:extLst>
              <a:ext uri="{FF2B5EF4-FFF2-40B4-BE49-F238E27FC236}">
                <a16:creationId xmlns:a16="http://schemas.microsoft.com/office/drawing/2014/main" xmlns="" id="{FED37602-2D69-4381-A793-4B3135A547CD}"/>
              </a:ext>
            </a:extLst>
          </p:cNvPr>
          <p:cNvSpPr>
            <a:spLocks noGrp="1"/>
          </p:cNvSpPr>
          <p:nvPr>
            <p:ph type="title"/>
          </p:nvPr>
        </p:nvSpPr>
        <p:spPr>
          <a:xfrm>
            <a:off x="1191491" y="272589"/>
            <a:ext cx="6954982" cy="1143000"/>
          </a:xfrm>
          <a:noFill/>
        </p:spPr>
        <p:txBody>
          <a:bodyPr>
            <a:normAutofit fontScale="90000"/>
          </a:bodyPr>
          <a:lstStyle/>
          <a:p>
            <a:pPr algn="ctr"/>
            <a:r>
              <a:rPr lang="en-US" altLang="en-US" sz="3000" b="1" dirty="0">
                <a:solidFill>
                  <a:srgbClr val="213A72"/>
                </a:solidFill>
                <a:latin typeface="Arial Narrow" panose="020B0606020202030204" pitchFamily="34" charset="0"/>
              </a:rPr>
              <a:t>2021/22 SECOND QUARTER NON – FINANCIAL PERFORMANCE RESULTS: DETAILED (2/2)</a:t>
            </a:r>
            <a:endParaRPr lang="en-ZA" altLang="en-US" sz="3000" dirty="0">
              <a:solidFill>
                <a:srgbClr val="213A72"/>
              </a:solidFill>
              <a:latin typeface="Arial Narrow" panose="020B0606020202030204" pitchFamily="34" charset="0"/>
            </a:endParaRPr>
          </a:p>
        </p:txBody>
      </p:sp>
    </p:spTree>
    <p:extLst>
      <p:ext uri="{BB962C8B-B14F-4D97-AF65-F5344CB8AC3E}">
        <p14:creationId xmlns:p14="http://schemas.microsoft.com/office/powerpoint/2010/main" xmlns="" val="302029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69581" y="272589"/>
            <a:ext cx="6793523" cy="1143000"/>
          </a:xfrm>
          <a:noFill/>
        </p:spPr>
        <p:txBody>
          <a:bodyPr>
            <a:normAutofit/>
          </a:bodyPr>
          <a:lstStyle/>
          <a:p>
            <a:pPr algn="ctr"/>
            <a:r>
              <a:rPr lang="en-US" altLang="en-US" sz="3000" b="1" dirty="0">
                <a:solidFill>
                  <a:srgbClr val="002060"/>
                </a:solidFill>
                <a:latin typeface="Arial Narrow" panose="020B0606020202030204" pitchFamily="34" charset="0"/>
              </a:rPr>
              <a:t>2021/22 </a:t>
            </a:r>
            <a:r>
              <a:rPr lang="en-US" altLang="en-US" sz="3000" b="1" dirty="0">
                <a:solidFill>
                  <a:srgbClr val="213A72"/>
                </a:solidFill>
                <a:latin typeface="Arial Narrow" panose="020B0606020202030204" pitchFamily="34" charset="0"/>
              </a:rPr>
              <a:t>SECOND</a:t>
            </a:r>
            <a:r>
              <a:rPr lang="en-US" altLang="en-US" sz="3000" b="1" dirty="0">
                <a:solidFill>
                  <a:srgbClr val="002060"/>
                </a:solidFill>
                <a:latin typeface="Arial Narrow" panose="020B0606020202030204" pitchFamily="34" charset="0"/>
              </a:rPr>
              <a:t> QUARTER HIGH IMPACT LABOUR MARKET CONTRIBUTIONS</a:t>
            </a:r>
            <a:endParaRPr lang="en-ZA" altLang="en-US" sz="3000" dirty="0">
              <a:solidFill>
                <a:srgbClr val="002060"/>
              </a:solidFill>
              <a:latin typeface="Arial Narrow" panose="020B0606020202030204" pitchFamily="34" charset="0"/>
            </a:endParaRPr>
          </a:p>
        </p:txBody>
      </p:sp>
      <p:sp>
        <p:nvSpPr>
          <p:cNvPr id="3" name="Slide Number Placeholder 2"/>
          <p:cNvSpPr>
            <a:spLocks noGrp="1"/>
          </p:cNvSpPr>
          <p:nvPr>
            <p:ph type="sldNum" sz="quarter" idx="12"/>
          </p:nvPr>
        </p:nvSpPr>
        <p:spPr>
          <a:xfrm>
            <a:off x="6815138" y="6356353"/>
            <a:ext cx="2057400" cy="365125"/>
          </a:xfrm>
        </p:spPr>
        <p:txBody>
          <a:bodyPr/>
          <a:lstStyle/>
          <a:p>
            <a:fld id="{0C4DB43B-2450-41F4-875D-3A173E257EAA}" type="slidenum">
              <a:rPr lang="en-ZA" smtClean="0"/>
              <a:pPr/>
              <a:t>15</a:t>
            </a:fld>
            <a:endParaRPr lang="en-ZA" dirty="0"/>
          </a:p>
        </p:txBody>
      </p:sp>
      <p:sp>
        <p:nvSpPr>
          <p:cNvPr id="8" name="Content Placeholder 2">
            <a:extLst>
              <a:ext uri="{FF2B5EF4-FFF2-40B4-BE49-F238E27FC236}">
                <a16:creationId xmlns:a16="http://schemas.microsoft.com/office/drawing/2014/main" xmlns="" id="{7320BB93-25D4-4EDF-A205-FCFEFA15DBA2}"/>
              </a:ext>
            </a:extLst>
          </p:cNvPr>
          <p:cNvSpPr>
            <a:spLocks noGrp="1"/>
          </p:cNvSpPr>
          <p:nvPr>
            <p:ph idx="1"/>
          </p:nvPr>
        </p:nvSpPr>
        <p:spPr>
          <a:xfrm>
            <a:off x="124691" y="1622990"/>
            <a:ext cx="8952807" cy="4525962"/>
          </a:xfrm>
        </p:spPr>
        <p:txBody>
          <a:bodyPr>
            <a:normAutofit/>
          </a:bodyPr>
          <a:lstStyle/>
          <a:p>
            <a:pPr marL="0" indent="0" algn="ctr">
              <a:buNone/>
            </a:pPr>
            <a:endParaRPr lang="en-US" sz="1200" i="1" dirty="0"/>
          </a:p>
          <a:p>
            <a:pPr lvl="1" algn="just"/>
            <a:r>
              <a:rPr lang="en-US" sz="1400" dirty="0">
                <a:latin typeface="Arial Narrow" panose="020B0606020202030204" pitchFamily="34" charset="0"/>
              </a:rPr>
              <a:t>During the period under review, a total of </a:t>
            </a:r>
            <a:r>
              <a:rPr lang="en-US" sz="1400" b="1" dirty="0">
                <a:latin typeface="Arial Narrow" panose="020B0606020202030204" pitchFamily="34" charset="0"/>
              </a:rPr>
              <a:t>37 877 </a:t>
            </a:r>
            <a:r>
              <a:rPr lang="en-US" sz="1400" dirty="0">
                <a:latin typeface="Arial Narrow" panose="020B0606020202030204" pitchFamily="34" charset="0"/>
              </a:rPr>
              <a:t>referrals were received by the CCMA. </a:t>
            </a:r>
          </a:p>
          <a:p>
            <a:pPr lvl="1" algn="just"/>
            <a:r>
              <a:rPr lang="en-US" sz="1400" dirty="0">
                <a:latin typeface="Arial Narrow" panose="020B0606020202030204" pitchFamily="34" charset="0"/>
              </a:rPr>
              <a:t>This is a decrease of </a:t>
            </a:r>
            <a:r>
              <a:rPr lang="en-US" sz="1400" b="1" dirty="0">
                <a:latin typeface="Arial Narrow" panose="020B0606020202030204" pitchFamily="34" charset="0"/>
              </a:rPr>
              <a:t>5% (1 953) </a:t>
            </a:r>
            <a:r>
              <a:rPr lang="en-US" sz="1400" dirty="0">
                <a:latin typeface="Arial Narrow" panose="020B0606020202030204" pitchFamily="34" charset="0"/>
              </a:rPr>
              <a:t>referrals compared to </a:t>
            </a:r>
            <a:r>
              <a:rPr lang="en-US" sz="1400" b="1" dirty="0">
                <a:latin typeface="Arial Narrow" panose="020B0606020202030204" pitchFamily="34" charset="0"/>
              </a:rPr>
              <a:t>39 830 </a:t>
            </a:r>
            <a:r>
              <a:rPr lang="en-US" sz="1400" dirty="0">
                <a:latin typeface="Arial Narrow" panose="020B0606020202030204" pitchFamily="34" charset="0"/>
              </a:rPr>
              <a:t>referrals in the first quarter of the same financial year.</a:t>
            </a:r>
          </a:p>
          <a:p>
            <a:pPr lvl="1" algn="just"/>
            <a:r>
              <a:rPr lang="en-US" sz="1400" dirty="0">
                <a:latin typeface="Arial Narrow" panose="020B0606020202030204" pitchFamily="34" charset="0"/>
              </a:rPr>
              <a:t>The graph below gives a breakdown of the </a:t>
            </a:r>
            <a:r>
              <a:rPr lang="en-US" sz="1400" b="1" dirty="0">
                <a:latin typeface="Arial Narrow" panose="020B0606020202030204" pitchFamily="34" charset="0"/>
              </a:rPr>
              <a:t>top eight (8) sectors </a:t>
            </a:r>
            <a:r>
              <a:rPr lang="en-US" sz="1400" dirty="0">
                <a:latin typeface="Arial Narrow" panose="020B0606020202030204" pitchFamily="34" charset="0"/>
              </a:rPr>
              <a:t>with the highest referrals at the end of the reporting quarter:</a:t>
            </a:r>
          </a:p>
          <a:p>
            <a:pPr marL="457200" lvl="1" indent="0" algn="just">
              <a:buNone/>
            </a:pPr>
            <a:endParaRPr lang="en-US" sz="1200" dirty="0">
              <a:latin typeface="Arial Narrow" panose="020B0606020202030204" pitchFamily="34" charset="0"/>
            </a:endParaRPr>
          </a:p>
          <a:p>
            <a:pPr marL="457200" lvl="1" indent="0" algn="just">
              <a:buNone/>
            </a:pPr>
            <a:endParaRPr lang="en-US" sz="1200" dirty="0">
              <a:latin typeface="Arial Narrow" panose="020B0606020202030204" pitchFamily="34" charset="0"/>
            </a:endParaRPr>
          </a:p>
          <a:p>
            <a:pPr marL="457200" lvl="1" indent="0" algn="just">
              <a:buNone/>
            </a:pPr>
            <a:endParaRPr lang="en-US" sz="1200" dirty="0">
              <a:latin typeface="Arial Narrow" panose="020B0606020202030204" pitchFamily="34" charset="0"/>
            </a:endParaRPr>
          </a:p>
          <a:p>
            <a:pPr marL="457200" lvl="1" indent="0" algn="just">
              <a:buNone/>
            </a:pPr>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marL="274630" lvl="1" indent="0" algn="just">
              <a:buNone/>
            </a:pPr>
            <a:r>
              <a:rPr lang="en-US" sz="1200" dirty="0">
                <a:latin typeface="Arial Narrow" panose="020B0606020202030204" pitchFamily="34" charset="0"/>
              </a:rPr>
              <a:t> </a:t>
            </a:r>
          </a:p>
          <a:p>
            <a:pPr lvl="1" algn="just"/>
            <a:endParaRPr lang="en-US" sz="1800" dirty="0"/>
          </a:p>
          <a:p>
            <a:pPr marL="274630" lvl="1" indent="0" algn="just">
              <a:buNone/>
            </a:pPr>
            <a:endParaRPr lang="en-US" sz="1800" b="1" dirty="0"/>
          </a:p>
          <a:p>
            <a:pPr marL="274630" lvl="1" indent="0" algn="just">
              <a:buNone/>
            </a:pPr>
            <a:endParaRPr lang="en-US" sz="1800" dirty="0"/>
          </a:p>
          <a:p>
            <a:pPr lvl="1" algn="just"/>
            <a:endParaRPr lang="en-US" sz="1800" dirty="0"/>
          </a:p>
          <a:p>
            <a:pPr lvl="1" algn="just"/>
            <a:endParaRPr lang="en-US" sz="1800" dirty="0"/>
          </a:p>
          <a:p>
            <a:pPr lvl="1"/>
            <a:endParaRPr lang="en-ZA" sz="1800" dirty="0"/>
          </a:p>
        </p:txBody>
      </p:sp>
      <p:graphicFrame>
        <p:nvGraphicFramePr>
          <p:cNvPr id="6" name="Chart 5">
            <a:extLst>
              <a:ext uri="{FF2B5EF4-FFF2-40B4-BE49-F238E27FC236}">
                <a16:creationId xmlns:a16="http://schemas.microsoft.com/office/drawing/2014/main" xmlns="" id="{FD2D3A3C-1BB0-4248-916B-A99F6984FA4C}"/>
              </a:ext>
            </a:extLst>
          </p:cNvPr>
          <p:cNvGraphicFramePr>
            <a:graphicFrameLocks noChangeAspect="1"/>
          </p:cNvGraphicFramePr>
          <p:nvPr>
            <p:extLst>
              <p:ext uri="{D42A27DB-BD31-4B8C-83A1-F6EECF244321}">
                <p14:modId xmlns:p14="http://schemas.microsoft.com/office/powerpoint/2010/main" xmlns="" val="2574898639"/>
              </p:ext>
            </p:extLst>
          </p:nvPr>
        </p:nvGraphicFramePr>
        <p:xfrm>
          <a:off x="651500" y="3059084"/>
          <a:ext cx="8174269" cy="30898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18335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0C631BF-C425-460E-AFF0-1E856C5AB8BE}"/>
              </a:ext>
            </a:extLst>
          </p:cNvPr>
          <p:cNvSpPr/>
          <p:nvPr/>
        </p:nvSpPr>
        <p:spPr>
          <a:xfrm>
            <a:off x="5296108" y="4606708"/>
            <a:ext cx="3672662" cy="410882"/>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108 </a:t>
            </a:r>
            <a:r>
              <a:rPr kumimoji="0" lang="en-ZA" sz="9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complaints were received.</a:t>
            </a:r>
            <a:r>
              <a:rPr kumimoji="0" lang="en-ZA" sz="9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 </a:t>
            </a:r>
            <a:r>
              <a:rPr kumimoji="0" lang="en-ZA" sz="9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106</a:t>
            </a:r>
            <a:r>
              <a:rPr kumimoji="0" lang="en-ZA" sz="9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 </a:t>
            </a:r>
            <a:r>
              <a:rPr kumimoji="0" lang="en-ZA" sz="900" b="1" i="0" u="none" strike="noStrike" kern="1200" cap="none" spc="0" normalizeH="0" baseline="0" noProof="0" dirty="0">
                <a:ln>
                  <a:noFill/>
                </a:ln>
                <a:solidFill>
                  <a:prstClr val="white"/>
                </a:solidFill>
                <a:effectLst/>
                <a:uLnTx/>
                <a:uFillTx/>
                <a:latin typeface="Arial Narrow" panose="020B0606020202030204" pitchFamily="34" charset="0"/>
                <a:ea typeface="Times New Roman" panose="02020603050405020304" pitchFamily="18" charset="0"/>
                <a:cs typeface="+mn-cs"/>
              </a:rPr>
              <a:t>were investigated and responded to while two (2) were pending investigations.</a:t>
            </a:r>
            <a:endParaRPr kumimoji="0" lang="en-ZA" sz="9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147EB-7996-49DE-AF56-C968D22E6D16}"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6" name="Rectangle 5">
            <a:extLst>
              <a:ext uri="{FF2B5EF4-FFF2-40B4-BE49-F238E27FC236}">
                <a16:creationId xmlns:a16="http://schemas.microsoft.com/office/drawing/2014/main" xmlns="" id="{E5E1EDDD-6145-40B5-AB50-7AC089544BE4}"/>
              </a:ext>
            </a:extLst>
          </p:cNvPr>
          <p:cNvSpPr/>
          <p:nvPr/>
        </p:nvSpPr>
        <p:spPr>
          <a:xfrm>
            <a:off x="1148316" y="201134"/>
            <a:ext cx="6794205"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2021/22 </a:t>
            </a:r>
            <a:r>
              <a:rPr kumimoji="0" lang="en-US" altLang="en-US" sz="3200" b="1" i="0" u="none" strike="noStrike" kern="1200" cap="none" spc="0" normalizeH="0" baseline="0" noProof="0" dirty="0">
                <a:ln>
                  <a:noFill/>
                </a:ln>
                <a:solidFill>
                  <a:srgbClr val="213A72"/>
                </a:solidFill>
                <a:effectLst/>
                <a:uLnTx/>
                <a:uFillTx/>
                <a:latin typeface="Arial Narrow" panose="020B0606020202030204" pitchFamily="34" charset="0"/>
                <a:ea typeface="+mn-ea"/>
                <a:cs typeface="+mn-cs"/>
              </a:rPr>
              <a:t>SECOND</a:t>
            </a:r>
            <a:r>
              <a:rPr kumimoji="0" lang="en-US" altLang="en-US" sz="32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QUARTER DASHBOARD</a:t>
            </a:r>
            <a:endParaRPr kumimoji="0" lang="en-ZA"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DAA40758-999A-0876-F952-EF2948074C3C}"/>
              </a:ext>
            </a:extLst>
          </p:cNvPr>
          <p:cNvPicPr>
            <a:picLocks noChangeAspect="1"/>
          </p:cNvPicPr>
          <p:nvPr/>
        </p:nvPicPr>
        <p:blipFill>
          <a:blip r:embed="rId2" cstate="print"/>
          <a:stretch>
            <a:fillRect/>
          </a:stretch>
        </p:blipFill>
        <p:spPr>
          <a:xfrm>
            <a:off x="0" y="1562986"/>
            <a:ext cx="9113588" cy="4774019"/>
          </a:xfrm>
          <a:prstGeom prst="rect">
            <a:avLst/>
          </a:prstGeom>
        </p:spPr>
      </p:pic>
    </p:spTree>
    <p:extLst>
      <p:ext uri="{BB962C8B-B14F-4D97-AF65-F5344CB8AC3E}">
        <p14:creationId xmlns:p14="http://schemas.microsoft.com/office/powerpoint/2010/main" xmlns="" val="3605108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90847" y="136522"/>
            <a:ext cx="6908124" cy="1209309"/>
          </a:xfrm>
        </p:spPr>
        <p:txBody>
          <a:bodyPr>
            <a:noAutofit/>
          </a:bodyPr>
          <a:lstStyle/>
          <a:p>
            <a:pPr algn="ctr"/>
            <a:r>
              <a:rPr lang="en-US" altLang="en-US" sz="3200" b="1" dirty="0">
                <a:solidFill>
                  <a:srgbClr val="002060"/>
                </a:solidFill>
                <a:latin typeface="Arial Narrow" panose="020B0606020202030204" pitchFamily="34" charset="0"/>
                <a:ea typeface="+mn-ea"/>
                <a:cs typeface="+mn-cs"/>
              </a:rPr>
              <a:t>2021/22 SECOND QUARTER PROVINCIAL OUTREACH</a:t>
            </a:r>
            <a:endParaRPr lang="en-ZA" sz="3200"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147EB-7996-49DE-AF56-C968D22E6D16}"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pic>
        <p:nvPicPr>
          <p:cNvPr id="2" name="Picture 1"/>
          <p:cNvPicPr>
            <a:picLocks noChangeAspect="1"/>
          </p:cNvPicPr>
          <p:nvPr/>
        </p:nvPicPr>
        <p:blipFill>
          <a:blip r:embed="rId2" cstate="print"/>
          <a:stretch>
            <a:fillRect/>
          </a:stretch>
        </p:blipFill>
        <p:spPr>
          <a:xfrm>
            <a:off x="0" y="1611085"/>
            <a:ext cx="9144000" cy="4745267"/>
          </a:xfrm>
          <a:prstGeom prst="rect">
            <a:avLst/>
          </a:prstGeom>
        </p:spPr>
      </p:pic>
    </p:spTree>
    <p:extLst>
      <p:ext uri="{BB962C8B-B14F-4D97-AF65-F5344CB8AC3E}">
        <p14:creationId xmlns:p14="http://schemas.microsoft.com/office/powerpoint/2010/main" xmlns="" val="1595005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90356E0-0D8A-4D57-9288-FA164B8FC068}"/>
              </a:ext>
            </a:extLst>
          </p:cNvPr>
          <p:cNvSpPr>
            <a:spLocks noGrp="1"/>
          </p:cNvSpPr>
          <p:nvPr>
            <p:ph type="sldNum" sz="quarter" idx="12"/>
          </p:nvPr>
        </p:nvSpPr>
        <p:spPr/>
        <p:txBody>
          <a:bodyPr/>
          <a:lstStyle/>
          <a:p>
            <a:fld id="{0C4DB43B-2450-41F4-875D-3A173E257EAA}" type="slidenum">
              <a:rPr lang="en-ZA" smtClean="0"/>
              <a:pPr/>
              <a:t>18</a:t>
            </a:fld>
            <a:endParaRPr lang="en-ZA" dirty="0"/>
          </a:p>
        </p:txBody>
      </p:sp>
      <p:sp>
        <p:nvSpPr>
          <p:cNvPr id="3" name="Content Placeholder 2"/>
          <p:cNvSpPr>
            <a:spLocks noGrp="1"/>
          </p:cNvSpPr>
          <p:nvPr>
            <p:ph idx="1"/>
          </p:nvPr>
        </p:nvSpPr>
        <p:spPr>
          <a:xfrm>
            <a:off x="536287" y="2758498"/>
            <a:ext cx="7886700" cy="1000702"/>
          </a:xfrm>
          <a:solidFill>
            <a:schemeClr val="accent1"/>
          </a:solidFill>
          <a:ln>
            <a:solidFill>
              <a:schemeClr val="accent1">
                <a:lumMod val="60000"/>
                <a:lumOff val="40000"/>
              </a:schemeClr>
            </a:solidFill>
          </a:ln>
          <a:scene3d>
            <a:camera prst="orthographicFront"/>
            <a:lightRig rig="threePt" dir="t"/>
          </a:scene3d>
          <a:sp3d>
            <a:bevelT/>
          </a:sp3d>
        </p:spPr>
        <p:txBody>
          <a:bodyPr>
            <a:normAutofit fontScale="77500" lnSpcReduction="20000"/>
          </a:bodyPr>
          <a:lstStyle/>
          <a:p>
            <a:pPr marL="0" indent="0" algn="ctr">
              <a:buNone/>
            </a:pPr>
            <a:endParaRPr lang="en-US" sz="3600" b="1" dirty="0">
              <a:latin typeface="Arial Narrow" panose="020B0606020202030204" pitchFamily="34" charset="0"/>
            </a:endParaRPr>
          </a:p>
          <a:p>
            <a:pPr marL="0" indent="0" algn="ctr">
              <a:buNone/>
            </a:pPr>
            <a:r>
              <a:rPr lang="en-US" sz="3600" b="1" dirty="0">
                <a:latin typeface="Arial Narrow" panose="020B0606020202030204" pitchFamily="34" charset="0"/>
              </a:rPr>
              <a:t>2021/22 SECOND QUARTER FINANCIAL RESULTS</a:t>
            </a:r>
            <a:endParaRPr lang="en-ZA" sz="3600" b="1" dirty="0">
              <a:latin typeface="Arial Narrow" panose="020B0606020202030204" pitchFamily="34" charset="0"/>
            </a:endParaRPr>
          </a:p>
        </p:txBody>
      </p:sp>
    </p:spTree>
    <p:extLst>
      <p:ext uri="{BB962C8B-B14F-4D97-AF65-F5344CB8AC3E}">
        <p14:creationId xmlns:p14="http://schemas.microsoft.com/office/powerpoint/2010/main" xmlns="" val="3859356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ECONOMIC CLASSIFICATION</a:t>
            </a:r>
            <a:endParaRPr lang="en-ZA" sz="32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19</a:t>
            </a:fld>
            <a:endParaRPr lang="en-ZA"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701682994"/>
              </p:ext>
            </p:extLst>
          </p:nvPr>
        </p:nvGraphicFramePr>
        <p:xfrm>
          <a:off x="68825" y="1773140"/>
          <a:ext cx="9075174" cy="4373217"/>
        </p:xfrm>
        <a:graphic>
          <a:graphicData uri="http://schemas.openxmlformats.org/drawingml/2006/table">
            <a:tbl>
              <a:tblPr/>
              <a:tblGrid>
                <a:gridCol w="1145505">
                  <a:extLst>
                    <a:ext uri="{9D8B030D-6E8A-4147-A177-3AD203B41FA5}">
                      <a16:colId xmlns:a16="http://schemas.microsoft.com/office/drawing/2014/main" xmlns="" val="2901675120"/>
                    </a:ext>
                  </a:extLst>
                </a:gridCol>
                <a:gridCol w="888755">
                  <a:extLst>
                    <a:ext uri="{9D8B030D-6E8A-4147-A177-3AD203B41FA5}">
                      <a16:colId xmlns:a16="http://schemas.microsoft.com/office/drawing/2014/main" xmlns="" val="4215655374"/>
                    </a:ext>
                  </a:extLst>
                </a:gridCol>
                <a:gridCol w="849254">
                  <a:extLst>
                    <a:ext uri="{9D8B030D-6E8A-4147-A177-3AD203B41FA5}">
                      <a16:colId xmlns:a16="http://schemas.microsoft.com/office/drawing/2014/main" xmlns="" val="3257494520"/>
                    </a:ext>
                  </a:extLst>
                </a:gridCol>
                <a:gridCol w="799880">
                  <a:extLst>
                    <a:ext uri="{9D8B030D-6E8A-4147-A177-3AD203B41FA5}">
                      <a16:colId xmlns:a16="http://schemas.microsoft.com/office/drawing/2014/main" xmlns="" val="2296658354"/>
                    </a:ext>
                  </a:extLst>
                </a:gridCol>
                <a:gridCol w="701130">
                  <a:extLst>
                    <a:ext uri="{9D8B030D-6E8A-4147-A177-3AD203B41FA5}">
                      <a16:colId xmlns:a16="http://schemas.microsoft.com/office/drawing/2014/main" xmlns="" val="1138819654"/>
                    </a:ext>
                  </a:extLst>
                </a:gridCol>
                <a:gridCol w="4690650">
                  <a:extLst>
                    <a:ext uri="{9D8B030D-6E8A-4147-A177-3AD203B41FA5}">
                      <a16:colId xmlns:a16="http://schemas.microsoft.com/office/drawing/2014/main" xmlns="" val="1643543124"/>
                    </a:ext>
                  </a:extLst>
                </a:gridCol>
              </a:tblGrid>
              <a:tr h="192502">
                <a:tc rowSpan="2">
                  <a:txBody>
                    <a:bodyPr/>
                    <a:lstStyle/>
                    <a:p>
                      <a:pPr algn="l" rtl="0" fontAlgn="t"/>
                      <a:r>
                        <a:rPr lang="en-ZA" sz="1200" b="1" i="0" u="none" strike="noStrike" dirty="0">
                          <a:solidFill>
                            <a:srgbClr val="000000"/>
                          </a:solidFill>
                          <a:effectLst/>
                          <a:latin typeface="Arial Narrow" panose="020B0606020202030204" pitchFamily="34" charset="0"/>
                        </a:rPr>
                        <a:t>ITEM</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Budget</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Expenditure</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Variance</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Variance</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en-ZA" sz="1200" b="1" i="0" u="none" strike="noStrike" dirty="0">
                          <a:solidFill>
                            <a:srgbClr val="000000"/>
                          </a:solidFill>
                          <a:effectLst/>
                          <a:latin typeface="Arial Narrow" panose="020B0606020202030204" pitchFamily="34" charset="0"/>
                        </a:rPr>
                        <a:t>Commentary</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0655620"/>
                  </a:ext>
                </a:extLst>
              </a:tr>
              <a:tr h="192502">
                <a:tc vMerge="1">
                  <a:txBody>
                    <a:bodyPr/>
                    <a:lstStyle/>
                    <a:p>
                      <a:endParaRPr lang="en-ZA"/>
                    </a:p>
                  </a:txBody>
                  <a:tcPr/>
                </a:tc>
                <a:tc>
                  <a:txBody>
                    <a:bodyPr/>
                    <a:lstStyle/>
                    <a:p>
                      <a:pPr algn="ctr" rtl="0" fontAlgn="t"/>
                      <a:r>
                        <a:rPr lang="en-ZA" sz="1200" b="1" i="0" u="none" strike="noStrike" dirty="0">
                          <a:solidFill>
                            <a:srgbClr val="000000"/>
                          </a:solidFill>
                          <a:effectLst/>
                          <a:latin typeface="Arial Narrow" panose="020B0606020202030204" pitchFamily="34" charset="0"/>
                        </a:rPr>
                        <a:t>R'000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R'000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R'000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306661001"/>
                  </a:ext>
                </a:extLst>
              </a:tr>
              <a:tr h="381609">
                <a:tc>
                  <a:txBody>
                    <a:bodyPr/>
                    <a:lstStyle/>
                    <a:p>
                      <a:pPr algn="l" rtl="0" fontAlgn="t"/>
                      <a:r>
                        <a:rPr lang="en-ZA" sz="1200" b="0" i="0" u="none" strike="noStrike" dirty="0">
                          <a:solidFill>
                            <a:srgbClr val="000000"/>
                          </a:solidFill>
                          <a:effectLst/>
                          <a:latin typeface="Arial Narrow" panose="020B0606020202030204" pitchFamily="34" charset="0"/>
                        </a:rPr>
                        <a:t>Employee related costs</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307 226</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282 123</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25 103</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8%</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87313" algn="just" rtl="0" fontAlgn="t"/>
                      <a:r>
                        <a:rPr lang="en-US" sz="1200" b="0" i="0" u="none" strike="noStrike" dirty="0">
                          <a:solidFill>
                            <a:srgbClr val="000000"/>
                          </a:solidFill>
                          <a:effectLst/>
                          <a:latin typeface="Arial Narrow" panose="020B0606020202030204" pitchFamily="34" charset="0"/>
                        </a:rPr>
                        <a:t>The variance is as a result of timing differences in staff recruitment.</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0987983"/>
                  </a:ext>
                </a:extLst>
              </a:tr>
              <a:tr h="1138034">
                <a:tc>
                  <a:txBody>
                    <a:bodyPr/>
                    <a:lstStyle/>
                    <a:p>
                      <a:pPr algn="l" rtl="0" fontAlgn="t"/>
                      <a:r>
                        <a:rPr lang="en-ZA" sz="1200" b="0" i="0" u="none" strike="noStrike" dirty="0">
                          <a:solidFill>
                            <a:srgbClr val="000000"/>
                          </a:solidFill>
                          <a:effectLst/>
                          <a:latin typeface="Arial Narrow" panose="020B0606020202030204" pitchFamily="34" charset="0"/>
                        </a:rPr>
                        <a:t>Administration</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89 418</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70 038</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19 380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22%</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marR="0" lvl="0" indent="0" algn="just" defTabSz="914400" rtl="0" eaLnBrk="1" fontAlgn="t"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Arial Narrow" panose="020B0606020202030204" pitchFamily="34" charset="0"/>
                          <a:ea typeface="+mn-ea"/>
                          <a:cs typeface="+mn-cs"/>
                        </a:rPr>
                        <a:t>Administration expenditure indicates a favourable variance of 22%. The variance results from timing differences in software expenditure maintenance and projects in procurement processes. In addition, COVID-19 related expenditure, postage, and insurance premiums, which are </a:t>
                      </a:r>
                      <a:r>
                        <a:rPr lang="en-US" sz="1200" b="0" i="0" u="none" strike="noStrike" kern="1200" dirty="0" err="1">
                          <a:solidFill>
                            <a:srgbClr val="000000"/>
                          </a:solidFill>
                          <a:effectLst/>
                          <a:latin typeface="Arial Narrow" panose="020B0606020202030204" pitchFamily="34" charset="0"/>
                          <a:ea typeface="+mn-ea"/>
                          <a:cs typeface="+mn-cs"/>
                        </a:rPr>
                        <a:t>amortised</a:t>
                      </a:r>
                      <a:r>
                        <a:rPr lang="en-US" sz="1200" b="0" i="0" u="none" strike="noStrike" kern="1200" dirty="0">
                          <a:solidFill>
                            <a:srgbClr val="000000"/>
                          </a:solidFill>
                          <a:effectLst/>
                          <a:latin typeface="Arial Narrow" panose="020B0606020202030204" pitchFamily="34" charset="0"/>
                          <a:ea typeface="+mn-ea"/>
                          <a:cs typeface="+mn-cs"/>
                        </a:rPr>
                        <a:t> monthly, also contributed to the favourable variance. It is expected that the variance will be utilised as the year progress.</a:t>
                      </a:r>
                      <a:endParaRPr lang="en-ZA" sz="1200" b="0" i="0" u="none" strike="noStrike" kern="1200" dirty="0">
                        <a:solidFill>
                          <a:srgbClr val="000000"/>
                        </a:solidFill>
                        <a:effectLst/>
                        <a:latin typeface="Arial Narrow" panose="020B0606020202030204" pitchFamily="34" charset="0"/>
                        <a:ea typeface="+mn-ea"/>
                        <a:cs typeface="+mn-cs"/>
                      </a:endParaRP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604287"/>
                  </a:ext>
                </a:extLst>
              </a:tr>
              <a:tr h="948927">
                <a:tc>
                  <a:txBody>
                    <a:bodyPr/>
                    <a:lstStyle/>
                    <a:p>
                      <a:pPr algn="l" rtl="0" fontAlgn="t"/>
                      <a:r>
                        <a:rPr lang="en-ZA" sz="1200" b="0" i="0" u="none" strike="noStrike" dirty="0">
                          <a:solidFill>
                            <a:srgbClr val="000000"/>
                          </a:solidFill>
                          <a:effectLst/>
                          <a:latin typeface="Arial Narrow" panose="020B0606020202030204" pitchFamily="34" charset="0"/>
                        </a:rPr>
                        <a:t>Depreciation and amortisation</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19 029</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10 664</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8 365</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44%</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just" rtl="0" fontAlgn="t"/>
                      <a:r>
                        <a:rPr lang="en-US" sz="1200" b="0" i="0" u="none" strike="noStrike" kern="1200" dirty="0">
                          <a:solidFill>
                            <a:srgbClr val="000000"/>
                          </a:solidFill>
                          <a:effectLst/>
                          <a:latin typeface="Arial Narrow" panose="020B0606020202030204" pitchFamily="34" charset="0"/>
                          <a:ea typeface="+mn-ea"/>
                          <a:cs typeface="+mn-cs"/>
                        </a:rPr>
                        <a:t>Depreciation and amortisation expenditure year to date are below the projected budget by 44%; the variance will be absorbed monthly as depreciation and amortisation costs are incurred. Furthermore, the budget will be realigned with the estimated expected expenditure during the mid-term budget process. </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568456"/>
                  </a:ext>
                </a:extLst>
              </a:tr>
              <a:tr h="381609">
                <a:tc>
                  <a:txBody>
                    <a:bodyPr/>
                    <a:lstStyle/>
                    <a:p>
                      <a:pPr algn="l" rtl="0" fontAlgn="t"/>
                      <a:r>
                        <a:rPr lang="en-ZA" sz="1200" b="0" i="0" u="none" strike="noStrike" dirty="0">
                          <a:solidFill>
                            <a:srgbClr val="000000"/>
                          </a:solidFill>
                          <a:effectLst/>
                          <a:latin typeface="Arial Narrow" panose="020B0606020202030204" pitchFamily="34" charset="0"/>
                        </a:rPr>
                        <a:t>Finance costs</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215</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78</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138</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64%</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just" rtl="0" fontAlgn="t"/>
                      <a:r>
                        <a:rPr lang="en-US" sz="1200" b="0" i="0" u="none" strike="noStrike" dirty="0">
                          <a:solidFill>
                            <a:srgbClr val="000000"/>
                          </a:solidFill>
                          <a:effectLst/>
                          <a:latin typeface="Arial Narrow" panose="020B0606020202030204" pitchFamily="34" charset="0"/>
                        </a:rPr>
                        <a:t>The variance results from a decrease in short-term finance lease charge on printing machines.</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77183423"/>
                  </a:ext>
                </a:extLst>
              </a:tr>
              <a:tr h="1138034">
                <a:tc>
                  <a:txBody>
                    <a:bodyPr/>
                    <a:lstStyle/>
                    <a:p>
                      <a:pPr algn="l" rtl="0" fontAlgn="t"/>
                      <a:r>
                        <a:rPr lang="en-ZA" sz="1200" b="0" i="0" u="none" strike="noStrike" dirty="0">
                          <a:solidFill>
                            <a:srgbClr val="000000"/>
                          </a:solidFill>
                          <a:effectLst/>
                          <a:latin typeface="Arial Narrow" panose="020B0606020202030204" pitchFamily="34" charset="0"/>
                        </a:rPr>
                        <a:t>Subsidies</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2 400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1521</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879</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37%</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just" rtl="0" fontAlgn="t"/>
                      <a:r>
                        <a:rPr lang="en-US" sz="1200" b="0" i="0" u="none" strike="noStrike" dirty="0">
                          <a:solidFill>
                            <a:srgbClr val="000000"/>
                          </a:solidFill>
                          <a:effectLst/>
                          <a:latin typeface="Arial Narrow" panose="020B0606020202030204" pitchFamily="34" charset="0"/>
                        </a:rPr>
                        <a:t>The variance is due to timing differences resulting from fewer claims from the Councils on the awards made. The other contributing factor is the non-compliant claims rejected for payment processes and the slight decrease in caseload from the Accredited Bargaining Councils. The saving will be utilised as the year progress and when all completed awards and settlement agreements are received from Accredited Bargaining Councils.</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6848950"/>
                  </a:ext>
                </a:extLst>
              </a:tr>
            </a:tbl>
          </a:graphicData>
        </a:graphic>
      </p:graphicFrame>
    </p:spTree>
    <p:extLst>
      <p:ext uri="{BB962C8B-B14F-4D97-AF65-F5344CB8AC3E}">
        <p14:creationId xmlns:p14="http://schemas.microsoft.com/office/powerpoint/2010/main" xmlns="" val="180742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90356E0-0D8A-4D57-9288-FA164B8FC068}"/>
              </a:ext>
            </a:extLst>
          </p:cNvPr>
          <p:cNvSpPr>
            <a:spLocks noGrp="1"/>
          </p:cNvSpPr>
          <p:nvPr>
            <p:ph type="sldNum" sz="quarter" idx="12"/>
          </p:nvPr>
        </p:nvSpPr>
        <p:spPr/>
        <p:txBody>
          <a:bodyPr/>
          <a:lstStyle/>
          <a:p>
            <a:fld id="{0C4DB43B-2450-41F4-875D-3A173E257EAA}" type="slidenum">
              <a:rPr lang="en-ZA" smtClean="0"/>
              <a:pPr/>
              <a:t>2</a:t>
            </a:fld>
            <a:endParaRPr lang="en-ZA" dirty="0"/>
          </a:p>
        </p:txBody>
      </p:sp>
      <p:sp>
        <p:nvSpPr>
          <p:cNvPr id="3" name="Content Placeholder 2"/>
          <p:cNvSpPr>
            <a:spLocks noGrp="1"/>
          </p:cNvSpPr>
          <p:nvPr>
            <p:ph idx="1"/>
          </p:nvPr>
        </p:nvSpPr>
        <p:spPr>
          <a:xfrm>
            <a:off x="536287" y="2758498"/>
            <a:ext cx="7886700" cy="1000702"/>
          </a:xfrm>
          <a:solidFill>
            <a:schemeClr val="accent1"/>
          </a:solidFill>
          <a:ln>
            <a:solidFill>
              <a:schemeClr val="accent1">
                <a:lumMod val="60000"/>
                <a:lumOff val="40000"/>
              </a:schemeClr>
            </a:solidFill>
          </a:ln>
          <a:scene3d>
            <a:camera prst="orthographicFront"/>
            <a:lightRig rig="threePt" dir="t"/>
          </a:scene3d>
          <a:sp3d>
            <a:bevelT/>
          </a:sp3d>
        </p:spPr>
        <p:txBody>
          <a:bodyPr>
            <a:normAutofit fontScale="92500" lnSpcReduction="20000"/>
          </a:bodyPr>
          <a:lstStyle/>
          <a:p>
            <a:pPr marL="0" indent="0" algn="ctr">
              <a:buNone/>
            </a:pPr>
            <a:endParaRPr lang="en-US" sz="3600" b="1" dirty="0">
              <a:latin typeface="Arial Narrow" panose="020B0606020202030204" pitchFamily="34" charset="0"/>
            </a:endParaRPr>
          </a:p>
          <a:p>
            <a:pPr marL="0" indent="0" algn="ctr">
              <a:buNone/>
            </a:pPr>
            <a:r>
              <a:rPr lang="en-ZA" sz="3600" b="1" dirty="0">
                <a:latin typeface="Arial Narrow" panose="020B0606020202030204" pitchFamily="34" charset="0"/>
              </a:rPr>
              <a:t>INTRODUCTION</a:t>
            </a:r>
          </a:p>
        </p:txBody>
      </p:sp>
    </p:spTree>
    <p:extLst>
      <p:ext uri="{BB962C8B-B14F-4D97-AF65-F5344CB8AC3E}">
        <p14:creationId xmlns:p14="http://schemas.microsoft.com/office/powerpoint/2010/main" xmlns="" val="47241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ECONOMIC CLASSIFICATION</a:t>
            </a:r>
            <a:endParaRPr lang="en-ZA" sz="32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20</a:t>
            </a:fld>
            <a:endParaRPr lang="en-ZA"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641162873"/>
              </p:ext>
            </p:extLst>
          </p:nvPr>
        </p:nvGraphicFramePr>
        <p:xfrm>
          <a:off x="68825" y="1706880"/>
          <a:ext cx="9075174" cy="4081595"/>
        </p:xfrm>
        <a:graphic>
          <a:graphicData uri="http://schemas.openxmlformats.org/drawingml/2006/table">
            <a:tbl>
              <a:tblPr/>
              <a:tblGrid>
                <a:gridCol w="1145505">
                  <a:extLst>
                    <a:ext uri="{9D8B030D-6E8A-4147-A177-3AD203B41FA5}">
                      <a16:colId xmlns:a16="http://schemas.microsoft.com/office/drawing/2014/main" xmlns="" val="2901675120"/>
                    </a:ext>
                  </a:extLst>
                </a:gridCol>
                <a:gridCol w="888755">
                  <a:extLst>
                    <a:ext uri="{9D8B030D-6E8A-4147-A177-3AD203B41FA5}">
                      <a16:colId xmlns:a16="http://schemas.microsoft.com/office/drawing/2014/main" xmlns="" val="4215655374"/>
                    </a:ext>
                  </a:extLst>
                </a:gridCol>
                <a:gridCol w="849254">
                  <a:extLst>
                    <a:ext uri="{9D8B030D-6E8A-4147-A177-3AD203B41FA5}">
                      <a16:colId xmlns:a16="http://schemas.microsoft.com/office/drawing/2014/main" xmlns="" val="3257494520"/>
                    </a:ext>
                  </a:extLst>
                </a:gridCol>
                <a:gridCol w="799880">
                  <a:extLst>
                    <a:ext uri="{9D8B030D-6E8A-4147-A177-3AD203B41FA5}">
                      <a16:colId xmlns:a16="http://schemas.microsoft.com/office/drawing/2014/main" xmlns="" val="2296658354"/>
                    </a:ext>
                  </a:extLst>
                </a:gridCol>
                <a:gridCol w="701130">
                  <a:extLst>
                    <a:ext uri="{9D8B030D-6E8A-4147-A177-3AD203B41FA5}">
                      <a16:colId xmlns:a16="http://schemas.microsoft.com/office/drawing/2014/main" xmlns="" val="1138819654"/>
                    </a:ext>
                  </a:extLst>
                </a:gridCol>
                <a:gridCol w="4690650">
                  <a:extLst>
                    <a:ext uri="{9D8B030D-6E8A-4147-A177-3AD203B41FA5}">
                      <a16:colId xmlns:a16="http://schemas.microsoft.com/office/drawing/2014/main" xmlns="" val="1643543124"/>
                    </a:ext>
                  </a:extLst>
                </a:gridCol>
              </a:tblGrid>
              <a:tr h="128346">
                <a:tc rowSpan="2">
                  <a:txBody>
                    <a:bodyPr/>
                    <a:lstStyle/>
                    <a:p>
                      <a:pPr algn="l" rtl="0" fontAlgn="t"/>
                      <a:r>
                        <a:rPr lang="en-ZA" sz="1200" b="1" i="0" u="none" strike="noStrike" dirty="0">
                          <a:solidFill>
                            <a:srgbClr val="000000"/>
                          </a:solidFill>
                          <a:effectLst/>
                          <a:latin typeface="Arial Narrow" panose="020B0606020202030204" pitchFamily="34" charset="0"/>
                        </a:rPr>
                        <a:t>ITEM</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Budget</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Expenditure</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Variance</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Variance</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en-ZA" sz="1200" b="1" i="0" u="none" strike="noStrike" dirty="0">
                          <a:solidFill>
                            <a:srgbClr val="000000"/>
                          </a:solidFill>
                          <a:effectLst/>
                          <a:latin typeface="Arial Narrow" panose="020B0606020202030204" pitchFamily="34" charset="0"/>
                        </a:rPr>
                        <a:t>Commentary</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0655620"/>
                  </a:ext>
                </a:extLst>
              </a:tr>
              <a:tr h="144541">
                <a:tc vMerge="1">
                  <a:txBody>
                    <a:bodyPr/>
                    <a:lstStyle/>
                    <a:p>
                      <a:endParaRPr lang="en-ZA"/>
                    </a:p>
                  </a:txBody>
                  <a:tcPr/>
                </a:tc>
                <a:tc>
                  <a:txBody>
                    <a:bodyPr/>
                    <a:lstStyle/>
                    <a:p>
                      <a:pPr algn="ctr" rtl="0" fontAlgn="t"/>
                      <a:r>
                        <a:rPr lang="en-ZA" sz="1200" b="1" i="0" u="none" strike="noStrike" dirty="0">
                          <a:solidFill>
                            <a:srgbClr val="000000"/>
                          </a:solidFill>
                          <a:effectLst/>
                          <a:latin typeface="Arial Narrow" panose="020B0606020202030204" pitchFamily="34" charset="0"/>
                        </a:rPr>
                        <a:t>R'000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R'000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R'000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306661001"/>
                  </a:ext>
                </a:extLst>
              </a:tr>
              <a:tr h="374396">
                <a:tc>
                  <a:txBody>
                    <a:bodyPr/>
                    <a:lstStyle/>
                    <a:p>
                      <a:pPr algn="l" rtl="0" fontAlgn="t"/>
                      <a:r>
                        <a:rPr lang="en-US" sz="1200" b="0" i="0" u="none" strike="noStrike" dirty="0">
                          <a:solidFill>
                            <a:srgbClr val="000000"/>
                          </a:solidFill>
                          <a:effectLst/>
                          <a:latin typeface="Arial Narrow" panose="020B0606020202030204" pitchFamily="34" charset="0"/>
                        </a:rPr>
                        <a:t>Loss on disposal of assets</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200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200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100%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just" rtl="0" fontAlgn="t"/>
                      <a:r>
                        <a:rPr lang="en-US" sz="1200" b="0" i="0" u="none" strike="noStrike" dirty="0">
                          <a:solidFill>
                            <a:srgbClr val="000000"/>
                          </a:solidFill>
                          <a:effectLst/>
                          <a:latin typeface="Arial Narrow" panose="020B0606020202030204" pitchFamily="34" charset="0"/>
                        </a:rPr>
                        <a:t>It is expected that the variance will be utilised towards year-end, as the asset verification processes are concluded.</a:t>
                      </a:r>
                      <a:endParaRPr lang="en-ZA" sz="1200" b="0" i="0" u="none" strike="noStrike" dirty="0">
                        <a:solidFill>
                          <a:srgbClr val="000000"/>
                        </a:solidFill>
                        <a:effectLst/>
                        <a:latin typeface="Arial Narrow" panose="020B0606020202030204" pitchFamily="34" charset="0"/>
                      </a:endParaRP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8691888"/>
                  </a:ext>
                </a:extLst>
              </a:tr>
              <a:tr h="1726510">
                <a:tc>
                  <a:txBody>
                    <a:bodyPr/>
                    <a:lstStyle/>
                    <a:p>
                      <a:pPr algn="l" rtl="0" fontAlgn="t"/>
                      <a:r>
                        <a:rPr lang="en-ZA" sz="1200" b="0" i="0" u="none" strike="noStrike" dirty="0">
                          <a:solidFill>
                            <a:srgbClr val="000000"/>
                          </a:solidFill>
                          <a:effectLst/>
                          <a:latin typeface="Arial Narrow" panose="020B0606020202030204" pitchFamily="34" charset="0"/>
                        </a:rPr>
                        <a:t>Case Disbursement</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92 307</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80 050</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12 257</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13%</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just" rtl="0" fontAlgn="t"/>
                      <a:r>
                        <a:rPr lang="en-US" sz="1200" b="0" i="0" u="none" strike="noStrike" dirty="0">
                          <a:solidFill>
                            <a:srgbClr val="000000"/>
                          </a:solidFill>
                          <a:effectLst/>
                          <a:latin typeface="Arial Narrow" panose="020B0606020202030204" pitchFamily="34" charset="0"/>
                        </a:rPr>
                        <a:t>The variance results from the slight reduction in projected referrals and the reduction of the number of days allocated to the part-time Commissioners, as most of the cases are conducted by the full-time commissioners. The other contributing factors resulting from dispute management outreach activities include travelling costs, venue hire, and promotional materials that were budgeted for but not utilised as anticipated due to COVID 19 regulations. Finally, the other factor is reduced expenditure on travelling costs to conduct cases in the remote areas by the commissioners. Therefore, it is expected that the variance will be utilised as the year progress.</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6559469"/>
                  </a:ext>
                </a:extLst>
              </a:tr>
              <a:tr h="1419497">
                <a:tc>
                  <a:txBody>
                    <a:bodyPr/>
                    <a:lstStyle/>
                    <a:p>
                      <a:pPr algn="l" rtl="0" fontAlgn="t"/>
                      <a:r>
                        <a:rPr lang="en-ZA" sz="1200" b="0" i="0" u="none" strike="noStrike" dirty="0">
                          <a:solidFill>
                            <a:srgbClr val="000000"/>
                          </a:solidFill>
                          <a:effectLst/>
                          <a:latin typeface="Arial Narrow" panose="020B0606020202030204" pitchFamily="34" charset="0"/>
                        </a:rPr>
                        <a:t>Operating expenses</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16 559</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8 542</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8 017</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Narrow" panose="020B0606020202030204" pitchFamily="34" charset="0"/>
                        </a:rPr>
                        <a:t>48%</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marR="0" lvl="0" indent="0" algn="just" defTabSz="914400" rtl="0" eaLnBrk="1" fontAlgn="t"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Arial Narrow" panose="020B0606020202030204" pitchFamily="34" charset="0"/>
                          <a:ea typeface="+mn-ea"/>
                          <a:cs typeface="+mn-cs"/>
                        </a:rPr>
                        <a:t>The operating expenditure indicated a favourable variance of 48%. The variance results from budgeted computer equipment maintenance but is not as anticipated as the service is consumed as and when required. The other contributing factors are the timing difference in travel costs and training interventions that are still expected to be held during the financial year and court litigation costs incurred as and when a need arises. Moreover, recruitment services costs will be incurred as the year progresses since staff recruitment is underway.</a:t>
                      </a:r>
                      <a:endParaRPr lang="en-US" sz="1200" b="0" i="0" u="none" strike="noStrike" dirty="0">
                        <a:solidFill>
                          <a:srgbClr val="000000"/>
                        </a:solidFill>
                        <a:effectLst/>
                        <a:latin typeface="Arial Narrow" panose="020B0606020202030204" pitchFamily="34" charset="0"/>
                      </a:endParaRP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43251"/>
                  </a:ext>
                </a:extLst>
              </a:tr>
              <a:tr h="188864">
                <a:tc>
                  <a:txBody>
                    <a:bodyPr/>
                    <a:lstStyle/>
                    <a:p>
                      <a:pPr algn="l" rtl="0" fontAlgn="t"/>
                      <a:r>
                        <a:rPr lang="en-ZA" sz="1200" b="1" i="0" u="none" strike="noStrike" dirty="0">
                          <a:solidFill>
                            <a:srgbClr val="000000"/>
                          </a:solidFill>
                          <a:effectLst/>
                          <a:latin typeface="Arial Narrow" panose="020B0606020202030204" pitchFamily="34" charset="0"/>
                        </a:rPr>
                        <a:t>Total Expenditure</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527 354</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453 016</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74 338</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14%</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ZA" sz="1200" b="1" i="0" u="none" strike="noStrike" dirty="0">
                          <a:solidFill>
                            <a:srgbClr val="000000"/>
                          </a:solidFill>
                          <a:effectLst/>
                          <a:latin typeface="Arial Narrow" panose="020B0606020202030204" pitchFamily="34" charset="0"/>
                        </a:rPr>
                        <a:t> </a:t>
                      </a:r>
                    </a:p>
                  </a:txBody>
                  <a:tcPr marL="3284" marR="3284" marT="328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0311815"/>
                  </a:ext>
                </a:extLst>
              </a:tr>
            </a:tbl>
          </a:graphicData>
        </a:graphic>
      </p:graphicFrame>
    </p:spTree>
    <p:extLst>
      <p:ext uri="{BB962C8B-B14F-4D97-AF65-F5344CB8AC3E}">
        <p14:creationId xmlns:p14="http://schemas.microsoft.com/office/powerpoint/2010/main" xmlns="" val="422148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213" y="519301"/>
            <a:ext cx="6128952" cy="1170351"/>
          </a:xfrm>
        </p:spPr>
        <p:txBody>
          <a:bodyPr>
            <a:noAutofit/>
          </a:bodyPr>
          <a:lstStyle/>
          <a:p>
            <a:pPr algn="ctr"/>
            <a:r>
              <a:rPr lang="en-US" sz="3200" b="1" dirty="0">
                <a:solidFill>
                  <a:srgbClr val="002060"/>
                </a:solidFill>
                <a:latin typeface="Arial Narrow" panose="020B0606020202030204" pitchFamily="34" charset="0"/>
              </a:rPr>
              <a:t>FINANCIAL PERFORMANCE ANALYSIS</a:t>
            </a:r>
            <a:br>
              <a:rPr lang="en-US" sz="3200" b="1" dirty="0">
                <a:solidFill>
                  <a:srgbClr val="002060"/>
                </a:solidFill>
                <a:latin typeface="Arial Narrow" panose="020B0606020202030204" pitchFamily="34" charset="0"/>
              </a:rPr>
            </a:br>
            <a:endParaRPr lang="en-ZA" sz="3200" dirty="0"/>
          </a:p>
        </p:txBody>
      </p:sp>
      <p:sp>
        <p:nvSpPr>
          <p:cNvPr id="3" name="Slide Number Placeholder 2"/>
          <p:cNvSpPr>
            <a:spLocks noGrp="1"/>
          </p:cNvSpPr>
          <p:nvPr>
            <p:ph type="sldNum" sz="quarter" idx="12"/>
          </p:nvPr>
        </p:nvSpPr>
        <p:spPr/>
        <p:txBody>
          <a:bodyPr/>
          <a:lstStyle/>
          <a:p>
            <a:fld id="{0C4DB43B-2450-41F4-875D-3A173E257EAA}" type="slidenum">
              <a:rPr lang="en-ZA" smtClean="0"/>
              <a:pPr/>
              <a:t>21</a:t>
            </a:fld>
            <a:endParaRPr lang="en-ZA" dirty="0"/>
          </a:p>
        </p:txBody>
      </p:sp>
      <p:sp>
        <p:nvSpPr>
          <p:cNvPr id="4" name="Rectangle 3"/>
          <p:cNvSpPr/>
          <p:nvPr/>
        </p:nvSpPr>
        <p:spPr>
          <a:xfrm>
            <a:off x="241395" y="1635626"/>
            <a:ext cx="8716618" cy="4031873"/>
          </a:xfrm>
          <a:prstGeom prst="rect">
            <a:avLst/>
          </a:prstGeom>
        </p:spPr>
        <p:txBody>
          <a:bodyPr wrap="square">
            <a:spAutoFit/>
          </a:bodyPr>
          <a:lstStyle/>
          <a:p>
            <a:pPr lvl="0">
              <a:buClr>
                <a:srgbClr val="C2DBF3"/>
              </a:buClr>
            </a:pPr>
            <a:r>
              <a:rPr lang="en-US" sz="1600" b="1" u="sng" dirty="0">
                <a:solidFill>
                  <a:prstClr val="black"/>
                </a:solidFill>
                <a:latin typeface="Arial Narrow" panose="020B0606020202030204" pitchFamily="34" charset="0"/>
                <a:cs typeface="Calibri" panose="020F0502020204030204" pitchFamily="34" charset="0"/>
              </a:rPr>
              <a:t>Cash and cash Equivalents</a:t>
            </a:r>
          </a:p>
          <a:p>
            <a:pPr lvl="0">
              <a:buClr>
                <a:srgbClr val="C2DBF3"/>
              </a:buClr>
            </a:pPr>
            <a:endParaRPr lang="en-US" sz="1600" b="1" u="sng" dirty="0">
              <a:solidFill>
                <a:prstClr val="black"/>
              </a:solidFill>
              <a:latin typeface="Arial Narrow" panose="020B0606020202030204" pitchFamily="34" charset="0"/>
              <a:cs typeface="Calibri" panose="020F0502020204030204" pitchFamily="34" charset="0"/>
            </a:endParaRPr>
          </a:p>
          <a:p>
            <a:pPr marL="342900" lvl="0" indent="-342900">
              <a:buFont typeface="Arial" panose="020B0604020202020204" pitchFamily="34" charset="0"/>
              <a:buChar char="•"/>
            </a:pPr>
            <a:r>
              <a:rPr lang="en-GB" sz="1600" dirty="0">
                <a:solidFill>
                  <a:prstClr val="black"/>
                </a:solidFill>
                <a:latin typeface="Arial Narrow" panose="020B0606020202030204" pitchFamily="34" charset="0"/>
                <a:cs typeface="Calibri" panose="020F0502020204030204" pitchFamily="34" charset="0"/>
              </a:rPr>
              <a:t>Cash and cash equivalents as of 30 September 2021 was R111m which included: </a:t>
            </a:r>
          </a:p>
          <a:p>
            <a:pPr marL="800100" lvl="1" indent="-342900">
              <a:buFont typeface="Wingdings" panose="05000000000000000000" pitchFamily="2" charset="2"/>
              <a:buChar char="v"/>
            </a:pPr>
            <a:r>
              <a:rPr lang="en-GB" sz="1600" dirty="0">
                <a:latin typeface="Arial Narrow" panose="020B0606020202030204" pitchFamily="34" charset="0"/>
                <a:cs typeface="Calibri" panose="020F0502020204030204" pitchFamily="34" charset="0"/>
              </a:rPr>
              <a:t>Cash on hand of R53.3k;</a:t>
            </a:r>
          </a:p>
          <a:p>
            <a:pPr marL="800100" lvl="1" indent="-342900">
              <a:buFont typeface="Wingdings" panose="05000000000000000000" pitchFamily="2" charset="2"/>
              <a:buChar char="v"/>
            </a:pPr>
            <a:r>
              <a:rPr lang="en-GB" sz="1600" dirty="0">
                <a:latin typeface="Arial Narrow" panose="020B0606020202030204" pitchFamily="34" charset="0"/>
                <a:cs typeface="Calibri" panose="020F0502020204030204" pitchFamily="34" charset="0"/>
              </a:rPr>
              <a:t>Bank balance of R25m; and</a:t>
            </a:r>
          </a:p>
          <a:p>
            <a:pPr marL="742950" lvl="1" indent="-285750">
              <a:buFont typeface="Wingdings" panose="05000000000000000000" pitchFamily="2" charset="2"/>
              <a:buChar char="v"/>
            </a:pPr>
            <a:r>
              <a:rPr lang="en-GB" sz="1600" dirty="0">
                <a:latin typeface="Arial Narrow" panose="020B0606020202030204" pitchFamily="34" charset="0"/>
                <a:cs typeface="Calibri" panose="020F0502020204030204" pitchFamily="34" charset="0"/>
              </a:rPr>
              <a:t>Short term deposits of R85.8m.</a:t>
            </a:r>
          </a:p>
          <a:p>
            <a:pPr marL="285750" indent="-285750">
              <a:buFont typeface="Arial" panose="020B0604020202020204" pitchFamily="34" charset="0"/>
              <a:buChar char="•"/>
            </a:pPr>
            <a:r>
              <a:rPr lang="en-GB" sz="1600" dirty="0">
                <a:solidFill>
                  <a:prstClr val="black"/>
                </a:solidFill>
                <a:latin typeface="Arial Narrow" panose="020B0606020202030204" pitchFamily="34" charset="0"/>
                <a:cs typeface="Calibri" panose="020F0502020204030204" pitchFamily="34" charset="0"/>
              </a:rPr>
              <a:t>The cash cover ratio was 1.6 times as of 30 September 2021. The ratio indicates that the organisation has sufficient cash to cover its short-term liabilities in the foreseeable future. </a:t>
            </a:r>
          </a:p>
          <a:p>
            <a:endParaRPr lang="en-GB" sz="1600" b="1" dirty="0">
              <a:solidFill>
                <a:prstClr val="black"/>
              </a:solidFill>
              <a:latin typeface="Arial Narrow" panose="020B0606020202030204" pitchFamily="34" charset="0"/>
              <a:cs typeface="Calibri" panose="020F0502020204030204" pitchFamily="34" charset="0"/>
            </a:endParaRPr>
          </a:p>
          <a:p>
            <a:pPr>
              <a:buClr>
                <a:srgbClr val="C2DBF3"/>
              </a:buClr>
            </a:pPr>
            <a:r>
              <a:rPr lang="en-GB" sz="1600" b="1" u="sng" dirty="0">
                <a:solidFill>
                  <a:prstClr val="black"/>
                </a:solidFill>
                <a:latin typeface="Arial Narrow" panose="020B0606020202030204" pitchFamily="34" charset="0"/>
                <a:cs typeface="Calibri" panose="020F0502020204030204" pitchFamily="34" charset="0"/>
              </a:rPr>
              <a:t>Working Capital</a:t>
            </a:r>
          </a:p>
          <a:p>
            <a:pPr>
              <a:buClr>
                <a:srgbClr val="C2DBF3"/>
              </a:buClr>
            </a:pPr>
            <a:endParaRPr lang="en-GB" sz="1600" b="1" u="sng" dirty="0">
              <a:solidFill>
                <a:prstClr val="black"/>
              </a:solidFill>
              <a:latin typeface="Arial Narrow" panose="020B0606020202030204" pitchFamily="34" charset="0"/>
              <a:cs typeface="Calibri" panose="020F0502020204030204" pitchFamily="34" charset="0"/>
            </a:endParaRPr>
          </a:p>
          <a:p>
            <a:pPr marL="285750" lvl="0" indent="-28575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As of 30 September 2021, total current assets of R616m was available to cover total current liabilities of R70m.</a:t>
            </a:r>
          </a:p>
          <a:p>
            <a:pPr marL="285750" indent="-28575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The total current liabilities was R70m which includes trade payables of R64.1m, provisions R254k, operating lease liability R4.5m, and finance lease R738k.</a:t>
            </a:r>
            <a:endParaRPr lang="en-US" sz="1600" b="1" dirty="0">
              <a:solidFill>
                <a:prstClr val="black"/>
              </a:solidFill>
              <a:latin typeface="Arial Narrow" panose="020B0606020202030204" pitchFamily="34" charset="0"/>
              <a:cs typeface="Calibri" panose="020F0502020204030204" pitchFamily="34" charset="0"/>
            </a:endParaRPr>
          </a:p>
          <a:p>
            <a:pPr marL="285750" lvl="0" indent="-28575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The liquidity ratio was 8.9:1 as of 30 September 2021. The CCMA has the ability to cover its short-term obligation making use of assets that can be quickly converted to physical cash. </a:t>
            </a:r>
          </a:p>
        </p:txBody>
      </p:sp>
    </p:spTree>
    <p:extLst>
      <p:ext uri="{BB962C8B-B14F-4D97-AF65-F5344CB8AC3E}">
        <p14:creationId xmlns:p14="http://schemas.microsoft.com/office/powerpoint/2010/main" xmlns="" val="843519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solidFill>
                  <a:srgbClr val="002060"/>
                </a:solidFill>
                <a:latin typeface="Arial Narrow" panose="020B0606020202030204" pitchFamily="34" charset="0"/>
              </a:rPr>
              <a:t>FINANCIAL PERFORMANCE ANALYSIS</a:t>
            </a:r>
            <a:endParaRPr lang="en-ZA" sz="3200" dirty="0"/>
          </a:p>
        </p:txBody>
      </p:sp>
      <p:sp>
        <p:nvSpPr>
          <p:cNvPr id="3" name="Slide Number Placeholder 2"/>
          <p:cNvSpPr>
            <a:spLocks noGrp="1"/>
          </p:cNvSpPr>
          <p:nvPr>
            <p:ph type="sldNum" sz="quarter" idx="12"/>
          </p:nvPr>
        </p:nvSpPr>
        <p:spPr/>
        <p:txBody>
          <a:bodyPr/>
          <a:lstStyle/>
          <a:p>
            <a:fld id="{0C4DB43B-2450-41F4-875D-3A173E257EAA}" type="slidenum">
              <a:rPr lang="en-ZA" smtClean="0"/>
              <a:pPr/>
              <a:t>22</a:t>
            </a:fld>
            <a:endParaRPr lang="en-ZA" dirty="0"/>
          </a:p>
        </p:txBody>
      </p:sp>
      <p:sp>
        <p:nvSpPr>
          <p:cNvPr id="4" name="Rectangle 3"/>
          <p:cNvSpPr/>
          <p:nvPr/>
        </p:nvSpPr>
        <p:spPr>
          <a:xfrm>
            <a:off x="155447" y="1563625"/>
            <a:ext cx="8958141" cy="4785926"/>
          </a:xfrm>
          <a:prstGeom prst="rect">
            <a:avLst/>
          </a:prstGeom>
        </p:spPr>
        <p:txBody>
          <a:bodyPr wrap="square">
            <a:spAutoFit/>
          </a:bodyPr>
          <a:lstStyle/>
          <a:p>
            <a:pPr lvl="0"/>
            <a:r>
              <a:rPr lang="en-US" sz="1600" b="1" u="sng" dirty="0">
                <a:solidFill>
                  <a:prstClr val="black"/>
                </a:solidFill>
                <a:latin typeface="Arial Narrow" panose="020B0606020202030204" pitchFamily="34" charset="0"/>
                <a:cs typeface="Calibri" panose="020F0502020204030204" pitchFamily="34" charset="0"/>
              </a:rPr>
              <a:t>Net Assets</a:t>
            </a:r>
          </a:p>
          <a:p>
            <a:pPr marL="342900" lvl="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The net assets for the period under review increased from R544.7m to R579.1m.The increase was due to grant receivable asset from the Department of Employment, which will be liquated in Q3 and Q4 of the financial year. </a:t>
            </a:r>
          </a:p>
          <a:p>
            <a:pPr marL="342900" lvl="0" indent="-342900">
              <a:buFont typeface="Arial" panose="020B0604020202020204" pitchFamily="34" charset="0"/>
              <a:buChar char="•"/>
            </a:pPr>
            <a:endParaRPr lang="en-US" sz="1600" b="1" u="sng" dirty="0">
              <a:solidFill>
                <a:prstClr val="black"/>
              </a:solidFill>
              <a:latin typeface="Arial Narrow" panose="020B0606020202030204" pitchFamily="34" charset="0"/>
              <a:cs typeface="Calibri" panose="020F0502020204030204" pitchFamily="34" charset="0"/>
            </a:endParaRPr>
          </a:p>
          <a:p>
            <a:pPr lvl="0"/>
            <a:r>
              <a:rPr lang="en-US" sz="1600" b="1" u="sng" dirty="0">
                <a:solidFill>
                  <a:prstClr val="black"/>
                </a:solidFill>
                <a:latin typeface="Arial Narrow" panose="020B0606020202030204" pitchFamily="34" charset="0"/>
                <a:cs typeface="Calibri" panose="020F0502020204030204" pitchFamily="34" charset="0"/>
              </a:rPr>
              <a:t>Revenue</a:t>
            </a:r>
          </a:p>
          <a:p>
            <a:pPr marL="34290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As of 30 September 2021, the Department of Employment and Labour paid Q1 and Q2 tranches in line with the drawdown agreement to the value of R495.9m. Furthermore, an amount of R398.8K was also received for conscientious objector funding.</a:t>
            </a:r>
          </a:p>
          <a:p>
            <a:pPr marL="34290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Income received from services rendered as of 30 September 2021 amounted to R2.1m, with 42% collected from Training and Advisory services and 58% from other revenue-generating services.</a:t>
            </a:r>
          </a:p>
          <a:p>
            <a:pPr marL="34290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Interest received was R2.8m, and other revenue generated was R563k, which consists of insurance recoveries, bursary recoveries etc.</a:t>
            </a:r>
          </a:p>
          <a:p>
            <a:endParaRPr lang="en-ZA" sz="1600" b="1" dirty="0">
              <a:solidFill>
                <a:prstClr val="black"/>
              </a:solidFill>
              <a:latin typeface="Arial Narrow" panose="020B0606020202030204" pitchFamily="34" charset="0"/>
              <a:cs typeface="Calibri" panose="020F0502020204030204" pitchFamily="34" charset="0"/>
            </a:endParaRPr>
          </a:p>
          <a:p>
            <a:r>
              <a:rPr lang="en-GB" sz="1600" b="1" dirty="0">
                <a:solidFill>
                  <a:prstClr val="black"/>
                </a:solidFill>
                <a:latin typeface="Arial Narrow" panose="020B0606020202030204" pitchFamily="34" charset="0"/>
                <a:cs typeface="Calibri" panose="020F0502020204030204" pitchFamily="34" charset="0"/>
              </a:rPr>
              <a:t> </a:t>
            </a:r>
            <a:r>
              <a:rPr lang="en-US" sz="1600" b="1" u="sng" dirty="0">
                <a:solidFill>
                  <a:prstClr val="black"/>
                </a:solidFill>
                <a:latin typeface="Arial Narrow" panose="020B0606020202030204" pitchFamily="34" charset="0"/>
                <a:cs typeface="Calibri" panose="020F0502020204030204" pitchFamily="34" charset="0"/>
              </a:rPr>
              <a:t>Investments </a:t>
            </a:r>
          </a:p>
          <a:p>
            <a:pPr marL="342900" lvl="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Total active invested funds as of 30 September 2021 was R82.5m. </a:t>
            </a:r>
          </a:p>
          <a:p>
            <a:pPr marL="342900" lvl="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Total investments of R378m matured, and interest earned was R2.8m. </a:t>
            </a:r>
          </a:p>
          <a:p>
            <a:pPr marL="342900" lvl="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The interest from investments yielded an average of 3.9% for actively invested funds in line with the investment policy.</a:t>
            </a:r>
          </a:p>
          <a:p>
            <a:pPr lvl="0"/>
            <a:endParaRPr lang="en-GB" sz="1700" b="1" u="sng" dirty="0">
              <a:solidFill>
                <a:prstClr val="black"/>
              </a:solidFill>
              <a:cs typeface="Calibri" panose="020F0502020204030204" pitchFamily="34" charset="0"/>
            </a:endParaRPr>
          </a:p>
        </p:txBody>
      </p:sp>
    </p:spTree>
    <p:extLst>
      <p:ext uri="{BB962C8B-B14F-4D97-AF65-F5344CB8AC3E}">
        <p14:creationId xmlns:p14="http://schemas.microsoft.com/office/powerpoint/2010/main" xmlns="" val="2269991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solidFill>
                  <a:srgbClr val="002060"/>
                </a:solidFill>
                <a:latin typeface="Arial Narrow" panose="020B0606020202030204" pitchFamily="34" charset="0"/>
              </a:rPr>
              <a:t>TOTAL COST :</a:t>
            </a:r>
            <a:br>
              <a:rPr lang="en-US" sz="2400" b="1" dirty="0">
                <a:solidFill>
                  <a:srgbClr val="002060"/>
                </a:solidFill>
                <a:latin typeface="Arial Narrow" panose="020B0606020202030204" pitchFamily="34" charset="0"/>
              </a:rPr>
            </a:br>
            <a:r>
              <a:rPr lang="en-US" sz="2400" b="1" dirty="0">
                <a:solidFill>
                  <a:srgbClr val="002060"/>
                </a:solidFill>
                <a:latin typeface="Arial Narrow" panose="020B0606020202030204" pitchFamily="34" charset="0"/>
              </a:rPr>
              <a:t>CASE DISBURSEMENT EXPENDITURE</a:t>
            </a:r>
            <a:endParaRPr lang="en-ZA" sz="24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23</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72892402"/>
              </p:ext>
            </p:extLst>
          </p:nvPr>
        </p:nvGraphicFramePr>
        <p:xfrm>
          <a:off x="182880" y="1573160"/>
          <a:ext cx="8841850" cy="4399244"/>
        </p:xfrm>
        <a:graphic>
          <a:graphicData uri="http://schemas.openxmlformats.org/drawingml/2006/table">
            <a:tbl>
              <a:tblPr/>
              <a:tblGrid>
                <a:gridCol w="2008183">
                  <a:extLst>
                    <a:ext uri="{9D8B030D-6E8A-4147-A177-3AD203B41FA5}">
                      <a16:colId xmlns:a16="http://schemas.microsoft.com/office/drawing/2014/main" xmlns="" val="3748058456"/>
                    </a:ext>
                  </a:extLst>
                </a:gridCol>
                <a:gridCol w="1160067">
                  <a:extLst>
                    <a:ext uri="{9D8B030D-6E8A-4147-A177-3AD203B41FA5}">
                      <a16:colId xmlns:a16="http://schemas.microsoft.com/office/drawing/2014/main" xmlns="" val="2502734010"/>
                    </a:ext>
                  </a:extLst>
                </a:gridCol>
                <a:gridCol w="1055407">
                  <a:extLst>
                    <a:ext uri="{9D8B030D-6E8A-4147-A177-3AD203B41FA5}">
                      <a16:colId xmlns:a16="http://schemas.microsoft.com/office/drawing/2014/main" xmlns="" val="1388607439"/>
                    </a:ext>
                  </a:extLst>
                </a:gridCol>
                <a:gridCol w="972272">
                  <a:extLst>
                    <a:ext uri="{9D8B030D-6E8A-4147-A177-3AD203B41FA5}">
                      <a16:colId xmlns:a16="http://schemas.microsoft.com/office/drawing/2014/main" xmlns="" val="3578906335"/>
                    </a:ext>
                  </a:extLst>
                </a:gridCol>
                <a:gridCol w="818870">
                  <a:extLst>
                    <a:ext uri="{9D8B030D-6E8A-4147-A177-3AD203B41FA5}">
                      <a16:colId xmlns:a16="http://schemas.microsoft.com/office/drawing/2014/main" xmlns="" val="2676969490"/>
                    </a:ext>
                  </a:extLst>
                </a:gridCol>
                <a:gridCol w="2827051">
                  <a:extLst>
                    <a:ext uri="{9D8B030D-6E8A-4147-A177-3AD203B41FA5}">
                      <a16:colId xmlns:a16="http://schemas.microsoft.com/office/drawing/2014/main" xmlns="" val="32451409"/>
                    </a:ext>
                  </a:extLst>
                </a:gridCol>
              </a:tblGrid>
              <a:tr h="260453">
                <a:tc rowSpan="2">
                  <a:txBody>
                    <a:bodyPr/>
                    <a:lstStyle/>
                    <a:p>
                      <a:pPr algn="l" rtl="0" fontAlgn="t"/>
                      <a:r>
                        <a:rPr lang="en-ZA" sz="1200" b="1" i="0" u="none" strike="noStrike" dirty="0">
                          <a:solidFill>
                            <a:srgbClr val="000000"/>
                          </a:solidFill>
                          <a:effectLst/>
                          <a:latin typeface="Arial Narrow" panose="020B0606020202030204" pitchFamily="34" charset="0"/>
                        </a:rPr>
                        <a:t>Case Disbursement</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Budget</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Expenditure</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Variance</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Variance</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indent="87313" algn="l" rtl="0" fontAlgn="b"/>
                      <a:r>
                        <a:rPr lang="en-ZA" sz="1200" b="1" i="0" u="none" strike="noStrike" dirty="0">
                          <a:solidFill>
                            <a:srgbClr val="000000"/>
                          </a:solidFill>
                          <a:effectLst/>
                          <a:latin typeface="Arial Narrow" panose="020B0606020202030204" pitchFamily="34" charset="0"/>
                        </a:rPr>
                        <a:t>Commentary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1519500"/>
                  </a:ext>
                </a:extLst>
              </a:tr>
              <a:tr h="260453">
                <a:tc vMerge="1">
                  <a:txBody>
                    <a:bodyPr/>
                    <a:lstStyle/>
                    <a:p>
                      <a:endParaRPr lang="en-ZA"/>
                    </a:p>
                  </a:txBody>
                  <a:tcPr/>
                </a:tc>
                <a:tc>
                  <a:txBody>
                    <a:bodyPr/>
                    <a:lstStyle/>
                    <a:p>
                      <a:pPr algn="ctr" rtl="0" fontAlgn="t"/>
                      <a:r>
                        <a:rPr lang="en-ZA" sz="1200" b="1" i="0" u="none" strike="noStrike" dirty="0">
                          <a:solidFill>
                            <a:srgbClr val="000000"/>
                          </a:solidFill>
                          <a:effectLst/>
                          <a:latin typeface="Arial Narrow" panose="020B0606020202030204" pitchFamily="34" charset="0"/>
                        </a:rPr>
                        <a:t>R’000</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R’000</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R’000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3914394493"/>
                  </a:ext>
                </a:extLst>
              </a:tr>
              <a:tr h="762989">
                <a:tc>
                  <a:txBody>
                    <a:bodyPr/>
                    <a:lstStyle/>
                    <a:p>
                      <a:pPr algn="l" fontAlgn="t"/>
                      <a:r>
                        <a:rPr lang="en-ZA" sz="1200" b="0" i="0" u="none" strike="noStrike" dirty="0">
                          <a:solidFill>
                            <a:srgbClr val="000000"/>
                          </a:solidFill>
                          <a:effectLst/>
                          <a:latin typeface="Arial Narrow" panose="020B0606020202030204" pitchFamily="34" charset="0"/>
                        </a:rPr>
                        <a:t>Full Time Commissioners</a:t>
                      </a:r>
                    </a:p>
                  </a:txBody>
                  <a:tcPr marL="5571" marR="5571" marT="557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83 565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72 506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11 059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13%</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lvl="1" indent="0" algn="just" fontAlgn="b"/>
                      <a:r>
                        <a:rPr lang="en-US" sz="1200" b="0" i="0" u="none" strike="noStrike" dirty="0">
                          <a:solidFill>
                            <a:srgbClr val="000000"/>
                          </a:solidFill>
                          <a:effectLst/>
                          <a:latin typeface="Arial Narrow" panose="020B0606020202030204" pitchFamily="34" charset="0"/>
                        </a:rPr>
                        <a:t>The variance results from timing differences in the recruitment of staff and resignations that happened during the period under review.</a:t>
                      </a:r>
                    </a:p>
                  </a:txBody>
                  <a:tcPr marL="5571" marR="5571" marT="557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1956663"/>
                  </a:ext>
                </a:extLst>
              </a:tr>
              <a:tr h="832350">
                <a:tc>
                  <a:txBody>
                    <a:bodyPr/>
                    <a:lstStyle/>
                    <a:p>
                      <a:pPr algn="l" fontAlgn="t"/>
                      <a:r>
                        <a:rPr lang="en-ZA" sz="1200" b="0" i="0" u="none" strike="noStrike" dirty="0">
                          <a:solidFill>
                            <a:srgbClr val="000000"/>
                          </a:solidFill>
                          <a:effectLst/>
                          <a:latin typeface="Arial Narrow" panose="020B0606020202030204" pitchFamily="34" charset="0"/>
                        </a:rPr>
                        <a:t>Part Time Commissioners</a:t>
                      </a:r>
                    </a:p>
                  </a:txBody>
                  <a:tcPr marL="5571" marR="5571" marT="557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80 369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71 290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9 079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11%</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lvl="1" indent="0" algn="just" fontAlgn="b"/>
                      <a:r>
                        <a:rPr lang="en-US" sz="1200" b="0" i="0" u="none" strike="noStrike" dirty="0">
                          <a:solidFill>
                            <a:srgbClr val="000000"/>
                          </a:solidFill>
                          <a:effectLst/>
                          <a:latin typeface="Arial Narrow" panose="020B0606020202030204" pitchFamily="34" charset="0"/>
                        </a:rPr>
                        <a:t>The variance results from the reduction of the number of days allocated to the part-time Commissioners as most of the cases are conducted by the full-time commissioners.</a:t>
                      </a:r>
                    </a:p>
                  </a:txBody>
                  <a:tcPr marL="5571" marR="5571" marT="557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2709913"/>
                  </a:ext>
                </a:extLst>
              </a:tr>
              <a:tr h="1265525">
                <a:tc>
                  <a:txBody>
                    <a:bodyPr/>
                    <a:lstStyle/>
                    <a:p>
                      <a:pPr algn="l" fontAlgn="t"/>
                      <a:r>
                        <a:rPr lang="en-US" sz="1200" b="0" i="0" u="none" strike="noStrike" dirty="0">
                          <a:solidFill>
                            <a:srgbClr val="000000"/>
                          </a:solidFill>
                          <a:effectLst/>
                          <a:latin typeface="Arial Narrow" panose="020B0606020202030204" pitchFamily="34" charset="0"/>
                        </a:rPr>
                        <a:t>Case Disbursements Travel and Accommodation</a:t>
                      </a:r>
                    </a:p>
                  </a:txBody>
                  <a:tcPr marL="5571" marR="5571" marT="557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5 995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4 537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1 458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24%</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lvl="1" indent="0" algn="just" fontAlgn="b"/>
                      <a:r>
                        <a:rPr lang="en-US" sz="1200" b="0" i="0" u="none" strike="noStrike" dirty="0">
                          <a:solidFill>
                            <a:srgbClr val="000000"/>
                          </a:solidFill>
                          <a:effectLst/>
                          <a:latin typeface="Arial Narrow" panose="020B0606020202030204" pitchFamily="34" charset="0"/>
                        </a:rPr>
                        <a:t>The variance is due to less utilisation of variable costs such as venue hire and travel costs incurred to conduct cases in the remote areas by the commissioners, which were not utilised as anticipated. It is expected that the variance will be utilised as the year progress.</a:t>
                      </a:r>
                    </a:p>
                  </a:txBody>
                  <a:tcPr marL="5571" marR="5571" marT="557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7828629"/>
                  </a:ext>
                </a:extLst>
              </a:tr>
              <a:tr h="1017474">
                <a:tc>
                  <a:txBody>
                    <a:bodyPr/>
                    <a:lstStyle/>
                    <a:p>
                      <a:pPr algn="l" fontAlgn="t"/>
                      <a:r>
                        <a:rPr lang="en-US" sz="1200" b="0" i="0" u="none" strike="noStrike" dirty="0">
                          <a:solidFill>
                            <a:srgbClr val="000000"/>
                          </a:solidFill>
                          <a:effectLst/>
                          <a:latin typeface="Arial Narrow" panose="020B0606020202030204" pitchFamily="34" charset="0"/>
                        </a:rPr>
                        <a:t>Case Disbursement administrative and other expenses</a:t>
                      </a:r>
                    </a:p>
                  </a:txBody>
                  <a:tcPr marL="5571" marR="5571" marT="557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2 609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1 099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1 510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58%</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lvl="1" indent="0" algn="just" fontAlgn="b"/>
                      <a:r>
                        <a:rPr lang="en-US" sz="1200" b="0" i="0" u="none" strike="noStrike" dirty="0">
                          <a:solidFill>
                            <a:srgbClr val="000000"/>
                          </a:solidFill>
                          <a:effectLst/>
                          <a:latin typeface="Arial Narrow" panose="020B0606020202030204" pitchFamily="34" charset="0"/>
                        </a:rPr>
                        <a:t>The variance is due to variable costs such as venue hire, and travel costs incurred to conduct cases in remote areas by the Commissioners. It is expected that the variance will be utilised as the year progress.</a:t>
                      </a:r>
                    </a:p>
                  </a:txBody>
                  <a:tcPr marL="5571" marR="5571" marT="557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0005019"/>
                  </a:ext>
                </a:extLst>
              </a:tr>
            </a:tbl>
          </a:graphicData>
        </a:graphic>
      </p:graphicFrame>
    </p:spTree>
    <p:extLst>
      <p:ext uri="{BB962C8B-B14F-4D97-AF65-F5344CB8AC3E}">
        <p14:creationId xmlns:p14="http://schemas.microsoft.com/office/powerpoint/2010/main" xmlns="" val="1887146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solidFill>
                  <a:srgbClr val="002060"/>
                </a:solidFill>
                <a:latin typeface="Arial Narrow" panose="020B0606020202030204" pitchFamily="34" charset="0"/>
              </a:rPr>
              <a:t>TOTAL COST :</a:t>
            </a:r>
            <a:br>
              <a:rPr lang="en-US" sz="2400" b="1" dirty="0">
                <a:solidFill>
                  <a:srgbClr val="002060"/>
                </a:solidFill>
                <a:latin typeface="Arial Narrow" panose="020B0606020202030204" pitchFamily="34" charset="0"/>
              </a:rPr>
            </a:br>
            <a:r>
              <a:rPr lang="en-US" sz="2400" b="1" dirty="0">
                <a:solidFill>
                  <a:srgbClr val="002060"/>
                </a:solidFill>
                <a:latin typeface="Arial Narrow" panose="020B0606020202030204" pitchFamily="34" charset="0"/>
              </a:rPr>
              <a:t>CASE DISBURSEMENT EXPENDITURE</a:t>
            </a:r>
            <a:endParaRPr lang="en-ZA" sz="24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24</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891729618"/>
              </p:ext>
            </p:extLst>
          </p:nvPr>
        </p:nvGraphicFramePr>
        <p:xfrm>
          <a:off x="151075" y="1812897"/>
          <a:ext cx="8802093" cy="3713262"/>
        </p:xfrm>
        <a:graphic>
          <a:graphicData uri="http://schemas.openxmlformats.org/drawingml/2006/table">
            <a:tbl>
              <a:tblPr/>
              <a:tblGrid>
                <a:gridCol w="1999154">
                  <a:extLst>
                    <a:ext uri="{9D8B030D-6E8A-4147-A177-3AD203B41FA5}">
                      <a16:colId xmlns:a16="http://schemas.microsoft.com/office/drawing/2014/main" xmlns="" val="3748058456"/>
                    </a:ext>
                  </a:extLst>
                </a:gridCol>
                <a:gridCol w="1154850">
                  <a:extLst>
                    <a:ext uri="{9D8B030D-6E8A-4147-A177-3AD203B41FA5}">
                      <a16:colId xmlns:a16="http://schemas.microsoft.com/office/drawing/2014/main" xmlns="" val="2502734010"/>
                    </a:ext>
                  </a:extLst>
                </a:gridCol>
                <a:gridCol w="1067508">
                  <a:extLst>
                    <a:ext uri="{9D8B030D-6E8A-4147-A177-3AD203B41FA5}">
                      <a16:colId xmlns:a16="http://schemas.microsoft.com/office/drawing/2014/main" xmlns="" val="1388607439"/>
                    </a:ext>
                  </a:extLst>
                </a:gridCol>
                <a:gridCol w="951054">
                  <a:extLst>
                    <a:ext uri="{9D8B030D-6E8A-4147-A177-3AD203B41FA5}">
                      <a16:colId xmlns:a16="http://schemas.microsoft.com/office/drawing/2014/main" xmlns="" val="3578906335"/>
                    </a:ext>
                  </a:extLst>
                </a:gridCol>
                <a:gridCol w="815188">
                  <a:extLst>
                    <a:ext uri="{9D8B030D-6E8A-4147-A177-3AD203B41FA5}">
                      <a16:colId xmlns:a16="http://schemas.microsoft.com/office/drawing/2014/main" xmlns="" val="2676969490"/>
                    </a:ext>
                  </a:extLst>
                </a:gridCol>
                <a:gridCol w="2814339">
                  <a:extLst>
                    <a:ext uri="{9D8B030D-6E8A-4147-A177-3AD203B41FA5}">
                      <a16:colId xmlns:a16="http://schemas.microsoft.com/office/drawing/2014/main" xmlns="" val="32451409"/>
                    </a:ext>
                  </a:extLst>
                </a:gridCol>
              </a:tblGrid>
              <a:tr h="270688">
                <a:tc rowSpan="2">
                  <a:txBody>
                    <a:bodyPr/>
                    <a:lstStyle/>
                    <a:p>
                      <a:pPr algn="l" rtl="0" fontAlgn="t"/>
                      <a:r>
                        <a:rPr lang="en-ZA" sz="1200" b="1" i="0" u="none" strike="noStrike" dirty="0">
                          <a:solidFill>
                            <a:srgbClr val="000000"/>
                          </a:solidFill>
                          <a:effectLst/>
                          <a:latin typeface="Arial Narrow" panose="020B0606020202030204" pitchFamily="34" charset="0"/>
                        </a:rPr>
                        <a:t>Case Disbursement</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Budget</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Expenditure</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Variance</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Variance</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87313" lvl="1" indent="0" algn="l" defTabSz="914400" rtl="0" eaLnBrk="1" fontAlgn="t" latinLnBrk="0" hangingPunct="1"/>
                      <a:r>
                        <a:rPr lang="en-ZA" sz="1200" b="1" i="0" u="none" strike="noStrike" kern="1200" dirty="0">
                          <a:solidFill>
                            <a:srgbClr val="000000"/>
                          </a:solidFill>
                          <a:effectLst/>
                          <a:latin typeface="Arial Narrow" panose="020B0606020202030204" pitchFamily="34" charset="0"/>
                          <a:ea typeface="+mn-ea"/>
                          <a:cs typeface="+mn-cs"/>
                        </a:rPr>
                        <a:t>Commentary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1519500"/>
                  </a:ext>
                </a:extLst>
              </a:tr>
              <a:tr h="270688">
                <a:tc vMerge="1">
                  <a:txBody>
                    <a:bodyPr/>
                    <a:lstStyle/>
                    <a:p>
                      <a:endParaRPr lang="en-ZA"/>
                    </a:p>
                  </a:txBody>
                  <a:tcPr/>
                </a:tc>
                <a:tc>
                  <a:txBody>
                    <a:bodyPr/>
                    <a:lstStyle/>
                    <a:p>
                      <a:pPr algn="ctr" rtl="0" fontAlgn="t"/>
                      <a:r>
                        <a:rPr lang="en-ZA" sz="1200" b="1" i="0" u="none" strike="noStrike" dirty="0">
                          <a:solidFill>
                            <a:srgbClr val="000000"/>
                          </a:solidFill>
                          <a:effectLst/>
                          <a:latin typeface="Arial Narrow" panose="020B0606020202030204" pitchFamily="34" charset="0"/>
                        </a:rPr>
                        <a:t>R’000</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R’000</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R’000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Narrow" panose="020B0606020202030204" pitchFamily="34" charset="0"/>
                        </a:rPr>
                        <a:t>%</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3914394493"/>
                  </a:ext>
                </a:extLst>
              </a:tr>
              <a:tr h="1315254">
                <a:tc>
                  <a:txBody>
                    <a:bodyPr/>
                    <a:lstStyle/>
                    <a:p>
                      <a:pPr algn="l" fontAlgn="t"/>
                      <a:r>
                        <a:rPr lang="en-ZA" sz="1200" b="0" i="0" u="none" strike="noStrike" dirty="0">
                          <a:solidFill>
                            <a:srgbClr val="000000"/>
                          </a:solidFill>
                          <a:effectLst/>
                          <a:latin typeface="Arial Narrow" panose="020B0606020202030204" pitchFamily="34" charset="0"/>
                        </a:rPr>
                        <a:t>Full Time Interpreters</a:t>
                      </a:r>
                    </a:p>
                  </a:txBody>
                  <a:tcPr marL="5571" marR="5571" marT="557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a:t>
                      </a:r>
                      <a:r>
                        <a:rPr lang="en-ZA" sz="1200" b="0" i="0" u="none" strike="noStrike" baseline="0" dirty="0">
                          <a:solidFill>
                            <a:srgbClr val="000000"/>
                          </a:solidFill>
                          <a:effectLst/>
                          <a:latin typeface="Arial Narrow" panose="020B0606020202030204" pitchFamily="34" charset="0"/>
                        </a:rPr>
                        <a:t>   </a:t>
                      </a:r>
                      <a:r>
                        <a:rPr lang="en-ZA" sz="1200" b="0" i="0" u="none" strike="noStrike" dirty="0">
                          <a:solidFill>
                            <a:srgbClr val="000000"/>
                          </a:solidFill>
                          <a:effectLst/>
                          <a:latin typeface="Arial Narrow" panose="020B0606020202030204" pitchFamily="34" charset="0"/>
                        </a:rPr>
                        <a:t> 44 236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41 549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2 686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6%</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just" fontAlgn="t"/>
                      <a:r>
                        <a:rPr lang="en-US" sz="1200" b="0" i="0" u="none" strike="noStrike" dirty="0">
                          <a:solidFill>
                            <a:srgbClr val="000000"/>
                          </a:solidFill>
                          <a:effectLst/>
                          <a:latin typeface="Arial Narrow" panose="020B0606020202030204" pitchFamily="34" charset="0"/>
                        </a:rPr>
                        <a:t>The variance results from the staff recruitment process were placed on hold, and the resignations during the period under review. The saving will be realigned during the midterm budget process to fund the independent interpreters.</a:t>
                      </a:r>
                    </a:p>
                  </a:txBody>
                  <a:tcPr marL="5571" marR="5571" marT="557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6825699"/>
                  </a:ext>
                </a:extLst>
              </a:tr>
              <a:tr h="792972">
                <a:tc>
                  <a:txBody>
                    <a:bodyPr/>
                    <a:lstStyle/>
                    <a:p>
                      <a:pPr algn="l" fontAlgn="t"/>
                      <a:r>
                        <a:rPr lang="en-ZA" sz="1200" b="0" i="0" u="none" strike="noStrike" dirty="0">
                          <a:solidFill>
                            <a:srgbClr val="000000"/>
                          </a:solidFill>
                          <a:effectLst/>
                          <a:latin typeface="Arial Narrow" panose="020B0606020202030204" pitchFamily="34" charset="0"/>
                        </a:rPr>
                        <a:t>Interpreters - Independent Contractors</a:t>
                      </a:r>
                    </a:p>
                  </a:txBody>
                  <a:tcPr marL="5571" marR="5571" marT="557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365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1 570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(1 205 )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(330%)</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just" fontAlgn="t"/>
                      <a:r>
                        <a:rPr lang="en-US" sz="1200" b="0" i="0" u="none" strike="noStrike" dirty="0">
                          <a:solidFill>
                            <a:srgbClr val="000000"/>
                          </a:solidFill>
                          <a:effectLst/>
                          <a:latin typeface="Arial Narrow" panose="020B0606020202030204" pitchFamily="34" charset="0"/>
                        </a:rPr>
                        <a:t>The variance results from misalignment of expenditure. The variance will be aligned during the midterm budget.</a:t>
                      </a:r>
                    </a:p>
                  </a:txBody>
                  <a:tcPr marL="5571" marR="5571" marT="557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42868"/>
                  </a:ext>
                </a:extLst>
              </a:tr>
              <a:tr h="792972">
                <a:tc>
                  <a:txBody>
                    <a:bodyPr/>
                    <a:lstStyle/>
                    <a:p>
                      <a:pPr algn="l" fontAlgn="t"/>
                      <a:r>
                        <a:rPr lang="en-ZA" sz="1200" b="0" i="0" u="none" strike="noStrike" dirty="0">
                          <a:solidFill>
                            <a:srgbClr val="000000"/>
                          </a:solidFill>
                          <a:effectLst/>
                          <a:latin typeface="Arial Narrow" panose="020B0606020202030204" pitchFamily="34" charset="0"/>
                        </a:rPr>
                        <a:t>Sherriff Fees</a:t>
                      </a:r>
                    </a:p>
                  </a:txBody>
                  <a:tcPr marL="5571" marR="5571" marT="557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2 969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1 554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1 415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48%</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just" fontAlgn="t"/>
                      <a:r>
                        <a:rPr lang="en-US" sz="1200" b="0" i="0" u="none" strike="noStrike" dirty="0">
                          <a:solidFill>
                            <a:srgbClr val="000000"/>
                          </a:solidFill>
                          <a:effectLst/>
                          <a:latin typeface="Arial Narrow" panose="020B0606020202030204" pitchFamily="34" charset="0"/>
                        </a:rPr>
                        <a:t>The variance is due to less claims received from Sheriffs. It is expected that the variance will be utilised as the year progress.</a:t>
                      </a:r>
                    </a:p>
                  </a:txBody>
                  <a:tcPr marL="5571" marR="5571" marT="557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8278786"/>
                  </a:ext>
                </a:extLst>
              </a:tr>
              <a:tr h="270688">
                <a:tc>
                  <a:txBody>
                    <a:bodyPr/>
                    <a:lstStyle/>
                    <a:p>
                      <a:pPr algn="l" fontAlgn="t"/>
                      <a:r>
                        <a:rPr lang="en-ZA" sz="1200" b="1" i="0" u="none" strike="noStrike" dirty="0">
                          <a:solidFill>
                            <a:srgbClr val="000000"/>
                          </a:solidFill>
                          <a:effectLst/>
                          <a:latin typeface="Arial Narrow" panose="020B0606020202030204" pitchFamily="34" charset="0"/>
                        </a:rPr>
                        <a:t>TOTALS</a:t>
                      </a:r>
                    </a:p>
                  </a:txBody>
                  <a:tcPr marL="5571" marR="5571" marT="557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Narrow" panose="020B0606020202030204" pitchFamily="34" charset="0"/>
                        </a:rPr>
                        <a:t>               220 108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Narrow" panose="020B0606020202030204" pitchFamily="34" charset="0"/>
                        </a:rPr>
                        <a:t>             194 105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Narrow" panose="020B0606020202030204" pitchFamily="34" charset="0"/>
                        </a:rPr>
                        <a:t>           26 003 </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12%</a:t>
                      </a:r>
                    </a:p>
                  </a:txBody>
                  <a:tcPr marL="5571" marR="5571" marT="55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Narrow" panose="020B0606020202030204" pitchFamily="34" charset="0"/>
                        </a:rPr>
                        <a:t> </a:t>
                      </a:r>
                    </a:p>
                  </a:txBody>
                  <a:tcPr marL="5571" marR="5571" marT="557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3534606"/>
                  </a:ext>
                </a:extLst>
              </a:tr>
            </a:tbl>
          </a:graphicData>
        </a:graphic>
      </p:graphicFrame>
    </p:spTree>
    <p:extLst>
      <p:ext uri="{BB962C8B-B14F-4D97-AF65-F5344CB8AC3E}">
        <p14:creationId xmlns:p14="http://schemas.microsoft.com/office/powerpoint/2010/main" xmlns="" val="3270829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PROGRAMME FUNDING</a:t>
            </a:r>
            <a:endParaRPr lang="en-ZA" sz="32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25</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630210145"/>
              </p:ext>
            </p:extLst>
          </p:nvPr>
        </p:nvGraphicFramePr>
        <p:xfrm>
          <a:off x="78658" y="1558456"/>
          <a:ext cx="8914267" cy="4698024"/>
        </p:xfrm>
        <a:graphic>
          <a:graphicData uri="http://schemas.openxmlformats.org/drawingml/2006/table">
            <a:tbl>
              <a:tblPr/>
              <a:tblGrid>
                <a:gridCol w="1169697">
                  <a:extLst>
                    <a:ext uri="{9D8B030D-6E8A-4147-A177-3AD203B41FA5}">
                      <a16:colId xmlns:a16="http://schemas.microsoft.com/office/drawing/2014/main" xmlns="" val="3306444500"/>
                    </a:ext>
                  </a:extLst>
                </a:gridCol>
                <a:gridCol w="763325">
                  <a:extLst>
                    <a:ext uri="{9D8B030D-6E8A-4147-A177-3AD203B41FA5}">
                      <a16:colId xmlns:a16="http://schemas.microsoft.com/office/drawing/2014/main" xmlns="" val="1239941550"/>
                    </a:ext>
                  </a:extLst>
                </a:gridCol>
                <a:gridCol w="787179">
                  <a:extLst>
                    <a:ext uri="{9D8B030D-6E8A-4147-A177-3AD203B41FA5}">
                      <a16:colId xmlns:a16="http://schemas.microsoft.com/office/drawing/2014/main" xmlns="" val="4149405290"/>
                    </a:ext>
                  </a:extLst>
                </a:gridCol>
                <a:gridCol w="707615">
                  <a:extLst>
                    <a:ext uri="{9D8B030D-6E8A-4147-A177-3AD203B41FA5}">
                      <a16:colId xmlns:a16="http://schemas.microsoft.com/office/drawing/2014/main" xmlns="" val="315732945"/>
                    </a:ext>
                  </a:extLst>
                </a:gridCol>
                <a:gridCol w="713004">
                  <a:extLst>
                    <a:ext uri="{9D8B030D-6E8A-4147-A177-3AD203B41FA5}">
                      <a16:colId xmlns:a16="http://schemas.microsoft.com/office/drawing/2014/main" xmlns="" val="615479985"/>
                    </a:ext>
                  </a:extLst>
                </a:gridCol>
                <a:gridCol w="4773447">
                  <a:extLst>
                    <a:ext uri="{9D8B030D-6E8A-4147-A177-3AD203B41FA5}">
                      <a16:colId xmlns:a16="http://schemas.microsoft.com/office/drawing/2014/main" xmlns="" val="4225719470"/>
                    </a:ext>
                  </a:extLst>
                </a:gridCol>
              </a:tblGrid>
              <a:tr h="190733">
                <a:tc rowSpan="2">
                  <a:txBody>
                    <a:bodyPr/>
                    <a:lstStyle/>
                    <a:p>
                      <a:pPr algn="l" fontAlgn="b"/>
                      <a:r>
                        <a:rPr lang="en-ZA" sz="1200" b="1" i="0" u="none" strike="noStrike" dirty="0">
                          <a:solidFill>
                            <a:srgbClr val="000000"/>
                          </a:solidFill>
                          <a:effectLst/>
                          <a:latin typeface="Arial Narrow" panose="020B0606020202030204" pitchFamily="34" charset="0"/>
                        </a:rPr>
                        <a:t>COSTING PER PROGRAMME</a:t>
                      </a:r>
                    </a:p>
                  </a:txBody>
                  <a:tcPr marL="5186" marR="5186" marT="518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Budget</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Expenditure</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    Variance</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   Variance</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87313" indent="0" algn="l" fontAlgn="b"/>
                      <a:r>
                        <a:rPr lang="en-ZA" sz="1200" b="1" i="0" u="none" strike="noStrike" dirty="0">
                          <a:solidFill>
                            <a:srgbClr val="000000"/>
                          </a:solidFill>
                          <a:effectLst/>
                          <a:latin typeface="Arial Narrow" panose="020B0606020202030204" pitchFamily="34" charset="0"/>
                        </a:rPr>
                        <a:t>COMMENTARY </a:t>
                      </a:r>
                    </a:p>
                  </a:txBody>
                  <a:tcPr marL="5186" marR="5186" marT="518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8784253"/>
                  </a:ext>
                </a:extLst>
              </a:tr>
              <a:tr h="190733">
                <a:tc vMerge="1">
                  <a:txBody>
                    <a:bodyPr/>
                    <a:lstStyle/>
                    <a:p>
                      <a:endParaRPr lang="en-ZA"/>
                    </a:p>
                  </a:txBody>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186" marR="5186" marT="5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R’000 </a:t>
                      </a:r>
                    </a:p>
                  </a:txBody>
                  <a:tcPr marL="5186" marR="5186" marT="5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a:t>
                      </a:r>
                    </a:p>
                  </a:txBody>
                  <a:tcPr marL="5186" marR="5186" marT="51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424365783"/>
                  </a:ext>
                </a:extLst>
              </a:tr>
              <a:tr h="2337712">
                <a:tc>
                  <a:txBody>
                    <a:bodyPr/>
                    <a:lstStyle/>
                    <a:p>
                      <a:pPr algn="l" fontAlgn="t"/>
                      <a:r>
                        <a:rPr lang="en-ZA" sz="1200" b="1" i="0" u="none" strike="noStrike" dirty="0">
                          <a:solidFill>
                            <a:srgbClr val="000000"/>
                          </a:solidFill>
                          <a:effectLst/>
                          <a:latin typeface="Arial Narrow" panose="020B0606020202030204" pitchFamily="34" charset="0"/>
                        </a:rPr>
                        <a:t>PROGRAMME 1: </a:t>
                      </a:r>
                      <a:r>
                        <a:rPr lang="en-ZA" sz="1200" b="0" i="0" u="none" strike="noStrike" dirty="0">
                          <a:solidFill>
                            <a:srgbClr val="000000"/>
                          </a:solidFill>
                          <a:effectLst/>
                          <a:latin typeface="Arial Narrow" panose="020B0606020202030204" pitchFamily="34" charset="0"/>
                        </a:rPr>
                        <a:t>Administration</a:t>
                      </a:r>
                    </a:p>
                  </a:txBody>
                  <a:tcPr marL="5186" marR="5186" marT="518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124 936</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84 270</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40 666</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33%</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just" fontAlgn="t"/>
                      <a:r>
                        <a:rPr lang="en-GB" sz="1200" b="0" i="0" u="none" strike="noStrike" kern="1200" dirty="0">
                          <a:solidFill>
                            <a:srgbClr val="000000"/>
                          </a:solidFill>
                          <a:effectLst/>
                          <a:latin typeface="Arial Narrow" panose="020B0606020202030204" pitchFamily="34" charset="0"/>
                          <a:ea typeface="+mn-ea"/>
                          <a:cs typeface="+mn-cs"/>
                        </a:rPr>
                        <a:t>The variance results from timing differences in staff recruitment. The other contributing factor is the timing difference in software expenditure maintenance and projects in procurement processes. COVID-19 related expenditure, postage costs that resulted in favourable variance will be absorbed in subsequent months. In addition, the was under expenditure c in costs such as computer equipment maintenance which was budgeted for but not consumed as anticipated as the service is consumed as and when required.</a:t>
                      </a:r>
                    </a:p>
                    <a:p>
                      <a:pPr marL="87313" indent="0" algn="just" fontAlgn="t"/>
                      <a:r>
                        <a:rPr lang="en-GB" sz="1200" b="0" i="0" u="none" strike="noStrike" kern="1200" dirty="0">
                          <a:solidFill>
                            <a:srgbClr val="000000"/>
                          </a:solidFill>
                          <a:effectLst/>
                          <a:latin typeface="Arial Narrow" panose="020B0606020202030204" pitchFamily="34" charset="0"/>
                          <a:ea typeface="+mn-ea"/>
                          <a:cs typeface="+mn-cs"/>
                        </a:rPr>
                        <a:t>The other contributing factors are the timing difference in travel costs and training interventions that are still expected to be held during the financial year and court litigation costs that will be incurred as and when a need arises. Moreover, the other factor in saving resulting from recruitment services as the recruitment process was put on hold.</a:t>
                      </a:r>
                      <a:endParaRPr lang="en-US" sz="1200" b="0" i="0" u="none" strike="noStrike" kern="1200" dirty="0">
                        <a:solidFill>
                          <a:srgbClr val="000000"/>
                        </a:solidFill>
                        <a:effectLst/>
                        <a:latin typeface="Arial Narrow" panose="020B0606020202030204" pitchFamily="34" charset="0"/>
                        <a:ea typeface="+mn-ea"/>
                        <a:cs typeface="+mn-cs"/>
                      </a:endParaRPr>
                    </a:p>
                  </a:txBody>
                  <a:tcPr marL="5186" marR="5186" marT="518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6858847"/>
                  </a:ext>
                </a:extLst>
              </a:tr>
              <a:tr h="1978846">
                <a:tc>
                  <a:txBody>
                    <a:bodyPr/>
                    <a:lstStyle/>
                    <a:p>
                      <a:pPr algn="l" fontAlgn="t"/>
                      <a:r>
                        <a:rPr lang="fr-FR" sz="1200" b="1" i="0" u="none" strike="noStrike" dirty="0">
                          <a:solidFill>
                            <a:srgbClr val="000000"/>
                          </a:solidFill>
                          <a:effectLst/>
                          <a:latin typeface="Arial Narrow" panose="020B0606020202030204" pitchFamily="34" charset="0"/>
                        </a:rPr>
                        <a:t>PROGRAMME 2 : </a:t>
                      </a:r>
                      <a:r>
                        <a:rPr lang="fr-FR" sz="1200" b="0" i="0" u="none" strike="noStrike" dirty="0">
                          <a:solidFill>
                            <a:srgbClr val="000000"/>
                          </a:solidFill>
                          <a:effectLst/>
                          <a:latin typeface="Arial Narrow" panose="020B0606020202030204" pitchFamily="34" charset="0"/>
                        </a:rPr>
                        <a:t>Labour Market Intervention</a:t>
                      </a:r>
                    </a:p>
                  </a:txBody>
                  <a:tcPr marL="5186" marR="5186" marT="518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7 239</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5 880</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1 359</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19%</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just" fontAlgn="t"/>
                      <a:r>
                        <a:rPr lang="en-GB" sz="1200" b="0" i="0" u="none" strike="noStrike" kern="1200" dirty="0">
                          <a:solidFill>
                            <a:srgbClr val="000000"/>
                          </a:solidFill>
                          <a:effectLst/>
                          <a:latin typeface="Arial Narrow" panose="020B0606020202030204" pitchFamily="34" charset="0"/>
                          <a:ea typeface="+mn-ea"/>
                          <a:cs typeface="+mn-cs"/>
                        </a:rPr>
                        <a:t>The variance results from dispute management outreach activities, including travelling cost, venue hire, and promotional materials that were budgeted for but not utilised as anticipated due to COVID 19 regulations. The variance is due to timing differences resulting from less claims received from the Councils on the awards made. </a:t>
                      </a:r>
                    </a:p>
                    <a:p>
                      <a:pPr marL="87313" indent="0" algn="just" fontAlgn="t"/>
                      <a:r>
                        <a:rPr lang="en-GB" sz="1200" b="0" i="0" u="none" strike="noStrike" kern="1200" dirty="0">
                          <a:solidFill>
                            <a:srgbClr val="000000"/>
                          </a:solidFill>
                          <a:effectLst/>
                          <a:latin typeface="Arial Narrow" panose="020B0606020202030204" pitchFamily="34" charset="0"/>
                          <a:ea typeface="+mn-ea"/>
                          <a:cs typeface="+mn-cs"/>
                        </a:rPr>
                        <a:t>The other contributing factor is claims that are non-compliant with approved operating procedures that were rejected for payment processes and the slight decrease in case load from the Accredited Bargaining Councils.  The saving will be utilised as the year progress and when all completed awards and settlement agreements are received from Accredited Bargaining Councils.</a:t>
                      </a:r>
                      <a:endParaRPr lang="en-US" sz="1200" b="0" i="0" u="none" strike="noStrike" kern="1200" dirty="0">
                        <a:solidFill>
                          <a:srgbClr val="000000"/>
                        </a:solidFill>
                        <a:effectLst/>
                        <a:latin typeface="Arial Narrow" panose="020B0606020202030204" pitchFamily="34" charset="0"/>
                        <a:ea typeface="+mn-ea"/>
                        <a:cs typeface="+mn-cs"/>
                      </a:endParaRPr>
                    </a:p>
                  </a:txBody>
                  <a:tcPr marL="5186" marR="5186" marT="518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2104274"/>
                  </a:ext>
                </a:extLst>
              </a:tr>
            </a:tbl>
          </a:graphicData>
        </a:graphic>
      </p:graphicFrame>
    </p:spTree>
    <p:extLst>
      <p:ext uri="{BB962C8B-B14F-4D97-AF65-F5344CB8AC3E}">
        <p14:creationId xmlns:p14="http://schemas.microsoft.com/office/powerpoint/2010/main" xmlns="" val="3523412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PROGRAMME FUNDING</a:t>
            </a:r>
            <a:endParaRPr lang="en-ZA" sz="3200" dirty="0"/>
          </a:p>
        </p:txBody>
      </p:sp>
      <p:sp>
        <p:nvSpPr>
          <p:cNvPr id="4" name="Slide Number Placeholder 3"/>
          <p:cNvSpPr>
            <a:spLocks noGrp="1"/>
          </p:cNvSpPr>
          <p:nvPr>
            <p:ph type="sldNum" sz="quarter" idx="12"/>
          </p:nvPr>
        </p:nvSpPr>
        <p:spPr/>
        <p:txBody>
          <a:bodyPr/>
          <a:lstStyle/>
          <a:p>
            <a:fld id="{0C4DB43B-2450-41F4-875D-3A173E257EAA}" type="slidenum">
              <a:rPr lang="en-ZA" smtClean="0"/>
              <a:pPr/>
              <a:t>26</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893083744"/>
              </p:ext>
            </p:extLst>
          </p:nvPr>
        </p:nvGraphicFramePr>
        <p:xfrm>
          <a:off x="78658" y="1690686"/>
          <a:ext cx="9034930" cy="3750484"/>
        </p:xfrm>
        <a:graphic>
          <a:graphicData uri="http://schemas.openxmlformats.org/drawingml/2006/table">
            <a:tbl>
              <a:tblPr/>
              <a:tblGrid>
                <a:gridCol w="1201502">
                  <a:extLst>
                    <a:ext uri="{9D8B030D-6E8A-4147-A177-3AD203B41FA5}">
                      <a16:colId xmlns:a16="http://schemas.microsoft.com/office/drawing/2014/main" xmlns="" val="3306444500"/>
                    </a:ext>
                  </a:extLst>
                </a:gridCol>
                <a:gridCol w="826936">
                  <a:extLst>
                    <a:ext uri="{9D8B030D-6E8A-4147-A177-3AD203B41FA5}">
                      <a16:colId xmlns:a16="http://schemas.microsoft.com/office/drawing/2014/main" xmlns="" val="1239941550"/>
                    </a:ext>
                  </a:extLst>
                </a:gridCol>
                <a:gridCol w="811033">
                  <a:extLst>
                    <a:ext uri="{9D8B030D-6E8A-4147-A177-3AD203B41FA5}">
                      <a16:colId xmlns:a16="http://schemas.microsoft.com/office/drawing/2014/main" xmlns="" val="4149405290"/>
                    </a:ext>
                  </a:extLst>
                </a:gridCol>
                <a:gridCol w="763325">
                  <a:extLst>
                    <a:ext uri="{9D8B030D-6E8A-4147-A177-3AD203B41FA5}">
                      <a16:colId xmlns:a16="http://schemas.microsoft.com/office/drawing/2014/main" xmlns="" val="315732945"/>
                    </a:ext>
                  </a:extLst>
                </a:gridCol>
                <a:gridCol w="594074">
                  <a:extLst>
                    <a:ext uri="{9D8B030D-6E8A-4147-A177-3AD203B41FA5}">
                      <a16:colId xmlns:a16="http://schemas.microsoft.com/office/drawing/2014/main" xmlns="" val="615479985"/>
                    </a:ext>
                  </a:extLst>
                </a:gridCol>
                <a:gridCol w="4838060">
                  <a:extLst>
                    <a:ext uri="{9D8B030D-6E8A-4147-A177-3AD203B41FA5}">
                      <a16:colId xmlns:a16="http://schemas.microsoft.com/office/drawing/2014/main" xmlns="" val="4225719470"/>
                    </a:ext>
                  </a:extLst>
                </a:gridCol>
              </a:tblGrid>
              <a:tr h="251320">
                <a:tc rowSpan="2">
                  <a:txBody>
                    <a:bodyPr/>
                    <a:lstStyle/>
                    <a:p>
                      <a:pPr algn="l" fontAlgn="b"/>
                      <a:r>
                        <a:rPr lang="en-ZA" sz="1200" b="1" i="0" u="none" strike="noStrike" dirty="0">
                          <a:solidFill>
                            <a:srgbClr val="000000"/>
                          </a:solidFill>
                          <a:effectLst/>
                          <a:latin typeface="Arial Narrow" panose="020B0606020202030204" pitchFamily="34" charset="0"/>
                        </a:rPr>
                        <a:t>COSTING PER PROGRAMME</a:t>
                      </a:r>
                    </a:p>
                  </a:txBody>
                  <a:tcPr marL="5186" marR="5186" marT="518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Budget</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Expenditure</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    Variance</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Calibri" panose="020F0502020204030204" pitchFamily="34" charset="0"/>
                        </a:rPr>
                        <a:t> Variance</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87313" indent="0" algn="l" fontAlgn="b"/>
                      <a:r>
                        <a:rPr lang="en-ZA" sz="1200" b="1" i="0" u="none" strike="noStrike" dirty="0">
                          <a:solidFill>
                            <a:srgbClr val="000000"/>
                          </a:solidFill>
                          <a:effectLst/>
                          <a:latin typeface="Arial Narrow" panose="020B0606020202030204" pitchFamily="34" charset="0"/>
                        </a:rPr>
                        <a:t>COMMENTARY </a:t>
                      </a:r>
                    </a:p>
                  </a:txBody>
                  <a:tcPr marL="5186" marR="5186" marT="518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8784253"/>
                  </a:ext>
                </a:extLst>
              </a:tr>
              <a:tr h="251320">
                <a:tc vMerge="1">
                  <a:txBody>
                    <a:bodyPr/>
                    <a:lstStyle/>
                    <a:p>
                      <a:endParaRPr lang="en-ZA"/>
                    </a:p>
                  </a:txBody>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R’000</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R’000 </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424365783"/>
                  </a:ext>
                </a:extLst>
              </a:tr>
              <a:tr h="802423">
                <a:tc>
                  <a:txBody>
                    <a:bodyPr/>
                    <a:lstStyle/>
                    <a:p>
                      <a:pPr algn="l" fontAlgn="t"/>
                      <a:r>
                        <a:rPr lang="en-US" sz="1200" b="1" i="0" u="none" strike="noStrike" dirty="0">
                          <a:solidFill>
                            <a:srgbClr val="000000"/>
                          </a:solidFill>
                          <a:effectLst/>
                          <a:latin typeface="Arial Narrow" panose="020B0606020202030204" pitchFamily="34" charset="0"/>
                        </a:rPr>
                        <a:t>PROGRAMME 3: </a:t>
                      </a:r>
                      <a:r>
                        <a:rPr lang="en-US" sz="1200" b="0" i="0" u="none" strike="noStrike" dirty="0">
                          <a:solidFill>
                            <a:srgbClr val="000000"/>
                          </a:solidFill>
                          <a:effectLst/>
                          <a:latin typeface="Arial Narrow" panose="020B0606020202030204" pitchFamily="34" charset="0"/>
                        </a:rPr>
                        <a:t>Special Interventions and Support</a:t>
                      </a:r>
                    </a:p>
                  </a:txBody>
                  <a:tcPr marL="5186" marR="5186" marT="518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7 111</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7 332</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(221)</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(3%)</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just" fontAlgn="t"/>
                      <a:r>
                        <a:rPr lang="en-GB" sz="1200" b="0" i="0" u="none" strike="noStrike" kern="1200" dirty="0">
                          <a:solidFill>
                            <a:srgbClr val="000000"/>
                          </a:solidFill>
                          <a:effectLst/>
                          <a:latin typeface="Arial Narrow" panose="020B0606020202030204" pitchFamily="34" charset="0"/>
                          <a:ea typeface="+mn-ea"/>
                          <a:cs typeface="+mn-cs"/>
                        </a:rPr>
                        <a:t>The variance is due to claims and ESC Board fees which were paid in the month under review.</a:t>
                      </a:r>
                      <a:endParaRPr lang="en-US" sz="1200" b="0" i="0" u="none" strike="noStrike" kern="1200" dirty="0">
                        <a:solidFill>
                          <a:srgbClr val="000000"/>
                        </a:solidFill>
                        <a:effectLst/>
                        <a:latin typeface="Arial Narrow" panose="020B0606020202030204" pitchFamily="34" charset="0"/>
                        <a:ea typeface="+mn-ea"/>
                        <a:cs typeface="+mn-cs"/>
                      </a:endParaRPr>
                    </a:p>
                  </a:txBody>
                  <a:tcPr marL="5186" marR="5186" marT="518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471674"/>
                  </a:ext>
                </a:extLst>
              </a:tr>
              <a:tr h="1132926">
                <a:tc>
                  <a:txBody>
                    <a:bodyPr/>
                    <a:lstStyle/>
                    <a:p>
                      <a:pPr algn="l" fontAlgn="t"/>
                      <a:r>
                        <a:rPr lang="en-ZA" sz="1200" b="1" i="0" u="none" strike="noStrike" dirty="0">
                          <a:solidFill>
                            <a:srgbClr val="000000"/>
                          </a:solidFill>
                          <a:effectLst/>
                          <a:latin typeface="Arial Narrow" panose="020B0606020202030204" pitchFamily="34" charset="0"/>
                        </a:rPr>
                        <a:t>PROGRAMME 4: </a:t>
                      </a:r>
                      <a:r>
                        <a:rPr lang="en-ZA" sz="1200" b="0" i="0" u="none" strike="noStrike" dirty="0">
                          <a:solidFill>
                            <a:srgbClr val="000000"/>
                          </a:solidFill>
                          <a:effectLst/>
                          <a:latin typeface="Arial Narrow" panose="020B0606020202030204" pitchFamily="34" charset="0"/>
                        </a:rPr>
                        <a:t>Dispute Resolution and Enforcement Services</a:t>
                      </a:r>
                    </a:p>
                  </a:txBody>
                  <a:tcPr marL="5186" marR="5186" marT="518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369 509</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341 287</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28 222</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8%</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lgn="just" fontAlgn="t"/>
                      <a:r>
                        <a:rPr lang="en-GB" sz="1200" b="0" i="0" u="none" strike="noStrike" kern="1200" dirty="0">
                          <a:solidFill>
                            <a:srgbClr val="000000"/>
                          </a:solidFill>
                          <a:effectLst/>
                          <a:latin typeface="Arial Narrow" panose="020B0606020202030204" pitchFamily="34" charset="0"/>
                          <a:ea typeface="+mn-ea"/>
                          <a:cs typeface="+mn-cs"/>
                        </a:rPr>
                        <a:t>The variance results from a reduction in projected referrals and the reduction in days allocated to the Part-Time Commissioners as most of the cases are conducted by the full-time commissioners. Finally, the other factor is reduced travel costs to conduct cases in remote areas by the commissioners. It is expected that the variance will be utilised as the year progress.</a:t>
                      </a:r>
                      <a:endParaRPr lang="en-US" sz="1200" b="0" i="0" u="none" strike="noStrike" kern="1200" dirty="0">
                        <a:solidFill>
                          <a:srgbClr val="000000"/>
                        </a:solidFill>
                        <a:effectLst/>
                        <a:latin typeface="Arial Narrow" panose="020B0606020202030204" pitchFamily="34" charset="0"/>
                        <a:ea typeface="+mn-ea"/>
                        <a:cs typeface="+mn-cs"/>
                      </a:endParaRPr>
                    </a:p>
                  </a:txBody>
                  <a:tcPr marL="5186" marR="5186" marT="518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7806380"/>
                  </a:ext>
                </a:extLst>
              </a:tr>
              <a:tr h="1052925">
                <a:tc>
                  <a:txBody>
                    <a:bodyPr/>
                    <a:lstStyle/>
                    <a:p>
                      <a:pPr algn="l" fontAlgn="t"/>
                      <a:r>
                        <a:rPr lang="en-US" sz="1200" b="1" i="0" u="none" strike="noStrike" dirty="0">
                          <a:solidFill>
                            <a:srgbClr val="000000"/>
                          </a:solidFill>
                          <a:effectLst/>
                          <a:latin typeface="Arial Narrow" panose="020B0606020202030204" pitchFamily="34" charset="0"/>
                        </a:rPr>
                        <a:t>PROGRAMME 5: </a:t>
                      </a:r>
                      <a:r>
                        <a:rPr lang="en-US" sz="1200" b="0" i="0" u="none" strike="noStrike" dirty="0">
                          <a:solidFill>
                            <a:srgbClr val="000000"/>
                          </a:solidFill>
                          <a:effectLst/>
                          <a:latin typeface="Arial Narrow" panose="020B0606020202030204" pitchFamily="34" charset="0"/>
                        </a:rPr>
                        <a:t>Strategy Management and Governance</a:t>
                      </a:r>
                    </a:p>
                  </a:txBody>
                  <a:tcPr marL="5186" marR="5186" marT="518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18 560</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14 247</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4 313</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23%</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7313" indent="0"/>
                      <a:r>
                        <a:rPr lang="en-GB" sz="1200" b="0" i="0" u="none" strike="noStrike" kern="1200" dirty="0">
                          <a:solidFill>
                            <a:srgbClr val="000000"/>
                          </a:solidFill>
                          <a:effectLst/>
                          <a:latin typeface="Arial Narrow" panose="020B0606020202030204" pitchFamily="34" charset="0"/>
                          <a:ea typeface="+mn-ea"/>
                          <a:cs typeface="+mn-cs"/>
                        </a:rPr>
                        <a:t>The variance is due to timing differences in the renewal of data analysis software and qualitative analysis tool and a timing difference relating to the payment of the website revamp project. </a:t>
                      </a:r>
                      <a:endParaRPr lang="en-ZA" sz="1200" b="0" i="0" u="none" strike="noStrike" kern="1200" dirty="0">
                        <a:solidFill>
                          <a:srgbClr val="000000"/>
                        </a:solidFill>
                        <a:effectLst/>
                        <a:latin typeface="Arial Narrow" panose="020B0606020202030204" pitchFamily="34" charset="0"/>
                        <a:ea typeface="+mn-ea"/>
                        <a:cs typeface="+mn-cs"/>
                      </a:endParaRPr>
                    </a:p>
                    <a:p>
                      <a:pPr marL="87313" indent="0"/>
                      <a:r>
                        <a:rPr lang="en-GB" sz="1200" b="0" i="0" u="none" strike="noStrike" kern="1200" dirty="0">
                          <a:solidFill>
                            <a:srgbClr val="000000"/>
                          </a:solidFill>
                          <a:effectLst/>
                          <a:latin typeface="Arial Narrow" panose="020B0606020202030204" pitchFamily="34" charset="0"/>
                          <a:ea typeface="+mn-ea"/>
                          <a:cs typeface="+mn-cs"/>
                        </a:rPr>
                        <a:t>The other contributing factor is the delay in procurement of customer satisfaction stand and the provision for insurance, amortised monthly. </a:t>
                      </a:r>
                      <a:endParaRPr lang="en-US" sz="1200" b="0" i="0" u="none" strike="noStrike" kern="1200" dirty="0">
                        <a:solidFill>
                          <a:srgbClr val="000000"/>
                        </a:solidFill>
                        <a:effectLst/>
                        <a:latin typeface="Arial Narrow" panose="020B0606020202030204" pitchFamily="34" charset="0"/>
                        <a:ea typeface="+mn-ea"/>
                        <a:cs typeface="+mn-cs"/>
                      </a:endParaRPr>
                    </a:p>
                  </a:txBody>
                  <a:tcPr marL="5186" marR="5186" marT="518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2529820"/>
                  </a:ext>
                </a:extLst>
              </a:tr>
              <a:tr h="259570">
                <a:tc>
                  <a:txBody>
                    <a:bodyPr/>
                    <a:lstStyle/>
                    <a:p>
                      <a:pPr algn="l" fontAlgn="b"/>
                      <a:r>
                        <a:rPr lang="en-ZA" sz="1200" b="1" i="0" u="none" strike="noStrike" dirty="0">
                          <a:solidFill>
                            <a:srgbClr val="000000"/>
                          </a:solidFill>
                          <a:effectLst/>
                          <a:latin typeface="Arial Narrow" panose="020B0606020202030204" pitchFamily="34" charset="0"/>
                        </a:rPr>
                        <a:t>TOTAL FUNDING</a:t>
                      </a:r>
                    </a:p>
                  </a:txBody>
                  <a:tcPr marL="5186" marR="5186" marT="518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527 354</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453 016</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74 338</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14%</a:t>
                      </a:r>
                    </a:p>
                  </a:txBody>
                  <a:tcPr marL="5186" marR="5186" marT="51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
                      <a:r>
                        <a:rPr lang="en-ZA" sz="1200" b="1" i="0" u="none" strike="noStrike" dirty="0">
                          <a:solidFill>
                            <a:srgbClr val="000000"/>
                          </a:solidFill>
                          <a:effectLst/>
                          <a:latin typeface="Arial Narrow" panose="020B0606020202030204" pitchFamily="34" charset="0"/>
                        </a:rPr>
                        <a:t> </a:t>
                      </a:r>
                    </a:p>
                  </a:txBody>
                  <a:tcPr marL="5186" marR="5186" marT="5186"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3076938"/>
                  </a:ext>
                </a:extLst>
              </a:tr>
            </a:tbl>
          </a:graphicData>
        </a:graphic>
      </p:graphicFrame>
    </p:spTree>
    <p:extLst>
      <p:ext uri="{BB962C8B-B14F-4D97-AF65-F5344CB8AC3E}">
        <p14:creationId xmlns:p14="http://schemas.microsoft.com/office/powerpoint/2010/main" xmlns="" val="223161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sz="3200" b="1" dirty="0">
                <a:solidFill>
                  <a:srgbClr val="002060"/>
                </a:solidFill>
                <a:latin typeface="Arial Narrow" panose="020B0606020202030204" pitchFamily="34" charset="0"/>
              </a:rPr>
              <a:t>IRREGULAR, FRUITLESS AND WASTEFUL EXPENDITURE</a:t>
            </a:r>
          </a:p>
        </p:txBody>
      </p:sp>
      <p:sp>
        <p:nvSpPr>
          <p:cNvPr id="6" name="Text Placeholder 5"/>
          <p:cNvSpPr>
            <a:spLocks noGrp="1"/>
          </p:cNvSpPr>
          <p:nvPr>
            <p:ph type="body" idx="1"/>
          </p:nvPr>
        </p:nvSpPr>
        <p:spPr/>
        <p:txBody>
          <a:bodyPr/>
          <a:lstStyle/>
          <a:p>
            <a:pPr algn="ctr"/>
            <a:r>
              <a:rPr lang="en-ZA" sz="2000" dirty="0">
                <a:cs typeface="Calibri" panose="020F0502020204030204" pitchFamily="34" charset="0"/>
              </a:rPr>
              <a:t>IRREGULAR EXPENDITURE</a:t>
            </a:r>
          </a:p>
          <a:p>
            <a:endParaRPr lang="en-ZA" dirty="0"/>
          </a:p>
        </p:txBody>
      </p:sp>
      <p:sp>
        <p:nvSpPr>
          <p:cNvPr id="7" name="Content Placeholder 6"/>
          <p:cNvSpPr>
            <a:spLocks noGrp="1"/>
          </p:cNvSpPr>
          <p:nvPr>
            <p:ph sz="half" idx="2"/>
          </p:nvPr>
        </p:nvSpPr>
        <p:spPr>
          <a:xfrm>
            <a:off x="341906" y="2505075"/>
            <a:ext cx="4156276" cy="3684588"/>
          </a:xfrm>
        </p:spPr>
        <p:txBody>
          <a:bodyPr>
            <a:noAutofit/>
          </a:bodyPr>
          <a:lstStyle/>
          <a:p>
            <a:pPr marL="171450" lvl="1" indent="-171450" algn="just">
              <a:lnSpc>
                <a:spcPct val="100000"/>
              </a:lnSpc>
            </a:pPr>
            <a:r>
              <a:rPr lang="en-ZA" sz="1200" dirty="0">
                <a:latin typeface="Arial Narrow" panose="020B0606020202030204" pitchFamily="34" charset="0"/>
                <a:cs typeface="Arial" panose="020B0604020202020204" pitchFamily="34" charset="0"/>
              </a:rPr>
              <a:t>There were </a:t>
            </a:r>
            <a:r>
              <a:rPr lang="en-ZA" sz="1200" b="1" dirty="0">
                <a:latin typeface="Arial Narrow" panose="020B0606020202030204" pitchFamily="34" charset="0"/>
                <a:cs typeface="Arial" panose="020B0604020202020204" pitchFamily="34" charset="0"/>
              </a:rPr>
              <a:t>no new cases</a:t>
            </a:r>
            <a:r>
              <a:rPr lang="en-ZA" sz="1200" dirty="0">
                <a:latin typeface="Arial Narrow" panose="020B0606020202030204" pitchFamily="34" charset="0"/>
                <a:cs typeface="Arial" panose="020B0604020202020204" pitchFamily="34" charset="0"/>
              </a:rPr>
              <a:t> of irregular expenditure identified during the quarter under review.</a:t>
            </a:r>
          </a:p>
          <a:p>
            <a:pPr marL="171450" lvl="1" indent="-171450" algn="just">
              <a:lnSpc>
                <a:spcPct val="100000"/>
              </a:lnSpc>
            </a:pPr>
            <a:r>
              <a:rPr lang="en-ZA" sz="1200" dirty="0">
                <a:latin typeface="Arial Narrow" panose="020B0606020202030204" pitchFamily="34" charset="0"/>
                <a:cs typeface="Arial" panose="020B0604020202020204" pitchFamily="34" charset="0"/>
              </a:rPr>
              <a:t>As of 30 September, a total of five (5) cases were assessed and confirmed to be irregular expenditure. Two (2) of these cases have been condoned by National Treasury, two (2) cases are still to be submitted to the National Treasury for condonation request, and one (1) case is awaiting implementation of the recommendations by the Loss and Control Committee. The total value of the cases is R396 948.</a:t>
            </a:r>
          </a:p>
          <a:p>
            <a:pPr marL="171450" lvl="1" indent="-171450" algn="just">
              <a:lnSpc>
                <a:spcPct val="100000"/>
              </a:lnSpc>
            </a:pPr>
            <a:r>
              <a:rPr lang="en-ZA" sz="1200" dirty="0">
                <a:latin typeface="Arial Narrow" panose="020B0606020202030204" pitchFamily="34" charset="0"/>
                <a:cs typeface="Arial" panose="020B0604020202020204" pitchFamily="34" charset="0"/>
              </a:rPr>
              <a:t>One (1) case to the total value of R2 214 was assessed and confirmed not to be irregular expenditure.</a:t>
            </a:r>
          </a:p>
          <a:p>
            <a:pPr marL="171450" lvl="1" indent="-171450" algn="just">
              <a:lnSpc>
                <a:spcPct val="100000"/>
              </a:lnSpc>
              <a:spcAft>
                <a:spcPts val="800"/>
              </a:spcAft>
            </a:pPr>
            <a:r>
              <a:rPr lang="en-ZA" sz="1200" dirty="0">
                <a:latin typeface="Arial Narrow" panose="020B0606020202030204" pitchFamily="34" charset="0"/>
                <a:cs typeface="Arial" panose="020B0604020202020204" pitchFamily="34" charset="0"/>
              </a:rPr>
              <a:t>One (1) case to the total value of R4 676 was identified and is currently being processed by the Loss and Control Committee to confirm the non-compliance. </a:t>
            </a:r>
          </a:p>
        </p:txBody>
      </p:sp>
      <p:sp>
        <p:nvSpPr>
          <p:cNvPr id="8" name="Text Placeholder 7"/>
          <p:cNvSpPr>
            <a:spLocks noGrp="1"/>
          </p:cNvSpPr>
          <p:nvPr>
            <p:ph type="body" sz="quarter" idx="3"/>
          </p:nvPr>
        </p:nvSpPr>
        <p:spPr/>
        <p:txBody>
          <a:bodyPr>
            <a:normAutofit fontScale="25000" lnSpcReduction="20000"/>
          </a:bodyPr>
          <a:lstStyle/>
          <a:p>
            <a:pPr marL="285750" indent="-285750" algn="just">
              <a:buFont typeface="Wingdings" panose="05000000000000000000" pitchFamily="2" charset="2"/>
              <a:buChar char="q"/>
            </a:pPr>
            <a:endParaRPr lang="en-ZA" dirty="0">
              <a:cs typeface="Calibri" panose="020F0502020204030204" pitchFamily="34" charset="0"/>
            </a:endParaRPr>
          </a:p>
          <a:p>
            <a:pPr algn="ctr">
              <a:lnSpc>
                <a:spcPct val="110000"/>
              </a:lnSpc>
            </a:pPr>
            <a:r>
              <a:rPr lang="en-ZA" sz="8000" dirty="0">
                <a:cs typeface="Calibri" panose="020F0502020204030204" pitchFamily="34" charset="0"/>
              </a:rPr>
              <a:t>FRUITLESS AND WASTEFUL EXPENDITURE</a:t>
            </a:r>
          </a:p>
          <a:p>
            <a:endParaRPr lang="en-ZA" dirty="0"/>
          </a:p>
        </p:txBody>
      </p:sp>
      <p:sp>
        <p:nvSpPr>
          <p:cNvPr id="9" name="Content Placeholder 8"/>
          <p:cNvSpPr>
            <a:spLocks noGrp="1"/>
          </p:cNvSpPr>
          <p:nvPr>
            <p:ph sz="quarter" idx="4"/>
          </p:nvPr>
        </p:nvSpPr>
        <p:spPr>
          <a:xfrm>
            <a:off x="4629151" y="2505075"/>
            <a:ext cx="3887391" cy="3684588"/>
          </a:xfrm>
        </p:spPr>
        <p:txBody>
          <a:bodyPr>
            <a:normAutofit fontScale="92500" lnSpcReduction="10000"/>
          </a:bodyPr>
          <a:lstStyle/>
          <a:p>
            <a:pPr marL="171450" lvl="1" indent="-171450" algn="just">
              <a:lnSpc>
                <a:spcPct val="120000"/>
              </a:lnSpc>
            </a:pPr>
            <a:r>
              <a:rPr lang="en-ZA" sz="1300" dirty="0">
                <a:latin typeface="Arial Narrow" panose="020B0606020202030204" pitchFamily="34" charset="0"/>
                <a:cs typeface="Arial" panose="020B0604020202020204" pitchFamily="34" charset="0"/>
              </a:rPr>
              <a:t>There were </a:t>
            </a:r>
            <a:r>
              <a:rPr lang="en-ZA" sz="1300" b="1" dirty="0">
                <a:latin typeface="Arial Narrow" panose="020B0606020202030204" pitchFamily="34" charset="0"/>
                <a:cs typeface="Arial" panose="020B0604020202020204" pitchFamily="34" charset="0"/>
              </a:rPr>
              <a:t>no new cases </a:t>
            </a:r>
            <a:r>
              <a:rPr lang="en-ZA" sz="1300" dirty="0">
                <a:latin typeface="Arial Narrow" panose="020B0606020202030204" pitchFamily="34" charset="0"/>
                <a:cs typeface="Arial" panose="020B0604020202020204" pitchFamily="34" charset="0"/>
              </a:rPr>
              <a:t>of fruitless and wasteful expenditure</a:t>
            </a:r>
            <a:r>
              <a:rPr lang="en-ZA" sz="1300" b="1" dirty="0">
                <a:latin typeface="Arial Narrow" panose="020B0606020202030204" pitchFamily="34" charset="0"/>
                <a:cs typeface="Arial" panose="020B0604020202020204" pitchFamily="34" charset="0"/>
              </a:rPr>
              <a:t>  </a:t>
            </a:r>
            <a:r>
              <a:rPr lang="en-ZA" sz="1300" dirty="0">
                <a:latin typeface="Arial Narrow" panose="020B0606020202030204" pitchFamily="34" charset="0"/>
                <a:cs typeface="Arial" panose="020B0604020202020204" pitchFamily="34" charset="0"/>
              </a:rPr>
              <a:t>identified during the quarter under review. </a:t>
            </a:r>
          </a:p>
          <a:p>
            <a:pPr marL="171450" lvl="1" indent="-171450" algn="just">
              <a:lnSpc>
                <a:spcPct val="120000"/>
              </a:lnSpc>
            </a:pPr>
            <a:r>
              <a:rPr lang="en-ZA" sz="1300" dirty="0">
                <a:latin typeface="Arial Narrow" panose="020B0606020202030204" pitchFamily="34" charset="0"/>
                <a:cs typeface="Arial" panose="020B0604020202020204" pitchFamily="34" charset="0"/>
              </a:rPr>
              <a:t>Two (2) cases to the total amount of R2 870.10 were assessed and confirmed to be fruitless and wasteful expenditure. The amount was recovered from the staff members who were deemed to have caused the transgression. </a:t>
            </a:r>
          </a:p>
          <a:p>
            <a:pPr marL="171450" lvl="1" indent="-171450" algn="just">
              <a:lnSpc>
                <a:spcPct val="120000"/>
              </a:lnSpc>
            </a:pPr>
            <a:r>
              <a:rPr lang="en-ZA" sz="1300" dirty="0">
                <a:latin typeface="Arial Narrow" panose="020B0606020202030204" pitchFamily="34" charset="0"/>
                <a:cs typeface="Arial" panose="020B0604020202020204" pitchFamily="34" charset="0"/>
              </a:rPr>
              <a:t>One (1) case to the total amount of R14.55 was assessed and confirmed not to be fruitless and wasteful expenditure. </a:t>
            </a:r>
          </a:p>
          <a:p>
            <a:pPr marL="171450" lvl="1" indent="-171450" algn="just">
              <a:lnSpc>
                <a:spcPct val="120000"/>
              </a:lnSpc>
            </a:pPr>
            <a:r>
              <a:rPr lang="en-ZA" sz="1300" dirty="0">
                <a:latin typeface="Arial Narrow" panose="020B0606020202030204" pitchFamily="34" charset="0"/>
                <a:cs typeface="Arial" panose="020B0604020202020204" pitchFamily="34" charset="0"/>
              </a:rPr>
              <a:t>As of 30 September, two (2) cases to the total value of R1 188 959 were identified and are currently being processed by the Loss and Control Committee to confirm the non-compliance. Of this balance, R1.1. million is interest and penalties levied by SARS on non-payment of VAT on services rendered by a foreign supplier. A request for a waiver for this amount has been submitted to SARS, and we are awaiting feedback on the request.                    </a:t>
            </a:r>
          </a:p>
          <a:p>
            <a:pPr marL="171450" lvl="1" indent="-171450" algn="just">
              <a:lnSpc>
                <a:spcPct val="120000"/>
              </a:lnSpc>
            </a:pPr>
            <a:endParaRPr lang="en-ZA" sz="1600" dirty="0">
              <a:cs typeface="Arial" panose="020B0604020202020204" pitchFamily="34" charset="0"/>
            </a:endParaRPr>
          </a:p>
          <a:p>
            <a:pPr algn="just">
              <a:lnSpc>
                <a:spcPct val="120000"/>
              </a:lnSpc>
            </a:pPr>
            <a:endParaRPr lang="en-US" sz="1400" dirty="0">
              <a:cs typeface="Calibri" panose="020F0502020204030204" pitchFamily="34" charset="0"/>
            </a:endParaRPr>
          </a:p>
          <a:p>
            <a:pPr algn="just">
              <a:buFontTx/>
              <a:buChar char="-"/>
            </a:pPr>
            <a:endParaRPr lang="en-US" sz="1700" dirty="0">
              <a:cs typeface="Calibri" panose="020F0502020204030204" pitchFamily="34" charset="0"/>
            </a:endParaRPr>
          </a:p>
          <a:p>
            <a:pPr marL="0" indent="0" algn="just">
              <a:buNone/>
            </a:pPr>
            <a:endParaRPr lang="en-US" sz="1700" dirty="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0C4DB43B-2450-41F4-875D-3A173E257EAA}" type="slidenum">
              <a:rPr lang="en-ZA" smtClean="0"/>
              <a:pPr/>
              <a:t>27</a:t>
            </a:fld>
            <a:endParaRPr lang="en-ZA" dirty="0"/>
          </a:p>
        </p:txBody>
      </p:sp>
    </p:spTree>
    <p:extLst>
      <p:ext uri="{BB962C8B-B14F-4D97-AF65-F5344CB8AC3E}">
        <p14:creationId xmlns:p14="http://schemas.microsoft.com/office/powerpoint/2010/main" xmlns="" val="568749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solidFill>
                  <a:srgbClr val="002060"/>
                </a:solidFill>
                <a:latin typeface="Arial Narrow" panose="020B0606020202030204" pitchFamily="34" charset="0"/>
              </a:rPr>
              <a:t>THANK YOU</a:t>
            </a:r>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a:xfrm>
            <a:off x="0" y="2641600"/>
            <a:ext cx="9003471" cy="2955636"/>
          </a:xfrm>
        </p:spPr>
      </p:pic>
      <p:sp>
        <p:nvSpPr>
          <p:cNvPr id="4" name="Slide Number Placeholder 3"/>
          <p:cNvSpPr>
            <a:spLocks noGrp="1"/>
          </p:cNvSpPr>
          <p:nvPr>
            <p:ph type="sldNum" sz="quarter" idx="12"/>
          </p:nvPr>
        </p:nvSpPr>
        <p:spPr/>
        <p:txBody>
          <a:bodyPr/>
          <a:lstStyle/>
          <a:p>
            <a:fld id="{0C4DB43B-2450-41F4-875D-3A173E257EAA}" type="slidenum">
              <a:rPr lang="en-ZA" smtClean="0"/>
              <a:pPr/>
              <a:t>28</a:t>
            </a:fld>
            <a:endParaRPr lang="en-ZA" dirty="0"/>
          </a:p>
        </p:txBody>
      </p:sp>
    </p:spTree>
    <p:extLst>
      <p:ext uri="{BB962C8B-B14F-4D97-AF65-F5344CB8AC3E}">
        <p14:creationId xmlns:p14="http://schemas.microsoft.com/office/powerpoint/2010/main" xmlns="" val="174202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E</a:t>
            </a:r>
            <a:r>
              <a:rPr lang="en-ZA" sz="3200" b="1" dirty="0">
                <a:solidFill>
                  <a:srgbClr val="002060"/>
                </a:solidFill>
                <a:latin typeface="Arial Narrow" panose="020B0606020202030204" pitchFamily="34" charset="0"/>
              </a:rPr>
              <a:t>NABLING LEGISLATION</a:t>
            </a:r>
          </a:p>
        </p:txBody>
      </p:sp>
      <p:graphicFrame>
        <p:nvGraphicFramePr>
          <p:cNvPr id="7" name="Content Placeholder 6"/>
          <p:cNvGraphicFramePr>
            <a:graphicFrameLocks noGrp="1"/>
          </p:cNvGraphicFramePr>
          <p:nvPr>
            <p:ph sz="quarter" idx="1"/>
          </p:nvPr>
        </p:nvGraphicFramePr>
        <p:xfrm>
          <a:off x="4247535" y="2212258"/>
          <a:ext cx="4515642" cy="3157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fontAlgn="base">
              <a:spcBef>
                <a:spcPct val="0"/>
              </a:spcBef>
              <a:spcAft>
                <a:spcPct val="0"/>
              </a:spcAft>
              <a:defRPr/>
            </a:pPr>
            <a:fld id="{66F0A632-7DF3-4C0D-9ADD-FFBE1C7C22E6}" type="slidenum">
              <a:rPr lang="en-ZA" smtClean="0"/>
              <a:pPr fontAlgn="base">
                <a:spcBef>
                  <a:spcPct val="0"/>
                </a:spcBef>
                <a:spcAft>
                  <a:spcPct val="0"/>
                </a:spcAft>
                <a:defRPr/>
              </a:pPr>
              <a:t>3</a:t>
            </a:fld>
            <a:endParaRPr lang="en-ZA" dirty="0"/>
          </a:p>
        </p:txBody>
      </p:sp>
      <p:sp>
        <p:nvSpPr>
          <p:cNvPr id="3" name="TextBox 2"/>
          <p:cNvSpPr txBox="1"/>
          <p:nvPr/>
        </p:nvSpPr>
        <p:spPr>
          <a:xfrm>
            <a:off x="176981" y="1954148"/>
            <a:ext cx="3548968" cy="4216539"/>
          </a:xfrm>
          <a:prstGeom prst="rect">
            <a:avLst/>
          </a:prstGeom>
          <a:noFill/>
        </p:spPr>
        <p:txBody>
          <a:bodyPr wrap="square" rtlCol="0">
            <a:spAutoFit/>
          </a:bodyPr>
          <a:lstStyle/>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The CCMA is a statutory body established in terms of Section 112 of the Labour Relations Act of 1995 (LRA), as amended</a:t>
            </a:r>
          </a:p>
          <a:p>
            <a:pPr marL="285750" indent="-285750" algn="just" fontAlgn="base">
              <a:spcBef>
                <a:spcPct val="20000"/>
              </a:spcBef>
              <a:spcAft>
                <a:spcPct val="0"/>
              </a:spcAft>
              <a:buSzPct val="85000"/>
              <a:buFont typeface="Courier New" panose="02070309020205020404" pitchFamily="49" charset="0"/>
              <a:buChar char="o"/>
            </a:pPr>
            <a:endParaRPr lang="en-US" sz="2000" dirty="0">
              <a:latin typeface="Arial Narrow" panose="020B0606020202030204" pitchFamily="34" charset="0"/>
              <a:cs typeface="Arial" charset="0"/>
            </a:endParaRPr>
          </a:p>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In terms of Section 113 of the LRA, the CCMA is independent of the State, any political party, trade union, employer, employers’ organisation, federation of trade unions or federation of employers’ organisations</a:t>
            </a:r>
          </a:p>
        </p:txBody>
      </p:sp>
    </p:spTree>
    <p:extLst>
      <p:ext uri="{BB962C8B-B14F-4D97-AF65-F5344CB8AC3E}">
        <p14:creationId xmlns:p14="http://schemas.microsoft.com/office/powerpoint/2010/main" xmlns="" val="345225462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73" y="365124"/>
            <a:ext cx="6853381" cy="1138258"/>
          </a:xfrm>
        </p:spPr>
        <p:txBody>
          <a:bodyPr>
            <a:noAutofit/>
          </a:bodyPr>
          <a:lstStyle/>
          <a:p>
            <a:pPr algn="ctr"/>
            <a:r>
              <a:rPr lang="en-US" sz="3000" b="1" dirty="0">
                <a:solidFill>
                  <a:srgbClr val="002A6D"/>
                </a:solidFill>
                <a:latin typeface="Arial Narrow" panose="020B0606020202030204" pitchFamily="34" charset="0"/>
              </a:rPr>
              <a:t>CONSTITUTIONAL PROVISION AND EMPLOYMENT LAW FRAMEWORK</a:t>
            </a:r>
            <a:endParaRPr lang="en-ZA" sz="3000" b="1" dirty="0">
              <a:solidFill>
                <a:srgbClr val="002A6D"/>
              </a:solidFill>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F0A632-7DF3-4C0D-9ADD-FFBE1C7C22E6}" type="slidenum">
              <a:rPr lang="en-ZA" smtClean="0"/>
              <a:pPr fontAlgn="base">
                <a:spcBef>
                  <a:spcPct val="0"/>
                </a:spcBef>
                <a:spcAft>
                  <a:spcPct val="0"/>
                </a:spcAft>
                <a:defRPr/>
              </a:pPr>
              <a:t>4</a:t>
            </a:fld>
            <a:endParaRPr lang="en-ZA" dirty="0"/>
          </a:p>
        </p:txBody>
      </p:sp>
      <p:sp>
        <p:nvSpPr>
          <p:cNvPr id="7" name="Rectangle 6"/>
          <p:cNvSpPr/>
          <p:nvPr/>
        </p:nvSpPr>
        <p:spPr>
          <a:xfrm>
            <a:off x="475488" y="1891502"/>
            <a:ext cx="2706624" cy="11129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eaLnBrk="0" fontAlgn="base" hangingPunct="0">
              <a:spcBef>
                <a:spcPct val="0"/>
              </a:spcBef>
              <a:spcAft>
                <a:spcPct val="0"/>
              </a:spcAft>
            </a:pPr>
            <a:r>
              <a:rPr lang="en-ZA" sz="1600" b="1" i="1" dirty="0">
                <a:solidFill>
                  <a:schemeClr val="tx1"/>
                </a:solidFill>
                <a:latin typeface="Arial Narrow" panose="020B0606020202030204" pitchFamily="34" charset="0"/>
              </a:rPr>
              <a:t>International Labour Organisation </a:t>
            </a:r>
          </a:p>
          <a:p>
            <a:pPr algn="ctr" eaLnBrk="0" fontAlgn="base" hangingPunct="0">
              <a:spcBef>
                <a:spcPct val="0"/>
              </a:spcBef>
              <a:spcAft>
                <a:spcPct val="0"/>
              </a:spcAft>
            </a:pPr>
            <a:r>
              <a:rPr lang="en-ZA" sz="1600" b="1" dirty="0">
                <a:solidFill>
                  <a:schemeClr val="tx1"/>
                </a:solidFill>
                <a:latin typeface="Arial Narrow" panose="020B0606020202030204" pitchFamily="34" charset="0"/>
              </a:rPr>
              <a:t>Policies and Conventions (27)</a:t>
            </a:r>
          </a:p>
        </p:txBody>
      </p:sp>
      <p:sp>
        <p:nvSpPr>
          <p:cNvPr id="8" name="Rectangle 7"/>
          <p:cNvSpPr/>
          <p:nvPr/>
        </p:nvSpPr>
        <p:spPr>
          <a:xfrm>
            <a:off x="449362" y="3735979"/>
            <a:ext cx="2758875" cy="19592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eaLnBrk="0" fontAlgn="base" hangingPunct="0">
              <a:spcBef>
                <a:spcPct val="0"/>
              </a:spcBef>
              <a:spcAft>
                <a:spcPct val="0"/>
              </a:spcAft>
            </a:pPr>
            <a:endParaRPr lang="en-ZA" sz="1600" b="1" dirty="0">
              <a:solidFill>
                <a:schemeClr val="tx1"/>
              </a:solidFill>
              <a:latin typeface="Arial Narrow" panose="020B0606020202030204" pitchFamily="34" charset="0"/>
            </a:endParaRPr>
          </a:p>
          <a:p>
            <a:pPr algn="ctr" eaLnBrk="0" fontAlgn="base" hangingPunct="0">
              <a:spcBef>
                <a:spcPct val="0"/>
              </a:spcBef>
              <a:spcAft>
                <a:spcPct val="0"/>
              </a:spcAft>
            </a:pPr>
            <a:r>
              <a:rPr lang="en-ZA" sz="1600" b="1" i="1" dirty="0">
                <a:solidFill>
                  <a:schemeClr val="tx1"/>
                </a:solidFill>
                <a:latin typeface="Arial Narrow" panose="020B0606020202030204" pitchFamily="34" charset="0"/>
              </a:rPr>
              <a:t>South African </a:t>
            </a:r>
          </a:p>
          <a:p>
            <a:pPr algn="ctr" eaLnBrk="0" fontAlgn="base" hangingPunct="0">
              <a:spcBef>
                <a:spcPct val="0"/>
              </a:spcBef>
              <a:spcAft>
                <a:spcPct val="0"/>
              </a:spcAft>
            </a:pPr>
            <a:r>
              <a:rPr lang="en-ZA" sz="1600" b="1" i="1" dirty="0">
                <a:solidFill>
                  <a:schemeClr val="tx1"/>
                </a:solidFill>
                <a:latin typeface="Arial Narrow" panose="020B0606020202030204" pitchFamily="34" charset="0"/>
              </a:rPr>
              <a:t>Constitution</a:t>
            </a:r>
            <a:endParaRPr lang="en-ZA" sz="1600" b="1" dirty="0">
              <a:latin typeface="Arial Narrow" panose="020B0606020202030204" pitchFamily="34" charset="0"/>
            </a:endParaRPr>
          </a:p>
          <a:p>
            <a:pPr algn="ctr" eaLnBrk="0" fontAlgn="base" hangingPunct="0">
              <a:spcBef>
                <a:spcPct val="0"/>
              </a:spcBef>
              <a:spcAft>
                <a:spcPct val="0"/>
              </a:spcAft>
            </a:pPr>
            <a:r>
              <a:rPr lang="en-US" sz="1600" b="1" dirty="0">
                <a:solidFill>
                  <a:schemeClr val="tx1"/>
                </a:solidFill>
                <a:latin typeface="Arial Narrow" panose="020B0606020202030204" pitchFamily="34" charset="0"/>
              </a:rPr>
              <a:t>The CCMA’s Constitutional mandate is drawn directly from Section 23 of the Constitution of the Republic of South Africa that deals with labour relations</a:t>
            </a:r>
          </a:p>
          <a:p>
            <a:pPr algn="ctr" eaLnBrk="0" fontAlgn="base" hangingPunct="0">
              <a:spcBef>
                <a:spcPct val="0"/>
              </a:spcBef>
              <a:spcAft>
                <a:spcPct val="0"/>
              </a:spcAft>
            </a:pPr>
            <a:endParaRPr lang="en-ZA" sz="1600" b="1" dirty="0">
              <a:latin typeface="Arial Narrow" panose="020B0606020202030204" pitchFamily="34" charset="0"/>
            </a:endParaRPr>
          </a:p>
        </p:txBody>
      </p:sp>
      <p:sp>
        <p:nvSpPr>
          <p:cNvPr id="9" name="Down Arrow 8"/>
          <p:cNvSpPr/>
          <p:nvPr/>
        </p:nvSpPr>
        <p:spPr>
          <a:xfrm>
            <a:off x="1651145" y="3107697"/>
            <a:ext cx="402336" cy="58125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10" name="Right Arrow 9"/>
          <p:cNvSpPr/>
          <p:nvPr/>
        </p:nvSpPr>
        <p:spPr>
          <a:xfrm rot="18968321">
            <a:off x="2901861" y="3138633"/>
            <a:ext cx="2748847"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11" name="Rectangle 10"/>
          <p:cNvSpPr/>
          <p:nvPr/>
        </p:nvSpPr>
        <p:spPr>
          <a:xfrm>
            <a:off x="5460274" y="1996005"/>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latin typeface="Arial Narrow" panose="020B0606020202030204" pitchFamily="34" charset="0"/>
              </a:rPr>
              <a:t>Labour Relations Act</a:t>
            </a:r>
            <a:endParaRPr lang="en-ZA" sz="2000" dirty="0">
              <a:latin typeface="Arial Narrow" panose="020B0606020202030204" pitchFamily="34" charset="0"/>
            </a:endParaRPr>
          </a:p>
        </p:txBody>
      </p:sp>
      <p:sp>
        <p:nvSpPr>
          <p:cNvPr id="13" name="Rectangle 12"/>
          <p:cNvSpPr/>
          <p:nvPr/>
        </p:nvSpPr>
        <p:spPr>
          <a:xfrm>
            <a:off x="5460271" y="5610906"/>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latin typeface="Arial Narrow" panose="020B0606020202030204" pitchFamily="34" charset="0"/>
              </a:rPr>
              <a:t>Occupational Health and Safety Act</a:t>
            </a:r>
            <a:endParaRPr lang="en-ZA" sz="2000" dirty="0">
              <a:latin typeface="Arial Narrow" panose="020B0606020202030204" pitchFamily="34" charset="0"/>
            </a:endParaRPr>
          </a:p>
        </p:txBody>
      </p:sp>
      <p:sp>
        <p:nvSpPr>
          <p:cNvPr id="14" name="Rectangle 13"/>
          <p:cNvSpPr/>
          <p:nvPr/>
        </p:nvSpPr>
        <p:spPr>
          <a:xfrm>
            <a:off x="5460272" y="4902894"/>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latin typeface="Arial Narrow" panose="020B0606020202030204" pitchFamily="34" charset="0"/>
              </a:rPr>
              <a:t>Unemployment Insurance Act</a:t>
            </a:r>
            <a:endParaRPr lang="en-ZA" sz="2000" dirty="0">
              <a:latin typeface="Arial Narrow" panose="020B0606020202030204" pitchFamily="34" charset="0"/>
            </a:endParaRPr>
          </a:p>
        </p:txBody>
      </p:sp>
      <p:sp>
        <p:nvSpPr>
          <p:cNvPr id="15" name="Rectangle 14"/>
          <p:cNvSpPr/>
          <p:nvPr/>
        </p:nvSpPr>
        <p:spPr>
          <a:xfrm>
            <a:off x="5460273" y="4164721"/>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latin typeface="Arial Narrow" panose="020B0606020202030204" pitchFamily="34" charset="0"/>
              </a:rPr>
              <a:t>National Minimum Wage Act</a:t>
            </a:r>
            <a:endParaRPr lang="en-ZA" sz="2000" dirty="0">
              <a:latin typeface="Arial Narrow" panose="020B0606020202030204" pitchFamily="34" charset="0"/>
            </a:endParaRPr>
          </a:p>
        </p:txBody>
      </p:sp>
      <p:sp>
        <p:nvSpPr>
          <p:cNvPr id="16" name="Rectangle 15"/>
          <p:cNvSpPr/>
          <p:nvPr/>
        </p:nvSpPr>
        <p:spPr>
          <a:xfrm>
            <a:off x="5460274" y="3440758"/>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latin typeface="Arial Narrow" panose="020B0606020202030204" pitchFamily="34" charset="0"/>
              </a:rPr>
              <a:t>Employment Equity Act</a:t>
            </a:r>
            <a:endParaRPr lang="en-ZA" sz="2000" dirty="0">
              <a:latin typeface="Arial Narrow" panose="020B0606020202030204" pitchFamily="34" charset="0"/>
            </a:endParaRPr>
          </a:p>
        </p:txBody>
      </p:sp>
      <p:sp>
        <p:nvSpPr>
          <p:cNvPr id="17" name="Right Arrow 16"/>
          <p:cNvSpPr/>
          <p:nvPr/>
        </p:nvSpPr>
        <p:spPr>
          <a:xfrm rot="19699388">
            <a:off x="3109655" y="3450378"/>
            <a:ext cx="2456846"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18" name="Right Arrow 17"/>
          <p:cNvSpPr/>
          <p:nvPr/>
        </p:nvSpPr>
        <p:spPr>
          <a:xfrm rot="20691958">
            <a:off x="3240985" y="3803859"/>
            <a:ext cx="2219050"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19" name="Right Arrow 18"/>
          <p:cNvSpPr/>
          <p:nvPr/>
        </p:nvSpPr>
        <p:spPr>
          <a:xfrm rot="423849">
            <a:off x="3248421" y="4280973"/>
            <a:ext cx="2160115"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20" name="Right Arrow 19"/>
          <p:cNvSpPr/>
          <p:nvPr/>
        </p:nvSpPr>
        <p:spPr>
          <a:xfrm rot="1303250">
            <a:off x="3194171" y="4628445"/>
            <a:ext cx="2231285"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21" name="Right Arrow 20"/>
          <p:cNvSpPr/>
          <p:nvPr/>
        </p:nvSpPr>
        <p:spPr>
          <a:xfrm rot="2214788">
            <a:off x="3032031" y="5007193"/>
            <a:ext cx="2432650"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24" name="Rectangle 23"/>
          <p:cNvSpPr/>
          <p:nvPr/>
        </p:nvSpPr>
        <p:spPr>
          <a:xfrm>
            <a:off x="5460270" y="2728086"/>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latin typeface="Arial Narrow" panose="020B0606020202030204" pitchFamily="34" charset="0"/>
              </a:rPr>
              <a:t>Basic Conditions of Employment Act</a:t>
            </a:r>
            <a:endParaRPr lang="en-ZA" sz="2000" dirty="0">
              <a:latin typeface="Arial Narrow" panose="020B0606020202030204" pitchFamily="34" charset="0"/>
            </a:endParaRPr>
          </a:p>
        </p:txBody>
      </p:sp>
    </p:spTree>
    <p:extLst>
      <p:ext uri="{BB962C8B-B14F-4D97-AF65-F5344CB8AC3E}">
        <p14:creationId xmlns:p14="http://schemas.microsoft.com/office/powerpoint/2010/main" xmlns="" val="421300501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34566" y="365123"/>
            <a:ext cx="5502875" cy="1036957"/>
          </a:xfrm>
        </p:spPr>
        <p:txBody>
          <a:bodyPr>
            <a:normAutofit/>
          </a:bodyPr>
          <a:lstStyle/>
          <a:p>
            <a:pPr algn="ctr"/>
            <a:r>
              <a:rPr lang="en-ZA" altLang="en-US" sz="3200" b="1" dirty="0">
                <a:solidFill>
                  <a:srgbClr val="002A6D"/>
                </a:solidFill>
                <a:latin typeface="Arial Narrow" panose="020B0606020202030204" pitchFamily="34" charset="0"/>
              </a:rPr>
              <a:t>MANDATORY</a:t>
            </a:r>
            <a:r>
              <a:rPr lang="en-ZA" altLang="en-US" sz="2400" b="1" dirty="0">
                <a:solidFill>
                  <a:srgbClr val="002A6D"/>
                </a:solidFill>
                <a:latin typeface="Arial Narrow" panose="020B0606020202030204" pitchFamily="34" charset="0"/>
              </a:rPr>
              <a:t> </a:t>
            </a:r>
            <a:r>
              <a:rPr lang="en-ZA" altLang="en-US" sz="3200" b="1" dirty="0">
                <a:solidFill>
                  <a:srgbClr val="002A6D"/>
                </a:solidFill>
                <a:latin typeface="Arial Narrow" panose="020B0606020202030204" pitchFamily="34" charset="0"/>
              </a:rPr>
              <a:t>FUNCTIONS</a:t>
            </a:r>
          </a:p>
        </p:txBody>
      </p:sp>
      <p:graphicFrame>
        <p:nvGraphicFramePr>
          <p:cNvPr id="6" name="Content Placeholder 5"/>
          <p:cNvGraphicFramePr>
            <a:graphicFrameLocks noGrp="1"/>
          </p:cNvGraphicFramePr>
          <p:nvPr>
            <p:ph sz="quarter" idx="1"/>
          </p:nvPr>
        </p:nvGraphicFramePr>
        <p:xfrm>
          <a:off x="320675" y="1502229"/>
          <a:ext cx="85026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Slide Number Placeholder 2"/>
          <p:cNvSpPr>
            <a:spLocks noGrp="1"/>
          </p:cNvSpPr>
          <p:nvPr>
            <p:ph type="sldNum" sz="quarter" idx="12"/>
          </p:nvPr>
        </p:nvSpPr>
        <p:spPr bwMode="auto">
          <a:xfrm>
            <a:off x="6804025" y="64309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D5BC2580-3042-4AD7-B79C-8E77A0B0BAEB}" type="slidenum">
              <a:rPr lang="en-ZA" altLang="en-US" smtClean="0">
                <a:ea typeface="ＭＳ Ｐゴシック" panose="020B0600070205080204" pitchFamily="34" charset="-128"/>
              </a:rPr>
              <a:pPr/>
              <a:t>5</a:t>
            </a:fld>
            <a:endParaRPr lang="en-ZA" altLang="en-US" dirty="0">
              <a:ea typeface="ＭＳ Ｐゴシック" panose="020B0600070205080204" pitchFamily="34" charset="-128"/>
            </a:endParaRPr>
          </a:p>
        </p:txBody>
      </p:sp>
    </p:spTree>
    <p:extLst>
      <p:ext uri="{BB962C8B-B14F-4D97-AF65-F5344CB8AC3E}">
        <p14:creationId xmlns:p14="http://schemas.microsoft.com/office/powerpoint/2010/main" xmlns="" val="22080113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34038" y="288564"/>
            <a:ext cx="5502875" cy="810564"/>
          </a:xfrm>
        </p:spPr>
        <p:txBody>
          <a:bodyPr>
            <a:normAutofit/>
          </a:bodyPr>
          <a:lstStyle/>
          <a:p>
            <a:pPr algn="ctr" eaLnBrk="1" hangingPunct="1"/>
            <a:r>
              <a:rPr lang="en-ZA" altLang="en-US" sz="3200" b="1" dirty="0">
                <a:solidFill>
                  <a:srgbClr val="002A6D"/>
                </a:solidFill>
                <a:latin typeface="Arial Narrow" panose="020B0606020202030204" pitchFamily="34" charset="0"/>
              </a:rPr>
              <a:t>DISCRETIONARY FUNCTIONS </a:t>
            </a:r>
          </a:p>
        </p:txBody>
      </p:sp>
      <p:graphicFrame>
        <p:nvGraphicFramePr>
          <p:cNvPr id="5" name="Diagram 4"/>
          <p:cNvGraphicFramePr/>
          <p:nvPr/>
        </p:nvGraphicFramePr>
        <p:xfrm>
          <a:off x="165463" y="1584960"/>
          <a:ext cx="8826137" cy="4680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Slide Number Placeholder 2"/>
          <p:cNvSpPr>
            <a:spLocks noGrp="1"/>
          </p:cNvSpPr>
          <p:nvPr>
            <p:ph type="sldNum" sz="quarter" idx="12"/>
          </p:nvPr>
        </p:nvSpPr>
        <p:spPr bwMode="auto">
          <a:xfrm>
            <a:off x="6858000" y="63817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549DCAD1-8551-4C8E-98AA-02EA342F3521}" type="slidenum">
              <a:rPr lang="en-ZA" altLang="en-US" smtClean="0">
                <a:ea typeface="ＭＳ Ｐゴシック" panose="020B0600070205080204" pitchFamily="34" charset="-128"/>
              </a:rPr>
              <a:pPr/>
              <a:t>6</a:t>
            </a:fld>
            <a:endParaRPr lang="en-ZA" altLang="en-US" dirty="0">
              <a:ea typeface="ＭＳ Ｐゴシック" panose="020B0600070205080204" pitchFamily="34" charset="-128"/>
            </a:endParaRPr>
          </a:p>
        </p:txBody>
      </p:sp>
    </p:spTree>
    <p:extLst>
      <p:ext uri="{BB962C8B-B14F-4D97-AF65-F5344CB8AC3E}">
        <p14:creationId xmlns:p14="http://schemas.microsoft.com/office/powerpoint/2010/main" xmlns="" val="28849255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365123"/>
            <a:ext cx="6006164" cy="1325563"/>
          </a:xfrm>
        </p:spPr>
        <p:txBody>
          <a:bodyPr>
            <a:normAutofit/>
          </a:bodyPr>
          <a:lstStyle/>
          <a:p>
            <a:pPr algn="ctr"/>
            <a:r>
              <a:rPr lang="en-US" sz="3200" b="1" dirty="0">
                <a:solidFill>
                  <a:srgbClr val="002A6D"/>
                </a:solidFill>
                <a:latin typeface="Arial Narrow" panose="020B0606020202030204" pitchFamily="34" charset="0"/>
              </a:rPr>
              <a:t>GOAL, MISSION AND VISION </a:t>
            </a:r>
            <a:endParaRPr lang="en-ZA" sz="3200" b="1" dirty="0">
              <a:solidFill>
                <a:srgbClr val="002A6D"/>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17411231"/>
              </p:ext>
            </p:extLst>
          </p:nvPr>
        </p:nvGraphicFramePr>
        <p:xfrm>
          <a:off x="628650" y="1799924"/>
          <a:ext cx="7870457" cy="4377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C4DB43B-2450-41F4-875D-3A173E257EAA}" type="slidenum">
              <a:rPr lang="en-ZA" smtClean="0"/>
              <a:pPr/>
              <a:t>7</a:t>
            </a:fld>
            <a:endParaRPr lang="en-ZA" dirty="0"/>
          </a:p>
        </p:txBody>
      </p:sp>
    </p:spTree>
    <p:extLst>
      <p:ext uri="{BB962C8B-B14F-4D97-AF65-F5344CB8AC3E}">
        <p14:creationId xmlns:p14="http://schemas.microsoft.com/office/powerpoint/2010/main" xmlns="" val="336385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6" y="236394"/>
            <a:ext cx="6147310" cy="947955"/>
          </a:xfrm>
        </p:spPr>
        <p:txBody>
          <a:bodyPr>
            <a:noAutofit/>
          </a:bodyPr>
          <a:lstStyle/>
          <a:p>
            <a:pPr algn="ctr">
              <a:lnSpc>
                <a:spcPct val="107000"/>
              </a:lnSpc>
              <a:spcAft>
                <a:spcPts val="800"/>
              </a:spcAft>
            </a:pPr>
            <a:r>
              <a:rPr lang="en-US" sz="3200" b="1" dirty="0">
                <a:solidFill>
                  <a:srgbClr val="002A6D"/>
                </a:solidFill>
                <a:latin typeface="Arial Narrow" panose="020B0606020202030204" pitchFamily="34" charset="0"/>
              </a:rPr>
              <a:t/>
            </a:r>
            <a:br>
              <a:rPr lang="en-US" sz="3200" b="1" dirty="0">
                <a:solidFill>
                  <a:srgbClr val="002A6D"/>
                </a:solidFill>
                <a:latin typeface="Arial Narrow" panose="020B0606020202030204" pitchFamily="34" charset="0"/>
              </a:rPr>
            </a:br>
            <a:r>
              <a:rPr lang="en-US" sz="3200" b="1" dirty="0">
                <a:solidFill>
                  <a:srgbClr val="002A6D"/>
                </a:solidFill>
                <a:latin typeface="Arial Narrow" panose="020B0606020202030204" pitchFamily="34" charset="0"/>
              </a:rPr>
              <a:t>   STRATEGIC PILLARS</a:t>
            </a:r>
            <a:r>
              <a:rPr lang="en-ZA" sz="3200" dirty="0">
                <a:solidFill>
                  <a:srgbClr val="002A6D"/>
                </a:solidFill>
                <a:latin typeface="Arial Narrow" panose="020B0606020202030204" pitchFamily="34" charset="0"/>
                <a:ea typeface="Calibri" panose="020F0502020204030204" pitchFamily="34" charset="0"/>
                <a:cs typeface="Times New Roman" panose="02020603050405020304" pitchFamily="18" charset="0"/>
              </a:rPr>
              <a:t/>
            </a:r>
            <a:br>
              <a:rPr lang="en-ZA" sz="3200" dirty="0">
                <a:solidFill>
                  <a:srgbClr val="002A6D"/>
                </a:solidFill>
                <a:latin typeface="Arial Narrow" panose="020B0606020202030204" pitchFamily="34" charset="0"/>
                <a:ea typeface="Calibri" panose="020F0502020204030204" pitchFamily="34" charset="0"/>
                <a:cs typeface="Times New Roman" panose="02020603050405020304" pitchFamily="18" charset="0"/>
              </a:rPr>
            </a:br>
            <a:endParaRPr lang="en-ZA" sz="3200" dirty="0">
              <a:solidFill>
                <a:srgbClr val="002A6D"/>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0C4DB43B-2450-41F4-875D-3A173E257EAA}" type="slidenum">
              <a:rPr lang="en-ZA" smtClean="0"/>
              <a:pPr/>
              <a:t>8</a:t>
            </a:fld>
            <a:endParaRPr lang="en-ZA" dirty="0"/>
          </a:p>
        </p:txBody>
      </p:sp>
      <p:graphicFrame>
        <p:nvGraphicFramePr>
          <p:cNvPr id="4" name="Diagram 3"/>
          <p:cNvGraphicFramePr/>
          <p:nvPr/>
        </p:nvGraphicFramePr>
        <p:xfrm>
          <a:off x="240144" y="1496291"/>
          <a:ext cx="855287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3849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4DB43B-2450-41F4-875D-3A173E257EAA}" type="slidenum">
              <a:rPr lang="en-ZA" smtClean="0"/>
              <a:pPr/>
              <a:t>9</a:t>
            </a:fld>
            <a:endParaRPr lang="en-ZA" dirty="0"/>
          </a:p>
        </p:txBody>
      </p:sp>
      <p:grpSp>
        <p:nvGrpSpPr>
          <p:cNvPr id="9" name="Group 8"/>
          <p:cNvGrpSpPr/>
          <p:nvPr/>
        </p:nvGrpSpPr>
        <p:grpSpPr>
          <a:xfrm>
            <a:off x="157018" y="2032000"/>
            <a:ext cx="8820729" cy="3556000"/>
            <a:chOff x="1402078" y="2397442"/>
            <a:chExt cx="6339842" cy="2063115"/>
          </a:xfrm>
        </p:grpSpPr>
        <p:sp>
          <p:nvSpPr>
            <p:cNvPr id="4" name="Rectangle 3">
              <a:extLst>
                <a:ext uri="{FF2B5EF4-FFF2-40B4-BE49-F238E27FC236}">
                  <a16:creationId xmlns:a16="http://schemas.microsoft.com/office/drawing/2014/main" xmlns="" id="{0EE7CC33-5CE4-49B3-9525-B58E8F83BF9C}"/>
                </a:ext>
              </a:extLst>
            </p:cNvPr>
            <p:cNvSpPr/>
            <p:nvPr/>
          </p:nvSpPr>
          <p:spPr>
            <a:xfrm>
              <a:off x="1402078" y="2397442"/>
              <a:ext cx="1088916"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01</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8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b="1" dirty="0">
                  <a:solidFill>
                    <a:schemeClr val="bg1"/>
                  </a:solidFill>
                  <a:latin typeface="Arial Narrow" panose="020B0606020202030204" pitchFamily="34" charset="0"/>
                  <a:ea typeface="Calibri" panose="020F0502020204030204" pitchFamily="34" charset="0"/>
                  <a:cs typeface="Arial" panose="020B0604020202020204" pitchFamily="34" charset="0"/>
                </a:rPr>
                <a:t>Administration</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5" name="Rectangle 4">
              <a:extLst>
                <a:ext uri="{FF2B5EF4-FFF2-40B4-BE49-F238E27FC236}">
                  <a16:creationId xmlns:a16="http://schemas.microsoft.com/office/drawing/2014/main" xmlns="" id="{0EE7CC33-5CE4-49B3-9525-B58E8F83BF9C}"/>
                </a:ext>
              </a:extLst>
            </p:cNvPr>
            <p:cNvSpPr/>
            <p:nvPr/>
          </p:nvSpPr>
          <p:spPr>
            <a:xfrm>
              <a:off x="2681867" y="2405062"/>
              <a:ext cx="11353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02</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0"/>
                </a:spcAft>
              </a:pPr>
              <a:r>
                <a:rPr lang="en-US"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chemeClr val="bg1"/>
                  </a:solidFill>
                  <a:effectLst/>
                  <a:latin typeface="Arial Narrow" panose="020B0606020202030204" pitchFamily="34" charset="0"/>
                </a:rPr>
                <a:t>Proactive and relevant labour market intervention</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6" name="Rectangle 5">
              <a:extLst>
                <a:ext uri="{FF2B5EF4-FFF2-40B4-BE49-F238E27FC236}">
                  <a16:creationId xmlns:a16="http://schemas.microsoft.com/office/drawing/2014/main" xmlns="" id="{0EE7CC33-5CE4-49B3-9525-B58E8F83BF9C}"/>
                </a:ext>
              </a:extLst>
            </p:cNvPr>
            <p:cNvSpPr/>
            <p:nvPr/>
          </p:nvSpPr>
          <p:spPr>
            <a:xfrm>
              <a:off x="4008120" y="2405062"/>
              <a:ext cx="1082040" cy="2019935"/>
            </a:xfrm>
            <a:prstGeom prst="rect">
              <a:avLst/>
            </a:prstGeom>
            <a:solidFill>
              <a:srgbClr val="002A6D"/>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03</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Times New Roman" panose="02020603050405020304" pitchFamily="18" charset="0"/>
                </a:rPr>
                <a:t> </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Times New Roman" panose="02020603050405020304" pitchFamily="18" charset="0"/>
                </a:rPr>
                <a:t>Special interventions and support</a:t>
              </a:r>
              <a:endParaRPr lang="en-ZA" dirty="0">
                <a:solidFill>
                  <a:schemeClr val="bg1"/>
                </a:solidFill>
                <a:effectLst/>
                <a:latin typeface="Arial Narrow" panose="020B0606020202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xmlns="" id="{0EE7CC33-5CE4-49B3-9525-B58E8F83BF9C}"/>
                </a:ext>
              </a:extLst>
            </p:cNvPr>
            <p:cNvSpPr/>
            <p:nvPr/>
          </p:nvSpPr>
          <p:spPr>
            <a:xfrm>
              <a:off x="5326380" y="2427922"/>
              <a:ext cx="10972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04</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Efficient and quality dispute resolution and enforcement services</a:t>
              </a:r>
              <a:endParaRPr lang="en-ZA" dirty="0">
                <a:solidFill>
                  <a:schemeClr val="bg1"/>
                </a:solidFill>
                <a:effectLst/>
                <a:latin typeface="Arial Narrow" panose="020B0606020202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xmlns="" id="{0EE7CC33-5CE4-49B3-9525-B58E8F83BF9C}"/>
                </a:ext>
              </a:extLst>
            </p:cNvPr>
            <p:cNvSpPr/>
            <p:nvPr/>
          </p:nvSpPr>
          <p:spPr>
            <a:xfrm>
              <a:off x="6705600" y="2440622"/>
              <a:ext cx="1036320"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05</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Calibri" panose="020F0502020204030204" pitchFamily="34" charset="0"/>
                </a:rPr>
                <a:t> </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Calibri" panose="020F0502020204030204" pitchFamily="34" charset="0"/>
                </a:rPr>
                <a:t>Effective strategy management and governance</a:t>
              </a:r>
              <a:endParaRPr lang="en-ZA" dirty="0">
                <a:solidFill>
                  <a:schemeClr val="bg1"/>
                </a:solidFill>
                <a:effectLst/>
                <a:latin typeface="Arial Narrow" panose="020B0606020202030204" pitchFamily="34" charset="0"/>
                <a:ea typeface="Times New Roman" panose="02020603050405020304" pitchFamily="18" charset="0"/>
              </a:endParaRPr>
            </a:p>
          </p:txBody>
        </p:sp>
      </p:grpSp>
      <p:pic>
        <p:nvPicPr>
          <p:cNvPr id="10" name="Graphic 123" descr="Upward trend">
            <a:extLst>
              <a:ext uri="{FF2B5EF4-FFF2-40B4-BE49-F238E27FC236}">
                <a16:creationId xmlns:a16="http://schemas.microsoft.com/office/drawing/2014/main" xmlns="" id="{15F19DD3-DF6B-41D7-A3F4-D349654673F1}"/>
              </a:ext>
            </a:extLst>
          </p:cNvPr>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616323" y="4719375"/>
            <a:ext cx="523240" cy="523240"/>
          </a:xfrm>
          <a:prstGeom prst="rect">
            <a:avLst/>
          </a:prstGeom>
        </p:spPr>
      </p:pic>
      <p:pic>
        <p:nvPicPr>
          <p:cNvPr id="11" name="Graphic 69" descr="Handshake">
            <a:extLst>
              <a:ext uri="{FF2B5EF4-FFF2-40B4-BE49-F238E27FC236}">
                <a16:creationId xmlns:a16="http://schemas.microsoft.com/office/drawing/2014/main" xmlns="" id="{5BE8FBB6-4A51-4D27-9443-BB8B3B833582}"/>
              </a:ext>
            </a:extLst>
          </p:cNvPr>
          <p:cNvPicPr>
            <a:picLocks noChangeAspect="1"/>
          </p:cNvPicPr>
          <p:nvPr/>
        </p:nvPicPr>
        <p:blipFill>
          <a:blip r:embed="rId4" cstate="print">
            <a:duotone>
              <a:prstClr val="black"/>
              <a:schemeClr val="accent5">
                <a:tint val="45000"/>
                <a:satMod val="400000"/>
              </a:schemeClr>
            </a:duotone>
            <a:extLst>
              <a:ext uri="{96DAC541-7B7A-43D3-8B79-37D633B846F1}">
                <asvg:svgBlip xmlns="" xmlns:asvg="http://schemas.microsoft.com/office/drawing/2016/SVG/main" r:embed="rId5"/>
              </a:ext>
            </a:extLst>
          </a:blip>
          <a:stretch>
            <a:fillRect/>
          </a:stretch>
        </p:blipFill>
        <p:spPr>
          <a:xfrm>
            <a:off x="2378583" y="4695595"/>
            <a:ext cx="624548" cy="624548"/>
          </a:xfrm>
          <a:prstGeom prst="rect">
            <a:avLst/>
          </a:prstGeom>
        </p:spPr>
      </p:pic>
      <p:pic>
        <p:nvPicPr>
          <p:cNvPr id="12" name="Graphic 121" descr="Scales of Justice">
            <a:extLst>
              <a:ext uri="{FF2B5EF4-FFF2-40B4-BE49-F238E27FC236}">
                <a16:creationId xmlns:a16="http://schemas.microsoft.com/office/drawing/2014/main" xmlns="" id="{0240B902-35DF-4DF0-9F40-0AD6190D6495}"/>
              </a:ext>
            </a:extLst>
          </p:cNvPr>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4263355" y="4695595"/>
            <a:ext cx="523240" cy="523240"/>
          </a:xfrm>
          <a:prstGeom prst="rect">
            <a:avLst/>
          </a:prstGeom>
        </p:spPr>
      </p:pic>
      <p:pic>
        <p:nvPicPr>
          <p:cNvPr id="13" name="Graphic 122" descr="Gavel">
            <a:extLst>
              <a:ext uri="{FF2B5EF4-FFF2-40B4-BE49-F238E27FC236}">
                <a16:creationId xmlns:a16="http://schemas.microsoft.com/office/drawing/2014/main" xmlns="" id="{327858D9-BFEC-493A-B68B-05985E91ADF8}"/>
              </a:ext>
            </a:extLst>
          </p:cNvPr>
          <p:cNvPicPr/>
          <p:nvPr/>
        </p:nvPicPr>
        <p:blipFill>
          <a:blip r:embed="rId8" cstate="print">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tretch>
            <a:fillRect/>
          </a:stretch>
        </p:blipFill>
        <p:spPr>
          <a:xfrm>
            <a:off x="6118676" y="4695595"/>
            <a:ext cx="523240" cy="523240"/>
          </a:xfrm>
          <a:prstGeom prst="rect">
            <a:avLst/>
          </a:prstGeom>
        </p:spPr>
      </p:pic>
      <p:pic>
        <p:nvPicPr>
          <p:cNvPr id="14" name="Graphic 125" descr="Bank">
            <a:extLst>
              <a:ext uri="{FF2B5EF4-FFF2-40B4-BE49-F238E27FC236}">
                <a16:creationId xmlns:a16="http://schemas.microsoft.com/office/drawing/2014/main" xmlns="" id="{02947623-CC53-4319-8CE8-0EDAA468F788}"/>
              </a:ext>
            </a:extLst>
          </p:cNvPr>
          <p:cNvPicPr>
            <a:picLocks noChangeAspect="1"/>
          </p:cNvPicPr>
          <p:nvPr/>
        </p:nvPicPr>
        <p:blipFill>
          <a:blip r:embed="rId10" cstate="print">
            <a:extLst>
              <a:ext uri="{96DAC541-7B7A-43D3-8B79-37D633B846F1}">
                <asvg:svgBlip xmlns="" xmlns:asvg="http://schemas.microsoft.com/office/drawing/2016/SVG/main" r:embed="rId11"/>
              </a:ext>
            </a:extLst>
          </a:blip>
          <a:stretch>
            <a:fillRect/>
          </a:stretch>
        </p:blipFill>
        <p:spPr>
          <a:xfrm>
            <a:off x="7972934" y="4673329"/>
            <a:ext cx="567771" cy="567771"/>
          </a:xfrm>
          <a:prstGeom prst="rect">
            <a:avLst/>
          </a:prstGeom>
        </p:spPr>
      </p:pic>
      <p:sp>
        <p:nvSpPr>
          <p:cNvPr id="17" name="Title 1">
            <a:extLst>
              <a:ext uri="{FF2B5EF4-FFF2-40B4-BE49-F238E27FC236}">
                <a16:creationId xmlns:a16="http://schemas.microsoft.com/office/drawing/2014/main" xmlns="" id="{FE2CF8B9-C2A3-41EF-B2F6-1FC76FB9ED25}"/>
              </a:ext>
            </a:extLst>
          </p:cNvPr>
          <p:cNvSpPr>
            <a:spLocks noGrp="1"/>
          </p:cNvSpPr>
          <p:nvPr>
            <p:ph type="title"/>
          </p:nvPr>
        </p:nvSpPr>
        <p:spPr>
          <a:xfrm>
            <a:off x="1139563" y="236394"/>
            <a:ext cx="6833371" cy="1399085"/>
          </a:xfrm>
        </p:spPr>
        <p:txBody>
          <a:bodyPr>
            <a:normAutofit/>
          </a:bodyPr>
          <a:lstStyle/>
          <a:p>
            <a:pPr algn="ctr"/>
            <a:r>
              <a:rPr lang="en-US" sz="3000" b="1" dirty="0">
                <a:solidFill>
                  <a:srgbClr val="002A6D"/>
                </a:solidFill>
                <a:latin typeface="Arial Narrow" panose="020B0606020202030204" pitchFamily="34" charset="0"/>
              </a:rPr>
              <a:t> PROGRAMMES</a:t>
            </a:r>
            <a:endParaRPr lang="en-ZA" sz="3000" dirty="0">
              <a:solidFill>
                <a:srgbClr val="002A6D"/>
              </a:solidFill>
            </a:endParaRPr>
          </a:p>
        </p:txBody>
      </p:sp>
    </p:spTree>
    <p:extLst>
      <p:ext uri="{BB962C8B-B14F-4D97-AF65-F5344CB8AC3E}">
        <p14:creationId xmlns:p14="http://schemas.microsoft.com/office/powerpoint/2010/main" xmlns="" val="1655320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ECC13F4E48544BE87D11B41952591" ma:contentTypeVersion="1" ma:contentTypeDescription="Create a new document." ma:contentTypeScope="" ma:versionID="84a92d6551fab2da6224169657ba866c">
  <xsd:schema xmlns:xsd="http://www.w3.org/2001/XMLSchema" xmlns:xs="http://www.w3.org/2001/XMLSchema" xmlns:p="http://schemas.microsoft.com/office/2006/metadata/properties" xmlns:ns2="c94b8d86-41ce-4097-bcdc-74434641d499" targetNamespace="http://schemas.microsoft.com/office/2006/metadata/properties" ma:root="true" ma:fieldsID="ad73493de8f5587a10ed388e12c788a9" ns2:_="">
    <xsd:import namespace="c94b8d86-41ce-4097-bcdc-74434641d49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b8d86-41ce-4097-bcdc-74434641d4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50D6B7-D9CF-4597-933A-4509E9A26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b8d86-41ce-4097-bcdc-74434641d4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132250-8F17-49D6-927E-B5A0110757FB}">
  <ds:schemaRefs>
    <ds:schemaRef ds:uri="http://www.w3.org/XML/1998/namespace"/>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http://schemas.microsoft.com/office/2006/documentManagement/types"/>
    <ds:schemaRef ds:uri="c94b8d86-41ce-4097-bcdc-74434641d499"/>
    <ds:schemaRef ds:uri="http://purl.org/dc/dcmitype/"/>
  </ds:schemaRefs>
</ds:datastoreItem>
</file>

<file path=customXml/itemProps3.xml><?xml version="1.0" encoding="utf-8"?>
<ds:datastoreItem xmlns:ds="http://schemas.openxmlformats.org/officeDocument/2006/customXml" ds:itemID="{69AFF549-1DF4-469C-9C0C-E7E929C125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4330</TotalTime>
  <Words>2957</Words>
  <Application>Microsoft Office PowerPoint</Application>
  <PresentationFormat>On-screen Show (4:3)</PresentationFormat>
  <Paragraphs>475</Paragraphs>
  <Slides>28</Slides>
  <Notes>7</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Custom Design</vt:lpstr>
      <vt:lpstr>1_Office Theme</vt:lpstr>
      <vt:lpstr>Slide 1</vt:lpstr>
      <vt:lpstr>Slide 2</vt:lpstr>
      <vt:lpstr>ENABLING LEGISLATION</vt:lpstr>
      <vt:lpstr>CONSTITUTIONAL PROVISION AND EMPLOYMENT LAW FRAMEWORK</vt:lpstr>
      <vt:lpstr>MANDATORY FUNCTIONS</vt:lpstr>
      <vt:lpstr>DISCRETIONARY FUNCTIONS </vt:lpstr>
      <vt:lpstr>GOAL, MISSION AND VISION </vt:lpstr>
      <vt:lpstr>    STRATEGIC PILLARS </vt:lpstr>
      <vt:lpstr> PROGRAMMES</vt:lpstr>
      <vt:lpstr>Slide 10</vt:lpstr>
      <vt:lpstr>Slide 11</vt:lpstr>
      <vt:lpstr>2021/22 SECOND QUARTER NON – FINANCIAL PERFORMANCE RESULTS</vt:lpstr>
      <vt:lpstr>2021/22 SECOND QUARTER NON – FINANCIAL PERFORMANCE RESULTS: DETAILED (1/2)</vt:lpstr>
      <vt:lpstr>2021/22 SECOND QUARTER NON – FINANCIAL PERFORMANCE RESULTS: DETAILED (2/2)</vt:lpstr>
      <vt:lpstr>2021/22 SECOND QUARTER HIGH IMPACT LABOUR MARKET CONTRIBUTIONS</vt:lpstr>
      <vt:lpstr>Slide 16</vt:lpstr>
      <vt:lpstr>2021/22 SECOND QUARTER PROVINCIAL OUTREACH</vt:lpstr>
      <vt:lpstr>Slide 18</vt:lpstr>
      <vt:lpstr>ECONOMIC CLASSIFICATION</vt:lpstr>
      <vt:lpstr>ECONOMIC CLASSIFICATION</vt:lpstr>
      <vt:lpstr>FINANCIAL PERFORMANCE ANALYSIS </vt:lpstr>
      <vt:lpstr>FINANCIAL PERFORMANCE ANALYSIS</vt:lpstr>
      <vt:lpstr>TOTAL COST : CASE DISBURSEMENT EXPENDITURE</vt:lpstr>
      <vt:lpstr>TOTAL COST : CASE DISBURSEMENT EXPENDITURE</vt:lpstr>
      <vt:lpstr>PROGRAMME FUNDING</vt:lpstr>
      <vt:lpstr>PROGRAMME FUNDING</vt:lpstr>
      <vt:lpstr>IRREGULAR, FRUITLESS AND WASTEFUL EXPENDITURE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CCMA BRICs unit: Governance &amp; Strategy Department</dc:creator>
  <cp:lastModifiedBy>USER</cp:lastModifiedBy>
  <cp:revision>316</cp:revision>
  <dcterms:created xsi:type="dcterms:W3CDTF">2018-09-03T16:57:49Z</dcterms:created>
  <dcterms:modified xsi:type="dcterms:W3CDTF">2022-05-25T07:43:30Z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0x010100724ECC13F4E48544BE87D11B41952591</vt:lpwstr>
  </property>
</Properties>
</file>