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  <p:sldMasterId id="2147483689" r:id="rId3"/>
  </p:sldMasterIdLst>
  <p:notesMasterIdLst>
    <p:notesMasterId r:id="rId37"/>
  </p:notesMasterIdLst>
  <p:handoutMasterIdLst>
    <p:handoutMasterId r:id="rId38"/>
  </p:handoutMasterIdLst>
  <p:sldIdLst>
    <p:sldId id="332" r:id="rId4"/>
    <p:sldId id="440" r:id="rId5"/>
    <p:sldId id="362" r:id="rId6"/>
    <p:sldId id="373" r:id="rId7"/>
    <p:sldId id="363" r:id="rId8"/>
    <p:sldId id="372" r:id="rId9"/>
    <p:sldId id="460" r:id="rId10"/>
    <p:sldId id="365" r:id="rId11"/>
    <p:sldId id="445" r:id="rId12"/>
    <p:sldId id="369" r:id="rId13"/>
    <p:sldId id="417" r:id="rId14"/>
    <p:sldId id="376" r:id="rId15"/>
    <p:sldId id="461" r:id="rId16"/>
    <p:sldId id="377" r:id="rId17"/>
    <p:sldId id="419" r:id="rId18"/>
    <p:sldId id="379" r:id="rId19"/>
    <p:sldId id="380" r:id="rId20"/>
    <p:sldId id="420" r:id="rId21"/>
    <p:sldId id="422" r:id="rId22"/>
    <p:sldId id="423" r:id="rId23"/>
    <p:sldId id="424" r:id="rId24"/>
    <p:sldId id="425" r:id="rId25"/>
    <p:sldId id="428" r:id="rId26"/>
    <p:sldId id="427" r:id="rId27"/>
    <p:sldId id="398" r:id="rId28"/>
    <p:sldId id="412" r:id="rId29"/>
    <p:sldId id="413" r:id="rId30"/>
    <p:sldId id="414" r:id="rId31"/>
    <p:sldId id="441" r:id="rId32"/>
    <p:sldId id="442" r:id="rId33"/>
    <p:sldId id="466" r:id="rId34"/>
    <p:sldId id="465" r:id="rId35"/>
    <p:sldId id="459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khaye Collen - Brigadier" initials="MC-B" lastIdx="0" clrIdx="0">
    <p:extLst>
      <p:ext uri="{19B8F6BF-5375-455C-9EA6-DF929625EA0E}">
        <p15:presenceInfo xmlns:p15="http://schemas.microsoft.com/office/powerpoint/2012/main" xmlns="" userId="S-1-5-21-1487881547-661997213-621696214-5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058" autoAdjust="0"/>
  </p:normalViewPr>
  <p:slideViewPr>
    <p:cSldViewPr snapToGrid="0">
      <p:cViewPr varScale="1">
        <p:scale>
          <a:sx n="57" d="100"/>
          <a:sy n="57" d="100"/>
        </p:scale>
        <p:origin x="-12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512"/>
    </p:cViewPr>
  </p:sorterViewPr>
  <p:notesViewPr>
    <p:cSldViewPr snapToGrid="0">
      <p:cViewPr varScale="1">
        <p:scale>
          <a:sx n="49" d="100"/>
          <a:sy n="49" d="100"/>
        </p:scale>
        <p:origin x="2644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1BD43-0A7F-4D91-827C-75FF39C29B73}" type="datetimeFigureOut">
              <a:rPr lang="en-GB" smtClean="0"/>
              <a:pPr/>
              <a:t>25/05/2022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2ED90-5BE9-4C16-9776-474256FD42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8283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C27CD-1793-49DF-9EF7-D2D5E11C5301}" type="datetimeFigureOut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518E-1BD5-4367-B9E2-45739532724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613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518E-1BD5-4367-B9E2-457395327241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6961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518E-1BD5-4367-B9E2-457395327241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29841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518E-1BD5-4367-B9E2-457395327241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48129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518E-1BD5-4367-B9E2-457395327241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16932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518E-1BD5-4367-B9E2-457395327241}" type="slidenum">
              <a:rPr lang="en-ZA" smtClean="0"/>
              <a:pPr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5874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 algn="ctr">
              <a:buNone/>
              <a:defRPr sz="18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800"/>
            </a:lvl4pPr>
            <a:lvl5pPr marL="1828754" indent="0" algn="ctr">
              <a:buNone/>
              <a:defRPr sz="1800"/>
            </a:lvl5pPr>
            <a:lvl6pPr marL="2285943" indent="0" algn="ctr">
              <a:buNone/>
              <a:defRPr sz="1800"/>
            </a:lvl6pPr>
            <a:lvl7pPr marL="2743131" indent="0" algn="ctr">
              <a:buNone/>
              <a:defRPr sz="1800"/>
            </a:lvl7pPr>
            <a:lvl8pPr marL="3200320" indent="0" algn="ctr">
              <a:buNone/>
              <a:defRPr sz="1800"/>
            </a:lvl8pPr>
            <a:lvl9pPr marL="3657509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4E5B5FE-1765-4A02-839D-3C36A1923F3C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Right Triangle 11"/>
          <p:cNvSpPr/>
          <p:nvPr userDrawn="1"/>
        </p:nvSpPr>
        <p:spPr>
          <a:xfrm flipV="1">
            <a:off x="1" y="-2"/>
            <a:ext cx="1857152" cy="514616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3" name="Right Triangle 12"/>
          <p:cNvSpPr/>
          <p:nvPr userDrawn="1"/>
        </p:nvSpPr>
        <p:spPr>
          <a:xfrm>
            <a:off x="4" y="0"/>
            <a:ext cx="1240465" cy="6858000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13533" y="3703652"/>
            <a:ext cx="1002556" cy="898427"/>
          </a:xfrm>
          <a:prstGeom prst="rect">
            <a:avLst/>
          </a:prstGeom>
        </p:spPr>
      </p:pic>
      <p:sp>
        <p:nvSpPr>
          <p:cNvPr id="15" name="Right Triangle 14"/>
          <p:cNvSpPr/>
          <p:nvPr userDrawn="1"/>
        </p:nvSpPr>
        <p:spPr>
          <a:xfrm flipV="1">
            <a:off x="4" y="0"/>
            <a:ext cx="1857153" cy="3103932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416089" y="3807995"/>
            <a:ext cx="0" cy="2615183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8603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EA4-E142-43A9-BA9D-5E4883C530EA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1537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A795-FA82-40A2-A3E1-F7D3122A546F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9240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3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E886-53D9-481B-9978-4C0E5AF00469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3665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3807996"/>
            <a:ext cx="3200400" cy="2615182"/>
          </a:xfrm>
        </p:spPr>
        <p:txBody>
          <a:bodyPr lIns="91440" rIns="9144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189" indent="0" algn="ctr">
              <a:buNone/>
              <a:defRPr sz="18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800"/>
            </a:lvl4pPr>
            <a:lvl5pPr marL="1828754" indent="0" algn="ctr">
              <a:buNone/>
              <a:defRPr sz="1800"/>
            </a:lvl5pPr>
            <a:lvl6pPr marL="2285943" indent="0" algn="ctr">
              <a:buNone/>
              <a:defRPr sz="1800"/>
            </a:lvl6pPr>
            <a:lvl7pPr marL="2743131" indent="0" algn="ctr">
              <a:buNone/>
              <a:defRPr sz="1800"/>
            </a:lvl7pPr>
            <a:lvl8pPr marL="3200320" indent="0" algn="ctr">
              <a:buNone/>
              <a:defRPr sz="1800"/>
            </a:lvl8pPr>
            <a:lvl9pPr marL="3657509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ight Triangle 11"/>
          <p:cNvSpPr/>
          <p:nvPr userDrawn="1"/>
        </p:nvSpPr>
        <p:spPr>
          <a:xfrm flipV="1">
            <a:off x="1" y="-2"/>
            <a:ext cx="1857152" cy="514616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3" name="Right Triangle 12"/>
          <p:cNvSpPr/>
          <p:nvPr userDrawn="1"/>
        </p:nvSpPr>
        <p:spPr>
          <a:xfrm>
            <a:off x="4" y="0"/>
            <a:ext cx="1240465" cy="6858000"/>
          </a:xfrm>
          <a:prstGeom prst="rtTriangl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952927" y="237034"/>
            <a:ext cx="1950623" cy="1748024"/>
          </a:xfrm>
          <a:prstGeom prst="rect">
            <a:avLst/>
          </a:prstGeom>
        </p:spPr>
      </p:pic>
      <p:sp>
        <p:nvSpPr>
          <p:cNvPr id="15" name="Right Triangle 14"/>
          <p:cNvSpPr/>
          <p:nvPr userDrawn="1"/>
        </p:nvSpPr>
        <p:spPr>
          <a:xfrm flipV="1">
            <a:off x="4" y="0"/>
            <a:ext cx="1857153" cy="3103932"/>
          </a:xfrm>
          <a:prstGeom prst="rtTriangle">
            <a:avLst/>
          </a:prstGeom>
          <a:solidFill>
            <a:srgbClr val="00206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3858"/>
            <a:ext cx="7772400" cy="2609319"/>
          </a:xfrm>
        </p:spPr>
        <p:txBody>
          <a:bodyPr anchor="ctr">
            <a:normAutofit/>
          </a:bodyPr>
          <a:lstStyle>
            <a:lvl1pPr algn="ctr">
              <a:defRPr sz="4400" b="1" spc="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416089" y="3807995"/>
            <a:ext cx="0" cy="2615183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470704"/>
            <a:ext cx="272107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18BE4FC-06A1-470C-AC40-086B7C856533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4061" y="6470704"/>
            <a:ext cx="7480331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14750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3442" y="2495553"/>
            <a:ext cx="10575235" cy="233768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Right Triangle 11"/>
          <p:cNvSpPr/>
          <p:nvPr userDrawn="1"/>
        </p:nvSpPr>
        <p:spPr>
          <a:xfrm flipV="1">
            <a:off x="10315" y="0"/>
            <a:ext cx="1857152" cy="514616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3" name="Right Triangle 12"/>
          <p:cNvSpPr/>
          <p:nvPr userDrawn="1"/>
        </p:nvSpPr>
        <p:spPr>
          <a:xfrm>
            <a:off x="4" y="0"/>
            <a:ext cx="1240465" cy="6858000"/>
          </a:xfrm>
          <a:prstGeom prst="rtTriangl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5" name="Right Triangle 14"/>
          <p:cNvSpPr/>
          <p:nvPr userDrawn="1"/>
        </p:nvSpPr>
        <p:spPr>
          <a:xfrm flipV="1">
            <a:off x="4" y="0"/>
            <a:ext cx="1857153" cy="3103932"/>
          </a:xfrm>
          <a:prstGeom prst="rtTriangle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475772" y="2983401"/>
            <a:ext cx="9294471" cy="1463040"/>
          </a:xfrm>
          <a:ln>
            <a:noFill/>
          </a:ln>
        </p:spPr>
        <p:txBody>
          <a:bodyPr anchor="ctr">
            <a:normAutofit/>
          </a:bodyPr>
          <a:lstStyle>
            <a:lvl1pPr algn="r">
              <a:defRPr sz="4400" spc="200" baseline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470704"/>
            <a:ext cx="272107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9836A25-A917-4ED0-B9BC-857861A1A331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4061" y="6470704"/>
            <a:ext cx="7480331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31970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alphaModFix amt="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350651"/>
            <a:ext cx="11377612" cy="730445"/>
          </a:xfrm>
        </p:spPr>
        <p:txBody>
          <a:bodyPr>
            <a:normAutofit/>
          </a:bodyPr>
          <a:lstStyle>
            <a:lvl1pPr>
              <a:defRPr sz="4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Clr>
                <a:srgbClr val="002060"/>
              </a:buClr>
              <a:buFont typeface="Arial" panose="020B0604020202020204" pitchFamily="34" charset="0"/>
              <a:buChar char="•"/>
              <a:defRPr sz="2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585212" indent="-457200">
              <a:buClr>
                <a:srgbClr val="002060"/>
              </a:buClr>
              <a:buFont typeface="Arial" panose="020B0604020202020204" pitchFamily="34" charset="0"/>
              <a:buChar char="•"/>
              <a:defRPr sz="24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653788" indent="-342900">
              <a:buClr>
                <a:srgbClr val="002060"/>
              </a:buClr>
              <a:buFont typeface="Arial" panose="020B0604020202020204" pitchFamily="34" charset="0"/>
              <a:buChar char="•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800088" indent="-342900">
              <a:buClr>
                <a:srgbClr val="002060"/>
              </a:buClr>
              <a:buFont typeface="Arial" panose="020B0604020202020204" pitchFamily="34" charset="0"/>
              <a:buChar char="•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982964" indent="-342900">
              <a:buClr>
                <a:srgbClr val="002060"/>
              </a:buClr>
              <a:buFont typeface="Arial" panose="020B0604020202020204" pitchFamily="34" charset="0"/>
              <a:buChar char="•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112E-590E-48A7-B47E-14E834ABD9BD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Right Triangle 6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</p:spPr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651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892" indent="0" algn="ctr">
              <a:buNone/>
              <a:defRPr sz="135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350"/>
            </a:lvl4pPr>
            <a:lvl5pPr marL="1371566" indent="0" algn="ctr">
              <a:buNone/>
              <a:defRPr sz="1350"/>
            </a:lvl5pPr>
            <a:lvl6pPr marL="1714457" indent="0" algn="ctr">
              <a:buNone/>
              <a:defRPr sz="1350"/>
            </a:lvl6pPr>
            <a:lvl7pPr marL="2057348" indent="0" algn="ctr">
              <a:buNone/>
              <a:defRPr sz="1350"/>
            </a:lvl7pPr>
            <a:lvl8pPr marL="2400240" indent="0" algn="ctr">
              <a:buNone/>
              <a:defRPr sz="1350"/>
            </a:lvl8pPr>
            <a:lvl9pPr marL="2743132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D0D6BDD-3CAA-4386-AECD-6FA7A925B964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Right Triangle 11"/>
          <p:cNvSpPr/>
          <p:nvPr userDrawn="1"/>
        </p:nvSpPr>
        <p:spPr>
          <a:xfrm flipV="1">
            <a:off x="1" y="-2"/>
            <a:ext cx="1857152" cy="514616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13" name="Right Triangle 12"/>
          <p:cNvSpPr/>
          <p:nvPr userDrawn="1"/>
        </p:nvSpPr>
        <p:spPr>
          <a:xfrm>
            <a:off x="5" y="0"/>
            <a:ext cx="1240465" cy="6858000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13534" y="3703654"/>
            <a:ext cx="1002556" cy="898427"/>
          </a:xfrm>
          <a:prstGeom prst="rect">
            <a:avLst/>
          </a:prstGeom>
        </p:spPr>
      </p:pic>
      <p:sp>
        <p:nvSpPr>
          <p:cNvPr id="15" name="Right Triangle 14"/>
          <p:cNvSpPr/>
          <p:nvPr userDrawn="1"/>
        </p:nvSpPr>
        <p:spPr>
          <a:xfrm flipV="1">
            <a:off x="5" y="0"/>
            <a:ext cx="1857153" cy="3103932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416089" y="3807997"/>
            <a:ext cx="0" cy="2615183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4384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3443" y="2495553"/>
            <a:ext cx="10575235" cy="23376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05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Right Triangle 11"/>
          <p:cNvSpPr/>
          <p:nvPr userDrawn="1"/>
        </p:nvSpPr>
        <p:spPr>
          <a:xfrm flipV="1">
            <a:off x="10315" y="0"/>
            <a:ext cx="1857152" cy="514616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13" name="Right Triangle 12"/>
          <p:cNvSpPr/>
          <p:nvPr userDrawn="1"/>
        </p:nvSpPr>
        <p:spPr>
          <a:xfrm>
            <a:off x="5" y="0"/>
            <a:ext cx="1240465" cy="6858000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15" name="Right Triangle 14"/>
          <p:cNvSpPr/>
          <p:nvPr userDrawn="1"/>
        </p:nvSpPr>
        <p:spPr>
          <a:xfrm flipV="1">
            <a:off x="5" y="0"/>
            <a:ext cx="1857153" cy="3103932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2225373" y="2983401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356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50653"/>
            <a:ext cx="10786872" cy="7304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98877" indent="-102868">
              <a:buClr>
                <a:srgbClr val="FFC000"/>
              </a:buClr>
              <a:buFont typeface="Arial" panose="020B0604020202020204" pitchFamily="34" charset="0"/>
              <a:buChar char="•"/>
              <a:defRPr sz="15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336034" indent="-102868">
              <a:buClr>
                <a:srgbClr val="FFC000"/>
              </a:buClr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445759" indent="-102868">
              <a:buClr>
                <a:srgbClr val="FFC000"/>
              </a:buClr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582916" indent="-102868">
              <a:buClr>
                <a:srgbClr val="FFC000"/>
              </a:buClr>
              <a:buFont typeface="Arial" panose="020B0604020202020204" pitchFamily="34" charset="0"/>
              <a:buChar char="•"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074D-4245-435A-BBFB-73C070CFB0BB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333" y="6583680"/>
            <a:ext cx="973667" cy="274320"/>
          </a:xfrm>
        </p:spPr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Right Triangle 6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5887" y="495302"/>
            <a:ext cx="369228" cy="33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7808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6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83D7-4D74-44E9-98B3-88C9FDB8C4A9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55105" y="96468"/>
            <a:ext cx="1651591" cy="138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6003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3442" y="2495553"/>
            <a:ext cx="10575235" cy="23376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Right Triangle 11"/>
          <p:cNvSpPr/>
          <p:nvPr userDrawn="1"/>
        </p:nvSpPr>
        <p:spPr>
          <a:xfrm flipV="1">
            <a:off x="10315" y="0"/>
            <a:ext cx="1857152" cy="514616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3" name="Right Triangle 12"/>
          <p:cNvSpPr/>
          <p:nvPr userDrawn="1"/>
        </p:nvSpPr>
        <p:spPr>
          <a:xfrm>
            <a:off x="4" y="0"/>
            <a:ext cx="1240465" cy="6858000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5" name="Right Triangle 14"/>
          <p:cNvSpPr/>
          <p:nvPr userDrawn="1"/>
        </p:nvSpPr>
        <p:spPr>
          <a:xfrm flipV="1">
            <a:off x="4" y="0"/>
            <a:ext cx="1857153" cy="3103932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2225373" y="2983401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09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C84-ECB1-413B-8238-BD7245BDCD05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52107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450F-33D6-4E4C-9AC9-629F14106D92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52635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F2A2-17B8-41AF-A5B9-81880BE93902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15019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99AD-3102-4E0C-9E8B-A5D8284F3BE6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46705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8FB4-9A2F-40B3-9879-230AE159BA47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182289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4C9-0A2A-4858-BD44-7DEFB7063814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798508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A9D8-E3A5-4811-9FC2-DBEB238CB149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108021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3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E78A-5B47-44FE-A8FD-0BB6B0203F8A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5696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50651"/>
            <a:ext cx="10786872" cy="7304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265169" indent="-137157">
              <a:buClr>
                <a:srgbClr val="FFC000"/>
              </a:buClr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448045" indent="-137157">
              <a:buClr>
                <a:srgbClr val="FFC000"/>
              </a:buClr>
              <a:buFont typeface="Arial" panose="020B0604020202020204" pitchFamily="34" charset="0"/>
              <a:buChar char="•"/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594345" indent="-137157">
              <a:buClr>
                <a:srgbClr val="FFC000"/>
              </a:buClr>
              <a:buFont typeface="Arial" panose="020B0604020202020204" pitchFamily="34" charset="0"/>
              <a:buChar char="•"/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777221" indent="-137157">
              <a:buClr>
                <a:srgbClr val="FFC000"/>
              </a:buClr>
              <a:buFont typeface="Arial" panose="020B0604020202020204" pitchFamily="34" charset="0"/>
              <a:buChar char="•"/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2159-756B-4686-99AE-54507814FB54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333" y="6583680"/>
            <a:ext cx="973667" cy="274320"/>
          </a:xfrm>
        </p:spPr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Right Triangle 6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5887" y="495300"/>
            <a:ext cx="369228" cy="33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272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4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A79C-E9C5-41F9-834F-34457BFADCD0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55103" y="96468"/>
            <a:ext cx="1651591" cy="138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8608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DCC3-0C4A-4A7C-A9C1-9658522712D7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877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1F67-71E9-4404-AB1B-30D271F0F6A2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9909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CF4-CC19-4E0E-8080-44234B1643F3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32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322C3-5B50-4D49-8A19-32DB56CC8FF2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5832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F8C16-DA26-43A1-B61C-4A3801A094A6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1998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350651"/>
            <a:ext cx="9720072" cy="730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30" y="1309687"/>
            <a:ext cx="10786873" cy="492918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1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BFA832-B73F-4A16-A839-A73D631CB5C2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254812"/>
            <a:ext cx="0" cy="914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41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265169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4480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5943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777221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9143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6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 userDrawn="1"/>
        </p:nvSpPr>
        <p:spPr>
          <a:xfrm>
            <a:off x="4" y="0"/>
            <a:ext cx="1240465" cy="6858000"/>
          </a:xfrm>
          <a:prstGeom prst="rtTriangl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3388" y="350651"/>
            <a:ext cx="11377612" cy="730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1309687"/>
            <a:ext cx="11377615" cy="492918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1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EDDB5D8-1A26-4C44-B3DD-B645F98C1D05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4061" y="6470704"/>
            <a:ext cx="7480331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Right Triangle 7"/>
          <p:cNvSpPr/>
          <p:nvPr userDrawn="1"/>
        </p:nvSpPr>
        <p:spPr>
          <a:xfrm flipV="1">
            <a:off x="1" y="-3"/>
            <a:ext cx="433387" cy="1909765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9" name="Right Triangle 8"/>
          <p:cNvSpPr/>
          <p:nvPr userDrawn="1"/>
        </p:nvSpPr>
        <p:spPr>
          <a:xfrm flipV="1">
            <a:off x="1" y="0"/>
            <a:ext cx="433387" cy="1119188"/>
          </a:xfrm>
          <a:prstGeom prst="rtTriangle">
            <a:avLst/>
          </a:prstGeom>
          <a:solidFill>
            <a:srgbClr val="00206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61218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hf hdr="0" ft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b="1" kern="1200" cap="all" spc="100" baseline="0">
          <a:solidFill>
            <a:srgbClr val="002060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265169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4480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5943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777221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9143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6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350653"/>
            <a:ext cx="9720072" cy="730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31" y="1309687"/>
            <a:ext cx="10786873" cy="492918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3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9960BE-0FE2-44B6-B669-6283A8E7AF47}" type="datetime1">
              <a:rPr lang="en-ZA" smtClean="0"/>
              <a:pPr/>
              <a:t>2022/05/25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AAA570-3596-44A9-950A-E638EE719369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254812"/>
            <a:ext cx="0" cy="914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708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783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68579" indent="-68579" algn="l" defTabSz="685783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198877" indent="-102868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336034" indent="-102868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445759" indent="-102868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582916" indent="-102868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685783" indent="-102868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08" indent="-102868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092" indent="-102868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17" indent="-102868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610600" y="4056993"/>
            <a:ext cx="3329940" cy="2037041"/>
          </a:xfrm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rgbClr val="002060"/>
                </a:solidFill>
              </a:rPr>
              <a:t>Briefing to the Portfolio Committee on Police </a:t>
            </a:r>
          </a:p>
          <a:p>
            <a:endParaRPr lang="en-ZA" b="1" dirty="0">
              <a:solidFill>
                <a:srgbClr val="002060"/>
              </a:solidFill>
            </a:endParaRPr>
          </a:p>
          <a:p>
            <a:r>
              <a:rPr lang="en-ZA" b="1" dirty="0" smtClean="0">
                <a:solidFill>
                  <a:srgbClr val="002060"/>
                </a:solidFill>
              </a:rPr>
              <a:t>25 May 2022</a:t>
            </a:r>
            <a:endParaRPr lang="en-ZA" sz="3200" b="1" i="1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63678" y="4056993"/>
            <a:ext cx="7650006" cy="16564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GENDER-BASED VIOLENCE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345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294" y="218054"/>
            <a:ext cx="10786872" cy="730445"/>
          </a:xfrm>
        </p:spPr>
        <p:txBody>
          <a:bodyPr>
            <a:noAutofit/>
          </a:bodyPr>
          <a:lstStyle/>
          <a:p>
            <a:pPr algn="ctr"/>
            <a:r>
              <a:rPr lang="en-ZA" sz="24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DEPARTMENTAL ACTIONS AGAINST MEMBERS PER PROVINCE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4542489"/>
              </p:ext>
            </p:extLst>
          </p:nvPr>
        </p:nvGraphicFramePr>
        <p:xfrm>
          <a:off x="622407" y="871004"/>
          <a:ext cx="11377913" cy="5522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329">
                  <a:extLst>
                    <a:ext uri="{9D8B030D-6E8A-4147-A177-3AD203B41FA5}">
                      <a16:colId xmlns="" xmlns:a16="http://schemas.microsoft.com/office/drawing/2014/main" val="1906493504"/>
                    </a:ext>
                  </a:extLst>
                </a:gridCol>
                <a:gridCol w="669753">
                  <a:extLst>
                    <a:ext uri="{9D8B030D-6E8A-4147-A177-3AD203B41FA5}">
                      <a16:colId xmlns="" xmlns:a16="http://schemas.microsoft.com/office/drawing/2014/main" val="136720993"/>
                    </a:ext>
                  </a:extLst>
                </a:gridCol>
                <a:gridCol w="669753">
                  <a:extLst>
                    <a:ext uri="{9D8B030D-6E8A-4147-A177-3AD203B41FA5}">
                      <a16:colId xmlns="" xmlns:a16="http://schemas.microsoft.com/office/drawing/2014/main" val="1572009074"/>
                    </a:ext>
                  </a:extLst>
                </a:gridCol>
                <a:gridCol w="669753">
                  <a:extLst>
                    <a:ext uri="{9D8B030D-6E8A-4147-A177-3AD203B41FA5}">
                      <a16:colId xmlns="" xmlns:a16="http://schemas.microsoft.com/office/drawing/2014/main" val="2099692174"/>
                    </a:ext>
                  </a:extLst>
                </a:gridCol>
                <a:gridCol w="669753">
                  <a:extLst>
                    <a:ext uri="{9D8B030D-6E8A-4147-A177-3AD203B41FA5}">
                      <a16:colId xmlns="" xmlns:a16="http://schemas.microsoft.com/office/drawing/2014/main" val="1954703564"/>
                    </a:ext>
                  </a:extLst>
                </a:gridCol>
                <a:gridCol w="669753">
                  <a:extLst>
                    <a:ext uri="{9D8B030D-6E8A-4147-A177-3AD203B41FA5}">
                      <a16:colId xmlns="" xmlns:a16="http://schemas.microsoft.com/office/drawing/2014/main" val="120726064"/>
                    </a:ext>
                  </a:extLst>
                </a:gridCol>
                <a:gridCol w="669753">
                  <a:extLst>
                    <a:ext uri="{9D8B030D-6E8A-4147-A177-3AD203B41FA5}">
                      <a16:colId xmlns="" xmlns:a16="http://schemas.microsoft.com/office/drawing/2014/main" val="3669173032"/>
                    </a:ext>
                  </a:extLst>
                </a:gridCol>
                <a:gridCol w="669753">
                  <a:extLst>
                    <a:ext uri="{9D8B030D-6E8A-4147-A177-3AD203B41FA5}">
                      <a16:colId xmlns="" xmlns:a16="http://schemas.microsoft.com/office/drawing/2014/main" val="2693247838"/>
                    </a:ext>
                  </a:extLst>
                </a:gridCol>
                <a:gridCol w="669753">
                  <a:extLst>
                    <a:ext uri="{9D8B030D-6E8A-4147-A177-3AD203B41FA5}">
                      <a16:colId xmlns="" xmlns:a16="http://schemas.microsoft.com/office/drawing/2014/main" val="1293844675"/>
                    </a:ext>
                  </a:extLst>
                </a:gridCol>
                <a:gridCol w="669753">
                  <a:extLst>
                    <a:ext uri="{9D8B030D-6E8A-4147-A177-3AD203B41FA5}">
                      <a16:colId xmlns="" xmlns:a16="http://schemas.microsoft.com/office/drawing/2014/main" val="2748374274"/>
                    </a:ext>
                  </a:extLst>
                </a:gridCol>
                <a:gridCol w="970807">
                  <a:extLst>
                    <a:ext uri="{9D8B030D-6E8A-4147-A177-3AD203B41FA5}">
                      <a16:colId xmlns="" xmlns:a16="http://schemas.microsoft.com/office/drawing/2014/main" val="843149410"/>
                    </a:ext>
                  </a:extLst>
                </a:gridCol>
              </a:tblGrid>
              <a:tr h="618591"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CATEGORIES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KZN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2992849"/>
                  </a:ext>
                </a:extLst>
              </a:tr>
              <a:tr h="484457">
                <a:tc>
                  <a:txBody>
                    <a:bodyPr/>
                    <a:lstStyle/>
                    <a:p>
                      <a:pPr marL="536575" indent="-536575" algn="ctr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DS1:     Remedial Steps (after initial interview – Not  serious)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02917913"/>
                  </a:ext>
                </a:extLst>
              </a:tr>
              <a:tr h="484457">
                <a:tc>
                  <a:txBody>
                    <a:bodyPr/>
                    <a:lstStyle/>
                    <a:p>
                      <a:pPr marL="536575" indent="-536575" algn="ctr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DS2:     Verbal Warning (after initial interview)- Not  serious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58456901"/>
                  </a:ext>
                </a:extLst>
              </a:tr>
              <a:tr h="383262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DS3: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Written Warning (Not serious)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33043782"/>
                  </a:ext>
                </a:extLst>
              </a:tr>
              <a:tr h="414293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DS3A: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Final Written  Warning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2597172"/>
                  </a:ext>
                </a:extLst>
              </a:tr>
              <a:tr h="484457">
                <a:tc>
                  <a:txBody>
                    <a:bodyPr/>
                    <a:lstStyle/>
                    <a:p>
                      <a:pPr marL="530225" marR="0" indent="-53022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DS4A: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Departmental Investigation (Serious) Under Investigation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46968492"/>
                  </a:ext>
                </a:extLst>
              </a:tr>
              <a:tr h="652108">
                <a:tc>
                  <a:txBody>
                    <a:bodyPr/>
                    <a:lstStyle/>
                    <a:p>
                      <a:pPr marL="530225" marR="0" indent="-530225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DS4B: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Departmental Investigation Serious) Under investigation: Guilty (state sentence)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5279169"/>
                  </a:ext>
                </a:extLst>
              </a:tr>
              <a:tr h="484457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DS4C:   Departmental investigation (serious): not guilty</a:t>
                      </a:r>
                    </a:p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32381847"/>
                  </a:ext>
                </a:extLst>
              </a:tr>
              <a:tr h="50913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Application for exemption granted: Failure to complete SAPS 508(a) and 508(b) 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60021545"/>
                  </a:ext>
                </a:extLst>
              </a:tr>
              <a:tr h="650535"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disciplinary proceedings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7379246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24531" y="6425168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387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078" y="247412"/>
            <a:ext cx="11023732" cy="730445"/>
          </a:xfrm>
        </p:spPr>
        <p:txBody>
          <a:bodyPr>
            <a:normAutofit/>
          </a:bodyPr>
          <a:lstStyle/>
          <a:p>
            <a:pPr algn="ctr"/>
            <a:r>
              <a:rPr lang="en-ZA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SAPS MEMBERS AS ALLEGED DV PERPETRATORS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0034" y="6510548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11</a:t>
            </a:fld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8773411"/>
              </p:ext>
            </p:extLst>
          </p:nvPr>
        </p:nvGraphicFramePr>
        <p:xfrm>
          <a:off x="555585" y="1076439"/>
          <a:ext cx="11255225" cy="532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096">
                  <a:extLst>
                    <a:ext uri="{9D8B030D-6E8A-4147-A177-3AD203B41FA5}">
                      <a16:colId xmlns="" xmlns:a16="http://schemas.microsoft.com/office/drawing/2014/main" val="3497149963"/>
                    </a:ext>
                  </a:extLst>
                </a:gridCol>
                <a:gridCol w="4155311">
                  <a:extLst>
                    <a:ext uri="{9D8B030D-6E8A-4147-A177-3AD203B41FA5}">
                      <a16:colId xmlns="" xmlns:a16="http://schemas.microsoft.com/office/drawing/2014/main" val="1902293472"/>
                    </a:ext>
                  </a:extLst>
                </a:gridCol>
                <a:gridCol w="4217818">
                  <a:extLst>
                    <a:ext uri="{9D8B030D-6E8A-4147-A177-3AD203B41FA5}">
                      <a16:colId xmlns="" xmlns:a16="http://schemas.microsoft.com/office/drawing/2014/main" val="368107392"/>
                    </a:ext>
                  </a:extLst>
                </a:gridCol>
              </a:tblGrid>
              <a:tr h="9669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members who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identified as alleged DV perpetrators </a:t>
                      </a:r>
                    </a:p>
                    <a:p>
                      <a:pPr algn="ctr"/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(SAPS 508c)</a:t>
                      </a:r>
                      <a:endParaRPr lang="en-ZA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police stations at which members are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identified as alleged DV perpetrators</a:t>
                      </a:r>
                    </a:p>
                    <a:p>
                      <a:pPr algn="ctr"/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(SAPS 508c)</a:t>
                      </a:r>
                      <a:endParaRPr lang="en-ZA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7850025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Cape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19146233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89681552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 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28259291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KwaZulu-Natal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5648626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97963761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2890575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29921428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</a:t>
                      </a:r>
                      <a:r>
                        <a:rPr lang="en-ZA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7758444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76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71833265"/>
                  </a:ext>
                </a:extLst>
              </a:tr>
              <a:tr h="4357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147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95</a:t>
                      </a:r>
                      <a:endParaRPr lang="en-ZA" sz="16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48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653" y="117987"/>
            <a:ext cx="11215869" cy="96310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ZA" sz="24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TOTAL NUMBER OF MEMBERS IDENTIFIED AS ALLEGED PERPETRATORS OF DOMESTIC VIOLENCE, PER PROVINCE: SAPS 508(C)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7497" y="6224865"/>
            <a:ext cx="973667" cy="274320"/>
          </a:xfrm>
        </p:spPr>
        <p:txBody>
          <a:bodyPr/>
          <a:lstStyle/>
          <a:p>
            <a:fld id="{70AAA570-3596-44A9-950A-E638EE719369}" type="slidenum">
              <a:rPr lang="en-ZA" smtClean="0"/>
              <a:pPr/>
              <a:t>12</a:t>
            </a:fld>
            <a:endParaRPr lang="en-Z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1252" y="1105700"/>
            <a:ext cx="10613984" cy="52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324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549" y="169726"/>
            <a:ext cx="10873260" cy="730445"/>
          </a:xfrm>
        </p:spPr>
        <p:txBody>
          <a:bodyPr>
            <a:normAutofit/>
          </a:bodyPr>
          <a:lstStyle/>
          <a:p>
            <a:pPr algn="ctr"/>
            <a:r>
              <a:rPr lang="en-ZA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SAPS MEMBERS AS VICTIMS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87345" y="6505990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13</a:t>
            </a:fld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8891645"/>
              </p:ext>
            </p:extLst>
          </p:nvPr>
        </p:nvGraphicFramePr>
        <p:xfrm>
          <a:off x="416688" y="977861"/>
          <a:ext cx="11394121" cy="545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870">
                  <a:extLst>
                    <a:ext uri="{9D8B030D-6E8A-4147-A177-3AD203B41FA5}">
                      <a16:colId xmlns="" xmlns:a16="http://schemas.microsoft.com/office/drawing/2014/main" val="3497149963"/>
                    </a:ext>
                  </a:extLst>
                </a:gridCol>
                <a:gridCol w="4363278">
                  <a:extLst>
                    <a:ext uri="{9D8B030D-6E8A-4147-A177-3AD203B41FA5}">
                      <a16:colId xmlns="" xmlns:a16="http://schemas.microsoft.com/office/drawing/2014/main" val="13824173"/>
                    </a:ext>
                  </a:extLst>
                </a:gridCol>
                <a:gridCol w="4725973">
                  <a:extLst>
                    <a:ext uri="{9D8B030D-6E8A-4147-A177-3AD203B41FA5}">
                      <a16:colId xmlns="" xmlns:a16="http://schemas.microsoft.com/office/drawing/2014/main" val="3955794813"/>
                    </a:ext>
                  </a:extLst>
                </a:gridCol>
              </a:tblGrid>
              <a:tr h="135707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SAPS members identified as victims of DV </a:t>
                      </a:r>
                    </a:p>
                    <a:p>
                      <a:pPr algn="ctr"/>
                      <a:r>
                        <a:rPr lang="en-ZA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(SAPS</a:t>
                      </a:r>
                      <a:r>
                        <a:rPr lang="en-ZA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508d</a:t>
                      </a:r>
                      <a:r>
                        <a:rPr lang="en-ZA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ZA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 of police stations at which SAPS members</a:t>
                      </a:r>
                      <a:r>
                        <a:rPr lang="en-ZA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identified as victims of DV</a:t>
                      </a:r>
                    </a:p>
                    <a:p>
                      <a:pPr algn="ctr"/>
                      <a:r>
                        <a:rPr lang="en-ZA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(SAPS 508d)</a:t>
                      </a:r>
                      <a:endParaRPr lang="en-ZA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7850025"/>
                  </a:ext>
                </a:extLst>
              </a:tr>
              <a:tr h="407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Cape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9146233"/>
                  </a:ext>
                </a:extLst>
              </a:tr>
              <a:tr h="407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89681552"/>
                  </a:ext>
                </a:extLst>
              </a:tr>
              <a:tr h="407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 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28259291"/>
                  </a:ext>
                </a:extLst>
              </a:tr>
              <a:tr h="407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KwaZulu-Natal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5648626"/>
                  </a:ext>
                </a:extLst>
              </a:tr>
              <a:tr h="407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97963761"/>
                  </a:ext>
                </a:extLst>
              </a:tr>
              <a:tr h="407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2890575"/>
                  </a:ext>
                </a:extLst>
              </a:tr>
              <a:tr h="407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975" algn="l"/>
                          <a:tab pos="606425" algn="ctr"/>
                        </a:tabLs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29921428"/>
                  </a:ext>
                </a:extLst>
              </a:tr>
              <a:tr h="407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</a:t>
                      </a:r>
                      <a:r>
                        <a:rPr lang="en-ZA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7758444"/>
                  </a:ext>
                </a:extLst>
              </a:tr>
              <a:tr h="42256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71833265"/>
                  </a:ext>
                </a:extLst>
              </a:tr>
              <a:tr h="4078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ZA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73</a:t>
                      </a:r>
                      <a:endParaRPr lang="en-ZA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8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28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91729"/>
            <a:ext cx="10786872" cy="889367"/>
          </a:xfrm>
        </p:spPr>
        <p:txBody>
          <a:bodyPr/>
          <a:lstStyle/>
          <a:p>
            <a:pPr algn="ctr"/>
            <a:r>
              <a:rPr lang="en-ZA" sz="24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TOTAL NUMBER OF MEMBERS IDENTIFIED AS ALLEGED VICTIMS OF DOMESTIC VIOLENCE, PER PROVINCE: SAPS 508(D)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98151" y="6472317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14</a:t>
            </a:fld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2906" y="1268360"/>
            <a:ext cx="11030674" cy="501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703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078" y="219301"/>
            <a:ext cx="10987171" cy="730445"/>
          </a:xfrm>
        </p:spPr>
        <p:txBody>
          <a:bodyPr>
            <a:normAutofit/>
          </a:bodyPr>
          <a:lstStyle/>
          <a:p>
            <a:pPr algn="ctr"/>
            <a:r>
              <a:rPr lang="en-ZA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SEIZURE OF FIREARMS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3980" y="6351604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15</a:t>
            </a:fld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1878574"/>
              </p:ext>
            </p:extLst>
          </p:nvPr>
        </p:nvGraphicFramePr>
        <p:xfrm>
          <a:off x="532436" y="1081097"/>
          <a:ext cx="11278566" cy="514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761">
                  <a:extLst>
                    <a:ext uri="{9D8B030D-6E8A-4147-A177-3AD203B41FA5}">
                      <a16:colId xmlns="" xmlns:a16="http://schemas.microsoft.com/office/drawing/2014/main" val="3497149963"/>
                    </a:ext>
                  </a:extLst>
                </a:gridCol>
                <a:gridCol w="1879761">
                  <a:extLst>
                    <a:ext uri="{9D8B030D-6E8A-4147-A177-3AD203B41FA5}">
                      <a16:colId xmlns="" xmlns:a16="http://schemas.microsoft.com/office/drawing/2014/main" val="1902293472"/>
                    </a:ext>
                  </a:extLst>
                </a:gridCol>
                <a:gridCol w="1879761">
                  <a:extLst>
                    <a:ext uri="{9D8B030D-6E8A-4147-A177-3AD203B41FA5}">
                      <a16:colId xmlns="" xmlns:a16="http://schemas.microsoft.com/office/drawing/2014/main" val="368107392"/>
                    </a:ext>
                  </a:extLst>
                </a:gridCol>
                <a:gridCol w="1879761">
                  <a:extLst>
                    <a:ext uri="{9D8B030D-6E8A-4147-A177-3AD203B41FA5}">
                      <a16:colId xmlns="" xmlns:a16="http://schemas.microsoft.com/office/drawing/2014/main" val="13824173"/>
                    </a:ext>
                  </a:extLst>
                </a:gridCol>
                <a:gridCol w="1879761">
                  <a:extLst>
                    <a:ext uri="{9D8B030D-6E8A-4147-A177-3AD203B41FA5}">
                      <a16:colId xmlns="" xmlns:a16="http://schemas.microsoft.com/office/drawing/2014/main" val="3955794813"/>
                    </a:ext>
                  </a:extLst>
                </a:gridCol>
                <a:gridCol w="1879761">
                  <a:extLst>
                    <a:ext uri="{9D8B030D-6E8A-4147-A177-3AD203B41FA5}">
                      <a16:colId xmlns="" xmlns:a16="http://schemas.microsoft.com/office/drawing/2014/main" val="1106598344"/>
                    </a:ext>
                  </a:extLst>
                </a:gridCol>
              </a:tblGrid>
              <a:tr h="937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Provinces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24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firearms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seized from SAPS members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firearms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seized from SAPS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Members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members not issued with official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firearms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private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firearms 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seized from SAPS members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7850025"/>
                  </a:ext>
                </a:extLst>
              </a:tr>
              <a:tr h="4875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Eastern Cape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19146233"/>
                  </a:ext>
                </a:extLst>
              </a:tr>
              <a:tr h="41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89681552"/>
                  </a:ext>
                </a:extLst>
              </a:tr>
              <a:tr h="41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Gauteng 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28259291"/>
                  </a:ext>
                </a:extLst>
              </a:tr>
              <a:tr h="41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KwaZulu-Natal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5648626"/>
                  </a:ext>
                </a:extLst>
              </a:tr>
              <a:tr h="41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97963761"/>
                  </a:ext>
                </a:extLst>
              </a:tr>
              <a:tr h="41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2890575"/>
                  </a:ext>
                </a:extLst>
              </a:tr>
              <a:tr h="41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29921428"/>
                  </a:ext>
                </a:extLst>
              </a:tr>
              <a:tr h="41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West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7758444"/>
                  </a:ext>
                </a:extLst>
              </a:tr>
              <a:tr h="41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76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71833265"/>
                  </a:ext>
                </a:extLst>
              </a:tr>
              <a:tr h="41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75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72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149</a:t>
                      </a:r>
                      <a:endParaRPr lang="en-ZA" sz="14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48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377" y="1"/>
            <a:ext cx="11358623" cy="117252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ZA" sz="20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TOTAL NUMBER OF MEMBERS IDENTIFIED AS ALLEGED PERPETRATORS AND STATE OWNED FIREARMS WITHDRAWN FROM MEMBERS</a:t>
            </a:r>
            <a:endParaRPr lang="en-US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79244" y="6274636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16</a:t>
            </a:fld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757" y="1172527"/>
            <a:ext cx="11042248" cy="483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7406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50471"/>
            <a:ext cx="10786872" cy="79865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ZA" sz="28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TOTAL NUMBER OF STATE FIREARMS </a:t>
            </a:r>
            <a:br>
              <a:rPr lang="en-ZA" sz="28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8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SEIZED FROM THE MEMBERS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95662" y="6338275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17</a:t>
            </a:fld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5585" y="1226916"/>
            <a:ext cx="11255415" cy="502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3503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82" y="375679"/>
            <a:ext cx="10995948" cy="818948"/>
          </a:xfrm>
        </p:spPr>
        <p:txBody>
          <a:bodyPr>
            <a:normAutofit/>
          </a:bodyPr>
          <a:lstStyle/>
          <a:p>
            <a:pPr algn="ctr"/>
            <a:r>
              <a:rPr lang="en-ZA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AND EVALUATION 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482" y="1342663"/>
            <a:ext cx="10995948" cy="4896212"/>
          </a:xfrm>
        </p:spPr>
        <p:txBody>
          <a:bodyPr>
            <a:noAutofit/>
          </a:bodyPr>
          <a:lstStyle/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Capacity building sessions are held with members across the country on regular basis in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order to ensure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with </a:t>
            </a: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Domestic </a:t>
            </a: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Violence National Instruction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, 7 of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1999.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Station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compliance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visits are conducted on continuous basis to ensure compliance with prescripts.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Non-compliance behaviours are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rectified immediately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at the station level</a:t>
            </a: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are encouraged during station lectures and on/off duty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parades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ensure compliance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Participation in the Joint Compliance Forum with Provincial and National Civilian Secretariat for Police Service (CSPS)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16186" y="6386911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546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206" y="46654"/>
            <a:ext cx="10718156" cy="863531"/>
          </a:xfrm>
        </p:spPr>
        <p:txBody>
          <a:bodyPr>
            <a:normAutofit/>
          </a:bodyPr>
          <a:lstStyle/>
          <a:p>
            <a:pPr algn="ctr"/>
            <a:r>
              <a:rPr lang="en-ZA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AND CAPACITY BUILDING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034" y="768670"/>
            <a:ext cx="10857052" cy="5677849"/>
          </a:xfrm>
        </p:spPr>
        <p:txBody>
          <a:bodyPr>
            <a:noAutofit/>
          </a:bodyPr>
          <a:lstStyle/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Basic training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contains a module on domestic violence and all new intakes are beneficiaries of skills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development.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following learning programmes are conducted through in-service training:</a:t>
            </a:r>
          </a:p>
          <a:p>
            <a:pPr marL="900113" lvl="0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Domestic Violence Learning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lvl="0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Domestic Violence Train the Trainer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lvl="0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National Victim Empowerment Training </a:t>
            </a: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following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courses are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also presented as an integrated part of the Basic Police Development Learning Programme:</a:t>
            </a: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Victim Empowerment;</a:t>
            </a: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First Responder to Sexual Offences;</a:t>
            </a: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Domestic Violence; and</a:t>
            </a: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Vulnerable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11072" y="6446520"/>
            <a:ext cx="973667" cy="274320"/>
          </a:xfrm>
        </p:spPr>
        <p:txBody>
          <a:bodyPr/>
          <a:lstStyle/>
          <a:p>
            <a:fld id="{70AAA570-3596-44A9-950A-E638EE719369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498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THE PRESENTATION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30" y="1504708"/>
            <a:ext cx="11093373" cy="4409955"/>
          </a:xfrm>
        </p:spPr>
        <p:txBody>
          <a:bodyPr>
            <a:normAutofit/>
          </a:bodyPr>
          <a:lstStyle/>
          <a:p>
            <a:pPr marL="0" lvl="1" indent="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None/>
            </a:pPr>
            <a:r>
              <a:rPr lang="en-ZA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purpose of this presentation is to brief the Portfolio Committee on Police on the implementation of Domestic Violence for the period, 01 March 2021 to 30 September 2021 </a:t>
            </a:r>
            <a:endParaRPr lang="en-ZA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14287" y="5948209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269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078" y="335666"/>
            <a:ext cx="10822329" cy="7869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PUBLIC EDUCATION AND AWARENESS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02" y="1319514"/>
            <a:ext cx="10983106" cy="4722471"/>
          </a:xfrm>
        </p:spPr>
        <p:txBody>
          <a:bodyPr>
            <a:normAutofit/>
          </a:bodyPr>
          <a:lstStyle/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Provinces are continuously conducting public education and awareness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address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GBV,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 partnership with civil society and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other Government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departments.</a:t>
            </a: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SAPS members conduct awareness raising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campaigns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address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GBV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and victim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empowerment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 support of the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and global events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, such as:</a:t>
            </a: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Youth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Women’s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Crime Victim Rights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Week (September).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Trafficking in Persons Awareness Month (October).</a:t>
            </a: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16 Days of Activism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Campaign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43897" y="6238875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260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984" y="300624"/>
            <a:ext cx="10964872" cy="8270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ZA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IMPROVEMENT ON MONITORING THE IMPLEMENTATION OF THE DOMESTIC VIOLENCE ACT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84" y="1215342"/>
            <a:ext cx="10964872" cy="4953963"/>
          </a:xfrm>
        </p:spPr>
        <p:txBody>
          <a:bodyPr>
            <a:noAutofit/>
          </a:bodyPr>
          <a:lstStyle/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 of Joint Compliance Fora (SAPS and </a:t>
            </a: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Civilian Secretariat of Police Service).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tabLst>
                <a:tab pos="530225" algn="l"/>
              </a:tabLst>
            </a:pP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GBV </a:t>
            </a: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Femicide Steering Committee meetings </a:t>
            </a: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held quarterly to assess progress and challenges 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tabLst>
                <a:tab pos="530225" algn="l"/>
              </a:tabLst>
            </a:pP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SAPS Inter-Divisional Forum was established as an implementation monitoring structure over the national action plan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tabLst>
                <a:tab pos="530225" algn="l"/>
              </a:tabLst>
            </a:pP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monitoring of </a:t>
            </a: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30 GBV areas 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35163" y="6433209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95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952" y="242597"/>
            <a:ext cx="10844048" cy="86098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ZA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MEASURES PUT IN PLACE TO ENABLE ALL VICTIMS ACCESS TO SERVICES AT POLICE STATIONS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745" y="1103586"/>
            <a:ext cx="11054254" cy="26696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1" indent="-34290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SAPS has put measures in place to enable all victims access to services at police stations.</a:t>
            </a: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SAPS has a total of 1 155 police stations.</a:t>
            </a: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 of 1 014 police stations have Victim Friendly </a:t>
            </a:r>
            <a:r>
              <a:rPr lang="en-ZA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endParaRPr lang="en-ZA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 of 141 police stations are utilising alternative rooms.</a:t>
            </a:r>
          </a:p>
          <a:p>
            <a:pPr marL="900113" indent="-369888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Z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 of 1 102 police stations, including units, have Victim Friendly </a:t>
            </a:r>
            <a:r>
              <a:rPr lang="en-ZA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endParaRPr lang="en-ZA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00402" y="6163266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22</a:t>
            </a:fld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8129697"/>
              </p:ext>
            </p:extLst>
          </p:nvPr>
        </p:nvGraphicFramePr>
        <p:xfrm>
          <a:off x="756745" y="3783639"/>
          <a:ext cx="11054255" cy="237962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76876">
                  <a:extLst>
                    <a:ext uri="{9D8B030D-6E8A-4147-A177-3AD203B41FA5}">
                      <a16:colId xmlns="" xmlns:a16="http://schemas.microsoft.com/office/drawing/2014/main" val="3315379534"/>
                    </a:ext>
                  </a:extLst>
                </a:gridCol>
                <a:gridCol w="2997722">
                  <a:extLst>
                    <a:ext uri="{9D8B030D-6E8A-4147-A177-3AD203B41FA5}">
                      <a16:colId xmlns="" xmlns:a16="http://schemas.microsoft.com/office/drawing/2014/main" val="1357362096"/>
                    </a:ext>
                  </a:extLst>
                </a:gridCol>
                <a:gridCol w="3158422">
                  <a:extLst>
                    <a:ext uri="{9D8B030D-6E8A-4147-A177-3AD203B41FA5}">
                      <a16:colId xmlns="" xmlns:a16="http://schemas.microsoft.com/office/drawing/2014/main" val="2658322099"/>
                    </a:ext>
                  </a:extLst>
                </a:gridCol>
                <a:gridCol w="2521235">
                  <a:extLst>
                    <a:ext uri="{9D8B030D-6E8A-4147-A177-3AD203B41FA5}">
                      <a16:colId xmlns="" xmlns:a16="http://schemas.microsoft.com/office/drawing/2014/main" val="3514491113"/>
                    </a:ext>
                  </a:extLst>
                </a:gridCol>
              </a:tblGrid>
              <a:tr h="10067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no of stations 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stations</a:t>
                      </a:r>
                      <a:r>
                        <a:rPr lang="en-GB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Victim Friendly Facilities 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&amp; satellites stations with </a:t>
                      </a:r>
                      <a:r>
                        <a:rPr lang="en-GB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Victim Friendly Facilities </a:t>
                      </a:r>
                      <a:endParaRPr lang="en-GB" sz="20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stations using alternative rooms (i.e. without</a:t>
                      </a:r>
                      <a:r>
                        <a:rPr lang="en-GB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VFR’s)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1036424"/>
                  </a:ext>
                </a:extLst>
              </a:tr>
              <a:tr h="5158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1155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1014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  <a:endParaRPr lang="en-GB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8809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8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42597"/>
            <a:ext cx="10388510" cy="938021"/>
          </a:xfrm>
        </p:spPr>
        <p:txBody>
          <a:bodyPr>
            <a:normAutofit/>
          </a:bodyPr>
          <a:lstStyle/>
          <a:p>
            <a:pPr marL="84138" algn="ctr" defTabSz="457200">
              <a:lnSpc>
                <a:spcPct val="120000"/>
              </a:lnSpc>
              <a:spcBef>
                <a:spcPct val="20000"/>
              </a:spcBef>
            </a:pPr>
            <a:r>
              <a:rPr lang="en-ZA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US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056" y="1309687"/>
            <a:ext cx="10706582" cy="4929188"/>
          </a:xfrm>
        </p:spPr>
        <p:txBody>
          <a:bodyPr>
            <a:normAutofit/>
          </a:bodyPr>
          <a:lstStyle/>
          <a:p>
            <a:pPr marL="342900" lvl="1" indent="-34290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stations with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limited space for the erection of v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ictim friendly rooms</a:t>
            </a:r>
          </a:p>
          <a:p>
            <a:pPr marL="342900" lvl="1" indent="-34290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Buildings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that cannot be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renovated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due to being non-devolved (e.g. declaration as national heritage, privately owned buildings, etc.) </a:t>
            </a: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of construction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may limit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number of buildings or renovations that can be made, per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pPr marL="342900" lvl="1" indent="-34290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raining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of SAPS members was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derailed for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period “1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April 2021 to 30 September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2021” due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COVID-19 restrictions and protocols.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23628" y="6093624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2484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654" y="242597"/>
            <a:ext cx="10428790" cy="1067090"/>
          </a:xfrm>
        </p:spPr>
        <p:txBody>
          <a:bodyPr>
            <a:normAutofit/>
          </a:bodyPr>
          <a:lstStyle/>
          <a:p>
            <a:pPr marL="84138" algn="ctr" defTabSz="457200">
              <a:lnSpc>
                <a:spcPct val="120000"/>
              </a:lnSpc>
              <a:spcBef>
                <a:spcPct val="20000"/>
              </a:spcBef>
            </a:pPr>
            <a:r>
              <a:rPr lang="en-ZA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 TO IMPROVE IMPLEMENTATION OF DVA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07" y="1516283"/>
            <a:ext cx="10845479" cy="4525701"/>
          </a:xfrm>
        </p:spPr>
        <p:txBody>
          <a:bodyPr>
            <a:noAutofit/>
          </a:bodyPr>
          <a:lstStyle/>
          <a:p>
            <a:pPr marL="342900" lvl="1" indent="-342900" algn="just" defTabSz="457200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Continuous compliance inspections and capacity building of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 defTabSz="457200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Prioritise the training of SAPS members as first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responders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 defTabSz="457200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to ensure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consequence management for non-compliance.</a:t>
            </a:r>
          </a:p>
          <a:p>
            <a:pPr marL="342900" lvl="1" indent="-342900" algn="just" defTabSz="457200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Intensify public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education and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awareness campaigns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 defTabSz="457200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the functionality of Provincial Fora with all relevant stakeholders including civilian societies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42566" y="6201716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503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25</a:t>
            </a:fld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63731" y="2937102"/>
            <a:ext cx="9974345" cy="1463040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 Stations monitoring </a:t>
            </a:r>
            <a:endParaRPr lang="en-Z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4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731" y="373069"/>
            <a:ext cx="10656669" cy="7304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Station inspected (1)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4231" y="6444295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26</a:t>
            </a:fld>
            <a:endParaRPr lang="en-ZA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664029" y="1193801"/>
            <a:ext cx="11045371" cy="1931364"/>
          </a:xfrm>
        </p:spPr>
        <p:txBody>
          <a:bodyPr>
            <a:noAutofit/>
          </a:bodyPr>
          <a:lstStyle/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SAPS continues to monitor the implementation of the relevant legal framework and directives.</a:t>
            </a: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 of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22 police stations were monitored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reporting period </a:t>
            </a:r>
            <a:endParaRPr lang="en-ZA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police stations were visited through </a:t>
            </a:r>
            <a:r>
              <a:rPr lang="en-Z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visits,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1 April 2021 and 30 September 2021: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27550" y="1193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4286112"/>
              </p:ext>
            </p:extLst>
          </p:nvPr>
        </p:nvGraphicFramePr>
        <p:xfrm>
          <a:off x="664030" y="3481710"/>
          <a:ext cx="11045370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979">
                  <a:extLst>
                    <a:ext uri="{9D8B030D-6E8A-4147-A177-3AD203B41FA5}">
                      <a16:colId xmlns="" xmlns:a16="http://schemas.microsoft.com/office/drawing/2014/main" val="3326174537"/>
                    </a:ext>
                  </a:extLst>
                </a:gridCol>
                <a:gridCol w="4919601">
                  <a:extLst>
                    <a:ext uri="{9D8B030D-6E8A-4147-A177-3AD203B41FA5}">
                      <a16:colId xmlns="" xmlns:a16="http://schemas.microsoft.com/office/drawing/2014/main" val="2263216297"/>
                    </a:ext>
                  </a:extLst>
                </a:gridCol>
                <a:gridCol w="3681790">
                  <a:extLst>
                    <a:ext uri="{9D8B030D-6E8A-4147-A177-3AD203B41FA5}">
                      <a16:colId xmlns="" xmlns:a16="http://schemas.microsoft.com/office/drawing/2014/main" val="3886207783"/>
                    </a:ext>
                  </a:extLst>
                </a:gridCol>
              </a:tblGrid>
              <a:tr h="3651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STATIONS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VISITED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0592587"/>
                  </a:ext>
                </a:extLst>
              </a:tr>
              <a:tr h="331803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Gauteng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Diepsloot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2021/09/23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9427082"/>
                  </a:ext>
                </a:extLst>
              </a:tr>
              <a:tr h="33180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Themba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2021/08/23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7125808"/>
                  </a:ext>
                </a:extLst>
              </a:tr>
              <a:tr h="33180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Moroka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2021/05/07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0299614"/>
                  </a:ext>
                </a:extLst>
              </a:tr>
              <a:tr h="331803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Kaapmedaan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2021/05/15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4344096"/>
                  </a:ext>
                </a:extLst>
              </a:tr>
              <a:tr h="33180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Schoemansdaal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2021/05/18 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2039805"/>
                  </a:ext>
                </a:extLst>
              </a:tr>
              <a:tr h="33180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Matsulu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2021/05/14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271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74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9276"/>
            <a:ext cx="10751455" cy="7471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Station inspected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50894" y="6421251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27</a:t>
            </a:fld>
            <a:endParaRPr lang="en-ZA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934517" y="1475496"/>
            <a:ext cx="10578940" cy="5784368"/>
          </a:xfrm>
        </p:spPr>
        <p:txBody>
          <a:bodyPr>
            <a:noAutofit/>
          </a:bodyPr>
          <a:lstStyle/>
          <a:p>
            <a:r>
              <a:rPr lang="en-ZA" dirty="0"/>
              <a:t> 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9543542"/>
              </p:ext>
            </p:extLst>
          </p:nvPr>
        </p:nvGraphicFramePr>
        <p:xfrm>
          <a:off x="761999" y="1422400"/>
          <a:ext cx="10751456" cy="4161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8063">
                  <a:extLst>
                    <a:ext uri="{9D8B030D-6E8A-4147-A177-3AD203B41FA5}">
                      <a16:colId xmlns="" xmlns:a16="http://schemas.microsoft.com/office/drawing/2014/main" val="3871891761"/>
                    </a:ext>
                  </a:extLst>
                </a:gridCol>
                <a:gridCol w="4400196">
                  <a:extLst>
                    <a:ext uri="{9D8B030D-6E8A-4147-A177-3AD203B41FA5}">
                      <a16:colId xmlns="" xmlns:a16="http://schemas.microsoft.com/office/drawing/2014/main" val="3668411636"/>
                    </a:ext>
                  </a:extLst>
                </a:gridCol>
                <a:gridCol w="3853197">
                  <a:extLst>
                    <a:ext uri="{9D8B030D-6E8A-4147-A177-3AD203B41FA5}">
                      <a16:colId xmlns="" xmlns:a16="http://schemas.microsoft.com/office/drawing/2014/main" val="778997070"/>
                    </a:ext>
                  </a:extLst>
                </a:gridCol>
              </a:tblGrid>
              <a:tr h="5036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STATIONS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VISITED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1799932"/>
                  </a:ext>
                </a:extLst>
              </a:tr>
              <a:tr h="403077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</a:t>
                      </a:r>
                      <a:r>
                        <a:rPr lang="en-ZA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West</a:t>
                      </a:r>
                      <a:r>
                        <a:rPr lang="en-ZA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Ikageng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2021/08/15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537081"/>
                  </a:ext>
                </a:extLst>
              </a:tr>
              <a:tr h="4030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Reveilo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2021/09/17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2262226"/>
                  </a:ext>
                </a:extLst>
              </a:tr>
              <a:tr h="4030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Colingly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2021/09/15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1349770"/>
                  </a:ext>
                </a:extLst>
              </a:tr>
              <a:tr h="403077">
                <a:tc row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KwaZulu</a:t>
                      </a:r>
                      <a:r>
                        <a:rPr lang="en-ZA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-Natal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Umlazi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2021/09/21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6074617"/>
                  </a:ext>
                </a:extLst>
              </a:tr>
              <a:tr h="4030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Inanda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2021/09/15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9912280"/>
                  </a:ext>
                </a:extLst>
              </a:tr>
              <a:tr h="4030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Ntuzuma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2021/09/16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1243276"/>
                  </a:ext>
                </a:extLst>
              </a:tr>
              <a:tr h="4030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KwaMashu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2021/09/17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4700057"/>
                  </a:ext>
                </a:extLst>
              </a:tr>
              <a:tr h="4030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Osizweni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2021/09/22</a:t>
                      </a:r>
                      <a:endParaRPr lang="en-ZA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19191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27550" y="1193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009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504" y="373069"/>
            <a:ext cx="10850439" cy="7304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Station inspected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28372" y="6199183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28</a:t>
            </a:fld>
            <a:endParaRPr lang="en-ZA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934517" y="1475496"/>
            <a:ext cx="10578940" cy="5784368"/>
          </a:xfrm>
        </p:spPr>
        <p:txBody>
          <a:bodyPr>
            <a:noAutofit/>
          </a:bodyPr>
          <a:lstStyle/>
          <a:p>
            <a:r>
              <a:rPr lang="en-ZA" dirty="0"/>
              <a:t> 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8603785"/>
              </p:ext>
            </p:extLst>
          </p:nvPr>
        </p:nvGraphicFramePr>
        <p:xfrm>
          <a:off x="775504" y="1193803"/>
          <a:ext cx="10850439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5982">
                  <a:extLst>
                    <a:ext uri="{9D8B030D-6E8A-4147-A177-3AD203B41FA5}">
                      <a16:colId xmlns="" xmlns:a16="http://schemas.microsoft.com/office/drawing/2014/main" val="3871891761"/>
                    </a:ext>
                  </a:extLst>
                </a:gridCol>
                <a:gridCol w="4529505">
                  <a:extLst>
                    <a:ext uri="{9D8B030D-6E8A-4147-A177-3AD203B41FA5}">
                      <a16:colId xmlns="" xmlns:a16="http://schemas.microsoft.com/office/drawing/2014/main" val="3668411636"/>
                    </a:ext>
                  </a:extLst>
                </a:gridCol>
                <a:gridCol w="3004952">
                  <a:extLst>
                    <a:ext uri="{9D8B030D-6E8A-4147-A177-3AD203B41FA5}">
                      <a16:colId xmlns="" xmlns:a16="http://schemas.microsoft.com/office/drawing/2014/main" val="778997070"/>
                    </a:ext>
                  </a:extLst>
                </a:gridCol>
              </a:tblGrid>
              <a:tr h="5721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 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STATIONS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8418892"/>
                  </a:ext>
                </a:extLst>
              </a:tr>
              <a:tr h="572125">
                <a:tc rowSpan="8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Bellville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2021/06/02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3431730"/>
                  </a:ext>
                </a:extLst>
              </a:tr>
              <a:tr h="5721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Delft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2021/05/14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432706"/>
                  </a:ext>
                </a:extLst>
              </a:tr>
              <a:tr h="5721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Gugulethu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2021/05/27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6248200"/>
                  </a:ext>
                </a:extLst>
              </a:tr>
              <a:tr h="5721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Khayelitsha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2021/05/25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2083328"/>
                  </a:ext>
                </a:extLst>
              </a:tr>
              <a:tr h="5721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Mitchells 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Plain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2021/05/27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38690"/>
                  </a:ext>
                </a:extLst>
              </a:tr>
              <a:tr h="5721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Nyanda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2021/05/14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4358582"/>
                  </a:ext>
                </a:extLst>
              </a:tr>
              <a:tr h="5721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Mfuleni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2021/05/27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6773500"/>
                  </a:ext>
                </a:extLst>
              </a:tr>
              <a:tr h="57212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Kraaifontein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2021/05/11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31" marR="54831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21673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27550" y="1193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151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29</a:t>
            </a:fld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87078" y="2983401"/>
            <a:ext cx="10162573" cy="1463040"/>
          </a:xfrm>
        </p:spPr>
        <p:txBody>
          <a:bodyPr>
            <a:normAutofit/>
          </a:bodyPr>
          <a:lstStyle/>
          <a:p>
            <a:r>
              <a:rPr lang="en-Z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Implementation of gbv desks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7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244" y="187890"/>
            <a:ext cx="10747331" cy="939505"/>
          </a:xfrm>
        </p:spPr>
        <p:txBody>
          <a:bodyPr>
            <a:normAutofit/>
          </a:bodyPr>
          <a:lstStyle/>
          <a:p>
            <a:pPr algn="ctr"/>
            <a:r>
              <a:rPr lang="en-Z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overview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618" y="1217666"/>
            <a:ext cx="10897643" cy="4882888"/>
          </a:xfrm>
        </p:spPr>
        <p:txBody>
          <a:bodyPr>
            <a:normAutofit/>
          </a:bodyPr>
          <a:lstStyle/>
          <a:p>
            <a:pPr marL="514350" lvl="0" indent="-514350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SAPS Mandate </a:t>
            </a: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terms of the Section 18(5) of the Domestic Violence </a:t>
            </a: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Act, 1998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lvl="0" indent="-530225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</a:pP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Violence Bi-Annual Report for the period: 01 April 2021 to 30 September 2021.</a:t>
            </a:r>
          </a:p>
          <a:p>
            <a:pPr marL="530225" lvl="0" indent="-530225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</a:pP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Stations Monitoring </a:t>
            </a:r>
          </a:p>
          <a:p>
            <a:pPr marL="530225" lvl="0" indent="-530225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</a:pP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GBV Desks </a:t>
            </a:r>
          </a:p>
          <a:p>
            <a:pPr marL="530225" lvl="0" indent="-530225" algn="just" defTabSz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GBV Budget, 2022/23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55607" y="6190826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3081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548" y="242597"/>
            <a:ext cx="10822329" cy="913541"/>
          </a:xfrm>
        </p:spPr>
        <p:txBody>
          <a:bodyPr>
            <a:normAutofit/>
          </a:bodyPr>
          <a:lstStyle/>
          <a:p>
            <a:pPr algn="ctr"/>
            <a:r>
              <a:rPr lang="en-ZA" sz="28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OF THE GBV DESKS</a:t>
            </a:r>
            <a:endParaRPr lang="en-US" sz="2800" cap="none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30" y="1156138"/>
            <a:ext cx="11042248" cy="5034455"/>
          </a:xfrm>
        </p:spPr>
        <p:txBody>
          <a:bodyPr>
            <a:normAutofit fontScale="92500"/>
          </a:bodyPr>
          <a:lstStyle/>
          <a:p>
            <a:pPr marL="342900" lvl="1" indent="-342900" algn="just" defTabSz="457200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ZA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GBV </a:t>
            </a:r>
            <a:r>
              <a:rPr lang="en-ZA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desks were implemented as a pilot, in phases, as follows:</a:t>
            </a:r>
          </a:p>
          <a:p>
            <a:pPr marL="893763" lvl="1" indent="-452438" algn="just" defTabSz="91440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ZA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Phase 	–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Top 30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Hotspots &amp; Western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Cape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stations (30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2021)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3763" lvl="1" indent="-452438" algn="just" defTabSz="91440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ZA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Phase 	– Top 30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GBV Hotspots identified by each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province (31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2021)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3763" lvl="1" indent="-452438" algn="just" defTabSz="91440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ZA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Phase 	– Remainder of police stations (31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2022)</a:t>
            </a:r>
          </a:p>
          <a:p>
            <a:pPr marL="342900" lvl="1" indent="-342900" algn="just" defTabSz="457200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status:</a:t>
            </a:r>
          </a:p>
          <a:p>
            <a:pPr marL="893763" lvl="1" indent="-452438" algn="just" defTabSz="91440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GBV Desks were established in all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police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stations by the 31</a:t>
            </a:r>
            <a:r>
              <a:rPr lang="en-ZA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March 2022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3763" lvl="1" indent="-452438" algn="just" defTabSz="91440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process to assess the functioning and structure of desks is underway by provinces 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3763" lvl="1" indent="-452438" algn="just" defTabSz="91440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 guideline and the Implementation Plan on the functionality of the GBV desk will be developed and rolled out to all provinces </a:t>
            </a:r>
          </a:p>
          <a:p>
            <a:pPr marL="893763" lvl="1" indent="-452438" algn="just" defTabSz="91440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inspections will be conducted.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54997" y="6285186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30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852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AAA570-3596-44A9-950A-E638EE719369}" type="slidenum">
              <a:rPr kumimoji="0" lang="en-ZA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ZA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5114" y="2983401"/>
            <a:ext cx="10544537" cy="1463040"/>
          </a:xfrm>
        </p:spPr>
        <p:txBody>
          <a:bodyPr>
            <a:normAutofit/>
          </a:bodyPr>
          <a:lstStyle/>
          <a:p>
            <a:pPr algn="ctr"/>
            <a:r>
              <a:rPr lang="en-Z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Gbv budget allocation , 2022-23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2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3930" y="350651"/>
            <a:ext cx="10868628" cy="73044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GBV Budget, 2022-23</a:t>
            </a:r>
            <a:endParaRPr lang="en-GB" sz="3200" cap="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63931" y="5815138"/>
            <a:ext cx="5960960" cy="52046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GBV budget = R100m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49496376"/>
              </p:ext>
            </p:extLst>
          </p:nvPr>
        </p:nvGraphicFramePr>
        <p:xfrm>
          <a:off x="763930" y="1111422"/>
          <a:ext cx="5960960" cy="464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480">
                  <a:extLst>
                    <a:ext uri="{9D8B030D-6E8A-4147-A177-3AD203B41FA5}">
                      <a16:colId xmlns="" xmlns:a16="http://schemas.microsoft.com/office/drawing/2014/main" val="2101402595"/>
                    </a:ext>
                  </a:extLst>
                </a:gridCol>
                <a:gridCol w="2980480">
                  <a:extLst>
                    <a:ext uri="{9D8B030D-6E8A-4147-A177-3AD203B41FA5}">
                      <a16:colId xmlns="" xmlns:a16="http://schemas.microsoft.com/office/drawing/2014/main" val="3651236405"/>
                    </a:ext>
                  </a:extLst>
                </a:gridCol>
              </a:tblGrid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Province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Allocation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2548939"/>
                  </a:ext>
                </a:extLst>
              </a:tr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Western Cape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R15 836 000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3746453"/>
                  </a:ext>
                </a:extLst>
              </a:tr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Northern Cape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R5 921 000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3466195"/>
                  </a:ext>
                </a:extLst>
              </a:tr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Free State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R8 437 000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1433295"/>
                  </a:ext>
                </a:extLst>
              </a:tr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Eastern</a:t>
                      </a:r>
                      <a:r>
                        <a:rPr lang="en-GB" baseline="0" dirty="0" smtClean="0"/>
                        <a:t> Cape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R13 090 000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2641765"/>
                  </a:ext>
                </a:extLst>
              </a:tr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KwaZulu Natal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R15 336 000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4684952"/>
                  </a:ext>
                </a:extLst>
              </a:tr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Mpumalanga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R7 446 000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95532226"/>
                  </a:ext>
                </a:extLst>
              </a:tr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Limpopo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R7 446 000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4379721"/>
                  </a:ext>
                </a:extLst>
              </a:tr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Gauteng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R18 051 000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8148729"/>
                  </a:ext>
                </a:extLst>
              </a:tr>
              <a:tr h="464305">
                <a:tc>
                  <a:txBody>
                    <a:bodyPr/>
                    <a:lstStyle/>
                    <a:p>
                      <a:r>
                        <a:rPr lang="en-GB" dirty="0" smtClean="0"/>
                        <a:t>North</a:t>
                      </a:r>
                      <a:r>
                        <a:rPr lang="en-GB" baseline="0" dirty="0" smtClean="0"/>
                        <a:t> West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/>
                          <a:ea typeface="+mn-ea"/>
                          <a:cs typeface="+mn-cs"/>
                        </a:rPr>
                        <a:t>R8 437 000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7583507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771191" y="5815138"/>
            <a:ext cx="4861367" cy="52046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Areas 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771191" y="1111424"/>
            <a:ext cx="4861367" cy="46430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73038" indent="-173038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Capacitation of FCS units (physical resources)</a:t>
            </a:r>
          </a:p>
          <a:p>
            <a:pPr marL="173038" indent="-173038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Victim Friendly Facilities (excluding establishment) </a:t>
            </a:r>
          </a:p>
          <a:p>
            <a:pPr marL="173038" indent="-173038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of frontline officers and FCS members</a:t>
            </a:r>
          </a:p>
          <a:p>
            <a:pPr marL="173038" indent="-173038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awareness and crime dialogues including communication material</a:t>
            </a:r>
          </a:p>
          <a:p>
            <a:pPr marL="173038" indent="-173038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Inspections and compliance assessments </a:t>
            </a:r>
          </a:p>
          <a:p>
            <a:pPr marL="173038" indent="-173038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Support for national campaigns (16 days campaigns and child protection week)</a:t>
            </a:r>
          </a:p>
          <a:p>
            <a:pPr marL="173038" indent="-173038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69286" y="6460409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32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471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2558" y="4997467"/>
            <a:ext cx="4000500" cy="114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9556" y="6140468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ZA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South African Police Service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9556" y="150312"/>
            <a:ext cx="2492680" cy="219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649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4952" y="2983401"/>
            <a:ext cx="10197295" cy="1463040"/>
          </a:xfrm>
        </p:spPr>
        <p:txBody>
          <a:bodyPr>
            <a:normAutofit/>
          </a:bodyPr>
          <a:lstStyle/>
          <a:p>
            <a:pPr algn="ctr"/>
            <a:r>
              <a:rPr lang="en-ZA" sz="4800" b="1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ZA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SAPS Mandate i.t.o. </a:t>
            </a:r>
            <a:br>
              <a:rPr lang="en-ZA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Domestic Violence Act </a:t>
            </a:r>
            <a:endParaRPr lang="en-ZA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8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42597"/>
            <a:ext cx="10786872" cy="887704"/>
          </a:xfrm>
        </p:spPr>
        <p:txBody>
          <a:bodyPr>
            <a:normAutofit/>
          </a:bodyPr>
          <a:lstStyle/>
          <a:p>
            <a:pPr algn="ctr"/>
            <a:r>
              <a:rPr lang="en-ZA" sz="36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SAPS Mandate </a:t>
            </a:r>
            <a:endParaRPr lang="en-US" sz="3600" cap="none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779" y="1006997"/>
            <a:ext cx="10891777" cy="5414450"/>
          </a:xfrm>
        </p:spPr>
        <p:txBody>
          <a:bodyPr>
            <a:noAutofit/>
          </a:bodyPr>
          <a:lstStyle/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Z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terms </a:t>
            </a:r>
            <a:r>
              <a:rPr lang="en-ZA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Section </a:t>
            </a:r>
            <a:r>
              <a:rPr lang="en-Z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18(5) of the Domestic Violence </a:t>
            </a:r>
            <a:r>
              <a:rPr lang="en-ZA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n-Z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Commissioner of the SAPS must, every six months, submit a report to Parliament regarding: </a:t>
            </a:r>
          </a:p>
          <a:p>
            <a:pPr marL="641350" lvl="3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628650" algn="l"/>
                <a:tab pos="723900" algn="l"/>
              </a:tabLst>
            </a:pPr>
            <a:r>
              <a:rPr lang="en-Z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ZA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umber </a:t>
            </a:r>
            <a:r>
              <a:rPr lang="en-Z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particulars of complaints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 against its </a:t>
            </a:r>
            <a:r>
              <a:rPr lang="en-Z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members,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respect of any failure contemplated in Subsection (4)(a);</a:t>
            </a:r>
          </a:p>
          <a:p>
            <a:pPr marL="641350" lvl="3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628650" algn="l"/>
              </a:tabLst>
            </a:pPr>
            <a:r>
              <a:rPr lang="en-Z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ZA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isciplinary </a:t>
            </a:r>
            <a:r>
              <a:rPr lang="en-Z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proceedings instituted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result thereof and the decisions emanating from such proceedings; and</a:t>
            </a:r>
          </a:p>
          <a:p>
            <a:pPr marL="641350" lvl="3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620713" algn="l"/>
                <a:tab pos="723900" algn="l"/>
              </a:tabLst>
            </a:pP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Z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teps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 as a result of </a:t>
            </a:r>
            <a:r>
              <a:rPr lang="en-Z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made by the Civilian Secretariat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Police Service (CSPS). </a:t>
            </a:r>
            <a:endParaRPr lang="en-ZA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</a:pP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to the legislated reporting requirements, the PCOP requested additional reporting on: </a:t>
            </a:r>
          </a:p>
          <a:p>
            <a:pPr marL="614926" lvl="3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ZA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embers 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Z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victims and perpetrators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firearms seized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process and the number of police stations where members are deployed.</a:t>
            </a:r>
          </a:p>
          <a:p>
            <a:pPr marL="614926" lvl="3" indent="-28575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</a:pPr>
            <a:r>
              <a:rPr lang="en-Z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ZA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roader </a:t>
            </a:r>
            <a:r>
              <a:rPr lang="en-ZA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the Domestic Violence Programme</a:t>
            </a:r>
            <a:r>
              <a:rPr lang="en-ZA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9324" lvl="1" indent="-342900" algn="just" defTabSz="45720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Font typeface="Courier New" panose="02070309020205020404" pitchFamily="49" charset="0"/>
              <a:buChar char="o"/>
              <a:tabLst>
                <a:tab pos="620713" algn="l"/>
                <a:tab pos="723900" algn="l"/>
              </a:tabLst>
            </a:pPr>
            <a:endParaRPr lang="en-ZA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45966" y="6421447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806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A570-3596-44A9-950A-E638EE719369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3376" y="2581154"/>
            <a:ext cx="10243595" cy="223391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ZA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2. Bi-Annual Report in terms of Section 18(5)(d) of Domestic Violence Act, 1998(Act No. 116 of 1998) For the period: 01 April 2021 to 30 September 2021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9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07" y="138897"/>
            <a:ext cx="11100719" cy="821802"/>
          </a:xfrm>
        </p:spPr>
        <p:txBody>
          <a:bodyPr/>
          <a:lstStyle/>
          <a:p>
            <a:pPr algn="ctr"/>
            <a:r>
              <a:rPr lang="en-ZA" sz="24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FINALISATION OF COMPLAINTS FROM PREVIOUS PERIOD: </a:t>
            </a:r>
            <a:br>
              <a:rPr lang="en-ZA" sz="24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1 OCTOBER 2020 - 31 MARCH 2021</a:t>
            </a:r>
            <a:endParaRPr lang="en-ZA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820692"/>
              </p:ext>
            </p:extLst>
          </p:nvPr>
        </p:nvGraphicFramePr>
        <p:xfrm>
          <a:off x="821203" y="943498"/>
          <a:ext cx="11008123" cy="5734755"/>
        </p:xfrm>
        <a:graphic>
          <a:graphicData uri="http://schemas.openxmlformats.org/drawingml/2006/table">
            <a:tbl>
              <a:tblPr firstRow="1" firstCol="1" bandRow="1"/>
              <a:tblGrid>
                <a:gridCol w="2267670">
                  <a:extLst>
                    <a:ext uri="{9D8B030D-6E8A-4147-A177-3AD203B41FA5}">
                      <a16:colId xmlns="" xmlns:a16="http://schemas.microsoft.com/office/drawing/2014/main" val="3873762772"/>
                    </a:ext>
                  </a:extLst>
                </a:gridCol>
                <a:gridCol w="4364113">
                  <a:extLst>
                    <a:ext uri="{9D8B030D-6E8A-4147-A177-3AD203B41FA5}">
                      <a16:colId xmlns="" xmlns:a16="http://schemas.microsoft.com/office/drawing/2014/main" val="2816117052"/>
                    </a:ext>
                  </a:extLst>
                </a:gridCol>
                <a:gridCol w="3322523">
                  <a:extLst>
                    <a:ext uri="{9D8B030D-6E8A-4147-A177-3AD203B41FA5}">
                      <a16:colId xmlns="" xmlns:a16="http://schemas.microsoft.com/office/drawing/2014/main" val="185972434"/>
                    </a:ext>
                  </a:extLst>
                </a:gridCol>
                <a:gridCol w="1053817">
                  <a:extLst>
                    <a:ext uri="{9D8B030D-6E8A-4147-A177-3AD203B41FA5}">
                      <a16:colId xmlns="" xmlns:a16="http://schemas.microsoft.com/office/drawing/2014/main" val="1341196186"/>
                    </a:ext>
                  </a:extLst>
                </a:gridCol>
              </a:tblGrid>
              <a:tr h="796995">
                <a:tc>
                  <a:txBody>
                    <a:bodyPr/>
                    <a:lstStyle/>
                    <a:p>
                      <a:pPr marL="0" algn="l" defTabSz="914377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Provinces</a:t>
                      </a:r>
                      <a:endParaRPr lang="en-ZA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Brief description of alleged non- compliance </a:t>
                      </a:r>
                      <a:endParaRPr lang="en-ZA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ZA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146193"/>
                  </a:ext>
                </a:extLst>
              </a:tr>
              <a:tr h="1026593">
                <a:tc>
                  <a:txBody>
                    <a:bodyPr/>
                    <a:lstStyle/>
                    <a:p>
                      <a:pPr marL="0" algn="just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Gauteng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ZA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Failed to complete SAPS 508(a) and SAPS 508(b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0170" algn="l"/>
                        </a:tabLs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verbal warning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38654319"/>
                  </a:ext>
                </a:extLst>
              </a:tr>
              <a:tr h="1026593">
                <a:tc rowSpan="2">
                  <a:txBody>
                    <a:bodyPr/>
                    <a:lstStyle/>
                    <a:p>
                      <a:pPr marL="0" algn="just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KwaZulu-Natal</a:t>
                      </a:r>
                      <a:endParaRPr lang="en-ZA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Failed to complete SAPS 508(a) and SAPS 508(b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8775" lvl="0" indent="-358775" algn="l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0170" algn="l"/>
                        </a:tabLs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corrective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counselling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0870865"/>
                  </a:ext>
                </a:extLst>
              </a:tr>
              <a:tr h="102659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Failed to assist a complainant to open a case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8775" lvl="0" indent="-358775" algn="l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0170" algn="l"/>
                        </a:tabLs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matter still in progress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4569695"/>
                  </a:ext>
                </a:extLst>
              </a:tr>
              <a:tr h="1026593">
                <a:tc>
                  <a:txBody>
                    <a:bodyPr/>
                    <a:lstStyle/>
                    <a:p>
                      <a:pPr marL="0" algn="just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Failed to complete SAPS 508(a) and SAPS 508(b)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8775" lvl="0" indent="-358775" algn="l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90170" algn="l"/>
                        </a:tabLs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 4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matter still in progress  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9661798"/>
                  </a:ext>
                </a:extLst>
              </a:tr>
              <a:tr h="468741">
                <a:tc gridSpan="3">
                  <a:txBody>
                    <a:bodyPr/>
                    <a:lstStyle/>
                    <a:p>
                      <a:pPr marL="0" algn="just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en-ZA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egoe UI Symbol" panose="020B0502040204020203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2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egoe UI Symbol" panose="020B0502040204020203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162464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15607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7</a:t>
            </a:fld>
            <a:endParaRPr lang="en-ZA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511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NUMBER AND NATURE OF COMPLAINTS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5613233"/>
              </p:ext>
            </p:extLst>
          </p:nvPr>
        </p:nvGraphicFramePr>
        <p:xfrm>
          <a:off x="428263" y="1215344"/>
          <a:ext cx="11382737" cy="5113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3140">
                  <a:extLst>
                    <a:ext uri="{9D8B030D-6E8A-4147-A177-3AD203B41FA5}">
                      <a16:colId xmlns="" xmlns:a16="http://schemas.microsoft.com/office/drawing/2014/main" val="1636294875"/>
                    </a:ext>
                  </a:extLst>
                </a:gridCol>
                <a:gridCol w="2759597">
                  <a:extLst>
                    <a:ext uri="{9D8B030D-6E8A-4147-A177-3AD203B41FA5}">
                      <a16:colId xmlns="" xmlns:a16="http://schemas.microsoft.com/office/drawing/2014/main" val="3190622808"/>
                    </a:ext>
                  </a:extLst>
                </a:gridCol>
              </a:tblGrid>
              <a:tr h="543894">
                <a:tc>
                  <a:txBody>
                    <a:bodyPr/>
                    <a:lstStyle/>
                    <a:p>
                      <a:pPr marL="457200" marR="0" lvl="0" indent="-280988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Nature of Complaints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 of complaints</a:t>
                      </a:r>
                      <a:endParaRPr kumimoji="0" lang="en-ZA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7349990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to complete SAPS 508(a) and 508(b)</a:t>
                      </a:r>
                      <a:endParaRPr lang="en-ZA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3600971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to record DV incidents in the Occurrence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Book/Pocket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Book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5052327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to file Protection Order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81880051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to arrest the perpetrator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34600386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to open a case</a:t>
                      </a:r>
                      <a:endParaRPr lang="en-ZA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4019004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to serve a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Protection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19271927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submit pocket book entry and endorse case number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800" b="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05633240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to confiscate a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firearm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a perpetrator 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ZA" sz="18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67310732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to do 1</a:t>
                      </a:r>
                      <a:r>
                        <a:rPr lang="en-GB" sz="18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level of inspection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ZA" sz="18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4336366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457200" indent="-280988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Failure to render a satisfactory service to the victim</a:t>
                      </a:r>
                      <a:endParaRPr lang="en-ZA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ZA" sz="18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en-ZA" sz="18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16682172"/>
                  </a:ext>
                </a:extLst>
              </a:tr>
              <a:tr h="377810">
                <a:tc>
                  <a:txBody>
                    <a:bodyPr/>
                    <a:lstStyle/>
                    <a:p>
                      <a:pPr marL="457200" indent="-280988" algn="just"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59</a:t>
                      </a:r>
                      <a:endParaRPr lang="en-ZA" sz="18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802336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19631" y="6463436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792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2800" cap="none" spc="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COMPLAINTS PER PROVINCE</a:t>
            </a:r>
            <a:endParaRPr lang="en-US" sz="2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0672405"/>
              </p:ext>
            </p:extLst>
          </p:nvPr>
        </p:nvGraphicFramePr>
        <p:xfrm>
          <a:off x="416690" y="1309688"/>
          <a:ext cx="11394312" cy="466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289">
                  <a:extLst>
                    <a:ext uri="{9D8B030D-6E8A-4147-A177-3AD203B41FA5}">
                      <a16:colId xmlns="" xmlns:a16="http://schemas.microsoft.com/office/drawing/2014/main" val="259088234"/>
                    </a:ext>
                  </a:extLst>
                </a:gridCol>
                <a:gridCol w="1424289">
                  <a:extLst>
                    <a:ext uri="{9D8B030D-6E8A-4147-A177-3AD203B41FA5}">
                      <a16:colId xmlns="" xmlns:a16="http://schemas.microsoft.com/office/drawing/2014/main" val="1124938410"/>
                    </a:ext>
                  </a:extLst>
                </a:gridCol>
                <a:gridCol w="1424289">
                  <a:extLst>
                    <a:ext uri="{9D8B030D-6E8A-4147-A177-3AD203B41FA5}">
                      <a16:colId xmlns="" xmlns:a16="http://schemas.microsoft.com/office/drawing/2014/main" val="565067745"/>
                    </a:ext>
                  </a:extLst>
                </a:gridCol>
                <a:gridCol w="1424289">
                  <a:extLst>
                    <a:ext uri="{9D8B030D-6E8A-4147-A177-3AD203B41FA5}">
                      <a16:colId xmlns="" xmlns:a16="http://schemas.microsoft.com/office/drawing/2014/main" val="2659323959"/>
                    </a:ext>
                  </a:extLst>
                </a:gridCol>
                <a:gridCol w="1424289">
                  <a:extLst>
                    <a:ext uri="{9D8B030D-6E8A-4147-A177-3AD203B41FA5}">
                      <a16:colId xmlns="" xmlns:a16="http://schemas.microsoft.com/office/drawing/2014/main" val="1700893528"/>
                    </a:ext>
                  </a:extLst>
                </a:gridCol>
                <a:gridCol w="1424289">
                  <a:extLst>
                    <a:ext uri="{9D8B030D-6E8A-4147-A177-3AD203B41FA5}">
                      <a16:colId xmlns="" xmlns:a16="http://schemas.microsoft.com/office/drawing/2014/main" val="2486614503"/>
                    </a:ext>
                  </a:extLst>
                </a:gridCol>
                <a:gridCol w="1424289">
                  <a:extLst>
                    <a:ext uri="{9D8B030D-6E8A-4147-A177-3AD203B41FA5}">
                      <a16:colId xmlns="" xmlns:a16="http://schemas.microsoft.com/office/drawing/2014/main" val="1908124473"/>
                    </a:ext>
                  </a:extLst>
                </a:gridCol>
                <a:gridCol w="1424289">
                  <a:extLst>
                    <a:ext uri="{9D8B030D-6E8A-4147-A177-3AD203B41FA5}">
                      <a16:colId xmlns="" xmlns:a16="http://schemas.microsoft.com/office/drawing/2014/main" val="1791971543"/>
                    </a:ext>
                  </a:extLst>
                </a:gridCol>
              </a:tblGrid>
              <a:tr h="533860">
                <a:tc gridSpan="8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complaints per province for the period 1 April 2021 – 30 September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9041329"/>
                  </a:ext>
                </a:extLst>
              </a:tr>
              <a:tr h="424722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Provinces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Apr’21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May’21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June’21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July’21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Aug’21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Sept’21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7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</a:t>
                      </a:r>
                      <a:r>
                        <a:rPr lang="en-ZA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Cape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04610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State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492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41900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KwaZulu-Natal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057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92656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Mpumalanga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36713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24412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74232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85761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Z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060909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65908" y="6205262"/>
            <a:ext cx="973667" cy="274320"/>
          </a:xfrm>
        </p:spPr>
        <p:txBody>
          <a:bodyPr/>
          <a:lstStyle/>
          <a:p>
            <a:pPr algn="ctr"/>
            <a:fld id="{70AAA570-3596-44A9-950A-E638EE719369}" type="slidenum">
              <a:rPr lang="en-ZA" smtClean="0"/>
              <a:pPr algn="ctr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343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1_Integr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2_Integr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1905</Words>
  <Application>Microsoft Office PowerPoint</Application>
  <PresentationFormat>Custom</PresentationFormat>
  <Paragraphs>616</Paragraphs>
  <Slides>33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Integral</vt:lpstr>
      <vt:lpstr>1_Integral</vt:lpstr>
      <vt:lpstr>2_Integral</vt:lpstr>
      <vt:lpstr>FOCUS ON GENDER-BASED VIOLENCE</vt:lpstr>
      <vt:lpstr>PURPOSE OF THE PRESENTATION </vt:lpstr>
      <vt:lpstr>Presentation overview</vt:lpstr>
      <vt:lpstr>1. SAPS Mandate i.t.o.  Domestic Violence Act </vt:lpstr>
      <vt:lpstr>SAPS Mandate </vt:lpstr>
      <vt:lpstr>2. Bi-Annual Report in terms of Section 18(5)(d) of Domestic Violence Act, 1998(Act No. 116 of 1998) For the period: 01 April 2021 to 30 September 2021</vt:lpstr>
      <vt:lpstr>FINALISATION OF COMPLAINTS FROM PREVIOUS PERIOD:  1 OCTOBER 2020 - 31 MARCH 2021</vt:lpstr>
      <vt:lpstr>NUMBER AND NATURE OF COMPLAINTS</vt:lpstr>
      <vt:lpstr>NUMBER OF COMPLAINTS PER PROVINCE</vt:lpstr>
      <vt:lpstr>DEPARTMENTAL ACTIONS AGAINST MEMBERS PER PROVINCE</vt:lpstr>
      <vt:lpstr>SAPS MEMBERS AS ALLEGED DV PERPETRATORS</vt:lpstr>
      <vt:lpstr>TOTAL NUMBER OF MEMBERS IDENTIFIED AS ALLEGED PERPETRATORS OF DOMESTIC VIOLENCE, PER PROVINCE: SAPS 508(C)</vt:lpstr>
      <vt:lpstr>SAPS MEMBERS AS VICTIMS</vt:lpstr>
      <vt:lpstr>TOTAL NUMBER OF MEMBERS IDENTIFIED AS ALLEGED VICTIMS OF DOMESTIC VIOLENCE, PER PROVINCE: SAPS 508(D)</vt:lpstr>
      <vt:lpstr>SEIZURE OF FIREARMS</vt:lpstr>
      <vt:lpstr>TOTAL NUMBER OF MEMBERS IDENTIFIED AS ALLEGED PERPETRATORS AND STATE OWNED FIREARMS WITHDRAWN FROM MEMBERS</vt:lpstr>
      <vt:lpstr>TOTAL NUMBER OF STATE FIREARMS  SEIZED FROM THE MEMBERS</vt:lpstr>
      <vt:lpstr>MONITORING AND EVALUATION </vt:lpstr>
      <vt:lpstr>TRAINING AND CAPACITY BUILDING</vt:lpstr>
      <vt:lpstr>PUBLIC EDUCATION AND AWARENESS</vt:lpstr>
      <vt:lpstr>CONTINUOUS IMPROVEMENT ON MONITORING THE IMPLEMENTATION OF THE DOMESTIC VIOLENCE ACT</vt:lpstr>
      <vt:lpstr>MEASURES PUT IN PLACE TO ENABLE ALL VICTIMS ACCESS TO SERVICES AT POLICE STATIONS</vt:lpstr>
      <vt:lpstr>CHALLENGES</vt:lpstr>
      <vt:lpstr>RECOMMENDATIONS TO IMPROVE IMPLEMENTATION OF DVA</vt:lpstr>
      <vt:lpstr>3. Stations monitoring </vt:lpstr>
      <vt:lpstr>Station inspected (1)</vt:lpstr>
      <vt:lpstr>Station inspected (2)</vt:lpstr>
      <vt:lpstr>Station inspected (3)</vt:lpstr>
      <vt:lpstr>4. Implementation of gbv desks</vt:lpstr>
      <vt:lpstr>IMPLEMENTATION OF THE GBV DESKS</vt:lpstr>
      <vt:lpstr>5. Gbv budget allocation , 2022-23</vt:lpstr>
      <vt:lpstr>GBV Budget, 2022-23</vt:lpstr>
      <vt:lpstr>Thank you </vt:lpstr>
    </vt:vector>
  </TitlesOfParts>
  <Company>SAPS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Mathonsi Thokozani - Major General</dc:creator>
  <cp:lastModifiedBy>Monique</cp:lastModifiedBy>
  <cp:revision>466</cp:revision>
  <cp:lastPrinted>2022-01-24T13:38:35Z</cp:lastPrinted>
  <dcterms:created xsi:type="dcterms:W3CDTF">2020-06-22T12:19:34Z</dcterms:created>
  <dcterms:modified xsi:type="dcterms:W3CDTF">2022-05-25T07:14:24Z</dcterms:modified>
</cp:coreProperties>
</file>