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76" r:id="rId2"/>
    <p:sldId id="411" r:id="rId3"/>
    <p:sldId id="413" r:id="rId4"/>
    <p:sldId id="389" r:id="rId5"/>
    <p:sldId id="412" r:id="rId6"/>
    <p:sldId id="391" r:id="rId7"/>
    <p:sldId id="395" r:id="rId8"/>
    <p:sldId id="408" r:id="rId9"/>
    <p:sldId id="397" r:id="rId10"/>
    <p:sldId id="399" r:id="rId11"/>
    <p:sldId id="404" r:id="rId12"/>
    <p:sldId id="393" r:id="rId13"/>
    <p:sldId id="392" r:id="rId14"/>
    <p:sldId id="402" r:id="rId15"/>
    <p:sldId id="400" r:id="rId16"/>
    <p:sldId id="407" r:id="rId17"/>
    <p:sldId id="409" r:id="rId18"/>
    <p:sldId id="405" r:id="rId19"/>
    <p:sldId id="403" r:id="rId20"/>
    <p:sldId id="406" r:id="rId21"/>
    <p:sldId id="410" r:id="rId22"/>
    <p:sldId id="401" r:id="rId23"/>
    <p:sldId id="388" r:id="rId24"/>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8B6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758" autoAdjust="0"/>
    <p:restoredTop sz="75281" autoAdjust="0"/>
  </p:normalViewPr>
  <p:slideViewPr>
    <p:cSldViewPr snapToGrid="0" snapToObjects="1">
      <p:cViewPr varScale="1">
        <p:scale>
          <a:sx n="54" d="100"/>
          <a:sy n="54" d="100"/>
        </p:scale>
        <p:origin x="-1416" y="-90"/>
      </p:cViewPr>
      <p:guideLst>
        <p:guide orient="horz" pos="2160"/>
        <p:guide pos="3120"/>
      </p:guideLst>
    </p:cSldViewPr>
  </p:slideViewPr>
  <p:outlineViewPr>
    <p:cViewPr>
      <p:scale>
        <a:sx n="33" d="100"/>
        <a:sy n="33" d="100"/>
      </p:scale>
      <p:origin x="0" y="-66422"/>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7A8F-D4EE-9B46-A644-35CE8348EE99}" type="datetimeFigureOut">
              <a:rPr lang="en-US" smtClean="0"/>
              <a:pPr/>
              <a:t>5/24/2022</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C886D-0CC8-C040-92BC-ABE325B3ECC7}" type="slidenum">
              <a:rPr lang="en-US" smtClean="0"/>
              <a:pPr/>
              <a:t>‹#›</a:t>
            </a:fld>
            <a:endParaRPr lang="en-US"/>
          </a:p>
        </p:txBody>
      </p:sp>
    </p:spTree>
    <p:extLst>
      <p:ext uri="{BB962C8B-B14F-4D97-AF65-F5344CB8AC3E}">
        <p14:creationId xmlns:p14="http://schemas.microsoft.com/office/powerpoint/2010/main" xmlns="" val="187479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Committee secretary to also invite:</a:t>
            </a:r>
          </a:p>
          <a:p>
            <a:endParaRPr lang="en-US" dirty="0" smtClean="0"/>
          </a:p>
          <a:p>
            <a:r>
              <a:rPr lang="en-US" dirty="0" smtClean="0"/>
              <a:t>CFO’s</a:t>
            </a:r>
            <a:r>
              <a:rPr lang="en-US" baseline="0" dirty="0" smtClean="0"/>
              <a:t> of Provincial legislatures</a:t>
            </a:r>
          </a:p>
          <a:p>
            <a:r>
              <a:rPr lang="en-US" baseline="0" dirty="0" smtClean="0"/>
              <a:t>CFO Parliament</a:t>
            </a:r>
          </a:p>
          <a:p>
            <a:r>
              <a:rPr lang="en-US" baseline="0" dirty="0" smtClean="0"/>
              <a:t>PBO and Parliamentary Treasury Office</a:t>
            </a:r>
          </a:p>
          <a:p>
            <a:r>
              <a:rPr lang="en-US" baseline="0" dirty="0" smtClean="0"/>
              <a:t>Herbus Burger and Ravi Moodley (Strat)</a:t>
            </a:r>
          </a:p>
          <a:p>
            <a:r>
              <a:rPr lang="en-US" baseline="0" dirty="0" smtClean="0"/>
              <a:t>Romeo (A</a:t>
            </a:r>
          </a:p>
          <a:p>
            <a:endParaRPr lang="en-US" baseline="0" dirty="0" smtClean="0"/>
          </a:p>
          <a:p>
            <a:r>
              <a:rPr lang="en-US" baseline="0" dirty="0" smtClean="0"/>
              <a:t>Will have to consult the Minister of Finance (S23’s amendment)</a:t>
            </a:r>
          </a:p>
          <a:p>
            <a:endParaRPr lang="en-US" baseline="0" dirty="0" smtClean="0"/>
          </a:p>
          <a:p>
            <a:r>
              <a:rPr lang="en-US" dirty="0" smtClean="0"/>
              <a:t>Text in </a:t>
            </a:r>
            <a:r>
              <a:rPr lang="en-US" dirty="0" smtClean="0">
                <a:solidFill>
                  <a:srgbClr val="0070C0"/>
                </a:solidFill>
              </a:rPr>
              <a:t>blue font </a:t>
            </a:r>
            <a:r>
              <a:rPr lang="en-US" dirty="0" smtClean="0"/>
              <a:t>indicates proposals for amendments that have not been considered by the Speakers’ Forum during their consultative process. </a:t>
            </a:r>
          </a:p>
          <a:p>
            <a:pPr lvl="1"/>
            <a:r>
              <a:rPr lang="en-US" dirty="0" smtClean="0"/>
              <a:t>These proposals arose after the resolution was made by the Speakers’ Forum.</a:t>
            </a:r>
            <a:endParaRPr lang="en-GB" dirty="0" smtClean="0"/>
          </a:p>
          <a:p>
            <a:endParaRPr lang="en-US"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1</a:t>
            </a:fld>
            <a:endParaRPr lang="en-US"/>
          </a:p>
        </p:txBody>
      </p:sp>
    </p:spTree>
    <p:extLst>
      <p:ext uri="{BB962C8B-B14F-4D97-AF65-F5344CB8AC3E}">
        <p14:creationId xmlns:p14="http://schemas.microsoft.com/office/powerpoint/2010/main" xmlns="" val="1725024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u="sng" dirty="0" smtClean="0"/>
              <a:t>In the draft amendments, these proposals</a:t>
            </a:r>
            <a:r>
              <a:rPr lang="en-US" sz="1200" b="0" u="sng" baseline="0" dirty="0" smtClean="0"/>
              <a:t> </a:t>
            </a:r>
            <a:r>
              <a:rPr lang="en-US" sz="1200" b="0" u="sng" dirty="0" smtClean="0"/>
              <a:t>are captured in the following clauses:</a:t>
            </a:r>
            <a:endParaRPr lang="en-GB" sz="1200" b="0" u="sng" dirty="0" smtClean="0"/>
          </a:p>
          <a:p>
            <a:r>
              <a:rPr lang="en-GB" sz="1200" b="1" kern="1200" dirty="0" smtClean="0">
                <a:solidFill>
                  <a:schemeClr val="tx1"/>
                </a:solidFill>
                <a:effectLst/>
                <a:latin typeface="+mn-lt"/>
                <a:ea typeface="+mn-ea"/>
                <a:cs typeface="+mn-cs"/>
              </a:rPr>
              <a:t>Accounting</a:t>
            </a:r>
            <a:r>
              <a:rPr lang="en-GB" sz="1200" b="1" kern="1200" baseline="0" dirty="0" smtClean="0">
                <a:solidFill>
                  <a:schemeClr val="tx1"/>
                </a:solidFill>
                <a:effectLst/>
                <a:latin typeface="+mn-lt"/>
                <a:ea typeface="+mn-ea"/>
                <a:cs typeface="+mn-cs"/>
              </a:rPr>
              <a:t> officer</a:t>
            </a:r>
            <a:endParaRPr lang="en-GB" sz="1200" b="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 8</a:t>
            </a:r>
            <a:r>
              <a:rPr lang="en-GB" sz="1200" b="0" kern="1200" dirty="0" smtClean="0">
                <a:solidFill>
                  <a:schemeClr val="tx1"/>
                </a:solidFill>
                <a:effectLst/>
                <a:latin typeface="+mn-lt"/>
                <a:ea typeface="+mn-ea"/>
                <a:cs typeface="+mn-cs"/>
              </a:rPr>
              <a:t>:</a:t>
            </a:r>
            <a:r>
              <a:rPr lang="en-GB" sz="1200" b="0" kern="1200" baseline="0" dirty="0" smtClean="0">
                <a:solidFill>
                  <a:schemeClr val="tx1"/>
                </a:solidFill>
                <a:effectLst/>
                <a:latin typeface="+mn-lt"/>
                <a:ea typeface="+mn-ea"/>
                <a:cs typeface="+mn-cs"/>
              </a:rPr>
              <a:t> S</a:t>
            </a:r>
            <a:r>
              <a:rPr lang="en-GB" sz="1200" b="0" kern="1200" dirty="0" smtClean="0">
                <a:solidFill>
                  <a:schemeClr val="tx1"/>
                </a:solidFill>
                <a:effectLst/>
                <a:latin typeface="+mn-lt"/>
                <a:ea typeface="+mn-ea"/>
                <a:cs typeface="+mn-cs"/>
              </a:rPr>
              <a:t>7(2</a:t>
            </a:r>
            <a:r>
              <a:rPr lang="en-GB" sz="1200" kern="1200" dirty="0" smtClean="0">
                <a:solidFill>
                  <a:schemeClr val="tx1"/>
                </a:solidFill>
                <a:effectLst/>
                <a:latin typeface="+mn-lt"/>
                <a:ea typeface="+mn-ea"/>
                <a:cs typeface="+mn-cs"/>
              </a:rPr>
              <a:t>): Empower the Accounting Officer to </a:t>
            </a:r>
            <a:r>
              <a:rPr lang="en-GB" sz="1200" dirty="0" smtClean="0"/>
              <a:t>put systems in place, determine procedures or policies for the effective implementation of the Act, a directive or a determination. Generalised the requirement from S24 iro systems, procedures and policies iro </a:t>
            </a:r>
            <a:r>
              <a:rPr lang="en-GB" dirty="0" smtClean="0"/>
              <a:t>implementation of all regulations and not just iro a banking, cash and investment policy</a:t>
            </a:r>
            <a:r>
              <a:rPr lang="en-GB" sz="1200" dirty="0" smtClean="0"/>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dirty="0" smtClean="0">
                <a:solidFill>
                  <a:schemeClr val="tx1"/>
                </a:solidFill>
                <a:effectLst/>
                <a:latin typeface="+mn-lt"/>
                <a:ea typeface="+mn-ea"/>
                <a:cs typeface="+mn-cs"/>
              </a:rPr>
              <a:t>Clause 9</a:t>
            </a:r>
            <a:endParaRPr lang="en-ZA" sz="1200" b="1"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Require the AO to conclude a performance agreement within three months of starting employment (in stead of “within</a:t>
            </a:r>
            <a:r>
              <a:rPr lang="en-GB" sz="1200" kern="1200" baseline="0" dirty="0" smtClean="0">
                <a:solidFill>
                  <a:schemeClr val="tx1"/>
                </a:solidFill>
                <a:effectLst/>
                <a:latin typeface="+mn-lt"/>
                <a:ea typeface="+mn-ea"/>
                <a:cs typeface="+mn-cs"/>
              </a:rPr>
              <a:t> a reasonable time”);</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Extend the completion of subsequent agreements to a month after the start of a financial year.</a:t>
            </a:r>
            <a:endParaRPr lang="en-Z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Require the AO and officials with responsibility under the Act to account to the legislature for managing its financial affairs</a:t>
            </a:r>
            <a:endParaRPr lang="en-Z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 12:</a:t>
            </a:r>
            <a:r>
              <a:rPr lang="en-GB" sz="1200" b="1"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Responsibility</a:t>
            </a:r>
            <a:r>
              <a:rPr lang="en-GB" sz="1200" kern="1200" baseline="0" dirty="0" smtClean="0">
                <a:solidFill>
                  <a:schemeClr val="tx1"/>
                </a:solidFill>
                <a:effectLst/>
                <a:latin typeface="+mn-lt"/>
                <a:ea typeface="+mn-ea"/>
                <a:cs typeface="+mn-cs"/>
              </a:rPr>
              <a:t> </a:t>
            </a:r>
            <a:r>
              <a:rPr lang="en-GB" sz="1200" u="sng" kern="1200" baseline="0" dirty="0" smtClean="0">
                <a:solidFill>
                  <a:schemeClr val="tx1"/>
                </a:solidFill>
                <a:effectLst/>
                <a:latin typeface="+mn-lt"/>
                <a:ea typeface="+mn-ea"/>
                <a:cs typeface="+mn-cs"/>
              </a:rPr>
              <a:t>and accountability</a:t>
            </a:r>
            <a:r>
              <a:rPr lang="en-GB" sz="1200" u="none" kern="1200" baseline="0" dirty="0" smtClean="0">
                <a:solidFill>
                  <a:schemeClr val="tx1"/>
                </a:solidFill>
                <a:effectLst/>
                <a:latin typeface="+mn-lt"/>
                <a:ea typeface="+mn-ea"/>
                <a:cs typeface="+mn-cs"/>
              </a:rPr>
              <a:t>: </a:t>
            </a:r>
            <a:r>
              <a:rPr lang="en-GB" sz="1200" u="none" kern="1200" dirty="0" smtClean="0">
                <a:solidFill>
                  <a:schemeClr val="tx1"/>
                </a:solidFill>
                <a:effectLst/>
                <a:latin typeface="+mn-lt"/>
                <a:ea typeface="+mn-ea"/>
                <a:cs typeface="+mn-cs"/>
              </a:rPr>
              <a:t>Account</a:t>
            </a:r>
            <a:r>
              <a:rPr lang="en-GB" sz="1200" kern="1200" dirty="0" smtClean="0">
                <a:solidFill>
                  <a:schemeClr val="tx1"/>
                </a:solidFill>
                <a:effectLst/>
                <a:latin typeface="+mn-lt"/>
                <a:ea typeface="+mn-ea"/>
                <a:cs typeface="+mn-cs"/>
              </a:rPr>
              <a:t> to the legislature concerned on all responsibilities under this Act).</a:t>
            </a:r>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12</a:t>
            </a:fld>
            <a:endParaRPr lang="en-ZA" dirty="0"/>
          </a:p>
        </p:txBody>
      </p:sp>
    </p:spTree>
    <p:extLst>
      <p:ext uri="{BB962C8B-B14F-4D97-AF65-F5344CB8AC3E}">
        <p14:creationId xmlns:p14="http://schemas.microsoft.com/office/powerpoint/2010/main" xmlns="" val="1252916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u="sng" dirty="0" smtClean="0"/>
              <a:t>In the draft amendments, these proposals</a:t>
            </a:r>
            <a:r>
              <a:rPr lang="en-US" sz="1200" b="0" u="sng" baseline="0" dirty="0" smtClean="0"/>
              <a:t> </a:t>
            </a:r>
            <a:r>
              <a:rPr lang="en-US" sz="1200" b="0" u="sng" dirty="0" smtClean="0"/>
              <a:t>are captured in the following clauses:</a:t>
            </a:r>
            <a:endParaRPr lang="en-GB" sz="1200" b="0" u="sng" dirty="0" smtClean="0"/>
          </a:p>
          <a:p>
            <a:r>
              <a:rPr lang="en-GB" sz="1200" b="1" kern="1200" dirty="0" smtClean="0">
                <a:solidFill>
                  <a:schemeClr val="tx1"/>
                </a:solidFill>
                <a:effectLst/>
                <a:latin typeface="+mn-lt"/>
                <a:ea typeface="+mn-ea"/>
                <a:cs typeface="+mn-cs"/>
              </a:rPr>
              <a:t>Financial management: </a:t>
            </a:r>
            <a:endParaRPr lang="en-ZA" sz="1200" b="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 6 </a:t>
            </a:r>
            <a:r>
              <a:rPr lang="en-GB" sz="1200" kern="1200" dirty="0" smtClean="0">
                <a:solidFill>
                  <a:schemeClr val="tx1"/>
                </a:solidFill>
                <a:effectLst/>
                <a:latin typeface="+mn-lt"/>
                <a:ea typeface="+mn-ea"/>
                <a:cs typeface="+mn-cs"/>
              </a:rPr>
              <a:t>(Section 5(2A)): Controlling, supervisory or treasury functions under the Act are performed by the Executive Authority.</a:t>
            </a: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The CFOs recommended</a:t>
            </a:r>
            <a:r>
              <a:rPr lang="en-ZA" sz="1200" kern="1200" baseline="0" dirty="0" smtClean="0">
                <a:solidFill>
                  <a:schemeClr val="tx1"/>
                </a:solidFill>
                <a:effectLst/>
                <a:latin typeface="+mn-lt"/>
                <a:ea typeface="+mn-ea"/>
                <a:cs typeface="+mn-cs"/>
              </a:rPr>
              <a:t> that wherever possible the control and role of the </a:t>
            </a:r>
            <a:r>
              <a:rPr lang="en-ZA" sz="1200" kern="1200" dirty="0" smtClean="0">
                <a:solidFill>
                  <a:schemeClr val="tx1"/>
                </a:solidFill>
                <a:effectLst/>
                <a:latin typeface="+mn-lt"/>
                <a:ea typeface="+mn-ea"/>
                <a:cs typeface="+mn-cs"/>
              </a:rPr>
              <a:t>PFMA, National Treasury and Minister Finance in Parliament’s financial</a:t>
            </a:r>
            <a:r>
              <a:rPr lang="en-ZA" sz="1200" kern="1200" baseline="0" dirty="0" smtClean="0">
                <a:solidFill>
                  <a:schemeClr val="tx1"/>
                </a:solidFill>
                <a:effectLst/>
                <a:latin typeface="+mn-lt"/>
                <a:ea typeface="+mn-ea"/>
                <a:cs typeface="+mn-cs"/>
              </a:rPr>
              <a:t> affairs should be limited in order to </a:t>
            </a:r>
            <a:r>
              <a:rPr lang="en-ZA" sz="1200" kern="1200" dirty="0" smtClean="0">
                <a:solidFill>
                  <a:schemeClr val="tx1"/>
                </a:solidFill>
                <a:effectLst/>
                <a:latin typeface="+mn-lt"/>
                <a:ea typeface="+mn-ea"/>
                <a:cs typeface="+mn-cs"/>
              </a:rPr>
              <a:t>give more independence to Parliament. </a:t>
            </a: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 25: </a:t>
            </a:r>
            <a:r>
              <a:rPr lang="en-GB" sz="1200" dirty="0" smtClean="0"/>
              <a:t>Requiring a different bank account for </a:t>
            </a:r>
            <a:r>
              <a:rPr lang="en-ZA" sz="1200" dirty="0" smtClean="0"/>
              <a:t>conditional and unconditional donor funds</a:t>
            </a:r>
            <a:r>
              <a:rPr lang="en-GB" sz="1200" dirty="0" smtClean="0"/>
              <a:t>:</a:t>
            </a:r>
            <a:r>
              <a:rPr lang="en-GB" sz="1200" baseline="0" dirty="0" smtClean="0"/>
              <a:t> This will allow better demarcation of, and reporting on, donor funds.</a:t>
            </a:r>
            <a:endParaRPr lang="en-GB" sz="1200" dirty="0" smtClean="0"/>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 28 </a:t>
            </a:r>
            <a:r>
              <a:rPr lang="en-GB" sz="1200" kern="1200" dirty="0" smtClean="0">
                <a:solidFill>
                  <a:schemeClr val="tx1"/>
                </a:solidFill>
                <a:effectLst/>
                <a:latin typeface="+mn-lt"/>
                <a:ea typeface="+mn-ea"/>
                <a:cs typeface="+mn-cs"/>
              </a:rPr>
              <a:t>(section 28): </a:t>
            </a:r>
            <a:endParaRPr lang="en-Z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S28(1)(b): Allow guarantees and securities in relation to a PPP if the legislature is a party to the PPP </a:t>
            </a:r>
            <a:r>
              <a:rPr lang="en-GB" sz="1200" dirty="0" smtClean="0"/>
              <a:t>and S28(1)(c): allowing a legislature to bind itself to a future financial commitment;</a:t>
            </a:r>
            <a:endParaRPr lang="en-GB" sz="1200" kern="1200" dirty="0" smtClean="0">
              <a:solidFill>
                <a:schemeClr val="tx1"/>
              </a:solidFill>
              <a:effectLst/>
              <a:latin typeface="+mn-lt"/>
              <a:ea typeface="+mn-ea"/>
              <a:cs typeface="+mn-cs"/>
            </a:endParaRPr>
          </a:p>
          <a:p>
            <a:pPr marL="1085850" lvl="2" indent="-171450">
              <a:buFont typeface="Arial" panose="020B0604020202020204" pitchFamily="34" charset="0"/>
              <a:buChar char="•"/>
            </a:pPr>
            <a:r>
              <a:rPr lang="en-GB" sz="1200" kern="1200" dirty="0" smtClean="0">
                <a:solidFill>
                  <a:schemeClr val="tx1"/>
                </a:solidFill>
                <a:effectLst/>
                <a:latin typeface="+mn-lt"/>
                <a:ea typeface="+mn-ea"/>
                <a:cs typeface="+mn-cs"/>
              </a:rPr>
              <a:t>CFO workshop: In this current economic climate a legislature may need to issue a guarantee in order to have large projects succeed, especially if part of a PPP.</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S28(2): Remove the reference to “state” in relation to who is bound by a loan. It is superfluous – if the legislature</a:t>
            </a:r>
            <a:r>
              <a:rPr lang="en-GB" sz="1200" kern="1200" baseline="0" dirty="0" smtClean="0">
                <a:solidFill>
                  <a:schemeClr val="tx1"/>
                </a:solidFill>
                <a:effectLst/>
                <a:latin typeface="+mn-lt"/>
                <a:ea typeface="+mn-ea"/>
                <a:cs typeface="+mn-cs"/>
              </a:rPr>
              <a:t> is not bound, the state cannot be bound either as </a:t>
            </a:r>
            <a:r>
              <a:rPr lang="en-GB" sz="1200" kern="1200" dirty="0" smtClean="0">
                <a:solidFill>
                  <a:schemeClr val="tx1"/>
                </a:solidFill>
                <a:effectLst/>
                <a:latin typeface="+mn-lt"/>
                <a:ea typeface="+mn-ea"/>
                <a:cs typeface="+mn-cs"/>
              </a:rPr>
              <a:t>nothing else in the Act binds the state;</a:t>
            </a:r>
            <a:endParaRPr lang="en-Z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S28(3): Delete the word “operating” before “lease agreement”. </a:t>
            </a:r>
          </a:p>
          <a:p>
            <a:pPr marL="1085850" lvl="2" indent="-171450">
              <a:buFont typeface="Arial" panose="020B0604020202020204" pitchFamily="34" charset="0"/>
              <a:buChar char="•"/>
            </a:pPr>
            <a:r>
              <a:rPr lang="en-GB" sz="1200" kern="1200" dirty="0" smtClean="0">
                <a:solidFill>
                  <a:schemeClr val="tx1"/>
                </a:solidFill>
                <a:effectLst/>
                <a:latin typeface="+mn-lt"/>
                <a:ea typeface="+mn-ea"/>
                <a:cs typeface="+mn-cs"/>
              </a:rPr>
              <a:t>CFO’s recommendation – also allow financial leases. Accounting standards have changed a lot over the last few years. Accounting standards no longer view leases as “operational” or “financial” from the outset – all leases are subjected to an assessment. Only once that assessment is done can the decision be taken whether it is an operational or financial lease. Including the word “operational” here could thus hamper the legislatures – as long as legislatures comply with GRAP, compliance would follow.</a:t>
            </a:r>
            <a:endParaRPr lang="en-Z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 30 </a:t>
            </a:r>
            <a:r>
              <a:rPr lang="en-GB" sz="1200" kern="1200" dirty="0" smtClean="0">
                <a:solidFill>
                  <a:schemeClr val="tx1"/>
                </a:solidFill>
                <a:effectLst/>
                <a:latin typeface="+mn-lt"/>
                <a:ea typeface="+mn-ea"/>
                <a:cs typeface="+mn-cs"/>
              </a:rPr>
              <a:t>(section 30(2)(c)): Remove the requirement of a register to be part of the system of internal control of assets and liabilities.</a:t>
            </a:r>
            <a:r>
              <a:rPr lang="en-GB" sz="1200" kern="1200" baseline="0" dirty="0" smtClean="0">
                <a:solidFill>
                  <a:schemeClr val="tx1"/>
                </a:solidFill>
                <a:effectLst/>
                <a:latin typeface="+mn-lt"/>
                <a:ea typeface="+mn-ea"/>
                <a:cs typeface="+mn-cs"/>
              </a:rPr>
              <a:t> This is a CFO recommendation – it is unnecessary to prescribe what must be part of the system of internal control of assets and liabilities.  Each legislature should be able to determine the tools that form part of this system.</a:t>
            </a:r>
            <a:endParaRPr lang="en-Z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 31 </a:t>
            </a:r>
            <a:r>
              <a:rPr lang="en-GB" sz="1200" kern="1200" dirty="0" smtClean="0">
                <a:solidFill>
                  <a:schemeClr val="tx1"/>
                </a:solidFill>
                <a:effectLst/>
                <a:latin typeface="+mn-lt"/>
                <a:ea typeface="+mn-ea"/>
                <a:cs typeface="+mn-cs"/>
              </a:rPr>
              <a:t>(section 31): Changes</a:t>
            </a:r>
            <a:r>
              <a:rPr lang="en-GB" sz="1200" kern="1200" baseline="0" dirty="0" smtClean="0">
                <a:solidFill>
                  <a:schemeClr val="tx1"/>
                </a:solidFill>
                <a:effectLst/>
                <a:latin typeface="+mn-lt"/>
                <a:ea typeface="+mn-ea"/>
                <a:cs typeface="+mn-cs"/>
              </a:rPr>
              <a:t> proposed by the CFOs for purposes of practical considerations:</a:t>
            </a:r>
            <a:endParaRPr lang="en-Z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Removes the requirement to maintain an accounting and information system which recognises revenue when it is earned or becomes due accounts for receipts of revenue;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CFOs recommendation:</a:t>
            </a:r>
            <a:r>
              <a:rPr lang="en-US" sz="1200" kern="1200" baseline="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his is covered by GRAP.</a:t>
            </a:r>
            <a:endParaRPr lang="en-GB"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Require revenue to be reconciled on a monthly, rather than weekly basis;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CFOs recommendation:</a:t>
            </a:r>
            <a:r>
              <a:rPr lang="en-US"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Require revenue to be reconciled on a monthly, rather than weekly basis as a minimum requirement – Businesses that deal in cash, such as a restaurant or local government require weekly reconciliation. It may apply to Parliament because of its restaurants and canteen, but may not apply to all legislatures – legislatures can still reconcile weekly, but it will not be a legislative requirement. The prescripts for weekly reconciliation is covered by GRAP, so if a legislature complies with GRAP, there will be compliance here as well.</a:t>
            </a:r>
            <a:endParaRPr lang="en-Z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 32 </a:t>
            </a:r>
            <a:r>
              <a:rPr lang="en-GB" sz="1200" kern="1200" dirty="0" smtClean="0">
                <a:solidFill>
                  <a:schemeClr val="tx1"/>
                </a:solidFill>
                <a:effectLst/>
                <a:latin typeface="+mn-lt"/>
                <a:ea typeface="+mn-ea"/>
                <a:cs typeface="+mn-cs"/>
              </a:rPr>
              <a:t>(section 32): The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CFOs recommended</a:t>
            </a:r>
            <a:r>
              <a:rPr lang="en-GB" sz="1200" kern="1200" baseline="0" dirty="0" smtClean="0">
                <a:solidFill>
                  <a:schemeClr val="tx1"/>
                </a:solidFill>
                <a:effectLst/>
                <a:latin typeface="+mn-lt"/>
                <a:ea typeface="+mn-ea"/>
                <a:cs typeface="+mn-cs"/>
              </a:rPr>
              <a:t> that c</a:t>
            </a:r>
            <a:r>
              <a:rPr lang="en-GB" sz="1200" kern="1200" dirty="0" smtClean="0">
                <a:solidFill>
                  <a:schemeClr val="tx1"/>
                </a:solidFill>
                <a:effectLst/>
                <a:latin typeface="+mn-lt"/>
                <a:ea typeface="+mn-ea"/>
                <a:cs typeface="+mn-cs"/>
              </a:rPr>
              <a:t>harging interest is made discretional.</a:t>
            </a:r>
          </a:p>
          <a:p>
            <a:pPr marL="6286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CFOs recommendation:</a:t>
            </a:r>
            <a:r>
              <a:rPr lang="en-US"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CFOs recommended that charging interest is made discretional – this is mainly because legislatures do not issue debt and it is thus not applicable. This is more applicable to local government.</a:t>
            </a:r>
            <a:endParaRPr lang="en-ZA"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Z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13</a:t>
            </a:fld>
            <a:endParaRPr lang="en-ZA" dirty="0"/>
          </a:p>
        </p:txBody>
      </p:sp>
    </p:spTree>
    <p:extLst>
      <p:ext uri="{BB962C8B-B14F-4D97-AF65-F5344CB8AC3E}">
        <p14:creationId xmlns:p14="http://schemas.microsoft.com/office/powerpoint/2010/main" xmlns="" val="474471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u="sng" dirty="0" smtClean="0"/>
              <a:t>In the draft amendments, these proposals</a:t>
            </a:r>
            <a:r>
              <a:rPr lang="en-US" sz="1200" b="0" u="sng" baseline="0" dirty="0" smtClean="0"/>
              <a:t> </a:t>
            </a:r>
            <a:r>
              <a:rPr lang="en-US" sz="1200" b="0" u="sng" dirty="0" smtClean="0"/>
              <a:t>are captured in the following clauses:</a:t>
            </a:r>
            <a:endParaRPr lang="en-GB" sz="1200" b="0" u="sng" dirty="0" smtClean="0"/>
          </a:p>
          <a:p>
            <a:r>
              <a:rPr lang="en-ZA" sz="1200" b="1" kern="1200" dirty="0" smtClean="0">
                <a:solidFill>
                  <a:schemeClr val="tx1"/>
                </a:solidFill>
                <a:effectLst/>
                <a:latin typeface="+mn-lt"/>
                <a:ea typeface="+mn-ea"/>
                <a:cs typeface="+mn-cs"/>
              </a:rPr>
              <a:t>Financial management (continued): </a:t>
            </a:r>
          </a:p>
          <a:p>
            <a:pPr marL="171450" indent="-171450">
              <a:buFont typeface="Arial" panose="020B0604020202020204" pitchFamily="34" charset="0"/>
              <a:buChar char="•"/>
            </a:pPr>
            <a:r>
              <a:rPr lang="en-ZA" sz="1200" b="1" kern="1200" dirty="0" smtClean="0">
                <a:solidFill>
                  <a:schemeClr val="tx1"/>
                </a:solidFill>
                <a:effectLst/>
                <a:latin typeface="+mn-lt"/>
                <a:ea typeface="+mn-ea"/>
                <a:cs typeface="+mn-cs"/>
              </a:rPr>
              <a:t>Clause 33 </a:t>
            </a:r>
            <a:r>
              <a:rPr lang="en-ZA" sz="1200" kern="1200" dirty="0" smtClean="0">
                <a:solidFill>
                  <a:schemeClr val="tx1"/>
                </a:solidFill>
                <a:effectLst/>
                <a:latin typeface="+mn-lt"/>
                <a:ea typeface="+mn-ea"/>
                <a:cs typeface="+mn-cs"/>
              </a:rPr>
              <a:t>(section 33): </a:t>
            </a: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The accounting and information system, to be compliant with GRAP;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Aligning the Act with current</a:t>
            </a:r>
            <a:r>
              <a:rPr lang="en-US" sz="1200" kern="1200" baseline="0" dirty="0" smtClean="0">
                <a:solidFill>
                  <a:schemeClr val="tx1"/>
                </a:solidFill>
                <a:effectLst/>
                <a:latin typeface="+mn-lt"/>
                <a:ea typeface="+mn-ea"/>
                <a:cs typeface="+mn-cs"/>
              </a:rPr>
              <a:t> practice;</a:t>
            </a:r>
            <a:endParaRPr lang="en-Z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Remove the requirement that all financial accounts must be closed monthly and reconciled.;</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This speaks to budget – legislatures cannot spend more per quarter than is in the budget. Closing is not done</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monthly, it can only be closed annually</a:t>
            </a:r>
            <a:endParaRPr lang="en-GB"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Section 33(2(d)(i)): remove “or for good reason” iro making direct payments;</a:t>
            </a:r>
          </a:p>
          <a:p>
            <a:pPr marL="1085850" lvl="2" indent="-171450">
              <a:buFont typeface="Arial" panose="020B0604020202020204" pitchFamily="34" charset="0"/>
              <a:buChar char="•"/>
            </a:pPr>
            <a:r>
              <a:rPr lang="en-ZA" sz="1200" kern="1200" dirty="0" smtClean="0">
                <a:solidFill>
                  <a:schemeClr val="tx1"/>
                </a:solidFill>
                <a:effectLst/>
                <a:latin typeface="+mn-lt"/>
                <a:ea typeface="+mn-ea"/>
                <a:cs typeface="+mn-cs"/>
              </a:rPr>
              <a:t>This</a:t>
            </a:r>
            <a:r>
              <a:rPr lang="en-ZA" sz="1200" kern="1200" baseline="0" dirty="0" smtClean="0">
                <a:solidFill>
                  <a:schemeClr val="tx1"/>
                </a:solidFill>
                <a:effectLst/>
                <a:latin typeface="+mn-lt"/>
                <a:ea typeface="+mn-ea"/>
                <a:cs typeface="+mn-cs"/>
              </a:rPr>
              <a:t> is a</a:t>
            </a:r>
            <a:r>
              <a:rPr lang="en-ZA" sz="1200" kern="1200" dirty="0" smtClean="0">
                <a:solidFill>
                  <a:schemeClr val="tx1"/>
                </a:solidFill>
                <a:effectLst/>
                <a:latin typeface="+mn-lt"/>
                <a:ea typeface="+mn-ea"/>
                <a:cs typeface="+mn-cs"/>
              </a:rPr>
              <a:t> vague description.</a:t>
            </a:r>
          </a:p>
          <a:p>
            <a:pPr marL="171450" indent="-171450">
              <a:buFont typeface="Arial" panose="020B0604020202020204" pitchFamily="34" charset="0"/>
              <a:buChar char="•"/>
            </a:pPr>
            <a:r>
              <a:rPr lang="en-ZA" sz="1200" b="1" kern="1200" dirty="0" smtClean="0">
                <a:solidFill>
                  <a:schemeClr val="tx1"/>
                </a:solidFill>
                <a:effectLst/>
                <a:latin typeface="+mn-lt"/>
                <a:ea typeface="+mn-ea"/>
                <a:cs typeface="+mn-cs"/>
              </a:rPr>
              <a:t>Clause 63 </a:t>
            </a:r>
            <a:r>
              <a:rPr lang="en-ZA" sz="1200" kern="1200" dirty="0" smtClean="0">
                <a:solidFill>
                  <a:schemeClr val="tx1"/>
                </a:solidFill>
                <a:effectLst/>
                <a:latin typeface="+mn-lt"/>
                <a:ea typeface="+mn-ea"/>
                <a:cs typeface="+mn-cs"/>
              </a:rPr>
              <a:t>(Section 63): Change the requirement for the AO to report on unauthorised, irregular or fruitless expenditure immediately, to quarterly.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This is a CFO recommendation for reasons of practicality. Quarterly reporting will allow the CFO time to correct a problem.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However, iro “likelihood”, immediate reporting may be advisable: </a:t>
            </a:r>
            <a:r>
              <a:rPr lang="en-ZA" sz="1200" kern="1200" dirty="0" smtClean="0">
                <a:solidFill>
                  <a:schemeClr val="tx1"/>
                </a:solidFill>
                <a:effectLst/>
                <a:latin typeface="+mn-lt"/>
                <a:ea typeface="+mn-ea"/>
                <a:cs typeface="+mn-cs"/>
              </a:rPr>
              <a:t>Quarterly reporting may assist the CFOs to make corrections to avoid unauthorised, irregular or fruitless and wasteful expenditure, but the reason for immediately reporting the likelihood of such expenditure is to enable action to be taken. This cannot be once a quarter. “Immediate” can perhaps be replaced with a period – within a day, or a week.</a:t>
            </a:r>
          </a:p>
          <a:p>
            <a:endParaRPr lang="en-ZA" dirty="0" smtClean="0"/>
          </a:p>
          <a:p>
            <a:r>
              <a:rPr lang="en-GB" sz="1200" b="1" kern="1200" dirty="0" smtClean="0">
                <a:solidFill>
                  <a:schemeClr val="tx1"/>
                </a:solidFill>
                <a:effectLst/>
                <a:latin typeface="+mn-lt"/>
                <a:ea typeface="+mn-ea"/>
                <a:cs typeface="+mn-cs"/>
              </a:rPr>
              <a:t>Addressing audit queries</a:t>
            </a:r>
            <a:endParaRPr lang="en-Z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 6 </a:t>
            </a:r>
            <a:r>
              <a:rPr lang="en-GB" sz="1200" kern="1200" dirty="0" smtClean="0">
                <a:solidFill>
                  <a:schemeClr val="tx1"/>
                </a:solidFill>
                <a:effectLst/>
                <a:latin typeface="+mn-lt"/>
                <a:ea typeface="+mn-ea"/>
                <a:cs typeface="+mn-cs"/>
              </a:rPr>
              <a:t>(section 5(4)): </a:t>
            </a:r>
            <a:r>
              <a:rPr lang="en-ZA" sz="1200" kern="1200" dirty="0" smtClean="0">
                <a:solidFill>
                  <a:schemeClr val="tx1"/>
                </a:solidFill>
                <a:effectLst/>
                <a:latin typeface="+mn-lt"/>
                <a:ea typeface="+mn-ea"/>
                <a:cs typeface="+mn-cs"/>
              </a:rPr>
              <a:t>condonation of “irregular expenditure”;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To prevent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audit queries where the irregular expenditure was as a result of an action of someone</a:t>
            </a:r>
            <a:r>
              <a:rPr lang="en-US" sz="1200" kern="1200" baseline="0" dirty="0" smtClean="0">
                <a:solidFill>
                  <a:schemeClr val="tx1"/>
                </a:solidFill>
                <a:effectLst/>
                <a:latin typeface="+mn-lt"/>
                <a:ea typeface="+mn-ea"/>
                <a:cs typeface="+mn-cs"/>
              </a:rPr>
              <a:t> other than the </a:t>
            </a:r>
            <a:r>
              <a:rPr lang="en-ZA" sz="1200" kern="1200" dirty="0" smtClean="0">
                <a:solidFill>
                  <a:schemeClr val="tx1"/>
                </a:solidFill>
                <a:effectLst/>
                <a:latin typeface="+mn-lt"/>
                <a:ea typeface="+mn-ea"/>
                <a:cs typeface="+mn-cs"/>
              </a:rPr>
              <a:t>Accounting Officer, or an official or</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 legislature concerned suffered no losses or damages.</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Concern: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What if (b) is applicable, but this was caused by the Executive Authority?</a:t>
            </a:r>
            <a:endParaRPr lang="en-GB" sz="1200" kern="1200" dirty="0" smtClean="0">
              <a:solidFill>
                <a:schemeClr val="tx1"/>
              </a:solidFill>
              <a:effectLst/>
              <a:latin typeface="+mn-lt"/>
              <a:ea typeface="+mn-ea"/>
              <a:cs typeface="+mn-cs"/>
            </a:endParaRPr>
          </a:p>
          <a:p>
            <a:pPr marL="1085850" lvl="2" indent="-171450">
              <a:buFont typeface="Arial" panose="020B0604020202020204" pitchFamily="34" charset="0"/>
              <a:buChar char="•"/>
            </a:pPr>
            <a:r>
              <a:rPr lang="en-GB" sz="1200" kern="1200" dirty="0" smtClean="0">
                <a:solidFill>
                  <a:schemeClr val="tx1"/>
                </a:solidFill>
                <a:effectLst/>
                <a:latin typeface="+mn-lt"/>
                <a:ea typeface="+mn-ea"/>
                <a:cs typeface="+mn-cs"/>
              </a:rPr>
              <a:t>Parliament Treasury Office: provision can be made for regulations to provide clarity iro processes to condone / write off and to speak to the values involved.</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Is “condone” the correct word? The mischief is that irregular expenditure remains on the financial statements year after year after year. </a:t>
            </a:r>
          </a:p>
          <a:p>
            <a:pPr marL="1085850" lvl="2" indent="-171450">
              <a:buFont typeface="Arial" panose="020B0604020202020204" pitchFamily="34" charset="0"/>
              <a:buChar char="•"/>
            </a:pPr>
            <a:r>
              <a:rPr lang="en-GB" sz="1200" kern="1200" dirty="0" smtClean="0">
                <a:solidFill>
                  <a:schemeClr val="tx1"/>
                </a:solidFill>
                <a:effectLst/>
                <a:latin typeface="+mn-lt"/>
                <a:ea typeface="+mn-ea"/>
                <a:cs typeface="+mn-cs"/>
              </a:rPr>
              <a:t>CFO parliament: Another option is to provide for these amounts to be written off and to give a delegation to the AO to do so and to report on such matters to the EA every quarter or every 6 months.</a:t>
            </a: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The Executive Authority must table a decision to condone irregular expenditure in the relevant legislature for consideration by the oversight mechanism.</a:t>
            </a:r>
          </a:p>
          <a:p>
            <a:pPr marL="171450" indent="-171450">
              <a:buFont typeface="Arial" panose="020B0604020202020204" pitchFamily="34" charset="0"/>
              <a:buChar char="•"/>
            </a:pPr>
            <a:r>
              <a:rPr lang="en-ZA" sz="1200" b="1" kern="1200" dirty="0" smtClean="0">
                <a:solidFill>
                  <a:schemeClr val="tx1"/>
                </a:solidFill>
                <a:effectLst/>
                <a:latin typeface="+mn-lt"/>
                <a:ea typeface="+mn-ea"/>
                <a:cs typeface="+mn-cs"/>
              </a:rPr>
              <a:t>Clause 8 </a:t>
            </a:r>
            <a:r>
              <a:rPr lang="en-ZA" sz="1200"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Section 7(1)</a:t>
            </a:r>
            <a:r>
              <a:rPr lang="en-GB" sz="1200" i="1" kern="1200" dirty="0" smtClean="0">
                <a:solidFill>
                  <a:schemeClr val="tx1"/>
                </a:solidFill>
                <a:effectLst/>
                <a:latin typeface="+mn-lt"/>
                <a:ea typeface="+mn-ea"/>
                <a:cs typeface="+mn-cs"/>
              </a:rPr>
              <a:t>(e))</a:t>
            </a:r>
            <a:r>
              <a:rPr lang="en-GB" sz="1200" kern="1200" dirty="0" smtClean="0">
                <a:solidFill>
                  <a:schemeClr val="tx1"/>
                </a:solidFill>
                <a:effectLst/>
                <a:latin typeface="+mn-lt"/>
                <a:ea typeface="+mn-ea"/>
                <a:cs typeface="+mn-cs"/>
              </a:rPr>
              <a:t>: Inputs from KZN Legislature: the wording of the Act results in audit queries – rather require steps to be taken to prevent u/</a:t>
            </a:r>
            <a:r>
              <a:rPr lang="en-GB" sz="1200" kern="1200" dirty="0" err="1" smtClean="0">
                <a:solidFill>
                  <a:schemeClr val="tx1"/>
                </a:solidFill>
                <a:effectLst/>
                <a:latin typeface="+mn-lt"/>
                <a:ea typeface="+mn-ea"/>
                <a:cs typeface="+mn-cs"/>
              </a:rPr>
              <a:t>i</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f&amp;w</a:t>
            </a:r>
            <a:r>
              <a:rPr lang="en-GB" sz="1200" kern="1200" dirty="0" smtClean="0">
                <a:solidFill>
                  <a:schemeClr val="tx1"/>
                </a:solidFill>
                <a:effectLst/>
                <a:latin typeface="+mn-lt"/>
                <a:ea typeface="+mn-ea"/>
                <a:cs typeface="+mn-cs"/>
              </a:rPr>
              <a:t> expenditure, than an outright requirement to prevent u/</a:t>
            </a:r>
            <a:r>
              <a:rPr lang="en-GB" sz="1200" kern="1200" dirty="0" err="1" smtClean="0">
                <a:solidFill>
                  <a:schemeClr val="tx1"/>
                </a:solidFill>
                <a:effectLst/>
                <a:latin typeface="+mn-lt"/>
                <a:ea typeface="+mn-ea"/>
                <a:cs typeface="+mn-cs"/>
              </a:rPr>
              <a:t>i</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f&amp;w</a:t>
            </a:r>
            <a:r>
              <a:rPr lang="en-GB" sz="1200" kern="1200" dirty="0" smtClean="0">
                <a:solidFill>
                  <a:schemeClr val="tx1"/>
                </a:solidFill>
                <a:effectLst/>
                <a:latin typeface="+mn-lt"/>
                <a:ea typeface="+mn-ea"/>
                <a:cs typeface="+mn-cs"/>
              </a:rPr>
              <a:t> expenditure. </a:t>
            </a:r>
            <a:endParaRPr lang="en-Z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At the 2017.09.18 workshop the view was however that the requirement is for the AO to prevent these expenditures, not to merely put systems in place. The systems will have to be </a:t>
            </a:r>
            <a:r>
              <a:rPr lang="en-GB" sz="1200" u="sng" kern="1200" dirty="0" smtClean="0">
                <a:solidFill>
                  <a:schemeClr val="tx1"/>
                </a:solidFill>
                <a:effectLst/>
                <a:latin typeface="+mn-lt"/>
                <a:ea typeface="+mn-ea"/>
                <a:cs typeface="+mn-cs"/>
              </a:rPr>
              <a:t>effective</a:t>
            </a:r>
            <a:r>
              <a:rPr lang="en-GB" sz="1200" kern="1200" dirty="0" smtClean="0">
                <a:solidFill>
                  <a:schemeClr val="tx1"/>
                </a:solidFill>
                <a:effectLst/>
                <a:latin typeface="+mn-lt"/>
                <a:ea typeface="+mn-ea"/>
                <a:cs typeface="+mn-cs"/>
              </a:rPr>
              <a:t>.</a:t>
            </a:r>
            <a:endParaRPr lang="en-Z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 61: </a:t>
            </a:r>
            <a:r>
              <a:rPr lang="en-GB" sz="1200" kern="1200" dirty="0" smtClean="0">
                <a:solidFill>
                  <a:schemeClr val="tx1"/>
                </a:solidFill>
                <a:effectLst/>
                <a:latin typeface="+mn-lt"/>
                <a:ea typeface="+mn-ea"/>
                <a:cs typeface="+mn-cs"/>
              </a:rPr>
              <a:t>The current wording resulted in audit queries – rather than require the AO to address any issues raised by the AG, require the AO to develop an action plan and ensure it is implemented so that the issues are in fact addressed in a reasonable time.</a:t>
            </a:r>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14</a:t>
            </a:fld>
            <a:endParaRPr lang="en-ZA" dirty="0"/>
          </a:p>
        </p:txBody>
      </p:sp>
    </p:spTree>
    <p:extLst>
      <p:ext uri="{BB962C8B-B14F-4D97-AF65-F5344CB8AC3E}">
        <p14:creationId xmlns:p14="http://schemas.microsoft.com/office/powerpoint/2010/main" xmlns="" val="2952144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u="sng" dirty="0" smtClean="0"/>
              <a:t>In the draft amendments, these proposals</a:t>
            </a:r>
            <a:r>
              <a:rPr lang="en-US" sz="1200" b="0" u="sng" baseline="0" dirty="0" smtClean="0"/>
              <a:t> </a:t>
            </a:r>
            <a:r>
              <a:rPr lang="en-US" sz="1200" b="0" u="sng" dirty="0" smtClean="0"/>
              <a:t>are captured in the following clauses:</a:t>
            </a:r>
            <a:endParaRPr lang="en-GB" sz="1200" b="0" u="sng" dirty="0" smtClean="0"/>
          </a:p>
          <a:p>
            <a:r>
              <a:rPr lang="en-US" sz="1200" b="1" kern="1200" dirty="0" smtClean="0">
                <a:solidFill>
                  <a:schemeClr val="tx1"/>
                </a:solidFill>
                <a:effectLst/>
                <a:latin typeface="+mn-lt"/>
                <a:ea typeface="+mn-ea"/>
                <a:cs typeface="+mn-cs"/>
              </a:rPr>
              <a:t>Planning &amp; monitoring:</a:t>
            </a:r>
            <a:endParaRPr lang="en-ZA" sz="1200" b="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b="1" kern="1200" dirty="0" smtClean="0">
                <a:solidFill>
                  <a:schemeClr val="tx1"/>
                </a:solidFill>
                <a:effectLst/>
                <a:latin typeface="+mn-lt"/>
                <a:ea typeface="+mn-ea"/>
                <a:cs typeface="+mn-cs"/>
              </a:rPr>
              <a:t>Clauses 14 </a:t>
            </a:r>
            <a:r>
              <a:rPr lang="en-US" sz="1200" kern="1200" dirty="0" smtClean="0">
                <a:solidFill>
                  <a:schemeClr val="tx1"/>
                </a:solidFill>
                <a:effectLst/>
                <a:latin typeface="+mn-lt"/>
                <a:ea typeface="+mn-ea"/>
                <a:cs typeface="+mn-cs"/>
              </a:rPr>
              <a:t>(section 14)</a:t>
            </a:r>
            <a:r>
              <a:rPr lang="en-US" sz="1200" dirty="0" smtClean="0"/>
              <a:t> </a:t>
            </a:r>
            <a:r>
              <a:rPr lang="en-US" sz="1200" b="1" dirty="0" smtClean="0"/>
              <a:t>and 53 </a:t>
            </a:r>
            <a:r>
              <a:rPr lang="en-US" sz="1200" dirty="0" smtClean="0"/>
              <a:t>(section 53)</a:t>
            </a:r>
            <a:r>
              <a:rPr lang="en-US" sz="1200" kern="1200" dirty="0" smtClean="0">
                <a:solidFill>
                  <a:schemeClr val="tx1"/>
                </a:solidFill>
                <a:effectLst/>
                <a:latin typeface="+mn-lt"/>
                <a:ea typeface="+mn-ea"/>
                <a:cs typeface="+mn-cs"/>
              </a:rPr>
              <a:t>: Clarify that the strategic plan is for a legislature, not the administration of that legislature.</a:t>
            </a:r>
            <a:endParaRPr lang="en-Z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b="1" kern="1200" dirty="0" smtClean="0">
                <a:solidFill>
                  <a:schemeClr val="tx1"/>
                </a:solidFill>
                <a:effectLst/>
                <a:latin typeface="+mn-lt"/>
                <a:ea typeface="+mn-ea"/>
                <a:cs typeface="+mn-cs"/>
              </a:rPr>
              <a:t>Clause 14, 15 </a:t>
            </a:r>
            <a:r>
              <a:rPr lang="en-US" sz="1200" kern="1200" dirty="0" smtClean="0">
                <a:solidFill>
                  <a:schemeClr val="tx1"/>
                </a:solidFill>
                <a:effectLst/>
                <a:latin typeface="+mn-lt"/>
                <a:ea typeface="+mn-ea"/>
                <a:cs typeface="+mn-cs"/>
              </a:rPr>
              <a:t>(sections 14(2)(c) &amp; 15(2)(d)): New proposed amendment: S</a:t>
            </a:r>
            <a:r>
              <a:rPr lang="en-ZA" sz="1200" kern="1200" dirty="0" smtClean="0">
                <a:solidFill>
                  <a:schemeClr val="tx1"/>
                </a:solidFill>
                <a:effectLst/>
                <a:latin typeface="+mn-lt"/>
                <a:ea typeface="+mn-ea"/>
                <a:cs typeface="+mn-cs"/>
              </a:rPr>
              <a:t>MG Division proposed removing unnecessary detail to allow Parliament to adjust its strategic management framework to </a:t>
            </a:r>
            <a:r>
              <a:rPr lang="en-ZA" sz="1200" dirty="0" smtClean="0">
                <a:solidFill>
                  <a:srgbClr val="0070C0"/>
                </a:solidFill>
              </a:rPr>
              <a:t>match international best practice and DPME regulations. The current requirements are too operational in nature for a strategic plan. Parliament’s strategic plan must be aligned with that of the executive, and thus with the new DPME regulations, which accords with international best practice. The operational details can rather be addressed in regulations.</a:t>
            </a: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Clauses 15, 16 </a:t>
            </a:r>
            <a:r>
              <a:rPr lang="en-GB" sz="1200" kern="1200" dirty="0" smtClean="0">
                <a:solidFill>
                  <a:schemeClr val="tx1"/>
                </a:solidFill>
                <a:effectLst/>
                <a:latin typeface="+mn-lt"/>
                <a:ea typeface="+mn-ea"/>
                <a:cs typeface="+mn-cs"/>
              </a:rPr>
              <a:t>(sections 15(1) and 16(1)): Align the time frames for the annual performance plan and budget with that of the executive;</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CFOs: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Seven months is better aligned with the budget processes of the Executive and it allows a legislature more time within a financial year to determine important areas that will be taken forward into the next financial year.</a:t>
            </a:r>
            <a:endParaRPr lang="en-Z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 17 </a:t>
            </a:r>
            <a:r>
              <a:rPr lang="en-GB" sz="1200" kern="1200" dirty="0" smtClean="0">
                <a:solidFill>
                  <a:schemeClr val="tx1"/>
                </a:solidFill>
                <a:effectLst/>
                <a:latin typeface="+mn-lt"/>
                <a:ea typeface="+mn-ea"/>
                <a:cs typeface="+mn-cs"/>
              </a:rPr>
              <a:t>(Section 17(2)): T</a:t>
            </a:r>
            <a:r>
              <a:rPr lang="en-GB" sz="2400" dirty="0" smtClean="0"/>
              <a:t>abling of the strategic plan to be either within 10 working days (current requirement), or at the next sitting, whichever is earlier;</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This is a CFO recommendation for reasons of practicality.</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Concern: The time period in practice may cause problems (what if</a:t>
            </a:r>
            <a:r>
              <a:rPr lang="en-US" sz="1200" baseline="0" dirty="0" smtClean="0"/>
              <a:t> the sitting is the next day?)</a:t>
            </a:r>
            <a:r>
              <a:rPr lang="en-US" sz="1200" dirty="0" smtClean="0"/>
              <a:t>. </a:t>
            </a:r>
            <a:r>
              <a:rPr lang="en-US" sz="1200" dirty="0" smtClean="0">
                <a:solidFill>
                  <a:srgbClr val="0070C0"/>
                </a:solidFill>
              </a:rPr>
              <a:t>Proposal from SMG is to make the time period for all </a:t>
            </a:r>
            <a:r>
              <a:rPr lang="en-US" sz="1200" dirty="0" err="1" smtClean="0">
                <a:solidFill>
                  <a:srgbClr val="0070C0"/>
                </a:solidFill>
              </a:rPr>
              <a:t>tablings</a:t>
            </a:r>
            <a:r>
              <a:rPr lang="en-US" sz="1200" dirty="0" smtClean="0">
                <a:solidFill>
                  <a:srgbClr val="0070C0"/>
                </a:solidFill>
              </a:rPr>
              <a:t> 30 calendar days.</a:t>
            </a:r>
            <a:endParaRPr lang="en-GB" sz="1200" dirty="0" smtClean="0">
              <a:solidFill>
                <a:srgbClr val="0070C0"/>
              </a:solidFill>
            </a:endParaRP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 36 </a:t>
            </a:r>
            <a:r>
              <a:rPr lang="en-GB" sz="1200" kern="1200" dirty="0" smtClean="0">
                <a:solidFill>
                  <a:schemeClr val="tx1"/>
                </a:solidFill>
                <a:effectLst/>
                <a:latin typeface="+mn-lt"/>
                <a:ea typeface="+mn-ea"/>
                <a:cs typeface="+mn-cs"/>
              </a:rPr>
              <a:t>(section 36): Clarify that monitoring should be through in year monitoring.</a:t>
            </a:r>
            <a:endParaRPr lang="en-Z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 66 </a:t>
            </a:r>
            <a:r>
              <a:rPr lang="en-GB" sz="1200" kern="1200" dirty="0" smtClean="0">
                <a:solidFill>
                  <a:schemeClr val="tx1"/>
                </a:solidFill>
                <a:effectLst/>
                <a:latin typeface="+mn-lt"/>
                <a:ea typeface="+mn-ea"/>
                <a:cs typeface="+mn-cs"/>
              </a:rPr>
              <a:t>(section 65): Add the power to regulate </a:t>
            </a:r>
            <a:r>
              <a:rPr lang="en-ZA" sz="1200" kern="1200" dirty="0" smtClean="0">
                <a:solidFill>
                  <a:schemeClr val="tx1"/>
                </a:solidFill>
                <a:effectLst/>
                <a:latin typeface="+mn-lt"/>
                <a:ea typeface="+mn-ea"/>
                <a:cs typeface="+mn-cs"/>
              </a:rPr>
              <a:t>planning, budgeting, reporting and auditing:</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2021.06.22: </a:t>
            </a:r>
            <a:r>
              <a:rPr lang="en-US" sz="1200" kern="1200" dirty="0" smtClean="0">
                <a:solidFill>
                  <a:schemeClr val="tx1"/>
                </a:solidFill>
                <a:effectLst/>
                <a:latin typeface="+mn-lt"/>
                <a:ea typeface="+mn-ea"/>
                <a:cs typeface="+mn-cs"/>
              </a:rPr>
              <a:t>Following the development of the 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Parliament strategic plan, the SMG Division pointed out that the regulations do not provide for planning etc. This addition will allow Parliament to adjust its strategic management framework to evolving requirements.</a:t>
            </a:r>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15</a:t>
            </a:fld>
            <a:endParaRPr lang="en-ZA" dirty="0"/>
          </a:p>
        </p:txBody>
      </p:sp>
    </p:spTree>
    <p:extLst>
      <p:ext uri="{BB962C8B-B14F-4D97-AF65-F5344CB8AC3E}">
        <p14:creationId xmlns:p14="http://schemas.microsoft.com/office/powerpoint/2010/main" xmlns="" val="898252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u="sng" dirty="0" smtClean="0"/>
              <a:t>In the draft amendments, these proposals</a:t>
            </a:r>
            <a:r>
              <a:rPr lang="en-US" sz="1200" b="0" u="sng" baseline="0" dirty="0" smtClean="0"/>
              <a:t> </a:t>
            </a:r>
            <a:r>
              <a:rPr lang="en-US" sz="1200" b="0" u="sng" dirty="0" smtClean="0"/>
              <a:t>are captured in the following clauses:</a:t>
            </a:r>
            <a:endParaRPr lang="en-GB" sz="1200" b="0" u="sng" dirty="0" smtClean="0"/>
          </a:p>
          <a:p>
            <a:r>
              <a:rPr lang="en-ZA" b="1" dirty="0" smtClean="0"/>
              <a:t>Reporting</a:t>
            </a: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Clauses 51, 53, 54 </a:t>
            </a:r>
            <a:r>
              <a:rPr lang="en-GB" sz="1200" kern="1200" dirty="0" smtClean="0">
                <a:solidFill>
                  <a:schemeClr val="tx1"/>
                </a:solidFill>
                <a:effectLst/>
                <a:latin typeface="+mn-lt"/>
                <a:ea typeface="+mn-ea"/>
                <a:cs typeface="+mn-cs"/>
              </a:rPr>
              <a:t>(sections 51, 53, 54);</a:t>
            </a:r>
            <a:endParaRPr lang="en-Z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Changed the frequency from monthly to quarterly;</a:t>
            </a:r>
          </a:p>
          <a:p>
            <a:pPr marL="1085850" lvl="2" indent="-171450">
              <a:buFont typeface="Arial" panose="020B0604020202020204" pitchFamily="34" charset="0"/>
              <a:buChar char="•"/>
            </a:pPr>
            <a:r>
              <a:rPr lang="en-GB" sz="1200" kern="1200" dirty="0" smtClean="0">
                <a:solidFill>
                  <a:schemeClr val="tx1"/>
                </a:solidFill>
                <a:effectLst/>
                <a:latin typeface="+mn-lt"/>
                <a:ea typeface="+mn-ea"/>
                <a:cs typeface="+mn-cs"/>
              </a:rPr>
              <a:t>CFOs recommendation;</a:t>
            </a:r>
          </a:p>
          <a:p>
            <a:pPr marL="1085850" lvl="2" indent="-171450">
              <a:buFont typeface="Arial" panose="020B0604020202020204" pitchFamily="34" charset="0"/>
              <a:buChar char="•"/>
            </a:pPr>
            <a:r>
              <a:rPr lang="en-GB" sz="1200" kern="1200" dirty="0" smtClean="0">
                <a:solidFill>
                  <a:schemeClr val="tx1"/>
                </a:solidFill>
                <a:effectLst/>
                <a:latin typeface="+mn-lt"/>
                <a:ea typeface="+mn-ea"/>
                <a:cs typeface="+mn-cs"/>
              </a:rPr>
              <a:t>SF Finance reference group – retain “monthly” – Instructions requested.</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Where reports are being done manually, reporting is inefficient – Quarterly reporting may assist, but will require longer periods to review – this is why the period for tabling is proposed to be extended to 30 days (section 54(1)).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CFO Parliament + Parliamentary</a:t>
            </a:r>
            <a:r>
              <a:rPr lang="en-US" sz="1200" kern="1200" baseline="0" dirty="0" smtClean="0">
                <a:solidFill>
                  <a:schemeClr val="tx1"/>
                </a:solidFill>
                <a:effectLst/>
                <a:latin typeface="+mn-lt"/>
                <a:ea typeface="+mn-ea"/>
                <a:cs typeface="+mn-cs"/>
              </a:rPr>
              <a:t> Treasury Office </a:t>
            </a:r>
            <a:r>
              <a:rPr lang="en-US" sz="1200" kern="1200" dirty="0" smtClean="0">
                <a:solidFill>
                  <a:schemeClr val="tx1"/>
                </a:solidFill>
                <a:effectLst/>
                <a:latin typeface="+mn-lt"/>
                <a:ea typeface="+mn-ea"/>
                <a:cs typeface="+mn-cs"/>
              </a:rPr>
              <a:t>– Must do a monthly statement for National Treasury.</a:t>
            </a:r>
            <a:r>
              <a:rPr lang="en-US" sz="1200" kern="1200" baseline="0" dirty="0" smtClean="0">
                <a:solidFill>
                  <a:schemeClr val="tx1"/>
                </a:solidFill>
                <a:effectLst/>
                <a:latin typeface="+mn-lt"/>
                <a:ea typeface="+mn-ea"/>
                <a:cs typeface="+mn-cs"/>
              </a:rPr>
              <a:t> Monthly is further preferred as this allows the EA to exercise control. Current systems may prove challenging to monthly reports, but systems can be improved.</a:t>
            </a:r>
            <a:endParaRPr lang="en-GB"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Changed “statement” to “report”;</a:t>
            </a:r>
          </a:p>
          <a:p>
            <a:pPr marL="1085850" lvl="2" indent="-171450">
              <a:buFont typeface="Arial" panose="020B0604020202020204" pitchFamily="34" charset="0"/>
              <a:buChar char="•"/>
            </a:pPr>
            <a:r>
              <a:rPr lang="en-GB" sz="1200" kern="1200" dirty="0" smtClean="0">
                <a:solidFill>
                  <a:schemeClr val="tx1"/>
                </a:solidFill>
                <a:effectLst/>
                <a:latin typeface="+mn-lt"/>
                <a:ea typeface="+mn-ea"/>
                <a:cs typeface="+mn-cs"/>
              </a:rPr>
              <a:t>To align </a:t>
            </a:r>
            <a:r>
              <a:rPr lang="en-US" sz="1200" kern="1200" dirty="0" smtClean="0">
                <a:solidFill>
                  <a:schemeClr val="tx1"/>
                </a:solidFill>
                <a:effectLst/>
                <a:latin typeface="+mn-lt"/>
                <a:ea typeface="+mn-ea"/>
                <a:cs typeface="+mn-cs"/>
              </a:rPr>
              <a:t>this with the heading of the part (“In-year reporting”) and sections</a:t>
            </a:r>
            <a:r>
              <a:rPr lang="en-US" sz="1200" kern="1200" baseline="0" dirty="0" smtClean="0">
                <a:solidFill>
                  <a:schemeClr val="tx1"/>
                </a:solidFill>
                <a:effectLst/>
                <a:latin typeface="+mn-lt"/>
                <a:ea typeface="+mn-ea"/>
                <a:cs typeface="+mn-cs"/>
              </a:rPr>
              <a:t> 52, 53, 54 and 55, which speak of “reports”.</a:t>
            </a:r>
            <a:endParaRPr lang="en-Z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Require that the quarterly report must be submitted to the oversight mechanism (note – is this not a repeat of section 54(2)?);</a:t>
            </a:r>
            <a:endParaRPr lang="en-Z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Quarterly and mid-term reports to be tabled within 30, rather than 5, working days – removed the requirement that it must be </a:t>
            </a:r>
            <a:r>
              <a:rPr lang="en-GB" sz="1200" u="sng" kern="1200" dirty="0" smtClean="0">
                <a:solidFill>
                  <a:schemeClr val="tx1"/>
                </a:solidFill>
                <a:effectLst/>
                <a:latin typeface="+mn-lt"/>
                <a:ea typeface="+mn-ea"/>
                <a:cs typeface="+mn-cs"/>
              </a:rPr>
              <a:t>promptly</a:t>
            </a:r>
            <a:r>
              <a:rPr lang="en-GB" sz="1200" kern="1200" dirty="0" smtClean="0">
                <a:solidFill>
                  <a:schemeClr val="tx1"/>
                </a:solidFill>
                <a:effectLst/>
                <a:latin typeface="+mn-lt"/>
                <a:ea typeface="+mn-ea"/>
                <a:cs typeface="+mn-cs"/>
              </a:rPr>
              <a:t> referred to the oversight mechanism </a:t>
            </a:r>
            <a:r>
              <a:rPr lang="en-GB" sz="1200" dirty="0" smtClean="0"/>
              <a:t>(annual report </a:t>
            </a:r>
            <a:r>
              <a:rPr lang="en-GB" sz="1200" dirty="0" err="1" smtClean="0"/>
              <a:t>stil</a:t>
            </a:r>
            <a:r>
              <a:rPr lang="en-GB" sz="1200" dirty="0" smtClean="0"/>
              <a:t> to be tabled within one month)</a:t>
            </a:r>
            <a:endParaRPr lang="en-GB" sz="1200" kern="1200" dirty="0" smtClean="0">
              <a:solidFill>
                <a:schemeClr val="tx1"/>
              </a:solidFill>
              <a:effectLst/>
              <a:latin typeface="+mn-lt"/>
              <a:ea typeface="+mn-ea"/>
              <a:cs typeface="+mn-cs"/>
            </a:endParaRP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CFO’s recommendation: Quarterly reporting will require longer periods to review – this is why the period for tabling is proposed to be extended to 30 days (section 54(1)).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Proposal from SMG is to make the time period for all </a:t>
            </a:r>
            <a:r>
              <a:rPr lang="en-GB" sz="1200" kern="1200" dirty="0" err="1" smtClean="0">
                <a:solidFill>
                  <a:schemeClr val="tx1"/>
                </a:solidFill>
                <a:effectLst/>
                <a:latin typeface="+mn-lt"/>
                <a:ea typeface="+mn-ea"/>
                <a:cs typeface="+mn-cs"/>
              </a:rPr>
              <a:t>tablings</a:t>
            </a:r>
            <a:r>
              <a:rPr lang="en-GB" sz="1200" kern="1200" dirty="0" smtClean="0">
                <a:solidFill>
                  <a:schemeClr val="tx1"/>
                </a:solidFill>
                <a:effectLst/>
                <a:latin typeface="+mn-lt"/>
                <a:ea typeface="+mn-ea"/>
                <a:cs typeface="+mn-cs"/>
              </a:rPr>
              <a:t> 30 calendar days.</a:t>
            </a:r>
          </a:p>
          <a:p>
            <a:pPr marL="171450" indent="-171450">
              <a:buFont typeface="Arial" panose="020B0604020202020204" pitchFamily="34" charset="0"/>
              <a:buChar char="•"/>
            </a:pPr>
            <a:r>
              <a:rPr lang="en-US" sz="1200" b="1" kern="1200" dirty="0" smtClean="0">
                <a:solidFill>
                  <a:schemeClr val="tx1"/>
                </a:solidFill>
                <a:effectLst/>
                <a:latin typeface="+mn-lt"/>
                <a:ea typeface="+mn-ea"/>
                <a:cs typeface="+mn-cs"/>
              </a:rPr>
              <a:t>Clauses 53, 55 </a:t>
            </a:r>
            <a:r>
              <a:rPr lang="en-US" sz="1200" kern="1200" dirty="0" smtClean="0">
                <a:solidFill>
                  <a:schemeClr val="tx1"/>
                </a:solidFill>
                <a:effectLst/>
                <a:latin typeface="+mn-lt"/>
                <a:ea typeface="+mn-ea"/>
                <a:cs typeface="+mn-cs"/>
              </a:rPr>
              <a:t>(sections 53, 55): Clarify that the mid-term and annual reports are for a legislature, not the administration of that legislature;</a:t>
            </a:r>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16</a:t>
            </a:fld>
            <a:endParaRPr lang="en-ZA" dirty="0"/>
          </a:p>
        </p:txBody>
      </p:sp>
    </p:spTree>
    <p:extLst>
      <p:ext uri="{BB962C8B-B14F-4D97-AF65-F5344CB8AC3E}">
        <p14:creationId xmlns:p14="http://schemas.microsoft.com/office/powerpoint/2010/main" xmlns="" val="4225212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u="sng" dirty="0" smtClean="0"/>
              <a:t>In the draft amendments, these proposals</a:t>
            </a:r>
            <a:r>
              <a:rPr lang="en-US" sz="1200" b="0" u="sng" baseline="0" dirty="0" smtClean="0"/>
              <a:t> </a:t>
            </a:r>
            <a:r>
              <a:rPr lang="en-US" sz="1200" b="0" u="sng" dirty="0" smtClean="0"/>
              <a:t>are captured in the following clauses:</a:t>
            </a:r>
            <a:endParaRPr lang="en-GB" sz="1200" b="0" u="sng" dirty="0" smtClean="0"/>
          </a:p>
          <a:p>
            <a:r>
              <a:rPr lang="en-ZA" b="1" dirty="0" smtClean="0"/>
              <a:t>Reporting</a:t>
            </a:r>
          </a:p>
          <a:p>
            <a:pPr marL="171450" indent="-171450">
              <a:buFont typeface="Arial" panose="020B0604020202020204" pitchFamily="34" charset="0"/>
              <a:buChar char="•"/>
            </a:pPr>
            <a:r>
              <a:rPr lang="en-US" sz="1200" b="1" kern="1200" dirty="0" smtClean="0">
                <a:solidFill>
                  <a:schemeClr val="tx1"/>
                </a:solidFill>
                <a:effectLst/>
                <a:latin typeface="+mn-lt"/>
                <a:ea typeface="+mn-ea"/>
                <a:cs typeface="+mn-cs"/>
              </a:rPr>
              <a:t>Clause 56 </a:t>
            </a:r>
            <a:r>
              <a:rPr lang="en-US" sz="1200" kern="1200" dirty="0" smtClean="0">
                <a:solidFill>
                  <a:schemeClr val="tx1"/>
                </a:solidFill>
                <a:effectLst/>
                <a:latin typeface="+mn-lt"/>
                <a:ea typeface="+mn-ea"/>
                <a:cs typeface="+mn-cs"/>
              </a:rPr>
              <a:t>(section 56): </a:t>
            </a:r>
            <a:endParaRPr lang="en-Z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Removed the purpose of “</a:t>
            </a:r>
            <a:r>
              <a:rPr lang="en-ZA" sz="1200" kern="1200" dirty="0" smtClean="0">
                <a:solidFill>
                  <a:schemeClr val="tx1"/>
                </a:solidFill>
                <a:effectLst/>
                <a:latin typeface="+mn-lt"/>
                <a:ea typeface="+mn-ea"/>
                <a:cs typeface="+mn-cs"/>
              </a:rPr>
              <a:t>maintaining consistency with other organs of state”;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CFOs recommendation: Compliance with GRAP is sufficient;</a:t>
            </a:r>
            <a:endParaRPr lang="en-Z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Removed the requirement for notes to financial statements to contain information on the AO’s and senior managers’ remuneration; disclosures iro bank accounts and a summary of investments;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CFOs</a:t>
            </a:r>
            <a:r>
              <a:rPr lang="en-US" sz="1200" kern="1200" baseline="0" dirty="0" smtClean="0">
                <a:solidFill>
                  <a:schemeClr val="tx1"/>
                </a:solidFill>
                <a:effectLst/>
                <a:latin typeface="+mn-lt"/>
                <a:ea typeface="+mn-ea"/>
                <a:cs typeface="+mn-cs"/>
              </a:rPr>
              <a:t> recommendation: </a:t>
            </a:r>
            <a:r>
              <a:rPr lang="en-US" sz="1200" kern="1200" dirty="0" smtClean="0">
                <a:solidFill>
                  <a:schemeClr val="tx1"/>
                </a:solidFill>
                <a:effectLst/>
                <a:latin typeface="+mn-lt"/>
                <a:ea typeface="+mn-ea"/>
                <a:cs typeface="+mn-cs"/>
              </a:rPr>
              <a:t>Covered by GRAP. Also, what is senior management might differ from legislature to legislature. </a:t>
            </a:r>
            <a:endParaRPr lang="en-ZA"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rgbClr val="7030A0"/>
                </a:solidFill>
              </a:rPr>
              <a:t>Provide that steps taken iro losses could be disciplinary or other appropriate, rather than criminal, steps;</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rgbClr val="7030A0"/>
                </a:solidFill>
              </a:rPr>
              <a:t>CFOs</a:t>
            </a:r>
            <a:r>
              <a:rPr lang="en-US" sz="1200" baseline="0" dirty="0" smtClean="0">
                <a:solidFill>
                  <a:srgbClr val="7030A0"/>
                </a:solidFill>
              </a:rPr>
              <a:t> recommendation: </a:t>
            </a:r>
            <a:r>
              <a:rPr lang="en-US" sz="1200" kern="1200" dirty="0" smtClean="0">
                <a:solidFill>
                  <a:schemeClr val="tx1"/>
                </a:solidFill>
                <a:effectLst/>
                <a:latin typeface="+mn-lt"/>
                <a:ea typeface="+mn-ea"/>
                <a:cs typeface="+mn-cs"/>
              </a:rPr>
              <a:t>there could also be civil steps to recover losses</a:t>
            </a:r>
            <a:r>
              <a:rPr lang="en-US" sz="1200" baseline="0" dirty="0" smtClean="0">
                <a:solidFill>
                  <a:srgbClr val="7030A0"/>
                </a:solidFill>
              </a:rPr>
              <a:t>.</a:t>
            </a:r>
            <a:endParaRPr lang="en-ZA" sz="1200" dirty="0" smtClean="0">
              <a:solidFill>
                <a:srgbClr val="7030A0"/>
              </a:solidFill>
            </a:endParaRPr>
          </a:p>
          <a:p>
            <a:pPr marL="171450" indent="-171450">
              <a:buFont typeface="Arial" panose="020B0604020202020204" pitchFamily="34" charset="0"/>
              <a:buChar char="•"/>
            </a:pPr>
            <a:r>
              <a:rPr lang="en-ZA" sz="1200" b="1" kern="1200" dirty="0" smtClean="0">
                <a:solidFill>
                  <a:schemeClr val="tx1"/>
                </a:solidFill>
                <a:effectLst/>
                <a:latin typeface="+mn-lt"/>
                <a:ea typeface="+mn-ea"/>
                <a:cs typeface="+mn-cs"/>
              </a:rPr>
              <a:t>Clause 62 </a:t>
            </a:r>
            <a:r>
              <a:rPr lang="en-ZA" sz="1200" kern="1200" dirty="0" smtClean="0">
                <a:solidFill>
                  <a:schemeClr val="tx1"/>
                </a:solidFill>
                <a:effectLst/>
                <a:latin typeface="+mn-lt"/>
                <a:ea typeface="+mn-ea"/>
                <a:cs typeface="+mn-cs"/>
              </a:rPr>
              <a:t>(section 62): </a:t>
            </a:r>
          </a:p>
          <a:p>
            <a:pPr marL="628650" lvl="1" indent="-171450">
              <a:buFont typeface="Arial" panose="020B0604020202020204" pitchFamily="34" charset="0"/>
              <a:buChar char="•"/>
            </a:pPr>
            <a:r>
              <a:rPr lang="en-US" sz="1200" dirty="0" smtClean="0">
                <a:solidFill>
                  <a:srgbClr val="7030A0"/>
                </a:solidFill>
              </a:rPr>
              <a:t>Provide that steps taken iro failure to submit or timeously submit annual financial statements (Section 57) should be appropriate steps, rather than only disciplinary steps;</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CFOs</a:t>
            </a:r>
            <a:r>
              <a:rPr lang="en-US" sz="1200" kern="1200" baseline="0" dirty="0" smtClean="0">
                <a:solidFill>
                  <a:schemeClr val="tx1"/>
                </a:solidFill>
                <a:effectLst/>
                <a:latin typeface="+mn-lt"/>
                <a:ea typeface="+mn-ea"/>
                <a:cs typeface="+mn-cs"/>
              </a:rPr>
              <a:t> recommendation: </a:t>
            </a:r>
            <a:r>
              <a:rPr lang="en-US" sz="1200" kern="1200" dirty="0" smtClean="0">
                <a:solidFill>
                  <a:schemeClr val="tx1"/>
                </a:solidFill>
                <a:effectLst/>
                <a:latin typeface="+mn-lt"/>
                <a:ea typeface="+mn-ea"/>
                <a:cs typeface="+mn-cs"/>
              </a:rPr>
              <a:t>there could also be civil steps to recover losses</a:t>
            </a:r>
            <a:r>
              <a:rPr lang="en-US" sz="1200" kern="1200" baseline="0" dirty="0" smtClean="0">
                <a:solidFill>
                  <a:schemeClr val="tx1"/>
                </a:solidFill>
                <a:effectLst/>
                <a:latin typeface="+mn-lt"/>
                <a:ea typeface="+mn-ea"/>
                <a:cs typeface="+mn-cs"/>
              </a:rPr>
              <a:t>.</a:t>
            </a:r>
            <a:endParaRPr lang="en-ZA" sz="1200" kern="1200" baseline="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ZA" sz="3300" dirty="0" smtClean="0"/>
              <a:t>Delete (2)(a)(iii) re disciplinary steps against the AO for late filing of the annual report as it repeats (1)(b)(iii);</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Delete the requirement on the AG to submit the audited financial statements and audit report to Parliament, as well as any special report on a delay</a:t>
            </a:r>
            <a:r>
              <a:rPr lang="en-US" sz="1200" dirty="0" smtClean="0">
                <a:solidFill>
                  <a:srgbClr val="7030A0"/>
                </a:solidFill>
              </a:rPr>
              <a:t>, if the Executive Authority does not table the report</a:t>
            </a:r>
            <a:r>
              <a:rPr lang="en-US" sz="1200" kern="1200" dirty="0" smtClean="0">
                <a:solidFill>
                  <a:schemeClr val="tx1"/>
                </a:solidFill>
                <a:effectLst/>
                <a:latin typeface="+mn-lt"/>
                <a:ea typeface="+mn-ea"/>
                <a:cs typeface="+mn-cs"/>
              </a:rPr>
              <a:t>.</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CFOs</a:t>
            </a:r>
            <a:r>
              <a:rPr lang="en-US" sz="1200" kern="1200" baseline="0" dirty="0" smtClean="0">
                <a:solidFill>
                  <a:schemeClr val="tx1"/>
                </a:solidFill>
                <a:effectLst/>
                <a:latin typeface="+mn-lt"/>
                <a:ea typeface="+mn-ea"/>
                <a:cs typeface="+mn-cs"/>
              </a:rPr>
              <a:t> recommendation: </a:t>
            </a:r>
            <a:r>
              <a:rPr lang="en-US" sz="1200" kern="1200" dirty="0" smtClean="0">
                <a:solidFill>
                  <a:schemeClr val="tx1"/>
                </a:solidFill>
                <a:effectLst/>
                <a:latin typeface="+mn-lt"/>
                <a:ea typeface="+mn-ea"/>
                <a:cs typeface="+mn-cs"/>
              </a:rPr>
              <a:t>it is provided for in the Public Audit Act, 2004 (Act No. 25 of 2004) (“PAA”). The PAA does provide for steps to be taken by the AG iro “the accounts, financial statements and financial management of the administration of Parliament and of each provincial legislature” (section 4(1)(c)). </a:t>
            </a:r>
            <a:r>
              <a:rPr lang="en-ZA" sz="1200" kern="1200" dirty="0" smtClean="0">
                <a:solidFill>
                  <a:schemeClr val="tx1"/>
                </a:solidFill>
                <a:effectLst/>
                <a:latin typeface="+mn-lt"/>
                <a:ea typeface="+mn-ea"/>
                <a:cs typeface="+mn-cs"/>
              </a:rPr>
              <a:t>Section 21 of the PAA provide for the submission of audited reports for tabling in legislatures and if not tabled in one month, the AG must publish the report. The powers of the AG also now exceed what is provided in section 62 FMPPLA.</a:t>
            </a: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 66 </a:t>
            </a:r>
            <a:r>
              <a:rPr lang="en-GB" sz="1200" kern="1200" dirty="0" smtClean="0">
                <a:solidFill>
                  <a:schemeClr val="tx1"/>
                </a:solidFill>
                <a:effectLst/>
                <a:latin typeface="+mn-lt"/>
                <a:ea typeface="+mn-ea"/>
                <a:cs typeface="+mn-cs"/>
              </a:rPr>
              <a:t>(section 65): Add the power to regulate </a:t>
            </a:r>
            <a:r>
              <a:rPr lang="en-ZA" sz="1200" kern="1200" dirty="0" smtClean="0">
                <a:solidFill>
                  <a:schemeClr val="tx1"/>
                </a:solidFill>
                <a:effectLst/>
                <a:latin typeface="+mn-lt"/>
                <a:ea typeface="+mn-ea"/>
                <a:cs typeface="+mn-cs"/>
              </a:rPr>
              <a:t>planning, budgeting, reporting and auditing:</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2021.06.22: </a:t>
            </a:r>
            <a:r>
              <a:rPr lang="en-US" sz="1200" kern="1200" dirty="0" smtClean="0">
                <a:solidFill>
                  <a:schemeClr val="tx1"/>
                </a:solidFill>
                <a:effectLst/>
                <a:latin typeface="+mn-lt"/>
                <a:ea typeface="+mn-ea"/>
                <a:cs typeface="+mn-cs"/>
              </a:rPr>
              <a:t>Following the development of the 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Parliament strategic plan, the SMG Division pointed out that the regulations do not provide for planning etc. This addition will allow Parliament to adjust its strategic management framework to evolving requirements.</a:t>
            </a:r>
            <a:endParaRPr lang="en-ZA" sz="1200" kern="1200" dirty="0" smtClean="0">
              <a:solidFill>
                <a:schemeClr val="tx1"/>
              </a:solidFill>
              <a:effectLst/>
              <a:latin typeface="+mn-lt"/>
              <a:ea typeface="+mn-ea"/>
              <a:cs typeface="+mn-cs"/>
            </a:endParaRPr>
          </a:p>
          <a:p>
            <a:endParaRPr lang="en-ZA" b="1" dirty="0"/>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17</a:t>
            </a:fld>
            <a:endParaRPr lang="en-ZA" dirty="0"/>
          </a:p>
        </p:txBody>
      </p:sp>
    </p:spTree>
    <p:extLst>
      <p:ext uri="{BB962C8B-B14F-4D97-AF65-F5344CB8AC3E}">
        <p14:creationId xmlns:p14="http://schemas.microsoft.com/office/powerpoint/2010/main" xmlns="" val="127856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u="sng" dirty="0" smtClean="0"/>
              <a:t>In the draft amendments, these proposals</a:t>
            </a:r>
            <a:r>
              <a:rPr lang="en-US" sz="1200" b="0" u="sng" baseline="0" dirty="0" smtClean="0"/>
              <a:t> </a:t>
            </a:r>
            <a:r>
              <a:rPr lang="en-US" sz="1200" b="0" u="sng" dirty="0" smtClean="0"/>
              <a:t>are captured in the following clauses:</a:t>
            </a:r>
            <a:endParaRPr lang="en-GB" sz="1200" b="0" u="sng" dirty="0" smtClean="0"/>
          </a:p>
          <a:p>
            <a:r>
              <a:rPr lang="en-ZA" b="1" dirty="0" smtClean="0"/>
              <a:t>Budget process</a:t>
            </a:r>
          </a:p>
          <a:p>
            <a:pPr marL="171450" indent="-171450">
              <a:buFont typeface="Arial" panose="020B0604020202020204" pitchFamily="34" charset="0"/>
              <a:buChar char="•"/>
            </a:pPr>
            <a:r>
              <a:rPr lang="en-GB" b="0" dirty="0" smtClean="0"/>
              <a:t>Correct the imbalance</a:t>
            </a:r>
            <a:r>
              <a:rPr lang="en-GB" b="0" baseline="0" dirty="0" smtClean="0"/>
              <a:t> between the role of Parliament and that of the executive:</a:t>
            </a:r>
            <a:endParaRPr lang="en-GB" b="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t>Clause 3 </a:t>
            </a:r>
            <a:r>
              <a:rPr lang="en-GB" dirty="0" smtClean="0"/>
              <a:t>(section 2(c)(i)): Treasury no longer to comment on proposed budgets; </a:t>
            </a:r>
            <a:r>
              <a:rPr lang="en-GB" sz="1200" kern="1200" dirty="0" smtClean="0">
                <a:solidFill>
                  <a:schemeClr val="tx1"/>
                </a:solidFill>
                <a:effectLst/>
                <a:latin typeface="+mn-lt"/>
                <a:ea typeface="+mn-ea"/>
                <a:cs typeface="+mn-cs"/>
              </a:rPr>
              <a:t>The process for the approval of the budget will be between heads of the branches, thus this subparagraph is no longer applicable</a:t>
            </a:r>
          </a:p>
          <a:p>
            <a:pPr marL="628650" lvl="1" indent="-171450">
              <a:buFont typeface="Arial" panose="020B0604020202020204" pitchFamily="34" charset="0"/>
              <a:buChar char="•"/>
            </a:pPr>
            <a:r>
              <a:rPr lang="en-GB" b="1" dirty="0" smtClean="0"/>
              <a:t>Clause 17, 29 </a:t>
            </a:r>
            <a:r>
              <a:rPr lang="en-GB" dirty="0" smtClean="0"/>
              <a:t>(Sections 17(1), 29): Delete requirements for consultations with the Minister, Finance iro determining a process to submit the budget to Treasury (S17) and requisitioning appropriated funds (S29);</a:t>
            </a:r>
          </a:p>
          <a:p>
            <a:pPr marL="628650" lvl="1" indent="-171450">
              <a:buFont typeface="Arial" panose="020B0604020202020204" pitchFamily="34" charset="0"/>
              <a:buChar char="•"/>
            </a:pPr>
            <a:r>
              <a:rPr lang="en-GB" b="1" dirty="0" smtClean="0"/>
              <a:t>Clause 17 </a:t>
            </a:r>
            <a:r>
              <a:rPr lang="en-GB" dirty="0" smtClean="0"/>
              <a:t>(Section 17(1) and (1A)) Budgets are submitted for inclusion, not discussion, and may not be amended without written consent of the Executive Authority;</a:t>
            </a:r>
          </a:p>
          <a:p>
            <a:pPr marL="171450" indent="-171450">
              <a:buFont typeface="Arial" panose="020B0604020202020204" pitchFamily="34" charset="0"/>
              <a:buChar char="•"/>
            </a:pPr>
            <a:r>
              <a:rPr lang="en-GB" b="1" dirty="0" smtClean="0"/>
              <a:t>Clause 18</a:t>
            </a:r>
            <a:r>
              <a:rPr lang="en-GB" dirty="0" smtClean="0"/>
              <a:t>: Determine what an adjustment budget of a legislature may include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The CFOs were concerned that the wording of section 30 PFMA is not aligned to legislatures (e.g. (2)(b) referring to decisions of the executive) – Repeated the relevant section from the PFMA here, but adapted it for legislatures.</a:t>
            </a:r>
            <a:endParaRPr lang="en-GB" dirty="0" smtClean="0"/>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t>Clause 19 </a:t>
            </a:r>
            <a:r>
              <a:rPr lang="en-GB" dirty="0" smtClean="0"/>
              <a:t>(section 19): provide for expenditure before the annual budget is </a:t>
            </a:r>
            <a:r>
              <a:rPr lang="en-GB" u="sng" dirty="0" smtClean="0">
                <a:solidFill>
                  <a:srgbClr val="7030A0"/>
                </a:solidFill>
              </a:rPr>
              <a:t>approved</a:t>
            </a:r>
            <a:r>
              <a:rPr lang="en-GB" dirty="0" smtClean="0">
                <a:solidFill>
                  <a:srgbClr val="7030A0"/>
                </a:solidFill>
              </a:rPr>
              <a:t>, not before it is </a:t>
            </a:r>
            <a:r>
              <a:rPr lang="en-GB" u="sng" dirty="0" smtClean="0">
                <a:solidFill>
                  <a:srgbClr val="7030A0"/>
                </a:solidFill>
              </a:rPr>
              <a:t>passed</a:t>
            </a:r>
            <a:r>
              <a:rPr lang="en-GB" dirty="0" smtClean="0">
                <a:solidFill>
                  <a:srgbClr val="7030A0"/>
                </a:solidFill>
              </a:rPr>
              <a:t>.</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solidFill>
                  <a:srgbClr val="7030A0"/>
                </a:solidFill>
              </a:rPr>
              <a:t>CFOs recommendation. Concern – is the</a:t>
            </a:r>
            <a:r>
              <a:rPr lang="en-GB" baseline="0" dirty="0" smtClean="0">
                <a:solidFill>
                  <a:srgbClr val="7030A0"/>
                </a:solidFill>
              </a:rPr>
              <a:t> correct procedure not called “passing” a budget?</a:t>
            </a:r>
            <a:r>
              <a:rPr lang="en-ZA" sz="1200" kern="1200" dirty="0" smtClean="0">
                <a:solidFill>
                  <a:schemeClr val="tx1"/>
                </a:solidFill>
                <a:effectLst/>
                <a:latin typeface="+mn-lt"/>
                <a:ea typeface="+mn-ea"/>
                <a:cs typeface="+mn-cs"/>
              </a:rPr>
              <a:t> The budget is approved, by the legislature passing the bill.</a:t>
            </a:r>
            <a:endParaRPr lang="en-GB" dirty="0" smtClean="0">
              <a:solidFill>
                <a:srgbClr val="7030A0"/>
              </a:solidFill>
            </a:endParaRPr>
          </a:p>
          <a:p>
            <a:pPr marL="171450" indent="-171450">
              <a:buFont typeface="Arial" panose="020B0604020202020204" pitchFamily="34" charset="0"/>
              <a:buChar char="•"/>
            </a:pPr>
            <a:r>
              <a:rPr lang="en-GB" b="1" dirty="0" smtClean="0"/>
              <a:t>Clause 23: </a:t>
            </a:r>
            <a:r>
              <a:rPr lang="en-GB" dirty="0" smtClean="0"/>
              <a:t>Retain appropriated funds that were not spent in a financial year as part of a legislature’s own revenue</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CFO Workshop recommendation: Direct charges are to be retained. </a:t>
            </a:r>
            <a:endParaRPr lang="en-Z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NOTE: Consultation with the Minister of Finance will be required iro subsections (2) and (3) before this Bill can be introduced: Section 13(3) of the Public Finance Management Act, 1999 must be complied with: </a:t>
            </a:r>
            <a:r>
              <a:rPr lang="en-ZA"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“Draft legislation that excludes money from payment into the National Revenue Fund may be introduced in Parliament only after the Minister has been consulted on the reasonableness of the exclusion and has consented to the exclusion.” </a:t>
            </a:r>
            <a:endParaRPr lang="en-GB" dirty="0" smtClean="0"/>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 66 </a:t>
            </a:r>
            <a:r>
              <a:rPr lang="en-GB" sz="1200" kern="1200" dirty="0" smtClean="0">
                <a:solidFill>
                  <a:schemeClr val="tx1"/>
                </a:solidFill>
                <a:effectLst/>
                <a:latin typeface="+mn-lt"/>
                <a:ea typeface="+mn-ea"/>
                <a:cs typeface="+mn-cs"/>
              </a:rPr>
              <a:t>(section 65): Add the power to regulate </a:t>
            </a:r>
            <a:r>
              <a:rPr lang="en-ZA" sz="1200" kern="1200" dirty="0" smtClean="0">
                <a:solidFill>
                  <a:schemeClr val="tx1"/>
                </a:solidFill>
                <a:effectLst/>
                <a:latin typeface="+mn-lt"/>
                <a:ea typeface="+mn-ea"/>
                <a:cs typeface="+mn-cs"/>
              </a:rPr>
              <a:t>planning, budgeting, reporting and auditing:</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2021.06.22: </a:t>
            </a:r>
            <a:r>
              <a:rPr lang="en-US" sz="1200" kern="1200" dirty="0" smtClean="0">
                <a:solidFill>
                  <a:schemeClr val="tx1"/>
                </a:solidFill>
                <a:effectLst/>
                <a:latin typeface="+mn-lt"/>
                <a:ea typeface="+mn-ea"/>
                <a:cs typeface="+mn-cs"/>
              </a:rPr>
              <a:t>Following the development of the 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Parliament strategic plan, the SMG Division pointed out that the regulations do not provide for planning etc. This addition will allow Parliament to adjust its strategic management framework to evolving requirements.</a:t>
            </a:r>
            <a:endParaRPr lang="en-ZA" sz="1200" kern="1200" dirty="0" smtClean="0">
              <a:solidFill>
                <a:schemeClr val="tx1"/>
              </a:solidFill>
              <a:effectLst/>
              <a:latin typeface="+mn-lt"/>
              <a:ea typeface="+mn-ea"/>
              <a:cs typeface="+mn-cs"/>
            </a:endParaRPr>
          </a:p>
          <a:p>
            <a:endParaRPr lang="en-ZA" dirty="0" smtClean="0"/>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18</a:t>
            </a:fld>
            <a:endParaRPr lang="en-ZA" dirty="0"/>
          </a:p>
        </p:txBody>
      </p:sp>
    </p:spTree>
    <p:extLst>
      <p:ext uri="{BB962C8B-B14F-4D97-AF65-F5344CB8AC3E}">
        <p14:creationId xmlns:p14="http://schemas.microsoft.com/office/powerpoint/2010/main" xmlns="" val="817569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u="sng" dirty="0" smtClean="0"/>
              <a:t>In the draft amendments, these proposals</a:t>
            </a:r>
            <a:r>
              <a:rPr lang="en-US" sz="1200" b="0" u="sng" baseline="0" dirty="0" smtClean="0"/>
              <a:t> </a:t>
            </a:r>
            <a:r>
              <a:rPr lang="en-US" sz="1200" b="0" u="sng" dirty="0" smtClean="0"/>
              <a:t>are captured in the following clauses:</a:t>
            </a:r>
            <a:endParaRPr lang="en-GB" sz="1200" b="0" u="sng" dirty="0" smtClean="0"/>
          </a:p>
          <a:p>
            <a:r>
              <a:rPr lang="en-ZA" b="1" dirty="0" smtClean="0"/>
              <a:t>SCM</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b="1" dirty="0" smtClean="0"/>
              <a:t>Clause 40 </a:t>
            </a:r>
            <a:r>
              <a:rPr lang="en-ZA" dirty="0" smtClean="0"/>
              <a:t>(Section 39): </a:t>
            </a:r>
            <a:r>
              <a:rPr lang="en-ZA" dirty="0" smtClean="0">
                <a:solidFill>
                  <a:srgbClr val="7030A0"/>
                </a:solidFill>
              </a:rPr>
              <a:t>Removed the section determining the application of the SCM chapter;</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CFOs recommendation</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Question: S217 of the Constitution is applicable, so the deletion is probably neither here nor there, but</a:t>
            </a:r>
            <a:r>
              <a:rPr lang="en-US" baseline="0" dirty="0" smtClean="0"/>
              <a:t> there does not seem to be a specific reason for the deletion. Not clear why this is proposed for deletion.</a:t>
            </a:r>
            <a:endParaRPr lang="en-GB" dirty="0" smtClean="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b="1" dirty="0" smtClean="0"/>
              <a:t>Clause 41</a:t>
            </a:r>
            <a:r>
              <a:rPr lang="en-GB" dirty="0" smtClean="0"/>
              <a:t>: </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solidFill>
                  <a:srgbClr val="7030A0"/>
                </a:solidFill>
              </a:rPr>
              <a:t>Removed the list with various management systems required in the SCM regulations – only retain regular assessment of supply chain performance;</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solidFill>
                  <a:srgbClr val="7030A0"/>
                </a:solidFill>
              </a:rPr>
              <a:t>CFOs recommendation;</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Empower the Executive Authority of Parliament to prescribe preferential procurement principles that are appropriate to the environment in a legislature.</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CFOs recommendation: There are concerns that the PPPFA does not provide for the unique operations of legislatures. This paragraph will enable legislatures to streamline the application of that Act, especially as provision is now made in the new Section 71A for the FMPPLA to prevail over other legislation.</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Concern: GRAP does not prescribe these “pillars of Section 217”. T</a:t>
            </a:r>
            <a:r>
              <a:rPr lang="en-US" sz="1200" kern="1200" baseline="0" dirty="0" smtClean="0">
                <a:solidFill>
                  <a:schemeClr val="tx1"/>
                </a:solidFill>
                <a:effectLst/>
                <a:latin typeface="+mn-lt"/>
                <a:ea typeface="+mn-ea"/>
                <a:cs typeface="+mn-cs"/>
              </a:rPr>
              <a:t>here is no requirement in S40 that a unit must be established for each of these functions – only processes and procedures – all of which are </a:t>
            </a:r>
            <a:r>
              <a:rPr lang="en-US" sz="1200" kern="1200" dirty="0" smtClean="0">
                <a:solidFill>
                  <a:schemeClr val="tx1"/>
                </a:solidFill>
                <a:effectLst/>
                <a:latin typeface="+mn-lt"/>
                <a:ea typeface="+mn-ea"/>
                <a:cs typeface="+mn-cs"/>
              </a:rPr>
              <a:t>necessary for</a:t>
            </a:r>
            <a:r>
              <a:rPr lang="en-US" sz="1200" kern="1200" baseline="0" dirty="0" smtClean="0">
                <a:solidFill>
                  <a:schemeClr val="tx1"/>
                </a:solidFill>
                <a:effectLst/>
                <a:latin typeface="+mn-lt"/>
                <a:ea typeface="+mn-ea"/>
                <a:cs typeface="+mn-cs"/>
              </a:rPr>
              <a:t> proper supply chain management. A CFO (Parliament) recommends that these be retained.</a:t>
            </a:r>
            <a:endParaRPr lang="en-ZA" sz="1200" kern="1200" dirty="0" smtClean="0">
              <a:solidFill>
                <a:schemeClr val="tx1"/>
              </a:solidFill>
              <a:effectLst/>
              <a:latin typeface="+mn-lt"/>
              <a:ea typeface="+mn-ea"/>
              <a:cs typeface="+mn-cs"/>
            </a:endParaRP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Delete the requirement that the regulations must comply with other applicable legislation ( section 71A now provides that this Act prevails in the event of a conflict)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b="1" dirty="0" smtClean="0"/>
              <a:t>Clause 42 </a:t>
            </a:r>
            <a:r>
              <a:rPr lang="en-ZA" dirty="0" smtClean="0"/>
              <a:t>(section 41): </a:t>
            </a:r>
            <a:r>
              <a:rPr lang="en-ZA" dirty="0" smtClean="0">
                <a:solidFill>
                  <a:srgbClr val="7030A0"/>
                </a:solidFill>
              </a:rPr>
              <a:t>Remove the requirement to monitor the performance of contractors and report on this;</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CFO’s recommendation</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Concern: A-CFO Parliament - This is required by the AG. The standard of performance must be good, or else such expenditure could be wasteful. It is possible that because provincial legislatures report to the provincial treasury, and the provincial treasury monitors contracts, it is not necessary for provincial legislatures. But it is still applicable to Parliament.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b="1" dirty="0" smtClean="0"/>
              <a:t>Clause 43</a:t>
            </a:r>
            <a:r>
              <a:rPr lang="en-GB" dirty="0" smtClean="0"/>
              <a:t>: Repeal the provisions dealing with unsolicited offers (section 42 of the Act)</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CFOs recommendation</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CLSO inputs: It is recommended that provision be made for these to be regulated by way of regulations.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b="1" dirty="0" smtClean="0"/>
              <a:t>Clause 44: </a:t>
            </a:r>
            <a:r>
              <a:rPr lang="en-ZA" dirty="0" smtClean="0"/>
              <a:t>Exclusion of political role players from being members on tender committees. This is provided for in the SCM regulations, but not in the Act making the regulations </a:t>
            </a:r>
            <a:r>
              <a:rPr lang="en-ZA" i="1" dirty="0" smtClean="0"/>
              <a:t>ultra vires.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b="1" dirty="0" smtClean="0"/>
              <a:t>Clause 46</a:t>
            </a:r>
            <a:r>
              <a:rPr lang="en-GB" dirty="0" smtClean="0"/>
              <a:t>: </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dirty="0" smtClean="0"/>
              <a:t>Provide that contracts may not be awarded to state employees, regardless of an issue of conflict of interest or not, to align the Act with the public administration Acts. </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CFO Workshop recommendation –</a:t>
            </a:r>
            <a:r>
              <a:rPr lang="en-GB" sz="1200" kern="1200" baseline="0" dirty="0" smtClean="0">
                <a:solidFill>
                  <a:schemeClr val="tx1"/>
                </a:solidFill>
                <a:effectLst/>
                <a:latin typeface="+mn-lt"/>
                <a:ea typeface="+mn-ea"/>
                <a:cs typeface="+mn-cs"/>
              </a:rPr>
              <a:t> align with </a:t>
            </a:r>
            <a:r>
              <a:rPr lang="en-GB" sz="1200" kern="1200" dirty="0" smtClean="0">
                <a:solidFill>
                  <a:schemeClr val="tx1"/>
                </a:solidFill>
                <a:effectLst/>
                <a:latin typeface="+mn-lt"/>
                <a:ea typeface="+mn-ea"/>
                <a:cs typeface="+mn-cs"/>
              </a:rPr>
              <a:t>latest prohibitions in this regard.</a:t>
            </a:r>
            <a:endParaRPr lang="en-ZA" sz="1200" kern="1200" dirty="0" smtClean="0">
              <a:solidFill>
                <a:schemeClr val="tx1"/>
              </a:solidFill>
              <a:effectLst/>
              <a:latin typeface="+mn-lt"/>
              <a:ea typeface="+mn-ea"/>
              <a:cs typeface="+mn-cs"/>
            </a:endParaRP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Public Administration Act, 2014 (s8):</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“(2) An employee may not--</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   conduct business with the State; or</a:t>
            </a:r>
            <a:r>
              <a:rPr lang="en-ZA"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(b)   be a director of a public or private company conducting business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with the State”</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Public Service Act, 1994: Public Service Regulations, 2016 </a:t>
            </a:r>
            <a:r>
              <a:rPr lang="en-ZA" sz="1200" kern="1200" dirty="0" smtClean="0">
                <a:solidFill>
                  <a:schemeClr val="tx1"/>
                </a:solidFill>
                <a:effectLst/>
                <a:latin typeface="+mn-lt"/>
                <a:ea typeface="+mn-ea"/>
                <a:cs typeface="+mn-cs"/>
              </a:rPr>
              <a:t>-</a:t>
            </a:r>
            <a:r>
              <a:rPr lang="en-ZA" sz="1200" kern="1200" baseline="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Reg</a:t>
            </a:r>
            <a:r>
              <a:rPr lang="en-GB" sz="1200" kern="1200" dirty="0" smtClean="0">
                <a:solidFill>
                  <a:schemeClr val="tx1"/>
                </a:solidFill>
                <a:effectLst/>
                <a:latin typeface="+mn-lt"/>
                <a:ea typeface="+mn-ea"/>
                <a:cs typeface="+mn-cs"/>
              </a:rPr>
              <a:t> 13. An employee shall-- (c) not conduct business with any organ of state or be a director of a 	public or private company conducting business with an organ of state, unless such employee is in an official capacity a director of a company listed in schedule 2 and 3 of the Public Finance Management Act;</a:t>
            </a:r>
            <a:endParaRPr lang="en-ZA" sz="1200" kern="1200" dirty="0" smtClean="0">
              <a:solidFill>
                <a:schemeClr val="tx1"/>
              </a:solidFill>
              <a:effectLst/>
              <a:latin typeface="+mn-lt"/>
              <a:ea typeface="+mn-ea"/>
              <a:cs typeface="+mn-cs"/>
            </a:endParaRP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These two pieces of legislation however do not apply to employees of legislatures as they are not subject to PAM or the PSA. Furthermore, this is stated in regulations which may be changed without the intervention of Parliament. Recommend that the phrase about conflict be removed so that the FMPPLA is on par with these regulations - this will then apply to employees of legislatures as well and will continue to apply even if the regulations are amended</a:t>
            </a:r>
            <a:endParaRPr lang="en-ZA" dirty="0" smtClean="0"/>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dirty="0" smtClean="0"/>
              <a:t>Moved persons with whom a legislature should not contract (convicted of crime involving dishonesty; wilfully breached a contract with an organ of state; no tax clearance), from schedule 3 to this section to put it all in one place</a:t>
            </a:r>
            <a:endParaRPr lang="en-GB" dirty="0" smtClean="0"/>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19</a:t>
            </a:fld>
            <a:endParaRPr lang="en-ZA" dirty="0"/>
          </a:p>
        </p:txBody>
      </p:sp>
    </p:spTree>
    <p:extLst>
      <p:ext uri="{BB962C8B-B14F-4D97-AF65-F5344CB8AC3E}">
        <p14:creationId xmlns:p14="http://schemas.microsoft.com/office/powerpoint/2010/main" xmlns="" val="60978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1200" b="0" u="sng" dirty="0" smtClean="0"/>
              <a:t>In the draft amendments, these proposals</a:t>
            </a:r>
            <a:r>
              <a:rPr lang="en-US" sz="1200" b="0" u="sng" baseline="0" dirty="0" smtClean="0"/>
              <a:t> </a:t>
            </a:r>
            <a:r>
              <a:rPr lang="en-US" sz="1200" b="0" u="sng" dirty="0" smtClean="0"/>
              <a:t>are captured in the following clauses:</a:t>
            </a:r>
            <a:endParaRPr lang="en-GB" sz="1200" b="0" u="sng" dirty="0" smtClean="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b="1" dirty="0" smtClean="0"/>
              <a:t>Auditing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b="1" dirty="0" smtClean="0"/>
              <a:t>Clauses 47, 49, 50: </a:t>
            </a:r>
            <a:r>
              <a:rPr lang="en-GB" dirty="0" smtClean="0"/>
              <a:t>Changed the requirement of an audit </a:t>
            </a:r>
            <a:r>
              <a:rPr lang="en-GB" u="sng" dirty="0" smtClean="0"/>
              <a:t>unit</a:t>
            </a:r>
            <a:r>
              <a:rPr lang="en-GB" dirty="0" smtClean="0"/>
              <a:t> to allow for an audit </a:t>
            </a:r>
            <a:r>
              <a:rPr lang="en-GB" u="sng" dirty="0" smtClean="0"/>
              <a:t>function</a:t>
            </a:r>
            <a:r>
              <a:rPr lang="en-GB" dirty="0" smtClean="0"/>
              <a:t> to allow for provincial legislatures with a smaller administration;</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b="1" dirty="0" smtClean="0"/>
              <a:t>Clause 48 </a:t>
            </a:r>
            <a:r>
              <a:rPr lang="en-GB" dirty="0" smtClean="0"/>
              <a:t>(section 47): Clarify the required knowledge and skills for the chairperson of the audit committee: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knowledgeable of the </a:t>
            </a:r>
            <a:r>
              <a:rPr lang="en-GB" sz="1200" b="1" kern="1200" dirty="0" smtClean="0">
                <a:solidFill>
                  <a:schemeClr val="tx1"/>
                </a:solidFill>
                <a:effectLst/>
                <a:latin typeface="+mn-lt"/>
                <a:ea typeface="+mn-ea"/>
                <a:cs typeface="+mn-cs"/>
              </a:rPr>
              <a:t>[status</a:t>
            </a:r>
            <a:r>
              <a:rPr lang="en-GB" sz="8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 of the position] </a:t>
            </a:r>
            <a:r>
              <a:rPr lang="en-GB" sz="1200" u="sng" kern="1200" dirty="0" smtClean="0">
                <a:solidFill>
                  <a:schemeClr val="tx1"/>
                </a:solidFill>
                <a:effectLst/>
                <a:latin typeface="+mn-lt"/>
                <a:ea typeface="+mn-ea"/>
                <a:cs typeface="+mn-cs"/>
              </a:rPr>
              <a:t>legislative sector and its environment</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u="sng" kern="1200" dirty="0" smtClean="0">
                <a:solidFill>
                  <a:schemeClr val="tx1"/>
                </a:solidFill>
                <a:effectLst/>
                <a:latin typeface="+mn-lt"/>
                <a:ea typeface="+mn-ea"/>
                <a:cs typeface="+mn-cs"/>
              </a:rPr>
              <a:t>has</a:t>
            </a:r>
            <a:r>
              <a:rPr lang="en-GB" sz="1200" kern="1200" dirty="0" smtClean="0">
                <a:solidFill>
                  <a:schemeClr val="tx1"/>
                </a:solidFill>
                <a:effectLst/>
                <a:latin typeface="+mn-lt"/>
                <a:ea typeface="+mn-ea"/>
                <a:cs typeface="+mn-cs"/>
              </a:rPr>
              <a:t> the requisite </a:t>
            </a:r>
            <a:r>
              <a:rPr lang="en-GB" sz="1200" b="1" kern="1200" dirty="0" smtClean="0">
                <a:solidFill>
                  <a:schemeClr val="tx1"/>
                </a:solidFill>
                <a:effectLst/>
                <a:latin typeface="+mn-lt"/>
                <a:ea typeface="+mn-ea"/>
                <a:cs typeface="+mn-cs"/>
              </a:rPr>
              <a:t>[business</a:t>
            </a:r>
            <a:r>
              <a:rPr lang="en-GB" sz="8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 financial and leadership] </a:t>
            </a:r>
            <a:r>
              <a:rPr lang="en-GB" sz="1200" kern="1200" dirty="0" smtClean="0">
                <a:solidFill>
                  <a:schemeClr val="tx1"/>
                </a:solidFill>
                <a:effectLst/>
                <a:latin typeface="+mn-lt"/>
                <a:ea typeface="+mn-ea"/>
                <a:cs typeface="+mn-cs"/>
              </a:rPr>
              <a:t>skills</a:t>
            </a:r>
            <a:r>
              <a:rPr lang="en-ZA" dirty="0" smtClean="0">
                <a:effectLst/>
              </a:rPr>
              <a:t> </a:t>
            </a:r>
            <a:endParaRPr lang="en-ZA" sz="1000" kern="1200" dirty="0" smtClean="0">
              <a:solidFill>
                <a:schemeClr val="tx1"/>
              </a:solidFill>
              <a:effectLst/>
              <a:latin typeface="+mn-lt"/>
              <a:ea typeface="+mn-ea"/>
              <a:cs typeface="+mn-cs"/>
            </a:endParaRP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CFO workshop recommendation</a:t>
            </a:r>
            <a:endParaRPr lang="en-ZA" sz="1200" kern="1200" dirty="0" smtClean="0">
              <a:solidFill>
                <a:schemeClr val="tx1"/>
              </a:solidFill>
              <a:effectLst/>
              <a:latin typeface="+mn-lt"/>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b="1" dirty="0" smtClean="0"/>
              <a:t>Clause 49:</a:t>
            </a:r>
            <a:r>
              <a:rPr lang="en-GB" b="1" baseline="0" dirty="0" smtClean="0"/>
              <a:t> </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Expand on the content of the charter for, and functions of, the audit committee; </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Must also include responsibilities of the audit committee</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Must also provide rules to govern the relationship between the committee and the EA and AG (not only with the AO as is the case at the moment)</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dirty="0" smtClean="0">
                <a:solidFill>
                  <a:srgbClr val="0070C0"/>
                </a:solidFill>
              </a:rPr>
              <a:t>Recommend that the rules governing the relationship between the Committee, the AO; the EA and the AG be prescribed by regulation to ensure standardisation and involvement of the EA</a:t>
            </a:r>
            <a:endParaRPr lang="en-GB" dirty="0" smtClean="0"/>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Require the Executive Authority to approve investigations rather than the AO;</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CFOs recommendation: </a:t>
            </a:r>
            <a:r>
              <a:rPr lang="en-GB" sz="1200" kern="1200" dirty="0" smtClean="0">
                <a:solidFill>
                  <a:schemeClr val="tx1"/>
                </a:solidFill>
                <a:effectLst/>
                <a:latin typeface="+mn-lt"/>
                <a:ea typeface="+mn-ea"/>
                <a:cs typeface="+mn-cs"/>
              </a:rPr>
              <a:t>The Audit Committee reports on the administration and investigates the administration. It thus makes sense for the instructions and reporting to be to the EA, rather than for instructions to come from, and reporting to be done to, the AO.</a:t>
            </a:r>
            <a:endParaRPr lang="en-GB" dirty="0" smtClean="0"/>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The audit committee to report, rather than comment in the annual report </a:t>
            </a:r>
            <a:r>
              <a:rPr lang="en-GB" sz="1200" dirty="0" smtClean="0">
                <a:solidFill>
                  <a:srgbClr val="7030A0"/>
                </a:solidFill>
              </a:rPr>
              <a:t>and expand what must be reported on</a:t>
            </a:r>
            <a:r>
              <a:rPr lang="en-GB" dirty="0" smtClean="0"/>
              <a:t>;</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dirty="0" smtClean="0">
                <a:effectLst/>
              </a:rPr>
              <a:t>The effectiveness of </a:t>
            </a:r>
            <a:r>
              <a:rPr lang="en-GB" sz="1200" u="sng" dirty="0" smtClean="0">
                <a:effectLst/>
              </a:rPr>
              <a:t>governance</a:t>
            </a:r>
            <a:r>
              <a:rPr lang="en-GB" sz="800" dirty="0" smtClean="0">
                <a:effectLst/>
              </a:rPr>
              <a:t> </a:t>
            </a:r>
            <a:r>
              <a:rPr lang="en-GB" sz="1200" u="sng" dirty="0" smtClean="0">
                <a:effectLst/>
              </a:rPr>
              <a:t>, risk management and</a:t>
            </a:r>
            <a:r>
              <a:rPr lang="en-GB" sz="1200" dirty="0" smtClean="0">
                <a:effectLst/>
              </a:rPr>
              <a:t> internal control</a:t>
            </a:r>
            <a:r>
              <a:rPr lang="en-GB" sz="1200" u="sng" dirty="0" smtClean="0">
                <a:effectLst/>
              </a:rPr>
              <a:t> processes</a:t>
            </a:r>
            <a:r>
              <a:rPr lang="en-GB" sz="1200" dirty="0" smtClean="0">
                <a:effectLst/>
              </a:rPr>
              <a:t>;</a:t>
            </a:r>
            <a:endParaRPr lang="en-ZA" sz="1200" dirty="0" smtClean="0">
              <a:effectLst/>
            </a:endParaRP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CFO workshop recommendation: Comments may be verbal. A report will allow for formal records that can be made available to various stakeholders.</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900" dirty="0" smtClean="0">
                <a:solidFill>
                  <a:srgbClr val="7030A0"/>
                </a:solidFill>
              </a:rPr>
              <a:t>The audit committee must report to the Executive Authority at least annually;</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2000" dirty="0" smtClean="0"/>
              <a:t>CFOs recommendation</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900" dirty="0" smtClean="0">
                <a:solidFill>
                  <a:srgbClr val="7030A0"/>
                </a:solidFill>
              </a:rPr>
              <a:t>Provide the power to have access to personnel records</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2000" dirty="0" smtClean="0"/>
              <a:t>CFOs recommendation</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900" dirty="0" smtClean="0">
                <a:solidFill>
                  <a:srgbClr val="7030A0"/>
                </a:solidFill>
              </a:rPr>
              <a:t>Retain that meetings must be at least four times a year – but remove the statement “as often as is required”.</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CFOs recommendation</a:t>
            </a:r>
            <a:r>
              <a:rPr lang="en-ZA" sz="1200" kern="1200" baseline="0" dirty="0" smtClean="0">
                <a:solidFill>
                  <a:schemeClr val="tx1"/>
                </a:solidFill>
                <a:effectLst/>
                <a:latin typeface="+mn-lt"/>
                <a:ea typeface="+mn-ea"/>
                <a:cs typeface="+mn-cs"/>
              </a:rPr>
              <a:t> – it speaks for itself – “at least” allows more meetings</a:t>
            </a:r>
            <a:endParaRPr lang="en-GB" dirty="0" smtClean="0"/>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20</a:t>
            </a:fld>
            <a:endParaRPr lang="en-ZA" dirty="0"/>
          </a:p>
        </p:txBody>
      </p:sp>
    </p:spTree>
    <p:extLst>
      <p:ext uri="{BB962C8B-B14F-4D97-AF65-F5344CB8AC3E}">
        <p14:creationId xmlns:p14="http://schemas.microsoft.com/office/powerpoint/2010/main" xmlns="" val="246463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1200" b="0" u="sng" dirty="0" smtClean="0"/>
              <a:t>In the draft amendments, these proposals</a:t>
            </a:r>
            <a:r>
              <a:rPr lang="en-US" sz="1200" b="0" u="sng" baseline="0" dirty="0" smtClean="0"/>
              <a:t> </a:t>
            </a:r>
            <a:r>
              <a:rPr lang="en-US" sz="1200" b="0" u="sng" dirty="0" smtClean="0"/>
              <a:t>are captured in the following clauses:</a:t>
            </a:r>
            <a:endParaRPr lang="en-GB" sz="1200" b="0" u="sng" dirty="0" smtClean="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b="1" dirty="0" smtClean="0"/>
              <a:t>Auditing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b="1" dirty="0" smtClean="0"/>
              <a:t>Clause 50 </a:t>
            </a:r>
            <a:r>
              <a:rPr lang="en-GB" dirty="0" smtClean="0"/>
              <a:t>(section 49):</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Change the obligation of the AO – rather than </a:t>
            </a:r>
            <a:r>
              <a:rPr lang="en-GB" u="sng" dirty="0" smtClean="0"/>
              <a:t>to establish</a:t>
            </a:r>
            <a:r>
              <a:rPr lang="en-GB" dirty="0" smtClean="0"/>
              <a:t>, to </a:t>
            </a:r>
            <a:r>
              <a:rPr lang="en-GB" u="sng" dirty="0" smtClean="0"/>
              <a:t>ensure </a:t>
            </a:r>
            <a:r>
              <a:rPr lang="en-GB" dirty="0" smtClean="0"/>
              <a:t>that the function is established;</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CFOs recommendation.</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900" dirty="0" smtClean="0">
                <a:solidFill>
                  <a:srgbClr val="0070C0"/>
                </a:solidFill>
              </a:rPr>
              <a:t>Concern that the reporting line of this function is not clear enough in the Bill (see subsection (3)) – recommend that this be made clear (section 50 can also be moved to chapter 8 so that the Audit Committee is the only aspect dealt with in Chapter 7.</a:t>
            </a:r>
            <a:endParaRPr lang="en-GB" sz="1900" dirty="0" smtClean="0">
              <a:solidFill>
                <a:srgbClr val="0070C0"/>
              </a:solidFill>
            </a:endParaRP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dirty="0" smtClean="0"/>
              <a:t>Remove requirement to be consistent with other organs of state;</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CFOs recommendation: complying with the standards</a:t>
            </a:r>
            <a:r>
              <a:rPr lang="en-GB" baseline="0" dirty="0" smtClean="0"/>
              <a:t> set by the Institute of Internal Auditors is sufficient.</a:t>
            </a:r>
            <a:endParaRPr lang="en-GB" dirty="0" smtClean="0"/>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Require the audit function to prepare a charter, an evolving (rather than 3 year) audit plan, an annual audit programme;</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CFOs recommendation;</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Sets out the powers of the function and reporting obligations.</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CFOs recommendation to align</a:t>
            </a:r>
            <a:r>
              <a:rPr lang="en-GB" baseline="0" dirty="0" smtClean="0"/>
              <a:t> with current practices and make the function effective and ensure independence.</a:t>
            </a:r>
            <a:r>
              <a:rPr lang="en-GB" dirty="0" smtClean="0"/>
              <a:t> </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Powers: Access to information, documents</a:t>
            </a:r>
            <a:r>
              <a:rPr lang="en-GB" baseline="0" dirty="0" smtClean="0"/>
              <a:t> and records, assets and officials;</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baseline="0" dirty="0" smtClean="0"/>
              <a:t>Reporting: To AO (performance) and audit committee (audits)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b="1" dirty="0" smtClean="0"/>
              <a:t>Clause 58 </a:t>
            </a:r>
            <a:r>
              <a:rPr lang="en-GB" dirty="0" smtClean="0"/>
              <a:t>(section 58): Remove the requirement of a report on any delay iro an audit to be submitted “</a:t>
            </a:r>
            <a:r>
              <a:rPr lang="en-GB" u="sng" dirty="0" smtClean="0"/>
              <a:t>promptly</a:t>
            </a:r>
            <a:r>
              <a:rPr lang="en-GB" dirty="0" smtClean="0"/>
              <a:t>” and tabled “</a:t>
            </a:r>
            <a:r>
              <a:rPr lang="en-GB" u="sng" dirty="0" smtClean="0"/>
              <a:t>promptly</a:t>
            </a:r>
            <a:r>
              <a:rPr lang="en-GB" dirty="0" smtClean="0"/>
              <a:t>”.</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CFOs recommendation: For the sake of practicality – what is promptly?</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b="1" dirty="0" smtClean="0"/>
              <a:t>Clause 61 </a:t>
            </a:r>
            <a:r>
              <a:rPr lang="en-GB" dirty="0" smtClean="0"/>
              <a:t>(section 61): AO to develop an action plan to address audit queries, and see to its implementation within a reasonable time, rather than addressing such queries promptly.</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CFOs recommendation: For the sake of practicality – what is promptly?</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Parliament currently develops an action plan to address audit queries. It allows for clear milestones and deliverables to be identified at the outset.</a:t>
            </a:r>
            <a:endParaRPr lang="en-GB" dirty="0" smtClean="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b="1" dirty="0" smtClean="0"/>
              <a:t>Clause 66 </a:t>
            </a:r>
            <a:r>
              <a:rPr lang="en-GB" dirty="0" smtClean="0"/>
              <a:t>(section 65): Add the power to regulate </a:t>
            </a:r>
            <a:r>
              <a:rPr lang="en-ZA" dirty="0" smtClean="0"/>
              <a:t>planning, budgeting, reporting and auditing;</a:t>
            </a:r>
            <a:endParaRPr lang="en-US" dirty="0" smtClean="0"/>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2021.06.22: </a:t>
            </a:r>
            <a:r>
              <a:rPr lang="en-US" sz="1200" kern="1200" dirty="0" smtClean="0">
                <a:solidFill>
                  <a:schemeClr val="tx1"/>
                </a:solidFill>
                <a:effectLst/>
                <a:latin typeface="+mn-lt"/>
                <a:ea typeface="+mn-ea"/>
                <a:cs typeface="+mn-cs"/>
              </a:rPr>
              <a:t>Following the development of the 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Parliament strategic plan, the SMG Division pointed out that the regulations do not provide for planning etc. This addition will allow Parliament to adjust its strategic management framework to evolving requirements.</a:t>
            </a:r>
            <a:endParaRPr lang="en-ZA" sz="1200" kern="1200" dirty="0" smtClean="0">
              <a:solidFill>
                <a:schemeClr val="tx1"/>
              </a:solidFill>
              <a:effectLst/>
              <a:latin typeface="+mn-lt"/>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ZA" dirty="0" smtClean="0"/>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21</a:t>
            </a:fld>
            <a:endParaRPr lang="en-ZA" dirty="0"/>
          </a:p>
        </p:txBody>
      </p:sp>
    </p:spTree>
    <p:extLst>
      <p:ext uri="{BB962C8B-B14F-4D97-AF65-F5344CB8AC3E}">
        <p14:creationId xmlns:p14="http://schemas.microsoft.com/office/powerpoint/2010/main" xmlns="" val="445114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4</a:t>
            </a:fld>
            <a:endParaRPr lang="en-ZA" dirty="0"/>
          </a:p>
        </p:txBody>
      </p:sp>
    </p:spTree>
    <p:extLst>
      <p:ext uri="{BB962C8B-B14F-4D97-AF65-F5344CB8AC3E}">
        <p14:creationId xmlns:p14="http://schemas.microsoft.com/office/powerpoint/2010/main" xmlns="" val="41016029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u="sng" dirty="0" smtClean="0"/>
              <a:t>In the draft amendments, these proposals</a:t>
            </a:r>
            <a:r>
              <a:rPr lang="en-US" sz="1200" b="0" u="sng" baseline="0" dirty="0" smtClean="0"/>
              <a:t> </a:t>
            </a:r>
            <a:r>
              <a:rPr lang="en-US" sz="1200" b="0" u="sng" dirty="0" smtClean="0"/>
              <a:t>are captured in the following clauses:</a:t>
            </a:r>
            <a:endParaRPr lang="en-GB" sz="1200" b="0" u="sng" dirty="0" smtClean="0"/>
          </a:p>
          <a:p>
            <a:pPr marL="1714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dirty="0" smtClean="0">
                <a:solidFill>
                  <a:schemeClr val="tx1"/>
                </a:solidFill>
                <a:effectLst/>
                <a:latin typeface="+mn-lt"/>
                <a:ea typeface="+mn-ea"/>
                <a:cs typeface="+mn-cs"/>
              </a:rPr>
              <a:t>Clauses 8, 56, 62 </a:t>
            </a:r>
            <a:r>
              <a:rPr lang="en-GB" sz="1200" kern="1200" dirty="0" smtClean="0">
                <a:solidFill>
                  <a:schemeClr val="tx1"/>
                </a:solidFill>
                <a:effectLst/>
                <a:latin typeface="+mn-lt"/>
                <a:ea typeface="+mn-ea"/>
                <a:cs typeface="+mn-cs"/>
              </a:rPr>
              <a:t>(sections 7(1)(g), 56(2)(d), 62(1)(b)): </a:t>
            </a:r>
            <a:r>
              <a:rPr lang="en-GB" sz="2400" dirty="0" smtClean="0"/>
              <a:t>Delete “criminal” / “disciplinary” so that any proceedings (i.e. including criminal / disciplinary) can be instituted;</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CFOs recommendation;</a:t>
            </a:r>
            <a:endParaRPr lang="en-Z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Clause 10 </a:t>
            </a:r>
            <a:r>
              <a:rPr lang="en-GB" sz="1200" kern="1200" dirty="0" smtClean="0">
                <a:solidFill>
                  <a:schemeClr val="tx1"/>
                </a:solidFill>
                <a:effectLst/>
                <a:latin typeface="+mn-lt"/>
                <a:ea typeface="+mn-ea"/>
                <a:cs typeface="+mn-cs"/>
              </a:rPr>
              <a:t>(section 10):  reducing the obligation to regularly review delegations – delegations </a:t>
            </a:r>
            <a:r>
              <a:rPr lang="en-GB" sz="1200" u="sng" kern="1200" dirty="0" smtClean="0">
                <a:solidFill>
                  <a:schemeClr val="tx1"/>
                </a:solidFill>
                <a:effectLst/>
                <a:latin typeface="+mn-lt"/>
                <a:ea typeface="+mn-ea"/>
                <a:cs typeface="+mn-cs"/>
              </a:rPr>
              <a:t>may</a:t>
            </a:r>
            <a:r>
              <a:rPr lang="en-GB" sz="1200" kern="1200" dirty="0" smtClean="0">
                <a:solidFill>
                  <a:schemeClr val="tx1"/>
                </a:solidFill>
                <a:effectLst/>
                <a:latin typeface="+mn-lt"/>
                <a:ea typeface="+mn-ea"/>
                <a:cs typeface="+mn-cs"/>
              </a:rPr>
              <a:t> be reviewed when necessary</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CFOs recommendation: In practice these are not reviewed regularly. They only need to be reviewed when circumstances change;</a:t>
            </a:r>
            <a:endParaRPr lang="en-Z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1" dirty="0" smtClean="0"/>
              <a:t>Clause 34: </a:t>
            </a:r>
            <a:r>
              <a:rPr lang="en-GB" sz="1200" kern="1200" dirty="0" smtClean="0">
                <a:solidFill>
                  <a:schemeClr val="tx1"/>
                </a:solidFill>
                <a:effectLst/>
                <a:latin typeface="+mn-lt"/>
                <a:ea typeface="+mn-ea"/>
                <a:cs typeface="+mn-cs"/>
              </a:rPr>
              <a:t>CFOs recommendation:</a:t>
            </a:r>
            <a:endParaRPr lang="en-GB" sz="1200" b="1" dirty="0" smtClean="0"/>
          </a:p>
          <a:p>
            <a:pPr marL="628650" lvl="1" indent="-171450">
              <a:buFont typeface="Arial" panose="020B0604020202020204" pitchFamily="34" charset="0"/>
              <a:buChar char="•"/>
            </a:pPr>
            <a:r>
              <a:rPr lang="en-GB" sz="2200" dirty="0" smtClean="0">
                <a:solidFill>
                  <a:srgbClr val="7030A0"/>
                </a:solidFill>
              </a:rPr>
              <a:t>Makes it discretional to issue regulations on political party funding;</a:t>
            </a:r>
          </a:p>
          <a:p>
            <a:pPr marL="1085850" lvl="2" indent="-171450">
              <a:buFont typeface="Arial" panose="020B0604020202020204" pitchFamily="34" charset="0"/>
              <a:buChar char="•"/>
            </a:pPr>
            <a:r>
              <a:rPr lang="en-US" sz="2200" dirty="0" smtClean="0">
                <a:solidFill>
                  <a:srgbClr val="7030A0"/>
                </a:solidFill>
              </a:rPr>
              <a:t>Concern:</a:t>
            </a:r>
            <a:endParaRPr lang="en-GB" sz="2200" dirty="0" smtClean="0">
              <a:solidFill>
                <a:srgbClr val="7030A0"/>
              </a:solidFill>
            </a:endParaRPr>
          </a:p>
          <a:p>
            <a:pPr marL="628650" lvl="1" indent="-171450">
              <a:buFont typeface="Arial" panose="020B0604020202020204" pitchFamily="34" charset="0"/>
              <a:buChar char="•"/>
            </a:pPr>
            <a:r>
              <a:rPr lang="en-GB" sz="2200" dirty="0" smtClean="0">
                <a:solidFill>
                  <a:srgbClr val="7030A0"/>
                </a:solidFill>
              </a:rPr>
              <a:t>Removes the explicit requirement to consult with political parties before making said regulations; and</a:t>
            </a:r>
          </a:p>
          <a:p>
            <a:pPr marL="1085850" lvl="2" indent="-171450">
              <a:buFont typeface="Arial" panose="020B0604020202020204" pitchFamily="34" charset="0"/>
              <a:buChar char="•"/>
            </a:pPr>
            <a:r>
              <a:rPr lang="en-GB" sz="1200" kern="1200" dirty="0" smtClean="0">
                <a:solidFill>
                  <a:schemeClr val="tx1"/>
                </a:solidFill>
                <a:effectLst/>
                <a:latin typeface="+mn-lt"/>
                <a:ea typeface="+mn-ea"/>
                <a:cs typeface="+mn-cs"/>
              </a:rPr>
              <a:t>Although sections 59 and 72 of the Constitution require consultation in legislative process, and guidance from courts would indicate that it is necessary to consult with political parties on regulations that deal with their funding – it is recommended that this requirement in the FMPPLA not be removed. If it was never included, it would not matter. This deletion may however be perceived as removing the requirement altogether.</a:t>
            </a:r>
            <a:endParaRPr lang="en-GB" sz="2200" dirty="0" smtClean="0">
              <a:solidFill>
                <a:srgbClr val="7030A0"/>
              </a:solidFill>
            </a:endParaRPr>
          </a:p>
          <a:p>
            <a:pPr marL="628650" lvl="1" indent="-171450">
              <a:buFont typeface="Arial" panose="020B0604020202020204" pitchFamily="34" charset="0"/>
              <a:buChar char="•"/>
            </a:pPr>
            <a:r>
              <a:rPr lang="en-GB" sz="2200" dirty="0" smtClean="0">
                <a:solidFill>
                  <a:srgbClr val="7030A0"/>
                </a:solidFill>
              </a:rPr>
              <a:t>Removes the requirement to provide represented </a:t>
            </a:r>
            <a:r>
              <a:rPr lang="en-ZA" sz="2200" dirty="0" smtClean="0">
                <a:solidFill>
                  <a:srgbClr val="7030A0"/>
                </a:solidFill>
              </a:rPr>
              <a:t>parties with financial and administrative assistance</a:t>
            </a:r>
            <a:r>
              <a:rPr lang="en-GB" sz="2200" dirty="0" smtClean="0"/>
              <a:t>.</a:t>
            </a:r>
          </a:p>
          <a:p>
            <a:pPr marL="1085850" lvl="2" indent="-171450">
              <a:buFont typeface="Arial" panose="020B0604020202020204" pitchFamily="34" charset="0"/>
              <a:buChar char="•"/>
            </a:pPr>
            <a:r>
              <a:rPr lang="en-GB" sz="2200" dirty="0" smtClean="0"/>
              <a:t>S34(5) repeats section 57 of the Constitution</a:t>
            </a:r>
            <a:endParaRPr lang="en-ZA" sz="1200" kern="1200" dirty="0" smtClean="0">
              <a:solidFill>
                <a:schemeClr val="tx1"/>
              </a:solidFill>
              <a:effectLst/>
              <a:latin typeface="+mn-lt"/>
              <a:ea typeface="+mn-ea"/>
              <a:cs typeface="+mn-cs"/>
            </a:endParaRPr>
          </a:p>
          <a:p>
            <a:r>
              <a:rPr lang="en-ZA" b="1" dirty="0" smtClean="0"/>
              <a:t>Gaps</a:t>
            </a:r>
          </a:p>
          <a:p>
            <a:pPr marL="228600" marR="0" lvl="0" indent="-22860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Clause 22, 39: Provide for a process to approve gifts, donations or sponsorship which is not currently provided for in the Act</a:t>
            </a:r>
          </a:p>
          <a:p>
            <a:pPr marL="685800" marR="0" lvl="1" indent="-22860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CFOs recommendation</a:t>
            </a:r>
            <a:endParaRPr lang="en-ZA" b="1" dirty="0" smtClean="0"/>
          </a:p>
          <a:p>
            <a:endParaRPr lang="en-US" b="1" dirty="0" smtClean="0"/>
          </a:p>
          <a:p>
            <a:pPr algn="just"/>
            <a:r>
              <a:rPr lang="en-GB" b="1" dirty="0" smtClean="0"/>
              <a:t>Consequential amendments not yet addressed:</a:t>
            </a:r>
          </a:p>
          <a:p>
            <a:pPr marL="171450" indent="-171450">
              <a:buFont typeface="Arial" panose="020B0604020202020204" pitchFamily="34" charset="0"/>
              <a:buChar char="•"/>
            </a:pPr>
            <a:r>
              <a:rPr lang="en-GB" dirty="0" smtClean="0"/>
              <a:t>Clause 70 (section 69) – offences: “</a:t>
            </a:r>
            <a:r>
              <a:rPr lang="en-GB" sz="1200" kern="1200" dirty="0" smtClean="0">
                <a:solidFill>
                  <a:schemeClr val="tx1"/>
                </a:solidFill>
                <a:effectLst/>
                <a:latin typeface="+mn-lt"/>
                <a:ea typeface="+mn-ea"/>
                <a:cs typeface="+mn-cs"/>
              </a:rPr>
              <a:t>7</a:t>
            </a:r>
            <a:r>
              <a:rPr lang="en-GB" sz="1200" u="sng" kern="1200" dirty="0" smtClean="0">
                <a:solidFill>
                  <a:schemeClr val="tx1"/>
                </a:solidFill>
                <a:effectLst/>
                <a:latin typeface="+mn-lt"/>
                <a:ea typeface="+mn-ea"/>
                <a:cs typeface="+mn-cs"/>
              </a:rPr>
              <a:t>(1</a:t>
            </a:r>
            <a:r>
              <a:rPr lang="en-GB" sz="1200" kern="1200" dirty="0" smtClean="0">
                <a:solidFill>
                  <a:schemeClr val="tx1"/>
                </a:solidFill>
                <a:effectLst/>
                <a:latin typeface="+mn-lt"/>
                <a:ea typeface="+mn-ea"/>
                <a:cs typeface="+mn-cs"/>
              </a:rPr>
              <a:t> </a:t>
            </a:r>
            <a:r>
              <a:rPr lang="en-GB" sz="1200" u="sng"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26</a:t>
            </a:r>
            <a:r>
              <a:rPr lang="en-GB" sz="1200" i="1" kern="1200" dirty="0" smtClean="0">
                <a:solidFill>
                  <a:schemeClr val="tx1"/>
                </a:solidFill>
                <a:effectLst/>
                <a:latin typeface="+mn-lt"/>
                <a:ea typeface="+mn-ea"/>
                <a:cs typeface="+mn-cs"/>
              </a:rPr>
              <a:t>(c)</a:t>
            </a:r>
            <a:r>
              <a:rPr lang="en-GB" sz="1200" kern="1200" dirty="0" smtClean="0">
                <a:solidFill>
                  <a:schemeClr val="tx1"/>
                </a:solidFill>
                <a:effectLst/>
                <a:latin typeface="+mn-lt"/>
                <a:ea typeface="+mn-ea"/>
                <a:cs typeface="+mn-cs"/>
              </a:rPr>
              <a:t>, 30(2)</a:t>
            </a:r>
            <a:r>
              <a:rPr lang="en-GB" sz="1200" i="1" kern="1200" dirty="0" smtClean="0">
                <a:solidFill>
                  <a:schemeClr val="tx1"/>
                </a:solidFill>
                <a:effectLst/>
                <a:latin typeface="+mn-lt"/>
                <a:ea typeface="+mn-ea"/>
                <a:cs typeface="+mn-cs"/>
              </a:rPr>
              <a:t>(a) </a:t>
            </a:r>
            <a:r>
              <a:rPr lang="en-GB" sz="1200" kern="1200" dirty="0" smtClean="0">
                <a:solidFill>
                  <a:schemeClr val="tx1"/>
                </a:solidFill>
                <a:effectLst/>
                <a:latin typeface="+mn-lt"/>
                <a:ea typeface="+mn-ea"/>
                <a:cs typeface="+mn-cs"/>
              </a:rPr>
              <a:t>or </a:t>
            </a:r>
            <a:r>
              <a:rPr lang="en-GB" sz="1200" i="1" kern="1200" dirty="0" smtClean="0">
                <a:solidFill>
                  <a:schemeClr val="tx1"/>
                </a:solidFill>
                <a:effectLst/>
                <a:latin typeface="+mn-lt"/>
                <a:ea typeface="+mn-ea"/>
                <a:cs typeface="+mn-cs"/>
              </a:rPr>
              <a:t>(c)</a:t>
            </a:r>
            <a:r>
              <a:rPr lang="en-GB" sz="1200" kern="1200" dirty="0" smtClean="0">
                <a:solidFill>
                  <a:schemeClr val="tx1"/>
                </a:solidFill>
                <a:effectLst/>
                <a:latin typeface="+mn-lt"/>
                <a:ea typeface="+mn-ea"/>
                <a:cs typeface="+mn-cs"/>
              </a:rPr>
              <a:t>, 31(2)</a:t>
            </a:r>
            <a:r>
              <a:rPr lang="en-GB" sz="1200" i="1" kern="1200" dirty="0" smtClean="0">
                <a:solidFill>
                  <a:schemeClr val="tx1"/>
                </a:solidFill>
                <a:effectLst/>
                <a:latin typeface="+mn-lt"/>
                <a:ea typeface="+mn-ea"/>
                <a:cs typeface="+mn-cs"/>
              </a:rPr>
              <a:t>(a)</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(b)</a:t>
            </a:r>
            <a:r>
              <a:rPr lang="en-GB" sz="1200" b="1" kern="1200" dirty="0" smtClean="0">
                <a:solidFill>
                  <a:schemeClr val="tx1"/>
                </a:solidFill>
                <a:effectLst/>
                <a:latin typeface="+mn-lt"/>
                <a:ea typeface="+mn-ea"/>
                <a:cs typeface="+mn-cs"/>
              </a:rPr>
              <a:t>[, </a:t>
            </a:r>
            <a:r>
              <a:rPr lang="en-GB" sz="1200" b="1" i="1" kern="1200" dirty="0" smtClean="0">
                <a:solidFill>
                  <a:schemeClr val="tx1"/>
                </a:solidFill>
                <a:effectLst/>
                <a:latin typeface="+mn-lt"/>
                <a:ea typeface="+mn-ea"/>
                <a:cs typeface="+mn-cs"/>
              </a:rPr>
              <a:t>(c</a:t>
            </a:r>
            <a:r>
              <a:rPr lang="en-GB" sz="1200" kern="1200" dirty="0" smtClean="0">
                <a:solidFill>
                  <a:schemeClr val="tx1"/>
                </a:solidFill>
                <a:effectLst/>
                <a:latin typeface="+mn-lt"/>
                <a:ea typeface="+mn-ea"/>
                <a:cs typeface="+mn-cs"/>
              </a:rPr>
              <a:t> </a:t>
            </a:r>
            <a:r>
              <a:rPr lang="en-GB" sz="1200" b="1" i="1" kern="1200" dirty="0" smtClean="0">
                <a:solidFill>
                  <a:schemeClr val="tx1"/>
                </a:solidFill>
                <a:effectLst/>
                <a:latin typeface="+mn-lt"/>
                <a:ea typeface="+mn-ea"/>
                <a:cs typeface="+mn-cs"/>
              </a:rPr>
              <a:t>)</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or </a:t>
            </a:r>
            <a:r>
              <a:rPr lang="en-GB" sz="1200" i="1" kern="1200" dirty="0" smtClean="0">
                <a:solidFill>
                  <a:schemeClr val="tx1"/>
                </a:solidFill>
                <a:effectLst/>
                <a:latin typeface="+mn-lt"/>
                <a:ea typeface="+mn-ea"/>
                <a:cs typeface="+mn-cs"/>
              </a:rPr>
              <a:t>(d)</a:t>
            </a:r>
            <a:r>
              <a:rPr lang="en-GB" sz="1200" kern="1200" dirty="0" smtClean="0">
                <a:solidFill>
                  <a:schemeClr val="tx1"/>
                </a:solidFill>
                <a:effectLst/>
                <a:latin typeface="+mn-lt"/>
                <a:ea typeface="+mn-ea"/>
                <a:cs typeface="+mn-cs"/>
              </a:rPr>
              <a:t>, 33(2)</a:t>
            </a:r>
            <a:r>
              <a:rPr lang="en-GB" sz="1200" i="1" kern="1200" dirty="0" smtClean="0">
                <a:solidFill>
                  <a:schemeClr val="tx1"/>
                </a:solidFill>
                <a:effectLst/>
                <a:latin typeface="+mn-lt"/>
                <a:ea typeface="+mn-ea"/>
                <a:cs typeface="+mn-cs"/>
              </a:rPr>
              <a:t>(a)</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(c)</a:t>
            </a:r>
            <a:r>
              <a:rPr lang="en-GB" sz="1200" b="1" kern="1200" dirty="0" smtClean="0">
                <a:solidFill>
                  <a:schemeClr val="tx1"/>
                </a:solidFill>
                <a:effectLst/>
                <a:latin typeface="+mn-lt"/>
                <a:ea typeface="+mn-ea"/>
                <a:cs typeface="+mn-cs"/>
              </a:rPr>
              <a:t>[,] </a:t>
            </a:r>
            <a:r>
              <a:rPr lang="en-GB" sz="1200" u="sng" kern="1200" dirty="0" smtClean="0">
                <a:solidFill>
                  <a:schemeClr val="tx1"/>
                </a:solidFill>
                <a:effectLst/>
                <a:latin typeface="+mn-lt"/>
                <a:ea typeface="+mn-ea"/>
                <a:cs typeface="+mn-cs"/>
              </a:rPr>
              <a:t>or</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(d) </a:t>
            </a:r>
            <a:r>
              <a:rPr lang="en-GB" sz="1200" b="1" kern="1200" dirty="0" smtClean="0">
                <a:solidFill>
                  <a:schemeClr val="tx1"/>
                </a:solidFill>
                <a:effectLst/>
                <a:latin typeface="+mn-lt"/>
                <a:ea typeface="+mn-ea"/>
                <a:cs typeface="+mn-cs"/>
              </a:rPr>
              <a:t>[or</a:t>
            </a:r>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 </a:t>
            </a:r>
            <a:r>
              <a:rPr lang="en-GB" sz="1200" b="1" i="1" kern="1200" dirty="0" smtClean="0">
                <a:solidFill>
                  <a:schemeClr val="tx1"/>
                </a:solidFill>
                <a:effectLst/>
                <a:latin typeface="+mn-lt"/>
                <a:ea typeface="+mn-ea"/>
                <a:cs typeface="+mn-cs"/>
              </a:rPr>
              <a:t>(f)</a:t>
            </a:r>
            <a:r>
              <a:rPr lang="en-GB" sz="1200" b="1"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Consequential amendment due to a CFO workshop recommendation</a:t>
            </a:r>
            <a:r>
              <a:rPr lang="en-ZA" sz="1200" kern="1200" dirty="0" smtClean="0">
                <a:solidFill>
                  <a:schemeClr val="tx1"/>
                </a:solidFill>
                <a:effectLst/>
                <a:latin typeface="+mn-lt"/>
                <a:ea typeface="+mn-ea"/>
                <a:cs typeface="+mn-cs"/>
              </a:rPr>
              <a:t>”</a:t>
            </a:r>
          </a:p>
          <a:p>
            <a:pPr marL="628650" lvl="1" indent="-171450">
              <a:buFont typeface="Arial" panose="020B0604020202020204" pitchFamily="34" charset="0"/>
              <a:buChar char="•"/>
            </a:pPr>
            <a:r>
              <a:rPr lang="en-US" kern="1200" dirty="0" smtClean="0">
                <a:solidFill>
                  <a:schemeClr val="tx1"/>
                </a:solidFill>
                <a:effectLst/>
                <a:latin typeface="+mn-lt"/>
                <a:ea typeface="+mn-ea"/>
                <a:cs typeface="+mn-cs"/>
              </a:rPr>
              <a:t>Section</a:t>
            </a:r>
            <a:r>
              <a:rPr lang="en-US" kern="1200" baseline="0" dirty="0" smtClean="0">
                <a:solidFill>
                  <a:schemeClr val="tx1"/>
                </a:solidFill>
                <a:effectLst/>
                <a:latin typeface="+mn-lt"/>
                <a:ea typeface="+mn-ea"/>
                <a:cs typeface="+mn-cs"/>
              </a:rPr>
              <a:t> 7: A subsection (2) is added, meaning that section 7 now has a subsection (1) and (2) - the appropriate offences are accordingly no longer listed in the whole of section 7, but are listed in section 7(1).</a:t>
            </a:r>
          </a:p>
          <a:p>
            <a:pPr marL="628650" lvl="1" indent="-171450">
              <a:buFont typeface="Arial" panose="020B0604020202020204" pitchFamily="34" charset="0"/>
              <a:buChar char="•"/>
            </a:pPr>
            <a:r>
              <a:rPr lang="en-US" kern="1200" baseline="0" dirty="0" smtClean="0">
                <a:solidFill>
                  <a:schemeClr val="tx1"/>
                </a:solidFill>
                <a:effectLst/>
                <a:latin typeface="+mn-lt"/>
                <a:ea typeface="+mn-ea"/>
                <a:cs typeface="+mn-cs"/>
              </a:rPr>
              <a:t>Section 31: Subsection (2)(c) is being deleted;</a:t>
            </a:r>
          </a:p>
          <a:p>
            <a:pPr marL="628650" lvl="1" indent="-171450">
              <a:buFont typeface="Arial" panose="020B0604020202020204" pitchFamily="34" charset="0"/>
              <a:buChar char="•"/>
            </a:pPr>
            <a:r>
              <a:rPr lang="en-US" kern="1200" baseline="0" dirty="0" smtClean="0">
                <a:solidFill>
                  <a:schemeClr val="tx1"/>
                </a:solidFill>
                <a:effectLst/>
                <a:latin typeface="+mn-lt"/>
                <a:ea typeface="+mn-ea"/>
                <a:cs typeface="+mn-cs"/>
              </a:rPr>
              <a:t>Section 33: Subsection (2)(f) is being deleted.</a:t>
            </a:r>
          </a:p>
          <a:p>
            <a:pPr marL="628650" lvl="1" indent="-171450">
              <a:buFont typeface="Arial" panose="020B0604020202020204" pitchFamily="34" charset="0"/>
              <a:buChar char="•"/>
            </a:pPr>
            <a:endParaRPr lang="en-GB" dirty="0" smtClean="0"/>
          </a:p>
          <a:p>
            <a:endParaRPr lang="en-ZA" b="1" dirty="0"/>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22</a:t>
            </a:fld>
            <a:endParaRPr lang="en-ZA" dirty="0"/>
          </a:p>
        </p:txBody>
      </p:sp>
    </p:spTree>
    <p:extLst>
      <p:ext uri="{BB962C8B-B14F-4D97-AF65-F5344CB8AC3E}">
        <p14:creationId xmlns:p14="http://schemas.microsoft.com/office/powerpoint/2010/main" xmlns="" val="2811816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5</a:t>
            </a:fld>
            <a:endParaRPr lang="en-ZA" dirty="0"/>
          </a:p>
        </p:txBody>
      </p:sp>
    </p:spTree>
    <p:extLst>
      <p:ext uri="{BB962C8B-B14F-4D97-AF65-F5344CB8AC3E}">
        <p14:creationId xmlns:p14="http://schemas.microsoft.com/office/powerpoint/2010/main" xmlns="" val="853481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t>In the draft amendments this is captured in clause 4. </a:t>
            </a:r>
            <a:endParaRPr lang="en-ZA" dirty="0"/>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6</a:t>
            </a:fld>
            <a:endParaRPr lang="en-ZA" dirty="0"/>
          </a:p>
        </p:txBody>
      </p:sp>
    </p:spTree>
    <p:extLst>
      <p:ext uri="{BB962C8B-B14F-4D97-AF65-F5344CB8AC3E}">
        <p14:creationId xmlns:p14="http://schemas.microsoft.com/office/powerpoint/2010/main" xmlns="" val="763347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a:spcBef>
                <a:spcPts val="0"/>
              </a:spcBef>
            </a:pPr>
            <a:r>
              <a:rPr lang="en-US" sz="2400" b="0" u="sng" dirty="0" smtClean="0"/>
              <a:t>In the draft amendments, these proposals</a:t>
            </a:r>
            <a:r>
              <a:rPr lang="en-US" sz="2400" b="0" u="sng" baseline="0" dirty="0" smtClean="0"/>
              <a:t> </a:t>
            </a:r>
            <a:r>
              <a:rPr lang="en-US" sz="2400" b="0" u="sng" dirty="0" smtClean="0"/>
              <a:t>are captured in the following clauses:</a:t>
            </a:r>
            <a:endParaRPr lang="en-GB" sz="2400" b="0" u="sng" dirty="0" smtClean="0"/>
          </a:p>
          <a:p>
            <a:pPr>
              <a:spcBef>
                <a:spcPts val="0"/>
              </a:spcBef>
            </a:pPr>
            <a:r>
              <a:rPr lang="en-GB" sz="2400" b="1" dirty="0" smtClean="0"/>
              <a:t>Correcting the use of terminology </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100" b="1" dirty="0" smtClean="0"/>
              <a:t>Clause 2</a:t>
            </a:r>
            <a:r>
              <a:rPr lang="en-GB" sz="2100" dirty="0" smtClean="0"/>
              <a:t>: Definition of financial year tweaked: </a:t>
            </a:r>
            <a:r>
              <a:rPr lang="en-GB" sz="1200" kern="1200" dirty="0" smtClean="0">
                <a:solidFill>
                  <a:schemeClr val="tx1"/>
                </a:solidFill>
                <a:effectLst/>
                <a:latin typeface="+mn-lt"/>
                <a:ea typeface="+mn-ea"/>
                <a:cs typeface="+mn-cs"/>
              </a:rPr>
              <a:t>Technical amendment: The definition does not read well. It should be made clear that any year ending in March does not by itself constitute a </a:t>
            </a:r>
            <a:r>
              <a:rPr lang="en-GB" sz="1200" u="sng" kern="1200" dirty="0" smtClean="0">
                <a:solidFill>
                  <a:schemeClr val="tx1"/>
                </a:solidFill>
                <a:effectLst/>
                <a:latin typeface="+mn-lt"/>
                <a:ea typeface="+mn-ea"/>
                <a:cs typeface="+mn-cs"/>
              </a:rPr>
              <a:t>financial</a:t>
            </a:r>
            <a:r>
              <a:rPr lang="en-GB" sz="1200" kern="1200" dirty="0" smtClean="0">
                <a:solidFill>
                  <a:schemeClr val="tx1"/>
                </a:solidFill>
                <a:effectLst/>
                <a:latin typeface="+mn-lt"/>
                <a:ea typeface="+mn-ea"/>
                <a:cs typeface="+mn-cs"/>
              </a:rPr>
              <a:t> year. The proposed amendment makes it clear that the reference is to an accounting period.</a:t>
            </a:r>
            <a:endParaRPr lang="en-ZA" sz="1200" kern="1200" dirty="0" smtClean="0">
              <a:solidFill>
                <a:schemeClr val="tx1"/>
              </a:solidFill>
              <a:effectLst/>
              <a:latin typeface="+mn-lt"/>
              <a:ea typeface="+mn-ea"/>
              <a:cs typeface="+mn-cs"/>
            </a:endParaRP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100" b="1" dirty="0" smtClean="0"/>
              <a:t>Clause 2:</a:t>
            </a:r>
            <a:r>
              <a:rPr lang="en-GB" sz="2100" b="1" baseline="0" dirty="0" smtClean="0"/>
              <a:t> </a:t>
            </a:r>
            <a:r>
              <a:rPr lang="en-GB" sz="2100" baseline="0" dirty="0" smtClean="0"/>
              <a:t>D</a:t>
            </a:r>
            <a:r>
              <a:rPr lang="en-GB" sz="2100" dirty="0" smtClean="0"/>
              <a:t>elegations limited to be to officials in the definition of official:</a:t>
            </a:r>
            <a:r>
              <a:rPr lang="en-GB" sz="2100" baseline="0" dirty="0" smtClean="0"/>
              <a:t> </a:t>
            </a:r>
            <a:r>
              <a:rPr lang="en-GB" sz="1200" kern="1200" dirty="0" smtClean="0">
                <a:solidFill>
                  <a:schemeClr val="tx1"/>
                </a:solidFill>
                <a:effectLst/>
                <a:latin typeface="+mn-lt"/>
                <a:ea typeface="+mn-ea"/>
                <a:cs typeface="+mn-cs"/>
              </a:rPr>
              <a:t>Technical amendment: The definition causes an anomaly when read with section 10 – delegations may be done to officials, the definition of which includes people to whom functions are delegated. If the intention is to delegate to non employees, this should be done in a different way.</a:t>
            </a:r>
            <a:endParaRPr lang="en-ZA" sz="1200" kern="1200" dirty="0" smtClean="0">
              <a:solidFill>
                <a:schemeClr val="tx1"/>
              </a:solidFill>
              <a:effectLst/>
              <a:latin typeface="+mn-lt"/>
              <a:ea typeface="+mn-ea"/>
              <a:cs typeface="+mn-cs"/>
            </a:endParaRPr>
          </a:p>
          <a:p>
            <a:pPr marL="342900" indent="-342900">
              <a:spcBef>
                <a:spcPts val="0"/>
              </a:spcBef>
              <a:buFont typeface="Arial" panose="020B0604020202020204" pitchFamily="34" charset="0"/>
              <a:buChar char="•"/>
            </a:pPr>
            <a:r>
              <a:rPr lang="en-GB" sz="2100" b="1" dirty="0" smtClean="0"/>
              <a:t>Clause 11: </a:t>
            </a:r>
            <a:r>
              <a:rPr lang="en-GB" sz="2100" dirty="0" smtClean="0"/>
              <a:t>Correct the wording of the phrase “unauthorised, </a:t>
            </a:r>
            <a:r>
              <a:rPr lang="en-ZA" sz="2100" dirty="0" smtClean="0"/>
              <a:t>irregular, or fruitless and wasteful expenditure”</a:t>
            </a:r>
            <a:r>
              <a:rPr lang="en-GB" sz="2100" dirty="0" smtClean="0"/>
              <a:t> so that it is the same throughout the Act:</a:t>
            </a:r>
            <a:r>
              <a:rPr lang="en-GB" sz="2100" baseline="0" dirty="0" smtClean="0"/>
              <a:t> </a:t>
            </a:r>
            <a:r>
              <a:rPr lang="en-GB" sz="1200" kern="1200" dirty="0" smtClean="0">
                <a:solidFill>
                  <a:schemeClr val="tx1"/>
                </a:solidFill>
                <a:effectLst/>
                <a:latin typeface="+mn-lt"/>
                <a:ea typeface="+mn-ea"/>
                <a:cs typeface="+mn-cs"/>
              </a:rPr>
              <a:t> In a number of sections, the phrase “unauthorised, irregular and fruitless and wasteful expenditure” is used while section 11(1)(c)(iii) the phrase “unauthorised expenditure, irregular expenditure, fruitless and wasteful expenditure” is used.</a:t>
            </a:r>
            <a:endParaRPr lang="en-GB" sz="2100" dirty="0" smtClean="0"/>
          </a:p>
          <a:p>
            <a:pPr marL="342900" indent="-342900">
              <a:spcBef>
                <a:spcPts val="0"/>
              </a:spcBef>
              <a:buFont typeface="Arial" panose="020B0604020202020204" pitchFamily="34" charset="0"/>
              <a:buChar char="•"/>
            </a:pPr>
            <a:r>
              <a:rPr lang="en-GB" sz="2100" b="1" dirty="0" smtClean="0"/>
              <a:t>Clauses 12, 66, 67, 76: </a:t>
            </a:r>
            <a:r>
              <a:rPr lang="en-GB" sz="2100" dirty="0" smtClean="0"/>
              <a:t>change “the” to “this” before Act, as is defined: </a:t>
            </a:r>
            <a:r>
              <a:rPr lang="en-GB" sz="1200" kern="1200" dirty="0" smtClean="0">
                <a:solidFill>
                  <a:schemeClr val="tx1"/>
                </a:solidFill>
                <a:effectLst/>
                <a:latin typeface="+mn-lt"/>
                <a:ea typeface="+mn-ea"/>
                <a:cs typeface="+mn-cs"/>
              </a:rPr>
              <a:t>The definition is “this Act”, not “the Act”.</a:t>
            </a:r>
            <a:endParaRPr lang="en-GB" sz="2100" dirty="0" smtClean="0"/>
          </a:p>
          <a:p>
            <a:pPr marL="342900" indent="-342900">
              <a:spcBef>
                <a:spcPts val="0"/>
              </a:spcBef>
              <a:buFont typeface="Arial" panose="020B0604020202020204" pitchFamily="34" charset="0"/>
              <a:buChar char="•"/>
            </a:pPr>
            <a:r>
              <a:rPr lang="en-GB" sz="2100" b="1" dirty="0" smtClean="0"/>
              <a:t>Clause 17 (section 17(2)):</a:t>
            </a:r>
            <a:r>
              <a:rPr lang="en-GB" sz="2100" dirty="0" smtClean="0"/>
              <a:t> </a:t>
            </a:r>
            <a:r>
              <a:rPr lang="en-ZA" sz="2100" dirty="0" smtClean="0"/>
              <a:t>Section 18(1)(b) provides for revision of own amounts </a:t>
            </a:r>
            <a:r>
              <a:rPr lang="en-ZA" sz="2100" u="sng" dirty="0" smtClean="0"/>
              <a:t>and</a:t>
            </a:r>
            <a:r>
              <a:rPr lang="en-ZA" sz="2100" dirty="0" smtClean="0"/>
              <a:t> donor funds. Although 17(2) deals with</a:t>
            </a:r>
            <a:r>
              <a:rPr lang="en-ZA" sz="2100" baseline="0" dirty="0" smtClean="0"/>
              <a:t> revision of own funds, but does not include donor funds. A</a:t>
            </a:r>
            <a:r>
              <a:rPr lang="en-ZA" sz="2100" dirty="0" smtClean="0"/>
              <a:t>dded donor funds to section 17(2).</a:t>
            </a:r>
          </a:p>
          <a:p>
            <a:pPr marL="342900" indent="-342900">
              <a:spcBef>
                <a:spcPts val="0"/>
              </a:spcBef>
              <a:buFont typeface="Arial" panose="020B0604020202020204" pitchFamily="34" charset="0"/>
              <a:buChar char="•"/>
            </a:pPr>
            <a:r>
              <a:rPr lang="en-ZA" sz="2100" b="1" dirty="0" smtClean="0"/>
              <a:t>Clause 46, 56:</a:t>
            </a:r>
            <a:r>
              <a:rPr lang="en-ZA" sz="2100" dirty="0" smtClean="0"/>
              <a:t> Corrected spelling (removed capital letters, “</a:t>
            </a:r>
            <a:r>
              <a:rPr lang="en-ZA" sz="2100" dirty="0" err="1" smtClean="0"/>
              <a:t>fulfill</a:t>
            </a:r>
            <a:r>
              <a:rPr lang="en-ZA" sz="2100" dirty="0" smtClean="0"/>
              <a:t>” </a:t>
            </a:r>
            <a:r>
              <a:rPr lang="en-ZA" sz="2100" dirty="0" smtClean="0">
                <a:sym typeface="Wingdings" panose="05000000000000000000" pitchFamily="2" charset="2"/>
              </a:rPr>
              <a:t> “fulfil”</a:t>
            </a:r>
            <a:r>
              <a:rPr lang="en-ZA" sz="2100" dirty="0" smtClean="0"/>
              <a:t>).</a:t>
            </a:r>
          </a:p>
          <a:p>
            <a:pPr marL="342900" indent="-342900">
              <a:spcBef>
                <a:spcPts val="0"/>
              </a:spcBef>
              <a:buFont typeface="Arial" panose="020B0604020202020204" pitchFamily="34" charset="0"/>
              <a:buChar char="•"/>
            </a:pPr>
            <a:r>
              <a:rPr lang="en-ZA" sz="2100" b="1" dirty="0" smtClean="0"/>
              <a:t>Clause 70: </a:t>
            </a:r>
            <a:r>
              <a:rPr lang="en-ZA" sz="2100" dirty="0" smtClean="0"/>
              <a:t>changed “deliberately” to “intentionally”:</a:t>
            </a:r>
            <a:r>
              <a:rPr lang="en-ZA" sz="2100" baseline="0" dirty="0" smtClean="0"/>
              <a:t> </a:t>
            </a:r>
            <a:r>
              <a:rPr lang="en-ZA" sz="2100" dirty="0" smtClean="0"/>
              <a:t>intention is used more often in legislation</a:t>
            </a:r>
          </a:p>
          <a:p>
            <a:pPr marL="342900" indent="-342900">
              <a:spcBef>
                <a:spcPts val="0"/>
              </a:spcBef>
              <a:buFont typeface="Arial" panose="020B0604020202020204" pitchFamily="34" charset="0"/>
              <a:buChar char="•"/>
            </a:pPr>
            <a:r>
              <a:rPr lang="en-ZA" sz="2100" b="1" dirty="0" smtClean="0"/>
              <a:t>Clause 74: </a:t>
            </a:r>
            <a:r>
              <a:rPr lang="en-ZA" sz="2100" dirty="0" smtClean="0"/>
              <a:t>Writing the names of the NA and NCOP in full.</a:t>
            </a:r>
          </a:p>
          <a:p>
            <a:pPr marL="342900" indent="-342900">
              <a:spcBef>
                <a:spcPts val="0"/>
              </a:spcBef>
              <a:buFont typeface="Arial" panose="020B0604020202020204" pitchFamily="34" charset="0"/>
              <a:buChar char="•"/>
            </a:pPr>
            <a:r>
              <a:rPr lang="en-ZA" sz="2000" b="1" dirty="0" smtClean="0"/>
              <a:t>Clause 75 (Schedule 3): </a:t>
            </a:r>
            <a:r>
              <a:rPr lang="en-ZA" sz="2000" dirty="0" smtClean="0"/>
              <a:t>Allow for the regulations on a SCM system to be broader than the matters listed in schedule 3 - added “at least” as per section 40</a:t>
            </a:r>
            <a:r>
              <a:rPr lang="en-ZA" sz="2000" i="1" dirty="0" smtClean="0"/>
              <a:t>(f)</a:t>
            </a:r>
            <a:r>
              <a:rPr lang="en-ZA" sz="2000" dirty="0" smtClean="0"/>
              <a:t>.</a:t>
            </a:r>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7</a:t>
            </a:fld>
            <a:endParaRPr lang="en-ZA" dirty="0"/>
          </a:p>
        </p:txBody>
      </p:sp>
    </p:spTree>
    <p:extLst>
      <p:ext uri="{BB962C8B-B14F-4D97-AF65-F5344CB8AC3E}">
        <p14:creationId xmlns:p14="http://schemas.microsoft.com/office/powerpoint/2010/main" xmlns="" val="3987811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u="sng" dirty="0" smtClean="0"/>
              <a:t>In the draft amendments, these proposals</a:t>
            </a:r>
            <a:r>
              <a:rPr lang="en-US" sz="2400" b="0" u="sng" baseline="0" dirty="0" smtClean="0"/>
              <a:t> </a:t>
            </a:r>
            <a:r>
              <a:rPr lang="en-US" sz="2400" b="0" u="sng" dirty="0" smtClean="0"/>
              <a:t>are captured in the following clauses:</a:t>
            </a:r>
            <a:endParaRPr lang="en-GB" sz="2400" b="0" u="sng" dirty="0" smtClean="0"/>
          </a:p>
          <a:p>
            <a:pPr>
              <a:spcBef>
                <a:spcPts val="0"/>
              </a:spcBef>
            </a:pPr>
            <a:r>
              <a:rPr lang="en-GB" sz="2400" b="1" dirty="0" smtClean="0"/>
              <a:t>Aligning terminology with existing practices</a:t>
            </a:r>
          </a:p>
          <a:p>
            <a:pPr marL="342900" indent="-342900">
              <a:spcBef>
                <a:spcPts val="0"/>
              </a:spcBef>
              <a:buFont typeface="Arial" panose="020B0604020202020204" pitchFamily="34" charset="0"/>
              <a:buChar char="•"/>
            </a:pPr>
            <a:r>
              <a:rPr lang="en-GB" sz="2100" b="1" dirty="0" smtClean="0"/>
              <a:t>Clauses 2,  32, 33</a:t>
            </a:r>
            <a:r>
              <a:rPr lang="en-GB" sz="2100" dirty="0" smtClean="0"/>
              <a:t>: debt </a:t>
            </a:r>
            <a:r>
              <a:rPr lang="en-GB" sz="2100" dirty="0" smtClean="0">
                <a:sym typeface="Wingdings" panose="05000000000000000000" pitchFamily="2" charset="2"/>
              </a:rPr>
              <a:t></a:t>
            </a:r>
            <a:r>
              <a:rPr lang="en-GB" sz="2100" dirty="0" smtClean="0"/>
              <a:t> accounts payable; credit </a:t>
            </a:r>
            <a:r>
              <a:rPr lang="en-GB" sz="2100" dirty="0" smtClean="0">
                <a:sym typeface="Wingdings" panose="05000000000000000000" pitchFamily="2" charset="2"/>
              </a:rPr>
              <a:t></a:t>
            </a:r>
            <a:r>
              <a:rPr lang="en-GB" sz="2100" dirty="0" smtClean="0"/>
              <a:t> accounts receivable:</a:t>
            </a:r>
            <a:r>
              <a:rPr lang="en-GB" sz="2100" baseline="0" dirty="0" smtClean="0"/>
              <a:t> Recommendation by CFOs of the legislatures</a:t>
            </a:r>
            <a:endParaRPr lang="en-GB" sz="2100" dirty="0" smtClean="0"/>
          </a:p>
          <a:p>
            <a:pPr marL="342900" indent="-342900">
              <a:spcBef>
                <a:spcPts val="0"/>
              </a:spcBef>
              <a:buFont typeface="Arial" panose="020B0604020202020204" pitchFamily="34" charset="0"/>
              <a:buChar char="•"/>
            </a:pPr>
            <a:r>
              <a:rPr lang="en-GB" sz="2100" b="1" dirty="0" smtClean="0"/>
              <a:t>Clause 33 (section 33):  </a:t>
            </a:r>
            <a:r>
              <a:rPr lang="en-GB" sz="2100" dirty="0" smtClean="0"/>
              <a:t>Replace “amount” with “transaction”;</a:t>
            </a:r>
          </a:p>
          <a:p>
            <a:pPr>
              <a:spcBef>
                <a:spcPts val="0"/>
              </a:spcBef>
            </a:pPr>
            <a:endParaRPr lang="en-GB" sz="2400" dirty="0" smtClean="0"/>
          </a:p>
          <a:p>
            <a:pPr>
              <a:spcBef>
                <a:spcPts val="0"/>
              </a:spcBef>
            </a:pPr>
            <a:r>
              <a:rPr lang="en-GB" sz="2400" b="1" dirty="0" smtClean="0"/>
              <a:t>Alignment with other Acts </a:t>
            </a:r>
          </a:p>
          <a:p>
            <a:pPr marL="342900" indent="-342900">
              <a:spcBef>
                <a:spcPts val="0"/>
              </a:spcBef>
              <a:buFont typeface="Arial" panose="020B0604020202020204" pitchFamily="34" charset="0"/>
              <a:buChar char="•"/>
            </a:pPr>
            <a:r>
              <a:rPr lang="en-GB" sz="2100" b="1" dirty="0" smtClean="0"/>
              <a:t>Clause 2:</a:t>
            </a:r>
            <a:r>
              <a:rPr lang="en-GB" sz="2100" dirty="0" smtClean="0"/>
              <a:t> Definitions</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dirty="0" smtClean="0"/>
              <a:t>“annual national budget” </a:t>
            </a:r>
            <a:r>
              <a:rPr lang="en-GB" sz="2400" dirty="0" smtClean="0">
                <a:sym typeface="Wingdings" panose="05000000000000000000" pitchFamily="2" charset="2"/>
              </a:rPr>
              <a:t> </a:t>
            </a:r>
            <a:r>
              <a:rPr lang="en-GB" sz="2400" dirty="0" smtClean="0"/>
              <a:t>“national annual budget” as is used in PFMA; </a:t>
            </a:r>
          </a:p>
          <a:p>
            <a:pPr marL="800100" lvl="1" indent="-342900">
              <a:spcBef>
                <a:spcPts val="0"/>
              </a:spcBef>
              <a:buFont typeface="Arial" panose="020B0604020202020204" pitchFamily="34" charset="0"/>
              <a:buChar char="•"/>
            </a:pPr>
            <a:r>
              <a:rPr lang="en-GB" sz="2400" dirty="0" smtClean="0"/>
              <a:t>Deletion of “month”:</a:t>
            </a:r>
            <a:r>
              <a:rPr lang="en-GB" dirty="0" smtClean="0"/>
              <a:t> </a:t>
            </a:r>
            <a:r>
              <a:rPr lang="en-GB" sz="1200" kern="1200" dirty="0" smtClean="0">
                <a:solidFill>
                  <a:schemeClr val="tx1"/>
                </a:solidFill>
                <a:effectLst/>
                <a:latin typeface="+mn-lt"/>
                <a:ea typeface="+mn-ea"/>
                <a:cs typeface="+mn-cs"/>
              </a:rPr>
              <a:t>Technical amendment: The word “month” is defined in the Interpretation Act, 1957. Any word that is defined in that Act should only be defined in another Act if the meaning is different. Here “month” means the same as is defined in the Interpretation Act and can be deleted.</a:t>
            </a:r>
            <a:r>
              <a:rPr lang="en-GB" dirty="0" smtClean="0"/>
              <a:t> </a:t>
            </a:r>
          </a:p>
          <a:p>
            <a:pPr marL="800100" lvl="1" indent="-342900">
              <a:spcBef>
                <a:spcPts val="0"/>
              </a:spcBef>
              <a:buFont typeface="Arial" panose="020B0604020202020204" pitchFamily="34" charset="0"/>
              <a:buChar char="•"/>
            </a:pPr>
            <a:r>
              <a:rPr lang="en-GB" sz="2100" dirty="0" smtClean="0"/>
              <a:t>Aligning the categories in “person in the employ of the state” with the relevant Acts);</a:t>
            </a:r>
          </a:p>
          <a:p>
            <a:pPr marL="1714500" lvl="3" indent="-342900">
              <a:spcBef>
                <a:spcPts val="0"/>
              </a:spcBef>
              <a:buFont typeface="Arial" panose="020B0604020202020204" pitchFamily="34" charset="0"/>
              <a:buChar char="•"/>
            </a:pP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 Technical amendment: The Local Government: Municipal Systems Act, which provides for staff matters in the sphere of local government, uses the term “employees” to refer to the staff in municipalities;</a:t>
            </a:r>
            <a:endParaRPr lang="en-GB" sz="2100" dirty="0" smtClean="0"/>
          </a:p>
          <a:p>
            <a:pPr marL="1714500" lvl="3" indent="-342900">
              <a:spcBef>
                <a:spcPts val="0"/>
              </a:spcBef>
              <a:buFont typeface="Arial" panose="020B0604020202020204" pitchFamily="34" charset="0"/>
              <a:buChar char="•"/>
            </a:pPr>
            <a:r>
              <a:rPr lang="en-GB" sz="2100" i="1" dirty="0" smtClean="0"/>
              <a:t>(c)</a:t>
            </a:r>
            <a:r>
              <a:rPr lang="en-GB" sz="2100" i="0" dirty="0" smtClean="0"/>
              <a:t>:</a:t>
            </a:r>
            <a:r>
              <a:rPr lang="en-GB" sz="2100" i="0" baseline="0" dirty="0" smtClean="0"/>
              <a:t> </a:t>
            </a:r>
            <a:r>
              <a:rPr lang="en-GB" sz="1200" kern="1200" dirty="0" smtClean="0">
                <a:solidFill>
                  <a:schemeClr val="tx1"/>
                </a:solidFill>
                <a:effectLst/>
                <a:latin typeface="+mn-lt"/>
                <a:ea typeface="+mn-ea"/>
                <a:cs typeface="+mn-cs"/>
              </a:rPr>
              <a:t>Technical amendment: Expanded the definition to refer to the Act that creates these departments. As the Act reads now there is an interpretation challenge i.e. it seems as if the reader needs to look at the PFMA when wanting to see what is meant with “national or provincial department”;</a:t>
            </a:r>
          </a:p>
          <a:p>
            <a:pPr marL="3429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100" b="1" dirty="0" smtClean="0"/>
              <a:t>CFOS: “Remove references to PFMA” </a:t>
            </a:r>
            <a:r>
              <a:rPr lang="en-GB" sz="2100" dirty="0" smtClean="0"/>
              <a:t>– While this cannot be done as the PFMA is applicable at times, it can be clarified which sections are applicable: Clause 2 – definition of standards of GRAP;</a:t>
            </a:r>
          </a:p>
          <a:p>
            <a:pPr marL="800100" marR="0" lvl="3"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“Accounting Standards Board”: This body is established by the PFMA. Removing the reference to the PFMA just causes vagueness and does not change who the body is.</a:t>
            </a:r>
            <a:endParaRPr lang="en-GB" sz="2800" dirty="0" smtClean="0"/>
          </a:p>
          <a:p>
            <a:pPr marL="342900" indent="-342900">
              <a:spcBef>
                <a:spcPts val="0"/>
              </a:spcBef>
              <a:buFont typeface="Arial" panose="020B0604020202020204" pitchFamily="34" charset="0"/>
              <a:buChar char="•"/>
            </a:pPr>
            <a:r>
              <a:rPr lang="en-GB" sz="2100" b="1" dirty="0" smtClean="0"/>
              <a:t>Clause 72 (section 71A): </a:t>
            </a:r>
            <a:r>
              <a:rPr lang="en-GB" sz="2100" dirty="0" smtClean="0"/>
              <a:t>Provide for the FMPA to prevail in the event of a conflict with other Acts.</a:t>
            </a:r>
          </a:p>
          <a:p>
            <a:pPr marL="342900" indent="-342900">
              <a:spcBef>
                <a:spcPts val="0"/>
              </a:spcBef>
              <a:buFont typeface="Arial" panose="020B0604020202020204" pitchFamily="34" charset="0"/>
              <a:buChar char="•"/>
            </a:pPr>
            <a:r>
              <a:rPr lang="en-GB" sz="2100" b="1" dirty="0" smtClean="0">
                <a:solidFill>
                  <a:srgbClr val="7030A0"/>
                </a:solidFill>
              </a:rPr>
              <a:t>Proposal (Parliament’s Finance Division) </a:t>
            </a:r>
            <a:r>
              <a:rPr lang="en-GB" sz="2100" dirty="0" smtClean="0">
                <a:solidFill>
                  <a:srgbClr val="7030A0"/>
                </a:solidFill>
              </a:rPr>
              <a:t>- include a section similar to the PFMA </a:t>
            </a:r>
            <a:r>
              <a:rPr lang="en-GB" sz="1200" kern="1200" dirty="0" smtClean="0">
                <a:solidFill>
                  <a:schemeClr val="tx1"/>
                </a:solidFill>
                <a:effectLst/>
                <a:latin typeface="+mn-lt"/>
                <a:ea typeface="+mn-ea"/>
                <a:cs typeface="+mn-cs"/>
              </a:rPr>
              <a:t>to provide for actions necessary in for instance an emergency such as Covid-19 or the fire at Parliament</a:t>
            </a:r>
            <a:r>
              <a:rPr lang="en-GB" sz="2100" dirty="0" smtClean="0">
                <a:solidFill>
                  <a:srgbClr val="7030A0"/>
                </a:solidFill>
              </a:rPr>
              <a:t>:</a:t>
            </a:r>
          </a:p>
          <a:p>
            <a:pPr marL="800100" lvl="1" indent="-342900">
              <a:spcBef>
                <a:spcPts val="0"/>
              </a:spcBef>
              <a:buFont typeface="Arial" panose="020B0604020202020204" pitchFamily="34" charset="0"/>
              <a:buChar char="•"/>
            </a:pPr>
            <a:r>
              <a:rPr lang="en-GB" sz="2100" dirty="0" smtClean="0">
                <a:solidFill>
                  <a:srgbClr val="7030A0"/>
                </a:solidFill>
              </a:rPr>
              <a:t>“92. Exemptions.—The Minister, by notice in the national Government Gazette, may exempt any institution to which this Act applies, or any category of those institutions, from any specific provisions of this Act for a period determined in the notice.”</a:t>
            </a:r>
          </a:p>
          <a:p>
            <a:pPr marL="800100" lvl="1" indent="-342900">
              <a:spcBef>
                <a:spcPts val="0"/>
              </a:spcBef>
              <a:buFont typeface="Arial" panose="020B0604020202020204" pitchFamily="34" charset="0"/>
              <a:buChar char="•"/>
            </a:pPr>
            <a:r>
              <a:rPr lang="en-GB" dirty="0" smtClean="0">
                <a:solidFill>
                  <a:srgbClr val="7030A0"/>
                </a:solidFill>
              </a:rPr>
              <a:t>This could be inserted as section 71B.</a:t>
            </a:r>
            <a:endParaRPr lang="en-GB" sz="4600" dirty="0" smtClean="0">
              <a:solidFill>
                <a:srgbClr val="7030A0"/>
              </a:solidFill>
            </a:endParaRPr>
          </a:p>
          <a:p>
            <a:pPr>
              <a:spcBef>
                <a:spcPts val="0"/>
              </a:spcBef>
            </a:pPr>
            <a:endParaRPr lang="en-GB" sz="2400" b="1" dirty="0" smtClean="0"/>
          </a:p>
          <a:p>
            <a:pPr marL="268288" lvl="1" indent="-268288">
              <a:spcBef>
                <a:spcPts val="0"/>
              </a:spcBef>
            </a:pPr>
            <a:r>
              <a:rPr lang="en-GB" b="1" dirty="0" smtClean="0"/>
              <a:t>Insert missing words</a:t>
            </a:r>
          </a:p>
          <a:p>
            <a:pPr marL="268288" lvl="1" indent="-268288">
              <a:spcBef>
                <a:spcPts val="0"/>
              </a:spcBef>
              <a:buFont typeface="Arial" panose="020B0604020202020204" pitchFamily="34" charset="0"/>
              <a:buChar char="•"/>
            </a:pPr>
            <a:r>
              <a:rPr lang="en-GB" b="1" dirty="0" smtClean="0"/>
              <a:t>Clause 16 </a:t>
            </a:r>
            <a:r>
              <a:rPr lang="en-GB" dirty="0" smtClean="0"/>
              <a:t>– add “…</a:t>
            </a:r>
            <a:r>
              <a:rPr lang="en-GB" u="sng" dirty="0" smtClean="0"/>
              <a:t>such</a:t>
            </a:r>
            <a:r>
              <a:rPr lang="en-GB" dirty="0" smtClean="0"/>
              <a:t> other period </a:t>
            </a:r>
            <a:r>
              <a:rPr lang="en-GB" u="sng" dirty="0" smtClean="0"/>
              <a:t>as</a:t>
            </a:r>
            <a:r>
              <a:rPr lang="en-GB" dirty="0" smtClean="0"/>
              <a:t> determined...” + “ in terms </a:t>
            </a:r>
            <a:r>
              <a:rPr lang="en-GB" u="sng" dirty="0" smtClean="0"/>
              <a:t>of</a:t>
            </a:r>
            <a:r>
              <a:rPr lang="en-GB" dirty="0" smtClean="0"/>
              <a:t> section”</a:t>
            </a:r>
            <a:endParaRPr lang="en-GB" u="sng" dirty="0" smtClean="0"/>
          </a:p>
          <a:p>
            <a:pPr>
              <a:spcBef>
                <a:spcPts val="0"/>
              </a:spcBef>
            </a:pPr>
            <a:endParaRPr lang="en-GB" sz="2400" b="1" dirty="0" smtClean="0"/>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8</a:t>
            </a:fld>
            <a:endParaRPr lang="en-ZA" dirty="0"/>
          </a:p>
        </p:txBody>
      </p:sp>
    </p:spTree>
    <p:extLst>
      <p:ext uri="{BB962C8B-B14F-4D97-AF65-F5344CB8AC3E}">
        <p14:creationId xmlns:p14="http://schemas.microsoft.com/office/powerpoint/2010/main" xmlns="" val="4162517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u="sng" dirty="0" smtClean="0"/>
              <a:t>In the draft amendments, these proposals</a:t>
            </a:r>
            <a:r>
              <a:rPr lang="en-US" sz="2400" b="0" u="sng" baseline="0" dirty="0" smtClean="0"/>
              <a:t> </a:t>
            </a:r>
            <a:r>
              <a:rPr lang="en-US" sz="2400" b="0" u="sng" dirty="0" smtClean="0"/>
              <a:t>are captured in the following clauses:</a:t>
            </a:r>
            <a:endParaRPr lang="en-GB" sz="2400" b="0" u="sng" dirty="0" smtClean="0"/>
          </a:p>
          <a:p>
            <a:pPr>
              <a:spcBef>
                <a:spcPts val="0"/>
              </a:spcBef>
            </a:pPr>
            <a:r>
              <a:rPr lang="en-GB" sz="2400" b="1" dirty="0" smtClean="0"/>
              <a:t>Remove requirements that are duplicated in other sections</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400" b="1" dirty="0" smtClean="0"/>
              <a:t>Clause 27 </a:t>
            </a:r>
            <a:r>
              <a:rPr lang="en-ZA" sz="2400" dirty="0" smtClean="0"/>
              <a:t>(Section 27(2)): Removing that delegations iro withdrawals</a:t>
            </a:r>
            <a:r>
              <a:rPr lang="en-ZA" sz="2400" baseline="0" dirty="0" smtClean="0"/>
              <a:t> from </a:t>
            </a:r>
            <a:r>
              <a:rPr lang="en-ZA" sz="2400" dirty="0" smtClean="0"/>
              <a:t>bank accounts must be in terms of the policy dealing with banking, cash and investments. Delegations are already provided for in section 10 - there is no need to do delegations in terms of a policy under a different section. Any</a:t>
            </a:r>
            <a:r>
              <a:rPr lang="en-ZA" sz="2400" baseline="0" dirty="0" smtClean="0"/>
              <a:t> delegation will have to be in accordance with section 10 and any regulations issued under S65 (where applicable)</a:t>
            </a:r>
            <a:r>
              <a:rPr lang="en-ZA" sz="2400" dirty="0" smtClean="0"/>
              <a:t>; </a:t>
            </a:r>
            <a:endParaRPr lang="en-GB" sz="2400" dirty="0" smtClean="0"/>
          </a:p>
          <a:p>
            <a:pPr>
              <a:spcBef>
                <a:spcPts val="0"/>
              </a:spcBef>
            </a:pPr>
            <a:r>
              <a:rPr lang="en-GB" sz="2400" b="1" dirty="0" smtClean="0"/>
              <a:t>Combining sections to read easier</a:t>
            </a:r>
          </a:p>
          <a:p>
            <a:pPr marL="342900" indent="-342900">
              <a:spcBef>
                <a:spcPts val="0"/>
              </a:spcBef>
              <a:buFont typeface="Arial" panose="020B0604020202020204" pitchFamily="34" charset="0"/>
              <a:buChar char="•"/>
            </a:pPr>
            <a:r>
              <a:rPr lang="en-GB" sz="2000" b="1" dirty="0" smtClean="0"/>
              <a:t>Clause 8 </a:t>
            </a:r>
          </a:p>
          <a:p>
            <a:pPr marL="800100" lvl="1" indent="-342900">
              <a:spcBef>
                <a:spcPts val="0"/>
              </a:spcBef>
              <a:buFont typeface="Arial" panose="020B0604020202020204" pitchFamily="34" charset="0"/>
              <a:buChar char="•"/>
            </a:pPr>
            <a:r>
              <a:rPr lang="en-GB" sz="2000" dirty="0" smtClean="0"/>
              <a:t>Section 7(2): </a:t>
            </a:r>
            <a:r>
              <a:rPr lang="en-GB" sz="1200" kern="1200" dirty="0" smtClean="0">
                <a:solidFill>
                  <a:schemeClr val="tx1"/>
                </a:solidFill>
                <a:effectLst/>
                <a:latin typeface="+mn-lt"/>
                <a:ea typeface="+mn-ea"/>
                <a:cs typeface="+mn-cs"/>
              </a:rPr>
              <a:t>Section 24 requires that systems</a:t>
            </a:r>
            <a:r>
              <a:rPr lang="en-GB" sz="1200" kern="1200" baseline="0" dirty="0" smtClean="0">
                <a:solidFill>
                  <a:schemeClr val="tx1"/>
                </a:solidFill>
                <a:effectLst/>
                <a:latin typeface="+mn-lt"/>
                <a:ea typeface="+mn-ea"/>
                <a:cs typeface="+mn-cs"/>
              </a:rPr>
              <a:t> and procedures be put in place to ensure effective implementation of the banking, cash and investment policy.</a:t>
            </a:r>
            <a:r>
              <a:rPr lang="en-GB" sz="1200" kern="1200" dirty="0" smtClean="0">
                <a:solidFill>
                  <a:schemeClr val="tx1"/>
                </a:solidFill>
                <a:effectLst/>
                <a:latin typeface="+mn-lt"/>
                <a:ea typeface="+mn-ea"/>
                <a:cs typeface="+mn-cs"/>
              </a:rPr>
              <a:t> But this should apply to all regulations. It is inserted here so that all these functions are in one section -</a:t>
            </a:r>
            <a:r>
              <a:rPr lang="en-GB" sz="2000" dirty="0" smtClean="0"/>
              <a:t> here it now also applies to implementation of all regulations and not just banking, cash and investment.</a:t>
            </a:r>
          </a:p>
          <a:p>
            <a:pPr marL="800100" lvl="1" indent="-342900">
              <a:spcBef>
                <a:spcPts val="0"/>
              </a:spcBef>
              <a:buFont typeface="Arial" panose="020B0604020202020204" pitchFamily="34" charset="0"/>
              <a:buChar char="•"/>
            </a:pPr>
            <a:r>
              <a:rPr lang="en-GB" sz="2000" dirty="0" smtClean="0"/>
              <a:t>Section 7(3) – (5)): Moving the requirements that must be complied with before the Accounting Officer may transfer funds locally or internationally from section 35 to section 7(3) which deals with general financial management functions</a:t>
            </a:r>
          </a:p>
          <a:p>
            <a:pPr marL="1257300" lvl="2" indent="-342900">
              <a:spcBef>
                <a:spcPts val="0"/>
              </a:spcBef>
              <a:buFont typeface="Arial" panose="020B0604020202020204" pitchFamily="34" charset="0"/>
              <a:buChar char="•"/>
            </a:pPr>
            <a:r>
              <a:rPr lang="en-GB" sz="1200" kern="1200" dirty="0" smtClean="0">
                <a:solidFill>
                  <a:schemeClr val="tx1"/>
                </a:solidFill>
                <a:effectLst/>
                <a:latin typeface="+mn-lt"/>
                <a:ea typeface="+mn-ea"/>
                <a:cs typeface="+mn-cs"/>
              </a:rPr>
              <a:t>CFO workshop recommendation: Move section 35’s wording to this section. Section 35 is being repealed and the wording is incorporated here.</a:t>
            </a:r>
          </a:p>
          <a:p>
            <a:pPr marL="800100" lvl="1" indent="-342900">
              <a:spcBef>
                <a:spcPts val="0"/>
              </a:spcBef>
              <a:buFont typeface="Arial" panose="020B0604020202020204" pitchFamily="34" charset="0"/>
              <a:buChar char="•"/>
            </a:pPr>
            <a:r>
              <a:rPr lang="en-GB" sz="2000" dirty="0" smtClean="0"/>
              <a:t>Section 7 now deals with things the AO must do to ensure good financial management;</a:t>
            </a:r>
          </a:p>
          <a:p>
            <a:pPr marL="342900" indent="-342900">
              <a:spcBef>
                <a:spcPts val="0"/>
              </a:spcBef>
              <a:buFont typeface="Arial" panose="020B0604020202020204" pitchFamily="34" charset="0"/>
              <a:buChar char="•"/>
            </a:pPr>
            <a:r>
              <a:rPr lang="en-GB" sz="2100" b="1" dirty="0" smtClean="0"/>
              <a:t>Clause 24 </a:t>
            </a:r>
            <a:r>
              <a:rPr lang="en-GB" sz="2100" dirty="0" smtClean="0"/>
              <a:t>(section 24): This section is deleted:</a:t>
            </a:r>
          </a:p>
          <a:p>
            <a:pPr marL="800100" lvl="1" indent="-342900">
              <a:spcBef>
                <a:spcPts val="0"/>
              </a:spcBef>
              <a:buFont typeface="Arial" panose="020B0604020202020204" pitchFamily="34" charset="0"/>
              <a:buChar char="•"/>
            </a:pPr>
            <a:r>
              <a:rPr lang="en-GB" sz="2100" dirty="0" smtClean="0"/>
              <a:t>24(1) requires that a policy for banking, cash and investment be prescribed. This</a:t>
            </a:r>
            <a:r>
              <a:rPr lang="en-GB" sz="2100" baseline="0" dirty="0" smtClean="0"/>
              <a:t> is better situated in section 65 - </a:t>
            </a:r>
            <a:r>
              <a:rPr lang="en-ZA" sz="2100" dirty="0" smtClean="0"/>
              <a:t>added the power to make regulations to clause 66 (section 65);</a:t>
            </a:r>
            <a:endParaRPr lang="en-GB" sz="2100" baseline="0" dirty="0" smtClean="0"/>
          </a:p>
          <a:p>
            <a:pPr marL="800100" lvl="1" indent="-342900">
              <a:spcBef>
                <a:spcPts val="0"/>
              </a:spcBef>
              <a:buFont typeface="Arial" panose="020B0604020202020204" pitchFamily="34" charset="0"/>
              <a:buChar char="•"/>
            </a:pPr>
            <a:r>
              <a:rPr lang="en-GB" sz="2100" baseline="0" dirty="0" smtClean="0"/>
              <a:t>24(2) </a:t>
            </a:r>
            <a:r>
              <a:rPr lang="en-GB" sz="2100" dirty="0" smtClean="0"/>
              <a:t>deals with </a:t>
            </a:r>
            <a:r>
              <a:rPr lang="en-ZA" sz="1200" b="0" i="0" u="none" strike="noStrike" kern="1200" baseline="0" dirty="0" smtClean="0">
                <a:solidFill>
                  <a:schemeClr val="tx1"/>
                </a:solidFill>
                <a:latin typeface="+mn-lt"/>
                <a:ea typeface="+mn-ea"/>
                <a:cs typeface="+mn-cs"/>
              </a:rPr>
              <a:t>establishing systems and procedures for the effective implementation of this </a:t>
            </a:r>
            <a:r>
              <a:rPr lang="en-GB" sz="1200" dirty="0" smtClean="0"/>
              <a:t>banking, cash and investment </a:t>
            </a:r>
            <a:r>
              <a:rPr lang="en-ZA" sz="1200" b="0" i="0" u="none" strike="noStrike" kern="1200" baseline="0" dirty="0" smtClean="0">
                <a:solidFill>
                  <a:schemeClr val="tx1"/>
                </a:solidFill>
                <a:latin typeface="+mn-lt"/>
                <a:ea typeface="+mn-ea"/>
                <a:cs typeface="+mn-cs"/>
              </a:rPr>
              <a:t>policy.</a:t>
            </a:r>
            <a:r>
              <a:rPr lang="en-ZA" sz="2100" dirty="0" smtClean="0"/>
              <a:t> This is moved to clause 8, section 7 </a:t>
            </a:r>
            <a:r>
              <a:rPr lang="en-GB" sz="1200" kern="1200" dirty="0" smtClean="0">
                <a:solidFill>
                  <a:schemeClr val="tx1"/>
                </a:solidFill>
                <a:effectLst/>
                <a:latin typeface="+mn-lt"/>
                <a:ea typeface="+mn-ea"/>
                <a:cs typeface="+mn-cs"/>
              </a:rPr>
              <a:t>as this should apply to all regulations.</a:t>
            </a:r>
            <a:endParaRPr lang="en-ZA" sz="2100" dirty="0" smtClean="0"/>
          </a:p>
          <a:p>
            <a:pPr marL="342900" indent="-342900">
              <a:spcBef>
                <a:spcPts val="0"/>
              </a:spcBef>
              <a:buFont typeface="Arial" panose="020B0604020202020204" pitchFamily="34" charset="0"/>
              <a:buChar char="•"/>
            </a:pPr>
            <a:r>
              <a:rPr lang="en-GB" sz="2000" b="1" dirty="0" smtClean="0"/>
              <a:t>Clause 33 </a:t>
            </a:r>
            <a:r>
              <a:rPr lang="en-GB" sz="2000" dirty="0" smtClean="0"/>
              <a:t>(Section 33): Move S36(a) here so that </a:t>
            </a:r>
            <a:r>
              <a:rPr lang="en-ZA" sz="2000" dirty="0" smtClean="0"/>
              <a:t>that the requirement that spending is in accordance with the approved budget, is listed with the other responsibilities of the AO.</a:t>
            </a:r>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b="1" dirty="0" smtClean="0"/>
              <a:t>Clause 48 </a:t>
            </a:r>
            <a:r>
              <a:rPr lang="en-ZA" sz="2000" dirty="0" smtClean="0"/>
              <a:t>(section 48): moved the provisions re personal or financial interest and tariffs into separate subsections to aid in reading: In sub (3) it may be argued that the requirement is only applicable iro appointment of members, while it is a requirement that always applies;</a:t>
            </a:r>
            <a:endParaRPr lang="en-GB" sz="2000" dirty="0" smtClean="0"/>
          </a:p>
          <a:p>
            <a:pPr marL="342900" indent="-342900">
              <a:spcBef>
                <a:spcPts val="0"/>
              </a:spcBef>
              <a:buFont typeface="Arial" panose="020B0604020202020204" pitchFamily="34" charset="0"/>
              <a:buChar char="•"/>
            </a:pPr>
            <a:endParaRPr lang="en-GB" sz="2000" dirty="0" smtClean="0"/>
          </a:p>
          <a:p>
            <a:pPr>
              <a:spcBef>
                <a:spcPts val="0"/>
              </a:spcBef>
            </a:pPr>
            <a:endParaRPr lang="en-GB" sz="2400" b="1" dirty="0" smtClean="0"/>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9</a:t>
            </a:fld>
            <a:endParaRPr lang="en-ZA" dirty="0"/>
          </a:p>
        </p:txBody>
      </p:sp>
    </p:spTree>
    <p:extLst>
      <p:ext uri="{BB962C8B-B14F-4D97-AF65-F5344CB8AC3E}">
        <p14:creationId xmlns:p14="http://schemas.microsoft.com/office/powerpoint/2010/main" xmlns="" val="1432256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u="sng" dirty="0" smtClean="0"/>
              <a:t>In the draft amendments, these proposals</a:t>
            </a:r>
            <a:r>
              <a:rPr lang="en-US" sz="2400" b="0" u="sng" baseline="0" dirty="0" smtClean="0"/>
              <a:t> </a:t>
            </a:r>
            <a:r>
              <a:rPr lang="en-US" sz="2400" b="0" u="sng" dirty="0" smtClean="0"/>
              <a:t>are captured in the following clauses:</a:t>
            </a:r>
            <a:endParaRPr lang="en-GB" sz="2400" b="0" u="sng" dirty="0" smtClean="0"/>
          </a:p>
          <a:p>
            <a:pPr>
              <a:spcBef>
                <a:spcPts val="0"/>
              </a:spcBef>
            </a:pPr>
            <a:r>
              <a:rPr lang="en-GB" sz="2400" b="1" dirty="0" smtClean="0"/>
              <a:t>Correct multiple words used for one concept / same word used for multiple concepts:</a:t>
            </a:r>
          </a:p>
          <a:p>
            <a:pPr marL="342900" indent="-342900">
              <a:spcBef>
                <a:spcPts val="0"/>
              </a:spcBef>
              <a:buFont typeface="Arial" panose="020B0604020202020204" pitchFamily="34" charset="0"/>
              <a:buChar char="•"/>
            </a:pPr>
            <a:r>
              <a:rPr lang="en-GB" sz="2000" b="1" dirty="0" smtClean="0"/>
              <a:t>Clauses 5, 22, 66, 67: </a:t>
            </a:r>
            <a:r>
              <a:rPr lang="en-GB" sz="2000" dirty="0" smtClean="0"/>
              <a:t>The word “instructions” are used in both sections 37 and 66, but refers to different concepts. Section 66’s word is amended to read “determination”.</a:t>
            </a:r>
          </a:p>
          <a:p>
            <a:pPr marL="342900" indent="-342900">
              <a:spcBef>
                <a:spcPts val="0"/>
              </a:spcBef>
              <a:buFont typeface="Arial" panose="020B0604020202020204" pitchFamily="34" charset="0"/>
              <a:buChar char="•"/>
            </a:pPr>
            <a:r>
              <a:rPr lang="en-GB" sz="2000" b="1" dirty="0" smtClean="0"/>
              <a:t>Clause 7:  </a:t>
            </a:r>
            <a:r>
              <a:rPr lang="en-GB" sz="2000" dirty="0" smtClean="0"/>
              <a:t>The Executive Authority is responsible for </a:t>
            </a:r>
            <a:r>
              <a:rPr lang="en-GB" sz="2000" u="sng" dirty="0" smtClean="0"/>
              <a:t>sound</a:t>
            </a:r>
            <a:r>
              <a:rPr lang="en-GB" sz="2000" dirty="0" smtClean="0"/>
              <a:t> financial management, but the Accounting Officer is not – added “sound” to section 6</a:t>
            </a:r>
          </a:p>
          <a:p>
            <a:pPr marL="800100" lvl="1" indent="-342900">
              <a:spcBef>
                <a:spcPts val="0"/>
              </a:spcBef>
              <a:buFont typeface="Arial" panose="020B0604020202020204" pitchFamily="34" charset="0"/>
              <a:buChar char="•"/>
            </a:pPr>
            <a:r>
              <a:rPr lang="en-GB" sz="1200" kern="1200" dirty="0" smtClean="0">
                <a:solidFill>
                  <a:schemeClr val="tx1"/>
                </a:solidFill>
                <a:effectLst/>
                <a:latin typeface="+mn-lt"/>
                <a:ea typeface="+mn-ea"/>
                <a:cs typeface="+mn-cs"/>
              </a:rPr>
              <a:t>Subsection 5(2) makes the Executive Authority accountable to Parliament for “the </a:t>
            </a:r>
            <a:r>
              <a:rPr lang="en-GB" sz="1200" u="sng" kern="1200" dirty="0" smtClean="0">
                <a:solidFill>
                  <a:schemeClr val="tx1"/>
                </a:solidFill>
                <a:effectLst/>
                <a:latin typeface="+mn-lt"/>
                <a:ea typeface="+mn-ea"/>
                <a:cs typeface="+mn-cs"/>
              </a:rPr>
              <a:t>sound</a:t>
            </a:r>
            <a:r>
              <a:rPr lang="en-GB" sz="1200" kern="1200" dirty="0" smtClean="0">
                <a:solidFill>
                  <a:schemeClr val="tx1"/>
                </a:solidFill>
                <a:effectLst/>
                <a:latin typeface="+mn-lt"/>
                <a:ea typeface="+mn-ea"/>
                <a:cs typeface="+mn-cs"/>
              </a:rPr>
              <a:t> financial management of Parliament”. If compared to the wording in section 6(2), it seems the Accounting Officer is only responsible for “financial management of Parliament”. A difference in wording could denote a difference in meaning (the AO is</a:t>
            </a:r>
            <a:r>
              <a:rPr lang="en-GB" sz="1200" kern="1200" baseline="0" dirty="0" smtClean="0">
                <a:solidFill>
                  <a:schemeClr val="tx1"/>
                </a:solidFill>
                <a:effectLst/>
                <a:latin typeface="+mn-lt"/>
                <a:ea typeface="+mn-ea"/>
                <a:cs typeface="+mn-cs"/>
              </a:rPr>
              <a:t> not responsible for the financial management to be sound – just for the financial management in general)</a:t>
            </a:r>
            <a:r>
              <a:rPr lang="en-GB" sz="1200" kern="1200" dirty="0" smtClean="0">
                <a:solidFill>
                  <a:schemeClr val="tx1"/>
                </a:solidFill>
                <a:effectLst/>
                <a:latin typeface="+mn-lt"/>
                <a:ea typeface="+mn-ea"/>
                <a:cs typeface="+mn-cs"/>
              </a:rPr>
              <a:t>, while clearly in practice the same meaning is intended.</a:t>
            </a:r>
            <a:endParaRPr lang="en-GB" sz="2000" dirty="0" smtClean="0"/>
          </a:p>
          <a:p>
            <a:pPr marL="342900" indent="-342900">
              <a:spcBef>
                <a:spcPts val="0"/>
              </a:spcBef>
              <a:buFont typeface="Arial" panose="020B0604020202020204" pitchFamily="34" charset="0"/>
              <a:buChar char="•"/>
            </a:pPr>
            <a:r>
              <a:rPr lang="en-GB" sz="2000" b="1" dirty="0" smtClean="0"/>
              <a:t>Clause 32, 41, 42, 66, 75: </a:t>
            </a:r>
            <a:r>
              <a:rPr lang="en-GB" sz="2000" dirty="0" smtClean="0"/>
              <a:t>Corrected the use of policy vs system vs regulations.</a:t>
            </a:r>
          </a:p>
          <a:p>
            <a:pPr>
              <a:spcBef>
                <a:spcPts val="0"/>
              </a:spcBef>
            </a:pPr>
            <a:endParaRPr lang="en-GB" sz="2400" dirty="0" smtClean="0"/>
          </a:p>
          <a:p>
            <a:pPr>
              <a:spcBef>
                <a:spcPts val="0"/>
              </a:spcBef>
            </a:pPr>
            <a:r>
              <a:rPr lang="en-GB" sz="2400" b="1" dirty="0" smtClean="0"/>
              <a:t>Deletion of descriptions in the Act that repeat a definition:</a:t>
            </a:r>
          </a:p>
          <a:p>
            <a:pPr marL="342900" indent="-342900">
              <a:spcBef>
                <a:spcPts val="0"/>
              </a:spcBef>
              <a:buFont typeface="Arial" panose="020B0604020202020204" pitchFamily="34" charset="0"/>
              <a:buChar char="•"/>
            </a:pPr>
            <a:r>
              <a:rPr lang="en-GB" sz="2000" b="1" dirty="0" smtClean="0"/>
              <a:t>Clause 2 </a:t>
            </a:r>
            <a:r>
              <a:rPr lang="en-GB" sz="2000" dirty="0" smtClean="0"/>
              <a:t>– definition of Executive Authority is repeated in section 5(1) and may be argued to contain substantive provisions – it is thus more appropriate in 5(1) and the definition</a:t>
            </a:r>
            <a:r>
              <a:rPr lang="en-GB" sz="2000" baseline="0" dirty="0" smtClean="0"/>
              <a:t> is deleted</a:t>
            </a:r>
            <a:r>
              <a:rPr lang="en-GB" sz="2000" dirty="0" smtClean="0"/>
              <a:t>;</a:t>
            </a:r>
          </a:p>
          <a:p>
            <a:pPr marL="342900" indent="-342900">
              <a:spcBef>
                <a:spcPts val="0"/>
              </a:spcBef>
              <a:buFont typeface="Arial" panose="020B0604020202020204" pitchFamily="34" charset="0"/>
              <a:buChar char="•"/>
            </a:pPr>
            <a:r>
              <a:rPr lang="en-GB" sz="2000" dirty="0" smtClean="0"/>
              <a:t>Clause 3 (Section 2(d)) – “oversight mechanism” ” is defined – section 2(d) need not describe it;</a:t>
            </a:r>
          </a:p>
          <a:p>
            <a:pPr marL="342900" indent="-342900">
              <a:spcBef>
                <a:spcPts val="0"/>
              </a:spcBef>
              <a:buFont typeface="Arial" panose="020B0604020202020204" pitchFamily="34" charset="0"/>
              <a:buChar char="•"/>
            </a:pPr>
            <a:r>
              <a:rPr lang="en-GB" sz="2100" b="1" dirty="0" smtClean="0"/>
              <a:t>Clauses 2, 5, 8, 10, 28, 48, 66, 68, 69, 75</a:t>
            </a:r>
          </a:p>
          <a:p>
            <a:pPr marL="800100" lvl="1" indent="-342900">
              <a:spcBef>
                <a:spcPts val="0"/>
              </a:spcBef>
              <a:buFont typeface="Arial" panose="020B0604020202020204" pitchFamily="34" charset="0"/>
              <a:buChar char="•"/>
            </a:pPr>
            <a:r>
              <a:rPr lang="en-GB" sz="2100" dirty="0" smtClean="0"/>
              <a:t>“official” is defined an should</a:t>
            </a:r>
            <a:r>
              <a:rPr lang="en-GB" sz="2100" baseline="0" dirty="0" smtClean="0"/>
              <a:t> be the word used throughout the Act for employees of a legislature</a:t>
            </a:r>
            <a:r>
              <a:rPr lang="en-GB" sz="2100" dirty="0" smtClean="0"/>
              <a:t>: Corrected the text in the Act: “official </a:t>
            </a:r>
            <a:r>
              <a:rPr lang="en-GB" sz="2100" b="1" dirty="0" smtClean="0"/>
              <a:t>[of parliament]</a:t>
            </a:r>
            <a:r>
              <a:rPr lang="en-GB" sz="2100" dirty="0" smtClean="0"/>
              <a:t>” / “employee” to read “official”;</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100" dirty="0" smtClean="0"/>
              <a:t>In clause 2: Definition of “person in the employ of the state: Also corrected</a:t>
            </a:r>
            <a:r>
              <a:rPr lang="en-GB" sz="2100" baseline="0" dirty="0" smtClean="0"/>
              <a:t> par (e) to read “official”. </a:t>
            </a:r>
          </a:p>
          <a:p>
            <a:pPr marL="12573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100" baseline="0" dirty="0" smtClean="0"/>
              <a:t>Both the d</a:t>
            </a:r>
            <a:r>
              <a:rPr lang="en-GB" sz="1200" kern="1200" dirty="0" smtClean="0">
                <a:solidFill>
                  <a:schemeClr val="tx1"/>
                </a:solidFill>
                <a:effectLst/>
                <a:latin typeface="+mn-lt"/>
                <a:ea typeface="+mn-ea"/>
                <a:cs typeface="+mn-cs"/>
              </a:rPr>
              <a:t>efinitions of “official” and “a person in the employ of the state” include “an employee of Parliament”. This causes a discrepancy in Schedule 3 </a:t>
            </a:r>
            <a:r>
              <a:rPr lang="en-GB" sz="1200" i="1" kern="1200" dirty="0" smtClean="0">
                <a:solidFill>
                  <a:schemeClr val="tx1"/>
                </a:solidFill>
                <a:effectLst/>
                <a:latin typeface="+mn-lt"/>
                <a:ea typeface="+mn-ea"/>
                <a:cs typeface="+mn-cs"/>
              </a:rPr>
              <a:t>(m) </a:t>
            </a:r>
            <a:r>
              <a:rPr lang="en-GB" sz="1200" kern="1200" dirty="0" smtClean="0">
                <a:solidFill>
                  <a:schemeClr val="tx1"/>
                </a:solidFill>
                <a:effectLst/>
                <a:latin typeface="+mn-lt"/>
                <a:ea typeface="+mn-ea"/>
                <a:cs typeface="+mn-cs"/>
              </a:rPr>
              <a:t>where both “official” and “in the employ of the State” is used. It is also not recommended to use two terms/phrases for one concept as it causes uncertainty when interpreting laws.</a:t>
            </a:r>
            <a:endParaRPr lang="en-ZA" sz="1200" kern="1200" dirty="0" smtClean="0">
              <a:solidFill>
                <a:schemeClr val="tx1"/>
              </a:solidFill>
              <a:effectLst/>
              <a:latin typeface="+mn-lt"/>
              <a:ea typeface="+mn-ea"/>
              <a:cs typeface="+mn-cs"/>
            </a:endParaRPr>
          </a:p>
          <a:p>
            <a:pPr marL="342900" indent="-342900">
              <a:spcBef>
                <a:spcPts val="0"/>
              </a:spcBef>
              <a:buFont typeface="Arial" panose="020B0604020202020204" pitchFamily="34" charset="0"/>
              <a:buChar char="•"/>
            </a:pPr>
            <a:r>
              <a:rPr lang="en-GB" sz="2100" b="1" dirty="0" smtClean="0"/>
              <a:t>Clause 7 </a:t>
            </a:r>
            <a:r>
              <a:rPr lang="en-GB" sz="2100" dirty="0" smtClean="0"/>
              <a:t>– “accounting officer” is defined – it need not be repeated in section 7;</a:t>
            </a:r>
          </a:p>
          <a:p>
            <a:pPr marL="342900" indent="-342900">
              <a:spcBef>
                <a:spcPts val="0"/>
              </a:spcBef>
              <a:buFont typeface="Arial" panose="020B0604020202020204" pitchFamily="34" charset="0"/>
              <a:buChar char="•"/>
            </a:pPr>
            <a:r>
              <a:rPr lang="en-GB" sz="2100" b="1" dirty="0" smtClean="0"/>
              <a:t>Clause 16, 32, 41 </a:t>
            </a:r>
            <a:r>
              <a:rPr lang="en-GB" sz="2100" dirty="0" smtClean="0"/>
              <a:t>–  “prescribed” is defined – it need not be described in these sections;</a:t>
            </a:r>
          </a:p>
          <a:p>
            <a:pPr>
              <a:spcBef>
                <a:spcPts val="0"/>
              </a:spcBef>
            </a:pPr>
            <a:endParaRPr lang="en-GB" sz="2400" b="1" dirty="0" smtClean="0"/>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10</a:t>
            </a:fld>
            <a:endParaRPr lang="en-ZA" dirty="0"/>
          </a:p>
        </p:txBody>
      </p:sp>
    </p:spTree>
    <p:extLst>
      <p:ext uri="{BB962C8B-B14F-4D97-AF65-F5344CB8AC3E}">
        <p14:creationId xmlns:p14="http://schemas.microsoft.com/office/powerpoint/2010/main" xmlns="" val="701924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u="sng" dirty="0" smtClean="0"/>
              <a:t>In the draft amendments, these proposals</a:t>
            </a:r>
            <a:r>
              <a:rPr lang="en-US" sz="2400" b="0" u="sng" baseline="0" dirty="0" smtClean="0"/>
              <a:t> </a:t>
            </a:r>
            <a:r>
              <a:rPr lang="en-US" sz="2400" b="0" u="sng" dirty="0" smtClean="0"/>
              <a:t>are captured in the following clauses:</a:t>
            </a:r>
            <a:endParaRPr lang="en-GB" sz="2400" b="0" u="sng" dirty="0" smtClean="0"/>
          </a:p>
          <a:p>
            <a:pPr>
              <a:spcBef>
                <a:spcPts val="0"/>
              </a:spcBef>
            </a:pPr>
            <a:r>
              <a:rPr lang="en-GB" sz="2400" b="1" dirty="0" smtClean="0"/>
              <a:t>Correct drafting conventions throughout the Act</a:t>
            </a:r>
          </a:p>
          <a:p>
            <a:pPr marL="342900" indent="-342900">
              <a:spcBef>
                <a:spcPts val="0"/>
              </a:spcBef>
              <a:buFont typeface="Arial" panose="020B0604020202020204" pitchFamily="34" charset="0"/>
              <a:buChar char="•"/>
            </a:pPr>
            <a:r>
              <a:rPr lang="en-GB" sz="2100" b="1" dirty="0" smtClean="0"/>
              <a:t>Clause 1 </a:t>
            </a:r>
            <a:r>
              <a:rPr lang="en-GB" sz="2100" dirty="0" smtClean="0"/>
              <a:t>– the long title is drafted differently from most Acts;</a:t>
            </a:r>
          </a:p>
          <a:p>
            <a:pPr marL="800100" lvl="1" indent="-342900">
              <a:spcBef>
                <a:spcPts val="0"/>
              </a:spcBef>
              <a:buFont typeface="Arial" panose="020B0604020202020204" pitchFamily="34" charset="0"/>
              <a:buChar char="•"/>
            </a:pPr>
            <a:r>
              <a:rPr lang="en-GB" sz="2100" dirty="0" smtClean="0"/>
              <a:t>The </a:t>
            </a:r>
            <a:r>
              <a:rPr lang="en-GB" sz="2100" dirty="0" err="1" smtClean="0"/>
              <a:t>emdash</a:t>
            </a:r>
            <a:r>
              <a:rPr lang="en-GB" sz="2100" dirty="0" smtClean="0"/>
              <a:t> (“</a:t>
            </a:r>
            <a:r>
              <a:rPr lang="en-ZA" sz="1200" b="0" i="0" u="none" strike="noStrike" kern="1200" baseline="0" dirty="0" smtClean="0">
                <a:solidFill>
                  <a:schemeClr val="tx1"/>
                </a:solidFill>
                <a:latin typeface="+mn-lt"/>
                <a:ea typeface="+mn-ea"/>
                <a:cs typeface="+mn-cs"/>
              </a:rPr>
              <a:t>—</a:t>
            </a:r>
            <a:r>
              <a:rPr lang="en-GB" sz="2100" dirty="0" smtClean="0"/>
              <a:t>”) after “Recognising” normally</a:t>
            </a:r>
            <a:r>
              <a:rPr lang="en-GB" sz="2100" baseline="0" dirty="0" smtClean="0"/>
              <a:t> precedes a list of items. Here only one item is listed and thus  it should simply read as one sentence.</a:t>
            </a:r>
          </a:p>
          <a:p>
            <a:pPr marL="800100" lvl="1" indent="-342900">
              <a:spcBef>
                <a:spcPts val="0"/>
              </a:spcBef>
              <a:buFont typeface="Arial" panose="020B0604020202020204" pitchFamily="34" charset="0"/>
              <a:buChar char="•"/>
            </a:pPr>
            <a:r>
              <a:rPr lang="en-GB" sz="2100" dirty="0" smtClean="0"/>
              <a:t>“Therefore” is normally written</a:t>
            </a:r>
            <a:r>
              <a:rPr lang="en-GB" sz="2100" baseline="0" dirty="0" smtClean="0"/>
              <a:t> with the phrase “Be it enacted” and not in the middle of the preamble.</a:t>
            </a:r>
            <a:endParaRPr lang="en-GB" sz="2100" dirty="0" smtClean="0"/>
          </a:p>
          <a:p>
            <a:pPr marL="342900" indent="-342900">
              <a:spcBef>
                <a:spcPts val="0"/>
              </a:spcBef>
              <a:buFont typeface="Arial" panose="020B0604020202020204" pitchFamily="34" charset="0"/>
              <a:buChar char="•"/>
            </a:pPr>
            <a:r>
              <a:rPr lang="en-GB" sz="2100" b="1" dirty="0" smtClean="0"/>
              <a:t>Clause 2</a:t>
            </a:r>
          </a:p>
          <a:p>
            <a:pPr marL="800100" lvl="1" indent="-342900">
              <a:spcBef>
                <a:spcPts val="0"/>
              </a:spcBef>
              <a:buFont typeface="Arial" panose="020B0604020202020204" pitchFamily="34" charset="0"/>
              <a:buChar char="•"/>
            </a:pPr>
            <a:r>
              <a:rPr lang="en-GB" sz="2100" dirty="0" smtClean="0"/>
              <a:t>Definition only used once in the Act: </a:t>
            </a:r>
            <a:r>
              <a:rPr lang="en-GB" sz="1200" kern="1200" dirty="0" smtClean="0">
                <a:solidFill>
                  <a:schemeClr val="tx1"/>
                </a:solidFill>
                <a:effectLst/>
                <a:latin typeface="+mn-lt"/>
                <a:ea typeface="+mn-ea"/>
                <a:cs typeface="+mn-cs"/>
              </a:rPr>
              <a:t>Accounting Standards Board - The definition can be removed and the Board can rather be described in that definition.</a:t>
            </a:r>
            <a:endParaRPr lang="en-GB" sz="2100" dirty="0" smtClean="0"/>
          </a:p>
          <a:p>
            <a:pPr marL="800100" lvl="1" indent="-342900">
              <a:spcBef>
                <a:spcPts val="0"/>
              </a:spcBef>
              <a:buFont typeface="Arial" panose="020B0604020202020204" pitchFamily="34" charset="0"/>
              <a:buChar char="•"/>
            </a:pPr>
            <a:r>
              <a:rPr lang="en-GB" sz="2100" dirty="0" smtClean="0"/>
              <a:t>Definitions not alphabetical:</a:t>
            </a:r>
            <a:r>
              <a:rPr lang="en-GB" sz="2100" baseline="0" dirty="0" smtClean="0"/>
              <a:t> </a:t>
            </a:r>
            <a:r>
              <a:rPr lang="en-GB" sz="1200" kern="1200" dirty="0" smtClean="0">
                <a:solidFill>
                  <a:schemeClr val="tx1"/>
                </a:solidFill>
                <a:effectLst/>
                <a:latin typeface="+mn-lt"/>
                <a:ea typeface="+mn-ea"/>
                <a:cs typeface="+mn-cs"/>
              </a:rPr>
              <a:t>oversight mechanism; a person in the employ of the state (a definition</a:t>
            </a:r>
            <a:r>
              <a:rPr lang="en-GB" sz="1200" kern="1200" baseline="0" dirty="0" smtClean="0">
                <a:solidFill>
                  <a:schemeClr val="tx1"/>
                </a:solidFill>
                <a:effectLst/>
                <a:latin typeface="+mn-lt"/>
                <a:ea typeface="+mn-ea"/>
                <a:cs typeface="+mn-cs"/>
              </a:rPr>
              <a:t> should also not contain an article (“a”));</a:t>
            </a:r>
            <a:endParaRPr lang="en-GB" sz="2100" dirty="0" smtClean="0"/>
          </a:p>
          <a:p>
            <a:pPr marL="800100" lvl="1" indent="-342900">
              <a:spcBef>
                <a:spcPts val="0"/>
              </a:spcBef>
              <a:buFont typeface="Arial" panose="020B0604020202020204" pitchFamily="34" charset="0"/>
              <a:buChar char="•"/>
            </a:pPr>
            <a:r>
              <a:rPr lang="en-GB" sz="2100" dirty="0" smtClean="0"/>
              <a:t>Insert “and” after the second last definition;</a:t>
            </a:r>
          </a:p>
          <a:p>
            <a:pPr marL="342900" indent="-342900">
              <a:spcBef>
                <a:spcPts val="0"/>
              </a:spcBef>
              <a:buFont typeface="Arial" panose="020B0604020202020204" pitchFamily="34" charset="0"/>
              <a:buChar char="•"/>
            </a:pPr>
            <a:r>
              <a:rPr lang="en-GB" sz="2100" b="1" dirty="0" smtClean="0"/>
              <a:t>Clause 3 </a:t>
            </a:r>
          </a:p>
          <a:p>
            <a:pPr marL="800100" lvl="1" indent="-342900">
              <a:spcBef>
                <a:spcPts val="0"/>
              </a:spcBef>
              <a:buFont typeface="Arial" panose="020B0604020202020204" pitchFamily="34" charset="0"/>
              <a:buChar char="•"/>
            </a:pPr>
            <a:r>
              <a:rPr lang="en-GB" sz="2100" dirty="0" smtClean="0"/>
              <a:t>Remove the article “this” from the heading; “the” appears in each</a:t>
            </a:r>
            <a:r>
              <a:rPr lang="en-GB" sz="2100" baseline="0" dirty="0" smtClean="0"/>
              <a:t> subparagraph and should thus form part of the introduction sentence</a:t>
            </a:r>
            <a:r>
              <a:rPr lang="en-GB" sz="2100" i="0" dirty="0" smtClean="0"/>
              <a:t>;</a:t>
            </a:r>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100" b="1" dirty="0" smtClean="0"/>
              <a:t>Clause 17</a:t>
            </a:r>
            <a:r>
              <a:rPr lang="en-GB" sz="2100" dirty="0" smtClean="0"/>
              <a:t>: Draft in present tense (change imperative “must be” to “is”);</a:t>
            </a:r>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1" dirty="0" smtClean="0"/>
              <a:t>Clauses 17 and 51</a:t>
            </a:r>
            <a:r>
              <a:rPr lang="en-US" sz="2100" dirty="0" smtClean="0"/>
              <a:t>: Correct the way numbers are written: </a:t>
            </a:r>
            <a:r>
              <a:rPr lang="en-GB" sz="1200" kern="1200" dirty="0" smtClean="0">
                <a:solidFill>
                  <a:schemeClr val="tx1"/>
                </a:solidFill>
                <a:effectLst/>
                <a:latin typeface="+mn-lt"/>
                <a:ea typeface="+mn-ea"/>
                <a:cs typeface="+mn-cs"/>
              </a:rPr>
              <a:t>– one to nine are in words, 10 and up are in numbers:</a:t>
            </a:r>
          </a:p>
          <a:p>
            <a:pPr marL="342900" indent="-342900">
              <a:spcBef>
                <a:spcPts val="0"/>
              </a:spcBef>
              <a:buFont typeface="Arial" panose="020B0604020202020204" pitchFamily="34" charset="0"/>
              <a:buChar char="•"/>
            </a:pPr>
            <a:r>
              <a:rPr lang="en-GB" sz="2100" b="1" dirty="0" smtClean="0"/>
              <a:t>Clauses 20, 21, 25, 37, 67 </a:t>
            </a:r>
            <a:r>
              <a:rPr lang="en-GB" sz="2100" dirty="0" smtClean="0"/>
              <a:t>– corrected the sentence to aid in interpretation:</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100" dirty="0" smtClean="0"/>
              <a:t>20 and 21:</a:t>
            </a:r>
            <a:r>
              <a:rPr lang="en-GB" sz="2100" baseline="0" dirty="0" smtClean="0"/>
              <a:t> </a:t>
            </a:r>
            <a:r>
              <a:rPr lang="en-GB" sz="1200" kern="1200" dirty="0" smtClean="0">
                <a:solidFill>
                  <a:schemeClr val="tx1"/>
                </a:solidFill>
                <a:effectLst/>
                <a:latin typeface="+mn-lt"/>
                <a:ea typeface="+mn-ea"/>
                <a:cs typeface="+mn-cs"/>
              </a:rPr>
              <a:t>The phrase “including donor funds” is a dangling modifier in this instance, as it could be interpreted to be part of “any unauthorised expenditure” rather than of “funds derived from Parliament’s own resources. Although it is an unlikely interpretation,</a:t>
            </a:r>
            <a:r>
              <a:rPr lang="en-GB" sz="1200" kern="1200" baseline="0" dirty="0" smtClean="0">
                <a:solidFill>
                  <a:schemeClr val="tx1"/>
                </a:solidFill>
                <a:effectLst/>
                <a:latin typeface="+mn-lt"/>
                <a:ea typeface="+mn-ea"/>
                <a:cs typeface="+mn-cs"/>
              </a:rPr>
              <a:t> u</a:t>
            </a:r>
            <a:r>
              <a:rPr lang="en-GB" sz="1200" kern="1200" dirty="0" smtClean="0">
                <a:solidFill>
                  <a:schemeClr val="tx1"/>
                </a:solidFill>
                <a:effectLst/>
                <a:latin typeface="+mn-lt"/>
                <a:ea typeface="+mn-ea"/>
                <a:cs typeface="+mn-cs"/>
              </a:rPr>
              <a:t>sing a paragraph to split the phrases clearly shows that it is a source</a:t>
            </a:r>
            <a:r>
              <a:rPr lang="en-GB" sz="1200" kern="1200" baseline="0" dirty="0" smtClean="0">
                <a:solidFill>
                  <a:schemeClr val="tx1"/>
                </a:solidFill>
                <a:effectLst/>
                <a:latin typeface="+mn-lt"/>
                <a:ea typeface="+mn-ea"/>
                <a:cs typeface="+mn-cs"/>
              </a:rPr>
              <a:t> of funding that could be subject to unauthorised expenditure.</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baseline="0" dirty="0" smtClean="0">
                <a:solidFill>
                  <a:schemeClr val="tx1"/>
                </a:solidFill>
                <a:effectLst/>
                <a:latin typeface="+mn-lt"/>
                <a:ea typeface="+mn-ea"/>
                <a:cs typeface="+mn-cs"/>
              </a:rPr>
              <a:t>25, 37 (s37(7)) and 67: moving the position of “promptly”;</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baseline="0" dirty="0" smtClean="0">
                <a:solidFill>
                  <a:schemeClr val="tx1"/>
                </a:solidFill>
                <a:effectLst/>
                <a:latin typeface="+mn-lt"/>
                <a:ea typeface="+mn-ea"/>
                <a:cs typeface="+mn-cs"/>
              </a:rPr>
              <a:t>37 (S37(6)): moving the position of the “in writing” requirement and reworded the sentence to follow consequentially – instruction in writing </a:t>
            </a:r>
            <a:r>
              <a:rPr lang="en-GB" sz="1200" kern="1200" baseline="0" dirty="0" smtClean="0">
                <a:solidFill>
                  <a:schemeClr val="tx1"/>
                </a:solidFill>
                <a:effectLst/>
                <a:latin typeface="+mn-lt"/>
                <a:ea typeface="+mn-ea"/>
                <a:cs typeface="+mn-cs"/>
                <a:sym typeface="Wingdings" panose="05000000000000000000" pitchFamily="2" charset="2"/>
              </a:rPr>
              <a:t> to include the reasons  and further steps to do with that instruction</a:t>
            </a:r>
            <a:r>
              <a:rPr lang="en-GB" sz="1200" kern="1200" baseline="0" dirty="0" smtClean="0">
                <a:solidFill>
                  <a:schemeClr val="tx1"/>
                </a:solidFill>
                <a:effectLst/>
                <a:latin typeface="+mn-lt"/>
                <a:ea typeface="+mn-ea"/>
                <a:cs typeface="+mn-cs"/>
              </a:rPr>
              <a:t>;</a:t>
            </a:r>
            <a:endParaRPr lang="en-GB" sz="2100" dirty="0" smtClean="0"/>
          </a:p>
          <a:p>
            <a:pPr marL="342900" indent="-342900">
              <a:spcBef>
                <a:spcPts val="0"/>
              </a:spcBef>
              <a:buFont typeface="Arial" panose="020B0604020202020204" pitchFamily="34" charset="0"/>
              <a:buChar char="•"/>
            </a:pPr>
            <a:r>
              <a:rPr lang="en-GB" sz="2100" b="1" dirty="0" smtClean="0"/>
              <a:t>Clause 29</a:t>
            </a:r>
            <a:r>
              <a:rPr lang="en-GB" sz="2100" dirty="0" smtClean="0"/>
              <a:t>: Corrected the heading of section 29 to reflect the content of the section;</a:t>
            </a:r>
          </a:p>
          <a:p>
            <a:pPr marL="342900" indent="-342900">
              <a:spcBef>
                <a:spcPts val="0"/>
              </a:spcBef>
              <a:buFont typeface="Arial" panose="020B0604020202020204" pitchFamily="34" charset="0"/>
              <a:buChar char="•"/>
            </a:pPr>
            <a:r>
              <a:rPr lang="en-GB" sz="2100" b="1" dirty="0" smtClean="0"/>
              <a:t>Clause 44</a:t>
            </a:r>
            <a:r>
              <a:rPr lang="en-GB" sz="2100" dirty="0" smtClean="0"/>
              <a:t>: Paragraphs should be capable of being read with the intro sentence. Any link to another paragraph that</a:t>
            </a:r>
            <a:r>
              <a:rPr lang="en-GB" sz="2100" baseline="0" dirty="0" smtClean="0"/>
              <a:t> should be read with it, should be clear. I.e. using “such committee” means nothing if (1)</a:t>
            </a:r>
            <a:r>
              <a:rPr lang="en-GB" sz="2100" i="1" baseline="0" dirty="0" smtClean="0"/>
              <a:t>(b)</a:t>
            </a:r>
            <a:r>
              <a:rPr lang="en-GB" sz="2100" baseline="0" dirty="0" smtClean="0"/>
              <a:t> is read on its own. You have to read </a:t>
            </a:r>
            <a:r>
              <a:rPr lang="en-GB" sz="2100" i="1" baseline="0" dirty="0" smtClean="0"/>
              <a:t>(b) </a:t>
            </a:r>
            <a:r>
              <a:rPr lang="en-GB" sz="2100" baseline="0" dirty="0" smtClean="0"/>
              <a:t>with </a:t>
            </a:r>
            <a:r>
              <a:rPr lang="en-GB" sz="2100" i="1" baseline="0" dirty="0" smtClean="0"/>
              <a:t>(a)</a:t>
            </a:r>
            <a:r>
              <a:rPr lang="en-GB" sz="2100" baseline="0" dirty="0" smtClean="0"/>
              <a:t>, but this is not expressly stated – and may thus cause an interpretation challenge - which committee exactly is referred to here? It is not correctly drafted for purposes of easy interpretation.</a:t>
            </a:r>
            <a:r>
              <a:rPr lang="en-GB" sz="2100" dirty="0" smtClean="0"/>
              <a:t> Adjusting paragraph </a:t>
            </a:r>
            <a:r>
              <a:rPr lang="en-GB" sz="2100" i="1" dirty="0" smtClean="0"/>
              <a:t>(b) </a:t>
            </a:r>
            <a:r>
              <a:rPr lang="en-GB" sz="2100" i="0" dirty="0" smtClean="0"/>
              <a:t>by adding a reference</a:t>
            </a:r>
            <a:r>
              <a:rPr lang="en-GB" sz="2100" i="0" baseline="0" dirty="0" smtClean="0"/>
              <a:t> to </a:t>
            </a:r>
            <a:r>
              <a:rPr lang="en-GB" sz="2100" i="1" baseline="0" dirty="0" smtClean="0"/>
              <a:t>(a)</a:t>
            </a:r>
            <a:r>
              <a:rPr lang="en-GB" sz="2100" i="0" baseline="0" dirty="0" smtClean="0"/>
              <a:t> means that </a:t>
            </a:r>
            <a:r>
              <a:rPr lang="en-GB" sz="2100" i="1" baseline="0" dirty="0" smtClean="0"/>
              <a:t>(b) </a:t>
            </a:r>
            <a:r>
              <a:rPr lang="en-GB" sz="2100" i="0" baseline="0" dirty="0" smtClean="0"/>
              <a:t>can be read on its own</a:t>
            </a:r>
            <a:r>
              <a:rPr lang="en-GB" sz="2100" dirty="0" smtClean="0"/>
              <a:t>;</a:t>
            </a:r>
          </a:p>
          <a:p>
            <a:pPr marL="342900" indent="-342900">
              <a:spcBef>
                <a:spcPts val="0"/>
              </a:spcBef>
              <a:buFont typeface="Arial" panose="020B0604020202020204" pitchFamily="34" charset="0"/>
              <a:buChar char="•"/>
            </a:pPr>
            <a:r>
              <a:rPr lang="en-GB" sz="2100" b="1" dirty="0" smtClean="0"/>
              <a:t>Clause 49:</a:t>
            </a:r>
            <a:r>
              <a:rPr lang="en-GB" sz="2100" b="1" baseline="0" dirty="0" smtClean="0"/>
              <a:t> </a:t>
            </a:r>
            <a:r>
              <a:rPr lang="en-GB" sz="2100" dirty="0" smtClean="0"/>
              <a:t>corrected the introductory sentence of (2) by adding “must” and adjusting the paragraphs that flow</a:t>
            </a:r>
            <a:r>
              <a:rPr lang="en-GB" sz="2100" baseline="0" dirty="0" smtClean="0"/>
              <a:t> from (2)</a:t>
            </a:r>
            <a:r>
              <a:rPr lang="en-GB" sz="2100" dirty="0" smtClean="0"/>
              <a:t>;</a:t>
            </a:r>
          </a:p>
          <a:p>
            <a:pPr marL="342900" indent="-342900">
              <a:spcBef>
                <a:spcPts val="0"/>
              </a:spcBef>
              <a:buFont typeface="Arial" panose="020B0604020202020204" pitchFamily="34" charset="0"/>
              <a:buChar char="•"/>
            </a:pPr>
            <a:r>
              <a:rPr lang="en-GB" sz="2100" b="1" dirty="0" smtClean="0"/>
              <a:t>Clause 51</a:t>
            </a:r>
            <a:r>
              <a:rPr lang="en-GB" sz="2100" dirty="0" smtClean="0"/>
              <a:t>: corrected how numbers are written</a:t>
            </a:r>
            <a:r>
              <a:rPr lang="en-GB" sz="2100" baseline="0" dirty="0" smtClean="0"/>
              <a:t> – one to nine are in words, 10 and up are in numbers</a:t>
            </a:r>
            <a:r>
              <a:rPr lang="en-GB" sz="2100" dirty="0" smtClean="0"/>
              <a:t>;</a:t>
            </a:r>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100" b="1" dirty="0" smtClean="0"/>
              <a:t>Clause 71: </a:t>
            </a:r>
            <a:r>
              <a:rPr lang="en-GB" sz="2100" dirty="0" smtClean="0"/>
              <a:t>Remove the article “this” from the heading; </a:t>
            </a:r>
            <a:endParaRPr lang="en-GB" sz="2100" b="1" dirty="0" smtClean="0">
              <a:solidFill>
                <a:srgbClr val="C00000"/>
              </a:solidFill>
            </a:endParaRPr>
          </a:p>
          <a:p>
            <a:pPr marL="342900" indent="-342900">
              <a:spcBef>
                <a:spcPts val="0"/>
              </a:spcBef>
              <a:buFont typeface="Arial" panose="020B0604020202020204" pitchFamily="34" charset="0"/>
              <a:buChar char="•"/>
            </a:pPr>
            <a:endParaRPr lang="en-GB" sz="2400" b="1" dirty="0" smtClean="0"/>
          </a:p>
        </p:txBody>
      </p:sp>
      <p:sp>
        <p:nvSpPr>
          <p:cNvPr id="4" name="Slide Number Placeholder 3"/>
          <p:cNvSpPr>
            <a:spLocks noGrp="1"/>
          </p:cNvSpPr>
          <p:nvPr>
            <p:ph type="sldNum" sz="quarter" idx="10"/>
          </p:nvPr>
        </p:nvSpPr>
        <p:spPr/>
        <p:txBody>
          <a:bodyPr/>
          <a:lstStyle/>
          <a:p>
            <a:pPr>
              <a:defRPr/>
            </a:pPr>
            <a:fld id="{B047D6DC-BB2A-43C2-976D-E40410CF2437}" type="slidenum">
              <a:rPr lang="en-ZA" smtClean="0"/>
              <a:pPr>
                <a:defRPr/>
              </a:pPr>
              <a:t>11</a:t>
            </a:fld>
            <a:endParaRPr lang="en-ZA" dirty="0"/>
          </a:p>
        </p:txBody>
      </p:sp>
    </p:spTree>
    <p:extLst>
      <p:ext uri="{BB962C8B-B14F-4D97-AF65-F5344CB8AC3E}">
        <p14:creationId xmlns:p14="http://schemas.microsoft.com/office/powerpoint/2010/main" xmlns="" val="3604924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48822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97789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58717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9740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61A7F0-67EA-7440-A0BE-244BC994C7A8}" type="datetimeFigureOut">
              <a:rPr lang="en-US" smtClean="0"/>
              <a:pPr/>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63142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61A7F0-67EA-7440-A0BE-244BC994C7A8}" type="datetimeFigureOut">
              <a:rPr lang="en-US" smtClean="0"/>
              <a:pPr/>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71477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61A7F0-67EA-7440-A0BE-244BC994C7A8}" type="datetimeFigureOut">
              <a:rPr lang="en-US" smtClean="0"/>
              <a:pPr/>
              <a:t>5/24/2022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94499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61A7F0-67EA-7440-A0BE-244BC994C7A8}" type="datetimeFigureOut">
              <a:rPr lang="en-US" smtClean="0"/>
              <a:pPr/>
              <a:t>5/24/2022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95858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1A7F0-67EA-7440-A0BE-244BC994C7A8}" type="datetimeFigureOut">
              <a:rPr lang="en-US" smtClean="0"/>
              <a:pPr/>
              <a:t>5/24/2022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39033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1A7F0-67EA-7440-A0BE-244BC994C7A8}" type="datetimeFigureOut">
              <a:rPr lang="en-US" smtClean="0"/>
              <a:pPr/>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5901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1A7F0-67EA-7440-A0BE-244BC994C7A8}" type="datetimeFigureOut">
              <a:rPr lang="en-US" smtClean="0"/>
              <a:pPr/>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45941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1A7F0-67EA-7440-A0BE-244BC994C7A8}" type="datetimeFigureOut">
              <a:rPr lang="en-US" smtClean="0"/>
              <a:pPr/>
              <a:t>5/24/2022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89201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1035224" y="1110343"/>
            <a:ext cx="8037770" cy="2068286"/>
          </a:xfrm>
        </p:spPr>
        <p:txBody>
          <a:bodyPr>
            <a:normAutofit fontScale="90000"/>
          </a:bodyPr>
          <a:lstStyle/>
          <a:p>
            <a:pPr algn="ct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t>
            </a:r>
          </a:p>
        </p:txBody>
      </p:sp>
      <p:sp useBgFill="1">
        <p:nvSpPr>
          <p:cNvPr id="3" name="Title 1"/>
          <p:cNvSpPr txBox="1">
            <a:spLocks/>
          </p:cNvSpPr>
          <p:nvPr/>
        </p:nvSpPr>
        <p:spPr>
          <a:xfrm>
            <a:off x="6607403" y="5356749"/>
            <a:ext cx="2884231" cy="125405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lumMod val="85000"/>
                  </a:schemeClr>
                </a:solidFill>
              </a:rPr>
              <a:t/>
            </a:r>
            <a:br>
              <a:rPr lang="en-US" b="1" dirty="0">
                <a:solidFill>
                  <a:schemeClr val="bg1">
                    <a:lumMod val="85000"/>
                  </a:schemeClr>
                </a:solidFill>
              </a:rPr>
            </a:br>
            <a:endParaRPr lang="en-US" b="1" dirty="0">
              <a:solidFill>
                <a:schemeClr val="bg1">
                  <a:lumMod val="85000"/>
                </a:schemeClr>
              </a:solidFill>
            </a:endParaRPr>
          </a:p>
          <a:p>
            <a:endParaRPr lang="en-US" b="1" dirty="0">
              <a:solidFill>
                <a:schemeClr val="bg1">
                  <a:lumMod val="85000"/>
                </a:schemeClr>
              </a:solidFill>
            </a:endParaRPr>
          </a:p>
        </p:txBody>
      </p:sp>
      <p:sp>
        <p:nvSpPr>
          <p:cNvPr id="4" name="Rectangle 3"/>
          <p:cNvSpPr/>
          <p:nvPr/>
        </p:nvSpPr>
        <p:spPr>
          <a:xfrm>
            <a:off x="2460812" y="1728987"/>
            <a:ext cx="6414247" cy="830997"/>
          </a:xfrm>
          <a:prstGeom prst="rect">
            <a:avLst/>
          </a:prstGeom>
        </p:spPr>
        <p:txBody>
          <a:bodyPr wrap="square">
            <a:spAutoFit/>
          </a:bodyPr>
          <a:lstStyle/>
          <a:p>
            <a:r>
              <a:rPr lang="en-ZA" sz="2400" dirty="0"/>
              <a:t>FINANCIAL MANAGEMENT OF PARLIAMENT AND PROVINCIAL LEGISLATURES AMENDMENT BILL</a:t>
            </a:r>
          </a:p>
        </p:txBody>
      </p:sp>
    </p:spTree>
    <p:extLst>
      <p:ext uri="{BB962C8B-B14F-4D97-AF65-F5344CB8AC3E}">
        <p14:creationId xmlns:p14="http://schemas.microsoft.com/office/powerpoint/2010/main" xmlns="" val="1211865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925" y="282633"/>
            <a:ext cx="8948244" cy="720436"/>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General </a:t>
            </a:r>
            <a:r>
              <a:rPr lang="en-ZA" sz="3600" b="1" dirty="0" smtClean="0"/>
              <a:t>Amendments – Terminology and technical (4)</a:t>
            </a: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430925" y="1432735"/>
            <a:ext cx="9143999" cy="5308600"/>
          </a:xfrm>
        </p:spPr>
        <p:txBody>
          <a:bodyPr>
            <a:normAutofit fontScale="92500" lnSpcReduction="10000"/>
          </a:bodyPr>
          <a:lstStyle/>
          <a:p>
            <a:pPr>
              <a:spcBef>
                <a:spcPts val="0"/>
              </a:spcBef>
            </a:pPr>
            <a:r>
              <a:rPr lang="en-GB" sz="2400" dirty="0" smtClean="0"/>
              <a:t>Propose correcting where </a:t>
            </a:r>
            <a:r>
              <a:rPr lang="en-GB" sz="2400" dirty="0"/>
              <a:t>multiple words </a:t>
            </a:r>
            <a:r>
              <a:rPr lang="en-GB" sz="2400" dirty="0" smtClean="0"/>
              <a:t>are used </a:t>
            </a:r>
            <a:r>
              <a:rPr lang="en-GB" sz="2400" dirty="0"/>
              <a:t>for one concept / same word used for </a:t>
            </a:r>
            <a:r>
              <a:rPr lang="en-GB" sz="2400" dirty="0" smtClean="0"/>
              <a:t>is multiple </a:t>
            </a:r>
            <a:r>
              <a:rPr lang="en-GB" sz="2400" dirty="0"/>
              <a:t>concepts:</a:t>
            </a:r>
          </a:p>
          <a:p>
            <a:pPr lvl="1">
              <a:spcBef>
                <a:spcPts val="0"/>
              </a:spcBef>
            </a:pPr>
            <a:r>
              <a:rPr lang="en-GB" sz="2000" dirty="0" smtClean="0"/>
              <a:t>Sections 4, 22, and 66 + heading of chapter 9: </a:t>
            </a:r>
            <a:r>
              <a:rPr lang="en-GB" sz="2000" dirty="0"/>
              <a:t>The word “instructions” are used in both sections 37 and 66 </a:t>
            </a:r>
            <a:r>
              <a:rPr lang="en-GB" sz="2000" dirty="0" smtClean="0"/>
              <a:t>but refers to different </a:t>
            </a:r>
            <a:r>
              <a:rPr lang="en-GB" sz="2000" dirty="0"/>
              <a:t>concepts. </a:t>
            </a:r>
            <a:r>
              <a:rPr lang="en-GB" sz="2000" dirty="0" smtClean="0"/>
              <a:t>Propose section </a:t>
            </a:r>
            <a:r>
              <a:rPr lang="en-GB" sz="2000" dirty="0"/>
              <a:t>66’s word is amended to read “determination</a:t>
            </a:r>
            <a:r>
              <a:rPr lang="en-GB" sz="2000" dirty="0" smtClean="0"/>
              <a:t>” (and consequential amendments made).</a:t>
            </a:r>
            <a:endParaRPr lang="en-GB" sz="2000" dirty="0"/>
          </a:p>
          <a:p>
            <a:pPr lvl="1">
              <a:spcBef>
                <a:spcPts val="0"/>
              </a:spcBef>
            </a:pPr>
            <a:r>
              <a:rPr lang="en-GB" sz="2000" dirty="0" smtClean="0"/>
              <a:t>Sections 5 vs 6: </a:t>
            </a:r>
            <a:r>
              <a:rPr lang="en-GB" sz="2000" dirty="0"/>
              <a:t>Executive Authority is responsible for </a:t>
            </a:r>
            <a:r>
              <a:rPr lang="en-GB" sz="2000" u="sng" dirty="0"/>
              <a:t>sound</a:t>
            </a:r>
            <a:r>
              <a:rPr lang="en-GB" sz="2000" dirty="0"/>
              <a:t> financial management, but the Accounting Officer is not – </a:t>
            </a:r>
            <a:r>
              <a:rPr lang="en-GB" sz="2000" dirty="0" smtClean="0"/>
              <a:t>propose adding </a:t>
            </a:r>
            <a:r>
              <a:rPr lang="en-GB" sz="2000" dirty="0"/>
              <a:t>“sound” to section 6</a:t>
            </a:r>
          </a:p>
          <a:p>
            <a:pPr lvl="1">
              <a:spcBef>
                <a:spcPts val="0"/>
              </a:spcBef>
            </a:pPr>
            <a:r>
              <a:rPr lang="en-GB" sz="2000" dirty="0" smtClean="0"/>
              <a:t>Sections 32, 40, 41, 65, </a:t>
            </a:r>
            <a:r>
              <a:rPr lang="en-GB" sz="2000" dirty="0" err="1" smtClean="0"/>
              <a:t>Sch</a:t>
            </a:r>
            <a:r>
              <a:rPr lang="en-GB" sz="2000" dirty="0" smtClean="0"/>
              <a:t> 3: Propose correcting </a:t>
            </a:r>
            <a:r>
              <a:rPr lang="en-GB" sz="2000" dirty="0"/>
              <a:t>the use of </a:t>
            </a:r>
            <a:r>
              <a:rPr lang="en-GB" sz="2000" dirty="0" smtClean="0"/>
              <a:t>“policy” </a:t>
            </a:r>
            <a:r>
              <a:rPr lang="en-GB" sz="2000" dirty="0"/>
              <a:t>vs </a:t>
            </a:r>
            <a:r>
              <a:rPr lang="en-GB" sz="2000" dirty="0" smtClean="0"/>
              <a:t>“system” </a:t>
            </a:r>
            <a:r>
              <a:rPr lang="en-GB" sz="2000" dirty="0"/>
              <a:t>vs </a:t>
            </a:r>
            <a:r>
              <a:rPr lang="en-GB" sz="2000" dirty="0" smtClean="0"/>
              <a:t>“regulations”.</a:t>
            </a:r>
            <a:endParaRPr lang="en-GB" sz="2000" dirty="0"/>
          </a:p>
          <a:p>
            <a:pPr>
              <a:spcBef>
                <a:spcPts val="0"/>
              </a:spcBef>
            </a:pPr>
            <a:r>
              <a:rPr lang="en-GB" sz="2400" dirty="0" smtClean="0"/>
              <a:t>Propose the deletion of descriptions in the Act that repeat a definition:</a:t>
            </a:r>
          </a:p>
          <a:p>
            <a:pPr lvl="1">
              <a:spcBef>
                <a:spcPts val="0"/>
              </a:spcBef>
            </a:pPr>
            <a:r>
              <a:rPr lang="en-GB" sz="2000" dirty="0" smtClean="0"/>
              <a:t>Section 1: The definition </a:t>
            </a:r>
            <a:r>
              <a:rPr lang="en-GB" sz="2000" dirty="0"/>
              <a:t>of Executive Authority is repeated in section 5(1) and may be argued to contain substantive provisions – </a:t>
            </a:r>
            <a:r>
              <a:rPr lang="en-GB" sz="2000" dirty="0" smtClean="0"/>
              <a:t>propose it is more </a:t>
            </a:r>
            <a:r>
              <a:rPr lang="en-GB" sz="2000" dirty="0"/>
              <a:t>appropriate in 5(1);</a:t>
            </a:r>
          </a:p>
          <a:p>
            <a:pPr lvl="1">
              <a:spcBef>
                <a:spcPts val="0"/>
              </a:spcBef>
            </a:pPr>
            <a:r>
              <a:rPr lang="en-GB" sz="2000" dirty="0" smtClean="0"/>
              <a:t>Section 2(d) – “oversight mechanism” is defined – propose section 2(d) need not describe it;</a:t>
            </a:r>
          </a:p>
          <a:p>
            <a:pPr lvl="1">
              <a:spcBef>
                <a:spcPts val="0"/>
              </a:spcBef>
            </a:pPr>
            <a:r>
              <a:rPr lang="en-GB" sz="2100" dirty="0" smtClean="0"/>
              <a:t>Sections 1, 4, 7, 10, 28, 47, 65, 67, 68, </a:t>
            </a:r>
            <a:r>
              <a:rPr lang="en-GB" sz="2100" dirty="0" err="1" smtClean="0"/>
              <a:t>Sch</a:t>
            </a:r>
            <a:r>
              <a:rPr lang="en-GB" sz="2100" dirty="0" smtClean="0"/>
              <a:t> 3 – “official” is defined. Propose correcting the text in the Act: “official </a:t>
            </a:r>
            <a:r>
              <a:rPr lang="en-GB" sz="2100" b="1" dirty="0" smtClean="0"/>
              <a:t>[of parliament]</a:t>
            </a:r>
            <a:r>
              <a:rPr lang="en-GB" sz="2100" dirty="0" smtClean="0"/>
              <a:t>” / “employee” to read “official”;</a:t>
            </a:r>
          </a:p>
          <a:p>
            <a:pPr lvl="1">
              <a:spcBef>
                <a:spcPts val="0"/>
              </a:spcBef>
            </a:pPr>
            <a:r>
              <a:rPr lang="en-GB" sz="2100" dirty="0" smtClean="0"/>
              <a:t>Section 7: “accounting officer” is defined – propose it need not be repeated in section 7;</a:t>
            </a:r>
          </a:p>
          <a:p>
            <a:pPr lvl="1">
              <a:spcBef>
                <a:spcPts val="0"/>
              </a:spcBef>
            </a:pPr>
            <a:r>
              <a:rPr lang="en-GB" sz="2100" dirty="0" smtClean="0"/>
              <a:t>Sections 16, 32, 40 – “prescribed” is defined – propose it need not be described in each section;</a:t>
            </a:r>
          </a:p>
          <a:p>
            <a:pPr algn="just"/>
            <a:endParaRPr lang="en-GB" sz="2800" b="1" dirty="0">
              <a:solidFill>
                <a:srgbClr val="C00000"/>
              </a:solidFill>
            </a:endParaRPr>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10</a:t>
            </a:fld>
            <a:endParaRPr lang="en-ZA" dirty="0"/>
          </a:p>
        </p:txBody>
      </p:sp>
    </p:spTree>
    <p:extLst>
      <p:ext uri="{BB962C8B-B14F-4D97-AF65-F5344CB8AC3E}">
        <p14:creationId xmlns:p14="http://schemas.microsoft.com/office/powerpoint/2010/main" xmlns="" val="6411565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855" y="38100"/>
            <a:ext cx="8948244" cy="1181100"/>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General </a:t>
            </a:r>
            <a:r>
              <a:rPr lang="en-ZA" sz="3600" b="1" dirty="0" smtClean="0"/>
              <a:t>Amendments – Terminology and technical (5)</a:t>
            </a: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430925" y="1549400"/>
            <a:ext cx="9143999" cy="5308600"/>
          </a:xfrm>
        </p:spPr>
        <p:txBody>
          <a:bodyPr>
            <a:normAutofit lnSpcReduction="10000"/>
          </a:bodyPr>
          <a:lstStyle/>
          <a:p>
            <a:pPr>
              <a:spcBef>
                <a:spcPts val="0"/>
              </a:spcBef>
            </a:pPr>
            <a:r>
              <a:rPr lang="en-GB" sz="2100" dirty="0" smtClean="0"/>
              <a:t>Propose the correction of </a:t>
            </a:r>
            <a:r>
              <a:rPr lang="en-GB" sz="2100" dirty="0"/>
              <a:t>drafting conventions throughout the </a:t>
            </a:r>
            <a:r>
              <a:rPr lang="en-GB" sz="2100" dirty="0" smtClean="0"/>
              <a:t>Act:</a:t>
            </a:r>
            <a:endParaRPr lang="en-GB" sz="2100" dirty="0"/>
          </a:p>
          <a:p>
            <a:pPr lvl="1">
              <a:spcBef>
                <a:spcPts val="0"/>
              </a:spcBef>
            </a:pPr>
            <a:r>
              <a:rPr lang="en-GB" sz="2100" dirty="0" smtClean="0"/>
              <a:t>Correct the long </a:t>
            </a:r>
            <a:r>
              <a:rPr lang="en-GB" sz="2100" dirty="0"/>
              <a:t>title </a:t>
            </a:r>
            <a:r>
              <a:rPr lang="en-GB" sz="2100" dirty="0" smtClean="0"/>
              <a:t>- drafted </a:t>
            </a:r>
            <a:r>
              <a:rPr lang="en-GB" sz="2100" dirty="0"/>
              <a:t>differently from most Acts;</a:t>
            </a:r>
          </a:p>
          <a:p>
            <a:pPr lvl="1">
              <a:spcBef>
                <a:spcPts val="0"/>
              </a:spcBef>
            </a:pPr>
            <a:r>
              <a:rPr lang="en-GB" sz="2100" dirty="0" smtClean="0"/>
              <a:t>Definitions (section 1)</a:t>
            </a:r>
          </a:p>
          <a:p>
            <a:pPr lvl="2">
              <a:spcBef>
                <a:spcPts val="0"/>
              </a:spcBef>
            </a:pPr>
            <a:r>
              <a:rPr lang="en-GB" sz="2100" dirty="0" smtClean="0"/>
              <a:t>“</a:t>
            </a:r>
            <a:r>
              <a:rPr lang="en-GB" sz="2100" dirty="0"/>
              <a:t>Accounting Standards </a:t>
            </a:r>
            <a:r>
              <a:rPr lang="en-GB" sz="2100" dirty="0" smtClean="0"/>
              <a:t>Board” is only </a:t>
            </a:r>
            <a:r>
              <a:rPr lang="en-GB" sz="2100" dirty="0"/>
              <a:t>used once in the </a:t>
            </a:r>
            <a:r>
              <a:rPr lang="en-GB" sz="2100" dirty="0" smtClean="0"/>
              <a:t>Act;</a:t>
            </a:r>
          </a:p>
          <a:p>
            <a:pPr lvl="2">
              <a:spcBef>
                <a:spcPts val="0"/>
              </a:spcBef>
            </a:pPr>
            <a:r>
              <a:rPr lang="en-GB" sz="2100" dirty="0" smtClean="0"/>
              <a:t>Definitions of “oversight mechanism” and “a </a:t>
            </a:r>
            <a:r>
              <a:rPr lang="en-GB" sz="2100" dirty="0"/>
              <a:t>person in the employ of the </a:t>
            </a:r>
            <a:r>
              <a:rPr lang="en-GB" sz="2100" dirty="0" smtClean="0"/>
              <a:t>state” are not alphabetical (a definition should also not contain “a”); </a:t>
            </a:r>
          </a:p>
          <a:p>
            <a:pPr lvl="2">
              <a:spcBef>
                <a:spcPts val="0"/>
              </a:spcBef>
            </a:pPr>
            <a:r>
              <a:rPr lang="en-GB" sz="2100" dirty="0" smtClean="0"/>
              <a:t>“and” to be inserted after the second last definition;</a:t>
            </a:r>
          </a:p>
          <a:p>
            <a:pPr lvl="1">
              <a:spcBef>
                <a:spcPts val="0"/>
              </a:spcBef>
            </a:pPr>
            <a:r>
              <a:rPr lang="en-GB" sz="2100" dirty="0" smtClean="0"/>
              <a:t>Section 2</a:t>
            </a:r>
          </a:p>
          <a:p>
            <a:pPr lvl="2">
              <a:spcBef>
                <a:spcPts val="0"/>
              </a:spcBef>
            </a:pPr>
            <a:r>
              <a:rPr lang="en-GB" sz="2100" dirty="0" smtClean="0"/>
              <a:t>Remove the article “this” from the heading; </a:t>
            </a:r>
          </a:p>
          <a:p>
            <a:pPr lvl="2">
              <a:spcBef>
                <a:spcPts val="0"/>
              </a:spcBef>
            </a:pPr>
            <a:r>
              <a:rPr lang="en-GB" sz="2100" dirty="0" smtClean="0"/>
              <a:t>Correct the introductory sentence in par </a:t>
            </a:r>
            <a:r>
              <a:rPr lang="en-GB" sz="2100" i="1" dirty="0" smtClean="0"/>
              <a:t>(b);</a:t>
            </a:r>
          </a:p>
          <a:p>
            <a:pPr lvl="1">
              <a:spcBef>
                <a:spcPts val="0"/>
              </a:spcBef>
            </a:pPr>
            <a:r>
              <a:rPr lang="en-GB" sz="2100" dirty="0" smtClean="0"/>
              <a:t>Section 17: Draft in present tense (change imperative “must be” to “is”);</a:t>
            </a:r>
          </a:p>
          <a:p>
            <a:pPr lvl="1">
              <a:spcBef>
                <a:spcPts val="0"/>
              </a:spcBef>
            </a:pPr>
            <a:r>
              <a:rPr lang="en-US" sz="2100" dirty="0" smtClean="0"/>
              <a:t>Section 17 and 51: Correct the way numbers are written;</a:t>
            </a:r>
            <a:endParaRPr lang="en-GB" sz="2100" dirty="0" smtClean="0"/>
          </a:p>
          <a:p>
            <a:pPr lvl="1">
              <a:spcBef>
                <a:spcPts val="0"/>
              </a:spcBef>
            </a:pPr>
            <a:r>
              <a:rPr lang="en-GB" sz="2100" dirty="0" smtClean="0"/>
              <a:t>Sections 20, 21, 25, 37(6) and (7), 67 – correct the sentence construction to aid in interpretation;</a:t>
            </a:r>
          </a:p>
          <a:p>
            <a:pPr lvl="1">
              <a:spcBef>
                <a:spcPts val="0"/>
              </a:spcBef>
            </a:pPr>
            <a:r>
              <a:rPr lang="en-GB" sz="2100" dirty="0" smtClean="0"/>
              <a:t>Section 29: Correct the heading of section 29 to reflect the content of the section;</a:t>
            </a:r>
          </a:p>
          <a:p>
            <a:pPr lvl="1">
              <a:spcBef>
                <a:spcPts val="0"/>
              </a:spcBef>
            </a:pPr>
            <a:r>
              <a:rPr lang="en-GB" sz="2100" dirty="0" smtClean="0"/>
              <a:t>Section 44: </a:t>
            </a:r>
            <a:r>
              <a:rPr lang="en-GB" sz="2100" dirty="0"/>
              <a:t>Adjusting paragraph </a:t>
            </a:r>
            <a:r>
              <a:rPr lang="en-GB" sz="2100" i="1" dirty="0"/>
              <a:t>(b) </a:t>
            </a:r>
            <a:r>
              <a:rPr lang="en-GB" sz="2100" dirty="0" smtClean="0"/>
              <a:t>in (1) – need to add </a:t>
            </a:r>
            <a:r>
              <a:rPr lang="en-GB" sz="2100" dirty="0"/>
              <a:t>a reference to </a:t>
            </a:r>
            <a:r>
              <a:rPr lang="en-GB" sz="2100" i="1" dirty="0"/>
              <a:t>(a)</a:t>
            </a:r>
            <a:r>
              <a:rPr lang="en-GB" sz="2100" dirty="0"/>
              <a:t> </a:t>
            </a:r>
            <a:r>
              <a:rPr lang="en-GB" sz="2100" dirty="0" smtClean="0"/>
              <a:t>so that </a:t>
            </a:r>
            <a:r>
              <a:rPr lang="en-GB" sz="2100" i="1" dirty="0" smtClean="0"/>
              <a:t>(</a:t>
            </a:r>
            <a:r>
              <a:rPr lang="en-GB" sz="2100" i="1" dirty="0"/>
              <a:t>b) </a:t>
            </a:r>
            <a:r>
              <a:rPr lang="en-GB" sz="2100" dirty="0"/>
              <a:t>can be read on its </a:t>
            </a:r>
            <a:r>
              <a:rPr lang="en-GB" sz="2100" dirty="0" smtClean="0"/>
              <a:t>own – required for interpretation purposes;</a:t>
            </a:r>
          </a:p>
          <a:p>
            <a:pPr lvl="1">
              <a:spcBef>
                <a:spcPts val="0"/>
              </a:spcBef>
            </a:pPr>
            <a:r>
              <a:rPr lang="en-GB" sz="2100" dirty="0" smtClean="0"/>
              <a:t>Section 48: correct </a:t>
            </a:r>
            <a:r>
              <a:rPr lang="en-GB" sz="2100" dirty="0"/>
              <a:t>the introductory </a:t>
            </a:r>
            <a:r>
              <a:rPr lang="en-GB" sz="2100" dirty="0" smtClean="0"/>
              <a:t>sentence of (2);</a:t>
            </a:r>
          </a:p>
          <a:p>
            <a:pPr lvl="1">
              <a:spcBef>
                <a:spcPts val="0"/>
              </a:spcBef>
            </a:pPr>
            <a:r>
              <a:rPr lang="en-GB" sz="2100" dirty="0" smtClean="0"/>
              <a:t>Section 71: Remove </a:t>
            </a:r>
            <a:r>
              <a:rPr lang="en-GB" sz="2100" dirty="0"/>
              <a:t>the article “this” from the heading; </a:t>
            </a:r>
            <a:endParaRPr lang="en-GB" sz="2100" b="1" dirty="0">
              <a:solidFill>
                <a:srgbClr val="C00000"/>
              </a:solidFill>
            </a:endParaRPr>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11</a:t>
            </a:fld>
            <a:endParaRPr lang="en-ZA" dirty="0"/>
          </a:p>
        </p:txBody>
      </p:sp>
    </p:spTree>
    <p:extLst>
      <p:ext uri="{BB962C8B-B14F-4D97-AF65-F5344CB8AC3E}">
        <p14:creationId xmlns:p14="http://schemas.microsoft.com/office/powerpoint/2010/main" xmlns="" val="1513577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994" y="4762"/>
            <a:ext cx="7994474" cy="958552"/>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Specific Amendments </a:t>
            </a:r>
            <a:r>
              <a:rPr lang="en-ZA" sz="3600" b="1" dirty="0" smtClean="0"/>
              <a:t>(1)</a:t>
            </a:r>
            <a:r>
              <a:rPr lang="en-ZA" b="1" dirty="0"/>
              <a:t/>
            </a:r>
            <a:br>
              <a:rPr lang="en-ZA" b="1" dirty="0"/>
            </a:b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404491" y="1412877"/>
            <a:ext cx="8820472" cy="3923894"/>
          </a:xfrm>
        </p:spPr>
        <p:txBody>
          <a:bodyPr>
            <a:normAutofit lnSpcReduction="10000"/>
          </a:bodyPr>
          <a:lstStyle/>
          <a:p>
            <a:pPr marL="0" indent="0" algn="just">
              <a:spcBef>
                <a:spcPts val="0"/>
              </a:spcBef>
              <a:buNone/>
            </a:pPr>
            <a:r>
              <a:rPr lang="en-GB" sz="2400" b="1" dirty="0"/>
              <a:t>Accounting officer:</a:t>
            </a:r>
            <a:r>
              <a:rPr lang="en-GB" sz="2400" b="1" dirty="0">
                <a:solidFill>
                  <a:srgbClr val="C00000"/>
                </a:solidFill>
              </a:rPr>
              <a:t> </a:t>
            </a:r>
            <a:endParaRPr lang="en-GB" sz="2400" b="1" dirty="0" smtClean="0">
              <a:solidFill>
                <a:srgbClr val="C00000"/>
              </a:solidFill>
            </a:endParaRPr>
          </a:p>
          <a:p>
            <a:pPr marL="0" indent="0" algn="just">
              <a:spcBef>
                <a:spcPts val="0"/>
              </a:spcBef>
              <a:buNone/>
            </a:pPr>
            <a:endParaRPr lang="en-GB" sz="2400" b="1" dirty="0">
              <a:solidFill>
                <a:srgbClr val="C00000"/>
              </a:solidFill>
            </a:endParaRPr>
          </a:p>
          <a:p>
            <a:pPr algn="just">
              <a:spcBef>
                <a:spcPts val="0"/>
              </a:spcBef>
            </a:pPr>
            <a:r>
              <a:rPr lang="en-GB" sz="2400" dirty="0" smtClean="0"/>
              <a:t>Section 7(2): Propose to expand the requirement from Section 24 iro systems, procedures and policies for implementation, to all regulations;</a:t>
            </a:r>
          </a:p>
          <a:p>
            <a:pPr algn="just">
              <a:spcBef>
                <a:spcPts val="0"/>
              </a:spcBef>
            </a:pPr>
            <a:r>
              <a:rPr lang="en-GB" sz="2400" dirty="0" smtClean="0"/>
              <a:t>Section 8(2): </a:t>
            </a:r>
            <a:endParaRPr lang="en-GB" sz="2400" dirty="0"/>
          </a:p>
          <a:p>
            <a:pPr lvl="1" algn="just">
              <a:spcBef>
                <a:spcPts val="0"/>
              </a:spcBef>
            </a:pPr>
            <a:r>
              <a:rPr lang="en-GB" dirty="0" smtClean="0"/>
              <a:t>Propose a specified time within which to complete the initial performance agreement, is provided (3 months); and</a:t>
            </a:r>
          </a:p>
          <a:p>
            <a:pPr lvl="1" algn="just">
              <a:spcBef>
                <a:spcPts val="0"/>
              </a:spcBef>
            </a:pPr>
            <a:r>
              <a:rPr lang="en-GB" dirty="0" smtClean="0"/>
              <a:t>A specified period for such completion in subsequent years is also provided (1 month);</a:t>
            </a:r>
          </a:p>
          <a:p>
            <a:pPr algn="just">
              <a:spcBef>
                <a:spcPts val="0"/>
              </a:spcBef>
            </a:pPr>
            <a:r>
              <a:rPr lang="en-GB" sz="2400" dirty="0" smtClean="0"/>
              <a:t>Section 12: Propose the section provides for responsibility </a:t>
            </a:r>
            <a:r>
              <a:rPr lang="en-GB" sz="2400" u="sng" dirty="0" smtClean="0"/>
              <a:t>and accountability</a:t>
            </a:r>
            <a:r>
              <a:rPr lang="en-GB" sz="2400" dirty="0" smtClean="0"/>
              <a:t> of the AO</a:t>
            </a:r>
            <a:r>
              <a:rPr lang="en-GB" sz="2400" dirty="0"/>
              <a:t>.</a:t>
            </a:r>
            <a:endParaRPr lang="en-GB" sz="2400" dirty="0" smtClean="0"/>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12</a:t>
            </a:fld>
            <a:endParaRPr lang="en-ZA" dirty="0"/>
          </a:p>
        </p:txBody>
      </p:sp>
    </p:spTree>
    <p:extLst>
      <p:ext uri="{BB962C8B-B14F-4D97-AF65-F5344CB8AC3E}">
        <p14:creationId xmlns:p14="http://schemas.microsoft.com/office/powerpoint/2010/main" xmlns="" val="3612006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994" y="4762"/>
            <a:ext cx="7994474" cy="958552"/>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Specific Amendments </a:t>
            </a:r>
            <a:r>
              <a:rPr lang="en-ZA" sz="3600" b="1" dirty="0" smtClean="0"/>
              <a:t>(2)</a:t>
            </a:r>
            <a:r>
              <a:rPr lang="en-ZA" b="1" dirty="0"/>
              <a:t/>
            </a:r>
            <a:br>
              <a:rPr lang="en-ZA" b="1" dirty="0"/>
            </a:b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228601" y="976921"/>
            <a:ext cx="9329867" cy="5744555"/>
          </a:xfrm>
        </p:spPr>
        <p:txBody>
          <a:bodyPr>
            <a:normAutofit fontScale="92500" lnSpcReduction="10000"/>
          </a:bodyPr>
          <a:lstStyle/>
          <a:p>
            <a:pPr algn="just"/>
            <a:r>
              <a:rPr lang="en-GB" sz="2600" b="1" dirty="0" smtClean="0"/>
              <a:t>Financial </a:t>
            </a:r>
            <a:r>
              <a:rPr lang="en-GB" sz="2600" b="1" dirty="0"/>
              <a:t>management: </a:t>
            </a:r>
          </a:p>
          <a:p>
            <a:pPr lvl="1" algn="just"/>
            <a:r>
              <a:rPr lang="en-GB" sz="2100" dirty="0" smtClean="0"/>
              <a:t>Section 5(2A): Propose the controlling, supervisory or treasury </a:t>
            </a:r>
            <a:r>
              <a:rPr lang="en-GB" sz="2100" dirty="0"/>
              <a:t>functions </a:t>
            </a:r>
            <a:r>
              <a:rPr lang="en-GB" sz="2100" dirty="0" smtClean="0"/>
              <a:t>under the Act are performed by the </a:t>
            </a:r>
            <a:r>
              <a:rPr lang="en-GB" sz="2100" dirty="0"/>
              <a:t>Executive Authority.</a:t>
            </a:r>
          </a:p>
          <a:p>
            <a:pPr lvl="1" algn="just"/>
            <a:r>
              <a:rPr lang="en-GB" sz="2100" dirty="0" smtClean="0"/>
              <a:t>Section 25: Propose requiring a different bank account for </a:t>
            </a:r>
            <a:r>
              <a:rPr lang="en-ZA" sz="2100" dirty="0"/>
              <a:t>conditional and unconditional donor </a:t>
            </a:r>
            <a:r>
              <a:rPr lang="en-ZA" sz="2100" dirty="0" smtClean="0"/>
              <a:t>funds</a:t>
            </a:r>
            <a:r>
              <a:rPr lang="en-GB" sz="2100" dirty="0" smtClean="0"/>
              <a:t>.</a:t>
            </a:r>
          </a:p>
          <a:p>
            <a:pPr lvl="1" algn="just"/>
            <a:r>
              <a:rPr lang="en-GB" sz="2100" dirty="0" smtClean="0"/>
              <a:t>Section 28: The following is proposed:</a:t>
            </a:r>
          </a:p>
          <a:p>
            <a:pPr lvl="2" algn="just"/>
            <a:r>
              <a:rPr lang="en-GB" sz="2100" dirty="0" smtClean="0"/>
              <a:t>28(1): Allow guarantees and securities in relation to a PPP and allowing a legislature to bind itself to a future financial commitment;</a:t>
            </a:r>
          </a:p>
          <a:p>
            <a:pPr lvl="2" algn="just"/>
            <a:r>
              <a:rPr lang="en-GB" sz="2100" dirty="0" smtClean="0"/>
              <a:t>28(2): Remove the reference to “state” as it is superfluous;</a:t>
            </a:r>
          </a:p>
          <a:p>
            <a:pPr lvl="2" algn="just"/>
            <a:r>
              <a:rPr lang="en-GB" sz="2100" dirty="0" smtClean="0"/>
              <a:t>28(3): Delete the word “operating” before “lease agreement”. </a:t>
            </a:r>
          </a:p>
          <a:p>
            <a:pPr marL="685800" lvl="2" algn="just">
              <a:spcBef>
                <a:spcPts val="1000"/>
              </a:spcBef>
            </a:pPr>
            <a:r>
              <a:rPr lang="en-GB" sz="2100" dirty="0" smtClean="0"/>
              <a:t>Section </a:t>
            </a:r>
            <a:r>
              <a:rPr lang="en-GB" sz="2100" dirty="0"/>
              <a:t>30(2)(</a:t>
            </a:r>
            <a:r>
              <a:rPr lang="en-GB" sz="2100" dirty="0" smtClean="0"/>
              <a:t>c): Propose removing </a:t>
            </a:r>
            <a:r>
              <a:rPr lang="en-GB" sz="2100" dirty="0"/>
              <a:t>the requirement of a register to be part of the system of internal control of assets and liabilities;</a:t>
            </a:r>
          </a:p>
          <a:p>
            <a:pPr marL="685800" lvl="2" algn="just">
              <a:spcBef>
                <a:spcPts val="1000"/>
              </a:spcBef>
            </a:pPr>
            <a:r>
              <a:rPr lang="en-GB" sz="2100" dirty="0" smtClean="0"/>
              <a:t>Section 31: </a:t>
            </a:r>
          </a:p>
          <a:p>
            <a:pPr marL="1143000" lvl="3" algn="just">
              <a:spcBef>
                <a:spcPts val="1000"/>
              </a:spcBef>
            </a:pPr>
            <a:r>
              <a:rPr lang="en-ZA" sz="2100" dirty="0" smtClean="0"/>
              <a:t>Propose removing </a:t>
            </a:r>
            <a:r>
              <a:rPr lang="en-ZA" sz="2100" dirty="0"/>
              <a:t>the requirement to maintain an accounting and information </a:t>
            </a:r>
            <a:r>
              <a:rPr lang="en-ZA" sz="2100" dirty="0" smtClean="0"/>
              <a:t>system, </a:t>
            </a:r>
            <a:r>
              <a:rPr lang="en-ZA" sz="2100" dirty="0"/>
              <a:t>which recognises revenue when it is earned or becomes due accounts for receipts of revenue;</a:t>
            </a:r>
          </a:p>
          <a:p>
            <a:pPr lvl="2" algn="just"/>
            <a:r>
              <a:rPr lang="en-GB" sz="2100" dirty="0" smtClean="0"/>
              <a:t>Propose revenue is required to be reconciled on a monthly, rather than weekly basis; </a:t>
            </a:r>
          </a:p>
          <a:p>
            <a:pPr lvl="1" algn="just"/>
            <a:r>
              <a:rPr lang="en-GB" sz="2100" dirty="0" smtClean="0"/>
              <a:t>Section 32: Propose charging interest is made </a:t>
            </a:r>
            <a:r>
              <a:rPr lang="en-GB" sz="2100" dirty="0"/>
              <a:t>discretional</a:t>
            </a:r>
            <a:r>
              <a:rPr lang="en-GB" sz="2100" dirty="0" smtClean="0"/>
              <a:t>.</a:t>
            </a:r>
            <a:endParaRPr lang="en-GB" sz="2100" dirty="0"/>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13</a:t>
            </a:fld>
            <a:endParaRPr lang="en-ZA" dirty="0"/>
          </a:p>
        </p:txBody>
      </p:sp>
    </p:spTree>
    <p:extLst>
      <p:ext uri="{BB962C8B-B14F-4D97-AF65-F5344CB8AC3E}">
        <p14:creationId xmlns:p14="http://schemas.microsoft.com/office/powerpoint/2010/main" xmlns="" val="2168469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994" y="4762"/>
            <a:ext cx="7994474" cy="958552"/>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Specific Amendments </a:t>
            </a:r>
            <a:r>
              <a:rPr lang="en-ZA" sz="3600" b="1" dirty="0" smtClean="0"/>
              <a:t>(3)</a:t>
            </a:r>
            <a:r>
              <a:rPr lang="en-ZA" b="1" dirty="0"/>
              <a:t/>
            </a:r>
            <a:br>
              <a:rPr lang="en-ZA" b="1" dirty="0"/>
            </a:b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381001" y="1142223"/>
            <a:ext cx="9143999" cy="5579254"/>
          </a:xfrm>
        </p:spPr>
        <p:txBody>
          <a:bodyPr>
            <a:normAutofit fontScale="70000" lnSpcReduction="20000"/>
          </a:bodyPr>
          <a:lstStyle/>
          <a:p>
            <a:pPr algn="just"/>
            <a:r>
              <a:rPr lang="en-GB" sz="2600" b="1" dirty="0" smtClean="0"/>
              <a:t>Financial management (continued): </a:t>
            </a:r>
            <a:endParaRPr lang="en-GB" sz="2600" b="1" dirty="0"/>
          </a:p>
          <a:p>
            <a:pPr lvl="1" algn="just"/>
            <a:r>
              <a:rPr lang="en-GB" sz="2300" dirty="0" smtClean="0"/>
              <a:t>Section 33: Proposing the following:</a:t>
            </a:r>
            <a:endParaRPr lang="en-GB" sz="2300" dirty="0"/>
          </a:p>
          <a:p>
            <a:pPr lvl="2" algn="just"/>
            <a:r>
              <a:rPr lang="en-GB" sz="2300" dirty="0"/>
              <a:t>The accounting and information system, to be compliant with GRAP; </a:t>
            </a:r>
          </a:p>
          <a:p>
            <a:pPr lvl="2" algn="just"/>
            <a:r>
              <a:rPr lang="en-GB" sz="2300" dirty="0"/>
              <a:t>remove the requirement that all financial accounts must be closed monthly and </a:t>
            </a:r>
            <a:r>
              <a:rPr lang="en-GB" sz="2300" dirty="0" smtClean="0"/>
              <a:t>reconciled;</a:t>
            </a:r>
            <a:endParaRPr lang="en-GB" sz="2300" dirty="0"/>
          </a:p>
          <a:p>
            <a:pPr lvl="2" algn="just"/>
            <a:r>
              <a:rPr lang="en-GB" sz="2300" dirty="0"/>
              <a:t>Section 33(2(d)(i</a:t>
            </a:r>
            <a:r>
              <a:rPr lang="en-GB" sz="2300" dirty="0" smtClean="0"/>
              <a:t>): </a:t>
            </a:r>
            <a:r>
              <a:rPr lang="en-GB" sz="2300" dirty="0"/>
              <a:t>remove the vague description “or for good reason” iro making direct payments</a:t>
            </a:r>
            <a:r>
              <a:rPr lang="en-GB" sz="2300" dirty="0" smtClean="0"/>
              <a:t>;</a:t>
            </a:r>
          </a:p>
          <a:p>
            <a:pPr lvl="1" algn="just"/>
            <a:r>
              <a:rPr lang="en-GB" sz="2300" dirty="0" smtClean="0"/>
              <a:t>Section 63: Propose changing the requirement for the AO to report on unauthorised, irregular or fruitless expenditure immediately, to quarterly (practical consideration – allows time to correct).</a:t>
            </a:r>
          </a:p>
          <a:p>
            <a:pPr lvl="2" algn="just"/>
            <a:r>
              <a:rPr lang="en-US" sz="2300" dirty="0" smtClean="0"/>
              <a:t>Propose that an addition be made so that reporting on the likelihood of such expenditure is however done immediately (or within a week or other period) as reporting here is to prevent such expenditure and thus this cannot be reported quarterly.</a:t>
            </a:r>
            <a:endParaRPr lang="en-GB" sz="2300" dirty="0"/>
          </a:p>
          <a:p>
            <a:pPr algn="just"/>
            <a:endParaRPr lang="en-GB" sz="2600" b="1" dirty="0" smtClean="0"/>
          </a:p>
          <a:p>
            <a:pPr algn="just"/>
            <a:r>
              <a:rPr lang="en-GB" sz="2600" b="1" dirty="0" smtClean="0"/>
              <a:t>Addressing audit queries</a:t>
            </a:r>
          </a:p>
          <a:p>
            <a:pPr lvl="1" algn="just"/>
            <a:r>
              <a:rPr lang="en-GB" sz="2300" dirty="0" smtClean="0"/>
              <a:t>Section </a:t>
            </a:r>
            <a:r>
              <a:rPr lang="en-GB" sz="2300" dirty="0"/>
              <a:t>5(4</a:t>
            </a:r>
            <a:r>
              <a:rPr lang="en-GB" sz="2300" dirty="0" smtClean="0"/>
              <a:t>): Propose that provision is made for </a:t>
            </a:r>
            <a:r>
              <a:rPr lang="en-ZA" sz="2300" dirty="0" smtClean="0"/>
              <a:t>condonation </a:t>
            </a:r>
            <a:r>
              <a:rPr lang="en-ZA" sz="2300" dirty="0"/>
              <a:t>of “irregular expenditure</a:t>
            </a:r>
            <a:r>
              <a:rPr lang="en-ZA" sz="2300" dirty="0" smtClean="0"/>
              <a:t>” by the Executive Authority - </a:t>
            </a:r>
            <a:r>
              <a:rPr lang="en-US" sz="2300" dirty="0" smtClean="0"/>
              <a:t>Not due to an action of the AO or an official or, where there are no losses or damages.</a:t>
            </a:r>
          </a:p>
          <a:p>
            <a:pPr lvl="2" algn="just"/>
            <a:r>
              <a:rPr lang="en-US" sz="2300" dirty="0" smtClean="0"/>
              <a:t>Further consideration: Is “condone” the correct word? Perhaps write off?</a:t>
            </a:r>
          </a:p>
          <a:p>
            <a:pPr lvl="2" algn="just"/>
            <a:r>
              <a:rPr lang="en-US" sz="2300" dirty="0" smtClean="0"/>
              <a:t>Further consideration: Should provision be made for regulations to provide guidance iro processes and values (e.g. the irregular expenditure was incurred by the EA) ?</a:t>
            </a:r>
          </a:p>
          <a:p>
            <a:pPr lvl="1" algn="just"/>
            <a:r>
              <a:rPr lang="en-GB" sz="2300" dirty="0" smtClean="0"/>
              <a:t>Section </a:t>
            </a:r>
            <a:r>
              <a:rPr lang="en-GB" sz="2300" dirty="0"/>
              <a:t>7(1)(e</a:t>
            </a:r>
            <a:r>
              <a:rPr lang="en-GB" sz="2300" dirty="0" smtClean="0"/>
              <a:t>): </a:t>
            </a:r>
            <a:r>
              <a:rPr lang="en-GB" sz="2300" dirty="0"/>
              <a:t>The current wording resulted in audit queries – </a:t>
            </a:r>
            <a:r>
              <a:rPr lang="en-GB" sz="2300" dirty="0" smtClean="0"/>
              <a:t>propose that rather </a:t>
            </a:r>
            <a:r>
              <a:rPr lang="en-GB" sz="2300" dirty="0"/>
              <a:t>than require the AO to </a:t>
            </a:r>
            <a:r>
              <a:rPr lang="en-GB" sz="2300" i="1" dirty="0"/>
              <a:t>prevent</a:t>
            </a:r>
            <a:r>
              <a:rPr lang="en-GB" sz="2300" dirty="0"/>
              <a:t> such expenditure, require the AO to </a:t>
            </a:r>
            <a:r>
              <a:rPr lang="en-GB" sz="2300" i="1" dirty="0"/>
              <a:t>put effective systems in place</a:t>
            </a:r>
            <a:r>
              <a:rPr lang="en-GB" sz="2300" dirty="0"/>
              <a:t>;</a:t>
            </a:r>
          </a:p>
          <a:p>
            <a:pPr lvl="1" algn="just"/>
            <a:r>
              <a:rPr lang="en-GB" sz="2300" dirty="0" smtClean="0"/>
              <a:t>Section 61</a:t>
            </a:r>
            <a:r>
              <a:rPr lang="en-GB" sz="2300" dirty="0"/>
              <a:t>: The current wording resulted in audit queries – </a:t>
            </a:r>
            <a:r>
              <a:rPr lang="en-GB" sz="2300" dirty="0" smtClean="0"/>
              <a:t>propose rather </a:t>
            </a:r>
            <a:r>
              <a:rPr lang="en-GB" sz="2300" dirty="0"/>
              <a:t>than require the AO to </a:t>
            </a:r>
            <a:r>
              <a:rPr lang="en-GB" sz="2300" i="1" dirty="0"/>
              <a:t>address</a:t>
            </a:r>
            <a:r>
              <a:rPr lang="en-GB" sz="2300" dirty="0"/>
              <a:t> any issues raised by the AG, </a:t>
            </a:r>
            <a:r>
              <a:rPr lang="en-GB" sz="2300" dirty="0" smtClean="0"/>
              <a:t>the </a:t>
            </a:r>
            <a:r>
              <a:rPr lang="en-GB" sz="2300" dirty="0"/>
              <a:t>AO </a:t>
            </a:r>
            <a:r>
              <a:rPr lang="en-GB" sz="2300" dirty="0" smtClean="0"/>
              <a:t>is required </a:t>
            </a:r>
            <a:r>
              <a:rPr lang="en-GB" sz="2300" i="1" dirty="0" smtClean="0"/>
              <a:t>to </a:t>
            </a:r>
            <a:r>
              <a:rPr lang="en-GB" sz="2300" i="1" dirty="0"/>
              <a:t>develop an action plan </a:t>
            </a:r>
            <a:r>
              <a:rPr lang="en-GB" sz="2300" dirty="0"/>
              <a:t>and ensure it is implemented</a:t>
            </a:r>
            <a:r>
              <a:rPr lang="en-GB" sz="2300" dirty="0" smtClean="0"/>
              <a:t>.</a:t>
            </a:r>
            <a:endParaRPr lang="en-US" sz="2300" dirty="0"/>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14</a:t>
            </a:fld>
            <a:endParaRPr lang="en-ZA" dirty="0"/>
          </a:p>
        </p:txBody>
      </p:sp>
    </p:spTree>
    <p:extLst>
      <p:ext uri="{BB962C8B-B14F-4D97-AF65-F5344CB8AC3E}">
        <p14:creationId xmlns:p14="http://schemas.microsoft.com/office/powerpoint/2010/main" xmlns="" val="643438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994" y="4762"/>
            <a:ext cx="7994474" cy="958552"/>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Specific Amendments </a:t>
            </a:r>
            <a:r>
              <a:rPr lang="en-ZA" sz="3600" b="1" dirty="0" smtClean="0"/>
              <a:t>(4)</a:t>
            </a:r>
            <a:r>
              <a:rPr lang="en-ZA" b="1" dirty="0"/>
              <a:t/>
            </a:r>
            <a:br>
              <a:rPr lang="en-ZA" b="1" dirty="0"/>
            </a:b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381001" y="963314"/>
            <a:ext cx="8820472" cy="5894686"/>
          </a:xfrm>
        </p:spPr>
        <p:txBody>
          <a:bodyPr>
            <a:normAutofit fontScale="92500" lnSpcReduction="10000"/>
          </a:bodyPr>
          <a:lstStyle/>
          <a:p>
            <a:pPr algn="just"/>
            <a:r>
              <a:rPr lang="en-US" sz="2600" dirty="0" smtClean="0"/>
              <a:t>Planning &amp; monitoring:</a:t>
            </a:r>
          </a:p>
          <a:p>
            <a:pPr lvl="1" algn="just"/>
            <a:r>
              <a:rPr lang="en-US" sz="2200" dirty="0" smtClean="0"/>
              <a:t>Sections 14 and 53: Propose that it is clarified that the strategic plan is for a legislature, not the administration of that legislature.</a:t>
            </a:r>
          </a:p>
          <a:p>
            <a:pPr lvl="1" algn="just"/>
            <a:r>
              <a:rPr lang="en-US" sz="2200" dirty="0" smtClean="0"/>
              <a:t>Sections 14(2)(c) &amp; 15(2)(d): S</a:t>
            </a:r>
            <a:r>
              <a:rPr lang="en-ZA" sz="2200" dirty="0" smtClean="0"/>
              <a:t>MG </a:t>
            </a:r>
            <a:r>
              <a:rPr lang="en-ZA" sz="2200" dirty="0"/>
              <a:t>Division </a:t>
            </a:r>
            <a:r>
              <a:rPr lang="en-ZA" sz="2200" dirty="0" smtClean="0"/>
              <a:t>proposed removing unnecessary detail to </a:t>
            </a:r>
            <a:r>
              <a:rPr lang="en-ZA" sz="2200" dirty="0"/>
              <a:t>allow Parliament to adjust its strategic management framework to </a:t>
            </a:r>
            <a:r>
              <a:rPr lang="en-ZA" sz="2200" dirty="0" smtClean="0"/>
              <a:t>match international best practice and DPME regulations.</a:t>
            </a:r>
          </a:p>
          <a:p>
            <a:pPr marL="685800" lvl="2" algn="just">
              <a:spcBef>
                <a:spcPts val="1000"/>
              </a:spcBef>
            </a:pPr>
            <a:r>
              <a:rPr lang="en-GB" sz="2400" dirty="0" smtClean="0"/>
              <a:t>Sections </a:t>
            </a:r>
            <a:r>
              <a:rPr lang="en-GB" sz="2400" dirty="0"/>
              <a:t>15(1) and 16(1</a:t>
            </a:r>
            <a:r>
              <a:rPr lang="en-GB" sz="2400" dirty="0" smtClean="0"/>
              <a:t>): Propose aligning </a:t>
            </a:r>
            <a:r>
              <a:rPr lang="en-GB" sz="2400" dirty="0"/>
              <a:t>the time frames for the annual performance plan and budget with that of the executive;</a:t>
            </a:r>
          </a:p>
          <a:p>
            <a:pPr marL="685800" lvl="2" algn="just">
              <a:spcBef>
                <a:spcPts val="1000"/>
              </a:spcBef>
            </a:pPr>
            <a:r>
              <a:rPr lang="en-GB" sz="2400" dirty="0" smtClean="0"/>
              <a:t>Section </a:t>
            </a:r>
            <a:r>
              <a:rPr lang="en-GB" sz="2400" dirty="0"/>
              <a:t>17(2</a:t>
            </a:r>
            <a:r>
              <a:rPr lang="en-GB" sz="2400" dirty="0" smtClean="0"/>
              <a:t>): Propose that the tabling </a:t>
            </a:r>
            <a:r>
              <a:rPr lang="en-GB" sz="2400" dirty="0"/>
              <a:t>of the strategic plan </a:t>
            </a:r>
            <a:r>
              <a:rPr lang="en-GB" sz="2400" dirty="0" smtClean="0"/>
              <a:t>is either within </a:t>
            </a:r>
            <a:r>
              <a:rPr lang="en-GB" sz="2400" dirty="0"/>
              <a:t>10 working </a:t>
            </a:r>
            <a:r>
              <a:rPr lang="en-GB" sz="2400" dirty="0" smtClean="0"/>
              <a:t>days (current requirement), </a:t>
            </a:r>
            <a:r>
              <a:rPr lang="en-GB" sz="2400" dirty="0"/>
              <a:t>or at the next sitting, whichever is earlier</a:t>
            </a:r>
            <a:r>
              <a:rPr lang="en-GB" sz="2400" dirty="0" smtClean="0"/>
              <a:t>;</a:t>
            </a:r>
          </a:p>
          <a:p>
            <a:pPr marL="1143000" lvl="3" algn="just">
              <a:spcBef>
                <a:spcPts val="1000"/>
              </a:spcBef>
            </a:pPr>
            <a:r>
              <a:rPr lang="en-US" sz="2200" dirty="0" smtClean="0"/>
              <a:t>Concern: The time period in practice may cause problems. </a:t>
            </a:r>
          </a:p>
          <a:p>
            <a:pPr marL="1143000" lvl="3" algn="just">
              <a:spcBef>
                <a:spcPts val="1000"/>
              </a:spcBef>
            </a:pPr>
            <a:r>
              <a:rPr lang="en-US" sz="2200" dirty="0" smtClean="0"/>
              <a:t>Proposal from SMG is to make the time period for all </a:t>
            </a:r>
            <a:r>
              <a:rPr lang="en-US" sz="2200" dirty="0" err="1" smtClean="0"/>
              <a:t>tablings</a:t>
            </a:r>
            <a:r>
              <a:rPr lang="en-US" sz="2200" dirty="0" smtClean="0"/>
              <a:t> 30 calendar days.</a:t>
            </a:r>
            <a:endParaRPr lang="en-GB" sz="2200" dirty="0" smtClean="0"/>
          </a:p>
          <a:p>
            <a:pPr marL="685800" lvl="2" algn="just">
              <a:spcBef>
                <a:spcPts val="1000"/>
              </a:spcBef>
            </a:pPr>
            <a:r>
              <a:rPr lang="en-GB" sz="2400" dirty="0" smtClean="0"/>
              <a:t>Section 36: Propose monitoring through </a:t>
            </a:r>
            <a:r>
              <a:rPr lang="en-GB" sz="2400" dirty="0"/>
              <a:t>in year </a:t>
            </a:r>
            <a:r>
              <a:rPr lang="en-GB" sz="2400" dirty="0" smtClean="0"/>
              <a:t>monitoring is required</a:t>
            </a:r>
          </a:p>
          <a:p>
            <a:pPr marL="685800" lvl="2" algn="just">
              <a:spcBef>
                <a:spcPts val="1000"/>
              </a:spcBef>
            </a:pPr>
            <a:r>
              <a:rPr lang="en-GB" sz="2400" dirty="0" smtClean="0"/>
              <a:t>Section 65: S</a:t>
            </a:r>
            <a:r>
              <a:rPr lang="en-ZA" sz="2400" dirty="0" smtClean="0"/>
              <a:t>MG </a:t>
            </a:r>
            <a:r>
              <a:rPr lang="en-ZA" sz="2400" dirty="0"/>
              <a:t>Division proposed </a:t>
            </a:r>
            <a:r>
              <a:rPr lang="en-ZA" sz="2400" dirty="0" smtClean="0"/>
              <a:t>that </a:t>
            </a:r>
            <a:r>
              <a:rPr lang="en-GB" sz="2400" dirty="0" smtClean="0"/>
              <a:t>the power to regulate </a:t>
            </a:r>
            <a:r>
              <a:rPr lang="en-ZA" sz="2400" dirty="0" smtClean="0"/>
              <a:t>planning</a:t>
            </a:r>
            <a:r>
              <a:rPr lang="en-ZA" sz="2400" dirty="0"/>
              <a:t>, budgeting, reporting and </a:t>
            </a:r>
            <a:r>
              <a:rPr lang="en-ZA" sz="2400" dirty="0" smtClean="0"/>
              <a:t>auditing is added;</a:t>
            </a:r>
            <a:endParaRPr lang="en-GB" sz="2400" dirty="0"/>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15</a:t>
            </a:fld>
            <a:endParaRPr lang="en-ZA" dirty="0"/>
          </a:p>
        </p:txBody>
      </p:sp>
    </p:spTree>
    <p:extLst>
      <p:ext uri="{BB962C8B-B14F-4D97-AF65-F5344CB8AC3E}">
        <p14:creationId xmlns:p14="http://schemas.microsoft.com/office/powerpoint/2010/main" xmlns="" val="1377767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994" y="0"/>
            <a:ext cx="7994474" cy="697307"/>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Specific Amendments </a:t>
            </a:r>
            <a:r>
              <a:rPr lang="en-ZA" sz="3600" b="1" dirty="0" smtClean="0"/>
              <a:t>(5)</a:t>
            </a:r>
            <a:r>
              <a:rPr lang="en-ZA" b="1" dirty="0"/>
              <a:t/>
            </a:r>
            <a:br>
              <a:rPr lang="en-ZA" b="1" dirty="0"/>
            </a:b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155276" y="737574"/>
            <a:ext cx="9403192" cy="6169339"/>
          </a:xfrm>
        </p:spPr>
        <p:txBody>
          <a:bodyPr>
            <a:normAutofit fontScale="92500" lnSpcReduction="10000"/>
          </a:bodyPr>
          <a:lstStyle/>
          <a:p>
            <a:pPr algn="just"/>
            <a:r>
              <a:rPr lang="en-US" sz="2600" dirty="0" smtClean="0"/>
              <a:t>Reporting:</a:t>
            </a:r>
          </a:p>
          <a:p>
            <a:pPr lvl="1" algn="just"/>
            <a:r>
              <a:rPr lang="en-GB" sz="2600" dirty="0" smtClean="0"/>
              <a:t>Sections 51, 53, 54, 60:</a:t>
            </a:r>
          </a:p>
          <a:p>
            <a:pPr lvl="2" algn="just"/>
            <a:r>
              <a:rPr lang="en-GB" sz="2600" dirty="0" smtClean="0"/>
              <a:t>The CFOs propose changing the frequency from monthly to quarterly </a:t>
            </a:r>
          </a:p>
          <a:p>
            <a:pPr lvl="3" algn="just"/>
            <a:r>
              <a:rPr lang="en-GB" sz="2600" dirty="0" smtClean="0"/>
              <a:t>SF Finance group, CFO Parliament and Parliament Treasury Office recommended retaining monthly;</a:t>
            </a:r>
          </a:p>
          <a:p>
            <a:pPr lvl="2" algn="just"/>
            <a:r>
              <a:rPr lang="en-GB" sz="2600" dirty="0" smtClean="0"/>
              <a:t>Propose changing “statement” to “report” (this part deals with </a:t>
            </a:r>
            <a:r>
              <a:rPr lang="en-GB" sz="2600" i="1" dirty="0" smtClean="0"/>
              <a:t>reports</a:t>
            </a:r>
            <a:r>
              <a:rPr lang="en-GB" sz="2600" dirty="0" smtClean="0"/>
              <a:t>);</a:t>
            </a:r>
          </a:p>
          <a:p>
            <a:pPr lvl="2" algn="just"/>
            <a:r>
              <a:rPr lang="en-GB" sz="2600" dirty="0" smtClean="0"/>
              <a:t>Propose that the quarterly report must be submitted to the oversight mechanism;</a:t>
            </a:r>
          </a:p>
          <a:p>
            <a:pPr lvl="2" algn="just"/>
            <a:r>
              <a:rPr lang="en-GB" sz="2600" dirty="0" smtClean="0"/>
              <a:t>Propose that quarterly and mid-term reports to be tabled within 30, rather than 5, working days + remove the requirement that it must be </a:t>
            </a:r>
            <a:r>
              <a:rPr lang="en-GB" sz="2600" u="sng" dirty="0" smtClean="0"/>
              <a:t>promptly</a:t>
            </a:r>
            <a:r>
              <a:rPr lang="en-GB" sz="2600" dirty="0" smtClean="0"/>
              <a:t> referred to the oversight mechanism</a:t>
            </a:r>
            <a:r>
              <a:rPr lang="en-GB" sz="2600" dirty="0"/>
              <a:t> </a:t>
            </a:r>
            <a:r>
              <a:rPr lang="en-GB" sz="2600" dirty="0" smtClean="0"/>
              <a:t>(annual report still to be tabled within one month) </a:t>
            </a:r>
          </a:p>
          <a:p>
            <a:pPr lvl="3" algn="just"/>
            <a:r>
              <a:rPr lang="en-GB" sz="2200" dirty="0" smtClean="0"/>
              <a:t>Proposal </a:t>
            </a:r>
            <a:r>
              <a:rPr lang="en-GB" sz="2200" dirty="0"/>
              <a:t>from SMG </a:t>
            </a:r>
            <a:r>
              <a:rPr lang="en-GB" sz="2200" dirty="0" smtClean="0"/>
              <a:t>Division is </a:t>
            </a:r>
            <a:r>
              <a:rPr lang="en-GB" sz="2200" dirty="0"/>
              <a:t>to make the time period for all </a:t>
            </a:r>
            <a:r>
              <a:rPr lang="en-GB" sz="2200" dirty="0" err="1"/>
              <a:t>tablings</a:t>
            </a:r>
            <a:r>
              <a:rPr lang="en-GB" sz="2200" dirty="0"/>
              <a:t> 30 calendar days</a:t>
            </a:r>
            <a:r>
              <a:rPr lang="en-GB" dirty="0"/>
              <a:t>.</a:t>
            </a:r>
            <a:endParaRPr lang="en-GB" dirty="0" smtClean="0"/>
          </a:p>
          <a:p>
            <a:pPr lvl="1" algn="just"/>
            <a:r>
              <a:rPr lang="en-US" sz="2600" dirty="0" smtClean="0"/>
              <a:t>Sections 53, 55: Propose that the Act clarifies </a:t>
            </a:r>
            <a:r>
              <a:rPr lang="en-US" sz="2600" dirty="0"/>
              <a:t>that the </a:t>
            </a:r>
            <a:r>
              <a:rPr lang="en-US" sz="2600" dirty="0" smtClean="0"/>
              <a:t>annual report </a:t>
            </a:r>
            <a:r>
              <a:rPr lang="en-US" sz="2600" dirty="0"/>
              <a:t>is for a legislature, not the administration of that </a:t>
            </a:r>
            <a:r>
              <a:rPr lang="en-US" sz="2600" dirty="0" smtClean="0"/>
              <a:t>legislature.</a:t>
            </a:r>
          </a:p>
          <a:p>
            <a:pPr lvl="2" algn="just"/>
            <a:endParaRPr lang="en-GB" dirty="0" smtClean="0"/>
          </a:p>
          <a:p>
            <a:pPr lvl="2" algn="just"/>
            <a:endParaRPr lang="en-GB" dirty="0"/>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16</a:t>
            </a:fld>
            <a:endParaRPr lang="en-ZA" dirty="0"/>
          </a:p>
        </p:txBody>
      </p:sp>
    </p:spTree>
    <p:extLst>
      <p:ext uri="{BB962C8B-B14F-4D97-AF65-F5344CB8AC3E}">
        <p14:creationId xmlns:p14="http://schemas.microsoft.com/office/powerpoint/2010/main" xmlns="" val="3032252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994" y="0"/>
            <a:ext cx="7994474" cy="697307"/>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Specific Amendments </a:t>
            </a:r>
            <a:r>
              <a:rPr lang="en-ZA" sz="3600" b="1" dirty="0" smtClean="0"/>
              <a:t>(6)</a:t>
            </a:r>
            <a:r>
              <a:rPr lang="en-ZA" b="1" dirty="0"/>
              <a:t/>
            </a:r>
            <a:br>
              <a:rPr lang="en-ZA" b="1" dirty="0"/>
            </a:b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404491" y="688661"/>
            <a:ext cx="8820472" cy="5880952"/>
          </a:xfrm>
        </p:spPr>
        <p:txBody>
          <a:bodyPr>
            <a:normAutofit fontScale="62500" lnSpcReduction="20000"/>
          </a:bodyPr>
          <a:lstStyle/>
          <a:p>
            <a:pPr algn="just"/>
            <a:r>
              <a:rPr lang="en-US" sz="3300" dirty="0" smtClean="0"/>
              <a:t>Reporting (continued):</a:t>
            </a:r>
          </a:p>
          <a:p>
            <a:pPr lvl="1" algn="just"/>
            <a:r>
              <a:rPr lang="en-US" sz="3300" dirty="0" smtClean="0"/>
              <a:t>Section 56: </a:t>
            </a:r>
          </a:p>
          <a:p>
            <a:pPr lvl="2" algn="just"/>
            <a:r>
              <a:rPr lang="en-US" sz="3300" dirty="0" smtClean="0"/>
              <a:t>Propose removing the purpose of “</a:t>
            </a:r>
            <a:r>
              <a:rPr lang="en-ZA" sz="3300" dirty="0" smtClean="0"/>
              <a:t>maintaining </a:t>
            </a:r>
            <a:r>
              <a:rPr lang="en-ZA" sz="3300" dirty="0"/>
              <a:t>consistency with other organs of </a:t>
            </a:r>
            <a:r>
              <a:rPr lang="en-ZA" sz="3300" dirty="0" smtClean="0"/>
              <a:t>state”;</a:t>
            </a:r>
          </a:p>
          <a:p>
            <a:pPr lvl="2" algn="just"/>
            <a:r>
              <a:rPr lang="en-ZA" sz="3300" dirty="0" smtClean="0"/>
              <a:t>Propose removing the requirement for notes to financial statements to contain information on the AO’s and senior managers’ remuneration; disclosures iro bank accounts and a summary of investments;</a:t>
            </a:r>
          </a:p>
          <a:p>
            <a:pPr lvl="2" algn="just"/>
            <a:r>
              <a:rPr lang="en-US" sz="3300" dirty="0" smtClean="0"/>
              <a:t>Propose providing that steps taken iro losses could be disciplinary or other appropriate, rather than criminal, steps;</a:t>
            </a:r>
            <a:endParaRPr lang="en-ZA" sz="3300" dirty="0" smtClean="0"/>
          </a:p>
          <a:p>
            <a:pPr lvl="1" algn="just"/>
            <a:r>
              <a:rPr lang="en-ZA" sz="3300" dirty="0" smtClean="0"/>
              <a:t>Section 62: </a:t>
            </a:r>
          </a:p>
          <a:p>
            <a:pPr lvl="2" algn="just"/>
            <a:r>
              <a:rPr lang="en-US" sz="3300" dirty="0" smtClean="0"/>
              <a:t>Propose providing </a:t>
            </a:r>
            <a:r>
              <a:rPr lang="en-US" sz="3300" dirty="0"/>
              <a:t>that steps taken iro </a:t>
            </a:r>
            <a:r>
              <a:rPr lang="en-US" sz="3300" dirty="0" smtClean="0"/>
              <a:t>failure to submit or timeously submit annual financial statements (Section 57) should </a:t>
            </a:r>
            <a:r>
              <a:rPr lang="en-US" sz="3300" dirty="0"/>
              <a:t>be </a:t>
            </a:r>
            <a:r>
              <a:rPr lang="en-US" sz="3300" dirty="0" smtClean="0"/>
              <a:t>appropriate steps, </a:t>
            </a:r>
            <a:r>
              <a:rPr lang="en-US" sz="3300" dirty="0"/>
              <a:t>rather than </a:t>
            </a:r>
            <a:r>
              <a:rPr lang="en-US" sz="3300" dirty="0" smtClean="0"/>
              <a:t>only disciplinary </a:t>
            </a:r>
            <a:r>
              <a:rPr lang="en-US" sz="3300" dirty="0"/>
              <a:t>steps;</a:t>
            </a:r>
            <a:endParaRPr lang="en-ZA" sz="3300" dirty="0"/>
          </a:p>
          <a:p>
            <a:pPr lvl="2" algn="just"/>
            <a:r>
              <a:rPr lang="en-ZA" sz="3300" dirty="0" smtClean="0"/>
              <a:t>Propose deleting (2)</a:t>
            </a:r>
            <a:r>
              <a:rPr lang="en-ZA" sz="3300" i="1" dirty="0" smtClean="0"/>
              <a:t>(a)</a:t>
            </a:r>
            <a:r>
              <a:rPr lang="en-ZA" sz="3300" dirty="0" smtClean="0"/>
              <a:t>(iii) re disciplinary steps against the AO for late filing of the annual report as it repeats (1)</a:t>
            </a:r>
            <a:r>
              <a:rPr lang="en-ZA" sz="3300" i="1" dirty="0" smtClean="0"/>
              <a:t>(b)</a:t>
            </a:r>
            <a:r>
              <a:rPr lang="en-ZA" sz="3300" dirty="0" smtClean="0"/>
              <a:t>(iii);</a:t>
            </a:r>
          </a:p>
          <a:p>
            <a:pPr lvl="2" algn="just"/>
            <a:r>
              <a:rPr lang="en-US" sz="3300" dirty="0" smtClean="0"/>
              <a:t>Propose deleting the requirement on the AG to submit the audited financial statements and audit report to Parliament, as well as any special report on a delay, if the Executive Authority does not table the report.</a:t>
            </a:r>
          </a:p>
          <a:p>
            <a:pPr lvl="1" algn="just"/>
            <a:r>
              <a:rPr lang="en-GB" sz="3300" dirty="0" smtClean="0"/>
              <a:t>Section 65: </a:t>
            </a:r>
            <a:r>
              <a:rPr lang="en-GB" sz="3600" dirty="0"/>
              <a:t>Proposal from SMG Division </a:t>
            </a:r>
            <a:r>
              <a:rPr lang="en-GB" sz="3600" dirty="0" smtClean="0"/>
              <a:t>to a</a:t>
            </a:r>
            <a:r>
              <a:rPr lang="en-GB" sz="3300" dirty="0" smtClean="0"/>
              <a:t>dd </a:t>
            </a:r>
            <a:r>
              <a:rPr lang="en-GB" sz="3300" dirty="0"/>
              <a:t>the power to regulate </a:t>
            </a:r>
            <a:r>
              <a:rPr lang="en-ZA" sz="3300" dirty="0"/>
              <a:t>planning, budgeting, reporting and </a:t>
            </a:r>
            <a:r>
              <a:rPr lang="en-ZA" sz="3300" dirty="0" smtClean="0"/>
              <a:t>auditing</a:t>
            </a:r>
            <a:r>
              <a:rPr lang="en-ZA" sz="3300" dirty="0"/>
              <a:t>.</a:t>
            </a:r>
            <a:endParaRPr lang="en-US" sz="3300" dirty="0"/>
          </a:p>
          <a:p>
            <a:pPr lvl="2" algn="just"/>
            <a:endParaRPr lang="en-GB" dirty="0" smtClean="0"/>
          </a:p>
          <a:p>
            <a:pPr lvl="2" algn="just"/>
            <a:endParaRPr lang="en-GB" dirty="0"/>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17</a:t>
            </a:fld>
            <a:endParaRPr lang="en-ZA" dirty="0"/>
          </a:p>
        </p:txBody>
      </p:sp>
    </p:spTree>
    <p:extLst>
      <p:ext uri="{BB962C8B-B14F-4D97-AF65-F5344CB8AC3E}">
        <p14:creationId xmlns:p14="http://schemas.microsoft.com/office/powerpoint/2010/main" xmlns="" val="4018484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994" y="4762"/>
            <a:ext cx="7994474" cy="958552"/>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Specific Amendments </a:t>
            </a:r>
            <a:r>
              <a:rPr lang="en-ZA" sz="3600" b="1" dirty="0" smtClean="0"/>
              <a:t>(7)</a:t>
            </a:r>
            <a:r>
              <a:rPr lang="en-ZA" b="1" dirty="0"/>
              <a:t/>
            </a:r>
            <a:br>
              <a:rPr lang="en-ZA" b="1" dirty="0"/>
            </a:b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381001" y="1103586"/>
            <a:ext cx="8820472" cy="5754414"/>
          </a:xfrm>
        </p:spPr>
        <p:txBody>
          <a:bodyPr>
            <a:normAutofit fontScale="85000" lnSpcReduction="20000"/>
          </a:bodyPr>
          <a:lstStyle/>
          <a:p>
            <a:pPr algn="just"/>
            <a:r>
              <a:rPr lang="en-US" sz="2600" dirty="0" smtClean="0"/>
              <a:t>Budget </a:t>
            </a:r>
            <a:r>
              <a:rPr lang="en-US" sz="2600" dirty="0"/>
              <a:t>process:</a:t>
            </a:r>
          </a:p>
          <a:p>
            <a:pPr lvl="1" algn="just"/>
            <a:r>
              <a:rPr lang="en-GB" dirty="0" smtClean="0"/>
              <a:t>CFOs: “There </a:t>
            </a:r>
            <a:r>
              <a:rPr lang="en-GB" dirty="0"/>
              <a:t>is an imbalance between the role of Parliament and its budget allocations and the role of the executive and their budget </a:t>
            </a:r>
            <a:r>
              <a:rPr lang="en-GB" dirty="0" smtClean="0"/>
              <a:t>allocations. Strengthen the role of legislatures in the determination of their budgets”: </a:t>
            </a:r>
          </a:p>
          <a:p>
            <a:pPr lvl="2" algn="just"/>
            <a:r>
              <a:rPr lang="en-GB" dirty="0" smtClean="0"/>
              <a:t>Section 2(c)(i)): Propose that Treasury no longer comment on proposed budgets (</a:t>
            </a:r>
            <a:r>
              <a:rPr lang="en-GB" dirty="0"/>
              <a:t>The process for the approval of the budget will be between heads of the branches, thus this subparagraph </a:t>
            </a:r>
            <a:r>
              <a:rPr lang="en-GB" dirty="0" smtClean="0"/>
              <a:t>will no </a:t>
            </a:r>
            <a:r>
              <a:rPr lang="en-GB" dirty="0"/>
              <a:t>longer </a:t>
            </a:r>
            <a:r>
              <a:rPr lang="en-GB" dirty="0" smtClean="0"/>
              <a:t>be applicable);</a:t>
            </a:r>
          </a:p>
          <a:p>
            <a:pPr lvl="2" algn="just"/>
            <a:r>
              <a:rPr lang="en-GB" dirty="0" smtClean="0"/>
              <a:t>Sections 17(1), 29: Propose deleting the requirements for consultations with the Minister, Finance </a:t>
            </a:r>
          </a:p>
          <a:p>
            <a:pPr lvl="3" algn="just"/>
            <a:r>
              <a:rPr lang="en-GB" dirty="0" smtClean="0"/>
              <a:t>(Concern: </a:t>
            </a:r>
            <a:r>
              <a:rPr lang="en-GB" dirty="0"/>
              <a:t>After consultation” or to requirement to consult, does not mean that there must be </a:t>
            </a:r>
            <a:r>
              <a:rPr lang="en-GB" dirty="0" smtClean="0"/>
              <a:t>agreement – </a:t>
            </a:r>
            <a:r>
              <a:rPr lang="en-GB" dirty="0"/>
              <a:t>Chapter 3 of the </a:t>
            </a:r>
            <a:r>
              <a:rPr lang="en-GB" dirty="0" smtClean="0"/>
              <a:t>Constitution);</a:t>
            </a:r>
          </a:p>
          <a:p>
            <a:pPr lvl="2" algn="just"/>
            <a:r>
              <a:rPr lang="en-GB" dirty="0" smtClean="0"/>
              <a:t>Section 17(1) and (1A): Propose budgets are submitted for inclusion, not discussion, and may not be amended without written consent of the Executive Authority;</a:t>
            </a:r>
          </a:p>
          <a:p>
            <a:pPr lvl="1" algn="just"/>
            <a:r>
              <a:rPr lang="en-GB" dirty="0" smtClean="0"/>
              <a:t>Section 18(2A): Propose that the Act determines </a:t>
            </a:r>
            <a:r>
              <a:rPr lang="en-GB" dirty="0"/>
              <a:t>what an adjustment </a:t>
            </a:r>
            <a:r>
              <a:rPr lang="en-GB" dirty="0" smtClean="0"/>
              <a:t>budget </a:t>
            </a:r>
            <a:r>
              <a:rPr lang="en-GB" dirty="0"/>
              <a:t>of a legislature may </a:t>
            </a:r>
            <a:r>
              <a:rPr lang="en-GB" dirty="0" smtClean="0"/>
              <a:t>include (to be adapted from from PFMA); </a:t>
            </a:r>
          </a:p>
          <a:p>
            <a:pPr lvl="1" algn="just"/>
            <a:r>
              <a:rPr lang="en-GB" dirty="0" smtClean="0"/>
              <a:t>Section 19: Propose that the Act provides for expenditure before the annual budget is </a:t>
            </a:r>
            <a:r>
              <a:rPr lang="en-GB" u="sng" dirty="0" smtClean="0"/>
              <a:t>approved</a:t>
            </a:r>
            <a:r>
              <a:rPr lang="en-GB" dirty="0" smtClean="0"/>
              <a:t>, not before it is </a:t>
            </a:r>
            <a:r>
              <a:rPr lang="en-GB" u="sng" dirty="0" smtClean="0"/>
              <a:t>passed </a:t>
            </a:r>
            <a:r>
              <a:rPr lang="en-GB" dirty="0" smtClean="0"/>
              <a:t>(the Bill is passed)</a:t>
            </a:r>
            <a:r>
              <a:rPr lang="en-GB" dirty="0" smtClean="0">
                <a:solidFill>
                  <a:srgbClr val="7030A0"/>
                </a:solidFill>
              </a:rPr>
              <a:t>.</a:t>
            </a:r>
          </a:p>
          <a:p>
            <a:pPr lvl="1" algn="just"/>
            <a:r>
              <a:rPr lang="en-GB" dirty="0" smtClean="0"/>
              <a:t>Sections 23(2) and (3): These subsections were deleted in the previous amendment – propose bringing these subsections back so that legislatures retain </a:t>
            </a:r>
            <a:r>
              <a:rPr lang="en-GB" dirty="0"/>
              <a:t>appropriated funds that were not spent in a financial year as part of a legislature’s own </a:t>
            </a:r>
            <a:r>
              <a:rPr lang="en-GB" dirty="0" smtClean="0"/>
              <a:t>revenue.</a:t>
            </a:r>
          </a:p>
          <a:p>
            <a:pPr lvl="2" algn="just"/>
            <a:r>
              <a:rPr lang="en-GB" dirty="0" smtClean="0"/>
              <a:t>Note: Will have to consult the Minister of Finance in accordance with S13(3) of the PFMA</a:t>
            </a:r>
          </a:p>
          <a:p>
            <a:pPr lvl="1" algn="just"/>
            <a:r>
              <a:rPr lang="en-GB" dirty="0" smtClean="0"/>
              <a:t>Section 65: </a:t>
            </a:r>
            <a:r>
              <a:rPr lang="en-GB" dirty="0"/>
              <a:t>Proposal from SMG Division to add </a:t>
            </a:r>
            <a:r>
              <a:rPr lang="en-GB" dirty="0" smtClean="0"/>
              <a:t>the </a:t>
            </a:r>
            <a:r>
              <a:rPr lang="en-GB" dirty="0"/>
              <a:t>power to regulate </a:t>
            </a:r>
            <a:r>
              <a:rPr lang="en-ZA" dirty="0"/>
              <a:t>planning, budgeting, reporting and auditing;</a:t>
            </a:r>
            <a:endParaRPr lang="en-US" dirty="0"/>
          </a:p>
          <a:p>
            <a:pPr algn="just"/>
            <a:endParaRPr lang="en-US" sz="2600" dirty="0"/>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18</a:t>
            </a:fld>
            <a:endParaRPr lang="en-ZA" dirty="0"/>
          </a:p>
        </p:txBody>
      </p:sp>
    </p:spTree>
    <p:extLst>
      <p:ext uri="{BB962C8B-B14F-4D97-AF65-F5344CB8AC3E}">
        <p14:creationId xmlns:p14="http://schemas.microsoft.com/office/powerpoint/2010/main" xmlns="" val="21863906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994" y="4762"/>
            <a:ext cx="7994474" cy="958552"/>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Specific Amendments </a:t>
            </a:r>
            <a:r>
              <a:rPr lang="en-ZA" sz="3600" b="1" dirty="0" smtClean="0"/>
              <a:t>(8)</a:t>
            </a:r>
            <a:r>
              <a:rPr lang="en-ZA" b="1" dirty="0"/>
              <a:t/>
            </a:r>
            <a:br>
              <a:rPr lang="en-ZA" b="1" dirty="0"/>
            </a:b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381000" y="963314"/>
            <a:ext cx="9177467" cy="5894686"/>
          </a:xfrm>
        </p:spPr>
        <p:txBody>
          <a:bodyPr>
            <a:normAutofit fontScale="77500" lnSpcReduction="20000"/>
          </a:bodyPr>
          <a:lstStyle/>
          <a:p>
            <a:pPr algn="just"/>
            <a:r>
              <a:rPr lang="en-ZA" sz="2600" dirty="0" smtClean="0"/>
              <a:t>SCM:</a:t>
            </a:r>
          </a:p>
          <a:p>
            <a:pPr marL="685800" lvl="2" algn="just">
              <a:spcBef>
                <a:spcPts val="1000"/>
              </a:spcBef>
            </a:pPr>
            <a:r>
              <a:rPr lang="en-ZA" dirty="0" smtClean="0"/>
              <a:t>Section 39: Proposal to delete the section determining the application of the SCM chapter (Concern: no clear rationale for this proposal);</a:t>
            </a:r>
          </a:p>
          <a:p>
            <a:pPr marL="685800" lvl="2" algn="just">
              <a:spcBef>
                <a:spcPts val="1000"/>
              </a:spcBef>
            </a:pPr>
            <a:r>
              <a:rPr lang="en-ZA" dirty="0" smtClean="0"/>
              <a:t>Section 40: The following are proposed: </a:t>
            </a:r>
          </a:p>
          <a:p>
            <a:pPr marL="1143000" lvl="3" algn="just">
              <a:spcBef>
                <a:spcPts val="1000"/>
              </a:spcBef>
            </a:pPr>
            <a:r>
              <a:rPr lang="en-GB" dirty="0" smtClean="0"/>
              <a:t>Removing the list with various management systems required in the SCM regulations – only retain regular assessment of supply chain performance </a:t>
            </a:r>
          </a:p>
          <a:p>
            <a:pPr marL="1600200" lvl="4" algn="just">
              <a:spcBef>
                <a:spcPts val="1000"/>
              </a:spcBef>
            </a:pPr>
            <a:r>
              <a:rPr lang="en-GB" dirty="0" smtClean="0"/>
              <a:t>(Concern: all of these are necessary processes for SCM);</a:t>
            </a:r>
          </a:p>
          <a:p>
            <a:pPr marL="1143000" lvl="3" algn="just">
              <a:spcBef>
                <a:spcPts val="1000"/>
              </a:spcBef>
            </a:pPr>
            <a:r>
              <a:rPr lang="en-GB" dirty="0" smtClean="0"/>
              <a:t>Providing </a:t>
            </a:r>
            <a:r>
              <a:rPr lang="en-GB" dirty="0"/>
              <a:t>for preferential procurement principles to be prescribed;</a:t>
            </a:r>
          </a:p>
          <a:p>
            <a:pPr marL="1143000" lvl="3" algn="just">
              <a:spcBef>
                <a:spcPts val="1000"/>
              </a:spcBef>
            </a:pPr>
            <a:r>
              <a:rPr lang="en-GB" dirty="0" smtClean="0"/>
              <a:t>Deleting the requirement that the regulations must comply with other applicable legislation (It is proposed to include a section that provides that this Act prevails in the event of a conflict);</a:t>
            </a:r>
          </a:p>
          <a:p>
            <a:pPr marL="685800" lvl="2" algn="just">
              <a:spcBef>
                <a:spcPts val="1000"/>
              </a:spcBef>
            </a:pPr>
            <a:r>
              <a:rPr lang="en-ZA" dirty="0" smtClean="0"/>
              <a:t>Section 41: Propose removing the requirement to monitor the performance of contractors and report on this </a:t>
            </a:r>
          </a:p>
          <a:p>
            <a:pPr marL="1143000" lvl="3" algn="just">
              <a:spcBef>
                <a:spcPts val="1000"/>
              </a:spcBef>
            </a:pPr>
            <a:r>
              <a:rPr lang="en-ZA" dirty="0" smtClean="0"/>
              <a:t>(Concern: This may not be applicable to provincial legislatures, but it is applicable to Parliament);</a:t>
            </a:r>
          </a:p>
          <a:p>
            <a:pPr marL="685800" lvl="2" algn="just">
              <a:spcBef>
                <a:spcPts val="1000"/>
              </a:spcBef>
            </a:pPr>
            <a:r>
              <a:rPr lang="en-ZA" dirty="0" smtClean="0"/>
              <a:t>Section 42: Proposal to delete this section dealing with unsolicited offers. </a:t>
            </a:r>
            <a:r>
              <a:rPr lang="en-GB" dirty="0" smtClean="0"/>
              <a:t>It </a:t>
            </a:r>
            <a:r>
              <a:rPr lang="en-GB" dirty="0"/>
              <a:t>is recommended that </a:t>
            </a:r>
            <a:r>
              <a:rPr lang="en-GB" dirty="0" smtClean="0"/>
              <a:t>if this proposal is accepted, provision </a:t>
            </a:r>
            <a:r>
              <a:rPr lang="en-GB" dirty="0"/>
              <a:t>be made for these to be regulated by way of regulations</a:t>
            </a:r>
            <a:r>
              <a:rPr lang="en-GB" dirty="0" smtClean="0"/>
              <a:t>.</a:t>
            </a:r>
            <a:endParaRPr lang="en-ZA" dirty="0" smtClean="0"/>
          </a:p>
          <a:p>
            <a:pPr marL="685800" lvl="2" algn="just">
              <a:spcBef>
                <a:spcPts val="1000"/>
              </a:spcBef>
            </a:pPr>
            <a:r>
              <a:rPr lang="en-ZA" dirty="0" smtClean="0"/>
              <a:t>Section 44: Proposal to exclude political role players from being members on tender committees. This is provided for in the SCM regulations, but not in the Act making the regulations </a:t>
            </a:r>
            <a:r>
              <a:rPr lang="en-ZA" i="1" dirty="0" smtClean="0"/>
              <a:t>ultra vires.</a:t>
            </a:r>
          </a:p>
          <a:p>
            <a:pPr marL="685800" lvl="2" algn="just">
              <a:spcBef>
                <a:spcPts val="1000"/>
              </a:spcBef>
            </a:pPr>
            <a:r>
              <a:rPr lang="en-ZA" dirty="0" smtClean="0"/>
              <a:t>Section 46: The following proposals are made:</a:t>
            </a:r>
          </a:p>
          <a:p>
            <a:pPr marL="1143000" lvl="3" algn="just">
              <a:spcBef>
                <a:spcPts val="1000"/>
              </a:spcBef>
            </a:pPr>
            <a:r>
              <a:rPr lang="en-ZA" dirty="0" smtClean="0"/>
              <a:t>Provide that contracts may not be awarded to state employees, regardless of an issue of conflict of interest or not, to align the Act with the public administration Acts. </a:t>
            </a:r>
          </a:p>
          <a:p>
            <a:pPr marL="1143000" lvl="3" algn="just">
              <a:spcBef>
                <a:spcPts val="1000"/>
              </a:spcBef>
            </a:pPr>
            <a:r>
              <a:rPr lang="en-ZA" dirty="0" smtClean="0"/>
              <a:t>Move </a:t>
            </a:r>
            <a:r>
              <a:rPr lang="en-ZA" dirty="0"/>
              <a:t>persons with whom a legislature should not </a:t>
            </a:r>
            <a:r>
              <a:rPr lang="en-ZA" dirty="0" smtClean="0"/>
              <a:t>contract (convicted of crime involving dishonesty; wilfully breached a contract with an organ of state; no tax clearance), </a:t>
            </a:r>
            <a:r>
              <a:rPr lang="en-ZA" dirty="0"/>
              <a:t>from schedule 3 to this section to put it all in one </a:t>
            </a:r>
            <a:r>
              <a:rPr lang="en-ZA" dirty="0" smtClean="0"/>
              <a:t>place.</a:t>
            </a:r>
            <a:endParaRPr lang="en-ZA" dirty="0"/>
          </a:p>
          <a:p>
            <a:pPr algn="just"/>
            <a:endParaRPr lang="en-US" sz="2600" dirty="0"/>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19</a:t>
            </a:fld>
            <a:endParaRPr lang="en-ZA" dirty="0"/>
          </a:p>
        </p:txBody>
      </p:sp>
    </p:spTree>
    <p:extLst>
      <p:ext uri="{BB962C8B-B14F-4D97-AF65-F5344CB8AC3E}">
        <p14:creationId xmlns:p14="http://schemas.microsoft.com/office/powerpoint/2010/main" xmlns="" val="3287758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097716" y="1854388"/>
            <a:ext cx="5517288" cy="2448501"/>
          </a:xfrm>
          <a:prstGeom prst="rect">
            <a:avLst/>
          </a:prstGeom>
        </p:spPr>
      </p:pic>
      <p:sp>
        <p:nvSpPr>
          <p:cNvPr id="2" name="Title 1"/>
          <p:cNvSpPr>
            <a:spLocks noGrp="1"/>
          </p:cNvSpPr>
          <p:nvPr>
            <p:ph type="title"/>
          </p:nvPr>
        </p:nvSpPr>
        <p:spPr>
          <a:xfrm>
            <a:off x="518996" y="221086"/>
            <a:ext cx="7096008" cy="1325563"/>
          </a:xfrm>
        </p:spPr>
        <p:txBody>
          <a:bodyPr>
            <a:normAutofit/>
          </a:bodyPr>
          <a:lstStyle/>
          <a:p>
            <a:r>
              <a:rPr lang="en-US" sz="3600" b="1" dirty="0" smtClean="0"/>
              <a:t>The Financial Management of </a:t>
            </a:r>
            <a:br>
              <a:rPr lang="en-US" sz="3600" b="1" dirty="0" smtClean="0"/>
            </a:br>
            <a:r>
              <a:rPr lang="en-US" sz="3600" b="1" dirty="0" smtClean="0"/>
              <a:t>Parliament </a:t>
            </a:r>
            <a:r>
              <a:rPr lang="en-US" sz="3600" b="1" dirty="0" smtClean="0">
                <a:sym typeface="Wingdings" panose="05000000000000000000" pitchFamily="2" charset="2"/>
              </a:rPr>
              <a:t> From a Bill to an Act</a:t>
            </a:r>
            <a:endParaRPr lang="en-GB" sz="3600" b="1" dirty="0"/>
          </a:p>
        </p:txBody>
      </p:sp>
      <p:sp>
        <p:nvSpPr>
          <p:cNvPr id="3" name="Content Placeholder 2"/>
          <p:cNvSpPr>
            <a:spLocks noGrp="1"/>
          </p:cNvSpPr>
          <p:nvPr>
            <p:ph idx="1"/>
          </p:nvPr>
        </p:nvSpPr>
        <p:spPr>
          <a:xfrm>
            <a:off x="446063" y="2086457"/>
            <a:ext cx="3691222" cy="2800009"/>
          </a:xfrm>
        </p:spPr>
        <p:txBody>
          <a:bodyPr>
            <a:noAutofit/>
          </a:bodyPr>
          <a:lstStyle/>
          <a:p>
            <a:pPr algn="just"/>
            <a:endParaRPr lang="en-US" sz="2000" dirty="0" smtClean="0"/>
          </a:p>
          <a:p>
            <a:pPr algn="just"/>
            <a:endParaRPr lang="en-US" sz="2000" dirty="0"/>
          </a:p>
          <a:p>
            <a:pPr algn="just"/>
            <a:endParaRPr lang="en-US" sz="2000" dirty="0" smtClean="0"/>
          </a:p>
          <a:p>
            <a:pPr algn="just"/>
            <a:endParaRPr lang="en-US" sz="2000" dirty="0" smtClean="0"/>
          </a:p>
          <a:p>
            <a:pPr algn="just"/>
            <a:endParaRPr lang="en-US" sz="2000" dirty="0" smtClean="0"/>
          </a:p>
        </p:txBody>
      </p:sp>
      <p:sp>
        <p:nvSpPr>
          <p:cNvPr id="7" name="TextBox 6"/>
          <p:cNvSpPr txBox="1"/>
          <p:nvPr/>
        </p:nvSpPr>
        <p:spPr>
          <a:xfrm>
            <a:off x="446063" y="4456778"/>
            <a:ext cx="9055511" cy="1938992"/>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t>The Financial Management of Parliament Bill was initiated by the Portfolio Committee of Finance of the National Assembly (NA) about 2005 and introduced in the NA on 18 September </a:t>
            </a:r>
            <a:r>
              <a:rPr lang="en-US" sz="2000" dirty="0" smtClean="0"/>
              <a:t>2008: Bill </a:t>
            </a:r>
            <a:r>
              <a:rPr lang="en-US" sz="2000" dirty="0"/>
              <a:t>74-2008</a:t>
            </a:r>
          </a:p>
          <a:p>
            <a:pPr marL="285750" indent="-285750" algn="just">
              <a:buFont typeface="Arial" panose="020B0604020202020204" pitchFamily="34" charset="0"/>
              <a:buChar char="•"/>
            </a:pPr>
            <a:r>
              <a:rPr lang="en-US" sz="2000" dirty="0" smtClean="0"/>
              <a:t>The Bill was passed by both Houses on the </a:t>
            </a:r>
            <a:r>
              <a:rPr lang="en-US" sz="2000" dirty="0"/>
              <a:t>19 February </a:t>
            </a:r>
            <a:r>
              <a:rPr lang="en-US" sz="2000" dirty="0" smtClean="0"/>
              <a:t>2009.</a:t>
            </a:r>
          </a:p>
          <a:p>
            <a:pPr marL="285750" indent="-285750" algn="just">
              <a:buFont typeface="Arial" panose="020B0604020202020204" pitchFamily="34" charset="0"/>
              <a:buChar char="•"/>
            </a:pPr>
            <a:r>
              <a:rPr lang="en-US" sz="2000" dirty="0" smtClean="0"/>
              <a:t>The President assented to the Bill on 19 April 2009 </a:t>
            </a:r>
            <a:r>
              <a:rPr lang="en-US" sz="2000" dirty="0" smtClean="0">
                <a:sym typeface="Wingdings" panose="05000000000000000000" pitchFamily="2" charset="2"/>
              </a:rPr>
              <a:t> </a:t>
            </a:r>
            <a:r>
              <a:rPr lang="en-US" sz="2000" b="1" dirty="0" smtClean="0">
                <a:sym typeface="Wingdings" panose="05000000000000000000" pitchFamily="2" charset="2"/>
              </a:rPr>
              <a:t>Act No. 10 of 2009</a:t>
            </a:r>
          </a:p>
          <a:p>
            <a:pPr marL="285750" indent="-285750" algn="just">
              <a:buFont typeface="Arial" panose="020B0604020202020204" pitchFamily="34" charset="0"/>
              <a:buChar char="•"/>
            </a:pPr>
            <a:endParaRPr lang="en-US" sz="2000" dirty="0">
              <a:sym typeface="Wingdings" panose="05000000000000000000" pitchFamily="2" charset="2"/>
            </a:endParaRPr>
          </a:p>
        </p:txBody>
      </p:sp>
    </p:spTree>
    <p:extLst>
      <p:ext uri="{BB962C8B-B14F-4D97-AF65-F5344CB8AC3E}">
        <p14:creationId xmlns:p14="http://schemas.microsoft.com/office/powerpoint/2010/main" xmlns="" val="4254490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994" y="4762"/>
            <a:ext cx="7994474" cy="958552"/>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Specific Amendments </a:t>
            </a:r>
            <a:r>
              <a:rPr lang="en-ZA" sz="3600" b="1" dirty="0" smtClean="0"/>
              <a:t>(9)</a:t>
            </a:r>
            <a:r>
              <a:rPr lang="en-ZA" b="1" dirty="0"/>
              <a:t/>
            </a:r>
            <a:br>
              <a:rPr lang="en-ZA" b="1" dirty="0"/>
            </a:b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381000" y="963314"/>
            <a:ext cx="9177467" cy="5894686"/>
          </a:xfrm>
        </p:spPr>
        <p:txBody>
          <a:bodyPr>
            <a:normAutofit lnSpcReduction="10000"/>
          </a:bodyPr>
          <a:lstStyle/>
          <a:p>
            <a:pPr algn="just"/>
            <a:r>
              <a:rPr lang="en-ZA" sz="2600" dirty="0" smtClean="0"/>
              <a:t>Auditing:</a:t>
            </a:r>
          </a:p>
          <a:p>
            <a:pPr marL="685800" lvl="2" algn="just">
              <a:spcBef>
                <a:spcPts val="1000"/>
              </a:spcBef>
            </a:pPr>
            <a:r>
              <a:rPr lang="en-GB" sz="1900" dirty="0" smtClean="0"/>
              <a:t>Sections 48, 50 and heading of Chapter 7: Propose changing </a:t>
            </a:r>
            <a:r>
              <a:rPr lang="en-GB" sz="1900" dirty="0"/>
              <a:t>the requirement of an audit </a:t>
            </a:r>
            <a:r>
              <a:rPr lang="en-GB" sz="1900" u="sng" dirty="0"/>
              <a:t>unit</a:t>
            </a:r>
            <a:r>
              <a:rPr lang="en-GB" sz="1900" dirty="0"/>
              <a:t> to allow for an audit </a:t>
            </a:r>
            <a:r>
              <a:rPr lang="en-GB" sz="1900" u="sng" dirty="0"/>
              <a:t>function</a:t>
            </a:r>
            <a:r>
              <a:rPr lang="en-GB" sz="1900" dirty="0"/>
              <a:t> to allow for provincial legislatures with a smaller administration;</a:t>
            </a:r>
          </a:p>
          <a:p>
            <a:pPr marL="685800" lvl="2" algn="just">
              <a:spcBef>
                <a:spcPts val="1000"/>
              </a:spcBef>
            </a:pPr>
            <a:r>
              <a:rPr lang="en-GB" sz="1900" dirty="0" smtClean="0"/>
              <a:t>Section 47: Propose that the Act clarifies </a:t>
            </a:r>
            <a:r>
              <a:rPr lang="en-GB" sz="1900" dirty="0"/>
              <a:t>the required knowledge </a:t>
            </a:r>
            <a:r>
              <a:rPr lang="en-GB" sz="1900" dirty="0" smtClean="0"/>
              <a:t>and skills for </a:t>
            </a:r>
            <a:r>
              <a:rPr lang="en-GB" sz="1900" dirty="0"/>
              <a:t>the chairperson of the audit </a:t>
            </a:r>
            <a:r>
              <a:rPr lang="en-GB" sz="1900" dirty="0" smtClean="0"/>
              <a:t>committee (knowledge of legislative sector / requisite skills);</a:t>
            </a:r>
          </a:p>
          <a:p>
            <a:pPr marL="685800" lvl="2" algn="just">
              <a:spcBef>
                <a:spcPts val="1000"/>
              </a:spcBef>
            </a:pPr>
            <a:r>
              <a:rPr lang="en-GB" sz="1900" dirty="0" smtClean="0"/>
              <a:t>Section 48: the following is proposed:</a:t>
            </a:r>
          </a:p>
          <a:p>
            <a:pPr marL="1143000" lvl="3" algn="just">
              <a:spcBef>
                <a:spcPts val="1000"/>
              </a:spcBef>
            </a:pPr>
            <a:r>
              <a:rPr lang="en-GB" sz="1900" dirty="0" smtClean="0"/>
              <a:t>Expand on the content of the charter for, and functions of, the audit committee; </a:t>
            </a:r>
          </a:p>
          <a:p>
            <a:pPr marL="1143000" lvl="3" algn="just">
              <a:spcBef>
                <a:spcPts val="1000"/>
              </a:spcBef>
            </a:pPr>
            <a:r>
              <a:rPr lang="en-GB" sz="1900" dirty="0" smtClean="0"/>
              <a:t>Recommend that the rules governing the relationship between the Committee, the AO; the EA and the AG be prescribed by regulation to ensure standardisation and involvement of the EA;</a:t>
            </a:r>
          </a:p>
          <a:p>
            <a:pPr marL="1143000" lvl="3" algn="just">
              <a:spcBef>
                <a:spcPts val="1000"/>
              </a:spcBef>
            </a:pPr>
            <a:r>
              <a:rPr lang="en-GB" sz="1900" dirty="0" smtClean="0"/>
              <a:t>Require the Executive Authority to approve investigations rather than the AO;</a:t>
            </a:r>
          </a:p>
          <a:p>
            <a:pPr marL="1143000" lvl="3" algn="just">
              <a:spcBef>
                <a:spcPts val="1000"/>
              </a:spcBef>
            </a:pPr>
            <a:r>
              <a:rPr lang="en-GB" sz="1900" dirty="0" smtClean="0"/>
              <a:t>The audit committee to report, rather than comment in the annual report and expand what must be reported on;</a:t>
            </a:r>
          </a:p>
          <a:p>
            <a:pPr marL="1143000" lvl="3" algn="just">
              <a:spcBef>
                <a:spcPts val="1000"/>
              </a:spcBef>
            </a:pPr>
            <a:r>
              <a:rPr lang="en-GB" sz="1900" dirty="0" smtClean="0"/>
              <a:t>The audit committee must report to the Executive Authority at least annually;</a:t>
            </a:r>
          </a:p>
          <a:p>
            <a:pPr marL="1143000" lvl="3" algn="just">
              <a:spcBef>
                <a:spcPts val="1000"/>
              </a:spcBef>
            </a:pPr>
            <a:r>
              <a:rPr lang="en-GB" sz="1900" dirty="0" smtClean="0"/>
              <a:t>Provide the power to have access to personnel records;</a:t>
            </a:r>
          </a:p>
          <a:p>
            <a:pPr marL="1143000" lvl="3" algn="just">
              <a:spcBef>
                <a:spcPts val="1000"/>
              </a:spcBef>
            </a:pPr>
            <a:r>
              <a:rPr lang="en-GB" sz="1900" dirty="0" smtClean="0"/>
              <a:t>Retain that meetings must be at least four times a year – but remove the statement “as often as is required”.</a:t>
            </a:r>
          </a:p>
          <a:p>
            <a:pPr marL="1143000" lvl="3" algn="just">
              <a:spcBef>
                <a:spcPts val="1000"/>
              </a:spcBef>
            </a:pPr>
            <a:endParaRPr lang="en-GB" dirty="0" smtClean="0"/>
          </a:p>
          <a:p>
            <a:pPr marL="685800" lvl="2" algn="just">
              <a:spcBef>
                <a:spcPts val="1000"/>
              </a:spcBef>
            </a:pPr>
            <a:endParaRPr lang="en-GB" dirty="0"/>
          </a:p>
          <a:p>
            <a:pPr marL="685800" lvl="2" algn="just">
              <a:spcBef>
                <a:spcPts val="1000"/>
              </a:spcBef>
            </a:pPr>
            <a:endParaRPr lang="en-ZA" dirty="0"/>
          </a:p>
          <a:p>
            <a:pPr algn="just"/>
            <a:endParaRPr lang="en-US" sz="2600" dirty="0"/>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20</a:t>
            </a:fld>
            <a:endParaRPr lang="en-ZA" dirty="0"/>
          </a:p>
        </p:txBody>
      </p:sp>
    </p:spTree>
    <p:extLst>
      <p:ext uri="{BB962C8B-B14F-4D97-AF65-F5344CB8AC3E}">
        <p14:creationId xmlns:p14="http://schemas.microsoft.com/office/powerpoint/2010/main" xmlns="" val="19720784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994" y="4762"/>
            <a:ext cx="7994474" cy="958552"/>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Specific Amendments </a:t>
            </a:r>
            <a:r>
              <a:rPr lang="en-ZA" sz="3600" b="1" dirty="0" smtClean="0"/>
              <a:t>(10)</a:t>
            </a:r>
            <a:r>
              <a:rPr lang="en-ZA" b="1" dirty="0"/>
              <a:t/>
            </a:r>
            <a:br>
              <a:rPr lang="en-ZA" b="1" dirty="0"/>
            </a:b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381000" y="963314"/>
            <a:ext cx="9177467" cy="5894686"/>
          </a:xfrm>
        </p:spPr>
        <p:txBody>
          <a:bodyPr>
            <a:normAutofit fontScale="92500" lnSpcReduction="10000"/>
          </a:bodyPr>
          <a:lstStyle/>
          <a:p>
            <a:pPr algn="just"/>
            <a:r>
              <a:rPr lang="en-ZA" sz="2600" dirty="0" smtClean="0"/>
              <a:t>Auditing (Continued):</a:t>
            </a:r>
          </a:p>
          <a:p>
            <a:pPr marL="685800" lvl="2" algn="just">
              <a:spcBef>
                <a:spcPts val="1000"/>
              </a:spcBef>
            </a:pPr>
            <a:r>
              <a:rPr lang="en-GB" sz="1900" dirty="0" smtClean="0"/>
              <a:t>Section 50:</a:t>
            </a:r>
          </a:p>
          <a:p>
            <a:pPr marL="1143000" lvl="3" algn="just">
              <a:spcBef>
                <a:spcPts val="1000"/>
              </a:spcBef>
            </a:pPr>
            <a:r>
              <a:rPr lang="en-GB" sz="1900" dirty="0" smtClean="0"/>
              <a:t>Propose to change the obligation of the AO – rather than </a:t>
            </a:r>
            <a:r>
              <a:rPr lang="en-GB" sz="1900" u="sng" dirty="0" smtClean="0"/>
              <a:t>to establish</a:t>
            </a:r>
            <a:r>
              <a:rPr lang="en-GB" sz="1900" dirty="0" smtClean="0"/>
              <a:t>, to </a:t>
            </a:r>
            <a:r>
              <a:rPr lang="en-GB" sz="1900" u="sng" dirty="0" smtClean="0"/>
              <a:t>ensure</a:t>
            </a:r>
            <a:r>
              <a:rPr lang="en-GB" sz="1900" dirty="0" smtClean="0"/>
              <a:t> that the function is established</a:t>
            </a:r>
          </a:p>
          <a:p>
            <a:pPr marL="1600200" lvl="4" algn="just">
              <a:spcBef>
                <a:spcPts val="1000"/>
              </a:spcBef>
            </a:pPr>
            <a:r>
              <a:rPr lang="en-US" sz="1900" dirty="0" smtClean="0"/>
              <a:t>Concern that the reporting line of this function is not clear enough in the Bill (see subsection (3)) – recommend that this be made clear (section 50 can also be moved to chapter 8 so that the Audit Committee is the only aspect dealt with in Chapter 7).</a:t>
            </a:r>
            <a:endParaRPr lang="en-GB" sz="1900" dirty="0" smtClean="0"/>
          </a:p>
          <a:p>
            <a:pPr marL="1143000" lvl="3" algn="just">
              <a:spcBef>
                <a:spcPts val="1000"/>
              </a:spcBef>
            </a:pPr>
            <a:r>
              <a:rPr lang="en-GB" sz="1900" dirty="0" smtClean="0"/>
              <a:t>Proposal to remove the requirement to be consistent with other organs of state;</a:t>
            </a:r>
          </a:p>
          <a:p>
            <a:pPr marL="1143000" lvl="3" algn="just">
              <a:spcBef>
                <a:spcPts val="1000"/>
              </a:spcBef>
            </a:pPr>
            <a:r>
              <a:rPr lang="en-GB" sz="1900" dirty="0" smtClean="0"/>
              <a:t>Propose that the Act require the audit function to prepare a charter, an evolvin</a:t>
            </a:r>
            <a:r>
              <a:rPr lang="en-GB" sz="1900" dirty="0"/>
              <a:t>g</a:t>
            </a:r>
            <a:r>
              <a:rPr lang="en-GB" sz="1900" dirty="0" smtClean="0"/>
              <a:t> (rather than 3 year) audit plan, an annual audit programme;</a:t>
            </a:r>
          </a:p>
          <a:p>
            <a:pPr marL="1143000" lvl="3" algn="just">
              <a:spcBef>
                <a:spcPts val="1000"/>
              </a:spcBef>
            </a:pPr>
            <a:r>
              <a:rPr lang="en-GB" sz="1900" dirty="0" smtClean="0"/>
              <a:t>Propose that the Act sets out the powers of the function and reporting obligations.</a:t>
            </a:r>
          </a:p>
          <a:p>
            <a:pPr marL="685800" lvl="2" algn="just">
              <a:spcBef>
                <a:spcPts val="1000"/>
              </a:spcBef>
            </a:pPr>
            <a:r>
              <a:rPr lang="en-GB" sz="1900" dirty="0" smtClean="0"/>
              <a:t>Section 58: Propose to remove the requirement of a report on any delay iro an audit to be submitted “</a:t>
            </a:r>
            <a:r>
              <a:rPr lang="en-GB" sz="1900" u="sng" dirty="0" smtClean="0"/>
              <a:t>promptly</a:t>
            </a:r>
            <a:r>
              <a:rPr lang="en-GB" sz="1900" dirty="0" smtClean="0"/>
              <a:t>” and tabled “</a:t>
            </a:r>
            <a:r>
              <a:rPr lang="en-GB" sz="1900" u="sng" dirty="0" smtClean="0"/>
              <a:t>promptly</a:t>
            </a:r>
            <a:r>
              <a:rPr lang="en-GB" sz="1900" dirty="0" smtClean="0"/>
              <a:t>” (Perhaps “within a reasonable time”?).</a:t>
            </a:r>
          </a:p>
          <a:p>
            <a:pPr marL="685800" lvl="2" algn="just">
              <a:spcBef>
                <a:spcPts val="1000"/>
              </a:spcBef>
            </a:pPr>
            <a:r>
              <a:rPr lang="en-GB" sz="1900" dirty="0" smtClean="0"/>
              <a:t>Section 61</a:t>
            </a:r>
            <a:r>
              <a:rPr lang="en-GB" sz="1900" dirty="0"/>
              <a:t>:</a:t>
            </a:r>
            <a:r>
              <a:rPr lang="en-GB" sz="1900" dirty="0" smtClean="0"/>
              <a:t> Propose the AO develops an action plan to address audit queries, and see to its implementation within a reasonable time, rather than addressing such queries promptly.</a:t>
            </a:r>
          </a:p>
          <a:p>
            <a:pPr marL="685800" lvl="2" algn="just">
              <a:spcBef>
                <a:spcPts val="1000"/>
              </a:spcBef>
            </a:pPr>
            <a:r>
              <a:rPr lang="en-GB" sz="1900" dirty="0" smtClean="0"/>
              <a:t>Section 65: SMG proposes to add </a:t>
            </a:r>
            <a:r>
              <a:rPr lang="en-GB" sz="1900" dirty="0"/>
              <a:t>the power to regulate </a:t>
            </a:r>
            <a:r>
              <a:rPr lang="en-ZA" sz="1900" dirty="0"/>
              <a:t>planning, budgeting, reporting and auditing;</a:t>
            </a:r>
            <a:endParaRPr lang="en-US" sz="1900" dirty="0"/>
          </a:p>
          <a:p>
            <a:pPr marL="1143000" lvl="3" algn="just">
              <a:spcBef>
                <a:spcPts val="1000"/>
              </a:spcBef>
            </a:pPr>
            <a:endParaRPr lang="en-GB" dirty="0" smtClean="0"/>
          </a:p>
          <a:p>
            <a:pPr marL="1143000" lvl="3" algn="just">
              <a:spcBef>
                <a:spcPts val="1000"/>
              </a:spcBef>
            </a:pPr>
            <a:endParaRPr lang="en-GB" dirty="0" smtClean="0"/>
          </a:p>
          <a:p>
            <a:pPr marL="685800" lvl="2" algn="just">
              <a:spcBef>
                <a:spcPts val="1000"/>
              </a:spcBef>
            </a:pPr>
            <a:endParaRPr lang="en-GB" dirty="0"/>
          </a:p>
          <a:p>
            <a:pPr marL="685800" lvl="2" algn="just">
              <a:spcBef>
                <a:spcPts val="1000"/>
              </a:spcBef>
            </a:pPr>
            <a:endParaRPr lang="en-ZA" dirty="0"/>
          </a:p>
          <a:p>
            <a:pPr algn="just"/>
            <a:endParaRPr lang="en-US" sz="2600" dirty="0"/>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21</a:t>
            </a:fld>
            <a:endParaRPr lang="en-ZA" dirty="0"/>
          </a:p>
        </p:txBody>
      </p:sp>
    </p:spTree>
    <p:extLst>
      <p:ext uri="{BB962C8B-B14F-4D97-AF65-F5344CB8AC3E}">
        <p14:creationId xmlns:p14="http://schemas.microsoft.com/office/powerpoint/2010/main" xmlns="" val="36312707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994" y="4762"/>
            <a:ext cx="7994474" cy="958552"/>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Specific Amendments </a:t>
            </a:r>
            <a:r>
              <a:rPr lang="en-ZA" sz="3600" b="1" dirty="0" smtClean="0"/>
              <a:t>(11)</a:t>
            </a:r>
            <a:r>
              <a:rPr lang="en-ZA" b="1" dirty="0"/>
              <a:t/>
            </a:r>
            <a:br>
              <a:rPr lang="en-ZA" b="1" dirty="0"/>
            </a:b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381001" y="1066800"/>
            <a:ext cx="8820472" cy="5791200"/>
          </a:xfrm>
        </p:spPr>
        <p:txBody>
          <a:bodyPr>
            <a:normAutofit fontScale="77500" lnSpcReduction="20000"/>
          </a:bodyPr>
          <a:lstStyle/>
          <a:p>
            <a:pPr algn="just"/>
            <a:r>
              <a:rPr lang="en-ZA" sz="2600" dirty="0" smtClean="0"/>
              <a:t>Other proposed amendments:</a:t>
            </a:r>
          </a:p>
          <a:p>
            <a:pPr marL="685800" lvl="2" algn="just">
              <a:spcBef>
                <a:spcPts val="1000"/>
              </a:spcBef>
            </a:pPr>
            <a:r>
              <a:rPr lang="en-GB" sz="2400" dirty="0" smtClean="0"/>
              <a:t>Sections </a:t>
            </a:r>
            <a:r>
              <a:rPr lang="en-GB" sz="2400" dirty="0"/>
              <a:t>7(1)(g</a:t>
            </a:r>
            <a:r>
              <a:rPr lang="en-GB" sz="2400" dirty="0" smtClean="0"/>
              <a:t>), 56(2)(d), 62(1)(b)): Propose deleting </a:t>
            </a:r>
            <a:r>
              <a:rPr lang="en-GB" sz="2400" dirty="0"/>
              <a:t>“criminal” </a:t>
            </a:r>
            <a:r>
              <a:rPr lang="en-GB" sz="2400" dirty="0" smtClean="0"/>
              <a:t>/ “disciplinary” so </a:t>
            </a:r>
            <a:r>
              <a:rPr lang="en-GB" sz="2400" dirty="0"/>
              <a:t>that </a:t>
            </a:r>
            <a:r>
              <a:rPr lang="en-GB" sz="2400" u="sng" dirty="0"/>
              <a:t>any</a:t>
            </a:r>
            <a:r>
              <a:rPr lang="en-GB" sz="2400" dirty="0"/>
              <a:t> proceedings (i.e. including </a:t>
            </a:r>
            <a:r>
              <a:rPr lang="en-GB" sz="2400" dirty="0" smtClean="0"/>
              <a:t>criminal / disciplinary</a:t>
            </a:r>
            <a:r>
              <a:rPr lang="en-GB" sz="2400" dirty="0"/>
              <a:t>) can be </a:t>
            </a:r>
            <a:r>
              <a:rPr lang="en-GB" sz="2400" dirty="0" smtClean="0"/>
              <a:t>instituted;</a:t>
            </a:r>
          </a:p>
          <a:p>
            <a:pPr marL="685800" lvl="2" algn="just">
              <a:spcBef>
                <a:spcPts val="1000"/>
              </a:spcBef>
            </a:pPr>
            <a:r>
              <a:rPr lang="en-GB" sz="2400" dirty="0" smtClean="0"/>
              <a:t>Section 10:  Propose reducing </a:t>
            </a:r>
            <a:r>
              <a:rPr lang="en-GB" sz="2400" dirty="0"/>
              <a:t>the obligation to regularly review delegations – delegations </a:t>
            </a:r>
            <a:r>
              <a:rPr lang="en-GB" sz="2400" u="sng" dirty="0"/>
              <a:t>may</a:t>
            </a:r>
            <a:r>
              <a:rPr lang="en-GB" sz="2400" dirty="0"/>
              <a:t> be reviewed when necessary</a:t>
            </a:r>
            <a:r>
              <a:rPr lang="en-GB" sz="2400" dirty="0" smtClean="0"/>
              <a:t>.</a:t>
            </a:r>
          </a:p>
          <a:p>
            <a:pPr marL="685800" lvl="2" algn="just">
              <a:spcBef>
                <a:spcPts val="1000"/>
              </a:spcBef>
            </a:pPr>
            <a:r>
              <a:rPr lang="en-GB" sz="2400" dirty="0" smtClean="0"/>
              <a:t>Section 34: the following is proposed:</a:t>
            </a:r>
          </a:p>
          <a:p>
            <a:pPr marL="1143000" lvl="3" algn="just">
              <a:spcBef>
                <a:spcPts val="1000"/>
              </a:spcBef>
            </a:pPr>
            <a:r>
              <a:rPr lang="en-GB" sz="2200" dirty="0" smtClean="0"/>
              <a:t>Make </a:t>
            </a:r>
            <a:r>
              <a:rPr lang="en-GB" sz="2200" dirty="0"/>
              <a:t>it discretional to issue regulations on political party </a:t>
            </a:r>
            <a:r>
              <a:rPr lang="en-GB" sz="2200" dirty="0" smtClean="0"/>
              <a:t>funding </a:t>
            </a:r>
          </a:p>
          <a:p>
            <a:pPr marL="1600200" lvl="4" algn="just">
              <a:spcBef>
                <a:spcPts val="1000"/>
              </a:spcBef>
            </a:pPr>
            <a:r>
              <a:rPr lang="en-GB" sz="2200" dirty="0" smtClean="0"/>
              <a:t>Concern: Need regulations on such funding – the formula and processes should be fixed and standard; </a:t>
            </a:r>
          </a:p>
          <a:p>
            <a:pPr marL="1143000" lvl="3" algn="just">
              <a:spcBef>
                <a:spcPts val="1000"/>
              </a:spcBef>
            </a:pPr>
            <a:r>
              <a:rPr lang="en-GB" sz="2200" dirty="0" smtClean="0"/>
              <a:t>Remove </a:t>
            </a:r>
            <a:r>
              <a:rPr lang="en-GB" sz="2200" dirty="0"/>
              <a:t>the explicit requirement to consult with political parties before making said </a:t>
            </a:r>
            <a:r>
              <a:rPr lang="en-GB" sz="2200" dirty="0" smtClean="0"/>
              <a:t>regulations </a:t>
            </a:r>
          </a:p>
          <a:p>
            <a:pPr marL="1600200" lvl="4" algn="just">
              <a:spcBef>
                <a:spcPts val="1000"/>
              </a:spcBef>
            </a:pPr>
            <a:r>
              <a:rPr lang="en-GB" sz="2200" dirty="0" smtClean="0"/>
              <a:t>Concern: This is a constitutional requirement; </a:t>
            </a:r>
            <a:r>
              <a:rPr lang="en-GB" sz="2200" dirty="0"/>
              <a:t>and </a:t>
            </a:r>
            <a:endParaRPr lang="en-GB" sz="2200" dirty="0" smtClean="0"/>
          </a:p>
          <a:p>
            <a:pPr marL="1143000" lvl="3" algn="just">
              <a:spcBef>
                <a:spcPts val="1000"/>
              </a:spcBef>
            </a:pPr>
            <a:r>
              <a:rPr lang="en-GB" sz="2200" dirty="0" smtClean="0"/>
              <a:t>Remove </a:t>
            </a:r>
            <a:r>
              <a:rPr lang="en-GB" sz="2200" dirty="0"/>
              <a:t>the requirement to provide represented </a:t>
            </a:r>
            <a:r>
              <a:rPr lang="en-ZA" sz="2200" dirty="0"/>
              <a:t>parties </a:t>
            </a:r>
            <a:r>
              <a:rPr lang="en-ZA" sz="2200" dirty="0" smtClean="0"/>
              <a:t>in the NA with </a:t>
            </a:r>
            <a:r>
              <a:rPr lang="en-ZA" sz="2200" dirty="0"/>
              <a:t>financial and administrative </a:t>
            </a:r>
            <a:r>
              <a:rPr lang="en-ZA" sz="2200" dirty="0" smtClean="0"/>
              <a:t>assistance</a:t>
            </a:r>
            <a:r>
              <a:rPr lang="en-GB" sz="2200" dirty="0" smtClean="0"/>
              <a:t>.</a:t>
            </a:r>
          </a:p>
          <a:p>
            <a:pPr marL="1600200" lvl="4" algn="just">
              <a:spcBef>
                <a:spcPts val="1000"/>
              </a:spcBef>
            </a:pPr>
            <a:r>
              <a:rPr lang="en-GB" sz="2200" dirty="0" smtClean="0"/>
              <a:t>Note: The wording of S34(5) repeats S57 of the Constitution</a:t>
            </a:r>
          </a:p>
          <a:p>
            <a:pPr algn="just"/>
            <a:r>
              <a:rPr lang="en-US" sz="2600" dirty="0" smtClean="0"/>
              <a:t>Addressing </a:t>
            </a:r>
            <a:r>
              <a:rPr lang="en-US" sz="2600" dirty="0"/>
              <a:t>Lacunae (Gaps):</a:t>
            </a:r>
          </a:p>
          <a:p>
            <a:pPr lvl="1" algn="just"/>
            <a:r>
              <a:rPr lang="en-GB" dirty="0" smtClean="0"/>
              <a:t>Sections 22(1)(b) and 38A: Propose that a </a:t>
            </a:r>
            <a:r>
              <a:rPr lang="en-GB" dirty="0"/>
              <a:t>process to approve gifts, donations or </a:t>
            </a:r>
            <a:r>
              <a:rPr lang="en-GB" dirty="0" smtClean="0"/>
              <a:t>sponsorship is provided in the Act;</a:t>
            </a:r>
          </a:p>
          <a:p>
            <a:pPr algn="just"/>
            <a:r>
              <a:rPr lang="en-GB" dirty="0" smtClean="0"/>
              <a:t>Other consequential amendments:</a:t>
            </a:r>
          </a:p>
          <a:p>
            <a:pPr lvl="1" algn="just"/>
            <a:r>
              <a:rPr lang="en-GB" dirty="0" smtClean="0"/>
              <a:t>Section 69 iro offences may have to be amended depending on the proposals in this presentation</a:t>
            </a:r>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22</a:t>
            </a:fld>
            <a:endParaRPr lang="en-ZA" dirty="0"/>
          </a:p>
        </p:txBody>
      </p:sp>
    </p:spTree>
    <p:extLst>
      <p:ext uri="{BB962C8B-B14F-4D97-AF65-F5344CB8AC3E}">
        <p14:creationId xmlns:p14="http://schemas.microsoft.com/office/powerpoint/2010/main" xmlns="" val="21860562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97215" y="2628878"/>
            <a:ext cx="7790693" cy="995559"/>
          </a:xfrm>
        </p:spPr>
        <p:txBody>
          <a:bodyPr>
            <a:normAutofit/>
          </a:bodyPr>
          <a:lstStyle/>
          <a:p>
            <a:pPr algn="ctr"/>
            <a:r>
              <a:rPr lang="en-US" sz="6000" b="1" dirty="0">
                <a:latin typeface="Arial" panose="020B0604020202020204" pitchFamily="34" charset="0"/>
                <a:cs typeface="Arial" panose="020B0604020202020204" pitchFamily="34" charset="0"/>
              </a:rPr>
              <a:t>THE END </a:t>
            </a:r>
          </a:p>
        </p:txBody>
      </p:sp>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a:solidFill>
                <a:schemeClr val="accent4"/>
              </a:solidFill>
            </a:endParaRPr>
          </a:p>
          <a:p>
            <a:pPr marL="457200" indent="-457200">
              <a:buFont typeface="Arial" charset="0"/>
              <a:buChar char="•"/>
            </a:pPr>
            <a:endParaRPr lang="en-US" sz="3200" b="1" dirty="0">
              <a:solidFill>
                <a:schemeClr val="accent4"/>
              </a:solidFill>
            </a:endParaRPr>
          </a:p>
        </p:txBody>
      </p:sp>
    </p:spTree>
    <p:extLst>
      <p:ext uri="{BB962C8B-B14F-4D97-AF65-F5344CB8AC3E}">
        <p14:creationId xmlns:p14="http://schemas.microsoft.com/office/powerpoint/2010/main" xmlns="" val="1126070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256" y="221086"/>
            <a:ext cx="9387005" cy="1325563"/>
          </a:xfrm>
        </p:spPr>
        <p:txBody>
          <a:bodyPr>
            <a:normAutofit/>
          </a:bodyPr>
          <a:lstStyle/>
          <a:p>
            <a:r>
              <a:rPr lang="en-US" sz="3600" b="1" dirty="0" smtClean="0"/>
              <a:t>The Financial Management of </a:t>
            </a:r>
            <a:br>
              <a:rPr lang="en-US" sz="3600" b="1" dirty="0" smtClean="0"/>
            </a:br>
            <a:r>
              <a:rPr lang="en-US" sz="3600" b="1" dirty="0" smtClean="0"/>
              <a:t>Parliament </a:t>
            </a:r>
            <a:r>
              <a:rPr lang="en-US" sz="3600" b="1" dirty="0" smtClean="0">
                <a:sym typeface="Wingdings" panose="05000000000000000000" pitchFamily="2" charset="2"/>
              </a:rPr>
              <a:t> First review</a:t>
            </a:r>
            <a:endParaRPr lang="en-GB" sz="3600" b="1" dirty="0"/>
          </a:p>
        </p:txBody>
      </p:sp>
      <p:sp>
        <p:nvSpPr>
          <p:cNvPr id="7" name="TextBox 6"/>
          <p:cNvSpPr txBox="1"/>
          <p:nvPr/>
        </p:nvSpPr>
        <p:spPr>
          <a:xfrm>
            <a:off x="632012" y="3864396"/>
            <a:ext cx="8728284" cy="1785104"/>
          </a:xfrm>
          <a:prstGeom prst="rect">
            <a:avLst/>
          </a:prstGeom>
          <a:noFill/>
        </p:spPr>
        <p:txBody>
          <a:bodyPr wrap="square" rtlCol="0">
            <a:spAutoFit/>
          </a:bodyPr>
          <a:lstStyle/>
          <a:p>
            <a:pPr marL="285750" indent="-285750" algn="just">
              <a:buFont typeface="Arial" panose="020B0604020202020204" pitchFamily="34" charset="0"/>
              <a:buChar char="•"/>
            </a:pPr>
            <a:r>
              <a:rPr lang="en-ZA" dirty="0" smtClean="0"/>
              <a:t>NA </a:t>
            </a:r>
            <a:r>
              <a:rPr lang="en-ZA" dirty="0"/>
              <a:t>resolution of 20 September </a:t>
            </a:r>
            <a:r>
              <a:rPr lang="en-ZA" dirty="0" smtClean="0"/>
              <a:t>2012: The Standing Committee on Finance is required to review Act 10 of 2009.</a:t>
            </a:r>
          </a:p>
          <a:p>
            <a:pPr marL="285750" indent="-285750" algn="just">
              <a:buFont typeface="Arial" panose="020B0604020202020204" pitchFamily="34" charset="0"/>
              <a:buChar char="•"/>
            </a:pPr>
            <a:r>
              <a:rPr lang="en-ZA" dirty="0" smtClean="0"/>
              <a:t>The Standing Committee on Finance initiated a Bill to amend Act 10 of 2009 and introduced Bill 1 of 2014 on 6  February 2014. </a:t>
            </a:r>
          </a:p>
          <a:p>
            <a:pPr marL="285750" indent="-285750" algn="just">
              <a:buFont typeface="Arial" panose="020B0604020202020204" pitchFamily="34" charset="0"/>
              <a:buChar char="•"/>
            </a:pPr>
            <a:r>
              <a:rPr lang="en-ZA" dirty="0" smtClean="0"/>
              <a:t>The Bill was passed by both Houses on 29 July 2014.</a:t>
            </a:r>
          </a:p>
          <a:p>
            <a:pPr marL="285750" indent="-285750" algn="just">
              <a:buFont typeface="Arial" panose="020B0604020202020204" pitchFamily="34" charset="0"/>
              <a:buChar char="•"/>
            </a:pPr>
            <a:r>
              <a:rPr lang="en-US" dirty="0"/>
              <a:t>The President assented to the Bill on </a:t>
            </a:r>
            <a:r>
              <a:rPr lang="en-US" dirty="0" smtClean="0"/>
              <a:t>29 August 2014 </a:t>
            </a:r>
            <a:r>
              <a:rPr lang="en-US" dirty="0">
                <a:sym typeface="Wingdings" panose="05000000000000000000" pitchFamily="2" charset="2"/>
              </a:rPr>
              <a:t> </a:t>
            </a:r>
            <a:r>
              <a:rPr lang="en-US" b="1" dirty="0">
                <a:sym typeface="Wingdings" panose="05000000000000000000" pitchFamily="2" charset="2"/>
              </a:rPr>
              <a:t>Act No</a:t>
            </a:r>
            <a:r>
              <a:rPr lang="en-US" b="1" dirty="0" smtClean="0">
                <a:sym typeface="Wingdings" panose="05000000000000000000" pitchFamily="2" charset="2"/>
              </a:rPr>
              <a:t>. 34 of 2014</a:t>
            </a:r>
            <a:endParaRPr lang="en-GB" dirty="0"/>
          </a:p>
        </p:txBody>
      </p:sp>
      <p:pic>
        <p:nvPicPr>
          <p:cNvPr id="5" name="Picture 4"/>
          <p:cNvPicPr>
            <a:picLocks noChangeAspect="1"/>
          </p:cNvPicPr>
          <p:nvPr/>
        </p:nvPicPr>
        <p:blipFill>
          <a:blip r:embed="rId2"/>
          <a:stretch>
            <a:fillRect/>
          </a:stretch>
        </p:blipFill>
        <p:spPr>
          <a:xfrm>
            <a:off x="2332167" y="1546649"/>
            <a:ext cx="4724400" cy="2333625"/>
          </a:xfrm>
          <a:prstGeom prst="rect">
            <a:avLst/>
          </a:prstGeom>
        </p:spPr>
      </p:pic>
    </p:spTree>
    <p:extLst>
      <p:ext uri="{BB962C8B-B14F-4D97-AF65-F5344CB8AC3E}">
        <p14:creationId xmlns:p14="http://schemas.microsoft.com/office/powerpoint/2010/main" xmlns="" val="2769567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218" y="468406"/>
            <a:ext cx="7994474" cy="1181100"/>
          </a:xfrm>
        </p:spPr>
        <p:txBody>
          <a:bodyPr>
            <a:noAutofit/>
          </a:bodyPr>
          <a:lstStyle/>
          <a:p>
            <a:pPr lvl="1"/>
            <a:r>
              <a:rPr lang="en-US" sz="3600" b="1" dirty="0" smtClean="0">
                <a:latin typeface="+mj-lt"/>
              </a:rPr>
              <a:t>The Financial Management of </a:t>
            </a:r>
            <a:br>
              <a:rPr lang="en-US" sz="3600" b="1" dirty="0" smtClean="0">
                <a:latin typeface="+mj-lt"/>
              </a:rPr>
            </a:br>
            <a:r>
              <a:rPr lang="en-US" sz="3600" b="1" dirty="0" smtClean="0">
                <a:latin typeface="+mj-lt"/>
              </a:rPr>
              <a:t>Parliament </a:t>
            </a:r>
            <a:r>
              <a:rPr lang="en-US" sz="3600" b="1" dirty="0" smtClean="0">
                <a:latin typeface="+mj-lt"/>
                <a:sym typeface="Wingdings" panose="05000000000000000000" pitchFamily="2" charset="2"/>
              </a:rPr>
              <a:t> Second (current) review</a:t>
            </a:r>
            <a:endParaRPr lang="en-ZA" sz="3600" b="1" dirty="0">
              <a:latin typeface="+mj-lt"/>
            </a:endParaRPr>
          </a:p>
        </p:txBody>
      </p:sp>
      <p:sp>
        <p:nvSpPr>
          <p:cNvPr id="3" name="Content Placeholder 2"/>
          <p:cNvSpPr>
            <a:spLocks noGrp="1"/>
          </p:cNvSpPr>
          <p:nvPr>
            <p:ph sz="quarter" idx="1"/>
          </p:nvPr>
        </p:nvSpPr>
        <p:spPr>
          <a:xfrm>
            <a:off x="643219" y="1799303"/>
            <a:ext cx="8630262" cy="4922174"/>
          </a:xfrm>
        </p:spPr>
        <p:txBody>
          <a:bodyPr>
            <a:normAutofit fontScale="92500" lnSpcReduction="20000"/>
          </a:bodyPr>
          <a:lstStyle/>
          <a:p>
            <a:pPr algn="just"/>
            <a:r>
              <a:rPr lang="en-US" sz="2200" dirty="0" smtClean="0"/>
              <a:t>Regular </a:t>
            </a:r>
            <a:r>
              <a:rPr lang="en-US" sz="2200" dirty="0"/>
              <a:t>review and adjustment </a:t>
            </a:r>
            <a:r>
              <a:rPr lang="en-US" sz="2200" dirty="0" smtClean="0"/>
              <a:t>of legislation may </a:t>
            </a:r>
            <a:r>
              <a:rPr lang="en-US" sz="2200" dirty="0"/>
              <a:t>be required to ensure continuous improvement and greater effectiveness of </a:t>
            </a:r>
            <a:r>
              <a:rPr lang="en-US" sz="2200" dirty="0" smtClean="0"/>
              <a:t>policy</a:t>
            </a:r>
          </a:p>
          <a:p>
            <a:pPr algn="just"/>
            <a:r>
              <a:rPr lang="en-US" sz="2000" dirty="0" smtClean="0"/>
              <a:t>19 March 2021: Minutes of NA:</a:t>
            </a:r>
          </a:p>
          <a:p>
            <a:pPr lvl="1" algn="just"/>
            <a:r>
              <a:rPr lang="en-US" sz="2000" dirty="0" smtClean="0"/>
              <a:t>“</a:t>
            </a:r>
            <a:r>
              <a:rPr lang="en-ZA" sz="2000" dirty="0"/>
              <a:t>The Chief Whip of the Majority Party moved: That the House </a:t>
            </a:r>
            <a:r>
              <a:rPr lang="en-ZA" sz="2000" dirty="0" smtClean="0"/>
              <a:t>– …</a:t>
            </a:r>
            <a:endParaRPr lang="en-GB" sz="2000" dirty="0"/>
          </a:p>
          <a:p>
            <a:pPr marL="1076325" lvl="1" indent="-446088" algn="just">
              <a:buNone/>
            </a:pPr>
            <a:r>
              <a:rPr lang="en-ZA" sz="2000" dirty="0" smtClean="0"/>
              <a:t>(</a:t>
            </a:r>
            <a:r>
              <a:rPr lang="en-ZA" sz="2000" dirty="0"/>
              <a:t>3) </a:t>
            </a:r>
            <a:r>
              <a:rPr lang="en-ZA" sz="2000" dirty="0" smtClean="0"/>
              <a:t>	recognizes </a:t>
            </a:r>
            <a:r>
              <a:rPr lang="en-ZA" sz="2000" dirty="0"/>
              <a:t>that additional amendments to the Act have </a:t>
            </a:r>
            <a:r>
              <a:rPr lang="en-ZA" sz="2000" dirty="0" smtClean="0"/>
              <a:t>been proposed </a:t>
            </a:r>
            <a:r>
              <a:rPr lang="en-ZA" sz="2000" dirty="0"/>
              <a:t>to strengthen the budgeting and financial </a:t>
            </a:r>
            <a:r>
              <a:rPr lang="en-ZA" sz="2000" dirty="0" smtClean="0"/>
              <a:t>management processes </a:t>
            </a:r>
            <a:r>
              <a:rPr lang="en-ZA" sz="2000" dirty="0"/>
              <a:t>in Parliament and provincial legislatures; </a:t>
            </a:r>
            <a:r>
              <a:rPr lang="en-ZA" sz="2000" dirty="0" smtClean="0"/>
              <a:t>therefore</a:t>
            </a:r>
          </a:p>
          <a:p>
            <a:pPr marL="1076325" lvl="1" indent="-446088" algn="just">
              <a:buNone/>
            </a:pPr>
            <a:r>
              <a:rPr lang="en-ZA" sz="2000" dirty="0" smtClean="0"/>
              <a:t>(4)	instructs </a:t>
            </a:r>
            <a:r>
              <a:rPr lang="en-ZA" sz="2000" b="1" dirty="0"/>
              <a:t>the Standing Committee on Finance to review the </a:t>
            </a:r>
            <a:r>
              <a:rPr lang="en-ZA" sz="2000" b="1" dirty="0" smtClean="0"/>
              <a:t>Financial Management </a:t>
            </a:r>
            <a:r>
              <a:rPr lang="en-ZA" sz="2000" b="1" dirty="0"/>
              <a:t>of Parliament and Provincial Legislatures Act </a:t>
            </a:r>
            <a:r>
              <a:rPr lang="en-ZA" sz="2000" dirty="0"/>
              <a:t>(</a:t>
            </a:r>
            <a:r>
              <a:rPr lang="en-ZA" sz="2000" dirty="0" smtClean="0"/>
              <a:t>as </a:t>
            </a:r>
            <a:r>
              <a:rPr lang="en-GB" sz="2000" dirty="0" smtClean="0"/>
              <a:t>amended</a:t>
            </a:r>
            <a:r>
              <a:rPr lang="en-GB" sz="2000" dirty="0"/>
              <a:t>), the committee to </a:t>
            </a:r>
            <a:r>
              <a:rPr lang="en-GB" sz="2000" dirty="0" smtClean="0"/>
              <a:t>–</a:t>
            </a:r>
          </a:p>
          <a:p>
            <a:pPr marL="1612900" lvl="1" indent="-536575" algn="just">
              <a:buNone/>
            </a:pPr>
            <a:r>
              <a:rPr lang="en-ZA" sz="2000" dirty="0" smtClean="0"/>
              <a:t>(</a:t>
            </a:r>
            <a:r>
              <a:rPr lang="en-ZA" sz="2000" dirty="0"/>
              <a:t>a) </a:t>
            </a:r>
            <a:r>
              <a:rPr lang="en-ZA" sz="2000" dirty="0" smtClean="0"/>
              <a:t>	introduce </a:t>
            </a:r>
            <a:r>
              <a:rPr lang="en-ZA" sz="2000" dirty="0"/>
              <a:t>amending legislation if necessary, taking into </a:t>
            </a:r>
            <a:r>
              <a:rPr lang="en-ZA" sz="2000" dirty="0" smtClean="0"/>
              <a:t>account the </a:t>
            </a:r>
            <a:r>
              <a:rPr lang="en-ZA" sz="2000" dirty="0"/>
              <a:t>work done by relevant structures on the matter including </a:t>
            </a:r>
            <a:r>
              <a:rPr lang="en-ZA" sz="2000" dirty="0" smtClean="0"/>
              <a:t>the </a:t>
            </a:r>
            <a:r>
              <a:rPr lang="en-GB" sz="2000" dirty="0" smtClean="0"/>
              <a:t>Speakers</a:t>
            </a:r>
            <a:r>
              <a:rPr lang="en-GB" sz="2000" dirty="0"/>
              <a:t>’ Forum; </a:t>
            </a:r>
            <a:r>
              <a:rPr lang="en-GB" sz="2000" dirty="0" smtClean="0"/>
              <a:t>and</a:t>
            </a:r>
          </a:p>
          <a:p>
            <a:pPr marL="1612900" lvl="1" indent="-536575" algn="just">
              <a:buNone/>
            </a:pPr>
            <a:r>
              <a:rPr lang="en-ZA" sz="2000" dirty="0" smtClean="0"/>
              <a:t>(b</a:t>
            </a:r>
            <a:r>
              <a:rPr lang="en-ZA" sz="2000" dirty="0"/>
              <a:t>) report to the House by 30 September 2021</a:t>
            </a:r>
            <a:r>
              <a:rPr lang="en-ZA" sz="2000" dirty="0" smtClean="0"/>
              <a:t>.” (Motion agreed to)</a:t>
            </a:r>
            <a:endParaRPr lang="en-ZA" sz="2000" dirty="0"/>
          </a:p>
          <a:p>
            <a:pPr marL="342900" lvl="1" indent="-342900" algn="just"/>
            <a:r>
              <a:rPr lang="en-ZA" sz="2000" dirty="0" smtClean="0"/>
              <a:t>11 May 2022: Acting Speaker wrote to the Chairperson of the Standing Committee on Finance, referring to the above resolution and asking the Committee to prioritize the review.</a:t>
            </a:r>
          </a:p>
          <a:p>
            <a:pPr marL="342900" lvl="1" indent="-342900" algn="just"/>
            <a:r>
              <a:rPr lang="en-ZA" sz="2000" dirty="0" smtClean="0"/>
              <a:t>24 May 2022: Standing Committee on Finance briefed on the work done by structures</a:t>
            </a:r>
          </a:p>
          <a:p>
            <a:pPr marL="800100" lvl="2" indent="-342900" algn="just"/>
            <a:r>
              <a:rPr lang="en-ZA" sz="1600" dirty="0" smtClean="0"/>
              <a:t>The Executive Authority will still be briefed on such work and on the proposals made by such structures.</a:t>
            </a:r>
            <a:endParaRPr lang="en-US" sz="1600" dirty="0"/>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4</a:t>
            </a:fld>
            <a:endParaRPr lang="en-ZA" dirty="0"/>
          </a:p>
        </p:txBody>
      </p:sp>
    </p:spTree>
    <p:extLst>
      <p:ext uri="{BB962C8B-B14F-4D97-AF65-F5344CB8AC3E}">
        <p14:creationId xmlns:p14="http://schemas.microsoft.com/office/powerpoint/2010/main" xmlns="" val="1745217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89676"/>
            <a:ext cx="8662147" cy="1181100"/>
          </a:xfrm>
        </p:spPr>
        <p:txBody>
          <a:bodyPr>
            <a:normAutofit fontScale="90000"/>
          </a:bodyPr>
          <a:lstStyle/>
          <a:p>
            <a:pPr lvl="1"/>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sz="3100" b="1" dirty="0" smtClean="0">
                <a:latin typeface="+mj-lt"/>
              </a:rPr>
              <a:t>“taking into account the work done by relevant structures on the matter including the </a:t>
            </a:r>
            <a:r>
              <a:rPr lang="en-GB" sz="3100" b="1" dirty="0" smtClean="0">
                <a:latin typeface="+mj-lt"/>
              </a:rPr>
              <a:t>Speakers’ Forum; “</a:t>
            </a:r>
            <a:r>
              <a:rPr lang="en-ZA" sz="3100" b="1" dirty="0"/>
              <a:t/>
            </a:r>
            <a:br>
              <a:rPr lang="en-ZA" sz="3100" b="1" dirty="0"/>
            </a:br>
            <a:r>
              <a:rPr lang="en-ZA" dirty="0"/>
              <a:t/>
            </a:r>
            <a:br>
              <a:rPr lang="en-ZA" dirty="0"/>
            </a:br>
            <a:r>
              <a:rPr lang="en-ZA" dirty="0"/>
              <a:t/>
            </a:r>
            <a:br>
              <a:rPr lang="en-ZA" dirty="0"/>
            </a:br>
            <a:endParaRPr lang="en-ZA" dirty="0"/>
          </a:p>
        </p:txBody>
      </p:sp>
      <p:sp>
        <p:nvSpPr>
          <p:cNvPr id="3" name="Content Placeholder 2"/>
          <p:cNvSpPr>
            <a:spLocks noGrp="1"/>
          </p:cNvSpPr>
          <p:nvPr>
            <p:ph sz="quarter" idx="1"/>
          </p:nvPr>
        </p:nvSpPr>
        <p:spPr>
          <a:xfrm>
            <a:off x="266699" y="1815352"/>
            <a:ext cx="9428629" cy="4569629"/>
          </a:xfrm>
        </p:spPr>
        <p:txBody>
          <a:bodyPr>
            <a:normAutofit fontScale="85000" lnSpcReduction="10000"/>
          </a:bodyPr>
          <a:lstStyle/>
          <a:p>
            <a:pPr algn="just"/>
            <a:r>
              <a:rPr lang="en-US" dirty="0"/>
              <a:t>2016: The Speaker and Chairperson approved a review of the Act.</a:t>
            </a:r>
          </a:p>
          <a:p>
            <a:pPr algn="just"/>
            <a:r>
              <a:rPr lang="en-US" dirty="0"/>
              <a:t>2017: </a:t>
            </a:r>
            <a:r>
              <a:rPr lang="en-US" dirty="0" smtClean="0"/>
              <a:t>CFOs (legislative sector) identified concerns and suggested </a:t>
            </a:r>
            <a:r>
              <a:rPr lang="en-US" dirty="0"/>
              <a:t>amendments.</a:t>
            </a:r>
          </a:p>
          <a:p>
            <a:pPr algn="just"/>
            <a:r>
              <a:rPr lang="en-US" dirty="0"/>
              <a:t>2017 – 2018: </a:t>
            </a:r>
          </a:p>
          <a:p>
            <a:pPr lvl="1" algn="just"/>
            <a:r>
              <a:rPr lang="en-US" sz="2450" dirty="0" smtClean="0"/>
              <a:t>The Constitutional and Legal Services Office (CLSO), </a:t>
            </a:r>
            <a:r>
              <a:rPr lang="en-US" sz="2450" dirty="0"/>
              <a:t>Parliament </a:t>
            </a:r>
            <a:r>
              <a:rPr lang="en-US" sz="2450" dirty="0" smtClean="0"/>
              <a:t>identified technical corrections to the Act.</a:t>
            </a:r>
          </a:p>
          <a:p>
            <a:pPr lvl="1" algn="just"/>
            <a:r>
              <a:rPr lang="en-US" sz="2450" dirty="0" smtClean="0"/>
              <a:t>CLSO </a:t>
            </a:r>
            <a:r>
              <a:rPr lang="en-US" sz="2450" dirty="0"/>
              <a:t>developed </a:t>
            </a:r>
            <a:r>
              <a:rPr lang="en-US" sz="2450" dirty="0" smtClean="0"/>
              <a:t>draft amendments that could address CFO concerns and effect the technical corrections.</a:t>
            </a:r>
            <a:endParaRPr lang="en-US" sz="2450" dirty="0"/>
          </a:p>
          <a:p>
            <a:pPr lvl="1" algn="just"/>
            <a:r>
              <a:rPr lang="en-US" sz="2450" dirty="0" smtClean="0"/>
              <a:t>Sector </a:t>
            </a:r>
            <a:r>
              <a:rPr lang="en-US" sz="2450" dirty="0"/>
              <a:t>workshops </a:t>
            </a:r>
            <a:r>
              <a:rPr lang="en-US" sz="2450" dirty="0" smtClean="0"/>
              <a:t>(CFOs </a:t>
            </a:r>
            <a:r>
              <a:rPr lang="en-US" sz="2450" dirty="0"/>
              <a:t>and Legal </a:t>
            </a:r>
            <a:r>
              <a:rPr lang="en-US" sz="2450" dirty="0" smtClean="0"/>
              <a:t>Advisers) were held and further inputs made iro content of the draft amendments.</a:t>
            </a:r>
            <a:endParaRPr lang="en-US" sz="2450" dirty="0"/>
          </a:p>
          <a:p>
            <a:pPr lvl="1" algn="just"/>
            <a:r>
              <a:rPr lang="en-US" sz="2450" dirty="0"/>
              <a:t>The </a:t>
            </a:r>
            <a:r>
              <a:rPr lang="en-US" sz="2450" dirty="0" smtClean="0"/>
              <a:t>draft amendments were </a:t>
            </a:r>
            <a:r>
              <a:rPr lang="en-US" sz="2450" dirty="0"/>
              <a:t>presented to SALSA and the Speakers’ Forum</a:t>
            </a:r>
            <a:r>
              <a:rPr lang="en-US" sz="2450" dirty="0" smtClean="0"/>
              <a:t>.</a:t>
            </a:r>
          </a:p>
          <a:p>
            <a:pPr algn="just"/>
            <a:r>
              <a:rPr lang="en-US" dirty="0"/>
              <a:t>25 October 2019: Resolution by SF </a:t>
            </a:r>
            <a:r>
              <a:rPr lang="en-US" dirty="0" smtClean="0"/>
              <a:t>meeting:</a:t>
            </a:r>
            <a:endParaRPr lang="en-US" dirty="0"/>
          </a:p>
          <a:p>
            <a:pPr lvl="1" algn="just"/>
            <a:r>
              <a:rPr lang="en-US" sz="2500" dirty="0" smtClean="0"/>
              <a:t>“</a:t>
            </a:r>
            <a:r>
              <a:rPr lang="en-US" sz="2500" dirty="0"/>
              <a:t>The proposed FMPPLA amendments are endorsed. The FMPPLA Amendment legislation should be fast-tracked through the parliamentary processes.” </a:t>
            </a:r>
            <a:endParaRPr lang="en-US" sz="2500" dirty="0" smtClean="0"/>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5</a:t>
            </a:fld>
            <a:endParaRPr lang="en-ZA" dirty="0"/>
          </a:p>
        </p:txBody>
      </p:sp>
    </p:spTree>
    <p:extLst>
      <p:ext uri="{BB962C8B-B14F-4D97-AF65-F5344CB8AC3E}">
        <p14:creationId xmlns:p14="http://schemas.microsoft.com/office/powerpoint/2010/main" xmlns="" val="492044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855" y="38100"/>
            <a:ext cx="8948244" cy="1181100"/>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General </a:t>
            </a:r>
            <a:r>
              <a:rPr lang="en-ZA" sz="3600" b="1" dirty="0" smtClean="0"/>
              <a:t>Amendments – Application to legislatures</a:t>
            </a:r>
            <a:r>
              <a:rPr lang="en-ZA" b="1" dirty="0"/>
              <a:t/>
            </a:r>
            <a:br>
              <a:rPr lang="en-ZA" b="1" dirty="0"/>
            </a:b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381001" y="1718440"/>
            <a:ext cx="9143999" cy="4776953"/>
          </a:xfrm>
        </p:spPr>
        <p:txBody>
          <a:bodyPr>
            <a:normAutofit/>
          </a:bodyPr>
          <a:lstStyle/>
          <a:p>
            <a:pPr marL="0" indent="0" algn="just">
              <a:buNone/>
            </a:pPr>
            <a:r>
              <a:rPr lang="en-GB" sz="2400" dirty="0" smtClean="0"/>
              <a:t>Proposal to repeal section 3</a:t>
            </a:r>
            <a:r>
              <a:rPr lang="en-GB" sz="2400" dirty="0"/>
              <a:t>: </a:t>
            </a:r>
            <a:r>
              <a:rPr lang="en-GB" sz="2400" dirty="0" smtClean="0"/>
              <a:t>The Act should rather directly be made </a:t>
            </a:r>
            <a:r>
              <a:rPr lang="en-GB" sz="2400" dirty="0"/>
              <a:t>applicable to provincial legislatures.</a:t>
            </a:r>
          </a:p>
          <a:p>
            <a:pPr algn="just"/>
            <a:r>
              <a:rPr lang="en-GB" sz="2400" dirty="0" smtClean="0"/>
              <a:t>This will address interpretation concerns.</a:t>
            </a:r>
            <a:endParaRPr lang="en-GB" sz="2400" dirty="0"/>
          </a:p>
          <a:p>
            <a:pPr algn="just"/>
            <a:r>
              <a:rPr lang="en-GB" sz="2400" dirty="0" smtClean="0"/>
              <a:t>The </a:t>
            </a:r>
            <a:r>
              <a:rPr lang="en-GB" sz="2400" dirty="0"/>
              <a:t>terminology </a:t>
            </a:r>
            <a:r>
              <a:rPr lang="en-GB" sz="2400" dirty="0" smtClean="0"/>
              <a:t>will have to be replaced </a:t>
            </a:r>
            <a:r>
              <a:rPr lang="en-GB" sz="2400" dirty="0"/>
              <a:t>throughout the Act: The application of the Act thus remains the </a:t>
            </a:r>
            <a:r>
              <a:rPr lang="en-GB" sz="2400" dirty="0" smtClean="0"/>
              <a:t>same.</a:t>
            </a:r>
          </a:p>
          <a:p>
            <a:pPr marL="457200" lvl="1" indent="0" algn="just">
              <a:buNone/>
            </a:pPr>
            <a:endParaRPr lang="en-GB" dirty="0"/>
          </a:p>
          <a:p>
            <a:pPr marL="0" lvl="1" indent="0" algn="just">
              <a:buNone/>
            </a:pPr>
            <a:r>
              <a:rPr lang="en-GB" dirty="0" smtClean="0"/>
              <a:t>Consequential amendments will be required:</a:t>
            </a:r>
          </a:p>
          <a:p>
            <a:pPr algn="just"/>
            <a:r>
              <a:rPr lang="en-GB" sz="2400" dirty="0" smtClean="0"/>
              <a:t>Define “legislature” to include national and provincial legislatures;</a:t>
            </a:r>
          </a:p>
          <a:p>
            <a:pPr algn="just"/>
            <a:r>
              <a:rPr lang="en-GB" sz="2400" dirty="0" smtClean="0"/>
              <a:t>Substitute “Parliament” to read “legislature”;</a:t>
            </a:r>
          </a:p>
          <a:p>
            <a:pPr algn="just"/>
            <a:r>
              <a:rPr lang="en-GB" sz="2400" dirty="0" smtClean="0"/>
              <a:t>Distinguishing between national and provincial concepts, e.g. Revenue fund, Rules; Treasury; Executive Authority, annual budgets etc.</a:t>
            </a:r>
          </a:p>
          <a:p>
            <a:pPr algn="just"/>
            <a:endParaRPr lang="en-GB" sz="2400" dirty="0"/>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6</a:t>
            </a:fld>
            <a:endParaRPr lang="en-ZA" dirty="0"/>
          </a:p>
        </p:txBody>
      </p:sp>
    </p:spTree>
    <p:extLst>
      <p:ext uri="{BB962C8B-B14F-4D97-AF65-F5344CB8AC3E}">
        <p14:creationId xmlns:p14="http://schemas.microsoft.com/office/powerpoint/2010/main" xmlns="" val="968267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855" y="38100"/>
            <a:ext cx="8948244" cy="1181100"/>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General </a:t>
            </a:r>
            <a:r>
              <a:rPr lang="en-ZA" sz="3600" b="1" dirty="0" smtClean="0"/>
              <a:t>Amendments – Terminology and technical (1)</a:t>
            </a: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381001" y="1396538"/>
            <a:ext cx="9143999" cy="5461462"/>
          </a:xfrm>
        </p:spPr>
        <p:txBody>
          <a:bodyPr>
            <a:normAutofit lnSpcReduction="10000"/>
          </a:bodyPr>
          <a:lstStyle/>
          <a:p>
            <a:pPr>
              <a:spcBef>
                <a:spcPts val="0"/>
              </a:spcBef>
            </a:pPr>
            <a:r>
              <a:rPr lang="en-GB" sz="2400" b="1" dirty="0" smtClean="0"/>
              <a:t>Proposal to correct </a:t>
            </a:r>
            <a:r>
              <a:rPr lang="en-GB" sz="2400" b="1" dirty="0"/>
              <a:t>the use of terminology </a:t>
            </a:r>
          </a:p>
          <a:p>
            <a:pPr marL="450850" lvl="1" indent="-184150">
              <a:spcBef>
                <a:spcPts val="0"/>
              </a:spcBef>
            </a:pPr>
            <a:r>
              <a:rPr lang="en-GB" sz="2100" dirty="0" smtClean="0"/>
              <a:t>Definition of financial year should clearly refer to an accounting period.</a:t>
            </a:r>
          </a:p>
          <a:p>
            <a:pPr marL="450850" lvl="1" indent="-184150">
              <a:spcBef>
                <a:spcPts val="0"/>
              </a:spcBef>
            </a:pPr>
            <a:r>
              <a:rPr lang="en-GB" sz="2100" dirty="0" smtClean="0"/>
              <a:t>Delegations should be limited to officials in the definition of “official”.</a:t>
            </a:r>
          </a:p>
          <a:p>
            <a:pPr marL="450850" lvl="1" indent="-184150">
              <a:spcBef>
                <a:spcPts val="0"/>
              </a:spcBef>
            </a:pPr>
            <a:r>
              <a:rPr lang="en-GB" sz="2100" dirty="0" smtClean="0"/>
              <a:t>The </a:t>
            </a:r>
            <a:r>
              <a:rPr lang="en-GB" sz="2100" dirty="0"/>
              <a:t>wording of the phrase “unauthorised, </a:t>
            </a:r>
            <a:r>
              <a:rPr lang="en-ZA" sz="2100" dirty="0"/>
              <a:t>irregular, or fruitless and wasteful expenditure”</a:t>
            </a:r>
            <a:r>
              <a:rPr lang="en-GB" sz="2100" dirty="0"/>
              <a:t> </a:t>
            </a:r>
            <a:r>
              <a:rPr lang="en-GB" sz="2100" dirty="0" smtClean="0"/>
              <a:t>should be the </a:t>
            </a:r>
            <a:r>
              <a:rPr lang="en-GB" sz="2100" dirty="0"/>
              <a:t>same throughout the </a:t>
            </a:r>
            <a:r>
              <a:rPr lang="en-GB" sz="2100" dirty="0" smtClean="0"/>
              <a:t>Act (“expenditure” should not be repeated in the phrase - section 11).</a:t>
            </a:r>
          </a:p>
          <a:p>
            <a:pPr marL="450850" lvl="1" indent="-184150">
              <a:spcBef>
                <a:spcPts val="0"/>
              </a:spcBef>
            </a:pPr>
            <a:r>
              <a:rPr lang="en-GB" sz="2100" dirty="0" smtClean="0"/>
              <a:t>Sections 12, 65, </a:t>
            </a:r>
            <a:r>
              <a:rPr lang="en-GB" sz="2100" dirty="0" err="1" smtClean="0"/>
              <a:t>Sch</a:t>
            </a:r>
            <a:r>
              <a:rPr lang="en-GB" sz="2100" dirty="0" smtClean="0"/>
              <a:t> 4: propose changing “the” to “this” before “Act”, as is defined;</a:t>
            </a:r>
          </a:p>
          <a:p>
            <a:pPr marL="450850" lvl="1" indent="-184150">
              <a:spcBef>
                <a:spcPts val="0"/>
              </a:spcBef>
            </a:pPr>
            <a:r>
              <a:rPr lang="en-GB" sz="2100" dirty="0" smtClean="0"/>
              <a:t>Section 17(2)): </a:t>
            </a:r>
            <a:r>
              <a:rPr lang="en-ZA" sz="2100" dirty="0" smtClean="0"/>
              <a:t>Section </a:t>
            </a:r>
            <a:r>
              <a:rPr lang="en-ZA" sz="2100" dirty="0"/>
              <a:t>18(1)(b) provides for revision of own amounts </a:t>
            </a:r>
            <a:r>
              <a:rPr lang="en-ZA" sz="2100" u="sng" dirty="0"/>
              <a:t>and</a:t>
            </a:r>
            <a:r>
              <a:rPr lang="en-ZA" sz="2100" dirty="0"/>
              <a:t> donor </a:t>
            </a:r>
            <a:r>
              <a:rPr lang="en-ZA" sz="2100" dirty="0" smtClean="0"/>
              <a:t>funds – propose adding donor funds to section </a:t>
            </a:r>
            <a:r>
              <a:rPr lang="en-ZA" sz="2100" dirty="0"/>
              <a:t>17(2</a:t>
            </a:r>
            <a:r>
              <a:rPr lang="en-ZA" sz="2100" dirty="0" smtClean="0"/>
              <a:t>), which also deals with revision of own funds;</a:t>
            </a:r>
          </a:p>
          <a:p>
            <a:pPr marL="450850" lvl="1" indent="-184150">
              <a:spcBef>
                <a:spcPts val="0"/>
              </a:spcBef>
            </a:pPr>
            <a:r>
              <a:rPr lang="en-ZA" sz="2100" dirty="0" smtClean="0"/>
              <a:t>Sections 46, 56, </a:t>
            </a:r>
            <a:r>
              <a:rPr lang="en-ZA" sz="2100" dirty="0" err="1" smtClean="0"/>
              <a:t>Sch</a:t>
            </a:r>
            <a:r>
              <a:rPr lang="en-ZA" sz="2100" dirty="0" smtClean="0"/>
              <a:t> 2and 3: Propose correcting spelling (capital letters, “fulfil”);</a:t>
            </a:r>
          </a:p>
          <a:p>
            <a:pPr marL="450850" lvl="1" indent="-184150">
              <a:spcBef>
                <a:spcPts val="0"/>
              </a:spcBef>
            </a:pPr>
            <a:r>
              <a:rPr lang="en-ZA" sz="2100" dirty="0" smtClean="0"/>
              <a:t>Section 69: Propose changing “deliberately” to “intentionally” (intention is used more often in legislation)</a:t>
            </a:r>
          </a:p>
          <a:p>
            <a:pPr marL="450850" lvl="1" indent="-184150">
              <a:spcBef>
                <a:spcPts val="0"/>
              </a:spcBef>
            </a:pPr>
            <a:r>
              <a:rPr lang="en-ZA" sz="2100" dirty="0" smtClean="0"/>
              <a:t>Section 74: Propose writing the names of the NA and NCOP in full</a:t>
            </a:r>
            <a:r>
              <a:rPr lang="en-ZA" sz="2100" dirty="0"/>
              <a:t>.</a:t>
            </a:r>
            <a:endParaRPr lang="en-ZA" sz="2100" dirty="0" smtClean="0"/>
          </a:p>
          <a:p>
            <a:pPr marL="450850" lvl="1" indent="-184150">
              <a:spcBef>
                <a:spcPts val="0"/>
              </a:spcBef>
            </a:pPr>
            <a:r>
              <a:rPr lang="en-ZA" sz="2000" dirty="0" smtClean="0"/>
              <a:t>Schedule 3: Propose the Act allows </a:t>
            </a:r>
            <a:r>
              <a:rPr lang="en-ZA" sz="2000" dirty="0"/>
              <a:t>for the regulations on a SCM system to be broader than the matters listed in schedule </a:t>
            </a:r>
            <a:r>
              <a:rPr lang="en-ZA" sz="2000" dirty="0" smtClean="0"/>
              <a:t>3 by adding “at least” as per section 40</a:t>
            </a:r>
            <a:r>
              <a:rPr lang="en-ZA" sz="2000" i="1" dirty="0" smtClean="0"/>
              <a:t>(f)</a:t>
            </a:r>
            <a:r>
              <a:rPr lang="en-ZA" sz="2000" dirty="0" smtClean="0"/>
              <a:t>.</a:t>
            </a:r>
            <a:endParaRPr lang="en-ZA" sz="2000" dirty="0"/>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7</a:t>
            </a:fld>
            <a:endParaRPr lang="en-ZA" dirty="0"/>
          </a:p>
        </p:txBody>
      </p:sp>
    </p:spTree>
    <p:extLst>
      <p:ext uri="{BB962C8B-B14F-4D97-AF65-F5344CB8AC3E}">
        <p14:creationId xmlns:p14="http://schemas.microsoft.com/office/powerpoint/2010/main" xmlns="" val="4165662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0"/>
            <a:ext cx="8948244" cy="888124"/>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General </a:t>
            </a:r>
            <a:r>
              <a:rPr lang="en-ZA" sz="3600" b="1" dirty="0" smtClean="0"/>
              <a:t>Amendments – Terminology and technical (2)</a:t>
            </a: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381001" y="1198179"/>
            <a:ext cx="9143999" cy="5659821"/>
          </a:xfrm>
        </p:spPr>
        <p:txBody>
          <a:bodyPr>
            <a:normAutofit fontScale="85000" lnSpcReduction="10000"/>
          </a:bodyPr>
          <a:lstStyle/>
          <a:p>
            <a:pPr>
              <a:spcBef>
                <a:spcPts val="0"/>
              </a:spcBef>
            </a:pPr>
            <a:r>
              <a:rPr lang="en-GB" sz="2400" b="1" dirty="0" smtClean="0"/>
              <a:t>Proposal to align </a:t>
            </a:r>
            <a:r>
              <a:rPr lang="en-GB" sz="2400" b="1" dirty="0"/>
              <a:t>terminology with existing </a:t>
            </a:r>
            <a:r>
              <a:rPr lang="en-GB" sz="2400" b="1" dirty="0" smtClean="0"/>
              <a:t>practices</a:t>
            </a:r>
            <a:endParaRPr lang="en-GB" sz="2400" b="1" dirty="0"/>
          </a:p>
          <a:p>
            <a:pPr lvl="1">
              <a:spcBef>
                <a:spcPts val="0"/>
              </a:spcBef>
            </a:pPr>
            <a:r>
              <a:rPr lang="en-GB" sz="2100" dirty="0" smtClean="0"/>
              <a:t>Sections 1 (definitions), 32, 33: Debt </a:t>
            </a:r>
            <a:r>
              <a:rPr lang="en-GB" sz="2100" dirty="0" smtClean="0">
                <a:sym typeface="Wingdings" panose="05000000000000000000" pitchFamily="2" charset="2"/>
              </a:rPr>
              <a:t></a:t>
            </a:r>
            <a:r>
              <a:rPr lang="en-GB" sz="2100" dirty="0" smtClean="0"/>
              <a:t> </a:t>
            </a:r>
            <a:r>
              <a:rPr lang="en-GB" sz="2100" dirty="0"/>
              <a:t>accounts payable; </a:t>
            </a:r>
            <a:r>
              <a:rPr lang="en-GB" sz="2100" dirty="0" smtClean="0"/>
              <a:t>Credit </a:t>
            </a:r>
            <a:r>
              <a:rPr lang="en-GB" sz="2100" dirty="0" smtClean="0">
                <a:sym typeface="Wingdings" panose="05000000000000000000" pitchFamily="2" charset="2"/>
              </a:rPr>
              <a:t></a:t>
            </a:r>
            <a:r>
              <a:rPr lang="en-GB" sz="2100" dirty="0" smtClean="0"/>
              <a:t> </a:t>
            </a:r>
            <a:r>
              <a:rPr lang="en-GB" sz="2100" dirty="0"/>
              <a:t>accounts </a:t>
            </a:r>
            <a:r>
              <a:rPr lang="en-GB" sz="2100" dirty="0" smtClean="0"/>
              <a:t>receivable;</a:t>
            </a:r>
          </a:p>
          <a:p>
            <a:pPr lvl="1">
              <a:spcBef>
                <a:spcPts val="0"/>
              </a:spcBef>
            </a:pPr>
            <a:r>
              <a:rPr lang="en-GB" sz="2100" dirty="0" smtClean="0"/>
              <a:t>Section 33:  Replace “amount” with “transaction”;</a:t>
            </a:r>
          </a:p>
          <a:p>
            <a:pPr>
              <a:spcBef>
                <a:spcPts val="0"/>
              </a:spcBef>
            </a:pPr>
            <a:endParaRPr lang="en-GB" sz="2400" b="1" dirty="0" smtClean="0"/>
          </a:p>
          <a:p>
            <a:pPr>
              <a:spcBef>
                <a:spcPts val="0"/>
              </a:spcBef>
            </a:pPr>
            <a:r>
              <a:rPr lang="en-GB" sz="2400" b="1" dirty="0" smtClean="0"/>
              <a:t>Proposal to align this Act with other </a:t>
            </a:r>
            <a:r>
              <a:rPr lang="en-GB" sz="2400" b="1" dirty="0"/>
              <a:t>Acts </a:t>
            </a:r>
            <a:endParaRPr lang="en-GB" sz="2400" b="1" dirty="0" smtClean="0"/>
          </a:p>
          <a:p>
            <a:pPr marL="725488" lvl="2" indent="-268288">
              <a:spcBef>
                <a:spcPts val="0"/>
              </a:spcBef>
            </a:pPr>
            <a:r>
              <a:rPr lang="en-GB" sz="2100" dirty="0" smtClean="0"/>
              <a:t>Section 1: Definitions</a:t>
            </a:r>
          </a:p>
          <a:p>
            <a:pPr marL="1182688" lvl="3" indent="-268288">
              <a:spcBef>
                <a:spcPts val="0"/>
              </a:spcBef>
            </a:pPr>
            <a:r>
              <a:rPr lang="en-GB" sz="1900" dirty="0" smtClean="0"/>
              <a:t>“annual national budget” </a:t>
            </a:r>
            <a:r>
              <a:rPr lang="en-GB" sz="1900" dirty="0" smtClean="0">
                <a:sym typeface="Wingdings" panose="05000000000000000000" pitchFamily="2" charset="2"/>
              </a:rPr>
              <a:t> </a:t>
            </a:r>
            <a:r>
              <a:rPr lang="en-GB" sz="1900" dirty="0" smtClean="0"/>
              <a:t>“national </a:t>
            </a:r>
            <a:r>
              <a:rPr lang="en-GB" sz="1900" dirty="0"/>
              <a:t>annual budget” as is used in </a:t>
            </a:r>
            <a:r>
              <a:rPr lang="en-GB" sz="1900" dirty="0" smtClean="0"/>
              <a:t>PFMA; </a:t>
            </a:r>
          </a:p>
          <a:p>
            <a:pPr marL="1182688" lvl="3" indent="-268288">
              <a:spcBef>
                <a:spcPts val="0"/>
              </a:spcBef>
            </a:pPr>
            <a:r>
              <a:rPr lang="en-GB" sz="1900" dirty="0" smtClean="0"/>
              <a:t>Deletion of “month”: defined in the Interpretation Act;</a:t>
            </a:r>
          </a:p>
          <a:p>
            <a:pPr marL="1182688" lvl="3" indent="-268288">
              <a:spcBef>
                <a:spcPts val="0"/>
              </a:spcBef>
            </a:pPr>
            <a:r>
              <a:rPr lang="en-GB" sz="1900" dirty="0" smtClean="0"/>
              <a:t>Aligning </a:t>
            </a:r>
            <a:r>
              <a:rPr lang="en-GB" sz="1900" dirty="0"/>
              <a:t>the categories in “person in the employ of the state” with the relevant </a:t>
            </a:r>
            <a:r>
              <a:rPr lang="en-GB" sz="1900" dirty="0" smtClean="0"/>
              <a:t>Acts;</a:t>
            </a:r>
          </a:p>
          <a:p>
            <a:pPr marL="725488" lvl="2" indent="-268288">
              <a:spcBef>
                <a:spcPts val="0"/>
              </a:spcBef>
            </a:pPr>
            <a:r>
              <a:rPr lang="en-GB" sz="2100" dirty="0" smtClean="0"/>
              <a:t>CFOs proposal: “Remove references to PFMA” – While this cannot be done as the PFMA is applicable at times, it can be clarified which sections are applicable: </a:t>
            </a:r>
          </a:p>
          <a:p>
            <a:pPr marL="1182688" lvl="3" indent="-268288">
              <a:spcBef>
                <a:spcPts val="0"/>
              </a:spcBef>
            </a:pPr>
            <a:r>
              <a:rPr lang="en-GB" sz="1900" dirty="0" smtClean="0"/>
              <a:t>See section 1, definition of standards of GRAP iro the Accounting Standards Board;</a:t>
            </a:r>
          </a:p>
          <a:p>
            <a:pPr marL="725488" lvl="2" indent="-268288">
              <a:spcBef>
                <a:spcPts val="0"/>
              </a:spcBef>
            </a:pPr>
            <a:r>
              <a:rPr lang="en-GB" sz="2100" dirty="0" smtClean="0"/>
              <a:t>New Section 71A: Propose the Act provides for the FMPA to prevail in the event of a conflict with other Acts.</a:t>
            </a:r>
          </a:p>
          <a:p>
            <a:pPr lvl="1"/>
            <a:r>
              <a:rPr lang="en-GB" sz="2100" dirty="0" smtClean="0"/>
              <a:t>Parliament’s </a:t>
            </a:r>
            <a:r>
              <a:rPr lang="en-GB" sz="2100" dirty="0"/>
              <a:t>Finance </a:t>
            </a:r>
            <a:r>
              <a:rPr lang="en-GB" sz="2100" dirty="0" smtClean="0"/>
              <a:t>Division proposal: include a section similar to the PFMA </a:t>
            </a:r>
            <a:r>
              <a:rPr lang="en-GB" sz="2200" dirty="0"/>
              <a:t>to provide for actions necessary in for instance an emergency such as Covid-19 or the fire at Parliament</a:t>
            </a:r>
            <a:r>
              <a:rPr lang="en-GB" sz="1900" dirty="0" smtClean="0"/>
              <a:t>: </a:t>
            </a:r>
            <a:r>
              <a:rPr lang="en-GB" sz="2100" dirty="0" smtClean="0"/>
              <a:t>	</a:t>
            </a:r>
          </a:p>
          <a:p>
            <a:pPr lvl="2"/>
            <a:r>
              <a:rPr lang="en-GB" dirty="0" smtClean="0"/>
              <a:t>“</a:t>
            </a:r>
            <a:r>
              <a:rPr lang="en-GB" dirty="0"/>
              <a:t>92. Exemptions.—The Minister, by notice in the national Government Gazette, may </a:t>
            </a:r>
            <a:r>
              <a:rPr lang="en-GB" dirty="0" smtClean="0"/>
              <a:t>exempt any </a:t>
            </a:r>
            <a:r>
              <a:rPr lang="en-GB" dirty="0"/>
              <a:t>institution to which this Act applies, or any category of those institutions, from any </a:t>
            </a:r>
            <a:r>
              <a:rPr lang="en-GB" dirty="0" smtClean="0"/>
              <a:t>specific provisions </a:t>
            </a:r>
            <a:r>
              <a:rPr lang="en-GB" dirty="0"/>
              <a:t>of this Act for a period determined in the notice.”</a:t>
            </a:r>
          </a:p>
          <a:p>
            <a:pPr lvl="2"/>
            <a:r>
              <a:rPr lang="en-GB" dirty="0"/>
              <a:t>This could be inserted as section 71B.</a:t>
            </a:r>
            <a:endParaRPr lang="en-GB" sz="4600" dirty="0" smtClean="0"/>
          </a:p>
          <a:p>
            <a:pPr marL="725488" lvl="2" indent="-268288">
              <a:spcBef>
                <a:spcPts val="0"/>
              </a:spcBef>
            </a:pPr>
            <a:endParaRPr lang="en-GB" sz="2100" dirty="0" smtClean="0"/>
          </a:p>
          <a:p>
            <a:pPr marL="268288" lvl="1" indent="-268288">
              <a:spcBef>
                <a:spcPts val="0"/>
              </a:spcBef>
            </a:pPr>
            <a:r>
              <a:rPr lang="en-GB" b="1" dirty="0" smtClean="0"/>
              <a:t>Proposal iro missing words</a:t>
            </a:r>
          </a:p>
          <a:p>
            <a:pPr marL="725488" lvl="2" indent="-268288">
              <a:spcBef>
                <a:spcPts val="0"/>
              </a:spcBef>
            </a:pPr>
            <a:r>
              <a:rPr lang="en-GB" dirty="0" smtClean="0"/>
              <a:t>Section 16 – add “…</a:t>
            </a:r>
            <a:r>
              <a:rPr lang="en-GB" u="sng" dirty="0" smtClean="0"/>
              <a:t>such</a:t>
            </a:r>
            <a:r>
              <a:rPr lang="en-GB" dirty="0" smtClean="0"/>
              <a:t> other period </a:t>
            </a:r>
            <a:r>
              <a:rPr lang="en-GB" u="sng" dirty="0" smtClean="0"/>
              <a:t>as</a:t>
            </a:r>
            <a:r>
              <a:rPr lang="en-GB" dirty="0" smtClean="0"/>
              <a:t> determined...” + “ in terms </a:t>
            </a:r>
            <a:r>
              <a:rPr lang="en-GB" u="sng" dirty="0" smtClean="0"/>
              <a:t>of</a:t>
            </a:r>
            <a:r>
              <a:rPr lang="en-GB" dirty="0" smtClean="0"/>
              <a:t> section”</a:t>
            </a:r>
            <a:endParaRPr lang="en-GB" u="sng" dirty="0"/>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8</a:t>
            </a:fld>
            <a:endParaRPr lang="en-ZA" dirty="0"/>
          </a:p>
        </p:txBody>
      </p:sp>
    </p:spTree>
    <p:extLst>
      <p:ext uri="{BB962C8B-B14F-4D97-AF65-F5344CB8AC3E}">
        <p14:creationId xmlns:p14="http://schemas.microsoft.com/office/powerpoint/2010/main" xmlns="" val="762202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855" y="38100"/>
            <a:ext cx="8948244" cy="1181100"/>
          </a:xfrm>
        </p:spPr>
        <p:txBody>
          <a:bodyPr>
            <a:normAutofit fontScale="90000"/>
          </a:bodyPr>
          <a:lstStyle/>
          <a:p>
            <a:pPr lvl="1"/>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b="1" dirty="0" smtClean="0"/>
              <a:t/>
            </a:r>
            <a:br>
              <a:rPr lang="en-ZA" b="1" dirty="0" smtClean="0"/>
            </a:br>
            <a:r>
              <a:rPr lang="en-ZA" sz="3600" b="1" dirty="0"/>
              <a:t>General </a:t>
            </a:r>
            <a:r>
              <a:rPr lang="en-ZA" sz="3600" b="1" dirty="0" smtClean="0"/>
              <a:t>Amendments – Terminology and technical (3)</a:t>
            </a:r>
            <a:r>
              <a:rPr lang="en-ZA" b="1" dirty="0"/>
              <a:t/>
            </a:r>
            <a:br>
              <a:rPr lang="en-ZA" b="1" dirty="0"/>
            </a:br>
            <a:r>
              <a:rPr lang="en-ZA" b="1" dirty="0"/>
              <a:t/>
            </a:r>
            <a:br>
              <a:rPr lang="en-ZA" b="1" dirty="0"/>
            </a:br>
            <a:r>
              <a:rPr lang="en-ZA" b="1" dirty="0"/>
              <a:t/>
            </a:r>
            <a:br>
              <a:rPr lang="en-ZA" b="1" dirty="0"/>
            </a:br>
            <a:endParaRPr lang="en-ZA" b="1" dirty="0"/>
          </a:p>
        </p:txBody>
      </p:sp>
      <p:sp>
        <p:nvSpPr>
          <p:cNvPr id="3" name="Content Placeholder 2"/>
          <p:cNvSpPr>
            <a:spLocks noGrp="1"/>
          </p:cNvSpPr>
          <p:nvPr>
            <p:ph sz="quarter" idx="1"/>
          </p:nvPr>
        </p:nvSpPr>
        <p:spPr>
          <a:xfrm>
            <a:off x="430925" y="1549400"/>
            <a:ext cx="9143999" cy="5308600"/>
          </a:xfrm>
        </p:spPr>
        <p:txBody>
          <a:bodyPr>
            <a:normAutofit/>
          </a:bodyPr>
          <a:lstStyle/>
          <a:p>
            <a:pPr>
              <a:spcBef>
                <a:spcPts val="0"/>
              </a:spcBef>
            </a:pPr>
            <a:r>
              <a:rPr lang="en-GB" sz="2400" dirty="0" smtClean="0"/>
              <a:t>Proposal to remove requirements </a:t>
            </a:r>
            <a:r>
              <a:rPr lang="en-GB" sz="2400" dirty="0"/>
              <a:t>that are duplicated in other </a:t>
            </a:r>
            <a:r>
              <a:rPr lang="en-GB" sz="2400" dirty="0" smtClean="0"/>
              <a:t>sections </a:t>
            </a:r>
            <a:endParaRPr lang="en-GB" sz="2400" dirty="0"/>
          </a:p>
          <a:p>
            <a:pPr marL="685800" lvl="2">
              <a:spcBef>
                <a:spcPts val="0"/>
              </a:spcBef>
            </a:pPr>
            <a:r>
              <a:rPr lang="en-ZA" dirty="0" smtClean="0"/>
              <a:t>Section </a:t>
            </a:r>
            <a:r>
              <a:rPr lang="en-ZA" dirty="0"/>
              <a:t>27(2</a:t>
            </a:r>
            <a:r>
              <a:rPr lang="en-ZA" dirty="0" smtClean="0"/>
              <a:t>): </a:t>
            </a:r>
            <a:r>
              <a:rPr lang="en-ZA" dirty="0"/>
              <a:t>Delegations are already provided for in section </a:t>
            </a:r>
            <a:r>
              <a:rPr lang="en-ZA" dirty="0" smtClean="0"/>
              <a:t>10; </a:t>
            </a:r>
            <a:endParaRPr lang="en-GB" dirty="0"/>
          </a:p>
          <a:p>
            <a:pPr>
              <a:spcBef>
                <a:spcPts val="0"/>
              </a:spcBef>
            </a:pPr>
            <a:r>
              <a:rPr lang="en-GB" sz="2400" dirty="0" smtClean="0"/>
              <a:t>Proposal to combine sections to read easier</a:t>
            </a:r>
            <a:endParaRPr lang="en-GB" sz="2400" dirty="0"/>
          </a:p>
          <a:p>
            <a:pPr lvl="1">
              <a:spcBef>
                <a:spcPts val="0"/>
              </a:spcBef>
            </a:pPr>
            <a:r>
              <a:rPr lang="en-GB" sz="2000" dirty="0" smtClean="0"/>
              <a:t>Sections 7, 24 and 35:</a:t>
            </a:r>
          </a:p>
          <a:p>
            <a:pPr lvl="2">
              <a:spcBef>
                <a:spcPts val="0"/>
              </a:spcBef>
            </a:pPr>
            <a:r>
              <a:rPr lang="en-GB" sz="1600" dirty="0" smtClean="0"/>
              <a:t>Section 7(2): Moving and generalising the requirements to set systems and procedures in place for the effective implementation of regulations / policies from section 24 – here it now applies to implementation of all regulations and not just banking, cash and investment;</a:t>
            </a:r>
          </a:p>
          <a:p>
            <a:pPr lvl="2">
              <a:spcBef>
                <a:spcPts val="0"/>
              </a:spcBef>
            </a:pPr>
            <a:r>
              <a:rPr lang="en-GB" sz="1600" dirty="0" smtClean="0"/>
              <a:t>section </a:t>
            </a:r>
            <a:r>
              <a:rPr lang="en-GB" sz="1600" dirty="0"/>
              <a:t>7(3) – (5)): </a:t>
            </a:r>
            <a:r>
              <a:rPr lang="en-GB" sz="1600" dirty="0" smtClean="0"/>
              <a:t>Moving the requirements </a:t>
            </a:r>
            <a:r>
              <a:rPr lang="en-GB" sz="1600" dirty="0"/>
              <a:t>that must be complied with before the Accounting Officer may transfer funds locally or </a:t>
            </a:r>
            <a:r>
              <a:rPr lang="en-GB" sz="1600" dirty="0" smtClean="0"/>
              <a:t>internationally from section 35 here;</a:t>
            </a:r>
          </a:p>
          <a:p>
            <a:pPr lvl="1">
              <a:spcBef>
                <a:spcPts val="0"/>
              </a:spcBef>
            </a:pPr>
            <a:r>
              <a:rPr lang="en-GB" sz="2100" dirty="0" smtClean="0"/>
              <a:t>Section 24: Propose this section is deleted and provision is made for provisions related to </a:t>
            </a:r>
            <a:r>
              <a:rPr lang="en-ZA" sz="2100" dirty="0" smtClean="0"/>
              <a:t>banking, cash management and investment to be prescribed – adding the power to make regulations to section 65.</a:t>
            </a:r>
          </a:p>
          <a:p>
            <a:pPr lvl="1">
              <a:spcBef>
                <a:spcPts val="0"/>
              </a:spcBef>
            </a:pPr>
            <a:r>
              <a:rPr lang="en-GB" sz="2000" dirty="0" smtClean="0"/>
              <a:t>Section 33: Propose moving S36</a:t>
            </a:r>
            <a:r>
              <a:rPr lang="en-GB" sz="2000" i="1" dirty="0" smtClean="0"/>
              <a:t>(a)</a:t>
            </a:r>
            <a:r>
              <a:rPr lang="en-GB" sz="2000" dirty="0" smtClean="0"/>
              <a:t> here so that </a:t>
            </a:r>
            <a:r>
              <a:rPr lang="en-ZA" sz="2000" dirty="0"/>
              <a:t>that </a:t>
            </a:r>
            <a:r>
              <a:rPr lang="en-ZA" sz="2000" dirty="0" smtClean="0"/>
              <a:t>the requirement that spending </a:t>
            </a:r>
            <a:r>
              <a:rPr lang="en-ZA" sz="2000" dirty="0"/>
              <a:t>is in accordance with the approved </a:t>
            </a:r>
            <a:r>
              <a:rPr lang="en-ZA" sz="2000" dirty="0" smtClean="0"/>
              <a:t>budget, is listed with the other expenditure responsibilities.</a:t>
            </a:r>
          </a:p>
          <a:p>
            <a:pPr lvl="1">
              <a:spcBef>
                <a:spcPts val="0"/>
              </a:spcBef>
            </a:pPr>
            <a:r>
              <a:rPr lang="en-ZA" sz="2000" dirty="0" smtClean="0"/>
              <a:t>Section 48: Propose moving the provisions re personal or financial interest and tariffs into separate subsections to aid in reading. In sub (3) it may be argued that the requirement is only applicable iro 50% of the members, and only iro appointment of that 50% of members;</a:t>
            </a:r>
            <a:endParaRPr lang="en-GB" sz="2000" dirty="0"/>
          </a:p>
          <a:p>
            <a:pPr marL="0" indent="0" algn="just">
              <a:buNone/>
            </a:pPr>
            <a:endParaRPr lang="en-GB" sz="2800" b="1" dirty="0">
              <a:solidFill>
                <a:srgbClr val="C00000"/>
              </a:solidFill>
            </a:endParaRPr>
          </a:p>
        </p:txBody>
      </p:sp>
      <p:sp>
        <p:nvSpPr>
          <p:cNvPr id="4" name="Slide Number Placeholder 3"/>
          <p:cNvSpPr>
            <a:spLocks noGrp="1"/>
          </p:cNvSpPr>
          <p:nvPr>
            <p:ph type="sldNum" sz="quarter" idx="12"/>
          </p:nvPr>
        </p:nvSpPr>
        <p:spPr/>
        <p:txBody>
          <a:bodyPr>
            <a:normAutofit/>
          </a:bodyPr>
          <a:lstStyle/>
          <a:p>
            <a:pPr>
              <a:defRPr/>
            </a:pPr>
            <a:fld id="{F98BC384-2C45-441F-881C-662EEC391EC7}" type="slidenum">
              <a:rPr lang="en-ZA" smtClean="0"/>
              <a:pPr>
                <a:defRPr/>
              </a:pPr>
              <a:t>9</a:t>
            </a:fld>
            <a:endParaRPr lang="en-ZA" dirty="0"/>
          </a:p>
        </p:txBody>
      </p:sp>
    </p:spTree>
    <p:extLst>
      <p:ext uri="{BB962C8B-B14F-4D97-AF65-F5344CB8AC3E}">
        <p14:creationId xmlns:p14="http://schemas.microsoft.com/office/powerpoint/2010/main" xmlns="" val="4223128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66546</TotalTime>
  <Words>10472</Words>
  <Application>Microsoft Office PowerPoint</Application>
  <PresentationFormat>A4 Paper (210x297 mm)</PresentationFormat>
  <Paragraphs>589</Paragraphs>
  <Slides>23</Slides>
  <Notes>20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vt:lpstr>
      <vt:lpstr>The Financial Management of  Parliament  From a Bill to an Act</vt:lpstr>
      <vt:lpstr>The Financial Management of  Parliament  First review</vt:lpstr>
      <vt:lpstr>The Financial Management of  Parliament  Second (current) review</vt:lpstr>
      <vt:lpstr>     “taking into account the work done by relevant structures on the matter including the Speakers’ Forum; “   </vt:lpstr>
      <vt:lpstr>     General Amendments – Application to legislatures    </vt:lpstr>
      <vt:lpstr>     General Amendments – Terminology and technical (1)   </vt:lpstr>
      <vt:lpstr>     General Amendments – Terminology and technical (2)   </vt:lpstr>
      <vt:lpstr>     General Amendments – Terminology and technical (3)   </vt:lpstr>
      <vt:lpstr>     General Amendments – Terminology and technical (4)   </vt:lpstr>
      <vt:lpstr>     General Amendments – Terminology and technical (5)   </vt:lpstr>
      <vt:lpstr>     Specific Amendments (1)    </vt:lpstr>
      <vt:lpstr>     Specific Amendments (2)    </vt:lpstr>
      <vt:lpstr>     Specific Amendments (3)    </vt:lpstr>
      <vt:lpstr>     Specific Amendments (4)    </vt:lpstr>
      <vt:lpstr>     Specific Amendments (5)    </vt:lpstr>
      <vt:lpstr>     Specific Amendments (6)    </vt:lpstr>
      <vt:lpstr>     Specific Amendments (7)    </vt:lpstr>
      <vt:lpstr>     Specific Amendments (8)    </vt:lpstr>
      <vt:lpstr>     Specific Amendments (9)    </vt:lpstr>
      <vt:lpstr>     Specific Amendments (10)    </vt:lpstr>
      <vt:lpstr>     Specific Amendments (11)    </vt:lpstr>
      <vt:lpstr>THE END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773</cp:revision>
  <cp:lastPrinted>2019-01-14T13:21:45Z</cp:lastPrinted>
  <dcterms:created xsi:type="dcterms:W3CDTF">2018-09-19T18:24:14Z</dcterms:created>
  <dcterms:modified xsi:type="dcterms:W3CDTF">2022-05-24T07:31:48Z</dcterms:modified>
</cp:coreProperties>
</file>