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56" r:id="rId2"/>
    <p:sldId id="272" r:id="rId3"/>
    <p:sldId id="340" r:id="rId4"/>
    <p:sldId id="341" r:id="rId5"/>
    <p:sldId id="342" r:id="rId6"/>
    <p:sldId id="266" r:id="rId7"/>
    <p:sldId id="267" r:id="rId8"/>
    <p:sldId id="344" r:id="rId9"/>
    <p:sldId id="345" r:id="rId10"/>
    <p:sldId id="346" r:id="rId11"/>
    <p:sldId id="343" r:id="rId12"/>
    <p:sldId id="277" r:id="rId13"/>
    <p:sldId id="270" r:id="rId14"/>
    <p:sldId id="278" r:id="rId15"/>
    <p:sldId id="279" r:id="rId16"/>
    <p:sldId id="280" r:id="rId17"/>
    <p:sldId id="281" r:id="rId18"/>
    <p:sldId id="338" r:id="rId19"/>
    <p:sldId id="282" r:id="rId20"/>
    <p:sldId id="347" r:id="rId21"/>
    <p:sldId id="348" r:id="rId22"/>
    <p:sldId id="350" r:id="rId23"/>
    <p:sldId id="349" r:id="rId24"/>
    <p:sldId id="357" r:id="rId25"/>
    <p:sldId id="351" r:id="rId26"/>
    <p:sldId id="352" r:id="rId27"/>
    <p:sldId id="355" r:id="rId28"/>
    <p:sldId id="358" r:id="rId29"/>
    <p:sldId id="356" r:id="rId30"/>
    <p:sldId id="276" r:id="rId31"/>
    <p:sldId id="274" r:id="rId32"/>
    <p:sldId id="339" r:id="rId33"/>
    <p:sldId id="25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raigS\Desktop\Socio%20Economic%20Database\SAMSS%20presentation\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a:pPr>
            <a:r>
              <a:rPr lang="en-ZA"/>
              <a:t>Education Levels</a:t>
            </a:r>
          </a:p>
        </c:rich>
      </c:tx>
      <c:layout>
        <c:manualLayout>
          <c:xMode val="edge"/>
          <c:yMode val="edge"/>
          <c:x val="0.38906612978938288"/>
          <c:y val="0.13325679862731304"/>
        </c:manualLayout>
      </c:layout>
    </c:title>
    <c:view3D>
      <c:rAngAx val="1"/>
    </c:view3D>
    <c:plotArea>
      <c:layout/>
      <c:bar3DChart>
        <c:barDir val="col"/>
        <c:grouping val="clustered"/>
        <c:ser>
          <c:idx val="0"/>
          <c:order val="0"/>
          <c:tx>
            <c:strRef>
              <c:f>WC!$A$34</c:f>
              <c:strCache>
                <c:ptCount val="1"/>
                <c:pt idx="0">
                  <c:v>none</c:v>
                </c:pt>
              </c:strCache>
            </c:strRef>
          </c:tx>
          <c:cat>
            <c:strRef>
              <c:f>WC!$B$33:$E$33</c:f>
              <c:strCache>
                <c:ptCount val="4"/>
                <c:pt idx="0">
                  <c:v>NC</c:v>
                </c:pt>
                <c:pt idx="1">
                  <c:v>WC</c:v>
                </c:pt>
                <c:pt idx="2">
                  <c:v>EC</c:v>
                </c:pt>
                <c:pt idx="3">
                  <c:v>KZN</c:v>
                </c:pt>
              </c:strCache>
            </c:strRef>
          </c:cat>
          <c:val>
            <c:numRef>
              <c:f>WC!$B$34:$E$34</c:f>
              <c:numCache>
                <c:formatCode>0</c:formatCode>
                <c:ptCount val="4"/>
                <c:pt idx="0">
                  <c:v>0</c:v>
                </c:pt>
                <c:pt idx="1">
                  <c:v>1.3043478260869568</c:v>
                </c:pt>
                <c:pt idx="2">
                  <c:v>18.181818181818191</c:v>
                </c:pt>
                <c:pt idx="3">
                  <c:v>8.5594989561586665</c:v>
                </c:pt>
              </c:numCache>
            </c:numRef>
          </c:val>
          <c:extLst xmlns:c16r2="http://schemas.microsoft.com/office/drawing/2015/06/chart">
            <c:ext xmlns:c16="http://schemas.microsoft.com/office/drawing/2014/chart" uri="{C3380CC4-5D6E-409C-BE32-E72D297353CC}">
              <c16:uniqueId val="{00000000-F39A-4EFF-A0FC-B51CD84C84FE}"/>
            </c:ext>
          </c:extLst>
        </c:ser>
        <c:ser>
          <c:idx val="1"/>
          <c:order val="1"/>
          <c:tx>
            <c:strRef>
              <c:f>WC!$A$35</c:f>
              <c:strCache>
                <c:ptCount val="1"/>
                <c:pt idx="0">
                  <c:v>primary_incomplete</c:v>
                </c:pt>
              </c:strCache>
            </c:strRef>
          </c:tx>
          <c:cat>
            <c:strRef>
              <c:f>WC!$B$33:$E$33</c:f>
              <c:strCache>
                <c:ptCount val="4"/>
                <c:pt idx="0">
                  <c:v>NC</c:v>
                </c:pt>
                <c:pt idx="1">
                  <c:v>WC</c:v>
                </c:pt>
                <c:pt idx="2">
                  <c:v>EC</c:v>
                </c:pt>
                <c:pt idx="3">
                  <c:v>KZN</c:v>
                </c:pt>
              </c:strCache>
            </c:strRef>
          </c:cat>
          <c:val>
            <c:numRef>
              <c:f>WC!$B$35:$E$35</c:f>
              <c:numCache>
                <c:formatCode>0</c:formatCode>
                <c:ptCount val="4"/>
                <c:pt idx="0">
                  <c:v>4.7619047619047619</c:v>
                </c:pt>
                <c:pt idx="1">
                  <c:v>15.217391304347826</c:v>
                </c:pt>
                <c:pt idx="2">
                  <c:v>27.792207792207787</c:v>
                </c:pt>
                <c:pt idx="3">
                  <c:v>15.24008350730689</c:v>
                </c:pt>
              </c:numCache>
            </c:numRef>
          </c:val>
          <c:extLst xmlns:c16r2="http://schemas.microsoft.com/office/drawing/2015/06/chart">
            <c:ext xmlns:c16="http://schemas.microsoft.com/office/drawing/2014/chart" uri="{C3380CC4-5D6E-409C-BE32-E72D297353CC}">
              <c16:uniqueId val="{00000001-F39A-4EFF-A0FC-B51CD84C84FE}"/>
            </c:ext>
          </c:extLst>
        </c:ser>
        <c:ser>
          <c:idx val="2"/>
          <c:order val="2"/>
          <c:tx>
            <c:strRef>
              <c:f>WC!$A$36</c:f>
              <c:strCache>
                <c:ptCount val="1"/>
                <c:pt idx="0">
                  <c:v>primary_complete</c:v>
                </c:pt>
              </c:strCache>
            </c:strRef>
          </c:tx>
          <c:cat>
            <c:strRef>
              <c:f>WC!$B$33:$E$33</c:f>
              <c:strCache>
                <c:ptCount val="4"/>
                <c:pt idx="0">
                  <c:v>NC</c:v>
                </c:pt>
                <c:pt idx="1">
                  <c:v>WC</c:v>
                </c:pt>
                <c:pt idx="2">
                  <c:v>EC</c:v>
                </c:pt>
                <c:pt idx="3">
                  <c:v>KZN</c:v>
                </c:pt>
              </c:strCache>
            </c:strRef>
          </c:cat>
          <c:val>
            <c:numRef>
              <c:f>WC!$B$36:$E$36</c:f>
              <c:numCache>
                <c:formatCode>0</c:formatCode>
                <c:ptCount val="4"/>
                <c:pt idx="0">
                  <c:v>9.5238095238095237</c:v>
                </c:pt>
                <c:pt idx="1">
                  <c:v>12.608695652173912</c:v>
                </c:pt>
                <c:pt idx="2">
                  <c:v>12.380952380952381</c:v>
                </c:pt>
                <c:pt idx="3">
                  <c:v>10.02087682672234</c:v>
                </c:pt>
              </c:numCache>
            </c:numRef>
          </c:val>
          <c:extLst xmlns:c16r2="http://schemas.microsoft.com/office/drawing/2015/06/chart">
            <c:ext xmlns:c16="http://schemas.microsoft.com/office/drawing/2014/chart" uri="{C3380CC4-5D6E-409C-BE32-E72D297353CC}">
              <c16:uniqueId val="{00000002-F39A-4EFF-A0FC-B51CD84C84FE}"/>
            </c:ext>
          </c:extLst>
        </c:ser>
        <c:ser>
          <c:idx val="3"/>
          <c:order val="3"/>
          <c:tx>
            <c:strRef>
              <c:f>WC!$A$37</c:f>
              <c:strCache>
                <c:ptCount val="1"/>
                <c:pt idx="0">
                  <c:v>secondary_incomplete</c:v>
                </c:pt>
              </c:strCache>
            </c:strRef>
          </c:tx>
          <c:cat>
            <c:strRef>
              <c:f>WC!$B$33:$E$33</c:f>
              <c:strCache>
                <c:ptCount val="4"/>
                <c:pt idx="0">
                  <c:v>NC</c:v>
                </c:pt>
                <c:pt idx="1">
                  <c:v>WC</c:v>
                </c:pt>
                <c:pt idx="2">
                  <c:v>EC</c:v>
                </c:pt>
                <c:pt idx="3">
                  <c:v>KZN</c:v>
                </c:pt>
              </c:strCache>
            </c:strRef>
          </c:cat>
          <c:val>
            <c:numRef>
              <c:f>WC!$B$37:$E$37</c:f>
              <c:numCache>
                <c:formatCode>0</c:formatCode>
                <c:ptCount val="4"/>
                <c:pt idx="0">
                  <c:v>71.428571428571416</c:v>
                </c:pt>
                <c:pt idx="1">
                  <c:v>44.347826086956509</c:v>
                </c:pt>
                <c:pt idx="2">
                  <c:v>33.160173160173166</c:v>
                </c:pt>
                <c:pt idx="3">
                  <c:v>39.248434237995838</c:v>
                </c:pt>
              </c:numCache>
            </c:numRef>
          </c:val>
          <c:extLst xmlns:c16r2="http://schemas.microsoft.com/office/drawing/2015/06/chart">
            <c:ext xmlns:c16="http://schemas.microsoft.com/office/drawing/2014/chart" uri="{C3380CC4-5D6E-409C-BE32-E72D297353CC}">
              <c16:uniqueId val="{00000003-F39A-4EFF-A0FC-B51CD84C84FE}"/>
            </c:ext>
          </c:extLst>
        </c:ser>
        <c:ser>
          <c:idx val="4"/>
          <c:order val="4"/>
          <c:tx>
            <c:strRef>
              <c:f>WC!$A$38</c:f>
              <c:strCache>
                <c:ptCount val="1"/>
                <c:pt idx="0">
                  <c:v>secondary_complete</c:v>
                </c:pt>
              </c:strCache>
            </c:strRef>
          </c:tx>
          <c:cat>
            <c:strRef>
              <c:f>WC!$B$33:$E$33</c:f>
              <c:strCache>
                <c:ptCount val="4"/>
                <c:pt idx="0">
                  <c:v>NC</c:v>
                </c:pt>
                <c:pt idx="1">
                  <c:v>WC</c:v>
                </c:pt>
                <c:pt idx="2">
                  <c:v>EC</c:v>
                </c:pt>
                <c:pt idx="3">
                  <c:v>KZN</c:v>
                </c:pt>
              </c:strCache>
            </c:strRef>
          </c:cat>
          <c:val>
            <c:numRef>
              <c:f>WC!$B$38:$E$38</c:f>
              <c:numCache>
                <c:formatCode>0</c:formatCode>
                <c:ptCount val="4"/>
                <c:pt idx="0">
                  <c:v>4.7619047619047619</c:v>
                </c:pt>
                <c:pt idx="1">
                  <c:v>6.3043478260869543</c:v>
                </c:pt>
                <c:pt idx="2">
                  <c:v>7.1861471861471875</c:v>
                </c:pt>
                <c:pt idx="3">
                  <c:v>23.382045929018791</c:v>
                </c:pt>
              </c:numCache>
            </c:numRef>
          </c:val>
          <c:extLst xmlns:c16r2="http://schemas.microsoft.com/office/drawing/2015/06/chart">
            <c:ext xmlns:c16="http://schemas.microsoft.com/office/drawing/2014/chart" uri="{C3380CC4-5D6E-409C-BE32-E72D297353CC}">
              <c16:uniqueId val="{00000004-F39A-4EFF-A0FC-B51CD84C84FE}"/>
            </c:ext>
          </c:extLst>
        </c:ser>
        <c:ser>
          <c:idx val="5"/>
          <c:order val="5"/>
          <c:tx>
            <c:strRef>
              <c:f>WC!$A$39</c:f>
              <c:strCache>
                <c:ptCount val="1"/>
                <c:pt idx="0">
                  <c:v>tech_college</c:v>
                </c:pt>
              </c:strCache>
            </c:strRef>
          </c:tx>
          <c:cat>
            <c:strRef>
              <c:f>WC!$B$33:$E$33</c:f>
              <c:strCache>
                <c:ptCount val="4"/>
                <c:pt idx="0">
                  <c:v>NC</c:v>
                </c:pt>
                <c:pt idx="1">
                  <c:v>WC</c:v>
                </c:pt>
                <c:pt idx="2">
                  <c:v>EC</c:v>
                </c:pt>
                <c:pt idx="3">
                  <c:v>KZN</c:v>
                </c:pt>
              </c:strCache>
            </c:strRef>
          </c:cat>
          <c:val>
            <c:numRef>
              <c:f>WC!$B$39:$E$39</c:f>
              <c:numCache>
                <c:formatCode>0</c:formatCode>
                <c:ptCount val="4"/>
                <c:pt idx="0">
                  <c:v>9.5238095238095237</c:v>
                </c:pt>
                <c:pt idx="1">
                  <c:v>18.478260869565208</c:v>
                </c:pt>
                <c:pt idx="2">
                  <c:v>1.0389610389610389</c:v>
                </c:pt>
                <c:pt idx="3">
                  <c:v>2.5052192066805845</c:v>
                </c:pt>
              </c:numCache>
            </c:numRef>
          </c:val>
          <c:extLst xmlns:c16r2="http://schemas.microsoft.com/office/drawing/2015/06/chart">
            <c:ext xmlns:c16="http://schemas.microsoft.com/office/drawing/2014/chart" uri="{C3380CC4-5D6E-409C-BE32-E72D297353CC}">
              <c16:uniqueId val="{00000005-F39A-4EFF-A0FC-B51CD84C84FE}"/>
            </c:ext>
          </c:extLst>
        </c:ser>
        <c:ser>
          <c:idx val="6"/>
          <c:order val="6"/>
          <c:tx>
            <c:strRef>
              <c:f>WC!$A$40</c:f>
              <c:strCache>
                <c:ptCount val="1"/>
                <c:pt idx="0">
                  <c:v>university</c:v>
                </c:pt>
              </c:strCache>
            </c:strRef>
          </c:tx>
          <c:cat>
            <c:strRef>
              <c:f>WC!$B$33:$E$33</c:f>
              <c:strCache>
                <c:ptCount val="4"/>
                <c:pt idx="0">
                  <c:v>NC</c:v>
                </c:pt>
                <c:pt idx="1">
                  <c:v>WC</c:v>
                </c:pt>
                <c:pt idx="2">
                  <c:v>EC</c:v>
                </c:pt>
                <c:pt idx="3">
                  <c:v>KZN</c:v>
                </c:pt>
              </c:strCache>
            </c:strRef>
          </c:cat>
          <c:val>
            <c:numRef>
              <c:f>WC!$B$40:$E$40</c:f>
              <c:numCache>
                <c:formatCode>0</c:formatCode>
                <c:ptCount val="4"/>
                <c:pt idx="0">
                  <c:v>0</c:v>
                </c:pt>
                <c:pt idx="1">
                  <c:v>1.7391304347826089</c:v>
                </c:pt>
                <c:pt idx="2">
                  <c:v>0.25974025974025972</c:v>
                </c:pt>
                <c:pt idx="3">
                  <c:v>1.0438413361169101</c:v>
                </c:pt>
              </c:numCache>
            </c:numRef>
          </c:val>
          <c:extLst xmlns:c16r2="http://schemas.microsoft.com/office/drawing/2015/06/chart">
            <c:ext xmlns:c16="http://schemas.microsoft.com/office/drawing/2014/chart" uri="{C3380CC4-5D6E-409C-BE32-E72D297353CC}">
              <c16:uniqueId val="{00000006-F39A-4EFF-A0FC-B51CD84C84FE}"/>
            </c:ext>
          </c:extLst>
        </c:ser>
        <c:dLbls/>
        <c:shape val="box"/>
        <c:axId val="86165760"/>
        <c:axId val="87363968"/>
        <c:axId val="0"/>
      </c:bar3DChart>
      <c:catAx>
        <c:axId val="86165760"/>
        <c:scaling>
          <c:orientation val="minMax"/>
        </c:scaling>
        <c:axPos val="b"/>
        <c:title>
          <c:tx>
            <c:rich>
              <a:bodyPr/>
              <a:lstStyle/>
              <a:p>
                <a:pPr>
                  <a:defRPr/>
                </a:pPr>
                <a:r>
                  <a:rPr lang="en-ZA"/>
                  <a:t>Provinces</a:t>
                </a:r>
              </a:p>
            </c:rich>
          </c:tx>
        </c:title>
        <c:numFmt formatCode="General" sourceLinked="0"/>
        <c:majorTickMark val="none"/>
        <c:tickLblPos val="nextTo"/>
        <c:txPr>
          <a:bodyPr/>
          <a:lstStyle/>
          <a:p>
            <a:pPr>
              <a:defRPr b="1"/>
            </a:pPr>
            <a:endParaRPr lang="en-US"/>
          </a:p>
        </c:txPr>
        <c:crossAx val="87363968"/>
        <c:crosses val="autoZero"/>
        <c:auto val="1"/>
        <c:lblAlgn val="ctr"/>
        <c:lblOffset val="100"/>
      </c:catAx>
      <c:valAx>
        <c:axId val="87363968"/>
        <c:scaling>
          <c:orientation val="minMax"/>
        </c:scaling>
        <c:axPos val="l"/>
        <c:title>
          <c:tx>
            <c:rich>
              <a:bodyPr/>
              <a:lstStyle/>
              <a:p>
                <a:pPr>
                  <a:defRPr/>
                </a:pPr>
                <a:r>
                  <a:rPr lang="en-ZA"/>
                  <a:t>Percentage</a:t>
                </a:r>
              </a:p>
            </c:rich>
          </c:tx>
        </c:title>
        <c:numFmt formatCode="0" sourceLinked="1"/>
        <c:tickLblPos val="nextTo"/>
        <c:txPr>
          <a:bodyPr/>
          <a:lstStyle/>
          <a:p>
            <a:pPr>
              <a:defRPr b="1"/>
            </a:pPr>
            <a:endParaRPr lang="en-US"/>
          </a:p>
        </c:txPr>
        <c:crossAx val="86165760"/>
        <c:crosses val="autoZero"/>
        <c:crossBetween val="between"/>
      </c:valAx>
    </c:plotArea>
    <c:legend>
      <c:legendPos val="r"/>
      <c:layout>
        <c:manualLayout>
          <c:xMode val="edge"/>
          <c:yMode val="edge"/>
          <c:x val="0.73443423881180381"/>
          <c:y val="0.11276092779814591"/>
          <c:w val="0.26556571291878478"/>
          <c:h val="0.69599396363367072"/>
        </c:manualLayout>
      </c:layout>
      <c:txPr>
        <a:bodyPr/>
        <a:lstStyle/>
        <a:p>
          <a:pPr>
            <a:defRPr sz="1200" b="1"/>
          </a:pPr>
          <a:endParaRPr lang="en-US"/>
        </a:p>
      </c:txPr>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BB583-A5D3-4EB1-A1B2-99600B174596}" type="datetimeFigureOut">
              <a:rPr lang="en-US" smtClean="0"/>
              <a:pPr/>
              <a:t>5/24/2022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FDE01-D03D-4581-B5CD-FD8550820D5C}" type="slidenum">
              <a:rPr lang="en-US" smtClean="0"/>
              <a:pPr/>
              <a:t>‹#›</a:t>
            </a:fld>
            <a:endParaRPr lang="en-US"/>
          </a:p>
        </p:txBody>
      </p:sp>
    </p:spTree>
    <p:extLst>
      <p:ext uri="{BB962C8B-B14F-4D97-AF65-F5344CB8AC3E}">
        <p14:creationId xmlns:p14="http://schemas.microsoft.com/office/powerpoint/2010/main" xmlns="" val="347624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FDE01-D03D-4581-B5CD-FD8550820D5C}" type="slidenum">
              <a:rPr lang="en-US" smtClean="0"/>
              <a:pPr/>
              <a:t>12</a:t>
            </a:fld>
            <a:endParaRPr lang="en-US"/>
          </a:p>
        </p:txBody>
      </p:sp>
    </p:spTree>
    <p:extLst>
      <p:ext uri="{BB962C8B-B14F-4D97-AF65-F5344CB8AC3E}">
        <p14:creationId xmlns:p14="http://schemas.microsoft.com/office/powerpoint/2010/main" xmlns="" val="142472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8BA589-B68F-49F1-AA64-751916133320}" type="datetime1">
              <a:rPr lang="en-US" smtClean="0"/>
              <a:pPr/>
              <a:t>5/24/2022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423716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A26B36-C6FF-4424-9EC4-B6386C9511CD}" type="datetime1">
              <a:rPr lang="en-US" smtClean="0"/>
              <a:pPr/>
              <a:t>5/24/2022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56820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DC4384-F088-464A-B935-6BEF790CFE97}" type="datetime1">
              <a:rPr lang="en-US" smtClean="0"/>
              <a:pPr/>
              <a:t>5/24/2022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24721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9B9F03-9EDA-4E66-A590-97BDF5A2CE3C}" type="datetime1">
              <a:rPr lang="en-US" smtClean="0"/>
              <a:pPr/>
              <a:t>5/24/2022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0594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F66DD97-90C8-41E2-A46F-097969095768}" type="datetime1">
              <a:rPr lang="en-US" smtClean="0"/>
              <a:pPr/>
              <a:t>5/24/2022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518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2B611A3-7747-4844-8C8B-F5CBECD74673}" type="datetime1">
              <a:rPr lang="en-US" smtClean="0"/>
              <a:pPr/>
              <a:t>5/24/2022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175456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C0292BE-4260-4622-B997-F97345062AD6}" type="datetime1">
              <a:rPr lang="en-US" smtClean="0"/>
              <a:pPr/>
              <a:t>5/24/2022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50561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4509742-476F-42E2-970F-47BB487108A9}" type="datetime1">
              <a:rPr lang="en-US" smtClean="0"/>
              <a:pPr/>
              <a:t>5/24/2022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71788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77A2E2D-F8B5-41B9-A766-BB9BF83ADD2D}" type="datetime1">
              <a:rPr lang="en-US" smtClean="0"/>
              <a:pPr/>
              <a:t>5/24/2022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187911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41A2D38-17A3-44FE-B666-FA2C173C06D4}" type="datetime1">
              <a:rPr lang="en-US" smtClean="0"/>
              <a:pPr/>
              <a:t>5/24/2022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31450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C42F407-6D3F-47B5-8BC0-E12CD5A2F77C}" type="datetime1">
              <a:rPr lang="en-US" smtClean="0"/>
              <a:pPr/>
              <a:t>5/24/2022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9E107A0-7B7C-8743-BC43-85A450895BAC}" type="slidenum">
              <a:rPr lang="en-US" smtClean="0"/>
              <a:pPr/>
              <a:t>‹#›</a:t>
            </a:fld>
            <a:endParaRPr lang="en-US"/>
          </a:p>
        </p:txBody>
      </p:sp>
    </p:spTree>
    <p:extLst>
      <p:ext uri="{BB962C8B-B14F-4D97-AF65-F5344CB8AC3E}">
        <p14:creationId xmlns:p14="http://schemas.microsoft.com/office/powerpoint/2010/main" xmlns="" val="2453269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78523"/>
          </a:xfrm>
          <a:prstGeom prst="rect">
            <a:avLst/>
          </a:prstGeom>
        </p:spPr>
      </p:pic>
      <p:sp>
        <p:nvSpPr>
          <p:cNvPr id="2" name="Title Placeholder 1"/>
          <p:cNvSpPr>
            <a:spLocks noGrp="1"/>
          </p:cNvSpPr>
          <p:nvPr>
            <p:ph type="title"/>
          </p:nvPr>
        </p:nvSpPr>
        <p:spPr>
          <a:xfrm>
            <a:off x="457200" y="357456"/>
            <a:ext cx="8229600" cy="6898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2499"/>
            <a:ext cx="8229600" cy="4459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83255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0677" y="-61546"/>
            <a:ext cx="9144000" cy="6858000"/>
          </a:xfrm>
          <a:prstGeom prst="rect">
            <a:avLst/>
          </a:prstGeom>
        </p:spPr>
      </p:pic>
      <p:sp>
        <p:nvSpPr>
          <p:cNvPr id="2" name="Title 1"/>
          <p:cNvSpPr>
            <a:spLocks noGrp="1"/>
          </p:cNvSpPr>
          <p:nvPr>
            <p:ph type="ctrTitle"/>
          </p:nvPr>
        </p:nvSpPr>
        <p:spPr/>
        <p:txBody>
          <a:bodyPr/>
          <a:lstStyle/>
          <a:p>
            <a:r>
              <a:rPr lang="en-US" dirty="0" smtClean="0">
                <a:solidFill>
                  <a:srgbClr val="008000"/>
                </a:solidFill>
                <a:latin typeface="Century Gothic" panose="020B0502020202020204" pitchFamily="34" charset="0"/>
                <a:cs typeface="Arial" panose="020B0604020202020204" pitchFamily="34" charset="0"/>
              </a:rPr>
              <a:t>Select Committee</a:t>
            </a:r>
            <a:r>
              <a:rPr kumimoji="0" lang="en-US" sz="4400" b="0" i="0" u="none" strike="noStrike" kern="1200" cap="none" spc="0" normalizeH="0" baseline="0" noProof="0">
                <a:ln>
                  <a:noFill/>
                </a:ln>
                <a:solidFill>
                  <a:srgbClr val="008000"/>
                </a:solidFill>
                <a:effectLst/>
                <a:uLnTx/>
                <a:uFillTx/>
                <a:latin typeface="Century Gothic" panose="020B0502020202020204" pitchFamily="34" charset="0"/>
                <a:cs typeface="Arial" panose="020B0604020202020204" pitchFamily="34" charset="0"/>
              </a:rPr>
              <a:t/>
            </a:r>
            <a:br>
              <a:rPr kumimoji="0" lang="en-US" sz="4400" b="0" i="0" u="none" strike="noStrike" kern="1200" cap="none" spc="0" normalizeH="0" baseline="0" noProof="0">
                <a:ln>
                  <a:noFill/>
                </a:ln>
                <a:solidFill>
                  <a:srgbClr val="008000"/>
                </a:solidFill>
                <a:effectLst/>
                <a:uLnTx/>
                <a:uFillTx/>
                <a:latin typeface="Century Gothic" panose="020B0502020202020204" pitchFamily="34" charset="0"/>
                <a:cs typeface="Arial" panose="020B0604020202020204" pitchFamily="34" charset="0"/>
              </a:rPr>
            </a:br>
            <a:r>
              <a:rPr lang="en-US" noProof="0" smtClean="0">
                <a:solidFill>
                  <a:srgbClr val="008000"/>
                </a:solidFill>
                <a:latin typeface="Century Gothic" panose="020B0502020202020204" pitchFamily="34" charset="0"/>
                <a:cs typeface="Arial" panose="020B0604020202020204" pitchFamily="34" charset="0"/>
              </a:rPr>
              <a:t>24</a:t>
            </a:r>
            <a:r>
              <a:rPr kumimoji="0" lang="en-US" sz="4400" b="0" i="0" u="none" strike="noStrike" kern="1200" cap="none" spc="0" normalizeH="0" baseline="0" noProof="0" smtClean="0">
                <a:ln>
                  <a:noFill/>
                </a:ln>
                <a:solidFill>
                  <a:srgbClr val="008000"/>
                </a:solidFill>
                <a:effectLst/>
                <a:uLnTx/>
                <a:uFillTx/>
                <a:latin typeface="Century Gothic" panose="020B0502020202020204" pitchFamily="34" charset="0"/>
                <a:cs typeface="Arial" panose="020B0604020202020204" pitchFamily="34" charset="0"/>
              </a:rPr>
              <a:t> </a:t>
            </a:r>
            <a:r>
              <a:rPr kumimoji="0" lang="en-US" sz="4400" b="0" i="0" u="none" strike="noStrike" kern="1200" cap="none" spc="0" normalizeH="0" baseline="0" noProof="0" dirty="0">
                <a:ln>
                  <a:noFill/>
                </a:ln>
                <a:solidFill>
                  <a:srgbClr val="008000"/>
                </a:solidFill>
                <a:effectLst/>
                <a:uLnTx/>
                <a:uFillTx/>
                <a:latin typeface="Century Gothic" panose="020B0502020202020204" pitchFamily="34" charset="0"/>
                <a:cs typeface="Arial" panose="020B0604020202020204" pitchFamily="34" charset="0"/>
              </a:rPr>
              <a:t>May </a:t>
            </a:r>
            <a:r>
              <a:rPr lang="en-US" dirty="0">
                <a:solidFill>
                  <a:srgbClr val="008000"/>
                </a:solidFill>
                <a:latin typeface="Century Gothic" panose="020B0502020202020204" pitchFamily="34" charset="0"/>
                <a:cs typeface="Arial" panose="020B0604020202020204" pitchFamily="34" charset="0"/>
              </a:rPr>
              <a:t>2022</a:t>
            </a:r>
            <a:endParaRPr lang="en-US" sz="2800" dirty="0">
              <a:solidFill>
                <a:srgbClr val="008000"/>
              </a:solidFill>
              <a:latin typeface="Century Gothic" panose="020B0502020202020204" pitchFamily="34" charset="0"/>
            </a:endParaRPr>
          </a:p>
        </p:txBody>
      </p:sp>
      <p:sp>
        <p:nvSpPr>
          <p:cNvPr id="3" name="Subtitle 2"/>
          <p:cNvSpPr>
            <a:spLocks noGrp="1"/>
          </p:cNvSpPr>
          <p:nvPr>
            <p:ph type="subTitle" idx="1"/>
          </p:nvPr>
        </p:nvSpPr>
        <p:spPr>
          <a:xfrm>
            <a:off x="1371600" y="3886199"/>
            <a:ext cx="6400800" cy="1090749"/>
          </a:xfrm>
        </p:spPr>
        <p:txBody>
          <a:bodyPr>
            <a:normAutofit fontScale="40000" lnSpcReduction="20000"/>
          </a:bodyPr>
          <a:lstStyle/>
          <a:p>
            <a:pPr marL="0" marR="0" lvl="0" indent="0" algn="ctr" defTabSz="457200" rtl="0" eaLnBrk="1" fontAlgn="auto" latinLnBrk="0" hangingPunct="1">
              <a:lnSpc>
                <a:spcPct val="120000"/>
              </a:lnSpc>
              <a:spcBef>
                <a:spcPct val="20000"/>
              </a:spcBef>
              <a:spcAft>
                <a:spcPts val="0"/>
              </a:spcAft>
              <a:buClrTx/>
              <a:buSzTx/>
              <a:buFont typeface="Arial"/>
              <a:buNone/>
              <a:tabLst/>
              <a:defRPr/>
            </a:pPr>
            <a:r>
              <a:rPr kumimoji="0" lang="en-US" sz="6300" b="1" i="1" u="none" strike="noStrike" kern="1200" cap="none" spc="0" normalizeH="0" baseline="0" noProof="0" dirty="0">
                <a:ln>
                  <a:noFill/>
                </a:ln>
                <a:solidFill>
                  <a:prstClr val="black">
                    <a:tint val="75000"/>
                  </a:prstClr>
                </a:solidFill>
                <a:effectLst/>
                <a:uLnTx/>
                <a:uFillTx/>
                <a:latin typeface="Century Gothic" panose="020B0502020202020204" pitchFamily="34" charset="0"/>
              </a:rPr>
              <a:t>DFFE solutions in the establishment of a small-scale commercial fishery sector</a:t>
            </a:r>
            <a:endParaRPr kumimoji="0" lang="en-US" sz="8600" b="0" i="0" u="none" strike="noStrike" kern="1200" cap="none" spc="0" normalizeH="0" baseline="0" noProof="0" dirty="0">
              <a:ln>
                <a:noFill/>
              </a:ln>
              <a:solidFill>
                <a:srgbClr val="008000"/>
              </a:solidFill>
              <a:effectLst/>
              <a:uLnTx/>
              <a:uFillTx/>
              <a:latin typeface="Century Gothic" panose="020B0502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xmlns="" id="{3172A81D-D677-43BE-8E23-1E281D247D11}"/>
              </a:ext>
            </a:extLst>
          </p:cNvPr>
          <p:cNvSpPr>
            <a:spLocks noGrp="1"/>
          </p:cNvSpPr>
          <p:nvPr>
            <p:ph type="sldNum" sz="quarter" idx="12"/>
          </p:nvPr>
        </p:nvSpPr>
        <p:spPr/>
        <p:txBody>
          <a:bodyPr/>
          <a:lstStyle/>
          <a:p>
            <a:fld id="{49E107A0-7B7C-8743-BC43-85A450895BAC}" type="slidenum">
              <a:rPr lang="en-US" smtClean="0"/>
              <a:pPr/>
              <a:t>1</a:t>
            </a:fld>
            <a:endParaRPr lang="en-US"/>
          </a:p>
        </p:txBody>
      </p:sp>
    </p:spTree>
    <p:extLst>
      <p:ext uri="{BB962C8B-B14F-4D97-AF65-F5344CB8AC3E}">
        <p14:creationId xmlns:p14="http://schemas.microsoft.com/office/powerpoint/2010/main" xmlns="" val="3930126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A44873AB-DD41-46A0-B334-C7A26C14CDDB}"/>
              </a:ext>
            </a:extLst>
          </p:cNvPr>
          <p:cNvSpPr>
            <a:spLocks noGrp="1"/>
          </p:cNvSpPr>
          <p:nvPr>
            <p:ph idx="1"/>
          </p:nvPr>
        </p:nvSpPr>
        <p:spPr>
          <a:xfrm>
            <a:off x="457200" y="1600201"/>
            <a:ext cx="8229600" cy="4237892"/>
          </a:xfrm>
        </p:spPr>
        <p:txBody>
          <a:bodyPr>
            <a:normAutofit/>
          </a:bodyPr>
          <a:lstStyle/>
          <a:p>
            <a:endParaRPr lang="en-ZA" dirty="0"/>
          </a:p>
          <a:p>
            <a:endParaRPr lang="en-ZA" dirty="0"/>
          </a:p>
        </p:txBody>
      </p:sp>
      <p:sp>
        <p:nvSpPr>
          <p:cNvPr id="2" name="Slide Number Placeholder 1">
            <a:extLst>
              <a:ext uri="{FF2B5EF4-FFF2-40B4-BE49-F238E27FC236}">
                <a16:creationId xmlns:a16="http://schemas.microsoft.com/office/drawing/2014/main" xmlns="" id="{94378AC1-AF39-40BB-8231-987219103935}"/>
              </a:ext>
            </a:extLst>
          </p:cNvPr>
          <p:cNvSpPr>
            <a:spLocks noGrp="1"/>
          </p:cNvSpPr>
          <p:nvPr>
            <p:ph type="sldNum" sz="quarter" idx="12"/>
          </p:nvPr>
        </p:nvSpPr>
        <p:spPr/>
        <p:txBody>
          <a:bodyPr/>
          <a:lstStyle/>
          <a:p>
            <a:fld id="{49E107A0-7B7C-8743-BC43-85A450895BAC}" type="slidenum">
              <a:rPr lang="en-US" smtClean="0"/>
              <a:pPr/>
              <a:t>10</a:t>
            </a:fld>
            <a:endParaRPr lang="en-US"/>
          </a:p>
        </p:txBody>
      </p:sp>
      <p:sp>
        <p:nvSpPr>
          <p:cNvPr id="7" name="Content Placeholder 2"/>
          <p:cNvSpPr txBox="1">
            <a:spLocks/>
          </p:cNvSpPr>
          <p:nvPr/>
        </p:nvSpPr>
        <p:spPr>
          <a:xfrm>
            <a:off x="457200" y="1227338"/>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endParaRPr lang="en-ZA" sz="1500" dirty="0">
              <a:latin typeface="Century Gothic" panose="020B0502020202020204" pitchFamily="34" charset="0"/>
            </a:endParaRPr>
          </a:p>
          <a:p>
            <a:pPr>
              <a:lnSpc>
                <a:spcPct val="150000"/>
              </a:lnSpc>
            </a:pPr>
            <a:r>
              <a:rPr lang="en-US" sz="1600" dirty="0">
                <a:latin typeface="Century Gothic" panose="020B0502020202020204" pitchFamily="34" charset="0"/>
              </a:rPr>
              <a:t>Low literacy levels and yet they have to operate co-operatives, which demands certain skills</a:t>
            </a:r>
            <a:endParaRPr lang="en-ZA" sz="1600" dirty="0">
              <a:latin typeface="Century Gothic" panose="020B0502020202020204" pitchFamily="34" charset="0"/>
            </a:endParaRPr>
          </a:p>
          <a:p>
            <a:pPr marL="0" indent="0">
              <a:lnSpc>
                <a:spcPct val="150000"/>
              </a:lnSpc>
              <a:buNone/>
            </a:pPr>
            <a:endParaRPr lang="en-ZA" sz="1500" dirty="0">
              <a:latin typeface="Century Gothic" panose="020B0502020202020204" pitchFamily="34" charset="0"/>
            </a:endParaRPr>
          </a:p>
        </p:txBody>
      </p:sp>
      <p:sp>
        <p:nvSpPr>
          <p:cNvPr id="12" name="Title 1"/>
          <p:cNvSpPr>
            <a:spLocks noGrp="1"/>
          </p:cNvSpPr>
          <p:nvPr>
            <p:ph type="title"/>
          </p:nvPr>
        </p:nvSpPr>
        <p:spPr>
          <a:xfrm>
            <a:off x="457200" y="274638"/>
            <a:ext cx="8229600" cy="1143000"/>
          </a:xfrm>
        </p:spPr>
        <p:txBody>
          <a:bodyPr>
            <a:noAutofit/>
          </a:bodyPr>
          <a:lstStyle/>
          <a:p>
            <a:r>
              <a:rPr lang="en-US" sz="3200" b="1" dirty="0">
                <a:solidFill>
                  <a:srgbClr val="9BBB59">
                    <a:lumMod val="75000"/>
                  </a:srgbClr>
                </a:solidFill>
                <a:latin typeface="Century Gothic" panose="020B0502020202020204" pitchFamily="34" charset="0"/>
              </a:rPr>
              <a:t>BRIEF ANALYSIS OF SSF SECTOR...cont.</a:t>
            </a:r>
          </a:p>
        </p:txBody>
      </p:sp>
      <p:graphicFrame>
        <p:nvGraphicFramePr>
          <p:cNvPr id="9" name="Chart 8"/>
          <p:cNvGraphicFramePr/>
          <p:nvPr>
            <p:extLst>
              <p:ext uri="{D42A27DB-BD31-4B8C-83A1-F6EECF244321}">
                <p14:modId xmlns:p14="http://schemas.microsoft.com/office/powerpoint/2010/main" xmlns="" val="382809435"/>
              </p:ext>
            </p:extLst>
          </p:nvPr>
        </p:nvGraphicFramePr>
        <p:xfrm>
          <a:off x="654908" y="2545492"/>
          <a:ext cx="7339914" cy="33486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85093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74E06583-8035-4FA2-9124-FE3B3C499935}"/>
              </a:ext>
            </a:extLst>
          </p:cNvPr>
          <p:cNvSpPr>
            <a:spLocks noGrp="1"/>
          </p:cNvSpPr>
          <p:nvPr>
            <p:ph type="title"/>
          </p:nvPr>
        </p:nvSpPr>
        <p:spPr>
          <a:xfrm>
            <a:off x="457200" y="506384"/>
            <a:ext cx="8229600" cy="816032"/>
          </a:xfrm>
        </p:spPr>
        <p:txBody>
          <a:bodyPr>
            <a:normAutofit/>
          </a:bodyPr>
          <a:lstStyle/>
          <a:p>
            <a:r>
              <a:rPr lang="en-US" sz="3600" b="1" dirty="0">
                <a:solidFill>
                  <a:schemeClr val="accent3">
                    <a:lumMod val="75000"/>
                  </a:schemeClr>
                </a:solidFill>
                <a:latin typeface="Century Gothic" panose="020B0502020202020204" pitchFamily="34" charset="0"/>
              </a:rPr>
              <a:t>OBJECTIVES OF THE SECTOR</a:t>
            </a:r>
          </a:p>
        </p:txBody>
      </p:sp>
      <p:sp>
        <p:nvSpPr>
          <p:cNvPr id="5" name="Content Placeholder 2">
            <a:extLst>
              <a:ext uri="{FF2B5EF4-FFF2-40B4-BE49-F238E27FC236}">
                <a16:creationId xmlns:a16="http://schemas.microsoft.com/office/drawing/2014/main" xmlns="" id="{A44873AB-DD41-46A0-B334-C7A26C14CDDB}"/>
              </a:ext>
            </a:extLst>
          </p:cNvPr>
          <p:cNvSpPr>
            <a:spLocks noGrp="1"/>
          </p:cNvSpPr>
          <p:nvPr>
            <p:ph idx="1"/>
          </p:nvPr>
        </p:nvSpPr>
        <p:spPr>
          <a:xfrm>
            <a:off x="457200" y="1600201"/>
            <a:ext cx="8229600" cy="4237892"/>
          </a:xfrm>
        </p:spPr>
        <p:txBody>
          <a:bodyPr>
            <a:normAutofit/>
          </a:bodyPr>
          <a:lstStyle/>
          <a:p>
            <a:endParaRPr lang="en-ZA" dirty="0"/>
          </a:p>
          <a:p>
            <a:endParaRPr lang="en-ZA" dirty="0"/>
          </a:p>
        </p:txBody>
      </p:sp>
      <p:sp>
        <p:nvSpPr>
          <p:cNvPr id="6" name="Content Placeholder 2">
            <a:extLst>
              <a:ext uri="{FF2B5EF4-FFF2-40B4-BE49-F238E27FC236}">
                <a16:creationId xmlns:a16="http://schemas.microsoft.com/office/drawing/2014/main" xmlns="" id="{781D4DE8-6A3E-435E-916F-475137C93EF5}"/>
              </a:ext>
            </a:extLst>
          </p:cNvPr>
          <p:cNvSpPr txBox="1">
            <a:spLocks/>
          </p:cNvSpPr>
          <p:nvPr/>
        </p:nvSpPr>
        <p:spPr>
          <a:xfrm>
            <a:off x="457200" y="1175658"/>
            <a:ext cx="8229600" cy="43529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ZA" dirty="0"/>
          </a:p>
          <a:p>
            <a:pPr marL="0" indent="0">
              <a:lnSpc>
                <a:spcPct val="150000"/>
              </a:lnSpc>
              <a:buFont typeface="Arial"/>
              <a:buNone/>
            </a:pPr>
            <a:r>
              <a:rPr lang="en-GB" sz="1800" b="1" dirty="0">
                <a:latin typeface="Century Gothic" panose="020B0502020202020204" pitchFamily="34" charset="0"/>
              </a:rPr>
              <a:t>Objectives:</a:t>
            </a:r>
          </a:p>
          <a:p>
            <a:pPr marL="0" indent="0">
              <a:lnSpc>
                <a:spcPct val="150000"/>
              </a:lnSpc>
              <a:buFont typeface="Arial"/>
              <a:buNone/>
            </a:pPr>
            <a:endParaRPr lang="en-GB" sz="1500" b="1" dirty="0">
              <a:latin typeface="Century Gothic" panose="020B0502020202020204" pitchFamily="34" charset="0"/>
            </a:endParaRPr>
          </a:p>
          <a:p>
            <a:pPr>
              <a:lnSpc>
                <a:spcPct val="150000"/>
              </a:lnSpc>
              <a:buFont typeface="Wingdings" panose="05000000000000000000" pitchFamily="2" charset="2"/>
              <a:buChar char="ü"/>
            </a:pPr>
            <a:r>
              <a:rPr lang="en-GB" sz="1600" dirty="0">
                <a:latin typeface="Century Gothic" panose="020B0502020202020204" pitchFamily="34" charset="0"/>
              </a:rPr>
              <a:t>Promote equitable access and involvement in all aspects of the fishing industry;</a:t>
            </a:r>
          </a:p>
          <a:p>
            <a:pPr>
              <a:lnSpc>
                <a:spcPct val="150000"/>
              </a:lnSpc>
              <a:buFont typeface="Wingdings" panose="05000000000000000000" pitchFamily="2" charset="2"/>
              <a:buChar char="ü"/>
            </a:pPr>
            <a:r>
              <a:rPr lang="en-GB" sz="1600" dirty="0">
                <a:latin typeface="Century Gothic" panose="020B0502020202020204" pitchFamily="34" charset="0"/>
              </a:rPr>
              <a:t>Rectify past injustices against woman, the youth and persons living with disabilities;</a:t>
            </a:r>
          </a:p>
          <a:p>
            <a:pPr>
              <a:lnSpc>
                <a:spcPct val="150000"/>
              </a:lnSpc>
              <a:buFont typeface="Wingdings" panose="05000000000000000000" pitchFamily="2" charset="2"/>
              <a:buChar char="ü"/>
            </a:pPr>
            <a:r>
              <a:rPr lang="en-GB" sz="1600" dirty="0">
                <a:latin typeface="Century Gothic" panose="020B0502020202020204" pitchFamily="34" charset="0"/>
              </a:rPr>
              <a:t>Recognize approaches to fisheries management, which contributes to food security, socio-economic development and the alleviation of poverty.</a:t>
            </a:r>
          </a:p>
          <a:p>
            <a:endParaRPr lang="en-ZA" dirty="0"/>
          </a:p>
        </p:txBody>
      </p:sp>
      <p:sp>
        <p:nvSpPr>
          <p:cNvPr id="2" name="Slide Number Placeholder 1">
            <a:extLst>
              <a:ext uri="{FF2B5EF4-FFF2-40B4-BE49-F238E27FC236}">
                <a16:creationId xmlns:a16="http://schemas.microsoft.com/office/drawing/2014/main" xmlns="" id="{94378AC1-AF39-40BB-8231-987219103935}"/>
              </a:ext>
            </a:extLst>
          </p:cNvPr>
          <p:cNvSpPr>
            <a:spLocks noGrp="1"/>
          </p:cNvSpPr>
          <p:nvPr>
            <p:ph type="sldNum" sz="quarter" idx="12"/>
          </p:nvPr>
        </p:nvSpPr>
        <p:spPr/>
        <p:txBody>
          <a:bodyPr/>
          <a:lstStyle/>
          <a:p>
            <a:fld id="{49E107A0-7B7C-8743-BC43-85A450895BAC}" type="slidenum">
              <a:rPr lang="en-US" smtClean="0"/>
              <a:pPr/>
              <a:t>11</a:t>
            </a:fld>
            <a:endParaRPr lang="en-US"/>
          </a:p>
        </p:txBody>
      </p:sp>
    </p:spTree>
    <p:extLst>
      <p:ext uri="{BB962C8B-B14F-4D97-AF65-F5344CB8AC3E}">
        <p14:creationId xmlns:p14="http://schemas.microsoft.com/office/powerpoint/2010/main" xmlns="" val="3574872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3FB3EE-C8D3-4B66-A5E2-56E1B89B72A2}"/>
              </a:ext>
            </a:extLst>
          </p:cNvPr>
          <p:cNvSpPr>
            <a:spLocks noGrp="1"/>
          </p:cNvSpPr>
          <p:nvPr>
            <p:ph type="title"/>
          </p:nvPr>
        </p:nvSpPr>
        <p:spPr/>
        <p:txBody>
          <a:bodyPr>
            <a:normAutofit fontScale="90000"/>
          </a:bodyPr>
          <a:lstStyle/>
          <a:p>
            <a:r>
              <a:rPr kumimoji="0" lang="en-US" sz="4000" b="1" i="0" u="none" strike="noStrike" kern="1200" cap="none" spc="0" normalizeH="0" baseline="0" noProof="0" dirty="0">
                <a:ln>
                  <a:noFill/>
                </a:ln>
                <a:solidFill>
                  <a:srgbClr val="9BBB59">
                    <a:lumMod val="75000"/>
                  </a:srgbClr>
                </a:solidFill>
                <a:effectLst/>
                <a:uLnTx/>
                <a:uFillTx/>
                <a:latin typeface="Century Gothic" panose="020B0502020202020204" pitchFamily="34" charset="0"/>
              </a:rPr>
              <a:t>PRINCIPLES OF THE SECTOR</a:t>
            </a:r>
            <a:endParaRPr lang="en-ZA"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xmlns="" id="{906BCB39-CE4E-428C-8981-D3EFBBC905F1}"/>
              </a:ext>
            </a:extLst>
          </p:cNvPr>
          <p:cNvSpPr>
            <a:spLocks noGrp="1"/>
          </p:cNvSpPr>
          <p:nvPr>
            <p:ph idx="1"/>
          </p:nvPr>
        </p:nvSpPr>
        <p:spPr/>
        <p:txBody>
          <a:bodyPr/>
          <a:lstStyle/>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GB" sz="16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Principles</a:t>
            </a:r>
          </a:p>
          <a:p>
            <a:pPr marL="342900" marR="0" lvl="0" indent="-3429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Maintain the health of marine ecosystems;</a:t>
            </a:r>
          </a:p>
          <a:p>
            <a:pPr marL="342900" marR="0" lvl="0" indent="-3429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Uplift fishing communities by providing appropriate support mechanisms;</a:t>
            </a:r>
          </a:p>
          <a:p>
            <a:pPr marL="342900" marR="0" lvl="0" indent="-3429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education and training, infrastructure and participatory management practices;</a:t>
            </a:r>
          </a:p>
          <a:p>
            <a:pPr marL="342900" marR="0" lvl="0" indent="-3429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Communities and Government co-manages near-shore marine living resources;</a:t>
            </a:r>
          </a:p>
          <a:p>
            <a:pPr marL="342900" marR="0" lvl="0" indent="-3429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Takes fundamental human rights, MLRA principles and international obligations into account;</a:t>
            </a:r>
          </a:p>
          <a:p>
            <a:pPr marL="342900" marR="0" lvl="0" indent="-3429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Give due regard to promoting interests of women, disabled and child-headed households. </a:t>
            </a:r>
          </a:p>
          <a:p>
            <a:pPr marL="0" indent="0">
              <a:buNone/>
            </a:pPr>
            <a:endParaRPr lang="en-ZA" dirty="0"/>
          </a:p>
        </p:txBody>
      </p:sp>
      <p:sp>
        <p:nvSpPr>
          <p:cNvPr id="4" name="Slide Number Placeholder 3">
            <a:extLst>
              <a:ext uri="{FF2B5EF4-FFF2-40B4-BE49-F238E27FC236}">
                <a16:creationId xmlns:a16="http://schemas.microsoft.com/office/drawing/2014/main" xmlns="" id="{9271980C-E5CF-48BB-BDEC-B6B34C8E75E9}"/>
              </a:ext>
            </a:extLst>
          </p:cNvPr>
          <p:cNvSpPr>
            <a:spLocks noGrp="1"/>
          </p:cNvSpPr>
          <p:nvPr>
            <p:ph type="sldNum" sz="quarter" idx="12"/>
          </p:nvPr>
        </p:nvSpPr>
        <p:spPr/>
        <p:txBody>
          <a:bodyPr/>
          <a:lstStyle/>
          <a:p>
            <a:fld id="{49E107A0-7B7C-8743-BC43-85A450895BAC}" type="slidenum">
              <a:rPr lang="en-US" smtClean="0"/>
              <a:pPr/>
              <a:t>12</a:t>
            </a:fld>
            <a:endParaRPr lang="en-US"/>
          </a:p>
        </p:txBody>
      </p:sp>
    </p:spTree>
    <p:extLst>
      <p:ext uri="{BB962C8B-B14F-4D97-AF65-F5344CB8AC3E}">
        <p14:creationId xmlns:p14="http://schemas.microsoft.com/office/powerpoint/2010/main" xmlns="" val="2275899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CA8BB76-EE43-47A4-96AD-A2EF60FFDB63}"/>
              </a:ext>
            </a:extLst>
          </p:cNvPr>
          <p:cNvSpPr>
            <a:spLocks noGrp="1"/>
          </p:cNvSpPr>
          <p:nvPr>
            <p:ph type="title"/>
          </p:nvPr>
        </p:nvSpPr>
        <p:spPr>
          <a:xfrm>
            <a:off x="457200" y="373576"/>
            <a:ext cx="8229600" cy="1276020"/>
          </a:xfrm>
        </p:spPr>
        <p:txBody>
          <a:bodyPr>
            <a:normAutofit fontScale="90000"/>
          </a:bodyPr>
          <a:lstStyle/>
          <a:p>
            <a:r>
              <a:rPr lang="en-US" dirty="0">
                <a:solidFill>
                  <a:schemeClr val="accent3">
                    <a:lumMod val="75000"/>
                  </a:schemeClr>
                </a:solidFill>
              </a:rPr>
              <a:t> </a:t>
            </a:r>
            <a:r>
              <a:rPr lang="en-US" sz="3600" b="1" dirty="0">
                <a:solidFill>
                  <a:schemeClr val="accent3">
                    <a:lumMod val="75000"/>
                  </a:schemeClr>
                </a:solidFill>
                <a:latin typeface="Century Gothic" panose="020B0502020202020204" pitchFamily="34" charset="0"/>
              </a:rPr>
              <a:t>OVERALL CHALLENGES OF THE SECTOR</a:t>
            </a:r>
            <a:r>
              <a:rPr lang="en-US" sz="3600" dirty="0">
                <a:solidFill>
                  <a:schemeClr val="accent3">
                    <a:lumMod val="75000"/>
                  </a:schemeClr>
                </a:solidFill>
                <a:latin typeface="Century Gothic" panose="020B0502020202020204" pitchFamily="34" charset="0"/>
              </a:rPr>
              <a:t> </a:t>
            </a:r>
            <a:endParaRPr lang="en-US" dirty="0">
              <a:solidFill>
                <a:schemeClr val="accent3">
                  <a:lumMod val="75000"/>
                </a:schemeClr>
              </a:solidFill>
              <a:latin typeface="Century Gothic" panose="020B0502020202020204" pitchFamily="34" charset="0"/>
            </a:endParaRPr>
          </a:p>
        </p:txBody>
      </p:sp>
      <p:sp>
        <p:nvSpPr>
          <p:cNvPr id="5" name="Content Placeholder 2">
            <a:extLst>
              <a:ext uri="{FF2B5EF4-FFF2-40B4-BE49-F238E27FC236}">
                <a16:creationId xmlns:a16="http://schemas.microsoft.com/office/drawing/2014/main" xmlns="" id="{6ED03A19-1B0D-4DE4-A9AE-B802AE19D2F1}"/>
              </a:ext>
            </a:extLst>
          </p:cNvPr>
          <p:cNvSpPr>
            <a:spLocks noGrp="1"/>
          </p:cNvSpPr>
          <p:nvPr>
            <p:ph idx="1"/>
          </p:nvPr>
        </p:nvSpPr>
        <p:spPr>
          <a:xfrm>
            <a:off x="457200" y="2236762"/>
            <a:ext cx="8229600" cy="3038623"/>
          </a:xfrm>
        </p:spPr>
        <p:txBody>
          <a:bodyPr>
            <a:noAutofit/>
          </a:bodyPr>
          <a:lstStyle/>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a:pP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SSFP recognises the general shortcomings of SSF communities;</a:t>
            </a:r>
          </a:p>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a:pP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SSFP emphasizes the need for government to prioritize and facilitate support programmes;</a:t>
            </a:r>
          </a:p>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a:pP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 socio-economic baseline surveys were conducted and emphasised the need for a coordinated support strategy;</a:t>
            </a:r>
          </a:p>
          <a:p>
            <a:pPr marL="342900" marR="0" lvl="0" indent="-342900" algn="l" defTabSz="457200" rtl="0" eaLnBrk="1" fontAlgn="auto" latinLnBrk="0" hangingPunct="1">
              <a:lnSpc>
                <a:spcPct val="150000"/>
              </a:lnSpc>
              <a:spcBef>
                <a:spcPct val="20000"/>
              </a:spcBef>
              <a:spcAft>
                <a:spcPts val="0"/>
              </a:spcAft>
              <a:buClrTx/>
              <a:buSzTx/>
              <a:buFont typeface="Arial"/>
              <a:buChar char="•"/>
              <a:tabLst/>
              <a:defRPr/>
            </a:pP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Need for SSF to meaningfully contribute to the goals of the NDP, MTSF, MLRA.</a:t>
            </a:r>
          </a:p>
        </p:txBody>
      </p:sp>
      <p:sp>
        <p:nvSpPr>
          <p:cNvPr id="2" name="Slide Number Placeholder 1">
            <a:extLst>
              <a:ext uri="{FF2B5EF4-FFF2-40B4-BE49-F238E27FC236}">
                <a16:creationId xmlns:a16="http://schemas.microsoft.com/office/drawing/2014/main" xmlns="" id="{60771B9A-050E-416A-A6D6-D10488E82574}"/>
              </a:ext>
            </a:extLst>
          </p:cNvPr>
          <p:cNvSpPr>
            <a:spLocks noGrp="1"/>
          </p:cNvSpPr>
          <p:nvPr>
            <p:ph type="sldNum" sz="quarter" idx="12"/>
          </p:nvPr>
        </p:nvSpPr>
        <p:spPr/>
        <p:txBody>
          <a:bodyPr/>
          <a:lstStyle/>
          <a:p>
            <a:fld id="{49E107A0-7B7C-8743-BC43-85A450895BAC}" type="slidenum">
              <a:rPr lang="en-US" smtClean="0"/>
              <a:pPr/>
              <a:t>13</a:t>
            </a:fld>
            <a:endParaRPr lang="en-US"/>
          </a:p>
        </p:txBody>
      </p:sp>
    </p:spTree>
    <p:extLst>
      <p:ext uri="{BB962C8B-B14F-4D97-AF65-F5344CB8AC3E}">
        <p14:creationId xmlns:p14="http://schemas.microsoft.com/office/powerpoint/2010/main" xmlns="" val="4236727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07211-FC86-4DF1-A574-9F90A35716F8}"/>
              </a:ext>
            </a:extLst>
          </p:cNvPr>
          <p:cNvSpPr>
            <a:spLocks noGrp="1"/>
          </p:cNvSpPr>
          <p:nvPr>
            <p:ph type="title"/>
          </p:nvPr>
        </p:nvSpPr>
        <p:spPr/>
        <p:txBody>
          <a:bodyPr>
            <a:noAutofit/>
          </a:bodyPr>
          <a:lstStyle/>
          <a:p>
            <a:r>
              <a:rPr kumimoji="0" lang="en-US" sz="3600" b="1" i="0" u="none" strike="noStrike" kern="1200" cap="none" spc="0" normalizeH="0" baseline="0" noProof="0" dirty="0">
                <a:ln>
                  <a:noFill/>
                </a:ln>
                <a:solidFill>
                  <a:srgbClr val="9BBB59">
                    <a:lumMod val="75000"/>
                  </a:srgbClr>
                </a:solidFill>
                <a:effectLst/>
                <a:uLnTx/>
                <a:uFillTx/>
                <a:latin typeface="Century Gothic" panose="020B0502020202020204" pitchFamily="34" charset="0"/>
              </a:rPr>
              <a:t>SUMMARY OF PROBLEMS</a:t>
            </a:r>
            <a:endParaRPr lang="en-ZA" sz="360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xmlns="" id="{0B7EF363-A21F-4C88-BB49-1DFE4F5C3128}"/>
              </a:ext>
            </a:extLst>
          </p:cNvPr>
          <p:cNvSpPr>
            <a:spLocks noGrp="1"/>
          </p:cNvSpPr>
          <p:nvPr>
            <p:ph idx="1"/>
          </p:nvPr>
        </p:nvSpPr>
        <p:spPr/>
        <p:txBody>
          <a:bodyPr/>
          <a:lstStyle/>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Core Problem:</a:t>
            </a:r>
          </a:p>
          <a:p>
            <a:pPr marL="342900" marR="0" lvl="0" indent="-3429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Small-Scale fishers are under capacitated to run sustainable business entities.</a:t>
            </a:r>
          </a:p>
          <a:p>
            <a:pPr marL="0" marR="0" lvl="0" indent="0" algn="l" defTabSz="457200" rtl="0" eaLnBrk="1" fontAlgn="auto" latinLnBrk="0" hangingPunct="1">
              <a:lnSpc>
                <a:spcPct val="150000"/>
              </a:lnSpc>
              <a:spcBef>
                <a:spcPct val="20000"/>
              </a:spcBef>
              <a:spcAft>
                <a:spcPts val="0"/>
              </a:spcAft>
              <a:buClrTx/>
              <a:buSzTx/>
              <a:buFont typeface="Arial"/>
              <a:buNone/>
              <a:tabLst/>
              <a:defRPr/>
            </a:pPr>
            <a:endPar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Direct Causes:</a:t>
            </a:r>
          </a:p>
          <a:p>
            <a:pPr marL="342900" marR="0" lvl="0" indent="-3429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No skills to run business entities</a:t>
            </a:r>
          </a:p>
          <a:p>
            <a:pPr marL="342900" marR="0" lvl="0" indent="-3429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Do not participate in the value chain</a:t>
            </a:r>
          </a:p>
          <a:p>
            <a:pPr marL="342900" marR="0" lvl="0" indent="-3429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ZA"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Limited infrastructure support </a:t>
            </a:r>
          </a:p>
          <a:p>
            <a:endParaRPr lang="en-ZA" dirty="0"/>
          </a:p>
        </p:txBody>
      </p:sp>
      <p:sp>
        <p:nvSpPr>
          <p:cNvPr id="4" name="Slide Number Placeholder 3">
            <a:extLst>
              <a:ext uri="{FF2B5EF4-FFF2-40B4-BE49-F238E27FC236}">
                <a16:creationId xmlns:a16="http://schemas.microsoft.com/office/drawing/2014/main" xmlns="" id="{D265B1A4-4497-43FF-BDF6-DFFAE2A5554F}"/>
              </a:ext>
            </a:extLst>
          </p:cNvPr>
          <p:cNvSpPr>
            <a:spLocks noGrp="1"/>
          </p:cNvSpPr>
          <p:nvPr>
            <p:ph type="sldNum" sz="quarter" idx="12"/>
          </p:nvPr>
        </p:nvSpPr>
        <p:spPr/>
        <p:txBody>
          <a:bodyPr/>
          <a:lstStyle/>
          <a:p>
            <a:fld id="{49E107A0-7B7C-8743-BC43-85A450895BAC}" type="slidenum">
              <a:rPr lang="en-US" smtClean="0"/>
              <a:pPr/>
              <a:t>14</a:t>
            </a:fld>
            <a:endParaRPr lang="en-US"/>
          </a:p>
        </p:txBody>
      </p:sp>
    </p:spTree>
    <p:extLst>
      <p:ext uri="{BB962C8B-B14F-4D97-AF65-F5344CB8AC3E}">
        <p14:creationId xmlns:p14="http://schemas.microsoft.com/office/powerpoint/2010/main" xmlns="" val="2757414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9E1A9B-BC9D-4F68-B798-0E8682C3C030}"/>
              </a:ext>
            </a:extLst>
          </p:cNvPr>
          <p:cNvSpPr>
            <a:spLocks noGrp="1"/>
          </p:cNvSpPr>
          <p:nvPr>
            <p:ph type="title"/>
          </p:nvPr>
        </p:nvSpPr>
        <p:spPr>
          <a:xfrm>
            <a:off x="457200" y="357456"/>
            <a:ext cx="8229600" cy="948830"/>
          </a:xfrm>
        </p:spPr>
        <p:txBody>
          <a:bodyPr>
            <a:noAutofit/>
          </a:bodyPr>
          <a:lstStyle/>
          <a:p>
            <a:r>
              <a:rPr kumimoji="0" lang="en-US" sz="3600" b="1" i="0" u="none" strike="noStrike" kern="1200" cap="none" spc="0" normalizeH="0" baseline="0" noProof="0" dirty="0">
                <a:ln>
                  <a:noFill/>
                </a:ln>
                <a:solidFill>
                  <a:srgbClr val="9BBB59">
                    <a:lumMod val="75000"/>
                  </a:srgbClr>
                </a:solidFill>
                <a:effectLst/>
                <a:uLnTx/>
                <a:uFillTx/>
                <a:latin typeface="Century Gothic" panose="020B0502020202020204" pitchFamily="34" charset="0"/>
              </a:rPr>
              <a:t>SUMMARY OF OBJECTIVE/PRIORITY</a:t>
            </a:r>
            <a:endParaRPr lang="en-ZA" sz="360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xmlns="" id="{6DC2182D-1928-47C9-A8BE-D96683B5B7FF}"/>
              </a:ext>
            </a:extLst>
          </p:cNvPr>
          <p:cNvSpPr>
            <a:spLocks noGrp="1"/>
          </p:cNvSpPr>
          <p:nvPr>
            <p:ph idx="1"/>
          </p:nvPr>
        </p:nvSpPr>
        <p:spPr>
          <a:xfrm>
            <a:off x="457200" y="1815737"/>
            <a:ext cx="8229600" cy="3846028"/>
          </a:xfrm>
        </p:spPr>
        <p:txBody>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OVERALL GOAL</a:t>
            </a:r>
          </a:p>
          <a:p>
            <a:pPr marL="342900" marR="0" lvl="0" indent="-342900" algn="l" defTabSz="457200" rtl="0" eaLnBrk="1" fontAlgn="auto" latinLnBrk="0" hangingPunct="1">
              <a:lnSpc>
                <a:spcPct val="170000"/>
              </a:lnSpc>
              <a:spcBef>
                <a:spcPct val="20000"/>
              </a:spcBef>
              <a:spcAft>
                <a:spcPts val="0"/>
              </a:spcAft>
              <a:buClrTx/>
              <a:buSzTx/>
              <a:buFont typeface="Wingdings" panose="05000000000000000000" pitchFamily="2" charset="2"/>
              <a:buChar char="ü"/>
              <a:tabLst/>
              <a:defRPr/>
            </a:pPr>
            <a:r>
              <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Is to ensure that Small-scale fishers are capacitated to run sustainable business entities such as co-operatives</a:t>
            </a:r>
            <a:endPar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50000"/>
              </a:lnSpc>
              <a:spcBef>
                <a:spcPct val="20000"/>
              </a:spcBef>
              <a:spcAft>
                <a:spcPts val="0"/>
              </a:spcAft>
              <a:buClrTx/>
              <a:buSzTx/>
              <a:buFont typeface="Arial"/>
              <a:buNone/>
              <a:tabLst/>
              <a:defRPr/>
            </a:pPr>
            <a:endPar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50000"/>
              </a:lnSpc>
              <a:spcBef>
                <a:spcPct val="20000"/>
              </a:spcBef>
              <a:spcAft>
                <a:spcPts val="0"/>
              </a:spcAft>
              <a:buClrTx/>
              <a:buSzTx/>
              <a:buFont typeface="Arial"/>
              <a:buNone/>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Intended Outputs</a:t>
            </a:r>
          </a:p>
          <a:p>
            <a:pPr marL="342900" marR="0" lvl="0" indent="-3429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SSF co-operatives participate in the value chain.</a:t>
            </a:r>
          </a:p>
          <a:p>
            <a:pPr marL="342900" marR="0" lvl="0" indent="-3429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SSF co-operatives have access to markets.</a:t>
            </a:r>
          </a:p>
          <a:p>
            <a:pPr marL="342900" marR="0" lvl="0" indent="-342900" algn="l"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SSF co-operatives are in control of the price of their fish and related produce.</a:t>
            </a:r>
          </a:p>
          <a:p>
            <a:endParaRPr lang="en-ZA" dirty="0"/>
          </a:p>
        </p:txBody>
      </p:sp>
      <p:sp>
        <p:nvSpPr>
          <p:cNvPr id="4" name="Slide Number Placeholder 3">
            <a:extLst>
              <a:ext uri="{FF2B5EF4-FFF2-40B4-BE49-F238E27FC236}">
                <a16:creationId xmlns:a16="http://schemas.microsoft.com/office/drawing/2014/main" xmlns="" id="{049C02FB-E08C-4979-BC3A-44DDB9B72627}"/>
              </a:ext>
            </a:extLst>
          </p:cNvPr>
          <p:cNvSpPr>
            <a:spLocks noGrp="1"/>
          </p:cNvSpPr>
          <p:nvPr>
            <p:ph type="sldNum" sz="quarter" idx="12"/>
          </p:nvPr>
        </p:nvSpPr>
        <p:spPr/>
        <p:txBody>
          <a:bodyPr/>
          <a:lstStyle/>
          <a:p>
            <a:fld id="{49E107A0-7B7C-8743-BC43-85A450895BAC}" type="slidenum">
              <a:rPr lang="en-US" smtClean="0"/>
              <a:pPr/>
              <a:t>15</a:t>
            </a:fld>
            <a:endParaRPr lang="en-US"/>
          </a:p>
        </p:txBody>
      </p:sp>
    </p:spTree>
    <p:extLst>
      <p:ext uri="{BB962C8B-B14F-4D97-AF65-F5344CB8AC3E}">
        <p14:creationId xmlns:p14="http://schemas.microsoft.com/office/powerpoint/2010/main" xmlns="" val="750819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E35D7-7BD0-4B8F-AC97-73CFB6E22865}"/>
              </a:ext>
            </a:extLst>
          </p:cNvPr>
          <p:cNvSpPr>
            <a:spLocks noGrp="1"/>
          </p:cNvSpPr>
          <p:nvPr>
            <p:ph type="title"/>
          </p:nvPr>
        </p:nvSpPr>
        <p:spPr>
          <a:xfrm>
            <a:off x="457200" y="357455"/>
            <a:ext cx="8229600" cy="1429141"/>
          </a:xfrm>
        </p:spPr>
        <p:txBody>
          <a:bodyPr>
            <a:noAutofit/>
          </a:bodyPr>
          <a:lstStyle/>
          <a:p>
            <a:r>
              <a:rPr kumimoji="0" lang="en-US" sz="3600" b="1" i="0" u="none" strike="noStrike" kern="1200" cap="none" spc="0" normalizeH="0" baseline="0" noProof="0" dirty="0">
                <a:ln>
                  <a:noFill/>
                </a:ln>
                <a:solidFill>
                  <a:srgbClr val="9BBB59">
                    <a:lumMod val="75000"/>
                  </a:srgbClr>
                </a:solidFill>
                <a:effectLst/>
                <a:uLnTx/>
                <a:uFillTx/>
                <a:latin typeface="Century Gothic" panose="020B0502020202020204" pitchFamily="34" charset="0"/>
              </a:rPr>
              <a:t>NEED FOR INTERGRATED DEVELOPMENT SUPPORT STRATEGY</a:t>
            </a:r>
            <a:endParaRPr lang="en-ZA" sz="360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xmlns="" id="{34D2703E-02CD-4C0D-93F2-D7F1F592B1A2}"/>
              </a:ext>
            </a:extLst>
          </p:cNvPr>
          <p:cNvSpPr>
            <a:spLocks noGrp="1"/>
          </p:cNvSpPr>
          <p:nvPr>
            <p:ph idx="1"/>
          </p:nvPr>
        </p:nvSpPr>
        <p:spPr>
          <a:xfrm>
            <a:off x="417689" y="2033216"/>
            <a:ext cx="8229600" cy="3312460"/>
          </a:xfrm>
        </p:spPr>
        <p:txBody>
          <a:bodyPr>
            <a:normAutofit fontScale="92500" lnSpcReduction="10000"/>
          </a:bodyPr>
          <a:lstStyle/>
          <a:p>
            <a:pPr marL="342900" marR="0" lvl="0" indent="-342900" algn="just" defTabSz="457200" rtl="0" eaLnBrk="1" fontAlgn="auto" latinLnBrk="0" hangingPunct="1">
              <a:lnSpc>
                <a:spcPct val="150000"/>
              </a:lnSpc>
              <a:spcBef>
                <a:spcPct val="20000"/>
              </a:spcBef>
              <a:spcAft>
                <a:spcPts val="0"/>
              </a:spcAft>
              <a:buClrTx/>
              <a:buSzTx/>
              <a:buFont typeface="Arial"/>
              <a:buChar char="•"/>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rPr>
              <a:t>Department developed a strategy for supporting the sector and it is currently being implemented;</a:t>
            </a:r>
          </a:p>
          <a:p>
            <a:pPr marL="342900" marR="0" lvl="0" indent="-342900" algn="just" defTabSz="457200" rtl="0" eaLnBrk="1" fontAlgn="auto" latinLnBrk="0" hangingPunct="1">
              <a:lnSpc>
                <a:spcPct val="150000"/>
              </a:lnSpc>
              <a:spcBef>
                <a:spcPct val="20000"/>
              </a:spcBef>
              <a:spcAft>
                <a:spcPts val="0"/>
              </a:spcAft>
              <a:buClrTx/>
              <a:buSzTx/>
              <a:buFont typeface="Arial"/>
              <a:buChar char="•"/>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rPr>
              <a:t>A detailed implementation plan is being finalised with costing,</a:t>
            </a:r>
          </a:p>
          <a:p>
            <a:pPr marL="342900" marR="0" lvl="0" indent="-342900" algn="just" defTabSz="457200" rtl="0" eaLnBrk="1" fontAlgn="auto" latinLnBrk="0" hangingPunct="1">
              <a:lnSpc>
                <a:spcPct val="150000"/>
              </a:lnSpc>
              <a:spcBef>
                <a:spcPct val="20000"/>
              </a:spcBef>
              <a:spcAft>
                <a:spcPts val="0"/>
              </a:spcAft>
              <a:buClrTx/>
              <a:buSzTx/>
              <a:buFont typeface="Arial"/>
              <a:buChar char="•"/>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rPr>
              <a:t>Various partnerships have been formed and formalised as guided by the strategy;</a:t>
            </a:r>
          </a:p>
          <a:p>
            <a:pPr marL="342900" marR="0" lvl="0" indent="-342900" algn="just" defTabSz="457200" rtl="0" eaLnBrk="1" fontAlgn="auto" latinLnBrk="0" hangingPunct="1">
              <a:lnSpc>
                <a:spcPct val="150000"/>
              </a:lnSpc>
              <a:spcBef>
                <a:spcPct val="20000"/>
              </a:spcBef>
              <a:spcAft>
                <a:spcPts val="0"/>
              </a:spcAft>
              <a:buClrTx/>
              <a:buSzTx/>
              <a:buFont typeface="Arial"/>
              <a:buChar char="•"/>
              <a:tabLst/>
              <a:defRPr/>
            </a:pPr>
            <a:r>
              <a:rPr lang="en-ZA" sz="1600" dirty="0">
                <a:effectLst/>
                <a:latin typeface="Century Gothic" panose="020B0502020202020204" pitchFamily="34" charset="0"/>
                <a:ea typeface="Times New Roman" panose="02020603050405020304" pitchFamily="18" charset="0"/>
              </a:rPr>
              <a:t>Establishing a working relationship with the Department of Small Business Development to assist in capacitating the cooperatives;</a:t>
            </a:r>
            <a:endParaRPr kumimoji="0" lang="en-ZA" sz="1600" b="0" i="0" u="none" strike="noStrike" kern="1200" cap="none" spc="0" normalizeH="0" baseline="0" noProof="0" dirty="0">
              <a:ln>
                <a:noFill/>
              </a:ln>
              <a:effectLst/>
              <a:uLnTx/>
              <a:uFillTx/>
              <a:latin typeface="Century Gothic" panose="020B0502020202020204" pitchFamily="34" charset="0"/>
            </a:endParaRPr>
          </a:p>
          <a:p>
            <a:pPr marL="342900" marR="0" lvl="0" indent="-342900" algn="just" defTabSz="457200" rtl="0" eaLnBrk="1" fontAlgn="auto" latinLnBrk="0" hangingPunct="1">
              <a:lnSpc>
                <a:spcPct val="150000"/>
              </a:lnSpc>
              <a:spcBef>
                <a:spcPct val="20000"/>
              </a:spcBef>
              <a:spcAft>
                <a:spcPts val="0"/>
              </a:spcAft>
              <a:buClrTx/>
              <a:buSzTx/>
              <a:buFont typeface="Arial"/>
              <a:buChar char="•"/>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rPr>
              <a:t>Various projects have been initiated as guided by the strategy;</a:t>
            </a:r>
          </a:p>
          <a:p>
            <a:pPr marL="342900" marR="0" lvl="0" indent="-342900" algn="just" defTabSz="457200" rtl="0" eaLnBrk="1" fontAlgn="auto" latinLnBrk="0" hangingPunct="1">
              <a:lnSpc>
                <a:spcPct val="150000"/>
              </a:lnSpc>
              <a:spcBef>
                <a:spcPct val="20000"/>
              </a:spcBef>
              <a:spcAft>
                <a:spcPts val="0"/>
              </a:spcAft>
              <a:buClrTx/>
              <a:buSzTx/>
              <a:buFont typeface="Arial"/>
              <a:buChar char="•"/>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rPr>
              <a:t>Some of the partners support </a:t>
            </a:r>
            <a:r>
              <a:rPr lang="en-ZA" sz="1600" noProof="0" dirty="0">
                <a:solidFill>
                  <a:prstClr val="black"/>
                </a:solidFill>
                <a:latin typeface="Century Gothic" panose="020B0502020202020204" pitchFamily="34" charset="0"/>
              </a:rPr>
              <a:t>includes</a:t>
            </a:r>
            <a:r>
              <a:rPr lang="en-ZA" sz="1600" dirty="0">
                <a:solidFill>
                  <a:prstClr val="black"/>
                </a:solidFill>
                <a:latin typeface="Century Gothic" panose="020B0502020202020204" pitchFamily="34" charset="0"/>
              </a:rPr>
              <a:t> registration of secondary cooperatives; various types of training; provision of equipment; and opening of bank accounts.</a:t>
            </a:r>
            <a:endPar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ndParaRPr>
          </a:p>
          <a:p>
            <a:endParaRPr lang="en-ZA" dirty="0"/>
          </a:p>
        </p:txBody>
      </p:sp>
      <p:sp>
        <p:nvSpPr>
          <p:cNvPr id="4" name="Slide Number Placeholder 3">
            <a:extLst>
              <a:ext uri="{FF2B5EF4-FFF2-40B4-BE49-F238E27FC236}">
                <a16:creationId xmlns:a16="http://schemas.microsoft.com/office/drawing/2014/main" xmlns="" id="{C8621336-2101-44B3-B846-148FC9973481}"/>
              </a:ext>
            </a:extLst>
          </p:cNvPr>
          <p:cNvSpPr>
            <a:spLocks noGrp="1"/>
          </p:cNvSpPr>
          <p:nvPr>
            <p:ph type="sldNum" sz="quarter" idx="12"/>
          </p:nvPr>
        </p:nvSpPr>
        <p:spPr/>
        <p:txBody>
          <a:bodyPr/>
          <a:lstStyle/>
          <a:p>
            <a:fld id="{49E107A0-7B7C-8743-BC43-85A450895BAC}" type="slidenum">
              <a:rPr lang="en-US" smtClean="0"/>
              <a:pPr/>
              <a:t>16</a:t>
            </a:fld>
            <a:endParaRPr lang="en-US"/>
          </a:p>
        </p:txBody>
      </p:sp>
    </p:spTree>
    <p:extLst>
      <p:ext uri="{BB962C8B-B14F-4D97-AF65-F5344CB8AC3E}">
        <p14:creationId xmlns:p14="http://schemas.microsoft.com/office/powerpoint/2010/main" xmlns="" val="4209457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919CB8-27B2-4BDF-984A-18B12E9F0696}"/>
              </a:ext>
            </a:extLst>
          </p:cNvPr>
          <p:cNvSpPr>
            <a:spLocks noGrp="1"/>
          </p:cNvSpPr>
          <p:nvPr>
            <p:ph type="title"/>
          </p:nvPr>
        </p:nvSpPr>
        <p:spPr/>
        <p:txBody>
          <a:bodyPr>
            <a:normAutofit fontScale="90000"/>
          </a:bodyPr>
          <a:lstStyle/>
          <a:p>
            <a:r>
              <a:rPr lang="en-ZA" sz="4900" b="1" dirty="0">
                <a:solidFill>
                  <a:srgbClr val="9BBB59">
                    <a:lumMod val="75000"/>
                  </a:srgbClr>
                </a:solidFill>
                <a:latin typeface="Century Gothic" panose="020B0502020202020204" pitchFamily="34" charset="0"/>
              </a:rPr>
              <a:t>STAKEHOLDER</a:t>
            </a:r>
            <a:r>
              <a:rPr kumimoji="0" lang="en-ZA"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r>
            <a:br>
              <a:rPr kumimoji="0" lang="en-ZA"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GB" sz="13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Arial" panose="020B0604020202020204" pitchFamily="34" charset="0"/>
              </a:rPr>
              <a:t>Stakeholder List and categorisation (</a:t>
            </a:r>
            <a:r>
              <a:rPr kumimoji="0" lang="en-GB" sz="1300" b="0" i="0" u="none" strike="noStrike" kern="1200" cap="none" spc="0" normalizeH="0" baseline="0" noProof="0" dirty="0">
                <a:ln>
                  <a:noFill/>
                </a:ln>
                <a:solidFill>
                  <a:srgbClr val="FF0000"/>
                </a:solidFill>
                <a:effectLst/>
                <a:uLnTx/>
                <a:uFillTx/>
                <a:latin typeface="Century Gothic" panose="020B0502020202020204" pitchFamily="34" charset="0"/>
                <a:ea typeface="Times New Roman" panose="02020603050405020304" pitchFamily="18" charset="0"/>
                <a:cs typeface="Arial" panose="020B0604020202020204" pitchFamily="34" charset="0"/>
              </a:rPr>
              <a:t>Red</a:t>
            </a:r>
            <a:r>
              <a:rPr kumimoji="0" lang="en-GB" sz="13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Arial" panose="020B0604020202020204" pitchFamily="34" charset="0"/>
              </a:rPr>
              <a:t> – Government, </a:t>
            </a:r>
            <a:r>
              <a:rPr kumimoji="0" lang="en-GB" sz="1300" b="0" i="0" u="none" strike="noStrike" kern="1200" cap="none" spc="0" normalizeH="0" baseline="0" noProof="0" dirty="0">
                <a:ln>
                  <a:noFill/>
                </a:ln>
                <a:solidFill>
                  <a:srgbClr val="00B050"/>
                </a:solidFill>
                <a:effectLst/>
                <a:uLnTx/>
                <a:uFillTx/>
                <a:latin typeface="Century Gothic" panose="020B0502020202020204" pitchFamily="34" charset="0"/>
                <a:ea typeface="Times New Roman" panose="02020603050405020304" pitchFamily="18" charset="0"/>
                <a:cs typeface="Arial" panose="020B0604020202020204" pitchFamily="34" charset="0"/>
              </a:rPr>
              <a:t>Green</a:t>
            </a:r>
            <a:r>
              <a:rPr kumimoji="0" lang="en-GB" sz="13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Arial" panose="020B0604020202020204" pitchFamily="34" charset="0"/>
              </a:rPr>
              <a:t> – Private, </a:t>
            </a:r>
            <a:r>
              <a:rPr kumimoji="0" lang="en-GB" sz="1300" b="0" i="0" u="none" strike="noStrike" kern="1200" cap="none" spc="0" normalizeH="0" baseline="0" noProof="0" dirty="0">
                <a:ln>
                  <a:noFill/>
                </a:ln>
                <a:solidFill>
                  <a:srgbClr val="FFFF00"/>
                </a:solidFill>
                <a:effectLst/>
                <a:uLnTx/>
                <a:uFillTx/>
                <a:latin typeface="Century Gothic" panose="020B0502020202020204" pitchFamily="34" charset="0"/>
                <a:ea typeface="Times New Roman" panose="02020603050405020304" pitchFamily="18" charset="0"/>
                <a:cs typeface="Arial" panose="020B0604020202020204" pitchFamily="34" charset="0"/>
              </a:rPr>
              <a:t>Yellow</a:t>
            </a:r>
            <a:r>
              <a:rPr kumimoji="0" lang="en-GB" sz="13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Arial" panose="020B0604020202020204" pitchFamily="34" charset="0"/>
              </a:rPr>
              <a:t> – Gov. entities)</a:t>
            </a:r>
            <a:endParaRPr lang="en-ZA" dirty="0">
              <a:latin typeface="Century Gothic" panose="020B0502020202020204" pitchFamily="34" charset="0"/>
            </a:endParaRPr>
          </a:p>
        </p:txBody>
      </p:sp>
      <p:pic>
        <p:nvPicPr>
          <p:cNvPr id="4" name="Content Placeholder 4">
            <a:extLst>
              <a:ext uri="{FF2B5EF4-FFF2-40B4-BE49-F238E27FC236}">
                <a16:creationId xmlns:a16="http://schemas.microsoft.com/office/drawing/2014/main" xmlns="" id="{0105BBF1-AD8D-4CFB-B71C-2860DDC68309}"/>
              </a:ext>
            </a:extLst>
          </p:cNvPr>
          <p:cNvPicPr>
            <a:picLocks noGrp="1"/>
          </p:cNvPicPr>
          <p:nvPr>
            <p:ph idx="1"/>
          </p:nvPr>
        </p:nvPicPr>
        <p:blipFill>
          <a:blip r:embed="rId2"/>
          <a:stretch>
            <a:fillRect/>
          </a:stretch>
        </p:blipFill>
        <p:spPr>
          <a:xfrm>
            <a:off x="531414" y="1201738"/>
            <a:ext cx="8081172" cy="4459287"/>
          </a:xfrm>
          <a:prstGeom prst="rect">
            <a:avLst/>
          </a:prstGeom>
        </p:spPr>
      </p:pic>
      <p:sp>
        <p:nvSpPr>
          <p:cNvPr id="3" name="Slide Number Placeholder 2">
            <a:extLst>
              <a:ext uri="{FF2B5EF4-FFF2-40B4-BE49-F238E27FC236}">
                <a16:creationId xmlns:a16="http://schemas.microsoft.com/office/drawing/2014/main" xmlns="" id="{150CF752-940F-41BC-BBA2-CEB84765BDE1}"/>
              </a:ext>
            </a:extLst>
          </p:cNvPr>
          <p:cNvSpPr>
            <a:spLocks noGrp="1"/>
          </p:cNvSpPr>
          <p:nvPr>
            <p:ph type="sldNum" sz="quarter" idx="12"/>
          </p:nvPr>
        </p:nvSpPr>
        <p:spPr/>
        <p:txBody>
          <a:bodyPr/>
          <a:lstStyle/>
          <a:p>
            <a:fld id="{49E107A0-7B7C-8743-BC43-85A450895BAC}" type="slidenum">
              <a:rPr lang="en-US" smtClean="0"/>
              <a:pPr/>
              <a:t>17</a:t>
            </a:fld>
            <a:endParaRPr lang="en-US"/>
          </a:p>
        </p:txBody>
      </p:sp>
      <p:sp>
        <p:nvSpPr>
          <p:cNvPr id="7" name="Rectangle 6">
            <a:extLst>
              <a:ext uri="{FF2B5EF4-FFF2-40B4-BE49-F238E27FC236}">
                <a16:creationId xmlns:a16="http://schemas.microsoft.com/office/drawing/2014/main" xmlns="" id="{73645AC9-8711-4A2B-9179-8284B2207491}"/>
              </a:ext>
            </a:extLst>
          </p:cNvPr>
          <p:cNvSpPr/>
          <p:nvPr/>
        </p:nvSpPr>
        <p:spPr>
          <a:xfrm>
            <a:off x="1989056" y="5081047"/>
            <a:ext cx="1036948" cy="499621"/>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800" dirty="0">
                <a:ln w="0"/>
                <a:solidFill>
                  <a:schemeClr val="tx1"/>
                </a:solidFill>
                <a:effectLst>
                  <a:outerShdw blurRad="38100" dist="19050" dir="2700000" algn="tl" rotWithShape="0">
                    <a:schemeClr val="dk1">
                      <a:alpha val="40000"/>
                    </a:schemeClr>
                  </a:outerShdw>
                </a:effectLst>
              </a:rPr>
              <a:t>Department of Small Business Development</a:t>
            </a:r>
          </a:p>
        </p:txBody>
      </p:sp>
    </p:spTree>
    <p:extLst>
      <p:ext uri="{BB962C8B-B14F-4D97-AF65-F5344CB8AC3E}">
        <p14:creationId xmlns:p14="http://schemas.microsoft.com/office/powerpoint/2010/main" xmlns="" val="3268401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ZA" sz="3200" b="1" dirty="0">
                <a:solidFill>
                  <a:srgbClr val="9BBB59">
                    <a:lumMod val="75000"/>
                  </a:srgbClr>
                </a:solidFill>
                <a:latin typeface="Century Gothic" panose="020B0502020202020204" pitchFamily="34" charset="0"/>
              </a:rPr>
              <a:t>NATIONAL PROGRAMME DATA MATRIX</a:t>
            </a:r>
          </a:p>
        </p:txBody>
      </p:sp>
      <p:sp>
        <p:nvSpPr>
          <p:cNvPr id="4" name="Slide Number Placeholder 3">
            <a:extLst>
              <a:ext uri="{FF2B5EF4-FFF2-40B4-BE49-F238E27FC236}">
                <a16:creationId xmlns:a16="http://schemas.microsoft.com/office/drawing/2014/main" xmlns="" id="{6D78740C-3CDE-42C7-A7B3-CF3B2FEF2BB5}"/>
              </a:ext>
            </a:extLst>
          </p:cNvPr>
          <p:cNvSpPr>
            <a:spLocks noGrp="1"/>
          </p:cNvSpPr>
          <p:nvPr>
            <p:ph type="sldNum" sz="quarter" idx="12"/>
          </p:nvPr>
        </p:nvSpPr>
        <p:spPr/>
        <p:txBody>
          <a:bodyPr/>
          <a:lstStyle/>
          <a:p>
            <a:fld id="{49E107A0-7B7C-8743-BC43-85A450895BAC}" type="slidenum">
              <a:rPr lang="en-US" smtClean="0"/>
              <a:pPr/>
              <a:t>18</a:t>
            </a:fld>
            <a:endParaRPr lang="en-US"/>
          </a:p>
        </p:txBody>
      </p:sp>
      <p:cxnSp>
        <p:nvCxnSpPr>
          <p:cNvPr id="39" name="Straight Connector 38"/>
          <p:cNvCxnSpPr/>
          <p:nvPr/>
        </p:nvCxnSpPr>
        <p:spPr>
          <a:xfrm>
            <a:off x="5124450" y="4838700"/>
            <a:ext cx="0"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xmlns="" val="862782361"/>
              </p:ext>
            </p:extLst>
          </p:nvPr>
        </p:nvGraphicFramePr>
        <p:xfrm>
          <a:off x="0" y="770662"/>
          <a:ext cx="9143999" cy="5467219"/>
        </p:xfrm>
        <a:graphic>
          <a:graphicData uri="http://schemas.openxmlformats.org/drawingml/2006/table">
            <a:tbl>
              <a:tblPr firstRow="1" bandRow="1">
                <a:tableStyleId>{5C22544A-7EE6-4342-B048-85BDC9FD1C3A}</a:tableStyleId>
              </a:tblPr>
              <a:tblGrid>
                <a:gridCol w="2936288">
                  <a:extLst>
                    <a:ext uri="{9D8B030D-6E8A-4147-A177-3AD203B41FA5}">
                      <a16:colId xmlns:a16="http://schemas.microsoft.com/office/drawing/2014/main" xmlns="" val="76471769"/>
                    </a:ext>
                  </a:extLst>
                </a:gridCol>
                <a:gridCol w="1634175">
                  <a:extLst>
                    <a:ext uri="{9D8B030D-6E8A-4147-A177-3AD203B41FA5}">
                      <a16:colId xmlns:a16="http://schemas.microsoft.com/office/drawing/2014/main" xmlns="" val="3680543479"/>
                    </a:ext>
                  </a:extLst>
                </a:gridCol>
                <a:gridCol w="2176850">
                  <a:extLst>
                    <a:ext uri="{9D8B030D-6E8A-4147-A177-3AD203B41FA5}">
                      <a16:colId xmlns:a16="http://schemas.microsoft.com/office/drawing/2014/main" xmlns="" val="2498921498"/>
                    </a:ext>
                  </a:extLst>
                </a:gridCol>
                <a:gridCol w="2396686">
                  <a:extLst>
                    <a:ext uri="{9D8B030D-6E8A-4147-A177-3AD203B41FA5}">
                      <a16:colId xmlns:a16="http://schemas.microsoft.com/office/drawing/2014/main" xmlns="" val="2830979577"/>
                    </a:ext>
                  </a:extLst>
                </a:gridCol>
              </a:tblGrid>
              <a:tr h="248089">
                <a:tc>
                  <a:txBody>
                    <a:bodyPr/>
                    <a:lstStyle/>
                    <a:p>
                      <a:pPr marL="91440" algn="just">
                        <a:lnSpc>
                          <a:spcPct val="150000"/>
                        </a:lnSpc>
                        <a:spcBef>
                          <a:spcPts val="260"/>
                        </a:spcBef>
                        <a:spcAft>
                          <a:spcPts val="0"/>
                        </a:spcAft>
                      </a:pPr>
                      <a:r>
                        <a:rPr lang="en-ZA" sz="900" b="1" kern="1200" spc="-5" dirty="0">
                          <a:effectLst/>
                          <a:latin typeface="Century Gothic" panose="020B0502020202020204" pitchFamily="34" charset="0"/>
                        </a:rPr>
                        <a:t>Narrative</a:t>
                      </a:r>
                      <a:r>
                        <a:rPr lang="en-ZA" sz="900" b="1" kern="1200" spc="-35" dirty="0">
                          <a:effectLst/>
                          <a:latin typeface="Century Gothic" panose="020B0502020202020204" pitchFamily="34" charset="0"/>
                        </a:rPr>
                        <a:t> </a:t>
                      </a:r>
                      <a:r>
                        <a:rPr lang="en-ZA" sz="900" b="1" kern="1200" dirty="0">
                          <a:effectLst/>
                          <a:latin typeface="Century Gothic" panose="020B0502020202020204" pitchFamily="34" charset="0"/>
                        </a:rPr>
                        <a:t>Summary</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8901" marR="8901" marT="30856" marB="0"/>
                </a:tc>
                <a:tc>
                  <a:txBody>
                    <a:bodyPr/>
                    <a:lstStyle/>
                    <a:p>
                      <a:pPr marL="191770" algn="just">
                        <a:lnSpc>
                          <a:spcPct val="150000"/>
                        </a:lnSpc>
                        <a:spcBef>
                          <a:spcPts val="260"/>
                        </a:spcBef>
                        <a:spcAft>
                          <a:spcPts val="0"/>
                        </a:spcAft>
                      </a:pPr>
                      <a:r>
                        <a:rPr lang="en-ZA" sz="900" b="1" kern="1200" dirty="0">
                          <a:effectLst/>
                          <a:latin typeface="Century Gothic" panose="020B0502020202020204" pitchFamily="34" charset="0"/>
                        </a:rPr>
                        <a:t>Indicators</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8901" marR="8901" marT="30856" marB="0"/>
                </a:tc>
                <a:tc>
                  <a:txBody>
                    <a:bodyPr/>
                    <a:lstStyle/>
                    <a:p>
                      <a:pPr marL="182880" marR="173990" indent="45720" algn="just">
                        <a:lnSpc>
                          <a:spcPct val="150000"/>
                        </a:lnSpc>
                        <a:spcBef>
                          <a:spcPts val="260"/>
                        </a:spcBef>
                        <a:spcAft>
                          <a:spcPts val="0"/>
                        </a:spcAft>
                      </a:pPr>
                      <a:r>
                        <a:rPr lang="en-ZA" sz="900" b="1" kern="1200" spc="-5">
                          <a:effectLst/>
                          <a:latin typeface="Century Gothic" panose="020B0502020202020204" pitchFamily="34" charset="0"/>
                        </a:rPr>
                        <a:t>Means </a:t>
                      </a:r>
                      <a:r>
                        <a:rPr lang="en-ZA" sz="900" b="1" kern="1200">
                          <a:effectLst/>
                          <a:latin typeface="Century Gothic" panose="020B0502020202020204" pitchFamily="34" charset="0"/>
                        </a:rPr>
                        <a:t>of  Verif</a:t>
                      </a:r>
                      <a:r>
                        <a:rPr lang="en-ZA" sz="900" b="1" kern="1200" spc="5">
                          <a:effectLst/>
                          <a:latin typeface="Century Gothic" panose="020B0502020202020204" pitchFamily="34" charset="0"/>
                        </a:rPr>
                        <a:t>ic</a:t>
                      </a:r>
                      <a:r>
                        <a:rPr lang="en-ZA" sz="900" b="1" kern="1200">
                          <a:effectLst/>
                          <a:latin typeface="Century Gothic" panose="020B0502020202020204" pitchFamily="34" charset="0"/>
                        </a:rPr>
                        <a:t>at</a:t>
                      </a:r>
                      <a:r>
                        <a:rPr lang="en-ZA" sz="900" b="1" kern="1200" spc="5">
                          <a:effectLst/>
                          <a:latin typeface="Century Gothic" panose="020B0502020202020204" pitchFamily="34" charset="0"/>
                        </a:rPr>
                        <a:t>i</a:t>
                      </a:r>
                      <a:r>
                        <a:rPr lang="en-ZA" sz="900" b="1" kern="1200">
                          <a:effectLst/>
                          <a:latin typeface="Century Gothic" panose="020B0502020202020204" pitchFamily="34" charset="0"/>
                        </a:rPr>
                        <a:t>on</a:t>
                      </a:r>
                      <a:endParaRPr lang="en-ZA" sz="1050" b="1">
                        <a:effectLst/>
                        <a:latin typeface="Century Gothic" panose="020B0502020202020204" pitchFamily="34" charset="0"/>
                        <a:ea typeface="Calibri" panose="020F0502020204030204" pitchFamily="34" charset="0"/>
                        <a:cs typeface="Times New Roman" panose="02020603050405020304" pitchFamily="18" charset="0"/>
                      </a:endParaRPr>
                    </a:p>
                  </a:txBody>
                  <a:tcPr marL="8901" marR="8901" marT="30856" marB="0"/>
                </a:tc>
                <a:tc>
                  <a:txBody>
                    <a:bodyPr/>
                    <a:lstStyle/>
                    <a:p>
                      <a:pPr marL="201295" marR="201295" indent="54610" algn="just">
                        <a:lnSpc>
                          <a:spcPct val="150000"/>
                        </a:lnSpc>
                        <a:spcBef>
                          <a:spcPts val="260"/>
                        </a:spcBef>
                        <a:spcAft>
                          <a:spcPts val="0"/>
                        </a:spcAft>
                      </a:pPr>
                      <a:r>
                        <a:rPr lang="en-ZA" sz="900" b="1" kern="1200" dirty="0">
                          <a:effectLst/>
                          <a:latin typeface="Century Gothic" panose="020B0502020202020204" pitchFamily="34" charset="0"/>
                        </a:rPr>
                        <a:t>Important  As</a:t>
                      </a:r>
                      <a:r>
                        <a:rPr lang="en-ZA" sz="900" b="1" kern="1200" spc="5" dirty="0">
                          <a:effectLst/>
                          <a:latin typeface="Century Gothic" panose="020B0502020202020204" pitchFamily="34" charset="0"/>
                        </a:rPr>
                        <a:t>s</a:t>
                      </a:r>
                      <a:r>
                        <a:rPr lang="en-ZA" sz="900" b="1" kern="1200" dirty="0">
                          <a:effectLst/>
                          <a:latin typeface="Century Gothic" panose="020B0502020202020204" pitchFamily="34" charset="0"/>
                        </a:rPr>
                        <a:t>u</a:t>
                      </a:r>
                      <a:r>
                        <a:rPr lang="en-ZA" sz="900" b="1" kern="1200" spc="5" dirty="0">
                          <a:effectLst/>
                          <a:latin typeface="Century Gothic" panose="020B0502020202020204" pitchFamily="34" charset="0"/>
                        </a:rPr>
                        <a:t>m</a:t>
                      </a:r>
                      <a:r>
                        <a:rPr lang="en-ZA" sz="900" b="1" kern="1200" dirty="0">
                          <a:effectLst/>
                          <a:latin typeface="Century Gothic" panose="020B0502020202020204" pitchFamily="34" charset="0"/>
                        </a:rPr>
                        <a:t>pt</a:t>
                      </a:r>
                      <a:r>
                        <a:rPr lang="en-ZA" sz="900" b="1" kern="1200" spc="5" dirty="0">
                          <a:effectLst/>
                          <a:latin typeface="Century Gothic" panose="020B0502020202020204" pitchFamily="34" charset="0"/>
                        </a:rPr>
                        <a:t>i</a:t>
                      </a:r>
                      <a:r>
                        <a:rPr lang="en-ZA" sz="900" b="1" kern="1200" dirty="0">
                          <a:effectLst/>
                          <a:latin typeface="Century Gothic" panose="020B0502020202020204" pitchFamily="34" charset="0"/>
                        </a:rPr>
                        <a:t>on</a:t>
                      </a:r>
                      <a:endParaRPr lang="en-ZA" sz="105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8901" marR="8901" marT="30856" marB="0"/>
                </a:tc>
                <a:extLst>
                  <a:ext uri="{0D108BD9-81ED-4DB2-BD59-A6C34878D82A}">
                    <a16:rowId xmlns:a16="http://schemas.microsoft.com/office/drawing/2014/main" xmlns="" val="83434710"/>
                  </a:ext>
                </a:extLst>
              </a:tr>
              <a:tr h="808360">
                <a:tc>
                  <a:txBody>
                    <a:bodyPr/>
                    <a:lstStyle/>
                    <a:p>
                      <a:pPr marL="73025" algn="just">
                        <a:lnSpc>
                          <a:spcPct val="150000"/>
                        </a:lnSpc>
                        <a:spcBef>
                          <a:spcPts val="260"/>
                        </a:spcBef>
                        <a:spcAft>
                          <a:spcPts val="0"/>
                        </a:spcAft>
                      </a:pPr>
                      <a:r>
                        <a:rPr lang="en-ZA" sz="900" b="1" u="sng" kern="1200" spc="-5" dirty="0">
                          <a:effectLst/>
                          <a:latin typeface="Century Gothic" panose="020B0502020202020204" pitchFamily="34" charset="0"/>
                        </a:rPr>
                        <a:t>Overall</a:t>
                      </a:r>
                      <a:r>
                        <a:rPr lang="en-ZA" sz="900" b="1" u="sng" kern="1200" spc="-20" dirty="0">
                          <a:effectLst/>
                          <a:latin typeface="Century Gothic" panose="020B0502020202020204" pitchFamily="34" charset="0"/>
                        </a:rPr>
                        <a:t> </a:t>
                      </a:r>
                      <a:r>
                        <a:rPr lang="en-ZA" sz="900" b="1" u="sng" kern="1200" spc="-5" dirty="0">
                          <a:effectLst/>
                          <a:latin typeface="Century Gothic" panose="020B0502020202020204" pitchFamily="34" charset="0"/>
                        </a:rPr>
                        <a:t>Goal</a:t>
                      </a:r>
                      <a:endParaRPr lang="en-ZA" sz="900" b="1" u="sng" dirty="0">
                        <a:effectLst/>
                        <a:latin typeface="Century Gothic" panose="020B0502020202020204" pitchFamily="34" charset="0"/>
                      </a:endParaRPr>
                    </a:p>
                    <a:p>
                      <a:pPr marL="73025" algn="just">
                        <a:lnSpc>
                          <a:spcPct val="150000"/>
                        </a:lnSpc>
                        <a:spcBef>
                          <a:spcPts val="260"/>
                        </a:spcBef>
                        <a:spcAft>
                          <a:spcPts val="0"/>
                        </a:spcAft>
                      </a:pPr>
                      <a:r>
                        <a:rPr lang="en-ZA" sz="900" b="1" kern="1200" spc="-5" dirty="0">
                          <a:effectLst/>
                          <a:latin typeface="Century Gothic" panose="020B0502020202020204" pitchFamily="34" charset="0"/>
                        </a:rPr>
                        <a:t>Small-Scale Fishing Primary Co-operatives are fully capacitated to effectively run business entities</a:t>
                      </a:r>
                      <a:endParaRPr lang="en-ZA" sz="9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8901" marR="8901" marT="30856" marB="0"/>
                </a:tc>
                <a:tc>
                  <a:txBody>
                    <a:bodyPr/>
                    <a:lstStyle/>
                    <a:p>
                      <a:pPr marL="171450" lvl="0" indent="-171450">
                        <a:buFont typeface="Arial" panose="020B0604020202020204" pitchFamily="34" charset="0"/>
                        <a:buChar char="•"/>
                      </a:pPr>
                      <a:r>
                        <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Economically sustainable SSF Coops</a:t>
                      </a:r>
                    </a:p>
                    <a:p>
                      <a:r>
                        <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171450" indent="-171450" algn="l">
                        <a:lnSpc>
                          <a:spcPct val="150000"/>
                        </a:lnSpc>
                        <a:spcAft>
                          <a:spcPts val="0"/>
                        </a:spcAft>
                        <a:buFont typeface="Arial" panose="020B0604020202020204" pitchFamily="34" charset="0"/>
                        <a:buChar char="•"/>
                      </a:pPr>
                      <a:endPar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0"/>
                        </a:spcAft>
                        <a:buFont typeface="Arial" panose="020B0604020202020204" pitchFamily="34" charset="0"/>
                        <a:buChar char="•"/>
                      </a:pPr>
                      <a:endPar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901" marR="8901" marT="8901" marB="0"/>
                </a:tc>
                <a:tc>
                  <a:txBody>
                    <a:bodyPr/>
                    <a:lstStyle/>
                    <a:p>
                      <a:pPr marL="171450" indent="-171450" algn="just">
                        <a:lnSpc>
                          <a:spcPct val="150000"/>
                        </a:lnSpc>
                        <a:spcAft>
                          <a:spcPts val="0"/>
                        </a:spcAft>
                        <a:buFont typeface="Arial" panose="020B0604020202020204" pitchFamily="34" charset="0"/>
                        <a:buChar char="•"/>
                      </a:pPr>
                      <a:r>
                        <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Diagnostic report of co-operatives and the sector</a:t>
                      </a:r>
                      <a:endParaRPr lang="en-GB"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0"/>
                        </a:spcAft>
                        <a:buFont typeface="Arial" panose="020B0604020202020204" pitchFamily="34" charset="0"/>
                        <a:buChar char="•"/>
                      </a:pPr>
                      <a:endPar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901" marR="8901" marT="8901" marB="0"/>
                </a:tc>
                <a:tc>
                  <a:txBody>
                    <a:bodyPr/>
                    <a:lstStyle/>
                    <a:p>
                      <a:pPr marL="342900" lvl="0" indent="-342900" algn="just">
                        <a:lnSpc>
                          <a:spcPct val="150000"/>
                        </a:lnSpc>
                        <a:spcAft>
                          <a:spcPts val="0"/>
                        </a:spcAft>
                        <a:buFont typeface="Symbol" panose="05050102010706020507" pitchFamily="18" charset="2"/>
                        <a:buChar char=""/>
                      </a:pPr>
                      <a:r>
                        <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The co-operative members are committed to</a:t>
                      </a:r>
                      <a:r>
                        <a:rPr lang="en-ZA" sz="900" b="1" kern="1200" baseline="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 achieving the goal</a:t>
                      </a:r>
                      <a:endPar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901" marR="8901" marT="8901" marB="0"/>
                </a:tc>
                <a:extLst>
                  <a:ext uri="{0D108BD9-81ED-4DB2-BD59-A6C34878D82A}">
                    <a16:rowId xmlns:a16="http://schemas.microsoft.com/office/drawing/2014/main" xmlns="" val="3202064163"/>
                  </a:ext>
                </a:extLst>
              </a:tr>
              <a:tr h="827749">
                <a:tc>
                  <a:txBody>
                    <a:bodyPr/>
                    <a:lstStyle/>
                    <a:p>
                      <a:pPr marL="73025" algn="just">
                        <a:lnSpc>
                          <a:spcPct val="150000"/>
                        </a:lnSpc>
                        <a:spcBef>
                          <a:spcPts val="265"/>
                        </a:spcBef>
                        <a:spcAft>
                          <a:spcPts val="0"/>
                        </a:spcAft>
                      </a:pPr>
                      <a:r>
                        <a:rPr lang="en-ZA" sz="900" b="1" u="sng" kern="1200" dirty="0">
                          <a:effectLst/>
                          <a:latin typeface="Century Gothic" panose="020B0502020202020204" pitchFamily="34" charset="0"/>
                        </a:rPr>
                        <a:t>Programme</a:t>
                      </a:r>
                      <a:r>
                        <a:rPr lang="en-ZA" sz="900" b="1" u="sng" kern="1200" spc="-40" dirty="0">
                          <a:effectLst/>
                          <a:latin typeface="Century Gothic" panose="020B0502020202020204" pitchFamily="34" charset="0"/>
                        </a:rPr>
                        <a:t> </a:t>
                      </a:r>
                      <a:r>
                        <a:rPr lang="en-ZA" sz="900" b="1" u="sng" kern="1200" dirty="0">
                          <a:effectLst/>
                          <a:latin typeface="Century Gothic" panose="020B0502020202020204" pitchFamily="34" charset="0"/>
                        </a:rPr>
                        <a:t>Purpose</a:t>
                      </a:r>
                      <a:endParaRPr lang="en-ZA" sz="900" b="1" u="sng" dirty="0">
                        <a:effectLst/>
                        <a:latin typeface="Century Gothic" panose="020B0502020202020204" pitchFamily="34" charset="0"/>
                      </a:endParaRPr>
                    </a:p>
                    <a:p>
                      <a:pPr marL="73025" algn="just">
                        <a:lnSpc>
                          <a:spcPct val="150000"/>
                        </a:lnSpc>
                        <a:spcBef>
                          <a:spcPts val="265"/>
                        </a:spcBef>
                        <a:spcAft>
                          <a:spcPts val="0"/>
                        </a:spcAft>
                      </a:pPr>
                      <a:r>
                        <a:rPr lang="en-ZA" sz="900" b="1" kern="1200" dirty="0">
                          <a:effectLst/>
                          <a:latin typeface="Century Gothic" panose="020B0502020202020204" pitchFamily="34" charset="0"/>
                        </a:rPr>
                        <a:t>To ensure that Small-Scale Fishing Primary Co-operatives participate meaningfully in the value chain</a:t>
                      </a:r>
                      <a:endParaRPr lang="en-ZA" sz="900" b="1"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8901" marR="8901" marT="31449" marB="0"/>
                </a:tc>
                <a:tc>
                  <a:txBody>
                    <a:bodyPr/>
                    <a:lstStyle/>
                    <a:p>
                      <a:pPr marL="0" indent="0" algn="l">
                        <a:lnSpc>
                          <a:spcPct val="150000"/>
                        </a:lnSpc>
                        <a:spcAft>
                          <a:spcPts val="0"/>
                        </a:spcAft>
                        <a:buFont typeface="Arial" panose="020B0604020202020204" pitchFamily="34" charset="0"/>
                        <a:buNone/>
                      </a:pPr>
                      <a:endPar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l">
                        <a:lnSpc>
                          <a:spcPct val="150000"/>
                        </a:lnSpc>
                        <a:spcAft>
                          <a:spcPts val="0"/>
                        </a:spcAft>
                        <a:buFont typeface="Arial" panose="020B0604020202020204" pitchFamily="34" charset="0"/>
                        <a:buChar char="•"/>
                      </a:pPr>
                      <a:r>
                        <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Consistent participation in the value chain and beneficiation</a:t>
                      </a:r>
                    </a:p>
                    <a:p>
                      <a:pPr marL="171450" indent="-171450" algn="just">
                        <a:lnSpc>
                          <a:spcPct val="150000"/>
                        </a:lnSpc>
                        <a:spcAft>
                          <a:spcPts val="0"/>
                        </a:spcAft>
                        <a:buFont typeface="Arial" panose="020B0604020202020204" pitchFamily="34" charset="0"/>
                        <a:buChar char="•"/>
                      </a:pPr>
                      <a:endPar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901" marR="8901" marT="8901" marB="0"/>
                </a:tc>
                <a:tc>
                  <a:txBody>
                    <a:bodyPr/>
                    <a:lstStyle/>
                    <a:p>
                      <a:pPr marL="171450" lvl="0" indent="-171450" algn="just">
                        <a:lnSpc>
                          <a:spcPct val="150000"/>
                        </a:lnSpc>
                        <a:spcAft>
                          <a:spcPts val="0"/>
                        </a:spcAft>
                        <a:buFont typeface="Arial" panose="020B0604020202020204" pitchFamily="34" charset="0"/>
                        <a:buChar char="•"/>
                      </a:pPr>
                      <a:r>
                        <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“bankable” business model and status of co-operatives</a:t>
                      </a:r>
                    </a:p>
                    <a:p>
                      <a:pPr algn="just">
                        <a:lnSpc>
                          <a:spcPct val="150000"/>
                        </a:lnSpc>
                        <a:spcAft>
                          <a:spcPts val="0"/>
                        </a:spcAft>
                      </a:pPr>
                      <a:endPar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901" marR="8901" marT="8901" marB="0"/>
                </a:tc>
                <a:tc>
                  <a:txBody>
                    <a:bodyPr/>
                    <a:lstStyle/>
                    <a:p>
                      <a:pPr marL="171450" lvl="0" indent="-171450" algn="just">
                        <a:lnSpc>
                          <a:spcPct val="150000"/>
                        </a:lnSpc>
                        <a:spcAft>
                          <a:spcPts val="0"/>
                        </a:spcAft>
                        <a:buFont typeface="Arial" panose="020B0604020202020204" pitchFamily="34" charset="0"/>
                        <a:buChar char="•"/>
                      </a:pPr>
                      <a:r>
                        <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The co-operatives will be able to carry out all the activities from pre-harvesting, harvesting and post harvesting.</a:t>
                      </a:r>
                    </a:p>
                    <a:p>
                      <a:pPr algn="just">
                        <a:lnSpc>
                          <a:spcPct val="150000"/>
                        </a:lnSpc>
                        <a:spcAft>
                          <a:spcPts val="0"/>
                        </a:spcAft>
                      </a:pPr>
                      <a:endPar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901" marR="8901" marT="8901" marB="0"/>
                </a:tc>
                <a:extLst>
                  <a:ext uri="{0D108BD9-81ED-4DB2-BD59-A6C34878D82A}">
                    <a16:rowId xmlns:a16="http://schemas.microsoft.com/office/drawing/2014/main" xmlns="" val="423068541"/>
                  </a:ext>
                </a:extLst>
              </a:tr>
              <a:tr h="3399712">
                <a:tc>
                  <a:txBody>
                    <a:bodyPr/>
                    <a:lstStyle/>
                    <a:p>
                      <a:pPr marL="73025" algn="just">
                        <a:lnSpc>
                          <a:spcPct val="150000"/>
                        </a:lnSpc>
                        <a:spcBef>
                          <a:spcPts val="265"/>
                        </a:spcBef>
                        <a:spcAft>
                          <a:spcPts val="0"/>
                        </a:spcAft>
                      </a:pPr>
                      <a:r>
                        <a:rPr lang="en-ZA" sz="900" b="1" u="sng" kern="1200" spc="-5" dirty="0">
                          <a:effectLst/>
                          <a:latin typeface="Century Gothic" panose="020B0502020202020204" pitchFamily="34" charset="0"/>
                        </a:rPr>
                        <a:t>Outputs </a:t>
                      </a:r>
                      <a:endParaRPr lang="en-ZA" sz="900" b="1" u="sng" dirty="0">
                        <a:effectLst/>
                        <a:latin typeface="Century Gothic" panose="020B0502020202020204" pitchFamily="34" charset="0"/>
                      </a:endParaRPr>
                    </a:p>
                    <a:p>
                      <a:pPr marL="244475" indent="-171450" algn="just">
                        <a:lnSpc>
                          <a:spcPct val="150000"/>
                        </a:lnSpc>
                        <a:spcBef>
                          <a:spcPts val="265"/>
                        </a:spcBef>
                        <a:spcAft>
                          <a:spcPts val="0"/>
                        </a:spcAft>
                        <a:buFont typeface="Arial" panose="020B0604020202020204" pitchFamily="34" charset="0"/>
                        <a:buChar char="•"/>
                      </a:pPr>
                      <a:r>
                        <a:rPr lang="en-ZA" sz="900" b="1" kern="1200" spc="-5" dirty="0">
                          <a:effectLst/>
                          <a:latin typeface="Century Gothic" panose="020B0502020202020204" pitchFamily="34" charset="0"/>
                        </a:rPr>
                        <a:t>Small-Scale Fishing Primary Co-operatives have improved skills to run successful business entities. </a:t>
                      </a:r>
                    </a:p>
                    <a:p>
                      <a:pPr marL="244475" indent="-171450" algn="just">
                        <a:lnSpc>
                          <a:spcPct val="150000"/>
                        </a:lnSpc>
                        <a:spcBef>
                          <a:spcPts val="265"/>
                        </a:spcBef>
                        <a:spcAft>
                          <a:spcPts val="0"/>
                        </a:spcAft>
                        <a:buFont typeface="Arial" panose="020B0604020202020204" pitchFamily="34" charset="0"/>
                        <a:buChar char="•"/>
                      </a:pPr>
                      <a:endParaRPr lang="en-ZA" sz="900" b="1" dirty="0">
                        <a:effectLst/>
                        <a:latin typeface="Century Gothic" panose="020B0502020202020204" pitchFamily="34" charset="0"/>
                      </a:endParaRPr>
                    </a:p>
                    <a:p>
                      <a:pPr marL="244475" indent="-171450" algn="just">
                        <a:lnSpc>
                          <a:spcPct val="150000"/>
                        </a:lnSpc>
                        <a:spcBef>
                          <a:spcPts val="265"/>
                        </a:spcBef>
                        <a:spcAft>
                          <a:spcPts val="0"/>
                        </a:spcAft>
                        <a:buFont typeface="Arial" panose="020B0604020202020204" pitchFamily="34" charset="0"/>
                        <a:buChar char="•"/>
                      </a:pPr>
                      <a:r>
                        <a:rPr lang="en-ZA" sz="900" b="1" dirty="0">
                          <a:effectLst/>
                          <a:latin typeface="Century Gothic" panose="020B0502020202020204" pitchFamily="34" charset="0"/>
                        </a:rPr>
                        <a:t>Small-Scale Fishing Primary Co-operatives are in control of the price of their fish</a:t>
                      </a:r>
                    </a:p>
                    <a:p>
                      <a:pPr marL="244475" indent="-171450" algn="just">
                        <a:lnSpc>
                          <a:spcPct val="150000"/>
                        </a:lnSpc>
                        <a:spcBef>
                          <a:spcPts val="265"/>
                        </a:spcBef>
                        <a:spcAft>
                          <a:spcPts val="0"/>
                        </a:spcAft>
                        <a:buFont typeface="Arial" panose="020B0604020202020204" pitchFamily="34" charset="0"/>
                        <a:buChar char="•"/>
                      </a:pPr>
                      <a:endParaRPr lang="en-ZA" sz="900" b="1" dirty="0">
                        <a:effectLst/>
                        <a:latin typeface="Century Gothic" panose="020B0502020202020204" pitchFamily="34" charset="0"/>
                      </a:endParaRPr>
                    </a:p>
                    <a:p>
                      <a:pPr marL="244475" indent="-171450" algn="just">
                        <a:lnSpc>
                          <a:spcPct val="150000"/>
                        </a:lnSpc>
                        <a:spcBef>
                          <a:spcPts val="265"/>
                        </a:spcBef>
                        <a:spcAft>
                          <a:spcPts val="0"/>
                        </a:spcAft>
                        <a:buFont typeface="Arial" panose="020B0604020202020204" pitchFamily="34" charset="0"/>
                        <a:buChar char="•"/>
                      </a:pPr>
                      <a:r>
                        <a:rPr lang="en-ZA" sz="900" b="1" dirty="0">
                          <a:effectLst/>
                          <a:latin typeface="Century Gothic" panose="020B0502020202020204" pitchFamily="34" charset="0"/>
                        </a:rPr>
                        <a:t>Small-Scale Fishing Primary Co-operatives have</a:t>
                      </a:r>
                      <a:r>
                        <a:rPr lang="en-ZA" sz="900" b="1" baseline="0" dirty="0">
                          <a:effectLst/>
                          <a:latin typeface="Century Gothic" panose="020B0502020202020204" pitchFamily="34" charset="0"/>
                        </a:rPr>
                        <a:t> access to markets.</a:t>
                      </a:r>
                    </a:p>
                    <a:p>
                      <a:pPr marL="73025" indent="0" algn="just">
                        <a:lnSpc>
                          <a:spcPct val="150000"/>
                        </a:lnSpc>
                        <a:spcBef>
                          <a:spcPts val="265"/>
                        </a:spcBef>
                        <a:spcAft>
                          <a:spcPts val="0"/>
                        </a:spcAft>
                        <a:buFont typeface="Arial" panose="020B0604020202020204" pitchFamily="34" charset="0"/>
                        <a:buNone/>
                      </a:pPr>
                      <a:endParaRPr lang="en-ZA" sz="900" b="1" baseline="0" dirty="0">
                        <a:effectLst/>
                        <a:latin typeface="Century Gothic" panose="020B0502020202020204" pitchFamily="34" charset="0"/>
                      </a:endParaRPr>
                    </a:p>
                    <a:p>
                      <a:pPr marL="244475" marR="0" indent="-171450" algn="just" defTabSz="457200" rtl="0" eaLnBrk="1" fontAlgn="auto" latinLnBrk="0" hangingPunct="1">
                        <a:lnSpc>
                          <a:spcPct val="150000"/>
                        </a:lnSpc>
                        <a:spcBef>
                          <a:spcPts val="265"/>
                        </a:spcBef>
                        <a:spcAft>
                          <a:spcPts val="0"/>
                        </a:spcAft>
                        <a:buClrTx/>
                        <a:buSzTx/>
                        <a:buFont typeface="Arial" panose="020B0604020202020204" pitchFamily="34" charset="0"/>
                        <a:buChar char="•"/>
                        <a:tabLst/>
                        <a:defRPr/>
                      </a:pPr>
                      <a:r>
                        <a:rPr lang="en-ZA" sz="900" b="1" dirty="0">
                          <a:effectLst/>
                          <a:latin typeface="Century Gothic" panose="020B0502020202020204" pitchFamily="34" charset="0"/>
                        </a:rPr>
                        <a:t>Small-Scale Fishing Primary Co-operatives have</a:t>
                      </a:r>
                      <a:r>
                        <a:rPr lang="en-ZA" sz="900" b="1" baseline="0" dirty="0">
                          <a:effectLst/>
                          <a:latin typeface="Century Gothic" panose="020B0502020202020204" pitchFamily="34" charset="0"/>
                        </a:rPr>
                        <a:t> access to infrastructure and equipment.</a:t>
                      </a:r>
                    </a:p>
                    <a:p>
                      <a:pPr marL="244475" indent="-171450" algn="just">
                        <a:lnSpc>
                          <a:spcPct val="150000"/>
                        </a:lnSpc>
                        <a:spcBef>
                          <a:spcPts val="265"/>
                        </a:spcBef>
                        <a:spcAft>
                          <a:spcPts val="0"/>
                        </a:spcAft>
                        <a:buFont typeface="Arial" panose="020B0604020202020204" pitchFamily="34" charset="0"/>
                        <a:buChar char="•"/>
                      </a:pPr>
                      <a:endParaRPr lang="en-ZA" sz="900" b="1" dirty="0">
                        <a:effectLst/>
                        <a:latin typeface="Century Gothic" panose="020B0502020202020204" pitchFamily="34" charset="0"/>
                      </a:endParaRPr>
                    </a:p>
                  </a:txBody>
                  <a:tcPr marL="8901" marR="8901" marT="31449" marB="0"/>
                </a:tc>
                <a:tc>
                  <a:txBody>
                    <a:bodyPr/>
                    <a:lstStyle/>
                    <a:p>
                      <a:pPr marL="171450" indent="-171450" algn="just">
                        <a:lnSpc>
                          <a:spcPct val="150000"/>
                        </a:lnSpc>
                        <a:spcAft>
                          <a:spcPts val="0"/>
                        </a:spcAft>
                        <a:buFont typeface="Arial" panose="020B0604020202020204" pitchFamily="34" charset="0"/>
                        <a:buChar char="•"/>
                      </a:pPr>
                      <a:r>
                        <a:rPr lang="en-GB"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Co-operative have business capacity and resilience</a:t>
                      </a:r>
                    </a:p>
                    <a:p>
                      <a:pPr marL="171450" indent="-171450" algn="just">
                        <a:lnSpc>
                          <a:spcPct val="150000"/>
                        </a:lnSpc>
                        <a:spcAft>
                          <a:spcPts val="0"/>
                        </a:spcAft>
                        <a:buFont typeface="Arial" panose="020B0604020202020204" pitchFamily="34" charset="0"/>
                        <a:buChar char="•"/>
                      </a:pPr>
                      <a:endParaRPr lang="en-GB"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0"/>
                        </a:spcAft>
                        <a:buFont typeface="Arial" panose="020B0604020202020204" pitchFamily="34" charset="0"/>
                        <a:buChar char="•"/>
                      </a:pPr>
                      <a:r>
                        <a:rPr lang="en-GB"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The co-operatives are determining or able to negotiate price based on coops business model.</a:t>
                      </a:r>
                    </a:p>
                    <a:p>
                      <a:pPr algn="just">
                        <a:lnSpc>
                          <a:spcPct val="150000"/>
                        </a:lnSpc>
                        <a:spcAft>
                          <a:spcPts val="0"/>
                        </a:spcAft>
                      </a:pPr>
                      <a:endParaRPr lang="en-GB"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0"/>
                        </a:spcAft>
                        <a:buFont typeface="Arial" panose="020B0604020202020204" pitchFamily="34" charset="0"/>
                        <a:buChar char="•"/>
                      </a:pPr>
                      <a:r>
                        <a:rPr lang="en-GB"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Product flow through determined markets established</a:t>
                      </a:r>
                    </a:p>
                    <a:p>
                      <a:pPr algn="just">
                        <a:lnSpc>
                          <a:spcPct val="150000"/>
                        </a:lnSpc>
                        <a:spcAft>
                          <a:spcPts val="0"/>
                        </a:spcAft>
                      </a:pPr>
                      <a:endPar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0"/>
                        </a:spcAft>
                        <a:buFont typeface="Arial" panose="020B0604020202020204" pitchFamily="34" charset="0"/>
                        <a:buChar char="•"/>
                      </a:pPr>
                      <a:r>
                        <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Improved infrastructure and access to fishing-related equipment</a:t>
                      </a:r>
                    </a:p>
                  </a:txBody>
                  <a:tcPr marL="8901" marR="8901" marT="8901" marB="0"/>
                </a:tc>
                <a:tc>
                  <a:txBody>
                    <a:bodyPr/>
                    <a:lstStyle/>
                    <a:p>
                      <a:pPr marL="171450" indent="-171450" algn="just">
                        <a:lnSpc>
                          <a:spcPct val="150000"/>
                        </a:lnSpc>
                        <a:spcAft>
                          <a:spcPts val="0"/>
                        </a:spcAft>
                        <a:buFont typeface="Arial" panose="020B0604020202020204" pitchFamily="34" charset="0"/>
                        <a:buChar char="•"/>
                      </a:pPr>
                      <a:endParaRPr lang="en-GB"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0"/>
                        </a:spcAft>
                        <a:buFont typeface="Arial" panose="020B0604020202020204" pitchFamily="34" charset="0"/>
                        <a:buChar char="•"/>
                      </a:pPr>
                      <a:r>
                        <a:rPr lang="en-GB"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Skills and capacity audit</a:t>
                      </a:r>
                    </a:p>
                    <a:p>
                      <a:pPr marL="0" indent="0" algn="just">
                        <a:lnSpc>
                          <a:spcPct val="150000"/>
                        </a:lnSpc>
                        <a:spcAft>
                          <a:spcPts val="0"/>
                        </a:spcAft>
                        <a:buFont typeface="Arial" panose="020B0604020202020204" pitchFamily="34" charset="0"/>
                        <a:buNone/>
                      </a:pPr>
                      <a:endParaRPr lang="en-GB"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0"/>
                        </a:spcAft>
                        <a:buFont typeface="Arial" panose="020B0604020202020204" pitchFamily="34" charset="0"/>
                        <a:buChar char="•"/>
                      </a:pPr>
                      <a:endParaRPr lang="en-GB"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0"/>
                        </a:spcAft>
                        <a:buFont typeface="Arial" panose="020B0604020202020204" pitchFamily="34" charset="0"/>
                        <a:buChar char="•"/>
                      </a:pPr>
                      <a:endParaRPr lang="en-GB"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0"/>
                        </a:spcAft>
                        <a:buFont typeface="Arial" panose="020B0604020202020204" pitchFamily="34" charset="0"/>
                        <a:buChar char="•"/>
                      </a:pPr>
                      <a:r>
                        <a:rPr lang="en-GB"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Product flow report and profit margins.</a:t>
                      </a:r>
                    </a:p>
                    <a:p>
                      <a:pPr marL="171450" indent="-171450" algn="just">
                        <a:lnSpc>
                          <a:spcPct val="150000"/>
                        </a:lnSpc>
                        <a:spcAft>
                          <a:spcPts val="0"/>
                        </a:spcAft>
                        <a:buFont typeface="Arial" panose="020B0604020202020204" pitchFamily="34" charset="0"/>
                        <a:buChar char="•"/>
                      </a:pPr>
                      <a:endParaRPr lang="en-GB"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0"/>
                        </a:spcAft>
                        <a:buFont typeface="Arial" panose="020B0604020202020204" pitchFamily="34" charset="0"/>
                        <a:buChar char="•"/>
                      </a:pPr>
                      <a:endParaRPr lang="en-GB"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0"/>
                        </a:spcAft>
                        <a:buFont typeface="Arial" panose="020B0604020202020204" pitchFamily="34" charset="0"/>
                        <a:buChar char="•"/>
                      </a:pPr>
                      <a:r>
                        <a:rPr lang="en-GB"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Product flow report and profit margins.</a:t>
                      </a:r>
                    </a:p>
                    <a:p>
                      <a:pPr algn="just">
                        <a:lnSpc>
                          <a:spcPct val="150000"/>
                        </a:lnSpc>
                        <a:spcAft>
                          <a:spcPts val="0"/>
                        </a:spcAft>
                      </a:pPr>
                      <a:endPar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50000"/>
                        </a:lnSpc>
                        <a:spcAft>
                          <a:spcPts val="0"/>
                        </a:spcAft>
                      </a:pPr>
                      <a:endPar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0"/>
                        </a:spcAft>
                        <a:buFont typeface="Arial" panose="020B0604020202020204" pitchFamily="34" charset="0"/>
                        <a:buChar char="•"/>
                      </a:pPr>
                      <a:r>
                        <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Status of infrastructure reports</a:t>
                      </a:r>
                    </a:p>
                  </a:txBody>
                  <a:tcPr marL="8901" marR="8901" marT="8901" marB="0"/>
                </a:tc>
                <a:tc>
                  <a:txBody>
                    <a:bodyPr/>
                    <a:lstStyle/>
                    <a:p>
                      <a:pPr marL="171450" indent="-171450" algn="just">
                        <a:lnSpc>
                          <a:spcPct val="150000"/>
                        </a:lnSpc>
                        <a:spcAft>
                          <a:spcPts val="0"/>
                        </a:spcAft>
                        <a:buFont typeface="Arial" panose="020B0604020202020204" pitchFamily="34" charset="0"/>
                        <a:buChar char="•"/>
                      </a:pPr>
                      <a:r>
                        <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Rights allocated are relatively economically</a:t>
                      </a:r>
                      <a:r>
                        <a:rPr lang="en-ZA" sz="900" b="1" kern="1200" baseline="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 viable;</a:t>
                      </a:r>
                    </a:p>
                    <a:p>
                      <a:pPr marL="171450" indent="-171450" algn="just">
                        <a:lnSpc>
                          <a:spcPct val="150000"/>
                        </a:lnSpc>
                        <a:spcAft>
                          <a:spcPts val="0"/>
                        </a:spcAft>
                        <a:buFont typeface="Arial" panose="020B0604020202020204" pitchFamily="34" charset="0"/>
                        <a:buChar char="•"/>
                      </a:pPr>
                      <a:r>
                        <a:rPr lang="en-ZA" sz="900" b="1" kern="1200" baseline="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There is cohesion in the co-operative;</a:t>
                      </a:r>
                    </a:p>
                    <a:p>
                      <a:pPr marL="171450" indent="-171450" algn="just">
                        <a:lnSpc>
                          <a:spcPct val="150000"/>
                        </a:lnSpc>
                        <a:spcAft>
                          <a:spcPts val="0"/>
                        </a:spcAft>
                        <a:buFont typeface="Arial" panose="020B0604020202020204" pitchFamily="34" charset="0"/>
                        <a:buChar char="•"/>
                      </a:pPr>
                      <a:r>
                        <a:rPr lang="en-ZA" sz="900" b="1" kern="1200" baseline="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There is willingness to learn;</a:t>
                      </a:r>
                    </a:p>
                    <a:p>
                      <a:pPr marL="171450" indent="-171450" algn="just">
                        <a:lnSpc>
                          <a:spcPct val="150000"/>
                        </a:lnSpc>
                        <a:spcAft>
                          <a:spcPts val="0"/>
                        </a:spcAft>
                        <a:buFont typeface="Arial" panose="020B0604020202020204" pitchFamily="34" charset="0"/>
                        <a:buChar char="•"/>
                      </a:pPr>
                      <a:r>
                        <a:rPr lang="en-ZA" sz="900" b="1" kern="1200" baseline="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rPr>
                        <a:t>Other government stakeholders are willing to participate</a:t>
                      </a:r>
                      <a:endPar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0"/>
                        </a:spcAft>
                        <a:buFont typeface="Arial" panose="020B0604020202020204" pitchFamily="34" charset="0"/>
                        <a:buChar char="•"/>
                      </a:pPr>
                      <a:endPar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0"/>
                        </a:spcAft>
                        <a:buFont typeface="Arial" panose="020B0604020202020204" pitchFamily="34" charset="0"/>
                        <a:buChar char="•"/>
                      </a:pPr>
                      <a:endPar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p>
                      <a:pPr marL="171450" indent="-171450" algn="just">
                        <a:lnSpc>
                          <a:spcPct val="150000"/>
                        </a:lnSpc>
                        <a:spcAft>
                          <a:spcPts val="0"/>
                        </a:spcAft>
                        <a:buFont typeface="Arial" panose="020B0604020202020204" pitchFamily="34" charset="0"/>
                        <a:buChar char="•"/>
                      </a:pPr>
                      <a:endParaRPr lang="en-ZA" sz="900" b="1" kern="1200" dirty="0">
                        <a:solidFill>
                          <a:schemeClr val="dk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901" marR="8901" marT="8901" marB="0"/>
                </a:tc>
                <a:extLst>
                  <a:ext uri="{0D108BD9-81ED-4DB2-BD59-A6C34878D82A}">
                    <a16:rowId xmlns:a16="http://schemas.microsoft.com/office/drawing/2014/main" xmlns="" val="3014970590"/>
                  </a:ext>
                </a:extLst>
              </a:tr>
            </a:tbl>
          </a:graphicData>
        </a:graphic>
      </p:graphicFrame>
    </p:spTree>
    <p:extLst>
      <p:ext uri="{BB962C8B-B14F-4D97-AF65-F5344CB8AC3E}">
        <p14:creationId xmlns:p14="http://schemas.microsoft.com/office/powerpoint/2010/main" xmlns="" val="232380204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8A35E7-322E-4DFC-9A5A-324F13AD90D8}"/>
              </a:ext>
            </a:extLst>
          </p:cNvPr>
          <p:cNvSpPr>
            <a:spLocks noGrp="1"/>
          </p:cNvSpPr>
          <p:nvPr>
            <p:ph type="title"/>
          </p:nvPr>
        </p:nvSpPr>
        <p:spPr/>
        <p:txBody>
          <a:bodyPr>
            <a:noAutofit/>
          </a:bodyPr>
          <a:lstStyle/>
          <a:p>
            <a:r>
              <a:rPr kumimoji="0" lang="en-US" sz="3600" b="1" i="0" u="none" strike="noStrike" kern="1200" cap="none" spc="0" normalizeH="0" baseline="0" noProof="0" dirty="0">
                <a:ln>
                  <a:noFill/>
                </a:ln>
                <a:solidFill>
                  <a:srgbClr val="9BBB59">
                    <a:lumMod val="75000"/>
                  </a:srgbClr>
                </a:solidFill>
                <a:effectLst/>
                <a:uLnTx/>
                <a:uFillTx/>
                <a:latin typeface="Century Gothic" panose="020B0502020202020204" pitchFamily="34" charset="0"/>
              </a:rPr>
              <a:t>CURRENT INTERVENTIONS</a:t>
            </a:r>
            <a:endParaRPr lang="en-ZA" sz="3600"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xmlns="" id="{D279CD6E-0570-4F19-9961-16FDA6338FC3}"/>
              </a:ext>
            </a:extLst>
          </p:cNvPr>
          <p:cNvSpPr>
            <a:spLocks noGrp="1"/>
          </p:cNvSpPr>
          <p:nvPr>
            <p:ph idx="1"/>
          </p:nvPr>
        </p:nvSpPr>
        <p:spPr>
          <a:xfrm>
            <a:off x="457200" y="1575581"/>
            <a:ext cx="8229600" cy="4086183"/>
          </a:xfrm>
        </p:spPr>
        <p:txBody>
          <a:bodyPr/>
          <a:lstStyle/>
          <a:p>
            <a:pPr marR="0" lvl="0" algn="just"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rPr>
              <a:t>Based on the approved strategy, the Department has initiated interventions in partnership with relevant stakeholders;</a:t>
            </a:r>
          </a:p>
          <a:p>
            <a:pPr marR="0" lvl="0" algn="just" defTabSz="457200" rtl="0" eaLnBrk="1" fontAlgn="auto" latinLnBrk="0" hangingPunct="1">
              <a:lnSpc>
                <a:spcPct val="150000"/>
              </a:lnSpc>
              <a:spcBef>
                <a:spcPct val="20000"/>
              </a:spcBef>
              <a:spcAft>
                <a:spcPts val="0"/>
              </a:spcAft>
              <a:buClrTx/>
              <a:buSzTx/>
              <a:buFont typeface="Wingdings" panose="05000000000000000000" pitchFamily="2" charset="2"/>
              <a:buChar char="ü"/>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rPr>
              <a:t>These are guided by the approved strategy and focus on “Programme Purpose”</a:t>
            </a:r>
            <a:endParaRPr kumimoji="0" lang="en-ZA" sz="3600" b="0" i="0" u="none" strike="noStrike" kern="1200" cap="none" spc="0" normalizeH="0" baseline="0" noProof="0" dirty="0">
              <a:ln>
                <a:noFill/>
              </a:ln>
              <a:solidFill>
                <a:prstClr val="black"/>
              </a:solidFill>
              <a:effectLst/>
              <a:uLnTx/>
              <a:uFillTx/>
              <a:latin typeface="Century Gothic" panose="020B0502020202020204" pitchFamily="34" charset="0"/>
            </a:endParaRPr>
          </a:p>
          <a:p>
            <a:pPr marR="0" lvl="0" algn="l" defTabSz="4572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rPr>
              <a:t>The det</a:t>
            </a:r>
            <a:r>
              <a:rPr lang="en-ZA" sz="1600" dirty="0">
                <a:solidFill>
                  <a:prstClr val="black"/>
                </a:solidFill>
                <a:latin typeface="Century Gothic" panose="020B0502020202020204" pitchFamily="34" charset="0"/>
              </a:rPr>
              <a:t>ails of all the interventions with various organisations </a:t>
            </a:r>
            <a:r>
              <a:rPr lang="en-ZA" sz="1500" dirty="0">
                <a:solidFill>
                  <a:prstClr val="black"/>
                </a:solidFill>
                <a:latin typeface="Century Gothic" panose="020B0502020202020204" pitchFamily="34" charset="0"/>
              </a:rPr>
              <a:t>and government departments per municipality are listed below.</a:t>
            </a:r>
            <a:endParaRPr lang="en-ZA"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xmlns="" id="{AA90C2A6-E6EB-41F4-8CED-82C8C103AEC1}"/>
              </a:ext>
            </a:extLst>
          </p:cNvPr>
          <p:cNvSpPr>
            <a:spLocks noGrp="1"/>
          </p:cNvSpPr>
          <p:nvPr>
            <p:ph type="sldNum" sz="quarter" idx="12"/>
          </p:nvPr>
        </p:nvSpPr>
        <p:spPr/>
        <p:txBody>
          <a:bodyPr/>
          <a:lstStyle/>
          <a:p>
            <a:fld id="{49E107A0-7B7C-8743-BC43-85A450895BAC}" type="slidenum">
              <a:rPr lang="en-US" smtClean="0"/>
              <a:pPr/>
              <a:t>19</a:t>
            </a:fld>
            <a:endParaRPr lang="en-US"/>
          </a:p>
        </p:txBody>
      </p:sp>
    </p:spTree>
    <p:extLst>
      <p:ext uri="{BB962C8B-B14F-4D97-AF65-F5344CB8AC3E}">
        <p14:creationId xmlns:p14="http://schemas.microsoft.com/office/powerpoint/2010/main" xmlns="" val="179747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91C1E29-35EA-49A8-8FA1-A810AEA6E181}"/>
              </a:ext>
            </a:extLst>
          </p:cNvPr>
          <p:cNvSpPr txBox="1">
            <a:spLocks/>
          </p:cNvSpPr>
          <p:nvPr/>
        </p:nvSpPr>
        <p:spPr>
          <a:xfrm>
            <a:off x="457200" y="98368"/>
            <a:ext cx="8229600" cy="81603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accent3">
                    <a:lumMod val="75000"/>
                  </a:schemeClr>
                </a:solidFill>
                <a:latin typeface="Century Gothic" panose="020B0502020202020204" pitchFamily="34" charset="0"/>
              </a:rPr>
              <a:t>PRESENTATION OUTLINE</a:t>
            </a:r>
          </a:p>
        </p:txBody>
      </p:sp>
      <p:sp>
        <p:nvSpPr>
          <p:cNvPr id="5" name="Content Placeholder 2">
            <a:extLst>
              <a:ext uri="{FF2B5EF4-FFF2-40B4-BE49-F238E27FC236}">
                <a16:creationId xmlns:a16="http://schemas.microsoft.com/office/drawing/2014/main" xmlns="" id="{EC778B2A-2756-4F9E-B32E-7FEFCCF5743E}"/>
              </a:ext>
            </a:extLst>
          </p:cNvPr>
          <p:cNvSpPr txBox="1">
            <a:spLocks/>
          </p:cNvSpPr>
          <p:nvPr/>
        </p:nvSpPr>
        <p:spPr>
          <a:xfrm>
            <a:off x="457200" y="1209822"/>
            <a:ext cx="8229600" cy="49163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50000"/>
              </a:lnSpc>
            </a:pPr>
            <a:r>
              <a:rPr lang="en-ZA" sz="1600" dirty="0">
                <a:latin typeface="Century Gothic" panose="020B0502020202020204" pitchFamily="34" charset="0"/>
              </a:rPr>
              <a:t>Acronyms</a:t>
            </a:r>
          </a:p>
          <a:p>
            <a:pPr algn="just">
              <a:lnSpc>
                <a:spcPct val="150000"/>
              </a:lnSpc>
            </a:pPr>
            <a:r>
              <a:rPr lang="en-ZA" sz="1600" dirty="0">
                <a:latin typeface="Century Gothic" panose="020B0502020202020204" pitchFamily="34" charset="0"/>
              </a:rPr>
              <a:t>Introduction &amp; Background</a:t>
            </a:r>
          </a:p>
          <a:p>
            <a:pPr algn="just">
              <a:lnSpc>
                <a:spcPct val="150000"/>
              </a:lnSpc>
            </a:pPr>
            <a:r>
              <a:rPr lang="en-US" sz="1600" dirty="0">
                <a:latin typeface="Century Gothic" panose="020B0502020202020204" pitchFamily="34" charset="0"/>
              </a:rPr>
              <a:t>ANALYSIS OF SSF SECTOR AND IDENTIFIED SUPPORT</a:t>
            </a:r>
            <a:endParaRPr lang="en-ZA" sz="1600" dirty="0">
              <a:latin typeface="Century Gothic" panose="020B0502020202020204" pitchFamily="34" charset="0"/>
            </a:endParaRPr>
          </a:p>
          <a:p>
            <a:pPr algn="just">
              <a:lnSpc>
                <a:spcPct val="150000"/>
              </a:lnSpc>
            </a:pPr>
            <a:r>
              <a:rPr lang="en-ZA" sz="1600" dirty="0">
                <a:latin typeface="Century Gothic" panose="020B0502020202020204" pitchFamily="34" charset="0"/>
              </a:rPr>
              <a:t>Objectives of the sector</a:t>
            </a:r>
          </a:p>
          <a:p>
            <a:pPr algn="just">
              <a:lnSpc>
                <a:spcPct val="150000"/>
              </a:lnSpc>
            </a:pPr>
            <a:r>
              <a:rPr lang="en-ZA" sz="1600" dirty="0">
                <a:latin typeface="Century Gothic" panose="020B0502020202020204" pitchFamily="34" charset="0"/>
              </a:rPr>
              <a:t>Principles of the sector</a:t>
            </a:r>
          </a:p>
          <a:p>
            <a:pPr algn="just">
              <a:lnSpc>
                <a:spcPct val="150000"/>
              </a:lnSpc>
            </a:pPr>
            <a:r>
              <a:rPr lang="en-ZA" sz="1600" dirty="0">
                <a:latin typeface="Century Gothic" panose="020B0502020202020204" pitchFamily="34" charset="0"/>
              </a:rPr>
              <a:t>Overall challenges of the sector</a:t>
            </a:r>
          </a:p>
          <a:p>
            <a:pPr algn="just">
              <a:lnSpc>
                <a:spcPct val="150000"/>
              </a:lnSpc>
            </a:pPr>
            <a:r>
              <a:rPr lang="en-ZA" sz="1600" dirty="0">
                <a:latin typeface="Century Gothic" panose="020B0502020202020204" pitchFamily="34" charset="0"/>
              </a:rPr>
              <a:t>Summary of problems</a:t>
            </a:r>
          </a:p>
          <a:p>
            <a:pPr algn="just">
              <a:lnSpc>
                <a:spcPct val="150000"/>
              </a:lnSpc>
            </a:pPr>
            <a:r>
              <a:rPr lang="en-ZA" sz="1600" dirty="0">
                <a:latin typeface="Century Gothic" panose="020B0502020202020204" pitchFamily="34" charset="0"/>
              </a:rPr>
              <a:t>Summary of objectives/priorities</a:t>
            </a:r>
          </a:p>
          <a:p>
            <a:pPr algn="just">
              <a:lnSpc>
                <a:spcPct val="150000"/>
              </a:lnSpc>
            </a:pPr>
            <a:r>
              <a:rPr lang="en-ZA" sz="1600" dirty="0">
                <a:latin typeface="Century Gothic" panose="020B0502020202020204" pitchFamily="34" charset="0"/>
              </a:rPr>
              <a:t>Need for a strategy</a:t>
            </a:r>
          </a:p>
          <a:p>
            <a:pPr algn="just">
              <a:lnSpc>
                <a:spcPct val="150000"/>
              </a:lnSpc>
            </a:pPr>
            <a:r>
              <a:rPr lang="en-ZA" sz="1600" dirty="0">
                <a:latin typeface="Century Gothic" panose="020B0502020202020204" pitchFamily="34" charset="0"/>
              </a:rPr>
              <a:t>Current interventions</a:t>
            </a:r>
          </a:p>
          <a:p>
            <a:pPr algn="just">
              <a:lnSpc>
                <a:spcPct val="150000"/>
              </a:lnSpc>
            </a:pPr>
            <a:r>
              <a:rPr lang="en-ZA" sz="1600" dirty="0">
                <a:latin typeface="Century Gothic" panose="020B0502020202020204" pitchFamily="34" charset="0"/>
              </a:rPr>
              <a:t>Implementation impediments</a:t>
            </a:r>
          </a:p>
          <a:p>
            <a:pPr algn="just">
              <a:lnSpc>
                <a:spcPct val="150000"/>
              </a:lnSpc>
            </a:pPr>
            <a:endParaRPr lang="en-ZA" sz="1600" dirty="0">
              <a:latin typeface="Century Gothic" panose="020B0502020202020204" pitchFamily="34" charset="0"/>
            </a:endParaRPr>
          </a:p>
          <a:p>
            <a:pPr algn="just">
              <a:lnSpc>
                <a:spcPct val="150000"/>
              </a:lnSpc>
            </a:pPr>
            <a:endParaRPr lang="en-ZA" sz="1600" dirty="0">
              <a:latin typeface="Century Gothic" panose="020B0502020202020204" pitchFamily="34" charset="0"/>
            </a:endParaRPr>
          </a:p>
          <a:p>
            <a:pPr algn="just">
              <a:lnSpc>
                <a:spcPct val="150000"/>
              </a:lnSpc>
            </a:pPr>
            <a:endParaRPr lang="en-ZA" sz="1600" dirty="0">
              <a:latin typeface="Century Gothic" panose="020B0502020202020204" pitchFamily="34" charset="0"/>
            </a:endParaRPr>
          </a:p>
          <a:p>
            <a:pPr algn="just">
              <a:lnSpc>
                <a:spcPct val="150000"/>
              </a:lnSpc>
            </a:pPr>
            <a:endParaRPr lang="en-ZA" sz="1600"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xmlns="" id="{ADB459CE-654B-4E09-9923-252E129263CC}"/>
              </a:ext>
            </a:extLst>
          </p:cNvPr>
          <p:cNvSpPr>
            <a:spLocks noGrp="1"/>
          </p:cNvSpPr>
          <p:nvPr>
            <p:ph type="sldNum" sz="quarter" idx="12"/>
          </p:nvPr>
        </p:nvSpPr>
        <p:spPr/>
        <p:txBody>
          <a:bodyPr/>
          <a:lstStyle/>
          <a:p>
            <a:fld id="{49E107A0-7B7C-8743-BC43-85A450895BAC}" type="slidenum">
              <a:rPr lang="en-US" smtClean="0"/>
              <a:pPr/>
              <a:t>2</a:t>
            </a:fld>
            <a:endParaRPr lang="en-US"/>
          </a:p>
        </p:txBody>
      </p:sp>
    </p:spTree>
    <p:extLst>
      <p:ext uri="{BB962C8B-B14F-4D97-AF65-F5344CB8AC3E}">
        <p14:creationId xmlns:p14="http://schemas.microsoft.com/office/powerpoint/2010/main" xmlns="" val="2380455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A90C2A6-E6EB-41F4-8CED-82C8C103AEC1}"/>
              </a:ext>
            </a:extLst>
          </p:cNvPr>
          <p:cNvSpPr>
            <a:spLocks noGrp="1"/>
          </p:cNvSpPr>
          <p:nvPr>
            <p:ph type="sldNum" sz="quarter" idx="12"/>
          </p:nvPr>
        </p:nvSpPr>
        <p:spPr/>
        <p:txBody>
          <a:bodyPr/>
          <a:lstStyle/>
          <a:p>
            <a:fld id="{49E107A0-7B7C-8743-BC43-85A450895BAC}" type="slidenum">
              <a:rPr lang="en-US" smtClean="0"/>
              <a:pPr/>
              <a:t>20</a:t>
            </a:fld>
            <a:endParaRPr lang="en-US" dirty="0"/>
          </a:p>
        </p:txBody>
      </p:sp>
      <p:graphicFrame>
        <p:nvGraphicFramePr>
          <p:cNvPr id="8" name="Content Placeholder 7">
            <a:extLst>
              <a:ext uri="{FF2B5EF4-FFF2-40B4-BE49-F238E27FC236}">
                <a16:creationId xmlns:a16="http://schemas.microsoft.com/office/drawing/2014/main" xmlns="" id="{81D16F50-3154-4758-9662-3242ABD56A28}"/>
              </a:ext>
            </a:extLst>
          </p:cNvPr>
          <p:cNvGraphicFramePr>
            <a:graphicFrameLocks noGrp="1"/>
          </p:cNvGraphicFramePr>
          <p:nvPr>
            <p:ph idx="1"/>
          </p:nvPr>
        </p:nvGraphicFramePr>
        <p:xfrm>
          <a:off x="355107" y="1260630"/>
          <a:ext cx="8331693" cy="4421078"/>
        </p:xfrm>
        <a:graphic>
          <a:graphicData uri="http://schemas.openxmlformats.org/drawingml/2006/table">
            <a:tbl>
              <a:tblPr firstRow="1" firstCol="1" bandRow="1"/>
              <a:tblGrid>
                <a:gridCol w="2519288">
                  <a:extLst>
                    <a:ext uri="{9D8B030D-6E8A-4147-A177-3AD203B41FA5}">
                      <a16:colId xmlns:a16="http://schemas.microsoft.com/office/drawing/2014/main" xmlns="" val="3736216358"/>
                    </a:ext>
                  </a:extLst>
                </a:gridCol>
                <a:gridCol w="166624">
                  <a:extLst>
                    <a:ext uri="{9D8B030D-6E8A-4147-A177-3AD203B41FA5}">
                      <a16:colId xmlns:a16="http://schemas.microsoft.com/office/drawing/2014/main" xmlns="" val="737420192"/>
                    </a:ext>
                  </a:extLst>
                </a:gridCol>
                <a:gridCol w="5645781">
                  <a:extLst>
                    <a:ext uri="{9D8B030D-6E8A-4147-A177-3AD203B41FA5}">
                      <a16:colId xmlns:a16="http://schemas.microsoft.com/office/drawing/2014/main" xmlns="" val="1817180681"/>
                    </a:ext>
                  </a:extLst>
                </a:gridCol>
              </a:tblGrid>
              <a:tr h="366030">
                <a:tc gridSpan="2">
                  <a:txBody>
                    <a:bodyPr/>
                    <a:lstStyle/>
                    <a:p>
                      <a:pPr marL="431165"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ORGANISATIONS</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hMerge="1">
                  <a:txBody>
                    <a:bodyPr/>
                    <a:lstStyle/>
                    <a:p>
                      <a:endParaRPr lang="en-ZA"/>
                    </a:p>
                  </a:txBody>
                  <a:tcPr/>
                </a:tc>
                <a:tc>
                  <a:txBody>
                    <a:bodyPr/>
                    <a:lstStyle/>
                    <a:p>
                      <a:pPr marL="1158240" marR="344170" algn="just">
                        <a:lnSpc>
                          <a:spcPct val="150000"/>
                        </a:lnSpc>
                        <a:spcAft>
                          <a:spcPts val="0"/>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INTERVENTION</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xmlns="" val="1094006334"/>
                  </a:ext>
                </a:extLst>
              </a:tr>
              <a:tr h="1512674">
                <a:tc>
                  <a:txBody>
                    <a:bodyPr/>
                    <a:lstStyle/>
                    <a:p>
                      <a:pPr marL="46990" algn="just">
                        <a:lnSpc>
                          <a:spcPct val="150000"/>
                        </a:lnSpc>
                        <a:spcAft>
                          <a:spcPts val="775"/>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Department of Forestry, </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46990" algn="just">
                        <a:lnSpc>
                          <a:spcPct val="150000"/>
                        </a:lnSpc>
                        <a:spcAft>
                          <a:spcPts val="775"/>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Fisheries, and the </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46990"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Environment</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70AD47"/>
                    </a:solidFill>
                  </a:tcPr>
                </a:tc>
                <a:tc>
                  <a:txBody>
                    <a:bodyPr/>
                    <a:lstStyle/>
                    <a:p>
                      <a:pPr marL="4699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C5E0B3"/>
                    </a:solidFill>
                  </a:tcPr>
                </a:tc>
                <a:tc>
                  <a:txBody>
                    <a:bodyPr/>
                    <a:lstStyle/>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Department facilitated and registered   a secondary co-operative in Coffee Bay, Tshani-Mankosi. </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Department further developed a business plan for Tshani-Mankosi co-operative. This involves two co-operatives established in this area. One co-operative was granted 15year fishing rights and the other co-operative has a Fish Processing Factory.</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5E0B3"/>
                    </a:solidFill>
                  </a:tcPr>
                </a:tc>
                <a:extLst>
                  <a:ext uri="{0D108BD9-81ED-4DB2-BD59-A6C34878D82A}">
                    <a16:rowId xmlns:a16="http://schemas.microsoft.com/office/drawing/2014/main" xmlns="" val="717591030"/>
                  </a:ext>
                </a:extLst>
              </a:tr>
              <a:tr h="343234">
                <a:tc>
                  <a:txBody>
                    <a:bodyPr/>
                    <a:lstStyle/>
                    <a:p>
                      <a:pPr marL="1158240" algn="just">
                        <a:lnSpc>
                          <a:spcPct val="150000"/>
                        </a:lnSpc>
                        <a:spcAft>
                          <a:spcPts val="800"/>
                        </a:spcAft>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115824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C5E0B3"/>
                    </a:solidFill>
                  </a:tcPr>
                </a:tc>
                <a:tc>
                  <a:txBody>
                    <a:bodyPr/>
                    <a:lstStyle/>
                    <a:p>
                      <a:pPr marL="115824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nchor="b">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xmlns="" val="4269112678"/>
                  </a:ext>
                </a:extLst>
              </a:tr>
              <a:tr h="635593">
                <a:tc>
                  <a:txBody>
                    <a:bodyPr/>
                    <a:lstStyle/>
                    <a:p>
                      <a:pPr marL="46990" algn="just">
                        <a:lnSpc>
                          <a:spcPct val="150000"/>
                        </a:lnSpc>
                        <a:spcAft>
                          <a:spcPts val="775"/>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OR TAMBO DISTRICT MUNICIPALITY: Ingquza Hill (Cuthwini) </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marL="4699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Business Entrepreneurship training was provided at Ingquza Hill Local Municipality: Sikhatsha Fishing Primary Co-operative</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xmlns="" val="2498019639"/>
                  </a:ext>
                </a:extLst>
              </a:tr>
              <a:tr h="927954">
                <a:tc>
                  <a:txBody>
                    <a:bodyPr/>
                    <a:lstStyle/>
                    <a:p>
                      <a:pPr marL="65405" algn="just">
                        <a:lnSpc>
                          <a:spcPct val="150000"/>
                        </a:lnSpc>
                        <a:spcAft>
                          <a:spcPts val="780"/>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OR Tambo District Municipality</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70AD47"/>
                    </a:solidFill>
                  </a:tcPr>
                </a:tc>
                <a:tc>
                  <a:txBody>
                    <a:bodyPr/>
                    <a:lstStyle/>
                    <a:p>
                      <a:pPr marL="6604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E2EFD9"/>
                    </a:solidFill>
                  </a:tcPr>
                </a:tc>
                <a:tc>
                  <a:txBody>
                    <a:bodyPr/>
                    <a:lstStyle/>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Municipality	has	committed	to	provide	fish processing	equipment	such	as refrigeration to small-scale fishing co-operatives under the municipality;</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xmlns="" val="901287438"/>
                  </a:ext>
                </a:extLst>
              </a:tr>
              <a:tr h="635593">
                <a:tc>
                  <a:txBody>
                    <a:bodyPr/>
                    <a:lstStyle/>
                    <a:p>
                      <a:pPr marL="1158240" algn="just">
                        <a:lnSpc>
                          <a:spcPct val="150000"/>
                        </a:lnSpc>
                        <a:spcAft>
                          <a:spcPts val="800"/>
                        </a:spcAft>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6604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E2EFD9"/>
                    </a:solidFill>
                  </a:tcPr>
                </a:tc>
                <a:tc>
                  <a:txBody>
                    <a:bodyPr/>
                    <a:lstStyle/>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Department is STILL waiting on the OR tambo District Municipality to confirm delivery date to communities</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35845" marT="47961" marB="23728">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xmlns="" val="1517222903"/>
                  </a:ext>
                </a:extLst>
              </a:tr>
            </a:tbl>
          </a:graphicData>
        </a:graphic>
      </p:graphicFrame>
      <p:sp>
        <p:nvSpPr>
          <p:cNvPr id="12" name="Title 1">
            <a:extLst>
              <a:ext uri="{FF2B5EF4-FFF2-40B4-BE49-F238E27FC236}">
                <a16:creationId xmlns:a16="http://schemas.microsoft.com/office/drawing/2014/main" xmlns="" id="{B310745F-D3D6-407A-B6F6-38DF7C9E6D8F}"/>
              </a:ext>
            </a:extLst>
          </p:cNvPr>
          <p:cNvSpPr>
            <a:spLocks noGrp="1"/>
          </p:cNvSpPr>
          <p:nvPr>
            <p:ph type="title"/>
          </p:nvPr>
        </p:nvSpPr>
        <p:spPr>
          <a:xfrm>
            <a:off x="457200" y="366066"/>
            <a:ext cx="8229600" cy="690562"/>
          </a:xfrm>
        </p:spPr>
        <p:txBody>
          <a:bodyPr>
            <a:noAutofit/>
          </a:bodyPr>
          <a:lstStyle/>
          <a:p>
            <a:pPr lvl="0" algn="l">
              <a:defRPr/>
            </a:pPr>
            <a:r>
              <a:rPr lang="en-ZA" sz="1800" dirty="0">
                <a:solidFill>
                  <a:prstClr val="black"/>
                </a:solidFill>
                <a:latin typeface="Century Gothic" panose="020B0502020202020204" pitchFamily="34" charset="0"/>
              </a:rPr>
              <a:t>Details of all the interventions with various organisations and government departments are listed in table below:</a:t>
            </a:r>
            <a:endParaRPr lang="en-ZA" sz="1800" dirty="0"/>
          </a:p>
        </p:txBody>
      </p:sp>
    </p:spTree>
    <p:extLst>
      <p:ext uri="{BB962C8B-B14F-4D97-AF65-F5344CB8AC3E}">
        <p14:creationId xmlns:p14="http://schemas.microsoft.com/office/powerpoint/2010/main" xmlns="" val="2156148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61E82-4818-43D0-BCB1-CC45B22A07F3}"/>
              </a:ext>
            </a:extLst>
          </p:cNvPr>
          <p:cNvSpPr>
            <a:spLocks noGrp="1"/>
          </p:cNvSpPr>
          <p:nvPr>
            <p:ph type="title"/>
          </p:nvPr>
        </p:nvSpPr>
        <p:spPr/>
        <p:txBody>
          <a:bodyPr>
            <a:normAutofit fontScale="90000"/>
          </a:bodyPr>
          <a:lstStyle/>
          <a:p>
            <a:r>
              <a:rPr kumimoji="0" lang="en-US" i="0" u="none" strike="noStrike" kern="1200" cap="none" spc="0" normalizeH="0" baseline="0" noProof="0" dirty="0">
                <a:ln>
                  <a:noFill/>
                </a:ln>
                <a:solidFill>
                  <a:srgbClr val="9BBB59">
                    <a:lumMod val="75000"/>
                  </a:srgbClr>
                </a:solidFill>
                <a:effectLst/>
                <a:uLnTx/>
                <a:uFillTx/>
                <a:ea typeface="+mj-ea"/>
                <a:cs typeface="+mj-cs"/>
              </a:rPr>
              <a:t>INTERVENTIONS CONTINUED </a:t>
            </a:r>
            <a:endParaRPr lang="en-ZA" dirty="0"/>
          </a:p>
        </p:txBody>
      </p:sp>
      <p:graphicFrame>
        <p:nvGraphicFramePr>
          <p:cNvPr id="5" name="Content Placeholder 4">
            <a:extLst>
              <a:ext uri="{FF2B5EF4-FFF2-40B4-BE49-F238E27FC236}">
                <a16:creationId xmlns:a16="http://schemas.microsoft.com/office/drawing/2014/main" xmlns="" id="{AEABB8DD-356A-4281-B7C7-A2C2F4073777}"/>
              </a:ext>
            </a:extLst>
          </p:cNvPr>
          <p:cNvGraphicFramePr>
            <a:graphicFrameLocks noGrp="1"/>
          </p:cNvGraphicFramePr>
          <p:nvPr>
            <p:ph idx="1"/>
          </p:nvPr>
        </p:nvGraphicFramePr>
        <p:xfrm>
          <a:off x="301841" y="1159231"/>
          <a:ext cx="8384959" cy="4103228"/>
        </p:xfrm>
        <a:graphic>
          <a:graphicData uri="http://schemas.openxmlformats.org/drawingml/2006/table">
            <a:tbl>
              <a:tblPr firstRow="1" firstCol="1" bandRow="1"/>
              <a:tblGrid>
                <a:gridCol w="2547891">
                  <a:extLst>
                    <a:ext uri="{9D8B030D-6E8A-4147-A177-3AD203B41FA5}">
                      <a16:colId xmlns:a16="http://schemas.microsoft.com/office/drawing/2014/main" xmlns="" val="254072415"/>
                    </a:ext>
                  </a:extLst>
                </a:gridCol>
                <a:gridCol w="251074">
                  <a:extLst>
                    <a:ext uri="{9D8B030D-6E8A-4147-A177-3AD203B41FA5}">
                      <a16:colId xmlns:a16="http://schemas.microsoft.com/office/drawing/2014/main" xmlns="" val="3703907231"/>
                    </a:ext>
                  </a:extLst>
                </a:gridCol>
                <a:gridCol w="5585994">
                  <a:extLst>
                    <a:ext uri="{9D8B030D-6E8A-4147-A177-3AD203B41FA5}">
                      <a16:colId xmlns:a16="http://schemas.microsoft.com/office/drawing/2014/main" xmlns="" val="52980582"/>
                    </a:ext>
                  </a:extLst>
                </a:gridCol>
              </a:tblGrid>
              <a:tr h="380977">
                <a:tc gridSpan="2">
                  <a:txBody>
                    <a:bodyPr/>
                    <a:lstStyle/>
                    <a:p>
                      <a:pPr marL="364490"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ORGANISATIONS</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2966" marT="63661"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hMerge="1">
                  <a:txBody>
                    <a:bodyPr/>
                    <a:lstStyle/>
                    <a:p>
                      <a:endParaRPr lang="en-ZA"/>
                    </a:p>
                  </a:txBody>
                  <a:tcPr/>
                </a:tc>
                <a:tc>
                  <a:txBody>
                    <a:bodyPr/>
                    <a:lstStyle/>
                    <a:p>
                      <a:pPr marL="1158240" marR="344170" algn="just">
                        <a:lnSpc>
                          <a:spcPct val="150000"/>
                        </a:lnSpc>
                        <a:spcAft>
                          <a:spcPts val="0"/>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INTERVENTION</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2966" marT="63661"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xmlns="" val="2840626407"/>
                  </a:ext>
                </a:extLst>
              </a:tr>
              <a:tr h="1460445">
                <a:tc>
                  <a:txBody>
                    <a:bodyPr/>
                    <a:lstStyle/>
                    <a:p>
                      <a:pPr marL="68580"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National Skills Fund</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2966" marT="63661"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70AD47"/>
                    </a:solidFill>
                  </a:tcPr>
                </a:tc>
                <a:tc>
                  <a:txBody>
                    <a:bodyPr/>
                    <a:lstStyle/>
                    <a:p>
                      <a:pPr marL="69215"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2966" marT="63661" marB="0">
                    <a:lnL>
                      <a:noFill/>
                    </a:lnL>
                    <a:lnR>
                      <a:noFill/>
                    </a:lnR>
                    <a:lnT w="12700" cap="flat" cmpd="sng" algn="ctr">
                      <a:solidFill>
                        <a:srgbClr val="FFFFFF"/>
                      </a:solidFill>
                      <a:prstDash val="solid"/>
                      <a:round/>
                      <a:headEnd type="none" w="med" len="med"/>
                      <a:tailEnd type="none" w="med" len="med"/>
                    </a:lnT>
                    <a:lnB>
                      <a:noFill/>
                    </a:lnB>
                    <a:solidFill>
                      <a:srgbClr val="DBDBDB"/>
                    </a:solidFill>
                  </a:tcPr>
                </a:tc>
                <a:tc>
                  <a:txBody>
                    <a:bodyPr/>
                    <a:lstStyle/>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A training centre and holding tanks were built in the Coffee Bay area. A total of twelve (12) Fishing Primary Co-operatives were handed containers designed to be used as holding tanks for live marine species. Seven Additional containers and generators were handed over to seven additional co-operatives.</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2966" marT="63661"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BDBDB"/>
                    </a:solidFill>
                  </a:tcPr>
                </a:tc>
                <a:extLst>
                  <a:ext uri="{0D108BD9-81ED-4DB2-BD59-A6C34878D82A}">
                    <a16:rowId xmlns:a16="http://schemas.microsoft.com/office/drawing/2014/main" xmlns="" val="2146377520"/>
                  </a:ext>
                </a:extLst>
              </a:tr>
              <a:tr h="2261806">
                <a:tc>
                  <a:txBody>
                    <a:bodyPr/>
                    <a:lstStyle/>
                    <a:p>
                      <a:pPr marL="1158240" algn="just">
                        <a:lnSpc>
                          <a:spcPct val="150000"/>
                        </a:lnSpc>
                        <a:spcAft>
                          <a:spcPts val="800"/>
                        </a:spcAft>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2966" marT="63661" marB="0">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69215"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2966" marT="63661" marB="0">
                    <a:lnL>
                      <a:noFill/>
                    </a:lnL>
                    <a:lnR>
                      <a:noFill/>
                    </a:lnR>
                    <a:lnT>
                      <a:noFill/>
                    </a:lnT>
                    <a:lnB w="12700" cap="flat" cmpd="sng" algn="ctr">
                      <a:solidFill>
                        <a:srgbClr val="FFFFFF"/>
                      </a:solidFill>
                      <a:prstDash val="solid"/>
                      <a:round/>
                      <a:headEnd type="none" w="med" len="med"/>
                      <a:tailEnd type="none" w="med" len="med"/>
                    </a:lnB>
                    <a:solidFill>
                      <a:srgbClr val="DBDBDB"/>
                    </a:solidFill>
                  </a:tcPr>
                </a:tc>
                <a:tc>
                  <a:txBody>
                    <a:bodyPr/>
                    <a:lstStyle/>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Some of the Co-operatives that have benefited are: King Sabata Dalindyebo Local Municipality: Sikhaleni Fishing Primary Cooperative, Siyaloba Fishing Primary Co-operative, Jonga Fishing Primary Co-operative, Lutatweni Kob Fishing Primary Co-operative. Nyandeni: Hluleka Fishing Primary Co-operative, Tshani Fishing Primary Co-operative, Presley Bay Fishing Primary Co-operative</a:t>
                      </a:r>
                      <a:endParaRPr lang="en-ZA" sz="35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52966" marT="63661" marB="0">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xmlns="" val="4137007618"/>
                  </a:ext>
                </a:extLst>
              </a:tr>
            </a:tbl>
          </a:graphicData>
        </a:graphic>
      </p:graphicFrame>
      <p:sp>
        <p:nvSpPr>
          <p:cNvPr id="4" name="Slide Number Placeholder 3">
            <a:extLst>
              <a:ext uri="{FF2B5EF4-FFF2-40B4-BE49-F238E27FC236}">
                <a16:creationId xmlns:a16="http://schemas.microsoft.com/office/drawing/2014/main" xmlns="" id="{CF854BB9-E406-4695-B1F1-126FB968EE42}"/>
              </a:ext>
            </a:extLst>
          </p:cNvPr>
          <p:cNvSpPr>
            <a:spLocks noGrp="1"/>
          </p:cNvSpPr>
          <p:nvPr>
            <p:ph type="sldNum" sz="quarter" idx="12"/>
          </p:nvPr>
        </p:nvSpPr>
        <p:spPr/>
        <p:txBody>
          <a:bodyPr/>
          <a:lstStyle/>
          <a:p>
            <a:fld id="{49E107A0-7B7C-8743-BC43-85A450895BAC}" type="slidenum">
              <a:rPr lang="en-US" smtClean="0"/>
              <a:pPr/>
              <a:t>21</a:t>
            </a:fld>
            <a:endParaRPr lang="en-US" dirty="0"/>
          </a:p>
        </p:txBody>
      </p:sp>
    </p:spTree>
    <p:extLst>
      <p:ext uri="{BB962C8B-B14F-4D97-AF65-F5344CB8AC3E}">
        <p14:creationId xmlns:p14="http://schemas.microsoft.com/office/powerpoint/2010/main" xmlns="" val="878803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D732165E-D1BD-4325-AF79-B0911CC9FE29}"/>
              </a:ext>
            </a:extLst>
          </p:cNvPr>
          <p:cNvGraphicFramePr>
            <a:graphicFrameLocks noGrp="1"/>
          </p:cNvGraphicFramePr>
          <p:nvPr>
            <p:ph idx="1"/>
          </p:nvPr>
        </p:nvGraphicFramePr>
        <p:xfrm>
          <a:off x="408372" y="1189411"/>
          <a:ext cx="8278427" cy="4620839"/>
        </p:xfrm>
        <a:graphic>
          <a:graphicData uri="http://schemas.openxmlformats.org/drawingml/2006/table">
            <a:tbl>
              <a:tblPr firstRow="1" firstCol="1" bandRow="1"/>
              <a:tblGrid>
                <a:gridCol w="1834336">
                  <a:extLst>
                    <a:ext uri="{9D8B030D-6E8A-4147-A177-3AD203B41FA5}">
                      <a16:colId xmlns:a16="http://schemas.microsoft.com/office/drawing/2014/main" xmlns="" val="2038881857"/>
                    </a:ext>
                  </a:extLst>
                </a:gridCol>
                <a:gridCol w="349972">
                  <a:extLst>
                    <a:ext uri="{9D8B030D-6E8A-4147-A177-3AD203B41FA5}">
                      <a16:colId xmlns:a16="http://schemas.microsoft.com/office/drawing/2014/main" xmlns="" val="140867035"/>
                    </a:ext>
                  </a:extLst>
                </a:gridCol>
                <a:gridCol w="6094119">
                  <a:extLst>
                    <a:ext uri="{9D8B030D-6E8A-4147-A177-3AD203B41FA5}">
                      <a16:colId xmlns:a16="http://schemas.microsoft.com/office/drawing/2014/main" xmlns="" val="1238067871"/>
                    </a:ext>
                  </a:extLst>
                </a:gridCol>
              </a:tblGrid>
              <a:tr h="287532">
                <a:tc gridSpan="2">
                  <a:txBody>
                    <a:bodyPr/>
                    <a:lstStyle/>
                    <a:p>
                      <a:pPr marL="364490"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ORGANISATIONS</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70AD47"/>
                    </a:solidFill>
                  </a:tcPr>
                </a:tc>
                <a:tc hMerge="1">
                  <a:txBody>
                    <a:bodyPr/>
                    <a:lstStyle/>
                    <a:p>
                      <a:endParaRPr lang="en-ZA"/>
                    </a:p>
                  </a:txBody>
                  <a:tcPr/>
                </a:tc>
                <a:tc>
                  <a:txBody>
                    <a:bodyPr/>
                    <a:lstStyle/>
                    <a:p>
                      <a:pPr marL="1158240" marR="360680" algn="just">
                        <a:lnSpc>
                          <a:spcPct val="150000"/>
                        </a:lnSpc>
                        <a:spcAft>
                          <a:spcPts val="0"/>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INTERVENTION</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dbl"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xmlns="" val="251289773"/>
                  </a:ext>
                </a:extLst>
              </a:tr>
              <a:tr h="1875777">
                <a:tc>
                  <a:txBody>
                    <a:bodyPr/>
                    <a:lstStyle/>
                    <a:p>
                      <a:pPr marL="68580" algn="just">
                        <a:lnSpc>
                          <a:spcPct val="150000"/>
                        </a:lnSpc>
                        <a:spcAft>
                          <a:spcPts val="775"/>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South African Fisheries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68580"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Development Fund</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lnL w="12700" cap="flat" cmpd="sng" algn="ctr">
                      <a:solidFill>
                        <a:srgbClr val="FFFFFF"/>
                      </a:solidFill>
                      <a:prstDash val="solid"/>
                      <a:round/>
                      <a:headEnd type="none" w="med" len="med"/>
                      <a:tailEnd type="none" w="med" len="med"/>
                    </a:lnL>
                    <a:lnR w="12700" cap="flat" cmpd="sng" algn="ctr">
                      <a:solidFill>
                        <a:srgbClr val="000000"/>
                      </a:solidFill>
                      <a:prstDash val="dash"/>
                      <a:round/>
                      <a:headEnd type="none" w="med" len="med"/>
                      <a:tailEnd type="none" w="med" len="med"/>
                    </a:lnR>
                    <a:lnT w="28575" cap="flat" cmpd="dbl" algn="ctr">
                      <a:solidFill>
                        <a:srgbClr val="FFFFFF"/>
                      </a:solidFill>
                      <a:prstDash val="solid"/>
                      <a:round/>
                      <a:headEnd type="none" w="med" len="med"/>
                      <a:tailEnd type="none" w="med" len="med"/>
                    </a:lnT>
                    <a:lnB>
                      <a:noFill/>
                    </a:lnB>
                    <a:solidFill>
                      <a:srgbClr val="70AD47"/>
                    </a:solidFill>
                  </a:tcPr>
                </a:tc>
                <a:tc>
                  <a:txBody>
                    <a:bodyPr/>
                    <a:lstStyle/>
                    <a:p>
                      <a:pPr marL="228600" algn="just">
                        <a:lnSpc>
                          <a:spcPct val="150000"/>
                        </a:lnSpc>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lnL w="12700" cap="flat" cmpd="sng" algn="ctr">
                      <a:solidFill>
                        <a:srgbClr val="000000"/>
                      </a:solidFill>
                      <a:prstDash val="dash"/>
                      <a:round/>
                      <a:headEnd type="none" w="med" len="med"/>
                      <a:tailEnd type="none" w="med" len="med"/>
                    </a:lnL>
                    <a:lnR>
                      <a:noFill/>
                    </a:lnR>
                    <a:lnT w="28575" cap="flat" cmpd="dbl" algn="ctr">
                      <a:solidFill>
                        <a:srgbClr val="FFFFFF"/>
                      </a:solidFill>
                      <a:prstDash val="solid"/>
                      <a:round/>
                      <a:headEnd type="none" w="med" len="med"/>
                      <a:tailEnd type="none" w="med" len="med"/>
                    </a:lnT>
                    <a:lnB>
                      <a:noFill/>
                    </a:lnB>
                    <a:solidFill>
                      <a:srgbClr val="C9C9C9"/>
                    </a:solidFill>
                  </a:tcPr>
                </a:tc>
                <a:tc>
                  <a:txBody>
                    <a:bodyPr/>
                    <a:lstStyle/>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Fund continues to support the Northern Cape co-operatives with various training interventions, provision of Personal Protective Equipment (PPE) during National lock down in partnership with the Department.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Fund has engaged with the Department on providing support to EC and KZN cooperatives. The Department  has to identify co-operatives that are rural (that have received little training) as a pilot for the 2022/2023 financial year. The fund is currently investigating other value chain and marketing options for other species with the assistance of the Department.</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nchor="ctr">
                    <a:lnL>
                      <a:noFill/>
                    </a:lnL>
                    <a:lnR w="12700" cap="flat" cmpd="sng" algn="ctr">
                      <a:solidFill>
                        <a:srgbClr val="FFFFFF"/>
                      </a:solidFill>
                      <a:prstDash val="solid"/>
                      <a:round/>
                      <a:headEnd type="none" w="med" len="med"/>
                      <a:tailEnd type="none" w="med" len="med"/>
                    </a:lnR>
                    <a:lnT w="28575" cap="flat" cmpd="dbl" algn="ctr">
                      <a:solidFill>
                        <a:srgbClr val="FFFFFF"/>
                      </a:solidFill>
                      <a:prstDash val="solid"/>
                      <a:round/>
                      <a:headEnd type="none" w="med" len="med"/>
                      <a:tailEnd type="none" w="med" len="med"/>
                    </a:lnT>
                    <a:lnB>
                      <a:noFill/>
                    </a:lnB>
                    <a:solidFill>
                      <a:srgbClr val="C9C9C9"/>
                    </a:solidFill>
                  </a:tcPr>
                </a:tc>
                <a:extLst>
                  <a:ext uri="{0D108BD9-81ED-4DB2-BD59-A6C34878D82A}">
                    <a16:rowId xmlns:a16="http://schemas.microsoft.com/office/drawing/2014/main" xmlns="" val="1073882044"/>
                  </a:ext>
                </a:extLst>
              </a:tr>
              <a:tr h="514424">
                <a:tc>
                  <a:txBody>
                    <a:bodyPr/>
                    <a:lstStyle/>
                    <a:p>
                      <a:pPr marL="1158240" algn="just">
                        <a:lnSpc>
                          <a:spcPct val="150000"/>
                        </a:lnSpc>
                        <a:spcAft>
                          <a:spcPts val="800"/>
                        </a:spcAft>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lnL w="12700" cap="flat" cmpd="sng" algn="ctr">
                      <a:solidFill>
                        <a:srgbClr val="FFFFFF"/>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69215"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lnL w="12700" cap="flat" cmpd="sng" algn="ctr">
                      <a:solidFill>
                        <a:srgbClr val="000000"/>
                      </a:solidFill>
                      <a:prstDash val="dash"/>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C9C9C9"/>
                    </a:solidFill>
                  </a:tcPr>
                </a:tc>
                <a:tc>
                  <a:txBody>
                    <a:bodyPr/>
                    <a:lstStyle/>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For the first time in three fishing seasons, the Port Nolloth cooperatives operated at a profit of over R100 000 for the 2020/21 financial year.</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nchor="b">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9C9C9"/>
                    </a:solidFill>
                  </a:tcPr>
                </a:tc>
                <a:extLst>
                  <a:ext uri="{0D108BD9-81ED-4DB2-BD59-A6C34878D82A}">
                    <a16:rowId xmlns:a16="http://schemas.microsoft.com/office/drawing/2014/main" xmlns="" val="3571403602"/>
                  </a:ext>
                </a:extLst>
              </a:tr>
              <a:tr h="514424">
                <a:tc>
                  <a:txBody>
                    <a:bodyPr/>
                    <a:lstStyle/>
                    <a:p>
                      <a:pPr marL="68580"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Oceana Group</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lnL w="12700" cap="flat" cmpd="sng" algn="ctr">
                      <a:solidFill>
                        <a:srgbClr val="FFFFFF"/>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70AD47"/>
                    </a:solidFill>
                  </a:tcPr>
                </a:tc>
                <a:tc>
                  <a:txBody>
                    <a:bodyPr/>
                    <a:lstStyle/>
                    <a:p>
                      <a:pPr marL="69215"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lnL w="12700" cap="flat" cmpd="sng" algn="ctr">
                      <a:solidFill>
                        <a:srgbClr val="000000"/>
                      </a:solidFill>
                      <a:prstDash val="dash"/>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C5E0B3"/>
                    </a:solidFill>
                  </a:tcPr>
                </a:tc>
                <a:tc>
                  <a:txBody>
                    <a:bodyPr/>
                    <a:lstStyle/>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Provided training intervention for small-scale fishing communities in Kouga and Koukamma municipalities.</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5E0B3"/>
                    </a:solidFill>
                  </a:tcPr>
                </a:tc>
                <a:extLst>
                  <a:ext uri="{0D108BD9-81ED-4DB2-BD59-A6C34878D82A}">
                    <a16:rowId xmlns:a16="http://schemas.microsoft.com/office/drawing/2014/main" xmlns="" val="651452369"/>
                  </a:ext>
                </a:extLst>
              </a:tr>
              <a:tr h="752706">
                <a:tc>
                  <a:txBody>
                    <a:bodyPr/>
                    <a:lstStyle/>
                    <a:p>
                      <a:pPr marL="1158240" algn="just">
                        <a:lnSpc>
                          <a:spcPct val="150000"/>
                        </a:lnSpc>
                        <a:spcAft>
                          <a:spcPts val="800"/>
                        </a:spcAft>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lnL w="12700" cap="flat" cmpd="sng" algn="ctr">
                      <a:solidFill>
                        <a:srgbClr val="FFFFFF"/>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solidFill>
                      <a:srgbClr val="70AD47"/>
                    </a:solidFill>
                  </a:tcPr>
                </a:tc>
                <a:tc>
                  <a:txBody>
                    <a:bodyPr/>
                    <a:lstStyle/>
                    <a:p>
                      <a:pPr marL="69215"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lnL w="12700" cap="flat" cmpd="sng" algn="ctr">
                      <a:solidFill>
                        <a:srgbClr val="000000"/>
                      </a:solidFill>
                      <a:prstDash val="dash"/>
                      <a:round/>
                      <a:headEnd type="none" w="med" len="med"/>
                      <a:tailEnd type="none" w="med" len="med"/>
                    </a:lnL>
                    <a:lnR>
                      <a:noFill/>
                    </a:lnR>
                    <a:lnT>
                      <a:noFill/>
                    </a:lnT>
                    <a:lnB>
                      <a:noFill/>
                    </a:lnB>
                    <a:solidFill>
                      <a:srgbClr val="C5E0B3"/>
                    </a:solidFill>
                  </a:tcPr>
                </a:tc>
                <a:tc>
                  <a:txBody>
                    <a:bodyPr/>
                    <a:lstStyle/>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Training was further rolled out in all co-operatives in Eastern Cape and Kwa-Zulu Natal to date. This was a total of 107 small-scale fishing co-operatives.</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nchor="ctr">
                    <a:lnL>
                      <a:noFill/>
                    </a:lnL>
                    <a:lnR w="12700" cap="flat" cmpd="sng" algn="ctr">
                      <a:solidFill>
                        <a:srgbClr val="FFFFFF"/>
                      </a:solidFill>
                      <a:prstDash val="solid"/>
                      <a:round/>
                      <a:headEnd type="none" w="med" len="med"/>
                      <a:tailEnd type="none" w="med" len="med"/>
                    </a:lnR>
                    <a:lnT>
                      <a:noFill/>
                    </a:lnT>
                    <a:lnB>
                      <a:noFill/>
                    </a:lnB>
                    <a:solidFill>
                      <a:srgbClr val="C5E0B3"/>
                    </a:solidFill>
                  </a:tcPr>
                </a:tc>
                <a:extLst>
                  <a:ext uri="{0D108BD9-81ED-4DB2-BD59-A6C34878D82A}">
                    <a16:rowId xmlns:a16="http://schemas.microsoft.com/office/drawing/2014/main" xmlns="" val="1127137979"/>
                  </a:ext>
                </a:extLst>
              </a:tr>
              <a:tr h="514424">
                <a:tc>
                  <a:txBody>
                    <a:bodyPr/>
                    <a:lstStyle/>
                    <a:p>
                      <a:pPr marL="1158240" algn="just">
                        <a:lnSpc>
                          <a:spcPct val="150000"/>
                        </a:lnSpc>
                        <a:spcAft>
                          <a:spcPts val="800"/>
                        </a:spcAft>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lnL w="12700" cap="flat" cmpd="sng" algn="ctr">
                      <a:solidFill>
                        <a:srgbClr val="FFFFFF"/>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69215"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lnL w="12700" cap="flat" cmpd="sng" algn="ctr">
                      <a:solidFill>
                        <a:srgbClr val="000000"/>
                      </a:solidFill>
                      <a:prstDash val="dash"/>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C5E0B3"/>
                    </a:solidFill>
                  </a:tcPr>
                </a:tc>
                <a:tc>
                  <a:txBody>
                    <a:bodyPr/>
                    <a:lstStyle/>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training focussed on business and Financial management, and co-operative governance  training.</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369" marT="56273" marB="28812" anchor="b">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xmlns="" val="2891079828"/>
                  </a:ext>
                </a:extLst>
              </a:tr>
            </a:tbl>
          </a:graphicData>
        </a:graphic>
      </p:graphicFrame>
      <p:sp>
        <p:nvSpPr>
          <p:cNvPr id="4" name="Slide Number Placeholder 3">
            <a:extLst>
              <a:ext uri="{FF2B5EF4-FFF2-40B4-BE49-F238E27FC236}">
                <a16:creationId xmlns:a16="http://schemas.microsoft.com/office/drawing/2014/main" xmlns="" id="{CF854BB9-E406-4695-B1F1-126FB968EE42}"/>
              </a:ext>
            </a:extLst>
          </p:cNvPr>
          <p:cNvSpPr>
            <a:spLocks noGrp="1"/>
          </p:cNvSpPr>
          <p:nvPr>
            <p:ph type="sldNum" sz="quarter" idx="12"/>
          </p:nvPr>
        </p:nvSpPr>
        <p:spPr/>
        <p:txBody>
          <a:bodyPr/>
          <a:lstStyle/>
          <a:p>
            <a:fld id="{49E107A0-7B7C-8743-BC43-85A450895BAC}" type="slidenum">
              <a:rPr lang="en-US" smtClean="0"/>
              <a:pPr/>
              <a:t>22</a:t>
            </a:fld>
            <a:endParaRPr lang="en-US" dirty="0"/>
          </a:p>
        </p:txBody>
      </p:sp>
      <p:sp>
        <p:nvSpPr>
          <p:cNvPr id="6" name="Title 1">
            <a:extLst>
              <a:ext uri="{FF2B5EF4-FFF2-40B4-BE49-F238E27FC236}">
                <a16:creationId xmlns:a16="http://schemas.microsoft.com/office/drawing/2014/main" xmlns="" id="{A177807D-2DA0-4C8C-BBCC-586FBAED984F}"/>
              </a:ext>
            </a:extLst>
          </p:cNvPr>
          <p:cNvSpPr>
            <a:spLocks noGrp="1"/>
          </p:cNvSpPr>
          <p:nvPr>
            <p:ph type="title"/>
          </p:nvPr>
        </p:nvSpPr>
        <p:spPr>
          <a:xfrm>
            <a:off x="457200" y="357188"/>
            <a:ext cx="8229600" cy="690562"/>
          </a:xfrm>
        </p:spPr>
        <p:txBody>
          <a:bodyPr>
            <a:normAutofit fontScale="90000"/>
          </a:bodyPr>
          <a:lstStyle/>
          <a:p>
            <a:r>
              <a:rPr kumimoji="0" lang="en-US" i="0" u="none" strike="noStrike" kern="1200" cap="none" spc="0" normalizeH="0" baseline="0" noProof="0" dirty="0">
                <a:ln>
                  <a:noFill/>
                </a:ln>
                <a:solidFill>
                  <a:srgbClr val="9BBB59">
                    <a:lumMod val="75000"/>
                  </a:srgbClr>
                </a:solidFill>
                <a:effectLst/>
                <a:uLnTx/>
                <a:uFillTx/>
                <a:ea typeface="+mj-ea"/>
                <a:cs typeface="+mj-cs"/>
              </a:rPr>
              <a:t>INTERVENTIONS CONTINUED </a:t>
            </a:r>
            <a:endParaRPr lang="en-ZA" dirty="0"/>
          </a:p>
        </p:txBody>
      </p:sp>
    </p:spTree>
    <p:extLst>
      <p:ext uri="{BB962C8B-B14F-4D97-AF65-F5344CB8AC3E}">
        <p14:creationId xmlns:p14="http://schemas.microsoft.com/office/powerpoint/2010/main" xmlns="" val="2161878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C709284A-3D92-4ADB-B54E-581BAB43ADB2}"/>
              </a:ext>
            </a:extLst>
          </p:cNvPr>
          <p:cNvGraphicFramePr>
            <a:graphicFrameLocks noGrp="1"/>
          </p:cNvGraphicFramePr>
          <p:nvPr>
            <p:ph idx="1"/>
          </p:nvPr>
        </p:nvGraphicFramePr>
        <p:xfrm>
          <a:off x="457199" y="1201738"/>
          <a:ext cx="8229599" cy="4659721"/>
        </p:xfrm>
        <a:graphic>
          <a:graphicData uri="http://schemas.openxmlformats.org/drawingml/2006/table">
            <a:tbl>
              <a:tblPr firstRow="1" firstCol="1" bandRow="1"/>
              <a:tblGrid>
                <a:gridCol w="2636466">
                  <a:extLst>
                    <a:ext uri="{9D8B030D-6E8A-4147-A177-3AD203B41FA5}">
                      <a16:colId xmlns:a16="http://schemas.microsoft.com/office/drawing/2014/main" xmlns="" val="1257437880"/>
                    </a:ext>
                  </a:extLst>
                </a:gridCol>
                <a:gridCol w="107073">
                  <a:extLst>
                    <a:ext uri="{9D8B030D-6E8A-4147-A177-3AD203B41FA5}">
                      <a16:colId xmlns:a16="http://schemas.microsoft.com/office/drawing/2014/main" xmlns="" val="2782674293"/>
                    </a:ext>
                  </a:extLst>
                </a:gridCol>
                <a:gridCol w="5486060">
                  <a:extLst>
                    <a:ext uri="{9D8B030D-6E8A-4147-A177-3AD203B41FA5}">
                      <a16:colId xmlns:a16="http://schemas.microsoft.com/office/drawing/2014/main" xmlns="" val="1423357321"/>
                    </a:ext>
                  </a:extLst>
                </a:gridCol>
              </a:tblGrid>
              <a:tr h="287163">
                <a:tc gridSpan="2">
                  <a:txBody>
                    <a:bodyPr/>
                    <a:lstStyle/>
                    <a:p>
                      <a:pPr marL="364490"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ORGANISATIONS</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hMerge="1">
                  <a:txBody>
                    <a:bodyPr/>
                    <a:lstStyle/>
                    <a:p>
                      <a:endParaRPr lang="en-ZA"/>
                    </a:p>
                  </a:txBody>
                  <a:tcPr/>
                </a:tc>
                <a:tc>
                  <a:txBody>
                    <a:bodyPr/>
                    <a:lstStyle/>
                    <a:p>
                      <a:pPr marL="1158240" marR="344170" algn="just">
                        <a:lnSpc>
                          <a:spcPct val="150000"/>
                        </a:lnSpc>
                        <a:spcAft>
                          <a:spcPts val="0"/>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INTERVENTION</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xmlns="" val="1052159413"/>
                  </a:ext>
                </a:extLst>
              </a:tr>
              <a:tr h="761921">
                <a:tc>
                  <a:txBody>
                    <a:bodyPr/>
                    <a:lstStyle/>
                    <a:p>
                      <a:pPr marL="64135"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First National Bank</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70AD47"/>
                    </a:solidFill>
                  </a:tcPr>
                </a:tc>
                <a:tc>
                  <a:txBody>
                    <a:bodyPr/>
                    <a:lstStyle/>
                    <a:p>
                      <a:pPr marL="22860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DBDBDB"/>
                    </a:solidFill>
                  </a:tcPr>
                </a:tc>
                <a:tc>
                  <a:txBody>
                    <a:bodyPr/>
                    <a:lstStyle/>
                    <a:p>
                      <a:pPr marL="342900" marR="1905"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First National Bank has been assisting with the opening of Bank Accounts for co-operatives. The bank has opened a number of accounts for the co-operatives and for individual members as well;</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BDBDB"/>
                    </a:solidFill>
                  </a:tcPr>
                </a:tc>
                <a:extLst>
                  <a:ext uri="{0D108BD9-81ED-4DB2-BD59-A6C34878D82A}">
                    <a16:rowId xmlns:a16="http://schemas.microsoft.com/office/drawing/2014/main" xmlns="" val="293599967"/>
                  </a:ext>
                </a:extLst>
              </a:tr>
              <a:tr h="287163">
                <a:tc>
                  <a:txBody>
                    <a:bodyPr/>
                    <a:lstStyle/>
                    <a:p>
                      <a:pPr marL="1158240" algn="just">
                        <a:lnSpc>
                          <a:spcPct val="150000"/>
                        </a:lnSpc>
                        <a:spcAft>
                          <a:spcPts val="800"/>
                        </a:spcAft>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22860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nchor="b">
                    <a:lnL w="12700" cap="flat" cmpd="sng" algn="ctr">
                      <a:solidFill>
                        <a:srgbClr val="000000"/>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DBDBDB"/>
                    </a:solidFill>
                  </a:tcPr>
                </a:tc>
                <a:tc>
                  <a:txBody>
                    <a:bodyPr/>
                    <a:lstStyle/>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Bank  also facilitated financial awareness in all training sessions.</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nchor="b">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xmlns="" val="2204884312"/>
                  </a:ext>
                </a:extLst>
              </a:tr>
              <a:tr h="999299">
                <a:tc>
                  <a:txBody>
                    <a:bodyPr/>
                    <a:lstStyle/>
                    <a:p>
                      <a:pPr marL="64135"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National Skills Fund</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70AD47"/>
                    </a:solidFill>
                  </a:tcPr>
                </a:tc>
                <a:tc>
                  <a:txBody>
                    <a:bodyPr/>
                    <a:lstStyle/>
                    <a:p>
                      <a:pPr marL="22860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C5E0B3"/>
                    </a:solidFill>
                  </a:tcPr>
                </a:tc>
                <a:tc>
                  <a:txBody>
                    <a:bodyPr/>
                    <a:lstStyle/>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National Skills Fund has approved the training of all co-operatives under the OR Tambo District Municipality, Alfred Ndzo District Municipality and Amathole District Municipality. This training will focus on Business acumen, safety at sea, the value chain, etc…</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5E0B3"/>
                    </a:solidFill>
                  </a:tcPr>
                </a:tc>
                <a:extLst>
                  <a:ext uri="{0D108BD9-81ED-4DB2-BD59-A6C34878D82A}">
                    <a16:rowId xmlns:a16="http://schemas.microsoft.com/office/drawing/2014/main" xmlns="" val="2022909944"/>
                  </a:ext>
                </a:extLst>
              </a:tr>
              <a:tr h="524542">
                <a:tc>
                  <a:txBody>
                    <a:bodyPr/>
                    <a:lstStyle/>
                    <a:p>
                      <a:pPr marL="1158240" algn="just">
                        <a:lnSpc>
                          <a:spcPct val="150000"/>
                        </a:lnSpc>
                        <a:spcAft>
                          <a:spcPts val="800"/>
                        </a:spcAft>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22860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lnL w="12700" cap="flat" cmpd="sng" algn="ctr">
                      <a:solidFill>
                        <a:srgbClr val="000000"/>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C5E0B3"/>
                    </a:solidFill>
                  </a:tcPr>
                </a:tc>
                <a:tc>
                  <a:txBody>
                    <a:bodyPr/>
                    <a:lstStyle/>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Logistics and procuring of training service providers are underway and will take place soon.</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nchor="b">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xmlns="" val="1811054013"/>
                  </a:ext>
                </a:extLst>
              </a:tr>
              <a:tr h="1312037">
                <a:tc>
                  <a:txBody>
                    <a:bodyPr/>
                    <a:lstStyle/>
                    <a:p>
                      <a:pPr marL="64135" algn="just">
                        <a:lnSpc>
                          <a:spcPct val="150000"/>
                        </a:lnSpc>
                        <a:spcAft>
                          <a:spcPts val="775"/>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Department of Rural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64135"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Development and Agrarian Reform</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70AD47"/>
                    </a:solidFill>
                  </a:tcPr>
                </a:tc>
                <a:tc>
                  <a:txBody>
                    <a:bodyPr/>
                    <a:lstStyle/>
                    <a:p>
                      <a:pPr marL="64770" algn="just">
                        <a:lnSpc>
                          <a:spcPct val="150000"/>
                        </a:lnSpc>
                        <a:spcAft>
                          <a:spcPts val="3400"/>
                        </a:spcAft>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6477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nchor="ctr">
                    <a:lnL w="12700" cap="flat" cmpd="sng" algn="ctr">
                      <a:solidFill>
                        <a:srgbClr val="000000"/>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E2EFD9"/>
                    </a:solidFill>
                  </a:tcPr>
                </a:tc>
                <a:tc>
                  <a:txBody>
                    <a:bodyPr/>
                    <a:lstStyle/>
                    <a:p>
                      <a:pPr marL="342900" lvl="0" indent="-342900" algn="just">
                        <a:lnSpc>
                          <a:spcPct val="150000"/>
                        </a:lnSpc>
                        <a:spcAft>
                          <a:spcPts val="805"/>
                        </a:spcAft>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Department of Rural Development and Agrarian Reform procured fishing equipment for Small-Scale Fishing co-operatives in Port St Johns.</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50000"/>
                        </a:lnSpc>
                        <a:spcAft>
                          <a:spcPts val="805"/>
                        </a:spcAft>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equipment was delivered to a number of co-operatives. Due to demand from other co-operatives, the Department is engaging with the provincial department to procure additional equipment.</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2EFD9"/>
                    </a:solidFill>
                  </a:tcPr>
                </a:tc>
                <a:extLst>
                  <a:ext uri="{0D108BD9-81ED-4DB2-BD59-A6C34878D82A}">
                    <a16:rowId xmlns:a16="http://schemas.microsoft.com/office/drawing/2014/main" xmlns="" val="889332298"/>
                  </a:ext>
                </a:extLst>
              </a:tr>
              <a:tr h="287163">
                <a:tc>
                  <a:txBody>
                    <a:bodyPr/>
                    <a:lstStyle/>
                    <a:p>
                      <a:pPr marL="1158240" algn="just">
                        <a:lnSpc>
                          <a:spcPct val="150000"/>
                        </a:lnSpc>
                        <a:spcAft>
                          <a:spcPts val="800"/>
                        </a:spcAft>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6477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lnL w="12700" cap="flat" cmpd="sng" algn="ctr">
                      <a:solidFill>
                        <a:srgbClr val="000000"/>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E2EFD9"/>
                    </a:solidFill>
                  </a:tcPr>
                </a:tc>
                <a:tc>
                  <a:txBody>
                    <a:bodyPr/>
                    <a:lstStyle/>
                    <a:p>
                      <a:pPr marL="115824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46157" marT="50396" marB="24962">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xmlns="" val="1925551701"/>
                  </a:ext>
                </a:extLst>
              </a:tr>
            </a:tbl>
          </a:graphicData>
        </a:graphic>
      </p:graphicFrame>
      <p:sp>
        <p:nvSpPr>
          <p:cNvPr id="4" name="Slide Number Placeholder 3">
            <a:extLst>
              <a:ext uri="{FF2B5EF4-FFF2-40B4-BE49-F238E27FC236}">
                <a16:creationId xmlns:a16="http://schemas.microsoft.com/office/drawing/2014/main" xmlns="" id="{CF854BB9-E406-4695-B1F1-126FB968EE42}"/>
              </a:ext>
            </a:extLst>
          </p:cNvPr>
          <p:cNvSpPr>
            <a:spLocks noGrp="1"/>
          </p:cNvSpPr>
          <p:nvPr>
            <p:ph type="sldNum" sz="quarter" idx="12"/>
          </p:nvPr>
        </p:nvSpPr>
        <p:spPr/>
        <p:txBody>
          <a:bodyPr/>
          <a:lstStyle/>
          <a:p>
            <a:fld id="{49E107A0-7B7C-8743-BC43-85A450895BAC}" type="slidenum">
              <a:rPr lang="en-US" smtClean="0"/>
              <a:pPr/>
              <a:t>23</a:t>
            </a:fld>
            <a:endParaRPr lang="en-US" dirty="0"/>
          </a:p>
        </p:txBody>
      </p:sp>
      <p:sp>
        <p:nvSpPr>
          <p:cNvPr id="6" name="Title 1">
            <a:extLst>
              <a:ext uri="{FF2B5EF4-FFF2-40B4-BE49-F238E27FC236}">
                <a16:creationId xmlns:a16="http://schemas.microsoft.com/office/drawing/2014/main" xmlns="" id="{F105B6AE-A586-4AD2-80BC-33D52CAF26CD}"/>
              </a:ext>
            </a:extLst>
          </p:cNvPr>
          <p:cNvSpPr>
            <a:spLocks noGrp="1"/>
          </p:cNvSpPr>
          <p:nvPr>
            <p:ph type="title"/>
          </p:nvPr>
        </p:nvSpPr>
        <p:spPr>
          <a:xfrm>
            <a:off x="457200" y="357188"/>
            <a:ext cx="8229600" cy="690562"/>
          </a:xfrm>
        </p:spPr>
        <p:txBody>
          <a:bodyPr>
            <a:normAutofit fontScale="90000"/>
          </a:bodyPr>
          <a:lstStyle/>
          <a:p>
            <a:r>
              <a:rPr kumimoji="0" lang="en-US" i="0" u="none" strike="noStrike" kern="1200" cap="none" spc="0" normalizeH="0" baseline="0" noProof="0" dirty="0">
                <a:ln>
                  <a:noFill/>
                </a:ln>
                <a:solidFill>
                  <a:srgbClr val="9BBB59">
                    <a:lumMod val="75000"/>
                  </a:srgbClr>
                </a:solidFill>
                <a:effectLst/>
                <a:uLnTx/>
                <a:uFillTx/>
                <a:ea typeface="+mj-ea"/>
                <a:cs typeface="+mj-cs"/>
              </a:rPr>
              <a:t>INTERVENTIONS CONTINUED </a:t>
            </a:r>
            <a:endParaRPr lang="en-ZA" dirty="0"/>
          </a:p>
        </p:txBody>
      </p:sp>
    </p:spTree>
    <p:extLst>
      <p:ext uri="{BB962C8B-B14F-4D97-AF65-F5344CB8AC3E}">
        <p14:creationId xmlns:p14="http://schemas.microsoft.com/office/powerpoint/2010/main" xmlns="" val="3272278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95DEACF2-A249-442B-9A8F-550F4FEE520B}"/>
              </a:ext>
            </a:extLst>
          </p:cNvPr>
          <p:cNvGraphicFramePr>
            <a:graphicFrameLocks noGrp="1"/>
          </p:cNvGraphicFramePr>
          <p:nvPr>
            <p:ph idx="1"/>
          </p:nvPr>
        </p:nvGraphicFramePr>
        <p:xfrm>
          <a:off x="435006" y="1148138"/>
          <a:ext cx="8251794" cy="4626634"/>
        </p:xfrm>
        <a:graphic>
          <a:graphicData uri="http://schemas.openxmlformats.org/drawingml/2006/table">
            <a:tbl>
              <a:tblPr firstRow="1" firstCol="1" bandRow="1"/>
              <a:tblGrid>
                <a:gridCol w="2426157">
                  <a:extLst>
                    <a:ext uri="{9D8B030D-6E8A-4147-A177-3AD203B41FA5}">
                      <a16:colId xmlns:a16="http://schemas.microsoft.com/office/drawing/2014/main" xmlns="" val="4294958453"/>
                    </a:ext>
                  </a:extLst>
                </a:gridCol>
                <a:gridCol w="328866">
                  <a:extLst>
                    <a:ext uri="{9D8B030D-6E8A-4147-A177-3AD203B41FA5}">
                      <a16:colId xmlns:a16="http://schemas.microsoft.com/office/drawing/2014/main" xmlns="" val="850558955"/>
                    </a:ext>
                  </a:extLst>
                </a:gridCol>
                <a:gridCol w="5496771">
                  <a:extLst>
                    <a:ext uri="{9D8B030D-6E8A-4147-A177-3AD203B41FA5}">
                      <a16:colId xmlns:a16="http://schemas.microsoft.com/office/drawing/2014/main" xmlns="" val="3227989645"/>
                    </a:ext>
                  </a:extLst>
                </a:gridCol>
              </a:tblGrid>
              <a:tr h="284366">
                <a:tc gridSpan="2">
                  <a:txBody>
                    <a:bodyPr/>
                    <a:lstStyle/>
                    <a:p>
                      <a:pPr marL="361950"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ORGANISATIONS</a:t>
                      </a:r>
                      <a:endParaRPr lang="en-ZA" sz="33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hMerge="1">
                  <a:txBody>
                    <a:bodyPr/>
                    <a:lstStyle/>
                    <a:p>
                      <a:endParaRPr lang="en-ZA"/>
                    </a:p>
                  </a:txBody>
                  <a:tcPr/>
                </a:tc>
                <a:tc>
                  <a:txBody>
                    <a:bodyPr/>
                    <a:lstStyle/>
                    <a:p>
                      <a:pPr marL="1158240" marR="385445" algn="just">
                        <a:lnSpc>
                          <a:spcPct val="150000"/>
                        </a:lnSpc>
                        <a:spcAft>
                          <a:spcPts val="0"/>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INTERVENTION</a:t>
                      </a:r>
                      <a:endParaRPr lang="en-ZA" sz="33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nchor="ctr">
                    <a:lnL>
                      <a:noFill/>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xmlns="" val="3798083127"/>
                  </a:ext>
                </a:extLst>
              </a:tr>
              <a:tr h="623578">
                <a:tc>
                  <a:txBody>
                    <a:bodyPr/>
                    <a:lstStyle/>
                    <a:p>
                      <a:pPr marL="67945" algn="just">
                        <a:lnSpc>
                          <a:spcPct val="150000"/>
                        </a:lnSpc>
                        <a:spcAft>
                          <a:spcPts val="775"/>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World Wide Fund for </a:t>
                      </a:r>
                      <a:endParaRPr lang="en-ZA" sz="33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67945"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Nature (WWF)</a:t>
                      </a:r>
                      <a:endParaRPr lang="en-ZA" sz="33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70AD47"/>
                    </a:solidFill>
                  </a:tcPr>
                </a:tc>
                <a:tc>
                  <a:txBody>
                    <a:bodyPr/>
                    <a:lstStyle/>
                    <a:p>
                      <a:pPr marL="6604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3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C5E0B3"/>
                    </a:solidFill>
                  </a:tcPr>
                </a:tc>
                <a:tc>
                  <a:txBody>
                    <a:bodyPr/>
                    <a:lstStyle/>
                    <a:p>
                      <a:pPr marL="342900" lvl="0" indent="-342900" algn="just">
                        <a:lnSpc>
                          <a:spcPct val="150000"/>
                        </a:lnSpc>
                        <a:spcAft>
                          <a:spcPts val="710"/>
                        </a:spcAft>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Partnership with WWF on Fisheries Improvement Project in the Kogelberg area, Hamburg and Port St Johns;</a:t>
                      </a:r>
                      <a:endParaRPr lang="en-ZA" sz="33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lnL>
                      <a:noFill/>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5E0B3"/>
                    </a:solidFill>
                  </a:tcPr>
                </a:tc>
                <a:extLst>
                  <a:ext uri="{0D108BD9-81ED-4DB2-BD59-A6C34878D82A}">
                    <a16:rowId xmlns:a16="http://schemas.microsoft.com/office/drawing/2014/main" xmlns="" val="3958209241"/>
                  </a:ext>
                </a:extLst>
              </a:tr>
              <a:tr h="611376">
                <a:tc>
                  <a:txBody>
                    <a:bodyPr/>
                    <a:lstStyle/>
                    <a:p>
                      <a:pPr marL="1158240" algn="just">
                        <a:lnSpc>
                          <a:spcPct val="150000"/>
                        </a:lnSpc>
                        <a:spcAft>
                          <a:spcPts val="800"/>
                        </a:spcAft>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3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AD47"/>
                    </a:solidFill>
                  </a:tcPr>
                </a:tc>
                <a:tc>
                  <a:txBody>
                    <a:bodyPr/>
                    <a:lstStyle/>
                    <a:p>
                      <a:pPr marL="6604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3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lnL w="12700" cap="flat" cmpd="sng" algn="ctr">
                      <a:solidFill>
                        <a:srgbClr val="FFFFFF"/>
                      </a:solidFill>
                      <a:prstDash val="solid"/>
                      <a:round/>
                      <a:headEnd type="none" w="med" len="med"/>
                      <a:tailEnd type="none" w="med" len="med"/>
                    </a:lnL>
                    <a:lnR>
                      <a:noFill/>
                    </a:lnR>
                    <a:lnT>
                      <a:noFill/>
                    </a:lnT>
                    <a:lnB>
                      <a:noFill/>
                    </a:lnB>
                    <a:solidFill>
                      <a:srgbClr val="C5E0B3"/>
                    </a:solidFill>
                  </a:tcPr>
                </a:tc>
                <a:tc>
                  <a:txBody>
                    <a:bodyPr/>
                    <a:lstStyle/>
                    <a:p>
                      <a:pPr marL="342900" lvl="0" indent="-342900" algn="just">
                        <a:lnSpc>
                          <a:spcPct val="150000"/>
                        </a:lnSpc>
                        <a:spcAft>
                          <a:spcPts val="710"/>
                        </a:spcAft>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Kogelberg project site has been delayed due to the court process for Western Cape regarding the small-scale fisheries process,</a:t>
                      </a:r>
                      <a:endParaRPr lang="en-ZA" sz="33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lnL>
                      <a:noFill/>
                    </a:lnL>
                    <a:lnR w="19050" cap="flat" cmpd="sng" algn="ctr">
                      <a:solidFill>
                        <a:srgbClr val="FFFFFF"/>
                      </a:solidFill>
                      <a:prstDash val="solid"/>
                      <a:round/>
                      <a:headEnd type="none" w="med" len="med"/>
                      <a:tailEnd type="none" w="med" len="med"/>
                    </a:lnR>
                    <a:lnT>
                      <a:noFill/>
                    </a:lnT>
                    <a:lnB>
                      <a:noFill/>
                    </a:lnB>
                    <a:solidFill>
                      <a:srgbClr val="C5E0B3"/>
                    </a:solidFill>
                  </a:tcPr>
                </a:tc>
                <a:extLst>
                  <a:ext uri="{0D108BD9-81ED-4DB2-BD59-A6C34878D82A}">
                    <a16:rowId xmlns:a16="http://schemas.microsoft.com/office/drawing/2014/main" xmlns="" val="381340934"/>
                  </a:ext>
                </a:extLst>
              </a:tr>
              <a:tr h="284366">
                <a:tc>
                  <a:txBody>
                    <a:bodyPr/>
                    <a:lstStyle/>
                    <a:p>
                      <a:pPr marL="1158240" algn="just">
                        <a:lnSpc>
                          <a:spcPct val="150000"/>
                        </a:lnSpc>
                        <a:spcAft>
                          <a:spcPts val="800"/>
                        </a:spcAft>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3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6604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3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nchor="b">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C5E0B3"/>
                    </a:solidFill>
                  </a:tcPr>
                </a:tc>
                <a:tc>
                  <a:txBody>
                    <a:bodyPr/>
                    <a:lstStyle/>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Hamburg project site is operational and capacitated by WWF</a:t>
                      </a:r>
                      <a:endParaRPr lang="en-ZA" sz="33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nchor="b">
                    <a:lnL>
                      <a:noFill/>
                    </a:lnL>
                    <a:lnR w="1905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xmlns="" val="4097502274"/>
                  </a:ext>
                </a:extLst>
              </a:tr>
              <a:tr h="2774273">
                <a:tc>
                  <a:txBody>
                    <a:bodyPr/>
                    <a:lstStyle/>
                    <a:p>
                      <a:pPr marL="67945"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Economic Development, Tourism and </a:t>
                      </a:r>
                      <a:endParaRPr lang="en-ZA" sz="33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67945"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Environmental Affairs</a:t>
                      </a:r>
                      <a:endParaRPr lang="en-ZA" sz="33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marL="6604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33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marL="171450" lvl="0" indent="-171450" algn="just">
                        <a:buFont typeface="Arial" panose="020B0604020202020204" pitchFamily="34" charset="0"/>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a:t>
                      </a:r>
                      <a:r>
                        <a:rPr lang="en-ZA" sz="1100" b="0" dirty="0">
                          <a:solidFill>
                            <a:srgbClr val="000000"/>
                          </a:solidFill>
                          <a:effectLst/>
                          <a:latin typeface="+mn-lt"/>
                          <a:ea typeface="Arial" panose="020B0604020202020204" pitchFamily="34" charset="0"/>
                          <a:cs typeface="Times New Roman" panose="02020603050405020304" pitchFamily="18" charset="0"/>
                        </a:rPr>
                        <a:t> KZN provincial department of Economic Development, Tourism and Environmental Affairs is assisting with the procurement and installation of Fish Processing Plans for small-scale fishing co-operatives under Ugu District Municipality. </a:t>
                      </a:r>
                    </a:p>
                    <a:p>
                      <a:pPr marL="171450" lvl="0" indent="-171450" algn="just">
                        <a:buFont typeface="Arial" panose="020B0604020202020204" pitchFamily="34" charset="0"/>
                        <a:buChar char="•"/>
                      </a:pPr>
                      <a:r>
                        <a:rPr lang="en-ZA" sz="1100" b="0" dirty="0">
                          <a:solidFill>
                            <a:srgbClr val="000000"/>
                          </a:solidFill>
                          <a:effectLst/>
                          <a:latin typeface="+mn-lt"/>
                          <a:ea typeface="Arial" panose="020B0604020202020204" pitchFamily="34" charset="0"/>
                          <a:cs typeface="Times New Roman" panose="02020603050405020304" pitchFamily="18" charset="0"/>
                        </a:rPr>
                        <a:t>The budget for the nine (9) cooperatives was approved during the 2020/2021 financial year. </a:t>
                      </a:r>
                      <a:r>
                        <a:rPr lang="en-ZA" sz="1100" b="0" kern="1200" dirty="0">
                          <a:solidFill>
                            <a:schemeClr val="tx1"/>
                          </a:solidFill>
                          <a:effectLst/>
                          <a:latin typeface="+mn-lt"/>
                          <a:ea typeface="+mn-ea"/>
                          <a:cs typeface="+mn-cs"/>
                        </a:rPr>
                        <a:t>The provincial department faced challenges in completing the bid and appointing a service provider.</a:t>
                      </a:r>
                      <a:endParaRPr lang="en-ZA" sz="1100" b="1" kern="1200" dirty="0">
                        <a:solidFill>
                          <a:schemeClr val="tx1"/>
                        </a:solidFill>
                        <a:effectLst/>
                        <a:latin typeface="+mn-lt"/>
                        <a:ea typeface="+mn-ea"/>
                        <a:cs typeface="+mn-cs"/>
                      </a:endParaRPr>
                    </a:p>
                    <a:p>
                      <a:pPr marL="171450" lvl="0" indent="-171450" algn="just">
                        <a:buFont typeface="Arial" panose="020B0604020202020204" pitchFamily="34" charset="0"/>
                        <a:buChar char="•"/>
                      </a:pPr>
                      <a:r>
                        <a:rPr lang="en-ZA" sz="1100" b="0" kern="1200" dirty="0">
                          <a:solidFill>
                            <a:schemeClr val="tx1"/>
                          </a:solidFill>
                          <a:effectLst/>
                          <a:latin typeface="+mn-lt"/>
                          <a:ea typeface="+mn-ea"/>
                          <a:cs typeface="+mn-cs"/>
                        </a:rPr>
                        <a:t>DFFE has since assisted with providing advice on the technical information for the provincial department to incorporate as part of their supply chain process in securing the necessary infrastructure.</a:t>
                      </a:r>
                      <a:endParaRPr lang="en-ZA" sz="1100" b="1" kern="1200" dirty="0">
                        <a:solidFill>
                          <a:schemeClr val="tx1"/>
                        </a:solidFill>
                        <a:effectLst/>
                        <a:latin typeface="+mn-lt"/>
                        <a:ea typeface="+mn-ea"/>
                        <a:cs typeface="+mn-cs"/>
                      </a:endParaRPr>
                    </a:p>
                    <a:p>
                      <a:pPr marL="0" lvl="0" indent="0" algn="just">
                        <a:buFont typeface="Arial" panose="020B0604020202020204" pitchFamily="34" charset="0"/>
                        <a:buNone/>
                      </a:pPr>
                      <a:endParaRPr lang="en-ZA" sz="1100" b="1" kern="1200" dirty="0">
                        <a:solidFill>
                          <a:schemeClr val="tx1"/>
                        </a:solidFill>
                        <a:effectLst/>
                        <a:latin typeface="+mn-lt"/>
                        <a:ea typeface="+mn-ea"/>
                        <a:cs typeface="+mn-cs"/>
                      </a:endParaRPr>
                    </a:p>
                    <a:p>
                      <a:pPr algn="just"/>
                      <a:r>
                        <a:rPr lang="en-ZA" sz="1100" b="0" kern="1200" dirty="0">
                          <a:solidFill>
                            <a:schemeClr val="tx1"/>
                          </a:solidFill>
                          <a:effectLst/>
                          <a:latin typeface="+mn-lt"/>
                          <a:ea typeface="+mn-ea"/>
                          <a:cs typeface="+mn-cs"/>
                        </a:rPr>
                        <a:t> </a:t>
                      </a:r>
                      <a:endParaRPr lang="en-ZA" sz="1100" b="1" kern="1200" dirty="0">
                        <a:solidFill>
                          <a:schemeClr val="tx1"/>
                        </a:solidFill>
                        <a:effectLst/>
                        <a:latin typeface="+mn-lt"/>
                        <a:ea typeface="+mn-ea"/>
                        <a:cs typeface="+mn-cs"/>
                      </a:endParaRPr>
                    </a:p>
                    <a:p>
                      <a:pPr marL="342900" marR="25400" lvl="0" indent="-342900" algn="just">
                        <a:lnSpc>
                          <a:spcPct val="150000"/>
                        </a:lnSpc>
                        <a:buFont typeface="Symbol" panose="05050102010706020507" pitchFamily="18" charset="2"/>
                        <a:buChar char=""/>
                      </a:pPr>
                      <a:endParaRPr lang="en-ZA" sz="33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lnL>
                      <a:noFill/>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xmlns="" val="1065820402"/>
                  </a:ext>
                </a:extLst>
              </a:tr>
            </a:tbl>
          </a:graphicData>
        </a:graphic>
      </p:graphicFrame>
      <p:sp>
        <p:nvSpPr>
          <p:cNvPr id="4" name="Slide Number Placeholder 3">
            <a:extLst>
              <a:ext uri="{FF2B5EF4-FFF2-40B4-BE49-F238E27FC236}">
                <a16:creationId xmlns:a16="http://schemas.microsoft.com/office/drawing/2014/main" xmlns="" id="{C4962360-7137-4723-B4EC-02CAD7A7E054}"/>
              </a:ext>
            </a:extLst>
          </p:cNvPr>
          <p:cNvSpPr>
            <a:spLocks noGrp="1"/>
          </p:cNvSpPr>
          <p:nvPr>
            <p:ph type="sldNum" sz="quarter" idx="12"/>
          </p:nvPr>
        </p:nvSpPr>
        <p:spPr/>
        <p:txBody>
          <a:bodyPr/>
          <a:lstStyle/>
          <a:p>
            <a:fld id="{49E107A0-7B7C-8743-BC43-85A450895BAC}" type="slidenum">
              <a:rPr lang="en-US" smtClean="0"/>
              <a:pPr/>
              <a:t>24</a:t>
            </a:fld>
            <a:endParaRPr lang="en-US" dirty="0"/>
          </a:p>
        </p:txBody>
      </p:sp>
      <p:sp>
        <p:nvSpPr>
          <p:cNvPr id="6" name="Title 1">
            <a:extLst>
              <a:ext uri="{FF2B5EF4-FFF2-40B4-BE49-F238E27FC236}">
                <a16:creationId xmlns:a16="http://schemas.microsoft.com/office/drawing/2014/main" xmlns="" id="{7CA7E3F5-63EF-4FF9-B3B6-F694F135451D}"/>
              </a:ext>
            </a:extLst>
          </p:cNvPr>
          <p:cNvSpPr>
            <a:spLocks noGrp="1"/>
          </p:cNvSpPr>
          <p:nvPr>
            <p:ph type="title"/>
          </p:nvPr>
        </p:nvSpPr>
        <p:spPr>
          <a:xfrm>
            <a:off x="457200" y="357188"/>
            <a:ext cx="8229600" cy="690562"/>
          </a:xfrm>
        </p:spPr>
        <p:txBody>
          <a:bodyPr>
            <a:normAutofit fontScale="90000"/>
          </a:bodyPr>
          <a:lstStyle/>
          <a:p>
            <a:r>
              <a:rPr kumimoji="0" lang="en-US" i="0" u="none" strike="noStrike" kern="1200" cap="none" spc="0" normalizeH="0" baseline="0" noProof="0" dirty="0">
                <a:ln>
                  <a:noFill/>
                </a:ln>
                <a:solidFill>
                  <a:srgbClr val="9BBB59">
                    <a:lumMod val="75000"/>
                  </a:srgbClr>
                </a:solidFill>
                <a:effectLst/>
                <a:uLnTx/>
                <a:uFillTx/>
                <a:ea typeface="+mj-ea"/>
                <a:cs typeface="+mj-cs"/>
              </a:rPr>
              <a:t>INTERVENTIONS CONTINUED </a:t>
            </a:r>
            <a:endParaRPr lang="en-ZA" dirty="0"/>
          </a:p>
        </p:txBody>
      </p:sp>
    </p:spTree>
    <p:extLst>
      <p:ext uri="{BB962C8B-B14F-4D97-AF65-F5344CB8AC3E}">
        <p14:creationId xmlns:p14="http://schemas.microsoft.com/office/powerpoint/2010/main" xmlns="" val="3473549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95DEACF2-A249-442B-9A8F-550F4FEE520B}"/>
              </a:ext>
            </a:extLst>
          </p:cNvPr>
          <p:cNvGraphicFramePr>
            <a:graphicFrameLocks noGrp="1"/>
          </p:cNvGraphicFramePr>
          <p:nvPr>
            <p:ph idx="1"/>
          </p:nvPr>
        </p:nvGraphicFramePr>
        <p:xfrm>
          <a:off x="435006" y="1148138"/>
          <a:ext cx="8251794" cy="4728526"/>
        </p:xfrm>
        <a:graphic>
          <a:graphicData uri="http://schemas.openxmlformats.org/drawingml/2006/table">
            <a:tbl>
              <a:tblPr firstRow="1" firstCol="1" bandRow="1"/>
              <a:tblGrid>
                <a:gridCol w="2426157">
                  <a:extLst>
                    <a:ext uri="{9D8B030D-6E8A-4147-A177-3AD203B41FA5}">
                      <a16:colId xmlns:a16="http://schemas.microsoft.com/office/drawing/2014/main" xmlns="" val="4294958453"/>
                    </a:ext>
                  </a:extLst>
                </a:gridCol>
                <a:gridCol w="328866">
                  <a:extLst>
                    <a:ext uri="{9D8B030D-6E8A-4147-A177-3AD203B41FA5}">
                      <a16:colId xmlns:a16="http://schemas.microsoft.com/office/drawing/2014/main" xmlns="" val="850558955"/>
                    </a:ext>
                  </a:extLst>
                </a:gridCol>
                <a:gridCol w="5496771">
                  <a:extLst>
                    <a:ext uri="{9D8B030D-6E8A-4147-A177-3AD203B41FA5}">
                      <a16:colId xmlns:a16="http://schemas.microsoft.com/office/drawing/2014/main" xmlns="" val="3227989645"/>
                    </a:ext>
                  </a:extLst>
                </a:gridCol>
              </a:tblGrid>
              <a:tr h="284366">
                <a:tc gridSpan="2">
                  <a:txBody>
                    <a:bodyPr/>
                    <a:lstStyle/>
                    <a:p>
                      <a:pPr marL="361950"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ORGANISATIONS</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hMerge="1">
                  <a:txBody>
                    <a:bodyPr/>
                    <a:lstStyle/>
                    <a:p>
                      <a:endParaRPr lang="en-ZA"/>
                    </a:p>
                  </a:txBody>
                  <a:tcPr/>
                </a:tc>
                <a:tc>
                  <a:txBody>
                    <a:bodyPr/>
                    <a:lstStyle/>
                    <a:p>
                      <a:pPr marL="1158240" marR="385445" algn="just">
                        <a:lnSpc>
                          <a:spcPct val="150000"/>
                        </a:lnSpc>
                        <a:spcAft>
                          <a:spcPts val="0"/>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INTERVENTION</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nchor="ctr">
                    <a:lnL>
                      <a:noFill/>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xmlns="" val="3798083127"/>
                  </a:ext>
                </a:extLst>
              </a:tr>
              <a:tr h="749847">
                <a:tc>
                  <a:txBody>
                    <a:bodyPr/>
                    <a:lstStyle/>
                    <a:p>
                      <a:pPr marL="67945" algn="just">
                        <a:lnSpc>
                          <a:spcPct val="150000"/>
                        </a:lnSpc>
                        <a:spcAft>
                          <a:spcPts val="775"/>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NATIONAL SEA RESCUE INSTITUTE </a:t>
                      </a:r>
                    </a:p>
                  </a:txBody>
                  <a:tcPr marL="0" marR="24810" marT="45325" marB="26241">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70AD47"/>
                    </a:solidFill>
                  </a:tcPr>
                </a:tc>
                <a:tc>
                  <a:txBody>
                    <a:bodyPr/>
                    <a:lstStyle/>
                    <a:p>
                      <a:pPr marL="6604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C5E0B3"/>
                    </a:solidFill>
                  </a:tcPr>
                </a:tc>
                <a:tc>
                  <a:txBody>
                    <a:bodyPr/>
                    <a:lstStyle/>
                    <a:p>
                      <a:pPr marL="342900" lvl="0" indent="-342900" algn="just">
                        <a:lnSpc>
                          <a:spcPct val="150000"/>
                        </a:lnSpc>
                        <a:spcAft>
                          <a:spcPts val="710"/>
                        </a:spcAft>
                        <a:buFont typeface="Symbol" panose="05050102010706020507" pitchFamily="18" charset="2"/>
                        <a:buChar char=""/>
                      </a:pPr>
                      <a:r>
                        <a:rPr lang="en-US"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National Sea Rescue Institute provide sea-safety training for all co-operatives in Eastern Cape and KwaZulu-Natal (107 co-operatives)</a:t>
                      </a:r>
                    </a:p>
                  </a:txBody>
                  <a:tcPr marL="0" marR="24810" marT="45325" marB="26241">
                    <a:lnL>
                      <a:noFill/>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5E0B3"/>
                    </a:solidFill>
                  </a:tcPr>
                </a:tc>
                <a:extLst>
                  <a:ext uri="{0D108BD9-81ED-4DB2-BD59-A6C34878D82A}">
                    <a16:rowId xmlns:a16="http://schemas.microsoft.com/office/drawing/2014/main" xmlns="" val="3958209241"/>
                  </a:ext>
                </a:extLst>
              </a:tr>
              <a:tr h="611376">
                <a:tc>
                  <a:txBody>
                    <a:bodyPr/>
                    <a:lstStyle/>
                    <a:p>
                      <a:pPr marL="1158240" algn="just">
                        <a:lnSpc>
                          <a:spcPct val="150000"/>
                        </a:lnSpc>
                        <a:spcAft>
                          <a:spcPts val="800"/>
                        </a:spcAft>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solidFill>
                      <a:srgbClr val="70AD47"/>
                    </a:solidFill>
                  </a:tcPr>
                </a:tc>
                <a:tc>
                  <a:txBody>
                    <a:bodyPr/>
                    <a:lstStyle/>
                    <a:p>
                      <a:pPr marL="6604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lnL w="12700" cap="flat" cmpd="sng" algn="ctr">
                      <a:solidFill>
                        <a:srgbClr val="FFFFFF"/>
                      </a:solidFill>
                      <a:prstDash val="solid"/>
                      <a:round/>
                      <a:headEnd type="none" w="med" len="med"/>
                      <a:tailEnd type="none" w="med" len="med"/>
                    </a:lnL>
                    <a:lnR>
                      <a:noFill/>
                    </a:lnR>
                    <a:lnT>
                      <a:noFill/>
                    </a:lnT>
                    <a:lnB>
                      <a:noFill/>
                    </a:lnB>
                    <a:solidFill>
                      <a:srgbClr val="C5E0B3"/>
                    </a:solidFill>
                  </a:tcPr>
                </a:tc>
                <a:tc>
                  <a:txBody>
                    <a:bodyPr/>
                    <a:lstStyle/>
                    <a:p>
                      <a:pPr marL="0" lvl="0" indent="0" algn="just">
                        <a:lnSpc>
                          <a:spcPct val="150000"/>
                        </a:lnSpc>
                        <a:spcAft>
                          <a:spcPts val="710"/>
                        </a:spcAft>
                        <a:buFont typeface="Symbol" panose="05050102010706020507" pitchFamily="18" charset="2"/>
                        <a:buNone/>
                      </a:pPr>
                      <a:endParaRPr lang="en-US"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0" marR="24810" marT="45325" marB="26241">
                    <a:lnL>
                      <a:noFill/>
                    </a:lnL>
                    <a:lnR w="19050" cap="flat" cmpd="sng" algn="ctr">
                      <a:solidFill>
                        <a:srgbClr val="FFFFFF"/>
                      </a:solidFill>
                      <a:prstDash val="solid"/>
                      <a:round/>
                      <a:headEnd type="none" w="med" len="med"/>
                      <a:tailEnd type="none" w="med" len="med"/>
                    </a:lnR>
                    <a:lnT>
                      <a:noFill/>
                    </a:lnT>
                    <a:lnB>
                      <a:noFill/>
                    </a:lnB>
                    <a:solidFill>
                      <a:srgbClr val="C5E0B3"/>
                    </a:solidFill>
                  </a:tcPr>
                </a:tc>
                <a:extLst>
                  <a:ext uri="{0D108BD9-81ED-4DB2-BD59-A6C34878D82A}">
                    <a16:rowId xmlns:a16="http://schemas.microsoft.com/office/drawing/2014/main" xmlns="" val="381340934"/>
                  </a:ext>
                </a:extLst>
              </a:tr>
              <a:tr h="284366">
                <a:tc>
                  <a:txBody>
                    <a:bodyPr/>
                    <a:lstStyle/>
                    <a:p>
                      <a:pPr marL="1158240" algn="just">
                        <a:lnSpc>
                          <a:spcPct val="150000"/>
                        </a:lnSpc>
                        <a:spcAft>
                          <a:spcPts val="800"/>
                        </a:spcAft>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6604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nchor="b">
                    <a:lnL w="1270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C5E0B3"/>
                    </a:solidFill>
                  </a:tcPr>
                </a:tc>
                <a:tc>
                  <a:txBody>
                    <a:bodyPr/>
                    <a:lstStyle/>
                    <a:p>
                      <a:pPr marL="342900" lvl="0" indent="-342900" algn="just">
                        <a:lnSpc>
                          <a:spcPct val="150000"/>
                        </a:lnSpc>
                        <a:buFont typeface="Symbol" panose="05050102010706020507" pitchFamily="18" charset="2"/>
                        <a:buChar char=""/>
                      </a:pPr>
                      <a:endParaRPr lang="en-US"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endParaRPr>
                    </a:p>
                  </a:txBody>
                  <a:tcPr marL="0" marR="24810" marT="45325" marB="26241" anchor="b">
                    <a:lnL>
                      <a:noFill/>
                    </a:lnL>
                    <a:lnR w="1905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5E0B3"/>
                    </a:solidFill>
                  </a:tcPr>
                </a:tc>
                <a:extLst>
                  <a:ext uri="{0D108BD9-81ED-4DB2-BD59-A6C34878D82A}">
                    <a16:rowId xmlns:a16="http://schemas.microsoft.com/office/drawing/2014/main" xmlns="" val="4097502274"/>
                  </a:ext>
                </a:extLst>
              </a:tr>
              <a:tr h="2774273">
                <a:tc>
                  <a:txBody>
                    <a:bodyPr/>
                    <a:lstStyle/>
                    <a:p>
                      <a:pPr marL="67945" algn="just">
                        <a:lnSpc>
                          <a:spcPct val="150000"/>
                        </a:lnSpc>
                      </a:pPr>
                      <a:r>
                        <a:rPr lang="en-US"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DEPARTMENT OF </a:t>
                      </a:r>
                    </a:p>
                    <a:p>
                      <a:pPr marL="67945" algn="just">
                        <a:lnSpc>
                          <a:spcPct val="150000"/>
                        </a:lnSpc>
                      </a:pPr>
                      <a:r>
                        <a:rPr lang="en-US"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RURAL DEVELOPMENT </a:t>
                      </a:r>
                    </a:p>
                    <a:p>
                      <a:pPr marL="67945" algn="just">
                        <a:lnSpc>
                          <a:spcPct val="150000"/>
                        </a:lnSpc>
                      </a:pPr>
                      <a:r>
                        <a:rPr lang="en-US"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AND AGRARIAN REFORM (DRDAR)</a:t>
                      </a:r>
                    </a:p>
                  </a:txBody>
                  <a:tcPr marL="0" marR="24810" marT="45325" marB="26241">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marL="66040"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tc>
                  <a:txBody>
                    <a:bodyPr/>
                    <a:lstStyle/>
                    <a:p>
                      <a:pPr marL="12700" marR="0" lvl="0" indent="0" algn="just" defTabSz="457200" rtl="0" eaLnBrk="1" fontAlgn="auto" latinLnBrk="0" hangingPunct="1">
                        <a:lnSpc>
                          <a:spcPct val="150000"/>
                        </a:lnSpc>
                        <a:spcBef>
                          <a:spcPts val="0"/>
                        </a:spcBef>
                        <a:spcAft>
                          <a:spcPts val="1515"/>
                        </a:spcAft>
                        <a:buClrTx/>
                        <a:buSzTx/>
                        <a:buFontTx/>
                        <a:buNone/>
                        <a:tabLst/>
                        <a:defRPr/>
                      </a:pPr>
                      <a:r>
                        <a:rPr kumimoji="0" lang="en-ZA" sz="11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Fishing equipment was delivered to the following cooperatives</a:t>
                      </a:r>
                      <a:endParaRPr kumimoji="0" lang="en-ZA" sz="1100" b="1" i="0" u="none" strike="noStrike" kern="1200" cap="none" spc="0" normalizeH="0" baseline="0" noProof="0" dirty="0">
                        <a:ln>
                          <a:noFill/>
                        </a:ln>
                        <a:solidFill>
                          <a:srgbClr val="7C7C7C"/>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defTabSz="457200" rtl="0" eaLnBrk="1" fontAlgn="base" latinLnBrk="0" hangingPunct="1">
                        <a:lnSpc>
                          <a:spcPct val="150000"/>
                        </a:lnSpc>
                        <a:spcBef>
                          <a:spcPts val="0"/>
                        </a:spcBef>
                        <a:spcAft>
                          <a:spcPts val="1505"/>
                        </a:spcAft>
                        <a:buClr>
                          <a:srgbClr val="000000"/>
                        </a:buClr>
                        <a:buSzPts val="1200"/>
                        <a:buFont typeface="Arial" panose="020B0604020202020204" pitchFamily="34" charset="0"/>
                        <a:buChar char="•"/>
                        <a:tabLst/>
                        <a:defRPr/>
                      </a:pPr>
                      <a:r>
                        <a:rPr kumimoji="0" lang="en-ZA" sz="11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Arial" panose="020B0604020202020204" pitchFamily="34" charset="0"/>
                          <a:cs typeface="Arial" panose="020B0604020202020204" pitchFamily="34" charset="0"/>
                        </a:rPr>
                        <a:t>Waterfall Bluff under Ingquza Hill Local Municipality</a:t>
                      </a:r>
                      <a:endParaRPr kumimoji="0" lang="en-ZA" sz="1100" b="1" i="0" u="none" strike="noStrike" kern="1200" cap="none" spc="0" normalizeH="0" baseline="0" noProof="0" dirty="0">
                        <a:ln>
                          <a:noFill/>
                        </a:ln>
                        <a:solidFill>
                          <a:srgbClr val="7C7C7C"/>
                        </a:solidFill>
                        <a:effectLst/>
                        <a:uLnTx/>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defTabSz="457200" rtl="0" eaLnBrk="1" fontAlgn="base" latinLnBrk="0" hangingPunct="1">
                        <a:lnSpc>
                          <a:spcPct val="150000"/>
                        </a:lnSpc>
                        <a:spcBef>
                          <a:spcPts val="0"/>
                        </a:spcBef>
                        <a:spcAft>
                          <a:spcPts val="1515"/>
                        </a:spcAft>
                        <a:buClr>
                          <a:srgbClr val="000000"/>
                        </a:buClr>
                        <a:buSzPts val="1200"/>
                        <a:buFont typeface="Arial" panose="020B0604020202020204" pitchFamily="34" charset="0"/>
                        <a:buChar char="•"/>
                        <a:tabLst/>
                        <a:defRPr/>
                      </a:pPr>
                      <a:r>
                        <a:rPr kumimoji="0" lang="en-ZA" sz="11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Arial" panose="020B0604020202020204" pitchFamily="34" charset="0"/>
                          <a:cs typeface="Arial" panose="020B0604020202020204" pitchFamily="34" charset="0"/>
                        </a:rPr>
                        <a:t>Chascavu under Port St Johns Local Municipality</a:t>
                      </a:r>
                      <a:endParaRPr kumimoji="0" lang="en-ZA" sz="1100" b="1" i="0" u="none" strike="noStrike" kern="1200" cap="none" spc="0" normalizeH="0" baseline="0" noProof="0" dirty="0">
                        <a:ln>
                          <a:noFill/>
                        </a:ln>
                        <a:solidFill>
                          <a:srgbClr val="7C7C7C"/>
                        </a:solidFill>
                        <a:effectLst/>
                        <a:uLnTx/>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marR="0" lvl="0" indent="-342900" algn="just" defTabSz="457200" rtl="0" eaLnBrk="1" fontAlgn="base" latinLnBrk="0" hangingPunct="1">
                        <a:lnSpc>
                          <a:spcPct val="150000"/>
                        </a:lnSpc>
                        <a:spcBef>
                          <a:spcPts val="0"/>
                        </a:spcBef>
                        <a:spcAft>
                          <a:spcPts val="1520"/>
                        </a:spcAft>
                        <a:buClr>
                          <a:srgbClr val="000000"/>
                        </a:buClr>
                        <a:buSzPts val="1200"/>
                        <a:buFont typeface="Arial" panose="020B0604020202020204" pitchFamily="34" charset="0"/>
                        <a:buChar char="•"/>
                        <a:tabLst/>
                        <a:defRPr/>
                      </a:pPr>
                      <a:r>
                        <a:rPr kumimoji="0" lang="en-ZA" sz="11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Arial" panose="020B0604020202020204" pitchFamily="34" charset="0"/>
                          <a:cs typeface="Arial" panose="020B0604020202020204" pitchFamily="34" charset="0"/>
                        </a:rPr>
                        <a:t>Presley Bay under Nyandeni Local Municipality</a:t>
                      </a:r>
                      <a:endParaRPr kumimoji="0" lang="en-ZA" sz="1100" b="1" i="0" u="none" strike="noStrike" kern="1200" cap="none" spc="0" normalizeH="0" baseline="0" noProof="0" dirty="0">
                        <a:ln>
                          <a:noFill/>
                        </a:ln>
                        <a:solidFill>
                          <a:srgbClr val="7C7C7C"/>
                        </a:solidFill>
                        <a:effectLst/>
                        <a:uLnTx/>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175260" marR="0" lvl="0" indent="-171450" algn="just"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1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      Ngoko under KSD Local Municipality</a:t>
                      </a:r>
                      <a:endParaRPr kumimoji="0" lang="en-ZA" sz="1100" b="1" i="0" u="none" strike="noStrike" kern="1200" cap="none" spc="0" normalizeH="0" baseline="0" noProof="0" dirty="0">
                        <a:ln>
                          <a:noFill/>
                        </a:ln>
                        <a:solidFill>
                          <a:srgbClr val="7C7C7C"/>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25400" lvl="0" indent="-342900" algn="just">
                        <a:lnSpc>
                          <a:spcPct val="150000"/>
                        </a:lnSpc>
                        <a:buFont typeface="Symbol" panose="05050102010706020507" pitchFamily="18" charset="2"/>
                        <a:buChar char=""/>
                      </a:pP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24810" marT="45325" marB="26241">
                    <a:lnL>
                      <a:noFill/>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9"/>
                    </a:solidFill>
                  </a:tcPr>
                </a:tc>
                <a:extLst>
                  <a:ext uri="{0D108BD9-81ED-4DB2-BD59-A6C34878D82A}">
                    <a16:rowId xmlns:a16="http://schemas.microsoft.com/office/drawing/2014/main" xmlns="" val="1065820402"/>
                  </a:ext>
                </a:extLst>
              </a:tr>
            </a:tbl>
          </a:graphicData>
        </a:graphic>
      </p:graphicFrame>
      <p:sp>
        <p:nvSpPr>
          <p:cNvPr id="4" name="Slide Number Placeholder 3">
            <a:extLst>
              <a:ext uri="{FF2B5EF4-FFF2-40B4-BE49-F238E27FC236}">
                <a16:creationId xmlns:a16="http://schemas.microsoft.com/office/drawing/2014/main" xmlns="" id="{C4962360-7137-4723-B4EC-02CAD7A7E054}"/>
              </a:ext>
            </a:extLst>
          </p:cNvPr>
          <p:cNvSpPr>
            <a:spLocks noGrp="1"/>
          </p:cNvSpPr>
          <p:nvPr>
            <p:ph type="sldNum" sz="quarter" idx="12"/>
          </p:nvPr>
        </p:nvSpPr>
        <p:spPr/>
        <p:txBody>
          <a:bodyPr/>
          <a:lstStyle/>
          <a:p>
            <a:fld id="{49E107A0-7B7C-8743-BC43-85A450895BAC}" type="slidenum">
              <a:rPr lang="en-US" smtClean="0"/>
              <a:pPr/>
              <a:t>25</a:t>
            </a:fld>
            <a:endParaRPr lang="en-US" dirty="0"/>
          </a:p>
        </p:txBody>
      </p:sp>
      <p:sp>
        <p:nvSpPr>
          <p:cNvPr id="6" name="Title 1">
            <a:extLst>
              <a:ext uri="{FF2B5EF4-FFF2-40B4-BE49-F238E27FC236}">
                <a16:creationId xmlns:a16="http://schemas.microsoft.com/office/drawing/2014/main" xmlns="" id="{7CA7E3F5-63EF-4FF9-B3B6-F694F135451D}"/>
              </a:ext>
            </a:extLst>
          </p:cNvPr>
          <p:cNvSpPr>
            <a:spLocks noGrp="1"/>
          </p:cNvSpPr>
          <p:nvPr>
            <p:ph type="title"/>
          </p:nvPr>
        </p:nvSpPr>
        <p:spPr>
          <a:xfrm>
            <a:off x="457200" y="357188"/>
            <a:ext cx="8229600" cy="690562"/>
          </a:xfrm>
        </p:spPr>
        <p:txBody>
          <a:bodyPr>
            <a:normAutofit fontScale="90000"/>
          </a:bodyPr>
          <a:lstStyle/>
          <a:p>
            <a:r>
              <a:rPr kumimoji="0" lang="en-US" i="0" u="none" strike="noStrike" kern="1200" cap="none" spc="0" normalizeH="0" baseline="0" noProof="0" dirty="0">
                <a:ln>
                  <a:noFill/>
                </a:ln>
                <a:solidFill>
                  <a:srgbClr val="9BBB59">
                    <a:lumMod val="75000"/>
                  </a:srgbClr>
                </a:solidFill>
                <a:effectLst/>
                <a:uLnTx/>
                <a:uFillTx/>
                <a:ea typeface="+mj-ea"/>
                <a:cs typeface="+mj-cs"/>
              </a:rPr>
              <a:t>INTERVENTIONS CONTINUED </a:t>
            </a:r>
            <a:endParaRPr lang="en-ZA" dirty="0"/>
          </a:p>
        </p:txBody>
      </p:sp>
    </p:spTree>
    <p:extLst>
      <p:ext uri="{BB962C8B-B14F-4D97-AF65-F5344CB8AC3E}">
        <p14:creationId xmlns:p14="http://schemas.microsoft.com/office/powerpoint/2010/main" xmlns="" val="986777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46C3695D-9620-49A8-AAB5-90C604886ABE}"/>
              </a:ext>
            </a:extLst>
          </p:cNvPr>
          <p:cNvGraphicFramePr>
            <a:graphicFrameLocks noGrp="1"/>
          </p:cNvGraphicFramePr>
          <p:nvPr>
            <p:ph idx="1"/>
          </p:nvPr>
        </p:nvGraphicFramePr>
        <p:xfrm>
          <a:off x="457201" y="1192549"/>
          <a:ext cx="8229599" cy="4823730"/>
        </p:xfrm>
        <a:graphic>
          <a:graphicData uri="http://schemas.openxmlformats.org/drawingml/2006/table">
            <a:tbl>
              <a:tblPr firstRow="1" firstCol="1" bandRow="1"/>
              <a:tblGrid>
                <a:gridCol w="2290538">
                  <a:extLst>
                    <a:ext uri="{9D8B030D-6E8A-4147-A177-3AD203B41FA5}">
                      <a16:colId xmlns:a16="http://schemas.microsoft.com/office/drawing/2014/main" xmlns="" val="847567747"/>
                    </a:ext>
                  </a:extLst>
                </a:gridCol>
                <a:gridCol w="827225">
                  <a:extLst>
                    <a:ext uri="{9D8B030D-6E8A-4147-A177-3AD203B41FA5}">
                      <a16:colId xmlns:a16="http://schemas.microsoft.com/office/drawing/2014/main" xmlns="" val="2421338296"/>
                    </a:ext>
                  </a:extLst>
                </a:gridCol>
                <a:gridCol w="5111836">
                  <a:extLst>
                    <a:ext uri="{9D8B030D-6E8A-4147-A177-3AD203B41FA5}">
                      <a16:colId xmlns:a16="http://schemas.microsoft.com/office/drawing/2014/main" xmlns="" val="709255595"/>
                    </a:ext>
                  </a:extLst>
                </a:gridCol>
              </a:tblGrid>
              <a:tr h="252316">
                <a:tc gridSpan="2">
                  <a:txBody>
                    <a:bodyPr/>
                    <a:lstStyle/>
                    <a:p>
                      <a:pPr marL="370840"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ORGANISATIONS</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hMerge="1">
                  <a:txBody>
                    <a:bodyPr/>
                    <a:lstStyle/>
                    <a:p>
                      <a:endParaRPr lang="en-ZA"/>
                    </a:p>
                  </a:txBody>
                  <a:tcPr/>
                </a:tc>
                <a:tc>
                  <a:txBody>
                    <a:bodyPr/>
                    <a:lstStyle/>
                    <a:p>
                      <a:pPr marL="1158240" marR="363220" algn="just">
                        <a:lnSpc>
                          <a:spcPct val="150000"/>
                        </a:lnSpc>
                        <a:spcAft>
                          <a:spcPts val="0"/>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INTERVENTION</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xmlns="" val="4064888500"/>
                  </a:ext>
                </a:extLst>
              </a:tr>
              <a:tr h="2407806">
                <a:tc>
                  <a:txBody>
                    <a:bodyPr/>
                    <a:lstStyle/>
                    <a:p>
                      <a:pPr marL="67945" algn="just">
                        <a:lnSpc>
                          <a:spcPct val="150000"/>
                        </a:lnSpc>
                        <a:spcAft>
                          <a:spcPts val="775"/>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KZN Department of </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67945" algn="just">
                        <a:lnSpc>
                          <a:spcPct val="150000"/>
                        </a:lnSpc>
                        <a:spcAft>
                          <a:spcPts val="775"/>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Economic Development, </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67945" algn="just">
                        <a:lnSpc>
                          <a:spcPct val="150000"/>
                        </a:lnSpc>
                        <a:spcAft>
                          <a:spcPts val="775"/>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Tourism and </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67945" algn="just">
                        <a:lnSpc>
                          <a:spcPct val="150000"/>
                        </a:lnSpc>
                        <a:spcAft>
                          <a:spcPts val="1615"/>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Environmental Affairs </a:t>
                      </a:r>
                      <a:r>
                        <a:rPr lang="en-ZA" sz="1100" b="0"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&amp;</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67945"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Moses Kotane Institute</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marL="73025" algn="just">
                        <a:lnSpc>
                          <a:spcPct val="150000"/>
                        </a:lnSpc>
                        <a:spcAft>
                          <a:spcPts val="3405"/>
                        </a:spcAft>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73025"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a:txBody>
                    <a:bodyPr/>
                    <a:lstStyle/>
                    <a:p>
                      <a:pPr marL="342900" lvl="0" indent="-342900" algn="just">
                        <a:lnSpc>
                          <a:spcPct val="150000"/>
                        </a:lnSpc>
                        <a:spcAft>
                          <a:spcPts val="805"/>
                        </a:spcAft>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intervention focussed on Co-operative capacitation through Business Management skills.</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342900" marR="42545" lvl="0" indent="-342900" algn="just">
                        <a:lnSpc>
                          <a:spcPct val="150000"/>
                        </a:lnSpc>
                        <a:spcAft>
                          <a:spcPts val="0"/>
                        </a:spcAft>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following co-operatives were trained: Ntabende Fishing Primary Co-Operative Ltd, Nyakaza Mazambane Fishing Primary Co-Operative Ltd, Nhlabane Fishing Primary Co-Operative Ltd, Senzakwenzeke Fisheries Primary Co-Operative Ltd, Ingule Fishing Primary Co-Operative Ltd, Siyadida Tuna Fishing Primary Cooperative Ltd, Mduduzi Fishing Cooperative, Isiphethosohwebede Fishing Primary Co-Operative Ltd, Wangu Fishing Primary Co-Operative Ltd, Amatikulu Mouth Fisheries Primary Co-Operative Ltd, Nkunzebomvu Fishing Primary Co-Operative</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nchor="ctr">
                    <a:lnL>
                      <a:noFill/>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xmlns="" val="686203424"/>
                  </a:ext>
                </a:extLst>
              </a:tr>
              <a:tr h="521430">
                <a:tc>
                  <a:txBody>
                    <a:bodyPr/>
                    <a:lstStyle/>
                    <a:p>
                      <a:pPr marL="67945" algn="just">
                        <a:lnSpc>
                          <a:spcPct val="150000"/>
                        </a:lnSpc>
                        <a:spcAft>
                          <a:spcPts val="775"/>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Ilembe District Municipality</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gridSpan="2">
                  <a:txBody>
                    <a:bodyPr/>
                    <a:lstStyle/>
                    <a:p>
                      <a:pPr marL="1143000" marR="25400" lvl="2" indent="-228600" algn="just">
                        <a:lnSpc>
                          <a:spcPct val="150000"/>
                        </a:lnSpc>
                        <a:spcAft>
                          <a:spcPts val="0"/>
                        </a:spcAft>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Municipality procured fishing equipment to co-operatives that fall under the Municipality</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lnL>
                      <a:noFill/>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tc hMerge="1">
                  <a:txBody>
                    <a:bodyPr/>
                    <a:lstStyle/>
                    <a:p>
                      <a:endParaRPr lang="en-ZA"/>
                    </a:p>
                  </a:txBody>
                  <a:tcPr/>
                </a:tc>
                <a:extLst>
                  <a:ext uri="{0D108BD9-81ED-4DB2-BD59-A6C34878D82A}">
                    <a16:rowId xmlns:a16="http://schemas.microsoft.com/office/drawing/2014/main" xmlns="" val="120021448"/>
                  </a:ext>
                </a:extLst>
              </a:tr>
              <a:tr h="562741">
                <a:tc>
                  <a:txBody>
                    <a:bodyPr/>
                    <a:lstStyle/>
                    <a:p>
                      <a:pPr marL="60325" algn="just">
                        <a:lnSpc>
                          <a:spcPct val="150000"/>
                        </a:lnSpc>
                        <a:spcAft>
                          <a:spcPts val="775"/>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Municipality: Mandeni </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60325"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Local Municipality </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nchor="b">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70AD47"/>
                    </a:solidFill>
                  </a:tcPr>
                </a:tc>
                <a:tc>
                  <a:txBody>
                    <a:bodyPr/>
                    <a:lstStyle/>
                    <a:p>
                      <a:pPr marL="65405"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lnL>
                      <a:noFill/>
                    </a:lnL>
                    <a:lnR>
                      <a:noFill/>
                    </a:lnR>
                    <a:lnT w="12700" cap="flat" cmpd="sng" algn="ctr">
                      <a:solidFill>
                        <a:srgbClr val="FFFFFF"/>
                      </a:solidFill>
                      <a:prstDash val="solid"/>
                      <a:round/>
                      <a:headEnd type="none" w="med" len="med"/>
                      <a:tailEnd type="none" w="med" len="med"/>
                    </a:lnT>
                    <a:lnB>
                      <a:noFill/>
                    </a:lnB>
                    <a:solidFill>
                      <a:srgbClr val="EDEDED"/>
                    </a:solidFill>
                  </a:tcPr>
                </a:tc>
                <a:tc>
                  <a:txBody>
                    <a:bodyPr/>
                    <a:lstStyle/>
                    <a:p>
                      <a:pPr marL="342900" marR="254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budget for the three (3) co-operatives was approved during 2020/2021 financial year and was utilised before the end of June 2021,</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nchor="b">
                    <a:lnL>
                      <a:noFill/>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DEDED"/>
                    </a:solidFill>
                  </a:tcPr>
                </a:tc>
                <a:extLst>
                  <a:ext uri="{0D108BD9-81ED-4DB2-BD59-A6C34878D82A}">
                    <a16:rowId xmlns:a16="http://schemas.microsoft.com/office/drawing/2014/main" xmlns="" val="2029505135"/>
                  </a:ext>
                </a:extLst>
              </a:tr>
              <a:tr h="714993">
                <a:tc>
                  <a:txBody>
                    <a:bodyPr/>
                    <a:lstStyle/>
                    <a:p>
                      <a:pPr marL="1158240" algn="just">
                        <a:lnSpc>
                          <a:spcPct val="150000"/>
                        </a:lnSpc>
                        <a:spcAft>
                          <a:spcPts val="800"/>
                        </a:spcAft>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lnL w="19050" cap="flat" cmpd="sng" algn="ctr">
                      <a:solidFill>
                        <a:srgbClr val="FFFFFF"/>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rgbClr val="70AD47"/>
                    </a:solidFill>
                  </a:tcPr>
                </a:tc>
                <a:tc>
                  <a:txBody>
                    <a:bodyPr/>
                    <a:lstStyle/>
                    <a:p>
                      <a:pPr marL="65405" algn="just">
                        <a:lnSpc>
                          <a:spcPct val="150000"/>
                        </a:lnSpc>
                      </a:pPr>
                      <a:r>
                        <a:rPr lang="en-ZA" sz="1100" b="1" dirty="0">
                          <a:solidFill>
                            <a:srgbClr val="7C7C7C"/>
                          </a:solidFill>
                          <a:effectLst/>
                          <a:latin typeface="Calibri" panose="020F0502020204030204" pitchFamily="34" charset="0"/>
                          <a:ea typeface="Arial" panose="020B0604020202020204" pitchFamily="34" charset="0"/>
                          <a:cs typeface="Times New Roman" panose="02020603050405020304" pitchFamily="18" charset="0"/>
                        </a:rPr>
                        <a:t> </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lnL>
                      <a:noFill/>
                    </a:lnL>
                    <a:lnR>
                      <a:noFill/>
                    </a:lnR>
                    <a:lnT>
                      <a:noFill/>
                    </a:lnT>
                    <a:lnB w="12700" cap="flat" cmpd="sng" algn="ctr">
                      <a:solidFill>
                        <a:srgbClr val="FFFFFF"/>
                      </a:solidFill>
                      <a:prstDash val="solid"/>
                      <a:round/>
                      <a:headEnd type="none" w="med" len="med"/>
                      <a:tailEnd type="none" w="med" len="med"/>
                    </a:lnB>
                    <a:solidFill>
                      <a:srgbClr val="EDEDED"/>
                    </a:solidFill>
                  </a:tcPr>
                </a:tc>
                <a:tc>
                  <a:txBody>
                    <a:bodyPr/>
                    <a:lstStyle/>
                    <a:p>
                      <a:pPr marL="342900" marR="254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following co-operatives benefited: Isiphethosohwebede Fishing Primary Cooperative Ltd, Wangu Fishing Primary Co-Operative Ltd, Amatikulu Mouth Fisheries Primary Co-Operative Ltd.</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lnL>
                      <a:noFill/>
                    </a:lnL>
                    <a:lnR w="1905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DEDED"/>
                    </a:solidFill>
                  </a:tcPr>
                </a:tc>
                <a:extLst>
                  <a:ext uri="{0D108BD9-81ED-4DB2-BD59-A6C34878D82A}">
                    <a16:rowId xmlns:a16="http://schemas.microsoft.com/office/drawing/2014/main" xmlns="" val="3139412070"/>
                  </a:ext>
                </a:extLst>
              </a:tr>
            </a:tbl>
          </a:graphicData>
        </a:graphic>
      </p:graphicFrame>
      <p:sp>
        <p:nvSpPr>
          <p:cNvPr id="4" name="Slide Number Placeholder 3">
            <a:extLst>
              <a:ext uri="{FF2B5EF4-FFF2-40B4-BE49-F238E27FC236}">
                <a16:creationId xmlns:a16="http://schemas.microsoft.com/office/drawing/2014/main" xmlns="" id="{A1368512-2165-4A2D-8AD9-433E28EF2E34}"/>
              </a:ext>
            </a:extLst>
          </p:cNvPr>
          <p:cNvSpPr>
            <a:spLocks noGrp="1"/>
          </p:cNvSpPr>
          <p:nvPr>
            <p:ph type="sldNum" sz="quarter" idx="12"/>
          </p:nvPr>
        </p:nvSpPr>
        <p:spPr/>
        <p:txBody>
          <a:bodyPr/>
          <a:lstStyle/>
          <a:p>
            <a:fld id="{49E107A0-7B7C-8743-BC43-85A450895BAC}" type="slidenum">
              <a:rPr lang="en-US" smtClean="0"/>
              <a:pPr/>
              <a:t>26</a:t>
            </a:fld>
            <a:endParaRPr lang="en-US" dirty="0"/>
          </a:p>
        </p:txBody>
      </p:sp>
      <p:sp>
        <p:nvSpPr>
          <p:cNvPr id="6" name="Title 1">
            <a:extLst>
              <a:ext uri="{FF2B5EF4-FFF2-40B4-BE49-F238E27FC236}">
                <a16:creationId xmlns:a16="http://schemas.microsoft.com/office/drawing/2014/main" xmlns="" id="{807E9019-3FE5-4A30-ADB3-1D7D9DB277DB}"/>
              </a:ext>
            </a:extLst>
          </p:cNvPr>
          <p:cNvSpPr>
            <a:spLocks noGrp="1"/>
          </p:cNvSpPr>
          <p:nvPr>
            <p:ph type="title"/>
          </p:nvPr>
        </p:nvSpPr>
        <p:spPr>
          <a:xfrm>
            <a:off x="457200" y="357188"/>
            <a:ext cx="8229600" cy="690562"/>
          </a:xfrm>
        </p:spPr>
        <p:txBody>
          <a:bodyPr>
            <a:normAutofit fontScale="90000"/>
          </a:bodyPr>
          <a:lstStyle/>
          <a:p>
            <a:r>
              <a:rPr kumimoji="0" lang="en-US" i="0" u="none" strike="noStrike" kern="1200" cap="none" spc="0" normalizeH="0" baseline="0" noProof="0" dirty="0">
                <a:ln>
                  <a:noFill/>
                </a:ln>
                <a:solidFill>
                  <a:srgbClr val="9BBB59">
                    <a:lumMod val="75000"/>
                  </a:srgbClr>
                </a:solidFill>
                <a:effectLst/>
                <a:uLnTx/>
                <a:uFillTx/>
                <a:ea typeface="+mj-ea"/>
                <a:cs typeface="+mj-cs"/>
              </a:rPr>
              <a:t>INTERVENTIONS CONTINUED </a:t>
            </a:r>
            <a:endParaRPr lang="en-ZA" dirty="0"/>
          </a:p>
        </p:txBody>
      </p:sp>
    </p:spTree>
    <p:extLst>
      <p:ext uri="{BB962C8B-B14F-4D97-AF65-F5344CB8AC3E}">
        <p14:creationId xmlns:p14="http://schemas.microsoft.com/office/powerpoint/2010/main" xmlns="" val="4146759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C81C2EF-D4FF-468D-834D-85306E939FFA}"/>
              </a:ext>
            </a:extLst>
          </p:cNvPr>
          <p:cNvSpPr>
            <a:spLocks noGrp="1"/>
          </p:cNvSpPr>
          <p:nvPr>
            <p:ph type="sldNum" sz="quarter" idx="12"/>
          </p:nvPr>
        </p:nvSpPr>
        <p:spPr/>
        <p:txBody>
          <a:bodyPr/>
          <a:lstStyle/>
          <a:p>
            <a:fld id="{49E107A0-7B7C-8743-BC43-85A450895BAC}" type="slidenum">
              <a:rPr lang="en-US" smtClean="0"/>
              <a:pPr/>
              <a:t>27</a:t>
            </a:fld>
            <a:endParaRPr lang="en-US" dirty="0"/>
          </a:p>
        </p:txBody>
      </p:sp>
      <p:graphicFrame>
        <p:nvGraphicFramePr>
          <p:cNvPr id="8" name="Content Placeholder 7">
            <a:extLst>
              <a:ext uri="{FF2B5EF4-FFF2-40B4-BE49-F238E27FC236}">
                <a16:creationId xmlns:a16="http://schemas.microsoft.com/office/drawing/2014/main" xmlns="" id="{389EB866-E9AC-4716-9180-29543D4775E9}"/>
              </a:ext>
            </a:extLst>
          </p:cNvPr>
          <p:cNvGraphicFramePr>
            <a:graphicFrameLocks noGrp="1"/>
          </p:cNvGraphicFramePr>
          <p:nvPr>
            <p:ph idx="1"/>
          </p:nvPr>
        </p:nvGraphicFramePr>
        <p:xfrm>
          <a:off x="341790" y="1805917"/>
          <a:ext cx="8267330" cy="1543622"/>
        </p:xfrm>
        <a:graphic>
          <a:graphicData uri="http://schemas.openxmlformats.org/drawingml/2006/table">
            <a:tbl>
              <a:tblPr firstRow="1" firstCol="1" bandRow="1"/>
              <a:tblGrid>
                <a:gridCol w="2388652">
                  <a:extLst>
                    <a:ext uri="{9D8B030D-6E8A-4147-A177-3AD203B41FA5}">
                      <a16:colId xmlns:a16="http://schemas.microsoft.com/office/drawing/2014/main" xmlns="" val="2579500985"/>
                    </a:ext>
                  </a:extLst>
                </a:gridCol>
                <a:gridCol w="5878678">
                  <a:extLst>
                    <a:ext uri="{9D8B030D-6E8A-4147-A177-3AD203B41FA5}">
                      <a16:colId xmlns:a16="http://schemas.microsoft.com/office/drawing/2014/main" xmlns="" val="2990848636"/>
                    </a:ext>
                  </a:extLst>
                </a:gridCol>
              </a:tblGrid>
              <a:tr h="1360847">
                <a:tc>
                  <a:txBody>
                    <a:bodyPr/>
                    <a:lstStyle/>
                    <a:p>
                      <a:pPr marL="7620"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SAMSA</a:t>
                      </a:r>
                    </a:p>
                  </a:txBody>
                  <a:tcPr marL="60325" marR="67310" marT="67945" marB="0">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marL="342900" marR="0" lvl="0" indent="-342900" algn="just" defTabSz="457200" rtl="0" eaLnBrk="1" fontAlgn="base" latinLnBrk="0" hangingPunct="1">
                        <a:lnSpc>
                          <a:spcPct val="150000"/>
                        </a:lnSpc>
                        <a:spcBef>
                          <a:spcPts val="0"/>
                        </a:spcBef>
                        <a:spcAft>
                          <a:spcPts val="0"/>
                        </a:spcAft>
                        <a:buClr>
                          <a:srgbClr val="000000"/>
                        </a:buClr>
                        <a:buSzPts val="1200"/>
                        <a:buFont typeface="Arial" panose="020B0604020202020204" pitchFamily="34" charset="0"/>
                        <a:buChar char="•"/>
                        <a:tabLst/>
                        <a:defRPr/>
                      </a:pPr>
                      <a:r>
                        <a:rPr kumimoji="0" lang="en-ZA" sz="11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Arial" panose="020B0604020202020204" pitchFamily="34" charset="0"/>
                          <a:cs typeface="Arial" panose="020B0604020202020204" pitchFamily="34" charset="0"/>
                        </a:rPr>
                        <a:t>Training offered on Safety at sea to 6 coops at Winnie Madikezela Mandela,4 cops at Ingquza Hill, 16 Port St Johns , 5 coops at Nyandeni and 7 at KSD Local </a:t>
                      </a:r>
                      <a:r>
                        <a:rPr kumimoji="0" lang="en-ZA" sz="11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pitchFamily="34" charset="0"/>
                          <a:cs typeface="Times New Roman" panose="02020603050405020304" pitchFamily="18" charset="0"/>
                        </a:rPr>
                        <a:t>Municipalities</a:t>
                      </a:r>
                      <a:endParaRPr kumimoji="0" lang="en-ZA" sz="3600" b="1" i="0" u="none" strike="noStrike" kern="1200" cap="none" spc="0" normalizeH="0" baseline="0" noProof="0" dirty="0">
                        <a:ln>
                          <a:noFill/>
                        </a:ln>
                        <a:solidFill>
                          <a:srgbClr val="7C7C7C"/>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342900" marR="0" lvl="0" indent="-342900" algn="just" defTabSz="457200" rtl="0" eaLnBrk="1" fontAlgn="base" latinLnBrk="0" hangingPunct="1">
                        <a:lnSpc>
                          <a:spcPct val="150000"/>
                        </a:lnSpc>
                        <a:spcBef>
                          <a:spcPts val="0"/>
                        </a:spcBef>
                        <a:spcAft>
                          <a:spcPts val="0"/>
                        </a:spcAft>
                        <a:buClr>
                          <a:srgbClr val="000000"/>
                        </a:buClr>
                        <a:buSzPts val="1200"/>
                        <a:buFont typeface="Arial" panose="020B0604020202020204" pitchFamily="34" charset="0"/>
                        <a:buChar char="•"/>
                        <a:tabLst/>
                        <a:defRPr/>
                      </a:pPr>
                      <a:r>
                        <a:rPr kumimoji="0" lang="en-ZA" sz="1100" b="0" i="0" u="none" strike="noStrike" kern="1200" cap="none" spc="0" normalizeH="0" baseline="0" noProof="0" dirty="0">
                          <a:ln>
                            <a:noFill/>
                          </a:ln>
                          <a:solidFill>
                            <a:srgbClr val="000000"/>
                          </a:solidFill>
                          <a:effectLst/>
                          <a:uLnTx/>
                          <a:uFill>
                            <a:solidFill>
                              <a:srgbClr val="000000"/>
                            </a:solidFill>
                          </a:uFill>
                          <a:latin typeface="Calibri" panose="020F0502020204030204" pitchFamily="34" charset="0"/>
                          <a:ea typeface="Arial" panose="020B0604020202020204" pitchFamily="34" charset="0"/>
                          <a:cs typeface="Arial" panose="020B0604020202020204" pitchFamily="34" charset="0"/>
                        </a:rPr>
                        <a:t>The training was building capacity of coop members on water safety and safety at sea</a:t>
                      </a:r>
                      <a:endParaRPr kumimoji="0" lang="en-ZA" sz="3600" b="1" i="0" u="none" strike="noStrike" kern="1200" cap="none" spc="0" normalizeH="0" baseline="0" noProof="0" dirty="0">
                        <a:ln>
                          <a:noFill/>
                        </a:ln>
                        <a:solidFill>
                          <a:srgbClr val="7C7C7C"/>
                        </a:solidFill>
                        <a:effectLst/>
                        <a:uLnTx/>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50000"/>
                        </a:lnSpc>
                        <a:spcAft>
                          <a:spcPts val="805"/>
                        </a:spcAft>
                        <a:buFont typeface="Symbol" panose="05050102010706020507" pitchFamily="18" charset="2"/>
                        <a:buChar char=""/>
                      </a:pPr>
                      <a:endParaRPr lang="en-ZA" sz="36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60325" marR="67310" marT="67945" marB="0">
                    <a:lnL>
                      <a:noFill/>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xmlns="" val="1551311060"/>
                  </a:ext>
                </a:extLst>
              </a:tr>
            </a:tbl>
          </a:graphicData>
        </a:graphic>
      </p:graphicFrame>
      <p:sp>
        <p:nvSpPr>
          <p:cNvPr id="10" name="Title 1">
            <a:extLst>
              <a:ext uri="{FF2B5EF4-FFF2-40B4-BE49-F238E27FC236}">
                <a16:creationId xmlns:a16="http://schemas.microsoft.com/office/drawing/2014/main" xmlns="" id="{DBB1F509-5871-42CE-BA43-EC3C437F9C1C}"/>
              </a:ext>
            </a:extLst>
          </p:cNvPr>
          <p:cNvSpPr>
            <a:spLocks noGrp="1"/>
          </p:cNvSpPr>
          <p:nvPr>
            <p:ph type="title"/>
          </p:nvPr>
        </p:nvSpPr>
        <p:spPr>
          <a:xfrm>
            <a:off x="457200" y="357188"/>
            <a:ext cx="8229600" cy="690562"/>
          </a:xfrm>
        </p:spPr>
        <p:txBody>
          <a:bodyPr>
            <a:normAutofit fontScale="90000"/>
          </a:bodyPr>
          <a:lstStyle/>
          <a:p>
            <a:r>
              <a:rPr kumimoji="0" lang="en-US" i="0" u="none" strike="noStrike" kern="1200" cap="none" spc="0" normalizeH="0" baseline="0" noProof="0" dirty="0">
                <a:ln>
                  <a:noFill/>
                </a:ln>
                <a:solidFill>
                  <a:srgbClr val="9BBB59">
                    <a:lumMod val="75000"/>
                  </a:srgbClr>
                </a:solidFill>
                <a:effectLst/>
                <a:uLnTx/>
                <a:uFillTx/>
                <a:ea typeface="+mj-ea"/>
                <a:cs typeface="+mj-cs"/>
              </a:rPr>
              <a:t>INTERVENTIONS CONTINUED </a:t>
            </a:r>
            <a:endParaRPr lang="en-ZA" dirty="0"/>
          </a:p>
        </p:txBody>
      </p:sp>
      <p:graphicFrame>
        <p:nvGraphicFramePr>
          <p:cNvPr id="11" name="Table 10">
            <a:extLst>
              <a:ext uri="{FF2B5EF4-FFF2-40B4-BE49-F238E27FC236}">
                <a16:creationId xmlns:a16="http://schemas.microsoft.com/office/drawing/2014/main" xmlns="" id="{D6160BD8-0180-4693-B532-05D44FAFCAF2}"/>
              </a:ext>
            </a:extLst>
          </p:cNvPr>
          <p:cNvGraphicFramePr>
            <a:graphicFrameLocks noGrp="1"/>
          </p:cNvGraphicFramePr>
          <p:nvPr/>
        </p:nvGraphicFramePr>
        <p:xfrm>
          <a:off x="341790" y="1553601"/>
          <a:ext cx="8267330" cy="270310"/>
        </p:xfrm>
        <a:graphic>
          <a:graphicData uri="http://schemas.openxmlformats.org/drawingml/2006/table">
            <a:tbl>
              <a:tblPr firstRow="1" firstCol="1" bandRow="1"/>
              <a:tblGrid>
                <a:gridCol w="3132057">
                  <a:extLst>
                    <a:ext uri="{9D8B030D-6E8A-4147-A177-3AD203B41FA5}">
                      <a16:colId xmlns:a16="http://schemas.microsoft.com/office/drawing/2014/main" xmlns="" val="3574776601"/>
                    </a:ext>
                  </a:extLst>
                </a:gridCol>
                <a:gridCol w="5135273">
                  <a:extLst>
                    <a:ext uri="{9D8B030D-6E8A-4147-A177-3AD203B41FA5}">
                      <a16:colId xmlns:a16="http://schemas.microsoft.com/office/drawing/2014/main" xmlns="" val="2675989803"/>
                    </a:ext>
                  </a:extLst>
                </a:gridCol>
              </a:tblGrid>
              <a:tr h="252316">
                <a:tc>
                  <a:txBody>
                    <a:bodyPr/>
                    <a:lstStyle/>
                    <a:p>
                      <a:pPr marL="370840"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ORGANISATIONS</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marL="1158240" marR="363220" algn="just">
                        <a:lnSpc>
                          <a:spcPct val="150000"/>
                        </a:lnSpc>
                        <a:spcAft>
                          <a:spcPts val="0"/>
                        </a:spcAft>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INTERVENTION</a:t>
                      </a:r>
                      <a:endParaRPr lang="en-ZA" sz="40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xmlns="" val="3574646969"/>
                  </a:ext>
                </a:extLst>
              </a:tr>
            </a:tbl>
          </a:graphicData>
        </a:graphic>
      </p:graphicFrame>
    </p:spTree>
    <p:extLst>
      <p:ext uri="{BB962C8B-B14F-4D97-AF65-F5344CB8AC3E}">
        <p14:creationId xmlns:p14="http://schemas.microsoft.com/office/powerpoint/2010/main" xmlns="" val="1937047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C81C2EF-D4FF-468D-834D-85306E939FFA}"/>
              </a:ext>
            </a:extLst>
          </p:cNvPr>
          <p:cNvSpPr>
            <a:spLocks noGrp="1"/>
          </p:cNvSpPr>
          <p:nvPr>
            <p:ph type="sldNum" sz="quarter" idx="12"/>
          </p:nvPr>
        </p:nvSpPr>
        <p:spPr/>
        <p:txBody>
          <a:bodyPr/>
          <a:lstStyle/>
          <a:p>
            <a:fld id="{49E107A0-7B7C-8743-BC43-85A450895BAC}" type="slidenum">
              <a:rPr lang="en-US" smtClean="0"/>
              <a:pPr/>
              <a:t>28</a:t>
            </a:fld>
            <a:endParaRPr lang="en-US" dirty="0"/>
          </a:p>
        </p:txBody>
      </p:sp>
      <p:graphicFrame>
        <p:nvGraphicFramePr>
          <p:cNvPr id="8" name="Content Placeholder 7">
            <a:extLst>
              <a:ext uri="{FF2B5EF4-FFF2-40B4-BE49-F238E27FC236}">
                <a16:creationId xmlns:a16="http://schemas.microsoft.com/office/drawing/2014/main" xmlns="" id="{389EB866-E9AC-4716-9180-29543D4775E9}"/>
              </a:ext>
            </a:extLst>
          </p:cNvPr>
          <p:cNvGraphicFramePr>
            <a:graphicFrameLocks noGrp="1"/>
          </p:cNvGraphicFramePr>
          <p:nvPr>
            <p:ph idx="1"/>
          </p:nvPr>
        </p:nvGraphicFramePr>
        <p:xfrm>
          <a:off x="457200" y="1542151"/>
          <a:ext cx="8305060" cy="3003216"/>
        </p:xfrm>
        <a:graphic>
          <a:graphicData uri="http://schemas.openxmlformats.org/drawingml/2006/table">
            <a:tbl>
              <a:tblPr firstRow="1" firstCol="1" bandRow="1"/>
              <a:tblGrid>
                <a:gridCol w="2399553">
                  <a:extLst>
                    <a:ext uri="{9D8B030D-6E8A-4147-A177-3AD203B41FA5}">
                      <a16:colId xmlns:a16="http://schemas.microsoft.com/office/drawing/2014/main" xmlns="" val="2579500985"/>
                    </a:ext>
                  </a:extLst>
                </a:gridCol>
                <a:gridCol w="5905507">
                  <a:extLst>
                    <a:ext uri="{9D8B030D-6E8A-4147-A177-3AD203B41FA5}">
                      <a16:colId xmlns:a16="http://schemas.microsoft.com/office/drawing/2014/main" xmlns="" val="2990848636"/>
                    </a:ext>
                  </a:extLst>
                </a:gridCol>
              </a:tblGrid>
              <a:tr h="3003216">
                <a:tc>
                  <a:txBody>
                    <a:bodyPr/>
                    <a:lstStyle/>
                    <a:p>
                      <a:pPr marL="7620"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DEDEAT </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60325" marR="67310" marT="67945" marB="0">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marL="342900" lvl="0" indent="-342900" algn="just">
                        <a:lnSpc>
                          <a:spcPct val="150000"/>
                        </a:lnSpc>
                        <a:spcAft>
                          <a:spcPts val="805"/>
                        </a:spcAft>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Training was conducted with cooperatives at Nqushwa , Ndlambe , Buffalo City , Great Kei Port St Johns Local Municipalities and Buffalo City Metropolitan Municipality</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The training focused mainly in building capacity on skills to cooperative members. The initial training focused on cooperative leadership. In addition training included cooperative governance, financial management and value chain marketing.</a:t>
                      </a:r>
                      <a:endParaRPr lang="en-ZA" sz="11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60325" marR="67310" marT="67945" marB="0">
                    <a:lnL>
                      <a:noFill/>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xmlns="" val="1551311060"/>
                  </a:ext>
                </a:extLst>
              </a:tr>
            </a:tbl>
          </a:graphicData>
        </a:graphic>
      </p:graphicFrame>
      <p:sp>
        <p:nvSpPr>
          <p:cNvPr id="10" name="Title 1">
            <a:extLst>
              <a:ext uri="{FF2B5EF4-FFF2-40B4-BE49-F238E27FC236}">
                <a16:creationId xmlns:a16="http://schemas.microsoft.com/office/drawing/2014/main" xmlns="" id="{DBB1F509-5871-42CE-BA43-EC3C437F9C1C}"/>
              </a:ext>
            </a:extLst>
          </p:cNvPr>
          <p:cNvSpPr>
            <a:spLocks noGrp="1"/>
          </p:cNvSpPr>
          <p:nvPr>
            <p:ph type="title"/>
          </p:nvPr>
        </p:nvSpPr>
        <p:spPr>
          <a:xfrm>
            <a:off x="457200" y="357188"/>
            <a:ext cx="8229600" cy="690562"/>
          </a:xfrm>
        </p:spPr>
        <p:txBody>
          <a:bodyPr>
            <a:normAutofit fontScale="90000"/>
          </a:bodyPr>
          <a:lstStyle/>
          <a:p>
            <a:r>
              <a:rPr kumimoji="0" lang="en-US" i="0" u="none" strike="noStrike" kern="1200" cap="none" spc="0" normalizeH="0" baseline="0" noProof="0" dirty="0">
                <a:ln>
                  <a:noFill/>
                </a:ln>
                <a:solidFill>
                  <a:srgbClr val="9BBB59">
                    <a:lumMod val="75000"/>
                  </a:srgbClr>
                </a:solidFill>
                <a:effectLst/>
                <a:uLnTx/>
                <a:uFillTx/>
                <a:ea typeface="+mj-ea"/>
                <a:cs typeface="+mj-cs"/>
              </a:rPr>
              <a:t>INTERVENTIONS CONTINUED </a:t>
            </a:r>
            <a:endParaRPr lang="en-ZA" dirty="0"/>
          </a:p>
        </p:txBody>
      </p:sp>
      <p:graphicFrame>
        <p:nvGraphicFramePr>
          <p:cNvPr id="2" name="Table 1">
            <a:extLst>
              <a:ext uri="{FF2B5EF4-FFF2-40B4-BE49-F238E27FC236}">
                <a16:creationId xmlns:a16="http://schemas.microsoft.com/office/drawing/2014/main" xmlns="" id="{A5B630CE-C86A-4D84-8FE5-53B2EDE52072}"/>
              </a:ext>
            </a:extLst>
          </p:cNvPr>
          <p:cNvGraphicFramePr>
            <a:graphicFrameLocks noGrp="1"/>
          </p:cNvGraphicFramePr>
          <p:nvPr/>
        </p:nvGraphicFramePr>
        <p:xfrm>
          <a:off x="457200" y="1289835"/>
          <a:ext cx="8305060" cy="260087"/>
        </p:xfrm>
        <a:graphic>
          <a:graphicData uri="http://schemas.openxmlformats.org/drawingml/2006/table">
            <a:tbl>
              <a:tblPr firstRow="1" firstCol="1" bandRow="1"/>
              <a:tblGrid>
                <a:gridCol w="3146351">
                  <a:extLst>
                    <a:ext uri="{9D8B030D-6E8A-4147-A177-3AD203B41FA5}">
                      <a16:colId xmlns:a16="http://schemas.microsoft.com/office/drawing/2014/main" xmlns="" val="3574776601"/>
                    </a:ext>
                  </a:extLst>
                </a:gridCol>
                <a:gridCol w="5158709">
                  <a:extLst>
                    <a:ext uri="{9D8B030D-6E8A-4147-A177-3AD203B41FA5}">
                      <a16:colId xmlns:a16="http://schemas.microsoft.com/office/drawing/2014/main" xmlns="" val="2675989803"/>
                    </a:ext>
                  </a:extLst>
                </a:gridCol>
              </a:tblGrid>
              <a:tr h="252316">
                <a:tc>
                  <a:txBody>
                    <a:bodyPr/>
                    <a:lstStyle/>
                    <a:p>
                      <a:pPr marL="370840" algn="just">
                        <a:lnSpc>
                          <a:spcPct val="150000"/>
                        </a:lnSpc>
                      </a:pPr>
                      <a:r>
                        <a:rPr lang="en-ZA" sz="105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ORGANISATIONS</a:t>
                      </a:r>
                      <a:endParaRPr lang="en-ZA" sz="36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marL="1158240" marR="363220" algn="just">
                        <a:lnSpc>
                          <a:spcPct val="150000"/>
                        </a:lnSpc>
                        <a:spcAft>
                          <a:spcPts val="0"/>
                        </a:spcAft>
                      </a:pPr>
                      <a:r>
                        <a:rPr lang="en-ZA" sz="105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INTERVENTION</a:t>
                      </a:r>
                      <a:endParaRPr lang="en-ZA" sz="36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xmlns="" val="3574646969"/>
                  </a:ext>
                </a:extLst>
              </a:tr>
            </a:tbl>
          </a:graphicData>
        </a:graphic>
      </p:graphicFrame>
    </p:spTree>
    <p:extLst>
      <p:ext uri="{BB962C8B-B14F-4D97-AF65-F5344CB8AC3E}">
        <p14:creationId xmlns:p14="http://schemas.microsoft.com/office/powerpoint/2010/main" xmlns="" val="57741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C81C2EF-D4FF-468D-834D-85306E939FFA}"/>
              </a:ext>
            </a:extLst>
          </p:cNvPr>
          <p:cNvSpPr>
            <a:spLocks noGrp="1"/>
          </p:cNvSpPr>
          <p:nvPr>
            <p:ph type="sldNum" sz="quarter" idx="12"/>
          </p:nvPr>
        </p:nvSpPr>
        <p:spPr/>
        <p:txBody>
          <a:bodyPr/>
          <a:lstStyle/>
          <a:p>
            <a:fld id="{49E107A0-7B7C-8743-BC43-85A450895BAC}" type="slidenum">
              <a:rPr lang="en-US" smtClean="0"/>
              <a:pPr/>
              <a:t>29</a:t>
            </a:fld>
            <a:endParaRPr lang="en-US" dirty="0"/>
          </a:p>
        </p:txBody>
      </p:sp>
      <p:graphicFrame>
        <p:nvGraphicFramePr>
          <p:cNvPr id="9" name="Table 8">
            <a:extLst>
              <a:ext uri="{FF2B5EF4-FFF2-40B4-BE49-F238E27FC236}">
                <a16:creationId xmlns:a16="http://schemas.microsoft.com/office/drawing/2014/main" xmlns="" id="{ECB8F025-C487-4852-ADA7-786E77536CB0}"/>
              </a:ext>
            </a:extLst>
          </p:cNvPr>
          <p:cNvGraphicFramePr>
            <a:graphicFrameLocks noGrp="1"/>
          </p:cNvGraphicFramePr>
          <p:nvPr/>
        </p:nvGraphicFramePr>
        <p:xfrm>
          <a:off x="457200" y="1480687"/>
          <a:ext cx="8229600" cy="3506679"/>
        </p:xfrm>
        <a:graphic>
          <a:graphicData uri="http://schemas.openxmlformats.org/drawingml/2006/table">
            <a:tbl>
              <a:tblPr firstRow="1" firstCol="1" bandRow="1"/>
              <a:tblGrid>
                <a:gridCol w="2377751">
                  <a:extLst>
                    <a:ext uri="{9D8B030D-6E8A-4147-A177-3AD203B41FA5}">
                      <a16:colId xmlns:a16="http://schemas.microsoft.com/office/drawing/2014/main" xmlns="" val="3081326453"/>
                    </a:ext>
                  </a:extLst>
                </a:gridCol>
                <a:gridCol w="5851849">
                  <a:extLst>
                    <a:ext uri="{9D8B030D-6E8A-4147-A177-3AD203B41FA5}">
                      <a16:colId xmlns:a16="http://schemas.microsoft.com/office/drawing/2014/main" xmlns="" val="3476120647"/>
                    </a:ext>
                  </a:extLst>
                </a:gridCol>
              </a:tblGrid>
              <a:tr h="3506679">
                <a:tc>
                  <a:txBody>
                    <a:bodyPr/>
                    <a:lstStyle/>
                    <a:p>
                      <a:pPr marL="7620" algn="just">
                        <a:lnSpc>
                          <a:spcPct val="150000"/>
                        </a:lnSpc>
                      </a:pPr>
                      <a:r>
                        <a:rPr lang="en-ZA" sz="110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SEDA</a:t>
                      </a:r>
                      <a:endParaRPr lang="en-ZA" sz="34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46549" marR="51939" marT="52429" marB="0">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marL="342900" lvl="0" indent="-342900" algn="just">
                        <a:lnSpc>
                          <a:spcPct val="150000"/>
                        </a:lnSpc>
                        <a:spcAft>
                          <a:spcPts val="805"/>
                        </a:spcAft>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SEDA EC provided cooperative training to the following cooperatives: Siyaphambili Fishing Primary Coop, Umlibo Fishing Primary Coop. Benton Fishing Primary Coop, Kiwane Fishing Primary Coop, Kei Mor Fishing Primary Coop.</a:t>
                      </a:r>
                      <a:endParaRPr lang="en-ZA" sz="34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50000"/>
                        </a:lnSpc>
                        <a:spcAft>
                          <a:spcPts val="805"/>
                        </a:spcAft>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SEDA NC has committed to provide training assessments in two cooperatives in the NC, namely Aukotowa primary cooperative and Long-time Hondeklipbaai primary cooperative. The assessment is scheduled for the 18</a:t>
                      </a:r>
                      <a:r>
                        <a:rPr lang="en-ZA" sz="1100" b="0" baseline="3000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th</a:t>
                      </a: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 March 2022. </a:t>
                      </a:r>
                      <a:endParaRPr lang="en-ZA" sz="34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50000"/>
                        </a:lnSpc>
                        <a:spcAft>
                          <a:spcPts val="805"/>
                        </a:spcAft>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SEDA KZN in collaboration with EDTEA provided training on Awareness in food safety, contamination issues to the following cooperatives, Ingule, Funinhlanzi, Siyadida and Mutshini Fishing Cooperatives.</a:t>
                      </a:r>
                      <a:endParaRPr lang="en-ZA" sz="34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50000"/>
                        </a:lnSpc>
                        <a:spcAft>
                          <a:spcPts val="805"/>
                        </a:spcAft>
                        <a:buFont typeface="Symbol" panose="05050102010706020507" pitchFamily="18" charset="2"/>
                        <a:buChar char=""/>
                      </a:pPr>
                      <a:r>
                        <a:rPr lang="en-ZA" sz="1100" b="0" dirty="0">
                          <a:solidFill>
                            <a:srgbClr val="000000"/>
                          </a:solidFill>
                          <a:effectLst/>
                          <a:latin typeface="Calibri" panose="020F0502020204030204" pitchFamily="34" charset="0"/>
                          <a:ea typeface="Arial" panose="020B0604020202020204" pitchFamily="34" charset="0"/>
                          <a:cs typeface="Times New Roman" panose="02020603050405020304" pitchFamily="18" charset="0"/>
                        </a:rPr>
                        <a:t>Ongoing engagement with SEDA on support and training for all four coastal provinces is planned for the 202/2023/24 financial years</a:t>
                      </a:r>
                      <a:endParaRPr lang="en-ZA" sz="34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46549" marR="51939" marT="52429" marB="0">
                    <a:lnL>
                      <a:noFill/>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DBDB"/>
                    </a:solidFill>
                  </a:tcPr>
                </a:tc>
                <a:extLst>
                  <a:ext uri="{0D108BD9-81ED-4DB2-BD59-A6C34878D82A}">
                    <a16:rowId xmlns:a16="http://schemas.microsoft.com/office/drawing/2014/main" xmlns="" val="787321112"/>
                  </a:ext>
                </a:extLst>
              </a:tr>
            </a:tbl>
          </a:graphicData>
        </a:graphic>
      </p:graphicFrame>
      <p:sp>
        <p:nvSpPr>
          <p:cNvPr id="10" name="Title 1">
            <a:extLst>
              <a:ext uri="{FF2B5EF4-FFF2-40B4-BE49-F238E27FC236}">
                <a16:creationId xmlns:a16="http://schemas.microsoft.com/office/drawing/2014/main" xmlns="" id="{CE6C5385-70F1-455A-8D11-99F8BF691A11}"/>
              </a:ext>
            </a:extLst>
          </p:cNvPr>
          <p:cNvSpPr>
            <a:spLocks noGrp="1"/>
          </p:cNvSpPr>
          <p:nvPr>
            <p:ph type="title"/>
          </p:nvPr>
        </p:nvSpPr>
        <p:spPr>
          <a:xfrm>
            <a:off x="457200" y="357188"/>
            <a:ext cx="8229600" cy="690562"/>
          </a:xfrm>
        </p:spPr>
        <p:txBody>
          <a:bodyPr>
            <a:normAutofit fontScale="90000"/>
          </a:bodyPr>
          <a:lstStyle/>
          <a:p>
            <a:r>
              <a:rPr kumimoji="0" lang="en-US" i="0" u="none" strike="noStrike" kern="1200" cap="none" spc="0" normalizeH="0" baseline="0" noProof="0" dirty="0">
                <a:ln>
                  <a:noFill/>
                </a:ln>
                <a:solidFill>
                  <a:srgbClr val="9BBB59">
                    <a:lumMod val="75000"/>
                  </a:srgbClr>
                </a:solidFill>
                <a:effectLst/>
                <a:uLnTx/>
                <a:uFillTx/>
                <a:ea typeface="+mj-ea"/>
                <a:cs typeface="+mj-cs"/>
              </a:rPr>
              <a:t>INTERVENTIONS CONTINUED </a:t>
            </a:r>
            <a:endParaRPr lang="en-ZA" dirty="0"/>
          </a:p>
        </p:txBody>
      </p:sp>
      <p:graphicFrame>
        <p:nvGraphicFramePr>
          <p:cNvPr id="6" name="Table 5">
            <a:extLst>
              <a:ext uri="{FF2B5EF4-FFF2-40B4-BE49-F238E27FC236}">
                <a16:creationId xmlns:a16="http://schemas.microsoft.com/office/drawing/2014/main" xmlns="" id="{838706F2-8313-4A3D-B15F-6F3C99DEF78A}"/>
              </a:ext>
            </a:extLst>
          </p:cNvPr>
          <p:cNvGraphicFramePr>
            <a:graphicFrameLocks noGrp="1"/>
          </p:cNvGraphicFramePr>
          <p:nvPr/>
        </p:nvGraphicFramePr>
        <p:xfrm>
          <a:off x="457200" y="1297510"/>
          <a:ext cx="8229599" cy="260087"/>
        </p:xfrm>
        <a:graphic>
          <a:graphicData uri="http://schemas.openxmlformats.org/drawingml/2006/table">
            <a:tbl>
              <a:tblPr firstRow="1" firstCol="1" bandRow="1"/>
              <a:tblGrid>
                <a:gridCol w="3117763">
                  <a:extLst>
                    <a:ext uri="{9D8B030D-6E8A-4147-A177-3AD203B41FA5}">
                      <a16:colId xmlns:a16="http://schemas.microsoft.com/office/drawing/2014/main" xmlns="" val="3574776601"/>
                    </a:ext>
                  </a:extLst>
                </a:gridCol>
                <a:gridCol w="5111836">
                  <a:extLst>
                    <a:ext uri="{9D8B030D-6E8A-4147-A177-3AD203B41FA5}">
                      <a16:colId xmlns:a16="http://schemas.microsoft.com/office/drawing/2014/main" xmlns="" val="2675989803"/>
                    </a:ext>
                  </a:extLst>
                </a:gridCol>
              </a:tblGrid>
              <a:tr h="252316">
                <a:tc>
                  <a:txBody>
                    <a:bodyPr/>
                    <a:lstStyle/>
                    <a:p>
                      <a:pPr marL="370840" algn="just">
                        <a:lnSpc>
                          <a:spcPct val="150000"/>
                        </a:lnSpc>
                      </a:pPr>
                      <a:r>
                        <a:rPr lang="en-ZA" sz="105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ORGANISATIONS</a:t>
                      </a:r>
                      <a:endParaRPr lang="en-ZA" sz="36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tc>
                  <a:txBody>
                    <a:bodyPr/>
                    <a:lstStyle/>
                    <a:p>
                      <a:pPr marL="1158240" marR="363220" algn="just">
                        <a:lnSpc>
                          <a:spcPct val="150000"/>
                        </a:lnSpc>
                        <a:spcAft>
                          <a:spcPts val="0"/>
                        </a:spcAft>
                      </a:pPr>
                      <a:r>
                        <a:rPr lang="en-ZA" sz="1050" b="1" dirty="0">
                          <a:solidFill>
                            <a:srgbClr val="FFFFFF"/>
                          </a:solidFill>
                          <a:effectLst/>
                          <a:latin typeface="Calibri" panose="020F0502020204030204" pitchFamily="34" charset="0"/>
                          <a:ea typeface="Arial" panose="020B0604020202020204" pitchFamily="34" charset="0"/>
                          <a:cs typeface="Times New Roman" panose="02020603050405020304" pitchFamily="18" charset="0"/>
                        </a:rPr>
                        <a:t>INTERVENTION</a:t>
                      </a:r>
                      <a:endParaRPr lang="en-ZA" sz="3600" b="1" dirty="0">
                        <a:solidFill>
                          <a:srgbClr val="7C7C7C"/>
                        </a:solidFill>
                        <a:effectLst/>
                        <a:latin typeface="Arial" panose="020B0604020202020204" pitchFamily="34" charset="0"/>
                        <a:ea typeface="Arial" panose="020B0604020202020204" pitchFamily="34" charset="0"/>
                        <a:cs typeface="Times New Roman" panose="02020603050405020304" pitchFamily="18" charset="0"/>
                      </a:endParaRPr>
                    </a:p>
                  </a:txBody>
                  <a:tcPr marL="0" marR="17901" marT="45901"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xmlns="" val="3574646969"/>
                  </a:ext>
                </a:extLst>
              </a:tr>
            </a:tbl>
          </a:graphicData>
        </a:graphic>
      </p:graphicFrame>
    </p:spTree>
    <p:extLst>
      <p:ext uri="{BB962C8B-B14F-4D97-AF65-F5344CB8AC3E}">
        <p14:creationId xmlns:p14="http://schemas.microsoft.com/office/powerpoint/2010/main" xmlns="" val="3085654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BC0463-F9B7-45BB-BD45-03E2401D6A18}"/>
              </a:ext>
            </a:extLst>
          </p:cNvPr>
          <p:cNvSpPr>
            <a:spLocks noGrp="1"/>
          </p:cNvSpPr>
          <p:nvPr>
            <p:ph type="title"/>
          </p:nvPr>
        </p:nvSpPr>
        <p:spPr/>
        <p:txBody>
          <a:bodyPr>
            <a:normAutofit/>
          </a:bodyPr>
          <a:lstStyle/>
          <a:p>
            <a:r>
              <a:rPr lang="en-US" sz="3200" dirty="0">
                <a:solidFill>
                  <a:schemeClr val="accent3">
                    <a:lumMod val="75000"/>
                  </a:schemeClr>
                </a:solidFill>
                <a:latin typeface="Century Gothic" panose="020B0502020202020204" pitchFamily="34" charset="0"/>
              </a:rPr>
              <a:t>ACRONYMS</a:t>
            </a:r>
          </a:p>
        </p:txBody>
      </p:sp>
      <p:sp>
        <p:nvSpPr>
          <p:cNvPr id="3" name="Content Placeholder 2">
            <a:extLst>
              <a:ext uri="{FF2B5EF4-FFF2-40B4-BE49-F238E27FC236}">
                <a16:creationId xmlns:a16="http://schemas.microsoft.com/office/drawing/2014/main" xmlns="" id="{F1232E8F-E5EF-440D-ABCC-C85092626693}"/>
              </a:ext>
            </a:extLst>
          </p:cNvPr>
          <p:cNvSpPr>
            <a:spLocks noGrp="1"/>
          </p:cNvSpPr>
          <p:nvPr>
            <p:ph idx="1"/>
          </p:nvPr>
        </p:nvSpPr>
        <p:spPr/>
        <p:txBody>
          <a:bodyPr>
            <a:normAutofit fontScale="85000" lnSpcReduction="10000"/>
          </a:bodyPr>
          <a:lstStyle/>
          <a:p>
            <a:pPr>
              <a:lnSpc>
                <a:spcPct val="150000"/>
              </a:lnSpc>
            </a:pPr>
            <a:r>
              <a:rPr lang="en-US" sz="2400" dirty="0">
                <a:latin typeface="Century Gothic" panose="020B0502020202020204" pitchFamily="34" charset="0"/>
              </a:rPr>
              <a:t>KZN = Kwa-Zulu Natal</a:t>
            </a:r>
          </a:p>
          <a:p>
            <a:pPr>
              <a:lnSpc>
                <a:spcPct val="150000"/>
              </a:lnSpc>
            </a:pPr>
            <a:r>
              <a:rPr lang="en-US" sz="2400" dirty="0">
                <a:latin typeface="Century Gothic" panose="020B0502020202020204" pitchFamily="34" charset="0"/>
              </a:rPr>
              <a:t>IDP = Integrated Development Plan</a:t>
            </a:r>
          </a:p>
          <a:p>
            <a:pPr>
              <a:lnSpc>
                <a:spcPct val="150000"/>
              </a:lnSpc>
            </a:pPr>
            <a:r>
              <a:rPr lang="en-US" sz="2400" dirty="0">
                <a:latin typeface="Century Gothic" panose="020B0502020202020204" pitchFamily="34" charset="0"/>
              </a:rPr>
              <a:t>MLRA = Marine Living Resources Act, 1998 (Act No. 18 of 1998)</a:t>
            </a:r>
          </a:p>
          <a:p>
            <a:pPr>
              <a:lnSpc>
                <a:spcPct val="150000"/>
              </a:lnSpc>
            </a:pPr>
            <a:r>
              <a:rPr lang="en-US" sz="2400" dirty="0">
                <a:latin typeface="Century Gothic" panose="020B0502020202020204" pitchFamily="34" charset="0"/>
              </a:rPr>
              <a:t>MTSF = Medium Term Strategic Framework</a:t>
            </a:r>
          </a:p>
          <a:p>
            <a:pPr>
              <a:lnSpc>
                <a:spcPct val="150000"/>
              </a:lnSpc>
            </a:pPr>
            <a:r>
              <a:rPr lang="en-US" sz="2400" dirty="0">
                <a:latin typeface="Century Gothic" panose="020B0502020202020204" pitchFamily="34" charset="0"/>
              </a:rPr>
              <a:t>NDP = National Development Plan</a:t>
            </a:r>
          </a:p>
          <a:p>
            <a:pPr>
              <a:lnSpc>
                <a:spcPct val="150000"/>
              </a:lnSpc>
            </a:pPr>
            <a:r>
              <a:rPr lang="en-US" sz="2400" dirty="0">
                <a:latin typeface="Century Gothic" panose="020B0502020202020204" pitchFamily="34" charset="0"/>
              </a:rPr>
              <a:t>SSF = small-scale fishers</a:t>
            </a:r>
          </a:p>
          <a:p>
            <a:pPr>
              <a:lnSpc>
                <a:spcPct val="150000"/>
              </a:lnSpc>
            </a:pPr>
            <a:r>
              <a:rPr lang="en-US" sz="2400" dirty="0">
                <a:latin typeface="Century Gothic" panose="020B0502020202020204" pitchFamily="34" charset="0"/>
              </a:rPr>
              <a:t>SSFP = small-scale fisheries policy</a:t>
            </a:r>
          </a:p>
          <a:p>
            <a:pPr>
              <a:lnSpc>
                <a:spcPct val="150000"/>
              </a:lnSpc>
            </a:pPr>
            <a:r>
              <a:rPr lang="en-US" sz="2400" dirty="0">
                <a:latin typeface="Century Gothic" panose="020B0502020202020204" pitchFamily="34" charset="0"/>
              </a:rPr>
              <a:t>SMME = Small, Medium and Micro Enterprise</a:t>
            </a:r>
          </a:p>
        </p:txBody>
      </p:sp>
      <p:sp>
        <p:nvSpPr>
          <p:cNvPr id="4" name="Slide Number Placeholder 3">
            <a:extLst>
              <a:ext uri="{FF2B5EF4-FFF2-40B4-BE49-F238E27FC236}">
                <a16:creationId xmlns:a16="http://schemas.microsoft.com/office/drawing/2014/main" xmlns="" id="{D0F3F718-9275-4416-B298-9A36BACEF052}"/>
              </a:ext>
            </a:extLst>
          </p:cNvPr>
          <p:cNvSpPr>
            <a:spLocks noGrp="1"/>
          </p:cNvSpPr>
          <p:nvPr>
            <p:ph type="sldNum" sz="quarter" idx="12"/>
          </p:nvPr>
        </p:nvSpPr>
        <p:spPr/>
        <p:txBody>
          <a:bodyPr/>
          <a:lstStyle/>
          <a:p>
            <a:fld id="{49E107A0-7B7C-8743-BC43-85A450895BAC}" type="slidenum">
              <a:rPr lang="en-US" smtClean="0"/>
              <a:pPr/>
              <a:t>3</a:t>
            </a:fld>
            <a:endParaRPr lang="en-US"/>
          </a:p>
        </p:txBody>
      </p:sp>
    </p:spTree>
    <p:extLst>
      <p:ext uri="{BB962C8B-B14F-4D97-AF65-F5344CB8AC3E}">
        <p14:creationId xmlns:p14="http://schemas.microsoft.com/office/powerpoint/2010/main" xmlns="" val="3932032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05BB4-550E-44AA-82AE-930CBD7B2C63}"/>
              </a:ext>
            </a:extLst>
          </p:cNvPr>
          <p:cNvSpPr>
            <a:spLocks noGrp="1"/>
          </p:cNvSpPr>
          <p:nvPr>
            <p:ph type="title"/>
          </p:nvPr>
        </p:nvSpPr>
        <p:spPr>
          <a:xfrm>
            <a:off x="457200" y="3495"/>
            <a:ext cx="8229600" cy="1021178"/>
          </a:xfrm>
        </p:spPr>
        <p:txBody>
          <a:bodyPr>
            <a:noAutofit/>
          </a:bodyPr>
          <a:lstStyle/>
          <a:p>
            <a:r>
              <a:rPr kumimoji="0" lang="en-US" sz="2800" b="1" i="0" u="none" strike="noStrike" kern="1200" cap="none" spc="0" normalizeH="0" baseline="0" noProof="0" dirty="0">
                <a:ln>
                  <a:noFill/>
                </a:ln>
                <a:solidFill>
                  <a:srgbClr val="9BBB59">
                    <a:lumMod val="75000"/>
                  </a:srgbClr>
                </a:solidFill>
                <a:effectLst/>
                <a:uLnTx/>
                <a:uFillTx/>
                <a:latin typeface="Century Gothic" panose="020B0502020202020204" pitchFamily="34" charset="0"/>
                <a:cs typeface="Calibri" panose="020F0502020204030204" pitchFamily="34" charset="0"/>
              </a:rPr>
              <a:t>CHALLENGES</a:t>
            </a:r>
            <a:r>
              <a:rPr kumimoji="0" lang="en-US" sz="2800" b="1" i="0" u="none" strike="noStrike" kern="1200" cap="none" spc="0" normalizeH="0" baseline="0" noProof="0" dirty="0">
                <a:ln>
                  <a:noFill/>
                </a:ln>
                <a:solidFill>
                  <a:srgbClr val="9BBB59">
                    <a:lumMod val="75000"/>
                  </a:srgbClr>
                </a:solidFill>
                <a:effectLst/>
                <a:uLnTx/>
                <a:uFillTx/>
                <a:latin typeface="Century Gothic" panose="020B0502020202020204" pitchFamily="34" charset="0"/>
                <a:cs typeface="Arial" panose="020B0604020202020204" pitchFamily="34" charset="0"/>
              </a:rPr>
              <a:t> AFFECTING IMPLEMENTATION</a:t>
            </a:r>
            <a:endParaRPr lang="en-ZA" sz="2800" b="1"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xmlns="" id="{D1A23356-6B07-41A6-92F3-C9EADC625B52}"/>
              </a:ext>
            </a:extLst>
          </p:cNvPr>
          <p:cNvSpPr>
            <a:spLocks noGrp="1"/>
          </p:cNvSpPr>
          <p:nvPr>
            <p:ph idx="1"/>
          </p:nvPr>
        </p:nvSpPr>
        <p:spPr>
          <a:xfrm>
            <a:off x="117987" y="786581"/>
            <a:ext cx="8568813" cy="5378245"/>
          </a:xfrm>
        </p:spPr>
        <p:txBody>
          <a:bodyPr>
            <a:normAutofit fontScale="77500" lnSpcReduction="20000"/>
          </a:bodyPr>
          <a:lstStyle/>
          <a:p>
            <a:pPr marL="444500" marR="0" lvl="1" indent="0" algn="just" defTabSz="457200" rtl="0" eaLnBrk="1" fontAlgn="auto" latinLnBrk="0" hangingPunct="1">
              <a:lnSpc>
                <a:spcPct val="150000"/>
              </a:lnSpc>
              <a:spcBef>
                <a:spcPts val="400"/>
              </a:spcBef>
              <a:spcAft>
                <a:spcPts val="0"/>
              </a:spcAft>
              <a:buClrTx/>
              <a:buSzPct val="100000"/>
              <a:buFont typeface="Arial"/>
              <a:buNone/>
              <a:tabLst/>
              <a:defRPr/>
            </a:pPr>
            <a:r>
              <a:rPr kumimoji="0" lang="en-GB" sz="19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Arial" panose="020B0604020202020204" pitchFamily="34" charset="0"/>
              </a:rPr>
              <a:t>Funding</a:t>
            </a:r>
          </a:p>
          <a:p>
            <a:pPr marL="901700" marR="0" lvl="1" indent="-457200" algn="just" defTabSz="457200" rtl="0" eaLnBrk="1" fontAlgn="auto" latinLnBrk="0" hangingPunct="1">
              <a:lnSpc>
                <a:spcPct val="150000"/>
              </a:lnSpc>
              <a:spcBef>
                <a:spcPts val="400"/>
              </a:spcBef>
              <a:spcAft>
                <a:spcPts val="0"/>
              </a:spcAft>
              <a:buClrTx/>
              <a:buSzPct val="100000"/>
              <a:buFont typeface="Arial" panose="020B0604020202020204" pitchFamily="34" charset="0"/>
              <a:buChar char="•"/>
              <a:tabLst/>
              <a:defRPr/>
            </a:pPr>
            <a:r>
              <a:rPr kumimoji="0" lang="en-GB" sz="19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Limited funding from other government institutions due to reprioritisation of funds to covid-19 related programs.</a:t>
            </a:r>
          </a:p>
          <a:p>
            <a:pPr marL="901700" marR="0" lvl="1" indent="-457200" algn="just" defTabSz="457200" rtl="0" eaLnBrk="1" fontAlgn="auto" latinLnBrk="0" hangingPunct="1">
              <a:lnSpc>
                <a:spcPct val="150000"/>
              </a:lnSpc>
              <a:spcBef>
                <a:spcPts val="400"/>
              </a:spcBef>
              <a:spcAft>
                <a:spcPts val="0"/>
              </a:spcAft>
              <a:buClrTx/>
              <a:buSzPct val="100000"/>
              <a:buFont typeface="Arial" panose="020B0604020202020204" pitchFamily="34" charset="0"/>
              <a:buChar char="•"/>
              <a:tabLst/>
              <a:defRPr/>
            </a:pPr>
            <a:r>
              <a:rPr kumimoji="0" lang="en-GB" sz="1900" b="1" i="0" u="sng" strike="noStrike" kern="1200" cap="none" spc="0" normalizeH="0" baseline="0" noProof="0" dirty="0">
                <a:ln>
                  <a:noFill/>
                </a:ln>
                <a:solidFill>
                  <a:srgbClr val="008000"/>
                </a:solidFill>
                <a:effectLst/>
                <a:uLnTx/>
                <a:uFillTx/>
                <a:latin typeface="Century Gothic" panose="020B0502020202020204" pitchFamily="34" charset="0"/>
                <a:ea typeface="+mn-ea"/>
                <a:cs typeface="Arial" panose="020B0604020202020204" pitchFamily="34" charset="0"/>
              </a:rPr>
              <a:t>Solution:</a:t>
            </a:r>
            <a:r>
              <a:rPr kumimoji="0" lang="en-GB" sz="1900" b="1" i="0" strike="noStrike" kern="1200" cap="none" spc="0" normalizeH="0" baseline="0" noProof="0" dirty="0">
                <a:ln>
                  <a:noFill/>
                </a:ln>
                <a:solidFill>
                  <a:srgbClr val="008000"/>
                </a:solidFill>
                <a:effectLst/>
                <a:uLnTx/>
                <a:uFillTx/>
                <a:latin typeface="Century Gothic" panose="020B0502020202020204" pitchFamily="34" charset="0"/>
                <a:ea typeface="+mn-ea"/>
                <a:cs typeface="Arial" panose="020B0604020202020204" pitchFamily="34" charset="0"/>
              </a:rPr>
              <a:t> Continue </a:t>
            </a:r>
            <a:r>
              <a:rPr kumimoji="0" lang="en-GB" sz="19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Arial" panose="020B0604020202020204" pitchFamily="34" charset="0"/>
              </a:rPr>
              <a:t>Strengthening partnership with District Municipalities and influence SSF support through IDPs and District Models</a:t>
            </a:r>
          </a:p>
          <a:p>
            <a:pPr marL="901700" marR="0" lvl="1" indent="-457200" algn="just" defTabSz="457200" rtl="0" eaLnBrk="1" fontAlgn="auto" latinLnBrk="0" hangingPunct="1">
              <a:lnSpc>
                <a:spcPct val="150000"/>
              </a:lnSpc>
              <a:spcBef>
                <a:spcPts val="400"/>
              </a:spcBef>
              <a:spcAft>
                <a:spcPts val="0"/>
              </a:spcAft>
              <a:buClrTx/>
              <a:buSzPct val="100000"/>
              <a:buFont typeface="Arial" panose="020B0604020202020204" pitchFamily="34" charset="0"/>
              <a:buChar char="•"/>
              <a:tabLst/>
              <a:defRPr/>
            </a:pPr>
            <a:r>
              <a:rPr kumimoji="0" lang="en-GB" sz="19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Arial" panose="020B0604020202020204" pitchFamily="34" charset="0"/>
              </a:rPr>
              <a:t>Continuous engagement with government departments mandated to support SMMEs</a:t>
            </a:r>
          </a:p>
          <a:p>
            <a:pPr marL="901700" marR="0" lvl="1" indent="-457200" algn="just" defTabSz="457200" rtl="0" eaLnBrk="1" fontAlgn="auto" latinLnBrk="0" hangingPunct="1">
              <a:lnSpc>
                <a:spcPct val="150000"/>
              </a:lnSpc>
              <a:spcBef>
                <a:spcPts val="400"/>
              </a:spcBef>
              <a:spcAft>
                <a:spcPts val="0"/>
              </a:spcAft>
              <a:buClrTx/>
              <a:buSzPct val="100000"/>
              <a:buFont typeface="Arial" panose="020B0604020202020204" pitchFamily="34" charset="0"/>
              <a:buChar char="•"/>
              <a:tabLst/>
              <a:defRPr/>
            </a:pPr>
            <a:endParaRPr kumimoji="0" lang="en-GB" sz="19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Arial" panose="020B0604020202020204" pitchFamily="34" charset="0"/>
            </a:endParaRPr>
          </a:p>
          <a:p>
            <a:pPr marL="444500" marR="0" lvl="1" indent="0" algn="just" defTabSz="457200" rtl="0" eaLnBrk="1" fontAlgn="auto" latinLnBrk="0" hangingPunct="1">
              <a:lnSpc>
                <a:spcPct val="160000"/>
              </a:lnSpc>
              <a:spcBef>
                <a:spcPts val="400"/>
              </a:spcBef>
              <a:spcAft>
                <a:spcPts val="0"/>
              </a:spcAft>
              <a:buClrTx/>
              <a:buSzPct val="100000"/>
              <a:buFont typeface="Arial"/>
              <a:buNone/>
              <a:tabLst/>
              <a:defRPr/>
            </a:pPr>
            <a:r>
              <a:rPr kumimoji="0" lang="en-GB" sz="19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Arial" panose="020B0604020202020204" pitchFamily="34" charset="0"/>
              </a:rPr>
              <a:t>Limited basket of species</a:t>
            </a:r>
          </a:p>
          <a:p>
            <a:pPr marL="730250" marR="0" lvl="1" indent="-285750" algn="just" defTabSz="457200" rtl="0" eaLnBrk="1" fontAlgn="auto" latinLnBrk="0" hangingPunct="1">
              <a:lnSpc>
                <a:spcPct val="160000"/>
              </a:lnSpc>
              <a:spcBef>
                <a:spcPts val="400"/>
              </a:spcBef>
              <a:spcAft>
                <a:spcPts val="0"/>
              </a:spcAft>
              <a:buClrTx/>
              <a:buSzPct val="100000"/>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Much of the nearshore marine resources that are required for the small-scale fisheries sector have been allocated in the commercial sector.</a:t>
            </a:r>
          </a:p>
          <a:p>
            <a:pPr marL="730250" marR="0" lvl="1" indent="-285750" algn="just" defTabSz="457200" rtl="0" eaLnBrk="1" fontAlgn="auto" latinLnBrk="0" hangingPunct="1">
              <a:lnSpc>
                <a:spcPct val="160000"/>
              </a:lnSpc>
              <a:spcBef>
                <a:spcPts val="400"/>
              </a:spcBef>
              <a:spcAft>
                <a:spcPts val="0"/>
              </a:spcAft>
              <a:buClrTx/>
              <a:buSzPct val="100000"/>
              <a:buFont typeface="Arial" panose="020B0604020202020204" pitchFamily="34" charset="0"/>
              <a:buChar char="•"/>
              <a:tabLst/>
              <a:defRPr/>
            </a:pPr>
            <a:r>
              <a:rPr kumimoji="0" lang="en-GB" sz="19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Status of certain nearshore marine resources does not allow for additional allocation/ apportionment to be issued.</a:t>
            </a:r>
          </a:p>
          <a:p>
            <a:pPr marL="730250" marR="0" lvl="1" indent="-285750" algn="just" defTabSz="457200" rtl="0" eaLnBrk="1" fontAlgn="auto" latinLnBrk="0" hangingPunct="1">
              <a:lnSpc>
                <a:spcPct val="160000"/>
              </a:lnSpc>
              <a:spcBef>
                <a:spcPts val="400"/>
              </a:spcBef>
              <a:spcAft>
                <a:spcPts val="0"/>
              </a:spcAft>
              <a:buClrTx/>
              <a:buSzPct val="100000"/>
              <a:buFont typeface="Arial" panose="020B0604020202020204" pitchFamily="34" charset="0"/>
              <a:buChar char="•"/>
              <a:tabLst/>
              <a:defRPr/>
            </a:pPr>
            <a:r>
              <a:rPr kumimoji="0" lang="en-GB" sz="1900" b="1" i="0" u="sng" strike="noStrike" kern="1200" cap="none" spc="0" normalizeH="0" baseline="0" noProof="0" dirty="0">
                <a:ln>
                  <a:noFill/>
                </a:ln>
                <a:solidFill>
                  <a:srgbClr val="008000"/>
                </a:solidFill>
                <a:effectLst/>
                <a:uLnTx/>
                <a:uFillTx/>
                <a:latin typeface="Century Gothic" panose="020B0502020202020204" pitchFamily="34" charset="0"/>
                <a:ea typeface="+mn-ea"/>
                <a:cs typeface="Arial" panose="020B0604020202020204" pitchFamily="34" charset="0"/>
              </a:rPr>
              <a:t>Solution: </a:t>
            </a:r>
            <a:r>
              <a:rPr kumimoji="0" lang="en-GB" sz="19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Arial" panose="020B0604020202020204" pitchFamily="34" charset="0"/>
              </a:rPr>
              <a:t>Apportionment split between small-scale fishing and local commercial sector are being considered after a public consultation process was concluded.</a:t>
            </a:r>
          </a:p>
          <a:p>
            <a:pPr marL="0" indent="0">
              <a:buNone/>
            </a:pPr>
            <a:endParaRPr lang="en-ZA" b="1" dirty="0"/>
          </a:p>
        </p:txBody>
      </p:sp>
      <p:sp>
        <p:nvSpPr>
          <p:cNvPr id="4" name="Slide Number Placeholder 3">
            <a:extLst>
              <a:ext uri="{FF2B5EF4-FFF2-40B4-BE49-F238E27FC236}">
                <a16:creationId xmlns:a16="http://schemas.microsoft.com/office/drawing/2014/main" xmlns="" id="{260410EE-9F91-48EA-AA24-C22C8462E572}"/>
              </a:ext>
            </a:extLst>
          </p:cNvPr>
          <p:cNvSpPr>
            <a:spLocks noGrp="1"/>
          </p:cNvSpPr>
          <p:nvPr>
            <p:ph type="sldNum" sz="quarter" idx="12"/>
          </p:nvPr>
        </p:nvSpPr>
        <p:spPr/>
        <p:txBody>
          <a:bodyPr/>
          <a:lstStyle/>
          <a:p>
            <a:fld id="{49E107A0-7B7C-8743-BC43-85A450895BAC}" type="slidenum">
              <a:rPr lang="en-US" smtClean="0"/>
              <a:pPr/>
              <a:t>30</a:t>
            </a:fld>
            <a:endParaRPr lang="en-US"/>
          </a:p>
        </p:txBody>
      </p:sp>
    </p:spTree>
    <p:extLst>
      <p:ext uri="{BB962C8B-B14F-4D97-AF65-F5344CB8AC3E}">
        <p14:creationId xmlns:p14="http://schemas.microsoft.com/office/powerpoint/2010/main" xmlns="" val="744487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5062FB33-AE69-4AE8-A821-EB828525CDD7}"/>
              </a:ext>
            </a:extLst>
          </p:cNvPr>
          <p:cNvSpPr>
            <a:spLocks noGrp="1"/>
          </p:cNvSpPr>
          <p:nvPr>
            <p:ph type="title"/>
          </p:nvPr>
        </p:nvSpPr>
        <p:spPr>
          <a:xfrm>
            <a:off x="-117987" y="-98277"/>
            <a:ext cx="9261987" cy="1378740"/>
          </a:xfrm>
        </p:spPr>
        <p:txBody>
          <a:bodyPr>
            <a:noAutofit/>
          </a:bodyPr>
          <a:lstStyle/>
          <a:p>
            <a:r>
              <a:rPr kumimoji="0" lang="en-US" sz="2800" b="1" i="0" u="none" strike="noStrike" kern="1200" cap="none" spc="0" normalizeH="0" baseline="0" noProof="0" dirty="0">
                <a:ln>
                  <a:noFill/>
                </a:ln>
                <a:solidFill>
                  <a:srgbClr val="9BBB59">
                    <a:lumMod val="75000"/>
                  </a:srgbClr>
                </a:solidFill>
                <a:effectLst/>
                <a:uLnTx/>
                <a:uFillTx/>
                <a:latin typeface="Century Gothic" panose="020B0502020202020204" pitchFamily="34" charset="0"/>
                <a:cs typeface="Arial" panose="020B0604020202020204" pitchFamily="34" charset="0"/>
              </a:rPr>
              <a:t>CHALLENGES AFFECTING IMPLEMENTATION..CONT</a:t>
            </a:r>
            <a:endParaRPr lang="en-US" sz="2800" b="1" dirty="0">
              <a:solidFill>
                <a:schemeClr val="accent3">
                  <a:lumMod val="75000"/>
                </a:schemeClr>
              </a:solidFill>
              <a:latin typeface="Century Gothic" panose="020B0502020202020204" pitchFamily="34" charset="0"/>
            </a:endParaRPr>
          </a:p>
        </p:txBody>
      </p:sp>
      <p:sp>
        <p:nvSpPr>
          <p:cNvPr id="9" name="Content Placeholder 2">
            <a:extLst>
              <a:ext uri="{FF2B5EF4-FFF2-40B4-BE49-F238E27FC236}">
                <a16:creationId xmlns:a16="http://schemas.microsoft.com/office/drawing/2014/main" xmlns="" id="{1BA3E371-BC9A-44D7-83B4-768EB1FE4FAD}"/>
              </a:ext>
            </a:extLst>
          </p:cNvPr>
          <p:cNvSpPr>
            <a:spLocks noGrp="1"/>
          </p:cNvSpPr>
          <p:nvPr>
            <p:ph idx="1"/>
          </p:nvPr>
        </p:nvSpPr>
        <p:spPr>
          <a:xfrm>
            <a:off x="457200" y="983226"/>
            <a:ext cx="8229600" cy="4560133"/>
          </a:xfrm>
        </p:spPr>
        <p:txBody>
          <a:bodyPr>
            <a:normAutofit/>
          </a:bodyPr>
          <a:lstStyle/>
          <a:p>
            <a:pPr marL="444500" lvl="1" indent="0">
              <a:spcBef>
                <a:spcPts val="400"/>
              </a:spcBef>
              <a:buSzPct val="100000"/>
              <a:buNone/>
              <a:defRPr/>
            </a:pPr>
            <a:endParaRPr lang="en-GB" sz="1500" b="1" dirty="0">
              <a:solidFill>
                <a:srgbClr val="008000"/>
              </a:solidFill>
              <a:latin typeface="Century Gothic" panose="020B0502020202020204" pitchFamily="34" charset="0"/>
              <a:cs typeface="Arial" pitchFamily="34" charset="0"/>
            </a:endParaRPr>
          </a:p>
          <a:p>
            <a:pPr marL="444500" marR="0" lvl="1" indent="0" algn="l" defTabSz="457200" rtl="0" eaLnBrk="1" fontAlgn="auto" latinLnBrk="0" hangingPunct="1">
              <a:lnSpc>
                <a:spcPct val="100000"/>
              </a:lnSpc>
              <a:spcBef>
                <a:spcPts val="400"/>
              </a:spcBef>
              <a:spcAft>
                <a:spcPts val="0"/>
              </a:spcAft>
              <a:buClrTx/>
              <a:buSzPct val="100000"/>
              <a:buFont typeface="Arial"/>
              <a:buNone/>
              <a:tabLst/>
              <a:defRPr/>
            </a:pPr>
            <a:r>
              <a:rPr kumimoji="0" lang="en-GB" sz="18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Arial" panose="020B0604020202020204" pitchFamily="34" charset="0"/>
              </a:rPr>
              <a:t>Delays in the Western Cape</a:t>
            </a:r>
          </a:p>
          <a:p>
            <a:pPr marL="730250" marR="0" lvl="1" indent="-285750" algn="just" defTabSz="457200" rtl="0" eaLnBrk="1" fontAlgn="auto" latinLnBrk="0" hangingPunct="1">
              <a:lnSpc>
                <a:spcPct val="100000"/>
              </a:lnSpc>
              <a:spcBef>
                <a:spcPts val="400"/>
              </a:spcBef>
              <a:spcAft>
                <a:spcPts val="0"/>
              </a:spcAft>
              <a:buClrTx/>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The Minister is taking the process and decisions on verification and recognition of small-scale fishers in the Western Cape to court for review and setting aside.</a:t>
            </a:r>
          </a:p>
          <a:p>
            <a:pPr marL="444500" marR="0" lvl="1" indent="0" algn="just" defTabSz="457200" rtl="0" eaLnBrk="1" fontAlgn="auto" latinLnBrk="0" hangingPunct="1">
              <a:lnSpc>
                <a:spcPct val="100000"/>
              </a:lnSpc>
              <a:spcBef>
                <a:spcPts val="400"/>
              </a:spcBef>
              <a:spcAft>
                <a:spcPts val="0"/>
              </a:spcAft>
              <a:buClrTx/>
              <a:buSzPct val="100000"/>
              <a:buFont typeface="Arial"/>
              <a:buNone/>
              <a:tabLst/>
              <a:defRPr/>
            </a:pPr>
            <a:endParaRPr kumimoji="0" lang="en-GB"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endParaRPr>
          </a:p>
          <a:p>
            <a:pPr marL="730250" marR="0" lvl="1" indent="-285750" algn="just" defTabSz="457200" rtl="0" eaLnBrk="1" fontAlgn="auto" latinLnBrk="0" hangingPunct="1">
              <a:lnSpc>
                <a:spcPct val="100000"/>
              </a:lnSpc>
              <a:spcBef>
                <a:spcPts val="400"/>
              </a:spcBef>
              <a:spcAft>
                <a:spcPts val="0"/>
              </a:spcAft>
              <a:buClrTx/>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This is after the Minister responded to complaints from various communities regarding the verification process. The process and its decisions were audited and a legal opinion obtained advised for the Minister to take the process and its decision on review.</a:t>
            </a:r>
          </a:p>
          <a:p>
            <a:pPr marL="444500" marR="0" lvl="1" indent="0" algn="just" defTabSz="457200" rtl="0" eaLnBrk="1" fontAlgn="auto" latinLnBrk="0" hangingPunct="1">
              <a:lnSpc>
                <a:spcPct val="100000"/>
              </a:lnSpc>
              <a:spcBef>
                <a:spcPts val="400"/>
              </a:spcBef>
              <a:spcAft>
                <a:spcPts val="0"/>
              </a:spcAft>
              <a:buClrTx/>
              <a:buSzPct val="100000"/>
              <a:buFont typeface="Arial"/>
              <a:buNone/>
              <a:tabLst/>
              <a:defRPr/>
            </a:pPr>
            <a:endParaRPr kumimoji="0" lang="en-GB"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endParaRPr>
          </a:p>
          <a:p>
            <a:pPr marL="730250" marR="0" lvl="1" indent="-285750" algn="just" defTabSz="457200" rtl="0" eaLnBrk="1" fontAlgn="auto" latinLnBrk="0" hangingPunct="1">
              <a:lnSpc>
                <a:spcPct val="100000"/>
              </a:lnSpc>
              <a:spcBef>
                <a:spcPts val="400"/>
              </a:spcBef>
              <a:spcAft>
                <a:spcPts val="0"/>
              </a:spcAft>
              <a:buClrTx/>
              <a:buSzPct val="100000"/>
              <a:buFont typeface="Arial" panose="020B0604020202020204" pitchFamily="34" charset="0"/>
              <a:buChar char="•"/>
              <a:tabLst/>
              <a:defRPr/>
            </a:pPr>
            <a:r>
              <a:rPr kumimoji="0" lang="en-GB" sz="1800" b="1" i="0" u="sng" strike="noStrike" kern="1200" cap="none" spc="0" normalizeH="0" baseline="0" noProof="0" dirty="0">
                <a:ln>
                  <a:noFill/>
                </a:ln>
                <a:solidFill>
                  <a:srgbClr val="008000"/>
                </a:solidFill>
                <a:effectLst/>
                <a:uLnTx/>
                <a:uFillTx/>
                <a:latin typeface="Century Gothic" panose="020B0502020202020204" pitchFamily="34" charset="0"/>
                <a:ea typeface="+mn-ea"/>
                <a:cs typeface="Arial" panose="020B0604020202020204" pitchFamily="34" charset="0"/>
              </a:rPr>
              <a:t>Solution:</a:t>
            </a:r>
            <a:r>
              <a:rPr kumimoji="0" lang="en-GB" sz="18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Arial" panose="020B0604020202020204" pitchFamily="34" charset="0"/>
              </a:rPr>
              <a:t> Court papers have been lodged. The Department is preparing for the new process. Access to fishing will be provided while court process and new recognition process is taking place.</a:t>
            </a:r>
            <a:endParaRPr kumimoji="0" lang="en-GB"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endParaRPr>
          </a:p>
          <a:p>
            <a:pPr marL="730250" lvl="1">
              <a:spcBef>
                <a:spcPts val="400"/>
              </a:spcBef>
              <a:buSzPct val="100000"/>
              <a:buFont typeface="Arial" panose="020B0604020202020204" pitchFamily="34" charset="0"/>
              <a:buChar char="•"/>
              <a:defRPr/>
            </a:pPr>
            <a:endParaRPr lang="en-GB" sz="1500" b="1" dirty="0">
              <a:solidFill>
                <a:srgbClr val="008000"/>
              </a:solidFill>
              <a:latin typeface="Century Gothic" panose="020B0502020202020204" pitchFamily="34" charset="0"/>
              <a:cs typeface="Arial" pitchFamily="34" charset="0"/>
            </a:endParaRPr>
          </a:p>
        </p:txBody>
      </p:sp>
      <p:sp>
        <p:nvSpPr>
          <p:cNvPr id="2" name="Slide Number Placeholder 1">
            <a:extLst>
              <a:ext uri="{FF2B5EF4-FFF2-40B4-BE49-F238E27FC236}">
                <a16:creationId xmlns:a16="http://schemas.microsoft.com/office/drawing/2014/main" xmlns="" id="{D50C5A33-E33C-4B7C-AEC3-DC1EFE1C2756}"/>
              </a:ext>
            </a:extLst>
          </p:cNvPr>
          <p:cNvSpPr>
            <a:spLocks noGrp="1"/>
          </p:cNvSpPr>
          <p:nvPr>
            <p:ph type="sldNum" sz="quarter" idx="12"/>
          </p:nvPr>
        </p:nvSpPr>
        <p:spPr/>
        <p:txBody>
          <a:bodyPr/>
          <a:lstStyle/>
          <a:p>
            <a:fld id="{49E107A0-7B7C-8743-BC43-85A450895BAC}" type="slidenum">
              <a:rPr lang="en-US" smtClean="0"/>
              <a:pPr/>
              <a:t>31</a:t>
            </a:fld>
            <a:endParaRPr lang="en-US"/>
          </a:p>
        </p:txBody>
      </p:sp>
    </p:spTree>
    <p:extLst>
      <p:ext uri="{BB962C8B-B14F-4D97-AF65-F5344CB8AC3E}">
        <p14:creationId xmlns:p14="http://schemas.microsoft.com/office/powerpoint/2010/main" xmlns="" val="4086227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5062FB33-AE69-4AE8-A821-EB828525CDD7}"/>
              </a:ext>
            </a:extLst>
          </p:cNvPr>
          <p:cNvSpPr>
            <a:spLocks noGrp="1"/>
          </p:cNvSpPr>
          <p:nvPr>
            <p:ph type="title"/>
          </p:nvPr>
        </p:nvSpPr>
        <p:spPr>
          <a:xfrm>
            <a:off x="457200" y="98368"/>
            <a:ext cx="8229600" cy="1378740"/>
          </a:xfrm>
        </p:spPr>
        <p:txBody>
          <a:bodyPr>
            <a:noAutofit/>
          </a:bodyPr>
          <a:lstStyle/>
          <a:p>
            <a:r>
              <a:rPr kumimoji="0" lang="en-US" sz="3600" b="1" i="0" u="none" strike="noStrike" kern="1200" cap="none" spc="0" normalizeH="0" baseline="0" noProof="0" dirty="0">
                <a:ln>
                  <a:noFill/>
                </a:ln>
                <a:solidFill>
                  <a:srgbClr val="9BBB59">
                    <a:lumMod val="75000"/>
                  </a:srgbClr>
                </a:solidFill>
                <a:effectLst/>
                <a:uLnTx/>
                <a:uFillTx/>
                <a:latin typeface="Century Gothic" panose="020B0502020202020204" pitchFamily="34" charset="0"/>
                <a:cs typeface="Arial" panose="020B0604020202020204" pitchFamily="34" charset="0"/>
              </a:rPr>
              <a:t>CHALLENGES AFFECTING IMPLEMENTATION..CONT</a:t>
            </a:r>
            <a:endParaRPr lang="en-US" sz="3600" b="1" dirty="0">
              <a:solidFill>
                <a:schemeClr val="accent3">
                  <a:lumMod val="75000"/>
                </a:schemeClr>
              </a:solidFill>
              <a:latin typeface="Century Gothic" panose="020B0502020202020204" pitchFamily="34" charset="0"/>
            </a:endParaRPr>
          </a:p>
        </p:txBody>
      </p:sp>
      <p:sp>
        <p:nvSpPr>
          <p:cNvPr id="9" name="Content Placeholder 2">
            <a:extLst>
              <a:ext uri="{FF2B5EF4-FFF2-40B4-BE49-F238E27FC236}">
                <a16:creationId xmlns:a16="http://schemas.microsoft.com/office/drawing/2014/main" xmlns="" id="{1BA3E371-BC9A-44D7-83B4-768EB1FE4FAD}"/>
              </a:ext>
            </a:extLst>
          </p:cNvPr>
          <p:cNvSpPr>
            <a:spLocks noGrp="1"/>
          </p:cNvSpPr>
          <p:nvPr>
            <p:ph idx="1"/>
          </p:nvPr>
        </p:nvSpPr>
        <p:spPr>
          <a:xfrm>
            <a:off x="457200" y="1645920"/>
            <a:ext cx="8229600" cy="3897439"/>
          </a:xfrm>
        </p:spPr>
        <p:txBody>
          <a:bodyPr>
            <a:normAutofit/>
          </a:bodyPr>
          <a:lstStyle/>
          <a:p>
            <a:pPr marL="444500" lvl="1" indent="0">
              <a:spcBef>
                <a:spcPts val="400"/>
              </a:spcBef>
              <a:buSzPct val="100000"/>
              <a:buNone/>
              <a:defRPr/>
            </a:pPr>
            <a:endParaRPr lang="en-GB" sz="1500" b="1" dirty="0">
              <a:solidFill>
                <a:srgbClr val="008000"/>
              </a:solidFill>
              <a:latin typeface="Century Gothic" panose="020B0502020202020204" pitchFamily="34" charset="0"/>
              <a:cs typeface="Arial" pitchFamily="34" charset="0"/>
            </a:endParaRPr>
          </a:p>
          <a:p>
            <a:pPr marL="444500" marR="0" lvl="1" indent="0" algn="l" defTabSz="457200" rtl="0" eaLnBrk="1" fontAlgn="auto" latinLnBrk="0" hangingPunct="1">
              <a:lnSpc>
                <a:spcPct val="100000"/>
              </a:lnSpc>
              <a:spcBef>
                <a:spcPts val="400"/>
              </a:spcBef>
              <a:spcAft>
                <a:spcPts val="0"/>
              </a:spcAft>
              <a:buClrTx/>
              <a:buSzPct val="100000"/>
              <a:buFont typeface="Arial"/>
              <a:buNone/>
              <a:tabLst/>
              <a:defRPr/>
            </a:pPr>
            <a:r>
              <a:rPr kumimoji="0" lang="en-GB" sz="1800" b="1" i="0" u="none" strike="noStrike" kern="1200" cap="none" spc="0" normalizeH="0" baseline="0" noProof="0" dirty="0">
                <a:ln>
                  <a:noFill/>
                </a:ln>
                <a:solidFill>
                  <a:srgbClr val="008000"/>
                </a:solidFill>
                <a:effectLst/>
                <a:uLnTx/>
                <a:uFillTx/>
                <a:latin typeface="Century Gothic" panose="020B0502020202020204" pitchFamily="34" charset="0"/>
                <a:cs typeface="Arial" panose="020B0604020202020204" pitchFamily="34" charset="0"/>
              </a:rPr>
              <a:t>Demand for reconsideration of ”Subsistence</a:t>
            </a:r>
            <a:r>
              <a:rPr lang="en-GB" sz="1800" b="1" dirty="0">
                <a:solidFill>
                  <a:srgbClr val="008000"/>
                </a:solidFill>
                <a:latin typeface="Century Gothic" panose="020B0502020202020204" pitchFamily="34" charset="0"/>
                <a:cs typeface="Arial" panose="020B0604020202020204" pitchFamily="34" charset="0"/>
              </a:rPr>
              <a:t>” in KZN </a:t>
            </a:r>
            <a:endParaRPr kumimoji="0" lang="en-GB" sz="1800" b="1" i="0" u="none" strike="noStrike" kern="1200" cap="none" spc="0" normalizeH="0" baseline="0" noProof="0" dirty="0">
              <a:ln>
                <a:noFill/>
              </a:ln>
              <a:solidFill>
                <a:srgbClr val="008000"/>
              </a:solidFill>
              <a:effectLst/>
              <a:uLnTx/>
              <a:uFillTx/>
              <a:latin typeface="Century Gothic" panose="020B0502020202020204" pitchFamily="34" charset="0"/>
              <a:cs typeface="Arial" panose="020B0604020202020204" pitchFamily="34" charset="0"/>
            </a:endParaRPr>
          </a:p>
          <a:p>
            <a:pPr marL="730250" marR="0" lvl="1" indent="-285750" algn="just" defTabSz="457200" rtl="0" eaLnBrk="1" fontAlgn="auto" latinLnBrk="0" hangingPunct="1">
              <a:lnSpc>
                <a:spcPct val="100000"/>
              </a:lnSpc>
              <a:spcBef>
                <a:spcPts val="400"/>
              </a:spcBef>
              <a:spcAft>
                <a:spcPts val="0"/>
              </a:spcAft>
              <a:buClrTx/>
              <a:buSzPct val="100000"/>
              <a:buFont typeface="Arial" panose="020B0604020202020204" pitchFamily="34" charset="0"/>
              <a:buChar char="•"/>
              <a:tabLst/>
              <a:defRPr/>
            </a:pPr>
            <a:r>
              <a:rPr kumimoji="0" lang="en-GB" sz="1800" b="0" i="0" u="none" strike="noStrike" kern="1200" cap="none" spc="0" normalizeH="0" baseline="0" noProof="0" dirty="0">
                <a:ln>
                  <a:noFill/>
                </a:ln>
                <a:solidFill>
                  <a:srgbClr val="000000"/>
                </a:solidFill>
                <a:effectLst/>
                <a:uLnTx/>
                <a:uFillTx/>
                <a:latin typeface="Century Gothic" panose="020B0502020202020204" pitchFamily="34" charset="0"/>
                <a:cs typeface="Arial" panose="020B0604020202020204" pitchFamily="34" charset="0"/>
              </a:rPr>
              <a:t>A group</a:t>
            </a:r>
            <a:r>
              <a:rPr kumimoji="0" lang="en-GB" sz="1800" b="0" i="0" u="none" strike="noStrike" kern="1200" cap="none" spc="0" normalizeH="0" noProof="0" dirty="0">
                <a:ln>
                  <a:noFill/>
                </a:ln>
                <a:solidFill>
                  <a:srgbClr val="000000"/>
                </a:solidFill>
                <a:effectLst/>
                <a:uLnTx/>
                <a:uFillTx/>
                <a:latin typeface="Century Gothic" panose="020B0502020202020204" pitchFamily="34" charset="0"/>
                <a:cs typeface="Arial" panose="020B0604020202020204" pitchFamily="34" charset="0"/>
              </a:rPr>
              <a:t> in Durban is demanding the Department to recognise them as subsistence fishers outside of the definition of “small-scale fisheries”.</a:t>
            </a:r>
            <a:endParaRPr kumimoji="0" lang="en-GB" sz="1800" b="0" i="0" u="none" strike="noStrike" kern="1200" cap="none" spc="0" normalizeH="0" baseline="0" noProof="0" dirty="0">
              <a:ln>
                <a:noFill/>
              </a:ln>
              <a:solidFill>
                <a:srgbClr val="000000"/>
              </a:solidFill>
              <a:effectLst/>
              <a:uLnTx/>
              <a:uFillTx/>
              <a:latin typeface="Century Gothic" panose="020B0502020202020204" pitchFamily="34" charset="0"/>
              <a:cs typeface="Arial" panose="020B0604020202020204" pitchFamily="34" charset="0"/>
            </a:endParaRPr>
          </a:p>
          <a:p>
            <a:pPr marL="444500" marR="0" lvl="1" indent="0" algn="just" defTabSz="457200" rtl="0" eaLnBrk="1" fontAlgn="auto" latinLnBrk="0" hangingPunct="1">
              <a:lnSpc>
                <a:spcPct val="100000"/>
              </a:lnSpc>
              <a:spcBef>
                <a:spcPts val="400"/>
              </a:spcBef>
              <a:spcAft>
                <a:spcPts val="0"/>
              </a:spcAft>
              <a:buClrTx/>
              <a:buSzPct val="100000"/>
              <a:buFont typeface="Arial"/>
              <a:buNone/>
              <a:tabLst/>
              <a:defRPr/>
            </a:pPr>
            <a:endParaRPr kumimoji="0" lang="en-GB" sz="1800" b="0" i="0" u="none" strike="noStrike" kern="1200" cap="none" spc="0" normalizeH="0" baseline="0" noProof="0" dirty="0">
              <a:ln>
                <a:noFill/>
              </a:ln>
              <a:solidFill>
                <a:srgbClr val="000000"/>
              </a:solidFill>
              <a:effectLst/>
              <a:uLnTx/>
              <a:uFillTx/>
              <a:latin typeface="Century Gothic" panose="020B0502020202020204" pitchFamily="34" charset="0"/>
              <a:cs typeface="Arial" panose="020B0604020202020204" pitchFamily="34" charset="0"/>
            </a:endParaRPr>
          </a:p>
          <a:p>
            <a:pPr marL="444500" marR="0" lvl="1" indent="0" algn="just" defTabSz="457200" rtl="0" eaLnBrk="1" fontAlgn="auto" latinLnBrk="0" hangingPunct="1">
              <a:lnSpc>
                <a:spcPct val="100000"/>
              </a:lnSpc>
              <a:spcBef>
                <a:spcPts val="400"/>
              </a:spcBef>
              <a:spcAft>
                <a:spcPts val="0"/>
              </a:spcAft>
              <a:buClrTx/>
              <a:buSzPct val="100000"/>
              <a:buFont typeface="Arial"/>
              <a:buNone/>
              <a:tabLst/>
              <a:defRPr/>
            </a:pPr>
            <a:endParaRPr kumimoji="0" lang="en-GB" sz="1800" b="0" i="0" u="none" strike="noStrike" kern="1200" cap="none" spc="0" normalizeH="0" baseline="0" noProof="0" dirty="0">
              <a:ln>
                <a:noFill/>
              </a:ln>
              <a:solidFill>
                <a:srgbClr val="000000"/>
              </a:solidFill>
              <a:effectLst/>
              <a:uLnTx/>
              <a:uFillTx/>
              <a:latin typeface="Century Gothic" panose="020B0502020202020204" pitchFamily="34" charset="0"/>
              <a:cs typeface="Arial" panose="020B0604020202020204" pitchFamily="34" charset="0"/>
            </a:endParaRPr>
          </a:p>
          <a:p>
            <a:pPr marL="730250" marR="0" lvl="1" indent="-285750" algn="just" defTabSz="457200" rtl="0" eaLnBrk="1" fontAlgn="auto" latinLnBrk="0" hangingPunct="1">
              <a:lnSpc>
                <a:spcPct val="100000"/>
              </a:lnSpc>
              <a:spcBef>
                <a:spcPts val="400"/>
              </a:spcBef>
              <a:spcAft>
                <a:spcPts val="0"/>
              </a:spcAft>
              <a:buClrTx/>
              <a:buSzPct val="100000"/>
              <a:buFont typeface="Arial" panose="020B0604020202020204" pitchFamily="34" charset="0"/>
              <a:buChar char="•"/>
              <a:tabLst/>
              <a:defRPr/>
            </a:pPr>
            <a:r>
              <a:rPr kumimoji="0" lang="en-GB" sz="1800" b="1" i="0" u="sng" strike="noStrike" kern="1200" cap="none" spc="0" normalizeH="0" baseline="0" noProof="0" dirty="0">
                <a:ln>
                  <a:noFill/>
                </a:ln>
                <a:solidFill>
                  <a:srgbClr val="008000"/>
                </a:solidFill>
                <a:effectLst/>
                <a:uLnTx/>
                <a:uFillTx/>
                <a:latin typeface="Century Gothic" panose="020B0502020202020204" pitchFamily="34" charset="0"/>
                <a:cs typeface="Arial" panose="020B0604020202020204" pitchFamily="34" charset="0"/>
              </a:rPr>
              <a:t>Solution:</a:t>
            </a:r>
            <a:r>
              <a:rPr kumimoji="0" lang="en-GB" sz="1800" b="1" i="0" u="none" strike="noStrike" kern="1200" cap="none" spc="0" normalizeH="0" baseline="0" noProof="0" dirty="0">
                <a:ln>
                  <a:noFill/>
                </a:ln>
                <a:solidFill>
                  <a:srgbClr val="008000"/>
                </a:solidFill>
                <a:effectLst/>
                <a:uLnTx/>
                <a:uFillTx/>
                <a:latin typeface="Century Gothic" panose="020B0502020202020204" pitchFamily="34" charset="0"/>
                <a:cs typeface="Arial" panose="020B0604020202020204" pitchFamily="34" charset="0"/>
              </a:rPr>
              <a:t> </a:t>
            </a:r>
            <a:r>
              <a:rPr lang="en-GB" sz="1800" b="1" dirty="0">
                <a:solidFill>
                  <a:srgbClr val="008000"/>
                </a:solidFill>
                <a:latin typeface="Century Gothic" panose="020B0502020202020204" pitchFamily="34" charset="0"/>
                <a:cs typeface="Arial" panose="020B0604020202020204" pitchFamily="34" charset="0"/>
              </a:rPr>
              <a:t>A series of meetings have been held with the group and the legal framework has been outlined to the group. Various options of ensuring their participation in the sector have been presented to them.  The issue of definitions will be reviewed as part of the amendment process of the Marine Living Resources Act that will commence in 2022.</a:t>
            </a:r>
            <a:endParaRPr lang="en-GB" sz="1600" b="1" dirty="0">
              <a:solidFill>
                <a:srgbClr val="008000"/>
              </a:solidFill>
              <a:latin typeface="Century Gothic" panose="020B0502020202020204" pitchFamily="34" charset="0"/>
              <a:cs typeface="Arial" pitchFamily="34" charset="0"/>
            </a:endParaRPr>
          </a:p>
        </p:txBody>
      </p:sp>
      <p:sp>
        <p:nvSpPr>
          <p:cNvPr id="2" name="Slide Number Placeholder 1">
            <a:extLst>
              <a:ext uri="{FF2B5EF4-FFF2-40B4-BE49-F238E27FC236}">
                <a16:creationId xmlns:a16="http://schemas.microsoft.com/office/drawing/2014/main" xmlns="" id="{F6B195C6-454F-4126-8955-CD2C71A3DDD0}"/>
              </a:ext>
            </a:extLst>
          </p:cNvPr>
          <p:cNvSpPr>
            <a:spLocks noGrp="1"/>
          </p:cNvSpPr>
          <p:nvPr>
            <p:ph type="sldNum" sz="quarter" idx="12"/>
          </p:nvPr>
        </p:nvSpPr>
        <p:spPr/>
        <p:txBody>
          <a:bodyPr/>
          <a:lstStyle/>
          <a:p>
            <a:fld id="{49E107A0-7B7C-8743-BC43-85A450895BAC}" type="slidenum">
              <a:rPr lang="en-US" smtClean="0"/>
              <a:pPr/>
              <a:t>32</a:t>
            </a:fld>
            <a:endParaRPr lang="en-US"/>
          </a:p>
        </p:txBody>
      </p:sp>
    </p:spTree>
    <p:extLst>
      <p:ext uri="{BB962C8B-B14F-4D97-AF65-F5344CB8AC3E}">
        <p14:creationId xmlns:p14="http://schemas.microsoft.com/office/powerpoint/2010/main" xmlns="" val="1139179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790765"/>
          </a:xfrm>
          <a:prstGeom prst="rect">
            <a:avLst/>
          </a:prstGeom>
        </p:spPr>
      </p:pic>
      <p:sp>
        <p:nvSpPr>
          <p:cNvPr id="2" name="Title 1"/>
          <p:cNvSpPr>
            <a:spLocks noGrp="1"/>
          </p:cNvSpPr>
          <p:nvPr>
            <p:ph type="title"/>
          </p:nvPr>
        </p:nvSpPr>
        <p:spPr>
          <a:xfrm>
            <a:off x="341742" y="357113"/>
            <a:ext cx="8229600" cy="1143000"/>
          </a:xfrm>
        </p:spPr>
        <p:txBody>
          <a:bodyPr>
            <a:normAutofit/>
          </a:bodyPr>
          <a:lstStyle/>
          <a:p>
            <a:r>
              <a:rPr lang="en-US" sz="6500" b="1" dirty="0">
                <a:solidFill>
                  <a:srgbClr val="003500"/>
                </a:solidFill>
              </a:rPr>
              <a:t>THANK YOU!</a:t>
            </a:r>
          </a:p>
        </p:txBody>
      </p:sp>
      <p:sp>
        <p:nvSpPr>
          <p:cNvPr id="4" name="Content Placeholder 2"/>
          <p:cNvSpPr>
            <a:spLocks noGrp="1"/>
          </p:cNvSpPr>
          <p:nvPr>
            <p:ph idx="1"/>
          </p:nvPr>
        </p:nvSpPr>
        <p:spPr>
          <a:xfrm>
            <a:off x="638636" y="2853846"/>
            <a:ext cx="8229600" cy="2540180"/>
          </a:xfrm>
        </p:spPr>
        <p:txBody>
          <a:bodyPr>
            <a:normAutofit/>
          </a:bodyPr>
          <a:lstStyle/>
          <a:p>
            <a:pPr marL="0" indent="0">
              <a:lnSpc>
                <a:spcPct val="150000"/>
              </a:lnSpc>
              <a:buNone/>
            </a:pPr>
            <a:r>
              <a:rPr lang="en-US" sz="2400" b="1" dirty="0">
                <a:latin typeface="Century Gothic" panose="020B0502020202020204" pitchFamily="34" charset="0"/>
              </a:rPr>
              <a:t>FISHERIES MANAGMNENT BRANCH</a:t>
            </a:r>
          </a:p>
        </p:txBody>
      </p:sp>
      <p:cxnSp>
        <p:nvCxnSpPr>
          <p:cNvPr id="6" name="Straight Connector 5"/>
          <p:cNvCxnSpPr/>
          <p:nvPr/>
        </p:nvCxnSpPr>
        <p:spPr>
          <a:xfrm>
            <a:off x="478333" y="2672269"/>
            <a:ext cx="0" cy="25732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Slide Number Placeholder 4">
            <a:extLst>
              <a:ext uri="{FF2B5EF4-FFF2-40B4-BE49-F238E27FC236}">
                <a16:creationId xmlns:a16="http://schemas.microsoft.com/office/drawing/2014/main" xmlns="" id="{FE7EE6A1-9F9A-418C-BE5A-A38B7ED8FEDA}"/>
              </a:ext>
            </a:extLst>
          </p:cNvPr>
          <p:cNvSpPr>
            <a:spLocks noGrp="1"/>
          </p:cNvSpPr>
          <p:nvPr>
            <p:ph type="sldNum" sz="quarter" idx="12"/>
          </p:nvPr>
        </p:nvSpPr>
        <p:spPr/>
        <p:txBody>
          <a:bodyPr/>
          <a:lstStyle/>
          <a:p>
            <a:fld id="{49E107A0-7B7C-8743-BC43-85A450895BAC}" type="slidenum">
              <a:rPr lang="en-US" smtClean="0"/>
              <a:pPr/>
              <a:t>33</a:t>
            </a:fld>
            <a:endParaRPr lang="en-US"/>
          </a:p>
        </p:txBody>
      </p:sp>
    </p:spTree>
    <p:extLst>
      <p:ext uri="{BB962C8B-B14F-4D97-AF65-F5344CB8AC3E}">
        <p14:creationId xmlns:p14="http://schemas.microsoft.com/office/powerpoint/2010/main" xmlns="" val="247505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232E8F-E5EF-440D-ABCC-C85092626693}"/>
              </a:ext>
            </a:extLst>
          </p:cNvPr>
          <p:cNvSpPr>
            <a:spLocks noGrp="1"/>
          </p:cNvSpPr>
          <p:nvPr>
            <p:ph idx="1"/>
          </p:nvPr>
        </p:nvSpPr>
        <p:spPr/>
        <p:txBody>
          <a:bodyPr>
            <a:noAutofit/>
          </a:bodyPr>
          <a:lstStyle/>
          <a:p>
            <a:pPr>
              <a:lnSpc>
                <a:spcPct val="150000"/>
              </a:lnSpc>
              <a:buFont typeface="Arial" panose="020B0604020202020204" pitchFamily="34" charset="0"/>
              <a:buChar char="•"/>
            </a:pPr>
            <a:r>
              <a:rPr lang="en-ZA" sz="1600" dirty="0">
                <a:latin typeface="Century Gothic" pitchFamily="34" charset="0"/>
                <a:cs typeface="Arial" pitchFamily="34" charset="0"/>
              </a:rPr>
              <a:t>The Small-Scale Fisheries Policy (SSFP) was developed as a response to an Equality Court order in 2007.</a:t>
            </a:r>
          </a:p>
          <a:p>
            <a:pPr>
              <a:lnSpc>
                <a:spcPct val="150000"/>
              </a:lnSpc>
              <a:buFont typeface="Arial" panose="020B0604020202020204" pitchFamily="34" charset="0"/>
              <a:buChar char="•"/>
            </a:pPr>
            <a:r>
              <a:rPr lang="en-ZA" sz="1600" dirty="0">
                <a:latin typeface="Century Gothic" pitchFamily="34" charset="0"/>
                <a:cs typeface="Arial" pitchFamily="34" charset="0"/>
              </a:rPr>
              <a:t>The court order compelled government to redress the inequalities suffered by traditional fishers who conducted fishing and fishing related activities for many years as part of their livelihood, but were generally marginalized.</a:t>
            </a:r>
          </a:p>
          <a:p>
            <a:pPr>
              <a:lnSpc>
                <a:spcPct val="150000"/>
              </a:lnSpc>
              <a:buFont typeface="Arial" panose="020B0604020202020204" pitchFamily="34" charset="0"/>
              <a:buChar char="•"/>
            </a:pPr>
            <a:r>
              <a:rPr lang="en-ZA" sz="1600" dirty="0">
                <a:latin typeface="Century Gothic" pitchFamily="34" charset="0"/>
                <a:cs typeface="Arial" pitchFamily="34" charset="0"/>
              </a:rPr>
              <a:t>The SSFP went through an extensive process of consultation with all relevant stakeholders under the oversight of National Economic Development and Labour Council (NEDLAC).</a:t>
            </a:r>
          </a:p>
          <a:p>
            <a:pPr>
              <a:lnSpc>
                <a:spcPct val="150000"/>
              </a:lnSpc>
              <a:buFont typeface="Arial" panose="020B0604020202020204" pitchFamily="34" charset="0"/>
              <a:buChar char="•"/>
            </a:pPr>
            <a:r>
              <a:rPr lang="en-ZA" sz="1600" dirty="0">
                <a:latin typeface="Century Gothic" pitchFamily="34" charset="0"/>
                <a:cs typeface="Arial" pitchFamily="34" charset="0"/>
              </a:rPr>
              <a:t>The primary aim of the SSFP is to provide redress and recognition of the rights of traditional fishers.</a:t>
            </a:r>
          </a:p>
        </p:txBody>
      </p:sp>
      <p:sp>
        <p:nvSpPr>
          <p:cNvPr id="4" name="Slide Number Placeholder 3">
            <a:extLst>
              <a:ext uri="{FF2B5EF4-FFF2-40B4-BE49-F238E27FC236}">
                <a16:creationId xmlns:a16="http://schemas.microsoft.com/office/drawing/2014/main" xmlns="" id="{D0F3F718-9275-4416-B298-9A36BACEF052}"/>
              </a:ext>
            </a:extLst>
          </p:cNvPr>
          <p:cNvSpPr>
            <a:spLocks noGrp="1"/>
          </p:cNvSpPr>
          <p:nvPr>
            <p:ph type="sldNum" sz="quarter" idx="12"/>
          </p:nvPr>
        </p:nvSpPr>
        <p:spPr/>
        <p:txBody>
          <a:bodyPr/>
          <a:lstStyle/>
          <a:p>
            <a:fld id="{49E107A0-7B7C-8743-BC43-85A450895BAC}" type="slidenum">
              <a:rPr lang="en-US" smtClean="0"/>
              <a:pPr/>
              <a:t>4</a:t>
            </a:fld>
            <a:endParaRPr lang="en-US"/>
          </a:p>
        </p:txBody>
      </p:sp>
      <p:sp>
        <p:nvSpPr>
          <p:cNvPr id="6" name="Title 1">
            <a:extLst>
              <a:ext uri="{FF2B5EF4-FFF2-40B4-BE49-F238E27FC236}">
                <a16:creationId xmlns:a16="http://schemas.microsoft.com/office/drawing/2014/main" xmlns="" id="{0A65DA5C-1A10-4F37-B96F-E2A4E99A388A}"/>
              </a:ext>
            </a:extLst>
          </p:cNvPr>
          <p:cNvSpPr>
            <a:spLocks noGrp="1"/>
          </p:cNvSpPr>
          <p:nvPr>
            <p:ph type="title"/>
          </p:nvPr>
        </p:nvSpPr>
        <p:spPr>
          <a:xfrm>
            <a:off x="558800" y="180065"/>
            <a:ext cx="8229600" cy="816032"/>
          </a:xfrm>
        </p:spPr>
        <p:txBody>
          <a:bodyPr>
            <a:normAutofit/>
          </a:bodyPr>
          <a:lstStyle/>
          <a:p>
            <a:r>
              <a:rPr lang="en-US" sz="3200" dirty="0">
                <a:solidFill>
                  <a:schemeClr val="accent3">
                    <a:lumMod val="75000"/>
                  </a:schemeClr>
                </a:solidFill>
                <a:latin typeface="Century Gothic" panose="020B0502020202020204" pitchFamily="34" charset="0"/>
              </a:rPr>
              <a:t>INTRODUCTION &amp; BACKGROUND</a:t>
            </a:r>
          </a:p>
        </p:txBody>
      </p:sp>
    </p:spTree>
    <p:extLst>
      <p:ext uri="{BB962C8B-B14F-4D97-AF65-F5344CB8AC3E}">
        <p14:creationId xmlns:p14="http://schemas.microsoft.com/office/powerpoint/2010/main" xmlns="" val="3527142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1232E8F-E5EF-440D-ABCC-C85092626693}"/>
              </a:ext>
            </a:extLst>
          </p:cNvPr>
          <p:cNvSpPr>
            <a:spLocks noGrp="1"/>
          </p:cNvSpPr>
          <p:nvPr>
            <p:ph idx="1"/>
          </p:nvPr>
        </p:nvSpPr>
        <p:spPr/>
        <p:txBody>
          <a:bodyPr>
            <a:noAutofit/>
          </a:bodyPr>
          <a:lstStyle/>
          <a:p>
            <a:pPr>
              <a:lnSpc>
                <a:spcPct val="150000"/>
              </a:lnSpc>
              <a:buFont typeface="Arial" panose="020B0604020202020204" pitchFamily="34" charset="0"/>
              <a:buChar char="•"/>
            </a:pPr>
            <a:r>
              <a:rPr lang="en-ZA" sz="1600" dirty="0">
                <a:latin typeface="Century Gothic" pitchFamily="34" charset="0"/>
                <a:cs typeface="Arial" pitchFamily="34" charset="0"/>
              </a:rPr>
              <a:t>In 2013 the SSFP Implementation Plan (IP) was finalised. The IP estimated a five (5) year process and a total budget of R424 million. </a:t>
            </a:r>
          </a:p>
          <a:p>
            <a:pPr>
              <a:lnSpc>
                <a:spcPct val="150000"/>
              </a:lnSpc>
              <a:buFont typeface="Arial" panose="020B0604020202020204" pitchFamily="34" charset="0"/>
              <a:buChar char="•"/>
            </a:pPr>
            <a:r>
              <a:rPr lang="en-ZA" sz="1600" dirty="0">
                <a:latin typeface="Century Gothic" pitchFamily="34" charset="0"/>
                <a:cs typeface="Arial" pitchFamily="34" charset="0"/>
              </a:rPr>
              <a:t>Accordingly, the MLRA had to be amended to accommodate the small-scale fishing sector. </a:t>
            </a:r>
          </a:p>
          <a:p>
            <a:pPr>
              <a:lnSpc>
                <a:spcPct val="150000"/>
              </a:lnSpc>
              <a:buFont typeface="Arial" panose="020B0604020202020204" pitchFamily="34" charset="0"/>
              <a:buChar char="•"/>
            </a:pPr>
            <a:r>
              <a:rPr lang="en-ZA" sz="1600" dirty="0">
                <a:latin typeface="Century Gothic" pitchFamily="34" charset="0"/>
                <a:cs typeface="Arial" pitchFamily="34" charset="0"/>
              </a:rPr>
              <a:t>The MLRA Amendment Bill was extensively consulted on and was signed into law by the President in May 2014. </a:t>
            </a:r>
          </a:p>
          <a:p>
            <a:pPr>
              <a:lnSpc>
                <a:spcPct val="150000"/>
              </a:lnSpc>
              <a:buFont typeface="Arial" panose="020B0604020202020204" pitchFamily="34" charset="0"/>
              <a:buChar char="•"/>
            </a:pPr>
            <a:r>
              <a:rPr lang="en-ZA" sz="1600" dirty="0">
                <a:latin typeface="Century Gothic" pitchFamily="34" charset="0"/>
                <a:cs typeface="Arial" pitchFamily="34" charset="0"/>
              </a:rPr>
              <a:t>Extensive consultation was done on the draft SSF Regulations, which was based on the SSFP. Feedback was also provided to NEDLAC on the SSF Regulations.</a:t>
            </a:r>
          </a:p>
          <a:p>
            <a:pPr>
              <a:lnSpc>
                <a:spcPct val="150000"/>
              </a:lnSpc>
              <a:buFont typeface="Arial" panose="020B0604020202020204" pitchFamily="34" charset="0"/>
              <a:buChar char="•"/>
            </a:pPr>
            <a:r>
              <a:rPr lang="en-ZA" sz="1600" dirty="0">
                <a:latin typeface="Century Gothic" pitchFamily="34" charset="0"/>
                <a:cs typeface="Arial" pitchFamily="34" charset="0"/>
              </a:rPr>
              <a:t>The SSF Regulations were approved by Minister and President promulgated the Amended MLRA in March 2016, which allowed the Department to proceed with the SSFP implementation process.  </a:t>
            </a:r>
          </a:p>
        </p:txBody>
      </p:sp>
      <p:sp>
        <p:nvSpPr>
          <p:cNvPr id="4" name="Slide Number Placeholder 3">
            <a:extLst>
              <a:ext uri="{FF2B5EF4-FFF2-40B4-BE49-F238E27FC236}">
                <a16:creationId xmlns:a16="http://schemas.microsoft.com/office/drawing/2014/main" xmlns="" id="{D0F3F718-9275-4416-B298-9A36BACEF052}"/>
              </a:ext>
            </a:extLst>
          </p:cNvPr>
          <p:cNvSpPr>
            <a:spLocks noGrp="1"/>
          </p:cNvSpPr>
          <p:nvPr>
            <p:ph type="sldNum" sz="quarter" idx="12"/>
          </p:nvPr>
        </p:nvSpPr>
        <p:spPr/>
        <p:txBody>
          <a:bodyPr/>
          <a:lstStyle/>
          <a:p>
            <a:fld id="{49E107A0-7B7C-8743-BC43-85A450895BAC}" type="slidenum">
              <a:rPr lang="en-US" smtClean="0"/>
              <a:pPr/>
              <a:t>5</a:t>
            </a:fld>
            <a:endParaRPr lang="en-US"/>
          </a:p>
        </p:txBody>
      </p:sp>
      <p:sp>
        <p:nvSpPr>
          <p:cNvPr id="6" name="Title 1">
            <a:extLst>
              <a:ext uri="{FF2B5EF4-FFF2-40B4-BE49-F238E27FC236}">
                <a16:creationId xmlns:a16="http://schemas.microsoft.com/office/drawing/2014/main" xmlns="" id="{0A65DA5C-1A10-4F37-B96F-E2A4E99A388A}"/>
              </a:ext>
            </a:extLst>
          </p:cNvPr>
          <p:cNvSpPr txBox="1">
            <a:spLocks/>
          </p:cNvSpPr>
          <p:nvPr/>
        </p:nvSpPr>
        <p:spPr>
          <a:xfrm>
            <a:off x="457200" y="146198"/>
            <a:ext cx="8229600" cy="81603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accent3">
                    <a:lumMod val="75000"/>
                  </a:schemeClr>
                </a:solidFill>
                <a:latin typeface="Century Gothic" panose="020B0502020202020204" pitchFamily="34" charset="0"/>
              </a:rPr>
              <a:t>INTRODUCTION &amp; BACKGROUND..CONT</a:t>
            </a:r>
          </a:p>
        </p:txBody>
      </p:sp>
    </p:spTree>
    <p:extLst>
      <p:ext uri="{BB962C8B-B14F-4D97-AF65-F5344CB8AC3E}">
        <p14:creationId xmlns:p14="http://schemas.microsoft.com/office/powerpoint/2010/main" xmlns="" val="1888579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A65DA5C-1A10-4F37-B96F-E2A4E99A388A}"/>
              </a:ext>
            </a:extLst>
          </p:cNvPr>
          <p:cNvSpPr>
            <a:spLocks noGrp="1"/>
          </p:cNvSpPr>
          <p:nvPr>
            <p:ph type="title"/>
          </p:nvPr>
        </p:nvSpPr>
        <p:spPr>
          <a:xfrm>
            <a:off x="457200" y="506384"/>
            <a:ext cx="8229600" cy="816032"/>
          </a:xfrm>
        </p:spPr>
        <p:txBody>
          <a:bodyPr>
            <a:normAutofit/>
          </a:bodyPr>
          <a:lstStyle/>
          <a:p>
            <a:r>
              <a:rPr lang="en-US" sz="3200" dirty="0">
                <a:solidFill>
                  <a:schemeClr val="accent3">
                    <a:lumMod val="75000"/>
                  </a:schemeClr>
                </a:solidFill>
                <a:latin typeface="Century Gothic" panose="020B0502020202020204" pitchFamily="34" charset="0"/>
              </a:rPr>
              <a:t>INTRODUCTION &amp; BACKGROUND..CONT</a:t>
            </a:r>
          </a:p>
        </p:txBody>
      </p:sp>
      <p:sp>
        <p:nvSpPr>
          <p:cNvPr id="5" name="Content Placeholder 2">
            <a:extLst>
              <a:ext uri="{FF2B5EF4-FFF2-40B4-BE49-F238E27FC236}">
                <a16:creationId xmlns:a16="http://schemas.microsoft.com/office/drawing/2014/main" xmlns="" id="{CCEAFC90-758D-43C8-8A81-B66970D44E90}"/>
              </a:ext>
            </a:extLst>
          </p:cNvPr>
          <p:cNvSpPr>
            <a:spLocks noGrp="1"/>
          </p:cNvSpPr>
          <p:nvPr>
            <p:ph idx="1"/>
          </p:nvPr>
        </p:nvSpPr>
        <p:spPr>
          <a:xfrm>
            <a:off x="457200" y="1573654"/>
            <a:ext cx="8229600" cy="4314680"/>
          </a:xfrm>
        </p:spPr>
        <p:txBody>
          <a:bodyPr>
            <a:normAutofit/>
          </a:bodyPr>
          <a:lstStyle/>
          <a:p>
            <a:pPr marL="342900" marR="0" lvl="0" indent="-342900" algn="just" defTabSz="4572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rPr>
              <a:t>Since the Marine Living Resource Act (MLRA) was amended to accommodate the small-scale fishing sector, much progress has been made in rolling out the small-scale fishing sector.</a:t>
            </a:r>
          </a:p>
          <a:p>
            <a:pPr marL="342900" marR="0" lvl="0" indent="-342900" algn="just" defTabSz="4572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Century Gothic" pitchFamily="34" charset="0"/>
                <a:ea typeface="+mn-ea"/>
                <a:cs typeface="Arial" pitchFamily="34" charset="0"/>
              </a:rPr>
              <a:t>The following is a breakdown of declared small-scale fishers (SSF) and registered co-operatives with 15-year fishing rights granted to date:</a:t>
            </a:r>
          </a:p>
          <a:p>
            <a:pPr>
              <a:lnSpc>
                <a:spcPct val="150000"/>
              </a:lnSpc>
              <a:buFont typeface="Arial" panose="020B0604020202020204" pitchFamily="34" charset="0"/>
              <a:buChar char="•"/>
            </a:pPr>
            <a:endParaRPr lang="en-ZA" sz="1600" dirty="0">
              <a:latin typeface="Century Gothic" pitchFamily="34" charset="0"/>
              <a:cs typeface="Arial" pitchFamily="34" charset="0"/>
            </a:endParaRPr>
          </a:p>
          <a:p>
            <a:pPr>
              <a:lnSpc>
                <a:spcPct val="150000"/>
              </a:lnSpc>
              <a:buFont typeface="Arial" panose="020B0604020202020204" pitchFamily="34" charset="0"/>
              <a:buChar char="•"/>
            </a:pPr>
            <a:endParaRPr lang="en-ZA" sz="1600" dirty="0">
              <a:latin typeface="Century Gothic" pitchFamily="34" charset="0"/>
              <a:cs typeface="Arial" pitchFamily="34" charset="0"/>
            </a:endParaRPr>
          </a:p>
          <a:p>
            <a:pPr>
              <a:lnSpc>
                <a:spcPct val="150000"/>
              </a:lnSpc>
              <a:buFont typeface="Arial" panose="020B0604020202020204" pitchFamily="34" charset="0"/>
              <a:buChar char="•"/>
            </a:pPr>
            <a:endParaRPr lang="en-ZA" sz="1600" dirty="0">
              <a:latin typeface="Century Gothic" pitchFamily="34" charset="0"/>
              <a:cs typeface="Arial" pitchFamily="34" charset="0"/>
            </a:endParaRPr>
          </a:p>
          <a:p>
            <a:pPr>
              <a:lnSpc>
                <a:spcPct val="150000"/>
              </a:lnSpc>
              <a:defRPr/>
            </a:pPr>
            <a:endParaRPr lang="en-ZA" sz="1800" dirty="0">
              <a:latin typeface="Arial" pitchFamily="34" charset="0"/>
              <a:cs typeface="Arial" pitchFamily="34" charset="0"/>
            </a:endParaRPr>
          </a:p>
          <a:p>
            <a:pPr>
              <a:lnSpc>
                <a:spcPct val="150000"/>
              </a:lnSpc>
              <a:defRPr/>
            </a:pPr>
            <a:endParaRPr lang="en-ZA" sz="1800" dirty="0">
              <a:latin typeface="Arial" pitchFamily="34" charset="0"/>
              <a:cs typeface="Arial" pitchFamily="34" charset="0"/>
            </a:endParaRPr>
          </a:p>
          <a:p>
            <a:pPr lvl="1">
              <a:spcBef>
                <a:spcPts val="400"/>
              </a:spcBef>
              <a:buSzPct val="100000"/>
              <a:defRPr/>
            </a:pPr>
            <a:endParaRPr lang="en-GB" sz="1800" dirty="0">
              <a:solidFill>
                <a:srgbClr val="000000"/>
              </a:solidFill>
              <a:latin typeface="Arial" pitchFamily="34" charset="0"/>
              <a:cs typeface="Arial" pitchFamily="34" charset="0"/>
            </a:endParaRPr>
          </a:p>
          <a:p>
            <a:endParaRPr lang="en-ZA" dirty="0"/>
          </a:p>
        </p:txBody>
      </p:sp>
      <p:pic>
        <p:nvPicPr>
          <p:cNvPr id="7" name="Picture 6">
            <a:extLst>
              <a:ext uri="{FF2B5EF4-FFF2-40B4-BE49-F238E27FC236}">
                <a16:creationId xmlns:a16="http://schemas.microsoft.com/office/drawing/2014/main" xmlns="" id="{1D844894-7CC1-4A1E-9992-DFD17A369262}"/>
              </a:ext>
            </a:extLst>
          </p:cNvPr>
          <p:cNvPicPr>
            <a:picLocks noChangeAspect="1"/>
          </p:cNvPicPr>
          <p:nvPr/>
        </p:nvPicPr>
        <p:blipFill>
          <a:blip r:embed="rId3"/>
          <a:stretch>
            <a:fillRect/>
          </a:stretch>
        </p:blipFill>
        <p:spPr>
          <a:xfrm>
            <a:off x="728720" y="3730994"/>
            <a:ext cx="7346317" cy="1877731"/>
          </a:xfrm>
          <a:prstGeom prst="rect">
            <a:avLst/>
          </a:prstGeom>
        </p:spPr>
      </p:pic>
      <p:sp>
        <p:nvSpPr>
          <p:cNvPr id="2" name="Slide Number Placeholder 1">
            <a:extLst>
              <a:ext uri="{FF2B5EF4-FFF2-40B4-BE49-F238E27FC236}">
                <a16:creationId xmlns:a16="http://schemas.microsoft.com/office/drawing/2014/main" xmlns="" id="{F644AD8D-F19A-4DE0-92A9-A26C9F090B93}"/>
              </a:ext>
            </a:extLst>
          </p:cNvPr>
          <p:cNvSpPr>
            <a:spLocks noGrp="1"/>
          </p:cNvSpPr>
          <p:nvPr>
            <p:ph type="sldNum" sz="quarter" idx="12"/>
          </p:nvPr>
        </p:nvSpPr>
        <p:spPr/>
        <p:txBody>
          <a:bodyPr/>
          <a:lstStyle/>
          <a:p>
            <a:fld id="{49E107A0-7B7C-8743-BC43-85A450895BAC}" type="slidenum">
              <a:rPr lang="en-US" smtClean="0"/>
              <a:pPr/>
              <a:t>6</a:t>
            </a:fld>
            <a:endParaRPr lang="en-US"/>
          </a:p>
        </p:txBody>
      </p:sp>
    </p:spTree>
    <p:extLst>
      <p:ext uri="{BB962C8B-B14F-4D97-AF65-F5344CB8AC3E}">
        <p14:creationId xmlns:p14="http://schemas.microsoft.com/office/powerpoint/2010/main" xmlns="" val="237730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A44873AB-DD41-46A0-B334-C7A26C14CDDB}"/>
              </a:ext>
            </a:extLst>
          </p:cNvPr>
          <p:cNvSpPr>
            <a:spLocks noGrp="1"/>
          </p:cNvSpPr>
          <p:nvPr>
            <p:ph idx="1"/>
          </p:nvPr>
        </p:nvSpPr>
        <p:spPr>
          <a:xfrm>
            <a:off x="457200" y="1600201"/>
            <a:ext cx="8229600" cy="4237892"/>
          </a:xfrm>
        </p:spPr>
        <p:txBody>
          <a:bodyPr>
            <a:normAutofit/>
          </a:bodyPr>
          <a:lstStyle/>
          <a:p>
            <a:endParaRPr lang="en-ZA" dirty="0"/>
          </a:p>
          <a:p>
            <a:endParaRPr lang="en-ZA" dirty="0"/>
          </a:p>
        </p:txBody>
      </p:sp>
      <p:sp>
        <p:nvSpPr>
          <p:cNvPr id="6" name="Content Placeholder 2">
            <a:extLst>
              <a:ext uri="{FF2B5EF4-FFF2-40B4-BE49-F238E27FC236}">
                <a16:creationId xmlns:a16="http://schemas.microsoft.com/office/drawing/2014/main" xmlns="" id="{781D4DE8-6A3E-435E-916F-475137C93EF5}"/>
              </a:ext>
            </a:extLst>
          </p:cNvPr>
          <p:cNvSpPr txBox="1">
            <a:spLocks/>
          </p:cNvSpPr>
          <p:nvPr/>
        </p:nvSpPr>
        <p:spPr>
          <a:xfrm>
            <a:off x="457200" y="1175658"/>
            <a:ext cx="8229600" cy="43529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ZA" dirty="0"/>
          </a:p>
          <a:p>
            <a:pPr marL="0" indent="0">
              <a:lnSpc>
                <a:spcPct val="150000"/>
              </a:lnSpc>
              <a:buFont typeface="Arial"/>
              <a:buNone/>
            </a:pPr>
            <a:r>
              <a:rPr lang="en-GB" sz="1500" b="1" dirty="0">
                <a:latin typeface="Century Gothic" panose="020B0502020202020204" pitchFamily="34" charset="0"/>
              </a:rPr>
              <a:t>Definition of a small-scale fisher:</a:t>
            </a:r>
          </a:p>
          <a:p>
            <a:pPr marL="0" indent="0">
              <a:lnSpc>
                <a:spcPct val="150000"/>
              </a:lnSpc>
              <a:buFont typeface="Arial"/>
              <a:buNone/>
            </a:pPr>
            <a:endParaRPr lang="en-GB" sz="1500" b="1" dirty="0">
              <a:latin typeface="Century Gothic" panose="020B0502020202020204" pitchFamily="34" charset="0"/>
            </a:endParaRPr>
          </a:p>
          <a:p>
            <a:pPr algn="ctr">
              <a:lnSpc>
                <a:spcPct val="150000"/>
              </a:lnSpc>
              <a:defRPr/>
            </a:pPr>
            <a:r>
              <a:rPr lang="en-GB" sz="1400" dirty="0">
                <a:latin typeface="Century Gothic" pitchFamily="34" charset="0"/>
                <a:cs typeface="Arial" pitchFamily="34" charset="0"/>
              </a:rPr>
              <a:t>“…persons that fish to meet food and basic livelihood needs, or are directly involved in harvesting/ processing or marketing of fish, traditionally operate on or near shore fishing grounds, predominantly employ traditional low technology or passive fishing gear, usually undertake single day fishing trips, and are engaged in the sale or barter or are involved in commercial activity” (Small-Scale Fisheries </a:t>
            </a:r>
          </a:p>
          <a:p>
            <a:pPr algn="ctr">
              <a:lnSpc>
                <a:spcPct val="150000"/>
              </a:lnSpc>
              <a:defRPr/>
            </a:pPr>
            <a:r>
              <a:rPr lang="en-GB" sz="1400" dirty="0">
                <a:latin typeface="Century Gothic" pitchFamily="34" charset="0"/>
                <a:cs typeface="Arial" pitchFamily="34" charset="0"/>
              </a:rPr>
              <a:t>Policy, 2012). </a:t>
            </a:r>
            <a:endParaRPr lang="en-ZA" sz="1600" dirty="0">
              <a:latin typeface="Century Gothic" panose="020B0502020202020204" pitchFamily="34" charset="0"/>
              <a:cs typeface="Arial" pitchFamily="34" charset="0"/>
            </a:endParaRPr>
          </a:p>
          <a:p>
            <a:endParaRPr lang="en-ZA" dirty="0"/>
          </a:p>
        </p:txBody>
      </p:sp>
      <p:sp>
        <p:nvSpPr>
          <p:cNvPr id="2" name="Slide Number Placeholder 1">
            <a:extLst>
              <a:ext uri="{FF2B5EF4-FFF2-40B4-BE49-F238E27FC236}">
                <a16:creationId xmlns:a16="http://schemas.microsoft.com/office/drawing/2014/main" xmlns="" id="{94378AC1-AF39-40BB-8231-987219103935}"/>
              </a:ext>
            </a:extLst>
          </p:cNvPr>
          <p:cNvSpPr>
            <a:spLocks noGrp="1"/>
          </p:cNvSpPr>
          <p:nvPr>
            <p:ph type="sldNum" sz="quarter" idx="12"/>
          </p:nvPr>
        </p:nvSpPr>
        <p:spPr/>
        <p:txBody>
          <a:bodyPr/>
          <a:lstStyle/>
          <a:p>
            <a:fld id="{49E107A0-7B7C-8743-BC43-85A450895BAC}" type="slidenum">
              <a:rPr lang="en-US" smtClean="0"/>
              <a:pPr/>
              <a:t>7</a:t>
            </a:fld>
            <a:endParaRPr lang="en-US"/>
          </a:p>
        </p:txBody>
      </p:sp>
    </p:spTree>
    <p:extLst>
      <p:ext uri="{BB962C8B-B14F-4D97-AF65-F5344CB8AC3E}">
        <p14:creationId xmlns:p14="http://schemas.microsoft.com/office/powerpoint/2010/main" xmlns="" val="1196571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A44873AB-DD41-46A0-B334-C7A26C14CDDB}"/>
              </a:ext>
            </a:extLst>
          </p:cNvPr>
          <p:cNvSpPr>
            <a:spLocks noGrp="1"/>
          </p:cNvSpPr>
          <p:nvPr>
            <p:ph idx="1"/>
          </p:nvPr>
        </p:nvSpPr>
        <p:spPr>
          <a:xfrm>
            <a:off x="457200" y="1600201"/>
            <a:ext cx="8229600" cy="4237892"/>
          </a:xfrm>
        </p:spPr>
        <p:txBody>
          <a:bodyPr>
            <a:normAutofit/>
          </a:bodyPr>
          <a:lstStyle/>
          <a:p>
            <a:endParaRPr lang="en-ZA" dirty="0"/>
          </a:p>
          <a:p>
            <a:endParaRPr lang="en-ZA" dirty="0"/>
          </a:p>
        </p:txBody>
      </p:sp>
      <p:sp>
        <p:nvSpPr>
          <p:cNvPr id="2" name="Slide Number Placeholder 1">
            <a:extLst>
              <a:ext uri="{FF2B5EF4-FFF2-40B4-BE49-F238E27FC236}">
                <a16:creationId xmlns:a16="http://schemas.microsoft.com/office/drawing/2014/main" xmlns="" id="{94378AC1-AF39-40BB-8231-987219103935}"/>
              </a:ext>
            </a:extLst>
          </p:cNvPr>
          <p:cNvSpPr>
            <a:spLocks noGrp="1"/>
          </p:cNvSpPr>
          <p:nvPr>
            <p:ph type="sldNum" sz="quarter" idx="12"/>
          </p:nvPr>
        </p:nvSpPr>
        <p:spPr/>
        <p:txBody>
          <a:bodyPr/>
          <a:lstStyle/>
          <a:p>
            <a:fld id="{49E107A0-7B7C-8743-BC43-85A450895BAC}" type="slidenum">
              <a:rPr lang="en-US" smtClean="0"/>
              <a:pPr/>
              <a:t>8</a:t>
            </a:fld>
            <a:endParaRPr lang="en-US"/>
          </a:p>
        </p:txBody>
      </p:sp>
      <p:sp>
        <p:nvSpPr>
          <p:cNvPr id="7" name="Content Placeholder 2"/>
          <p:cNvSpPr txBox="1">
            <a:spLocks/>
          </p:cNvSpPr>
          <p:nvPr/>
        </p:nvSpPr>
        <p:spPr>
          <a:xfrm>
            <a:off x="457200" y="1227338"/>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endParaRPr lang="en-ZA" sz="1500" dirty="0">
              <a:latin typeface="Century Gothic" panose="020B0502020202020204" pitchFamily="34" charset="0"/>
            </a:endParaRPr>
          </a:p>
          <a:p>
            <a:pPr>
              <a:lnSpc>
                <a:spcPct val="150000"/>
              </a:lnSpc>
            </a:pPr>
            <a:r>
              <a:rPr lang="en-ZA" sz="1500" dirty="0">
                <a:latin typeface="Century Gothic" panose="020B0502020202020204" pitchFamily="34" charset="0"/>
              </a:rPr>
              <a:t>The majority of applicants were male.</a:t>
            </a:r>
          </a:p>
          <a:p>
            <a:pPr>
              <a:lnSpc>
                <a:spcPct val="150000"/>
              </a:lnSpc>
            </a:pPr>
            <a:r>
              <a:rPr lang="en-ZA" sz="1500" dirty="0">
                <a:latin typeface="Century Gothic" panose="020B0502020202020204" pitchFamily="34" charset="0"/>
              </a:rPr>
              <a:t>The average age was 44.</a:t>
            </a:r>
          </a:p>
          <a:p>
            <a:pPr>
              <a:lnSpc>
                <a:spcPct val="150000"/>
              </a:lnSpc>
            </a:pPr>
            <a:r>
              <a:rPr lang="en-ZA" sz="1500" dirty="0">
                <a:latin typeface="Century Gothic" panose="020B0502020202020204" pitchFamily="34" charset="0"/>
              </a:rPr>
              <a:t>Majority classified as previously disadvantaged ethnic groups.</a:t>
            </a:r>
          </a:p>
        </p:txBody>
      </p:sp>
      <p:grpSp>
        <p:nvGrpSpPr>
          <p:cNvPr id="8" name="Group 7"/>
          <p:cNvGrpSpPr/>
          <p:nvPr/>
        </p:nvGrpSpPr>
        <p:grpSpPr>
          <a:xfrm>
            <a:off x="110891" y="3299955"/>
            <a:ext cx="8922218" cy="1960868"/>
            <a:chOff x="202752" y="4156444"/>
            <a:chExt cx="8922218" cy="1576697"/>
          </a:xfrm>
        </p:grpSpPr>
        <p:pic>
          <p:nvPicPr>
            <p:cNvPr id="9" name="Picture 8"/>
            <p:cNvPicPr>
              <a:picLocks noChangeAspect="1"/>
            </p:cNvPicPr>
            <p:nvPr/>
          </p:nvPicPr>
          <p:blipFill>
            <a:blip r:embed="rId3"/>
            <a:stretch>
              <a:fillRect/>
            </a:stretch>
          </p:blipFill>
          <p:spPr>
            <a:xfrm>
              <a:off x="202752" y="4165600"/>
              <a:ext cx="2806762" cy="1494971"/>
            </a:xfrm>
            <a:prstGeom prst="rect">
              <a:avLst/>
            </a:prstGeom>
          </p:spPr>
        </p:pic>
        <p:pic>
          <p:nvPicPr>
            <p:cNvPr id="10" name="Picture 9"/>
            <p:cNvPicPr>
              <a:picLocks noChangeAspect="1"/>
            </p:cNvPicPr>
            <p:nvPr/>
          </p:nvPicPr>
          <p:blipFill>
            <a:blip r:embed="rId4"/>
            <a:stretch>
              <a:fillRect/>
            </a:stretch>
          </p:blipFill>
          <p:spPr>
            <a:xfrm>
              <a:off x="6134485" y="4165599"/>
              <a:ext cx="2990485" cy="1567541"/>
            </a:xfrm>
            <a:prstGeom prst="rect">
              <a:avLst/>
            </a:prstGeom>
          </p:spPr>
        </p:pic>
        <p:pic>
          <p:nvPicPr>
            <p:cNvPr id="11" name="Picture 10"/>
            <p:cNvPicPr>
              <a:picLocks noChangeAspect="1"/>
            </p:cNvPicPr>
            <p:nvPr/>
          </p:nvPicPr>
          <p:blipFill>
            <a:blip r:embed="rId5"/>
            <a:stretch>
              <a:fillRect/>
            </a:stretch>
          </p:blipFill>
          <p:spPr>
            <a:xfrm>
              <a:off x="3080291" y="4156444"/>
              <a:ext cx="2983417" cy="1576697"/>
            </a:xfrm>
            <a:prstGeom prst="rect">
              <a:avLst/>
            </a:prstGeom>
          </p:spPr>
        </p:pic>
      </p:grpSp>
      <p:sp>
        <p:nvSpPr>
          <p:cNvPr id="12" name="Title 1"/>
          <p:cNvSpPr>
            <a:spLocks noGrp="1"/>
          </p:cNvSpPr>
          <p:nvPr>
            <p:ph type="title"/>
          </p:nvPr>
        </p:nvSpPr>
        <p:spPr>
          <a:xfrm>
            <a:off x="457200" y="274638"/>
            <a:ext cx="8229600" cy="1143000"/>
          </a:xfrm>
        </p:spPr>
        <p:txBody>
          <a:bodyPr>
            <a:noAutofit/>
          </a:bodyPr>
          <a:lstStyle/>
          <a:p>
            <a:r>
              <a:rPr lang="en-US" sz="3600" b="1" dirty="0">
                <a:solidFill>
                  <a:schemeClr val="accent3">
                    <a:lumMod val="75000"/>
                  </a:schemeClr>
                </a:solidFill>
                <a:latin typeface="Century Gothic" panose="020B0502020202020204" pitchFamily="34" charset="0"/>
              </a:rPr>
              <a:t>BRIEF ANALYSIS OF SSF SECTOR</a:t>
            </a:r>
          </a:p>
        </p:txBody>
      </p:sp>
    </p:spTree>
    <p:extLst>
      <p:ext uri="{BB962C8B-B14F-4D97-AF65-F5344CB8AC3E}">
        <p14:creationId xmlns:p14="http://schemas.microsoft.com/office/powerpoint/2010/main" xmlns="" val="838042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A44873AB-DD41-46A0-B334-C7A26C14CDDB}"/>
              </a:ext>
            </a:extLst>
          </p:cNvPr>
          <p:cNvSpPr>
            <a:spLocks noGrp="1"/>
          </p:cNvSpPr>
          <p:nvPr>
            <p:ph idx="1"/>
          </p:nvPr>
        </p:nvSpPr>
        <p:spPr>
          <a:xfrm>
            <a:off x="457200" y="1600201"/>
            <a:ext cx="8229600" cy="4237892"/>
          </a:xfrm>
        </p:spPr>
        <p:txBody>
          <a:bodyPr>
            <a:normAutofit/>
          </a:bodyPr>
          <a:lstStyle/>
          <a:p>
            <a:endParaRPr lang="en-ZA" dirty="0"/>
          </a:p>
          <a:p>
            <a:endParaRPr lang="en-ZA" dirty="0"/>
          </a:p>
        </p:txBody>
      </p:sp>
      <p:sp>
        <p:nvSpPr>
          <p:cNvPr id="2" name="Slide Number Placeholder 1">
            <a:extLst>
              <a:ext uri="{FF2B5EF4-FFF2-40B4-BE49-F238E27FC236}">
                <a16:creationId xmlns:a16="http://schemas.microsoft.com/office/drawing/2014/main" xmlns="" id="{94378AC1-AF39-40BB-8231-987219103935}"/>
              </a:ext>
            </a:extLst>
          </p:cNvPr>
          <p:cNvSpPr>
            <a:spLocks noGrp="1"/>
          </p:cNvSpPr>
          <p:nvPr>
            <p:ph type="sldNum" sz="quarter" idx="12"/>
          </p:nvPr>
        </p:nvSpPr>
        <p:spPr/>
        <p:txBody>
          <a:bodyPr/>
          <a:lstStyle/>
          <a:p>
            <a:fld id="{49E107A0-7B7C-8743-BC43-85A450895BAC}" type="slidenum">
              <a:rPr lang="en-US" smtClean="0"/>
              <a:pPr/>
              <a:t>9</a:t>
            </a:fld>
            <a:endParaRPr lang="en-US"/>
          </a:p>
        </p:txBody>
      </p:sp>
      <p:sp>
        <p:nvSpPr>
          <p:cNvPr id="7" name="Content Placeholder 2"/>
          <p:cNvSpPr txBox="1">
            <a:spLocks/>
          </p:cNvSpPr>
          <p:nvPr/>
        </p:nvSpPr>
        <p:spPr>
          <a:xfrm>
            <a:off x="457200" y="1227338"/>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600" dirty="0">
                <a:latin typeface="Century Gothic" panose="020B0502020202020204" pitchFamily="34" charset="0"/>
              </a:rPr>
              <a:t>The majority of respondents in each province are mainly dependent on fishing for more than 50% of their income.</a:t>
            </a:r>
            <a:endParaRPr lang="en-ZA" sz="1600" dirty="0">
              <a:latin typeface="Century Gothic" panose="020B0502020202020204" pitchFamily="34" charset="0"/>
            </a:endParaRPr>
          </a:p>
          <a:p>
            <a:pPr lvl="0">
              <a:lnSpc>
                <a:spcPct val="150000"/>
              </a:lnSpc>
            </a:pPr>
            <a:r>
              <a:rPr lang="en-US" sz="1600" dirty="0">
                <a:latin typeface="Century Gothic" panose="020B0502020202020204" pitchFamily="34" charset="0"/>
              </a:rPr>
              <a:t>Large dependency on government grants (32-45%) &amp; limited involvement in other forms of economic activity. </a:t>
            </a:r>
            <a:endParaRPr lang="en-ZA" sz="1600" dirty="0">
              <a:latin typeface="Century Gothic" panose="020B0502020202020204" pitchFamily="34" charset="0"/>
            </a:endParaRPr>
          </a:p>
          <a:p>
            <a:pPr lvl="0">
              <a:lnSpc>
                <a:spcPct val="150000"/>
              </a:lnSpc>
            </a:pPr>
            <a:r>
              <a:rPr lang="en-US" sz="1600" dirty="0">
                <a:latin typeface="Century Gothic" panose="020B0502020202020204" pitchFamily="34" charset="0"/>
              </a:rPr>
              <a:t>~80% of respondents living under or close to the poverty line of R1558 pm.</a:t>
            </a:r>
            <a:endParaRPr lang="en-ZA" sz="1600" dirty="0">
              <a:latin typeface="Century Gothic" panose="020B0502020202020204" pitchFamily="34" charset="0"/>
            </a:endParaRPr>
          </a:p>
          <a:p>
            <a:pPr marL="0" indent="0">
              <a:lnSpc>
                <a:spcPct val="150000"/>
              </a:lnSpc>
              <a:buNone/>
            </a:pPr>
            <a:endParaRPr lang="en-ZA" sz="1500" dirty="0">
              <a:latin typeface="Century Gothic" panose="020B0502020202020204" pitchFamily="34" charset="0"/>
            </a:endParaRPr>
          </a:p>
        </p:txBody>
      </p:sp>
      <p:grpSp>
        <p:nvGrpSpPr>
          <p:cNvPr id="13" name="Group 12"/>
          <p:cNvGrpSpPr/>
          <p:nvPr/>
        </p:nvGrpSpPr>
        <p:grpSpPr>
          <a:xfrm>
            <a:off x="622741" y="3601234"/>
            <a:ext cx="7898518" cy="1987705"/>
            <a:chOff x="689428" y="3657441"/>
            <a:chExt cx="7898518" cy="2272069"/>
          </a:xfrm>
        </p:grpSpPr>
        <p:pic>
          <p:nvPicPr>
            <p:cNvPr id="14" name="Picture 13"/>
            <p:cNvPicPr>
              <a:picLocks noChangeAspect="1"/>
            </p:cNvPicPr>
            <p:nvPr/>
          </p:nvPicPr>
          <p:blipFill>
            <a:blip r:embed="rId3"/>
            <a:stretch>
              <a:fillRect/>
            </a:stretch>
          </p:blipFill>
          <p:spPr>
            <a:xfrm>
              <a:off x="689428" y="3657441"/>
              <a:ext cx="3563257" cy="2231394"/>
            </a:xfrm>
            <a:prstGeom prst="rect">
              <a:avLst/>
            </a:prstGeom>
          </p:spPr>
        </p:pic>
        <p:pic>
          <p:nvPicPr>
            <p:cNvPr id="15" name="Picture 14"/>
            <p:cNvPicPr>
              <a:picLocks noChangeAspect="1"/>
            </p:cNvPicPr>
            <p:nvPr/>
          </p:nvPicPr>
          <p:blipFill>
            <a:blip r:embed="rId4"/>
            <a:stretch>
              <a:fillRect/>
            </a:stretch>
          </p:blipFill>
          <p:spPr>
            <a:xfrm>
              <a:off x="5140618" y="3694352"/>
              <a:ext cx="3447328" cy="2235158"/>
            </a:xfrm>
            <a:prstGeom prst="rect">
              <a:avLst/>
            </a:prstGeom>
          </p:spPr>
        </p:pic>
      </p:grpSp>
      <p:sp>
        <p:nvSpPr>
          <p:cNvPr id="16" name="Title 1"/>
          <p:cNvSpPr>
            <a:spLocks noGrp="1"/>
          </p:cNvSpPr>
          <p:nvPr>
            <p:ph type="title"/>
          </p:nvPr>
        </p:nvSpPr>
        <p:spPr>
          <a:xfrm>
            <a:off x="457200" y="274638"/>
            <a:ext cx="8229600" cy="1143000"/>
          </a:xfrm>
        </p:spPr>
        <p:txBody>
          <a:bodyPr>
            <a:noAutofit/>
          </a:bodyPr>
          <a:lstStyle/>
          <a:p>
            <a:r>
              <a:rPr lang="en-US" sz="3200" b="1" dirty="0">
                <a:solidFill>
                  <a:srgbClr val="9BBB59">
                    <a:lumMod val="75000"/>
                  </a:srgbClr>
                </a:solidFill>
                <a:latin typeface="Century Gothic" panose="020B0502020202020204" pitchFamily="34" charset="0"/>
              </a:rPr>
              <a:t>BRIEF ANALYSIS OF SSF SECTOR...cont.</a:t>
            </a:r>
          </a:p>
        </p:txBody>
      </p:sp>
    </p:spTree>
    <p:extLst>
      <p:ext uri="{BB962C8B-B14F-4D97-AF65-F5344CB8AC3E}">
        <p14:creationId xmlns:p14="http://schemas.microsoft.com/office/powerpoint/2010/main" xmlns="" val="3932059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741</TotalTime>
  <Words>2851</Words>
  <Application>Microsoft Office PowerPoint</Application>
  <PresentationFormat>On-screen Show (4:3)</PresentationFormat>
  <Paragraphs>378</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Select Committee 24 May 2022</vt:lpstr>
      <vt:lpstr>Slide 2</vt:lpstr>
      <vt:lpstr>ACRONYMS</vt:lpstr>
      <vt:lpstr>INTRODUCTION &amp; BACKGROUND</vt:lpstr>
      <vt:lpstr>Slide 5</vt:lpstr>
      <vt:lpstr>INTRODUCTION &amp; BACKGROUND..CONT</vt:lpstr>
      <vt:lpstr>Slide 7</vt:lpstr>
      <vt:lpstr>BRIEF ANALYSIS OF SSF SECTOR</vt:lpstr>
      <vt:lpstr>BRIEF ANALYSIS OF SSF SECTOR...cont.</vt:lpstr>
      <vt:lpstr>BRIEF ANALYSIS OF SSF SECTOR...cont.</vt:lpstr>
      <vt:lpstr>OBJECTIVES OF THE SECTOR</vt:lpstr>
      <vt:lpstr>PRINCIPLES OF THE SECTOR</vt:lpstr>
      <vt:lpstr> OVERALL CHALLENGES OF THE SECTOR </vt:lpstr>
      <vt:lpstr>SUMMARY OF PROBLEMS</vt:lpstr>
      <vt:lpstr>SUMMARY OF OBJECTIVE/PRIORITY</vt:lpstr>
      <vt:lpstr>NEED FOR INTERGRATED DEVELOPMENT SUPPORT STRATEGY</vt:lpstr>
      <vt:lpstr>STAKEHOLDER Stakeholder List and categorisation (Red – Government, Green – Private, Yellow – Gov. entities)</vt:lpstr>
      <vt:lpstr>NATIONAL PROGRAMME DATA MATRIX</vt:lpstr>
      <vt:lpstr>CURRENT INTERVENTIONS</vt:lpstr>
      <vt:lpstr>Details of all the interventions with various organisations and government departments are listed in table below:</vt:lpstr>
      <vt:lpstr>INTERVENTIONS CONTINUED </vt:lpstr>
      <vt:lpstr>INTERVENTIONS CONTINUED </vt:lpstr>
      <vt:lpstr>INTERVENTIONS CONTINUED </vt:lpstr>
      <vt:lpstr>INTERVENTIONS CONTINUED </vt:lpstr>
      <vt:lpstr>INTERVENTIONS CONTINUED </vt:lpstr>
      <vt:lpstr>INTERVENTIONS CONTINUED </vt:lpstr>
      <vt:lpstr>INTERVENTIONS CONTINUED </vt:lpstr>
      <vt:lpstr>INTERVENTIONS CONTINUED </vt:lpstr>
      <vt:lpstr>INTERVENTIONS CONTINUED </vt:lpstr>
      <vt:lpstr>CHALLENGES AFFECTING IMPLEMENTATION</vt:lpstr>
      <vt:lpstr>CHALLENGES AFFECTING IMPLEMENTATION..CONT</vt:lpstr>
      <vt:lpstr>CHALLENGES AFFECTING IMPLEMENTATION..CONT</vt:lpstr>
      <vt:lpstr>THANK YOU!</vt:lpstr>
    </vt:vector>
  </TitlesOfParts>
  <Company>Environmental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Admin1</dc:creator>
  <cp:lastModifiedBy>USER</cp:lastModifiedBy>
  <cp:revision>49</cp:revision>
  <dcterms:created xsi:type="dcterms:W3CDTF">2020-04-21T11:07:00Z</dcterms:created>
  <dcterms:modified xsi:type="dcterms:W3CDTF">2022-05-24T07:20:50Z</dcterms:modified>
</cp:coreProperties>
</file>