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23"/>
  </p:notesMasterIdLst>
  <p:sldIdLst>
    <p:sldId id="256" r:id="rId6"/>
    <p:sldId id="271" r:id="rId7"/>
    <p:sldId id="287" r:id="rId8"/>
    <p:sldId id="323" r:id="rId9"/>
    <p:sldId id="312" r:id="rId10"/>
    <p:sldId id="320" r:id="rId11"/>
    <p:sldId id="319" r:id="rId12"/>
    <p:sldId id="314" r:id="rId13"/>
    <p:sldId id="315" r:id="rId14"/>
    <p:sldId id="316" r:id="rId15"/>
    <p:sldId id="317" r:id="rId16"/>
    <p:sldId id="307" r:id="rId17"/>
    <p:sldId id="322" r:id="rId18"/>
    <p:sldId id="324" r:id="rId19"/>
    <p:sldId id="326" r:id="rId20"/>
    <p:sldId id="325" r:id="rId21"/>
    <p:sldId id="258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6387" autoAdjust="0"/>
  </p:normalViewPr>
  <p:slideViewPr>
    <p:cSldViewPr snapToGrid="0" snapToObjects="1">
      <p:cViewPr varScale="1">
        <p:scale>
          <a:sx n="63" d="100"/>
          <a:sy n="63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yiswa Ndibongo" userId="b939b589-e2be-40ce-8222-3c6a6ed88136" providerId="ADAL" clId="{6F17F83D-195B-4D2D-A8EA-49E2277274E5}"/>
    <pc:docChg chg="custSel modSld">
      <pc:chgData name="Buyiswa Ndibongo" userId="b939b589-e2be-40ce-8222-3c6a6ed88136" providerId="ADAL" clId="{6F17F83D-195B-4D2D-A8EA-49E2277274E5}" dt="2022-04-20T08:30:12.230" v="55" actId="2711"/>
      <pc:docMkLst>
        <pc:docMk/>
      </pc:docMkLst>
      <pc:sldChg chg="modSp mod">
        <pc:chgData name="Buyiswa Ndibongo" userId="b939b589-e2be-40ce-8222-3c6a6ed88136" providerId="ADAL" clId="{6F17F83D-195B-4D2D-A8EA-49E2277274E5}" dt="2022-04-20T08:28:00.205" v="49" actId="2711"/>
        <pc:sldMkLst>
          <pc:docMk/>
          <pc:sldMk cId="3930126535" sldId="256"/>
        </pc:sldMkLst>
        <pc:spChg chg="mod">
          <ac:chgData name="Buyiswa Ndibongo" userId="b939b589-e2be-40ce-8222-3c6a6ed88136" providerId="ADAL" clId="{6F17F83D-195B-4D2D-A8EA-49E2277274E5}" dt="2022-04-20T08:28:00.205" v="49" actId="2711"/>
          <ac:spMkLst>
            <pc:docMk/>
            <pc:sldMk cId="3930126535" sldId="256"/>
            <ac:spMk id="2" creationId="{00000000-0000-0000-0000-000000000000}"/>
          </ac:spMkLst>
        </pc:spChg>
        <pc:spChg chg="mod">
          <ac:chgData name="Buyiswa Ndibongo" userId="b939b589-e2be-40ce-8222-3c6a6ed88136" providerId="ADAL" clId="{6F17F83D-195B-4D2D-A8EA-49E2277274E5}" dt="2022-04-20T08:27:45.496" v="48" actId="1076"/>
          <ac:spMkLst>
            <pc:docMk/>
            <pc:sldMk cId="3930126535" sldId="256"/>
            <ac:spMk id="3" creationId="{00000000-0000-0000-0000-000000000000}"/>
          </ac:spMkLst>
        </pc:spChg>
      </pc:sldChg>
      <pc:sldChg chg="modSp mod">
        <pc:chgData name="Buyiswa Ndibongo" userId="b939b589-e2be-40ce-8222-3c6a6ed88136" providerId="ADAL" clId="{6F17F83D-195B-4D2D-A8EA-49E2277274E5}" dt="2022-04-20T08:28:17.794" v="52" actId="2711"/>
        <pc:sldMkLst>
          <pc:docMk/>
          <pc:sldMk cId="1673834250" sldId="271"/>
        </pc:sldMkLst>
        <pc:spChg chg="mod">
          <ac:chgData name="Buyiswa Ndibongo" userId="b939b589-e2be-40ce-8222-3c6a6ed88136" providerId="ADAL" clId="{6F17F83D-195B-4D2D-A8EA-49E2277274E5}" dt="2022-04-20T08:28:17.794" v="52" actId="2711"/>
          <ac:spMkLst>
            <pc:docMk/>
            <pc:sldMk cId="1673834250" sldId="271"/>
            <ac:spMk id="2" creationId="{00000000-0000-0000-0000-000000000000}"/>
          </ac:spMkLst>
        </pc:spChg>
        <pc:spChg chg="mod">
          <ac:chgData name="Buyiswa Ndibongo" userId="b939b589-e2be-40ce-8222-3c6a6ed88136" providerId="ADAL" clId="{6F17F83D-195B-4D2D-A8EA-49E2277274E5}" dt="2022-04-20T08:28:12.028" v="51" actId="2711"/>
          <ac:spMkLst>
            <pc:docMk/>
            <pc:sldMk cId="1673834250" sldId="271"/>
            <ac:spMk id="3" creationId="{00000000-0000-0000-0000-000000000000}"/>
          </ac:spMkLst>
        </pc:spChg>
      </pc:sldChg>
      <pc:sldChg chg="modSp mod">
        <pc:chgData name="Buyiswa Ndibongo" userId="b939b589-e2be-40ce-8222-3c6a6ed88136" providerId="ADAL" clId="{6F17F83D-195B-4D2D-A8EA-49E2277274E5}" dt="2022-04-20T08:29:29.111" v="53" actId="2711"/>
        <pc:sldMkLst>
          <pc:docMk/>
          <pc:sldMk cId="2424464071" sldId="315"/>
        </pc:sldMkLst>
        <pc:graphicFrameChg chg="modGraphic">
          <ac:chgData name="Buyiswa Ndibongo" userId="b939b589-e2be-40ce-8222-3c6a6ed88136" providerId="ADAL" clId="{6F17F83D-195B-4D2D-A8EA-49E2277274E5}" dt="2022-04-20T08:29:29.111" v="53" actId="2711"/>
          <ac:graphicFrameMkLst>
            <pc:docMk/>
            <pc:sldMk cId="2424464071" sldId="315"/>
            <ac:graphicFrameMk id="3" creationId="{00000000-0000-0000-0000-000000000000}"/>
          </ac:graphicFrameMkLst>
        </pc:graphicFrameChg>
      </pc:sldChg>
      <pc:sldChg chg="modSp mod">
        <pc:chgData name="Buyiswa Ndibongo" userId="b939b589-e2be-40ce-8222-3c6a6ed88136" providerId="ADAL" clId="{6F17F83D-195B-4D2D-A8EA-49E2277274E5}" dt="2022-04-20T08:29:47.546" v="54" actId="2711"/>
        <pc:sldMkLst>
          <pc:docMk/>
          <pc:sldMk cId="818003708" sldId="317"/>
        </pc:sldMkLst>
        <pc:graphicFrameChg chg="modGraphic">
          <ac:chgData name="Buyiswa Ndibongo" userId="b939b589-e2be-40ce-8222-3c6a6ed88136" providerId="ADAL" clId="{6F17F83D-195B-4D2D-A8EA-49E2277274E5}" dt="2022-04-20T08:29:47.546" v="54" actId="2711"/>
          <ac:graphicFrameMkLst>
            <pc:docMk/>
            <pc:sldMk cId="818003708" sldId="317"/>
            <ac:graphicFrameMk id="4" creationId="{00000000-0000-0000-0000-000000000000}"/>
          </ac:graphicFrameMkLst>
        </pc:graphicFrameChg>
      </pc:sldChg>
      <pc:sldChg chg="modSp mod">
        <pc:chgData name="Buyiswa Ndibongo" userId="b939b589-e2be-40ce-8222-3c6a6ed88136" providerId="ADAL" clId="{6F17F83D-195B-4D2D-A8EA-49E2277274E5}" dt="2022-04-20T08:30:12.230" v="55" actId="2711"/>
        <pc:sldMkLst>
          <pc:docMk/>
          <pc:sldMk cId="1207337155" sldId="324"/>
        </pc:sldMkLst>
        <pc:spChg chg="mod">
          <ac:chgData name="Buyiswa Ndibongo" userId="b939b589-e2be-40ce-8222-3c6a6ed88136" providerId="ADAL" clId="{6F17F83D-195B-4D2D-A8EA-49E2277274E5}" dt="2022-04-20T08:30:12.230" v="55" actId="2711"/>
          <ac:spMkLst>
            <pc:docMk/>
            <pc:sldMk cId="1207337155" sldId="324"/>
            <ac:spMk id="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F13DC-B8B8-4E23-98B1-1D2D140554E9}" type="datetimeFigureOut">
              <a:rPr lang="en-ZA" smtClean="0"/>
              <a:pPr/>
              <a:t>2022/05/24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C769-31A4-4DD1-9ACD-574D9331E9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2450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9804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28624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36256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73657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57754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79283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33108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2193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5010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841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32094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5646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58781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9967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1048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C769-31A4-4DD1-9ACD-574D9331E9B3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6786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D08E47-A9A3-459E-8EB9-992849227E80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17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46A3C6-C626-4C76-B5DB-4B95B54ED4E6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40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631C58-70B7-4F11-A8B0-F02BF092FC9E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86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797CDB-6521-43CE-BB6F-4FAE2E06577C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12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1057B2-05D1-403E-9EE2-0126AE4CF894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793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90B186-4BAA-4596-AA3E-8FB02132E821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268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04496-A5DE-46BB-84ED-2FA7084D03BE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497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81687-E5CE-4F41-9C25-424A63C10B0A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05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27F428-FEC8-47D6-B04A-AEECE5F948A6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8743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47219C-4E64-4A74-BB7D-F5A46A161CFC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27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ABA996-8BCC-4C2B-90F8-E032C575B0BB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4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5D481F-4841-480C-8169-7B0BF3F8F66C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05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21E456-84A4-4513-ADB7-FEFDF08A8257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62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8D3DAA-EDEF-4432-B5AD-54E58DE4793A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9354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417D4F-8EC1-47AB-A44D-197240DCC520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222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5F9FE-EB3F-4B67-B8B3-61CE5D2E9D77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8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30463-8749-43E6-A09F-B19B311A3BE5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892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A4C63D-7070-4753-8A1F-1453A1BA9D94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054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41C0D8-8771-4ECF-ABEA-7C59B6650A3F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470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7A3E40-6B97-4A56-BB77-EA615C0DECD8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196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10B2E-2847-4F61-A18E-021948377E5C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131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D262DC-85DA-4774-B7BD-E9AF1B206C15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88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4E4F7E-BA7E-4C1F-BF94-861D8E56D746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078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E0A51C-1DE7-4E6F-B762-AE9F5DA49A47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614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A1C115-FB28-4DBF-9705-87191B10B08E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502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54CB15-0B13-4CC6-B914-9559714302FD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4233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A08FA9-FDBF-49A2-9A0D-528BB1D74786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305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E39F1-457B-4626-8E7D-9BB498AADBB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771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8BF12-DB40-477B-82E3-B53751973C7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107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06DC3-38CE-48F7-987E-9793398BCAB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683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C0910-1E33-40F3-B496-537248A9570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444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40A4-5856-4357-8DC2-A868AC83119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339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97356-5830-408B-8095-726BE34BCE1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7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18B6E-F149-4788-A20E-803B3DBBCA51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697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31812-5544-47EE-87AD-175F812F1EE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87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4C776-965F-4562-B47B-F5AA7209F1E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65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0EDA7-AD0C-4C32-9B88-5C840D36E41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822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33D21-346B-4838-8815-9B54743D70C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722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FD5A0-2B43-45BF-95B5-5CD3E12AD18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831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9DD00-4008-4360-A094-5F8E314A12E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163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A56C-60E6-498F-8956-19C6048876B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985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501AB-3259-4C85-BA4D-6FBD7ACE5E3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413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6CCA3-0C97-4A72-BB6D-DB14C8C3F09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5208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5F119-6831-4AAE-8C06-FA0A9185F30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38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6AB65-0CB2-4933-9CEA-C93056FC2644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856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9888C-D5F8-40FE-8075-34ED2770FBC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698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905B0-49A3-4E8C-8DA6-DCAD06138B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812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1F820A-D430-4665-9D8B-3E4FF9B4F6F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475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DB9C3-EC84-4B95-9482-6F88FE31C4A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2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FE454-3DCA-4F3C-A757-FE508E0D458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927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FD219-D93E-4971-B5BA-5B46095464B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96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7F45B5-32E0-4657-9125-516E9284F59B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3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A08473-FFAC-462A-A529-EE02EEE52949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06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85AA7B-B00D-4FEE-9143-F7AF02CF604D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80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335449-92A8-4E2A-B3AD-615C35E73091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37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5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7456"/>
            <a:ext cx="8229600" cy="68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2499"/>
            <a:ext cx="8229600" cy="445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45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5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7456"/>
            <a:ext cx="8229600" cy="68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2499"/>
            <a:ext cx="8229600" cy="445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2693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5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7456"/>
            <a:ext cx="8229600" cy="68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2499"/>
            <a:ext cx="8229600" cy="445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864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5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7456"/>
            <a:ext cx="8229600" cy="68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2499"/>
            <a:ext cx="8229600" cy="445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1033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5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7456"/>
            <a:ext cx="8229600" cy="68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2499"/>
            <a:ext cx="8229600" cy="445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0891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2BA28D0-E372-1348-AF2B-539546477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5129"/>
            <a:ext cx="7772400" cy="353233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  <a:latin typeface="Arial Narrow" panose="020B0606020202030204" pitchFamily="34" charset="0"/>
              </a:rPr>
              <a:t>SELECT COMMITTEE</a:t>
            </a:r>
            <a:br>
              <a:rPr lang="en-US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24 </a:t>
            </a:r>
            <a:r>
              <a:rPr lang="en-US" dirty="0">
                <a:solidFill>
                  <a:srgbClr val="008000"/>
                </a:solidFill>
                <a:latin typeface="Arial Narrow" panose="020B0606020202030204" pitchFamily="34" charset="0"/>
              </a:rPr>
              <a:t>MAY 2022</a:t>
            </a:r>
            <a:br>
              <a:rPr lang="en-US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 Narrow" panose="020B0606020202030204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lang="en-US" sz="3600" dirty="0">
                <a:solidFill>
                  <a:srgbClr val="008000"/>
                </a:solidFill>
                <a:latin typeface="Arial Narrow" panose="020B0606020202030204" pitchFamily="34" charset="0"/>
              </a:rPr>
              <a:t>Small-Scale Aquaculture Support Programme Framework </a:t>
            </a:r>
            <a:endParaRPr lang="en-US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570126" y="3546264"/>
            <a:ext cx="6400800" cy="43420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9B6850-2D49-47D5-9C1E-33C34E86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12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60637" y="1343907"/>
            <a:ext cx="8622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62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69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1773" y="420991"/>
            <a:ext cx="7760454" cy="922916"/>
          </a:xfrm>
          <a:prstGeom prst="rect">
            <a:avLst/>
          </a:prstGeom>
        </p:spPr>
        <p:txBody>
          <a:bodyPr vert="horz" wrap="square" lIns="86227" tIns="43114" rIns="86227" bIns="43114" numCol="1" rtlCol="0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ZA" sz="28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ZA" sz="3600" b="1" dirty="0">
                <a:solidFill>
                  <a:srgbClr val="006600"/>
                </a:solidFill>
                <a:latin typeface="Arial Narrow" panose="020B0606020202030204" pitchFamily="34" charset="0"/>
              </a:rPr>
              <a:t>FINDINGS OF THE FRAMEWORK</a:t>
            </a:r>
          </a:p>
          <a:p>
            <a:pPr algn="ctr"/>
            <a:r>
              <a:rPr lang="en-ZA" sz="2300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 Prioritisation model</a:t>
            </a:r>
          </a:p>
          <a:p>
            <a:pPr algn="ctr"/>
            <a:endParaRPr lang="en-ZA" sz="20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637" y="911227"/>
            <a:ext cx="8622727" cy="516953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26"/>
              </a:spcAft>
            </a:pPr>
            <a:endParaRPr lang="en-ZA" sz="1881" b="1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46087" indent="0">
              <a:defRPr/>
            </a:pPr>
            <a:r>
              <a:rPr lang="en-US" altLang="en-US" b="1" dirty="0">
                <a:solidFill>
                  <a:srgbClr val="008000"/>
                </a:solidFill>
                <a:latin typeface="Arial Narrow" panose="020B0606020202030204" pitchFamily="34" charset="0"/>
              </a:rPr>
              <a:t>In order to advise potential small-scale farmers, species system combination is assessed considering the following factors:</a:t>
            </a:r>
          </a:p>
          <a:p>
            <a:pPr marL="446087" indent="0">
              <a:defRPr/>
            </a:pPr>
            <a:endParaRPr lang="en-US" altLang="en-US" b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446087" indent="0">
              <a:defRPr/>
            </a:pPr>
            <a:endParaRPr lang="en-US" altLang="en-US" b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731837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Labour 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ratios </a:t>
            </a:r>
          </a:p>
          <a:p>
            <a:pPr marL="731837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Minimum feasible scale</a:t>
            </a:r>
          </a:p>
          <a:p>
            <a:pPr marL="731837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Availability of technology in SA </a:t>
            </a:r>
          </a:p>
          <a:p>
            <a:pPr marL="731837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Capital expenditure </a:t>
            </a:r>
          </a:p>
          <a:p>
            <a:pPr marL="731837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Skill requirements </a:t>
            </a:r>
          </a:p>
          <a:p>
            <a:pPr marL="731837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Access to fingerlings &amp; feed 	</a:t>
            </a:r>
          </a:p>
          <a:p>
            <a:pPr marL="731837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Local market acceptance </a:t>
            </a:r>
          </a:p>
          <a:p>
            <a:pPr marL="731837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Suitable provinces 	</a:t>
            </a:r>
          </a:p>
          <a:p>
            <a:pPr marL="731837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Risk </a:t>
            </a:r>
            <a:r>
              <a:rPr lang="en-US" dirty="0">
                <a:latin typeface="Arial Narrow" panose="020B0606020202030204" pitchFamily="34" charset="0"/>
              </a:rPr>
              <a:t>	</a:t>
            </a:r>
          </a:p>
          <a:p>
            <a:pPr marL="446087" indent="0">
              <a:defRPr/>
            </a:pPr>
            <a:endParaRPr lang="en-US" altLang="en-US" sz="2000" b="1" dirty="0">
              <a:solidFill>
                <a:srgbClr val="008000"/>
              </a:solidFill>
            </a:endParaRPr>
          </a:p>
          <a:p>
            <a:pPr marL="446087" indent="0">
              <a:defRPr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marL="788987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799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60637" y="1343907"/>
            <a:ext cx="8622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62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69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1773" y="311523"/>
            <a:ext cx="7760454" cy="979291"/>
          </a:xfrm>
          <a:prstGeom prst="rect">
            <a:avLst/>
          </a:prstGeom>
        </p:spPr>
        <p:txBody>
          <a:bodyPr vert="horz" wrap="square" lIns="86227" tIns="43114" rIns="86227" bIns="43114" numCol="1" rtlCol="0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ZA" sz="28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ZA" sz="3000" b="1" dirty="0">
                <a:solidFill>
                  <a:srgbClr val="006600"/>
                </a:solidFill>
                <a:latin typeface="Arial Narrow" panose="020B0606020202030204" pitchFamily="34" charset="0"/>
              </a:rPr>
              <a:t>FINDINGS OF THE FRAMEWORK</a:t>
            </a:r>
          </a:p>
          <a:p>
            <a:pPr algn="ctr"/>
            <a:r>
              <a:rPr lang="en-ZA" sz="1900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3. Feasible scale of combinations (Example)</a:t>
            </a:r>
          </a:p>
          <a:p>
            <a:pPr algn="ctr"/>
            <a:endParaRPr lang="en-ZA" sz="18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637" y="911227"/>
            <a:ext cx="8622727" cy="475805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26"/>
              </a:spcAft>
            </a:pPr>
            <a:endParaRPr lang="en-ZA" sz="1881" b="1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	 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	</a:t>
            </a:r>
          </a:p>
          <a:p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 	</a:t>
            </a:r>
          </a:p>
          <a:p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 	</a:t>
            </a:r>
          </a:p>
          <a:p>
            <a:r>
              <a:rPr lang="en-US" dirty="0">
                <a:latin typeface="Arial Narrow" panose="020B0606020202030204" pitchFamily="34" charset="0"/>
              </a:rPr>
              <a:t>	</a:t>
            </a:r>
          </a:p>
          <a:p>
            <a:pPr marL="446087" indent="0">
              <a:defRPr/>
            </a:pPr>
            <a:endParaRPr lang="en-US" altLang="en-US" b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446087" indent="0">
              <a:defRPr/>
            </a:pPr>
            <a:endParaRPr lang="en-US" alt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This production cycle can be operated at a working capital </a:t>
            </a:r>
            <a:r>
              <a:rPr lang="en-US" dirty="0">
                <a:latin typeface="Arial Narrow" panose="020B0606020202030204" pitchFamily="34" charset="0"/>
              </a:rPr>
              <a:t> ±R 350 000.00</a:t>
            </a:r>
            <a:r>
              <a:rPr lang="en-US" dirty="0"/>
              <a:t>		</a:t>
            </a:r>
          </a:p>
          <a:p>
            <a:pPr marL="788987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9515926"/>
              </p:ext>
            </p:extLst>
          </p:nvPr>
        </p:nvGraphicFramePr>
        <p:xfrm>
          <a:off x="1524000" y="1397000"/>
          <a:ext cx="6096000" cy="343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21617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4186031512"/>
                    </a:ext>
                  </a:extLst>
                </a:gridCol>
              </a:tblGrid>
              <a:tr h="41299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Nile Tilapia in pond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0607365"/>
                  </a:ext>
                </a:extLst>
              </a:tr>
              <a:tr h="41299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Annual production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17 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6616128"/>
                  </a:ext>
                </a:extLst>
              </a:tr>
              <a:tr h="41299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Land</a:t>
                      </a:r>
                      <a:r>
                        <a:rPr lang="en-US" baseline="0" dirty="0">
                          <a:latin typeface="Arial Narrow" panose="020B0606020202030204" pitchFamily="34" charset="0"/>
                        </a:rPr>
                        <a:t> s</a:t>
                      </a:r>
                      <a:r>
                        <a:rPr lang="en-US" dirty="0">
                          <a:latin typeface="Arial Narrow" panose="020B0606020202030204" pitchFamily="34" charset="0"/>
                        </a:rPr>
                        <a:t>ize</a:t>
                      </a:r>
                      <a:r>
                        <a:rPr lang="en-US" baseline="0" dirty="0">
                          <a:latin typeface="Arial Narrow" panose="020B0606020202030204" pitchFamily="34" charset="0"/>
                        </a:rPr>
                        <a:t> required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2.1 hectares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7422474"/>
                  </a:ext>
                </a:extLst>
              </a:tr>
              <a:tr h="41299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Grow-out</a:t>
                      </a:r>
                      <a:r>
                        <a:rPr lang="en-US" baseline="0" dirty="0">
                          <a:latin typeface="Arial Narrow" panose="020B0606020202030204" pitchFamily="34" charset="0"/>
                        </a:rPr>
                        <a:t> period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3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4791372"/>
                  </a:ext>
                </a:extLst>
              </a:tr>
              <a:tr h="54311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Selling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160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7164931"/>
                  </a:ext>
                </a:extLst>
              </a:tr>
              <a:tr h="41299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Selling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R13/fish (R81/kg)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7118223"/>
                  </a:ext>
                </a:extLst>
              </a:tr>
              <a:tr h="41299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90% grant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9866172"/>
                  </a:ext>
                </a:extLst>
              </a:tr>
              <a:tr h="41299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Infrastructure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±R 2.5m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8786013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800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60637" y="1343907"/>
            <a:ext cx="8622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62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69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1773" y="311524"/>
            <a:ext cx="7760454" cy="800996"/>
          </a:xfrm>
          <a:prstGeom prst="rect">
            <a:avLst/>
          </a:prstGeom>
        </p:spPr>
        <p:txBody>
          <a:bodyPr vert="horz" wrap="square" lIns="86227" tIns="43114" rIns="86227" bIns="43114" numCol="1" rtlCol="0" anchor="b" anchorCtr="0" compatLnSpc="1">
            <a:prstTxWarp prst="textNoShape">
              <a:avLst/>
            </a:prstTxWarp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ZA" sz="2800" b="1" dirty="0">
                <a:solidFill>
                  <a:srgbClr val="006600"/>
                </a:solidFill>
                <a:latin typeface="Arial Narrow" panose="020B0606020202030204" pitchFamily="34" charset="0"/>
              </a:rPr>
              <a:t>FINDINGS OF THE FRAMEWORK</a:t>
            </a:r>
          </a:p>
          <a:p>
            <a:pPr algn="ctr">
              <a:spcAft>
                <a:spcPts val="1026"/>
              </a:spcAft>
            </a:pPr>
            <a:r>
              <a:rPr lang="en-ZA" sz="1800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4. Recommended Interventions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637" y="1112520"/>
            <a:ext cx="8622727" cy="532193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26"/>
              </a:spcAft>
            </a:pPr>
            <a:endParaRPr lang="en-ZA" sz="1881" b="1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rial Narrow" panose="020B0606020202030204" pitchFamily="34" charset="0"/>
              </a:rPr>
              <a:t>Farmer-led interventions </a:t>
            </a:r>
            <a:r>
              <a:rPr lang="en-US" dirty="0">
                <a:latin typeface="Arial Narrow" panose="020B0606020202030204" pitchFamily="34" charset="0"/>
              </a:rPr>
              <a:t>include implementing best management practices (BMPs), changing their production strategies, skill development and training, and developing farmer </a:t>
            </a:r>
            <a:r>
              <a:rPr lang="en-US" dirty="0" err="1">
                <a:latin typeface="Arial Narrow" panose="020B0606020202030204" pitchFamily="34" charset="0"/>
              </a:rPr>
              <a:t>organisations</a:t>
            </a:r>
            <a:r>
              <a:rPr lang="en-US" dirty="0">
                <a:latin typeface="Arial Narrow" panose="020B0606020202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rial Narrow" panose="020B0606020202030204" pitchFamily="34" charset="0"/>
              </a:rPr>
              <a:t>Government-led interventions </a:t>
            </a:r>
            <a:r>
              <a:rPr lang="en-US" dirty="0">
                <a:latin typeface="Arial Narrow" panose="020B0606020202030204" pitchFamily="34" charset="0"/>
              </a:rPr>
              <a:t>include funding, government-led research, institutional capacity building, the development of an aquaculture data management </a:t>
            </a:r>
            <a:r>
              <a:rPr lang="en-US" dirty="0" err="1">
                <a:latin typeface="Arial Narrow" panose="020B0606020202030204" pitchFamily="34" charset="0"/>
              </a:rPr>
              <a:t>programme</a:t>
            </a:r>
            <a:r>
              <a:rPr lang="en-US" dirty="0">
                <a:latin typeface="Arial Narrow" panose="020B0606020202030204" pitchFamily="34" charset="0"/>
              </a:rPr>
              <a:t>, establishing clusters, upscaling extensions services, streamlining the regulatory environment and reconsidering small-scale aquaculture definition.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rial Narrow" panose="020B0606020202030204" pitchFamily="34" charset="0"/>
              </a:rPr>
              <a:t>Industry-led interventions </a:t>
            </a:r>
            <a:r>
              <a:rPr lang="en-US" dirty="0">
                <a:latin typeface="Arial Narrow" panose="020B0606020202030204" pitchFamily="34" charset="0"/>
              </a:rPr>
              <a:t>include streamlining the regulatory environment, developing the market, focusing on project implementation and reconsidering the small-scale aquaculture definition.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14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60637" y="1343907"/>
            <a:ext cx="8622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62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69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1773" y="311524"/>
            <a:ext cx="7760454" cy="574848"/>
          </a:xfrm>
          <a:prstGeom prst="rect">
            <a:avLst/>
          </a:prstGeom>
        </p:spPr>
        <p:txBody>
          <a:bodyPr vert="horz" wrap="square" lIns="86227" tIns="43114" rIns="86227" bIns="43114" numCol="1" rtlCol="0" anchor="b" anchorCtr="0" compatLnSpc="1">
            <a:prstTxWarp prst="textNoShape">
              <a:avLst/>
            </a:prstTxWarp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ZA" sz="2800" b="1" dirty="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rPr>
              <a:t>IMPLEMENTATION PLAN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637" y="911227"/>
            <a:ext cx="8622727" cy="532193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26"/>
              </a:spcAft>
            </a:pPr>
            <a:endParaRPr lang="en-ZA" sz="1881" b="1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rial Narrow" panose="020B0606020202030204" pitchFamily="34" charset="0"/>
              </a:rPr>
              <a:t>Recommendations were </a:t>
            </a:r>
            <a:r>
              <a:rPr lang="en-US" b="1" dirty="0" err="1" smtClean="0">
                <a:latin typeface="Arial Narrow" panose="020B0606020202030204" pitchFamily="34" charset="0"/>
              </a:rPr>
              <a:t>prioritised</a:t>
            </a:r>
            <a:r>
              <a:rPr lang="en-US" b="1" dirty="0" smtClean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and used as guiding principles to develop an implementation plan towards development and support for the small-scale aquaculture industry.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rial Narrow" panose="020B0606020202030204" pitchFamily="34" charset="0"/>
              </a:rPr>
              <a:t>The three levels of interventions required </a:t>
            </a:r>
            <a:r>
              <a:rPr lang="en-US" b="1" dirty="0" smtClean="0">
                <a:latin typeface="Arial Narrow" panose="020B0606020202030204" pitchFamily="34" charset="0"/>
              </a:rPr>
              <a:t>have </a:t>
            </a:r>
            <a:r>
              <a:rPr lang="en-US" b="1" dirty="0">
                <a:latin typeface="Arial Narrow" panose="020B0606020202030204" pitchFamily="34" charset="0"/>
              </a:rPr>
              <a:t>priority areas of focus that need to be addressed to improve the sector.</a:t>
            </a:r>
            <a:endParaRPr lang="en-U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latin typeface="Arial Narrow" panose="020B0606020202030204" pitchFamily="34" charset="0"/>
              </a:rPr>
              <a:t>The plan aims to guide how participation of small-scale fish farmers can be improved and become part of the mainstream aquaculture activities.</a:t>
            </a:r>
          </a:p>
          <a:p>
            <a:pPr algn="just"/>
            <a:endParaRPr lang="en-US" b="1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rial Narrow" panose="020B0606020202030204" pitchFamily="34" charset="0"/>
              </a:rPr>
              <a:t>Implementation plan was developed to focus on the recommendations, with time frames set, identified key role players, and priority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326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60637" y="1343907"/>
            <a:ext cx="8622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62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69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1773" y="441960"/>
            <a:ext cx="7760454" cy="901947"/>
          </a:xfrm>
          <a:prstGeom prst="rect">
            <a:avLst/>
          </a:prstGeom>
        </p:spPr>
        <p:txBody>
          <a:bodyPr vert="horz" wrap="square" lIns="86227" tIns="43114" rIns="86227" bIns="43114" numCol="1" rtlCol="0" anchor="b" anchorCtr="0" compatLnSpc="1">
            <a:prstTxWarp prst="textNoShape">
              <a:avLst/>
            </a:prstTxWarp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ZA" sz="2800" b="1" dirty="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rPr>
              <a:t>IMPLEMENTATION PLAN</a:t>
            </a:r>
          </a:p>
          <a:p>
            <a:pPr algn="ctr"/>
            <a:r>
              <a:rPr lang="en-ZA" sz="1800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 Focus areas</a:t>
            </a:r>
          </a:p>
          <a:p>
            <a:pPr algn="ctr"/>
            <a:endParaRPr lang="en-ZA" sz="1800" b="1" dirty="0">
              <a:solidFill>
                <a:srgbClr val="0066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637" y="911227"/>
            <a:ext cx="8622727" cy="545909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26"/>
              </a:spcAft>
            </a:pPr>
            <a:endParaRPr lang="en-ZA" sz="1881" b="1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Small-scale aquaculture definition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Recognition and revision of the small-scale aquaculture sector taking minimum economic viability and sustainability into consideration.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Legislation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Legalise the small-scale aquaculture sector by including it in the aquaculture sector legislation documents.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Access to funding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Facilitate access to funding and ensure viability of operations through identifying funding agencies that have loans and grants that are ideal for small-scale aquaculture.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Clustering</a:t>
            </a:r>
            <a:r>
              <a:rPr lang="en-GB" dirty="0">
                <a:latin typeface="Arial Narrow" panose="020B0606020202030204" pitchFamily="34" charset="0"/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Identify small-scale farmers per province and district and develop aquaculture cluster models.</a:t>
            </a:r>
          </a:p>
          <a:p>
            <a:endParaRPr lang="en-US" b="1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733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60637" y="1343907"/>
            <a:ext cx="8622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62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69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1773" y="441960"/>
            <a:ext cx="7760454" cy="901947"/>
          </a:xfrm>
          <a:prstGeom prst="rect">
            <a:avLst/>
          </a:prstGeom>
        </p:spPr>
        <p:txBody>
          <a:bodyPr vert="horz" wrap="square" lIns="86227" tIns="43114" rIns="86227" bIns="43114" numCol="1" rtlCol="0" anchor="b" anchorCtr="0" compatLnSpc="1">
            <a:prstTxWarp prst="textNoShape">
              <a:avLst/>
            </a:prstTxWarp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ZA" sz="2800" b="1" dirty="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rPr>
              <a:t>IMPLEMENTATION PLAN</a:t>
            </a:r>
          </a:p>
          <a:p>
            <a:pPr algn="ctr"/>
            <a:r>
              <a:rPr lang="en-ZA" sz="1800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 Focus areas (continuation)</a:t>
            </a:r>
          </a:p>
          <a:p>
            <a:pPr algn="ctr"/>
            <a:endParaRPr lang="en-ZA" sz="1800" b="1" dirty="0">
              <a:solidFill>
                <a:srgbClr val="0066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637" y="911227"/>
            <a:ext cx="8622727" cy="545909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26"/>
              </a:spcAft>
            </a:pPr>
            <a:endParaRPr lang="en-ZA" sz="1881" b="1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Access to production inputs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Ensure access to good quality feed and seed/fingerlings.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Feasibility studies of small-scale aquaculture operations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Ensure sustainability, through feasibility studies, of proposed small-scale aquaculture establishments.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Market access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ZA" dirty="0">
                <a:latin typeface="Arial Narrow" panose="020B0606020202030204" pitchFamily="34" charset="0"/>
              </a:rPr>
              <a:t>Ensure potential market information availability to small-scale farmers.</a:t>
            </a:r>
            <a:endParaRPr lang="en-GB" dirty="0">
              <a:latin typeface="Arial Narrow" panose="020B0606020202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Skills development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Identification of producer training needs and conduct training programmes for farmers and extension officers. </a:t>
            </a:r>
            <a:endParaRPr lang="en-GB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50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60637" y="1343907"/>
            <a:ext cx="8622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62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69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1773" y="441960"/>
            <a:ext cx="7760454" cy="901947"/>
          </a:xfrm>
          <a:prstGeom prst="rect">
            <a:avLst/>
          </a:prstGeom>
        </p:spPr>
        <p:txBody>
          <a:bodyPr vert="horz" wrap="square" lIns="86227" tIns="43114" rIns="86227" bIns="43114" numCol="1" rtlCol="0" anchor="b" anchorCtr="0" compatLnSpc="1">
            <a:prstTxWarp prst="textNoShape">
              <a:avLst/>
            </a:prstTxWarp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ZA" sz="2800" b="1" dirty="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rPr>
              <a:t>IMPLEMENTATION PLAN</a:t>
            </a:r>
          </a:p>
          <a:p>
            <a:pPr algn="ctr"/>
            <a:r>
              <a:rPr lang="en-ZA" sz="1800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 Focus areas (continuation)</a:t>
            </a:r>
          </a:p>
          <a:p>
            <a:pPr algn="ctr"/>
            <a:endParaRPr lang="en-ZA" sz="1800" b="1" dirty="0">
              <a:solidFill>
                <a:srgbClr val="0066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637" y="911227"/>
            <a:ext cx="8622727" cy="532193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26"/>
              </a:spcAft>
            </a:pPr>
            <a:r>
              <a:rPr lang="en-ZA" sz="1881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Market access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ZA" dirty="0">
                <a:latin typeface="Arial Narrow" panose="020B0606020202030204" pitchFamily="34" charset="0"/>
              </a:rPr>
              <a:t>Ensure potential market information availability to small-scale farmers.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Macro-economics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Facilitating access to government financial and non-financial support.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b="1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Achievement of economies of scale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Develop and improve existing small-scale producer’s groupings.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Information on small-scale aquaculture producers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Annual data collection of small-scale aquaculture industry and intervention identification and implementation.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Technical services and support</a:t>
            </a:r>
            <a:endParaRPr lang="en-US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Ensure continuous provision of advisory services to small-scale aquaculture producers. </a:t>
            </a:r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846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ool ball, businesscard&#10;&#10;Description automatically generated">
            <a:extLst>
              <a:ext uri="{FF2B5EF4-FFF2-40B4-BE49-F238E27FC236}">
                <a16:creationId xmlns:a16="http://schemas.microsoft.com/office/drawing/2014/main" xmlns="" id="{CE556480-4F33-2F47-984D-9E89F2FE0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2" y="357113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b="1" dirty="0">
                <a:solidFill>
                  <a:srgbClr val="003500"/>
                </a:solidFill>
              </a:rPr>
              <a:t>THANK YOU!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427126"/>
            <a:ext cx="8229600" cy="25401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800" dirty="0">
                <a:latin typeface="Arial Narrow" panose="020B0606020202030204" pitchFamily="34" charset="0"/>
              </a:rPr>
              <a:t>Department of Forestry, Fisheries and the Environment</a:t>
            </a:r>
          </a:p>
          <a:p>
            <a:pPr marL="0" indent="0">
              <a:buNone/>
            </a:pPr>
            <a:r>
              <a:rPr lang="en-US" sz="1800" dirty="0">
                <a:latin typeface="Arial Narrow" panose="020B0606020202030204" pitchFamily="34" charset="0"/>
              </a:rPr>
              <a:t>Tel:   012 309 5855   |     Mobile:  072 1120 784</a:t>
            </a:r>
          </a:p>
          <a:p>
            <a:pPr marL="0" indent="0">
              <a:buNone/>
            </a:pPr>
            <a:r>
              <a:rPr lang="en-US" sz="1800" dirty="0">
                <a:latin typeface="Arial Narrow" panose="020B0606020202030204" pitchFamily="34" charset="0"/>
              </a:rPr>
              <a:t>Website: http://www.environment.gov.za</a:t>
            </a: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 Narrow" panose="020B0606020202030204" pitchFamily="34" charset="0"/>
              </a:rPr>
              <a:t>Address: 110 Hamilton Building, Hamilton Road, Arcadia, Pretoria, 0083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8333" y="2672269"/>
            <a:ext cx="0" cy="25732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007CF5F-C8F6-4BC3-BB54-A5625F0A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05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229" y="1114296"/>
            <a:ext cx="8694057" cy="386298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0"/>
            <a:r>
              <a:rPr lang="en-US" sz="2800" dirty="0">
                <a:latin typeface="Arial Narrow" panose="020B0606020202030204" pitchFamily="34" charset="0"/>
              </a:rPr>
              <a:t>Background of small-scale aquaculture</a:t>
            </a:r>
          </a:p>
          <a:p>
            <a:pPr lvl="0"/>
            <a:r>
              <a:rPr lang="en-ZA" sz="2800" dirty="0">
                <a:latin typeface="Arial Narrow" panose="020B0606020202030204" pitchFamily="34" charset="0"/>
              </a:rPr>
              <a:t>Framework development</a:t>
            </a:r>
          </a:p>
          <a:p>
            <a:pPr lvl="0"/>
            <a:r>
              <a:rPr lang="en-ZA" sz="2800" dirty="0">
                <a:latin typeface="Arial Narrow" panose="020B0606020202030204" pitchFamily="34" charset="0"/>
              </a:rPr>
              <a:t>Objectives of the framework</a:t>
            </a:r>
          </a:p>
          <a:p>
            <a:pPr lvl="0"/>
            <a:r>
              <a:rPr lang="en-ZA" sz="2800" dirty="0">
                <a:latin typeface="Arial Narrow" panose="020B0606020202030204" pitchFamily="34" charset="0"/>
              </a:rPr>
              <a:t>Findings of the framework</a:t>
            </a:r>
          </a:p>
          <a:p>
            <a:pPr lvl="0"/>
            <a:r>
              <a:rPr lang="en-ZA" sz="2800" dirty="0">
                <a:latin typeface="Arial Narrow" panose="020B0606020202030204" pitchFamily="34" charset="0"/>
              </a:rPr>
              <a:t>Implementation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3600" y="392482"/>
            <a:ext cx="782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006600"/>
                </a:solidFill>
                <a:latin typeface="Arial Narrow" panose="020B0606020202030204" pitchFamily="34" charset="0"/>
              </a:rPr>
              <a:t>Presentation 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383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60637" y="1343907"/>
            <a:ext cx="8622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62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69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1773" y="311524"/>
            <a:ext cx="7760454" cy="574848"/>
          </a:xfrm>
          <a:prstGeom prst="rect">
            <a:avLst/>
          </a:prstGeom>
        </p:spPr>
        <p:txBody>
          <a:bodyPr vert="horz" wrap="square" lIns="86227" tIns="43114" rIns="86227" bIns="43114" numCol="1" rtlCol="0" anchor="b" anchorCtr="0" compatLnSpc="1">
            <a:prstTxWarp prst="textNoShape">
              <a:avLst/>
            </a:prstTxWarp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ZA" sz="2800" b="1" dirty="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rPr>
              <a:t>BACKGROUND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637" y="911227"/>
            <a:ext cx="8622727" cy="516953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26"/>
              </a:spcAft>
            </a:pPr>
            <a:r>
              <a:rPr lang="en-ZA" sz="1881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 Small-scale aquaculture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latin typeface="Arial Narrow" panose="020B0606020202030204" pitchFamily="34" charset="0"/>
              </a:rPr>
              <a:t>An aquaculture activity that is undertaken with 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fewer than 10 employees </a:t>
            </a:r>
            <a:r>
              <a:rPr lang="en-US" dirty="0">
                <a:latin typeface="Arial Narrow" panose="020B0606020202030204" pitchFamily="34" charset="0"/>
              </a:rPr>
              <a:t>and an annual production of 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fewer than 20 tonnes per annum </a:t>
            </a:r>
            <a:r>
              <a:rPr lang="en-US" dirty="0">
                <a:latin typeface="Arial Narrow" panose="020B0606020202030204" pitchFamily="34" charset="0"/>
              </a:rPr>
              <a:t>for the purpose of making a profit (Draft Aquaculture Development Bill, Republic of South Africa, 2016). </a:t>
            </a:r>
          </a:p>
          <a:p>
            <a:pPr algn="just"/>
            <a:r>
              <a:rPr lang="en-US" dirty="0">
                <a:latin typeface="Arial Narrow" panose="020B0606020202030204" pitchFamily="34" charset="0"/>
              </a:rPr>
              <a:t>	</a:t>
            </a:r>
          </a:p>
          <a:p>
            <a:pPr algn="just"/>
            <a:endParaRPr lang="en-US" dirty="0">
              <a:latin typeface="Arial Narrow" panose="020B0606020202030204" pitchFamily="34" charset="0"/>
            </a:endParaRPr>
          </a:p>
          <a:p>
            <a:pPr algn="just"/>
            <a:r>
              <a:rPr lang="en-ZA" alt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Has the potential to contribute to food security, poverty alleviation, rural livelihoods improvement and reduce pressure on wild capture fisheries.</a:t>
            </a:r>
          </a:p>
          <a:p>
            <a:pPr algn="just"/>
            <a:endParaRPr lang="en-ZA" altLang="en-US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algn="just"/>
            <a:endParaRPr lang="en-ZA" altLang="en-US" b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ZA" dirty="0">
                <a:latin typeface="Arial Narrow" panose="020B0606020202030204" pitchFamily="34" charset="0"/>
              </a:rPr>
              <a:t>The industry remains in its </a:t>
            </a:r>
            <a:r>
              <a:rPr lang="en-ZA" dirty="0" smtClean="0">
                <a:latin typeface="Arial Narrow" panose="020B0606020202030204" pitchFamily="34" charset="0"/>
              </a:rPr>
              <a:t>infancy as </a:t>
            </a:r>
            <a:r>
              <a:rPr lang="en-ZA" dirty="0">
                <a:latin typeface="Arial Narrow" panose="020B0606020202030204" pitchFamily="34" charset="0"/>
              </a:rPr>
              <a:t>it experiences challenges in certain key areas such as </a:t>
            </a:r>
            <a:r>
              <a:rPr lang="en-ZA" b="1" dirty="0">
                <a:solidFill>
                  <a:srgbClr val="00B050"/>
                </a:solidFill>
                <a:latin typeface="Arial Narrow" panose="020B0606020202030204" pitchFamily="34" charset="0"/>
              </a:rPr>
              <a:t>access to funding, suitable markets, data collection and record keeping, human resource development, technical expertise, and legislation</a:t>
            </a:r>
            <a:r>
              <a:rPr lang="en-ZA" dirty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	</a:t>
            </a:r>
          </a:p>
          <a:p>
            <a:pPr marL="788987" indent="-342900">
              <a:buFont typeface="Arial" panose="020B0604020202020204" pitchFamily="34" charset="0"/>
              <a:buChar char="•"/>
              <a:defRPr/>
            </a:pPr>
            <a:endParaRPr lang="en-ZA" altLang="en-US" sz="1881" b="1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88987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13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60637" y="1343907"/>
            <a:ext cx="8622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62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69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1773" y="311523"/>
            <a:ext cx="7760454" cy="1032381"/>
          </a:xfrm>
          <a:prstGeom prst="rect">
            <a:avLst/>
          </a:prstGeom>
        </p:spPr>
        <p:txBody>
          <a:bodyPr vert="horz" wrap="square" lIns="86227" tIns="43114" rIns="86227" bIns="43114" numCol="1" rtlCol="0" anchor="b" anchorCtr="0" compatLnSpc="1">
            <a:prstTxWarp prst="textNoShape">
              <a:avLst/>
            </a:prstTxWarp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ZA" sz="2800" b="1" dirty="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rPr>
              <a:t>BACKGROUND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26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2. Species and systems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638" y="1596326"/>
            <a:ext cx="3970400" cy="410705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ZA" dirty="0">
                <a:latin typeface="Arial Narrow" panose="020B0606020202030204" pitchFamily="34" charset="0"/>
              </a:rPr>
              <a:t>The s</a:t>
            </a:r>
            <a:r>
              <a:rPr lang="en-GB" dirty="0">
                <a:latin typeface="Arial Narrow" panose="020B0606020202030204" pitchFamily="34" charset="0"/>
              </a:rPr>
              <a:t>pecies that are likely to contribute towards the small-scale sector in South Africa are: </a:t>
            </a:r>
          </a:p>
          <a:p>
            <a:pPr algn="just"/>
            <a:endParaRPr lang="en-GB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Nile Tilapia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Mozambique Tilapia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African sharp-tooth catfish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Rainbow Trout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Marron Crayfish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Freshwater ornamentals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Oysters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Mussels</a:t>
            </a:r>
            <a:r>
              <a:rPr lang="en-GB" dirty="0">
                <a:solidFill>
                  <a:srgbClr val="00B050"/>
                </a:solidFill>
                <a:latin typeface="Arial Narrow" panose="020B0606020202030204" pitchFamily="34" charset="0"/>
              </a:rPr>
              <a:t>. </a:t>
            </a:r>
          </a:p>
          <a:p>
            <a:pPr algn="just"/>
            <a:endParaRPr lang="en-GB" dirty="0">
              <a:solidFill>
                <a:srgbClr val="00B050"/>
              </a:solidFill>
            </a:endParaRPr>
          </a:p>
          <a:p>
            <a:pPr algn="just"/>
            <a:endParaRPr lang="en-US" dirty="0"/>
          </a:p>
          <a:p>
            <a:pPr algn="just"/>
            <a:r>
              <a:rPr lang="en-US" dirty="0"/>
              <a:t>	</a:t>
            </a:r>
            <a:endParaRPr lang="en-ZA" altLang="en-US" sz="1881" b="1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88987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9A15D09-42EF-4DE4-A641-2E501CF0DB36}"/>
              </a:ext>
            </a:extLst>
          </p:cNvPr>
          <p:cNvSpPr txBox="1">
            <a:spLocks/>
          </p:cNvSpPr>
          <p:nvPr/>
        </p:nvSpPr>
        <p:spPr>
          <a:xfrm>
            <a:off x="4690570" y="1596326"/>
            <a:ext cx="3970400" cy="410705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ZA" dirty="0">
                <a:latin typeface="Arial Narrow" panose="020B0606020202030204" pitchFamily="34" charset="0"/>
              </a:rPr>
              <a:t>Most popular and efficient production systems for the </a:t>
            </a:r>
            <a:r>
              <a:rPr lang="en-GB" dirty="0">
                <a:latin typeface="Arial Narrow" panose="020B0606020202030204" pitchFamily="34" charset="0"/>
              </a:rPr>
              <a:t>small-scale sector in South Africa are: </a:t>
            </a:r>
          </a:p>
          <a:p>
            <a:pPr algn="just"/>
            <a:endParaRPr lang="en-GB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Pond culture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Cage culture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Rafts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Arial Narrow" panose="020B0606020202030204" pitchFamily="34" charset="0"/>
              </a:rPr>
              <a:t>Longlines </a:t>
            </a:r>
            <a:endParaRPr lang="en-US" altLang="en-US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475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60637" y="1343907"/>
            <a:ext cx="8622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62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69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1773" y="311524"/>
            <a:ext cx="7760454" cy="574848"/>
          </a:xfrm>
          <a:prstGeom prst="rect">
            <a:avLst/>
          </a:prstGeom>
        </p:spPr>
        <p:txBody>
          <a:bodyPr vert="horz" wrap="square" lIns="86227" tIns="43114" rIns="86227" bIns="43114" numCol="1" rtlCol="0" anchor="b" anchorCtr="0" compatLnSpc="1">
            <a:prstTxWarp prst="textNoShape">
              <a:avLst/>
            </a:prstTxWarp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ZA" sz="2800" b="1" dirty="0">
                <a:solidFill>
                  <a:srgbClr val="006600"/>
                </a:solidFill>
                <a:latin typeface="Arial Narrow" panose="020B0606020202030204" pitchFamily="34" charset="0"/>
              </a:rPr>
              <a:t>FRAMEWORK DEVELOPMENT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637" y="911227"/>
            <a:ext cx="8622727" cy="516953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26"/>
              </a:spcAft>
            </a:pPr>
            <a:r>
              <a:rPr lang="en-ZA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 Purpose</a:t>
            </a:r>
          </a:p>
          <a:p>
            <a:pPr marL="446087" indent="0">
              <a:defRPr/>
            </a:pPr>
            <a:endParaRPr lang="en-ZA" sz="1881" b="1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31837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731837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</a:rPr>
              <a:t>Provides insight into key challenges faced by small-scale producers across South Africa and identifies potential interventions that could be used to promote and develop the small-scale aquaculture industry </a:t>
            </a:r>
          </a:p>
          <a:p>
            <a:pPr marL="446087" indent="0">
              <a:defRPr/>
            </a:pPr>
            <a:endParaRPr lang="en-US" dirty="0">
              <a:latin typeface="Arial Narrow" panose="020B0606020202030204" pitchFamily="34" charset="0"/>
            </a:endParaRPr>
          </a:p>
          <a:p>
            <a:pPr marL="731837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</a:rPr>
              <a:t>Strategic document that is aimed to assist with the development of a small-scale aquaculture </a:t>
            </a:r>
            <a:r>
              <a:rPr lang="en-US" dirty="0" err="1">
                <a:latin typeface="Arial Narrow" panose="020B0606020202030204" pitchFamily="34" charset="0"/>
              </a:rPr>
              <a:t>programme</a:t>
            </a:r>
            <a:r>
              <a:rPr lang="en-US" dirty="0">
                <a:latin typeface="Arial Narrow" panose="020B0606020202030204" pitchFamily="34" charset="0"/>
              </a:rPr>
              <a:t> or implementation plan, guiding policy interventions, assist with decision making and act as a guiding document </a:t>
            </a:r>
          </a:p>
          <a:p>
            <a:pPr marL="446087" indent="0">
              <a:defRPr/>
            </a:pPr>
            <a:endParaRPr lang="en-US" dirty="0">
              <a:latin typeface="Arial Narrow" panose="020B0606020202030204" pitchFamily="34" charset="0"/>
            </a:endParaRPr>
          </a:p>
          <a:p>
            <a:pPr marL="731837" indent="-28575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</a:rPr>
              <a:t>Framework has been informed by an aquaculture policy review report, draft Aquaculture Development Bill and an aquaculture industry overview report. </a:t>
            </a:r>
          </a:p>
          <a:p>
            <a:pPr marL="446087" indent="0">
              <a:defRPr/>
            </a:pPr>
            <a:endParaRPr lang="en-US" altLang="en-US" sz="2000" b="1" dirty="0">
              <a:solidFill>
                <a:srgbClr val="008000"/>
              </a:solidFill>
            </a:endParaRPr>
          </a:p>
          <a:p>
            <a:pPr marL="446087" indent="0">
              <a:defRPr/>
            </a:pPr>
            <a:endParaRPr lang="en-US" altLang="en-US" sz="2000" b="1" dirty="0">
              <a:solidFill>
                <a:srgbClr val="008000"/>
              </a:solidFill>
            </a:endParaRPr>
          </a:p>
          <a:p>
            <a:pPr marL="446087" indent="0">
              <a:defRPr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marL="446087"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056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60637" y="1343907"/>
            <a:ext cx="8622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62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69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1773" y="311524"/>
            <a:ext cx="7760454" cy="574848"/>
          </a:xfrm>
          <a:prstGeom prst="rect">
            <a:avLst/>
          </a:prstGeom>
        </p:spPr>
        <p:txBody>
          <a:bodyPr vert="horz" wrap="square" lIns="86227" tIns="43114" rIns="86227" bIns="43114" numCol="1" rtlCol="0" anchor="b" anchorCtr="0" compatLnSpc="1">
            <a:prstTxWarp prst="textNoShape">
              <a:avLst/>
            </a:prstTxWarp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ZA" sz="2800" b="1" dirty="0">
                <a:solidFill>
                  <a:srgbClr val="006600"/>
                </a:solidFill>
                <a:latin typeface="Arial Narrow" panose="020B0606020202030204" pitchFamily="34" charset="0"/>
              </a:rPr>
              <a:t>FRAMEWORK DEVELOPMENT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637" y="911227"/>
            <a:ext cx="8622727" cy="516953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26"/>
              </a:spcAft>
            </a:pPr>
            <a:r>
              <a:rPr lang="en-ZA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 Information gathering during the process</a:t>
            </a:r>
          </a:p>
          <a:p>
            <a:pPr algn="ctr">
              <a:defRPr/>
            </a:pPr>
            <a:endParaRPr lang="en-ZA" sz="2000" b="1" dirty="0">
              <a:solidFill>
                <a:srgbClr val="008000"/>
              </a:solidFill>
            </a:endParaRPr>
          </a:p>
          <a:p>
            <a:endParaRPr lang="en-US" dirty="0"/>
          </a:p>
          <a:p>
            <a:pPr marL="446087" indent="0">
              <a:defRPr/>
            </a:pPr>
            <a:endParaRPr lang="en-US" altLang="en-US" sz="2000" b="1" dirty="0">
              <a:solidFill>
                <a:srgbClr val="008000"/>
              </a:solidFill>
            </a:endParaRPr>
          </a:p>
          <a:p>
            <a:pPr marL="446087" indent="0">
              <a:defRPr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marL="788987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32" y="1580602"/>
            <a:ext cx="7914495" cy="402336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000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60637" y="1343907"/>
            <a:ext cx="8622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62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69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1773" y="311524"/>
            <a:ext cx="7760454" cy="574848"/>
          </a:xfrm>
          <a:prstGeom prst="rect">
            <a:avLst/>
          </a:prstGeom>
        </p:spPr>
        <p:txBody>
          <a:bodyPr vert="horz" wrap="square" lIns="86227" tIns="43114" rIns="86227" bIns="43114" numCol="1" rtlCol="0" anchor="b" anchorCtr="0" compatLnSpc="1">
            <a:prstTxWarp prst="textNoShape">
              <a:avLst/>
            </a:prstTxWarp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ZA" sz="2800" b="1" dirty="0">
                <a:solidFill>
                  <a:srgbClr val="006600"/>
                </a:solidFill>
                <a:latin typeface="Arial Narrow" panose="020B0606020202030204" pitchFamily="34" charset="0"/>
              </a:rPr>
              <a:t>OBJECTIVES OF THE FRAMEWORK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637" y="1343907"/>
            <a:ext cx="8622727" cy="516953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ZA" sz="1881" b="1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ZA" sz="2000" b="1" dirty="0">
              <a:solidFill>
                <a:srgbClr val="008000"/>
              </a:solidFill>
            </a:endParaRPr>
          </a:p>
          <a:p>
            <a:pPr marL="342900" indent="-342900" algn="just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Identification of key challenges faced by small-scale producers, </a:t>
            </a:r>
          </a:p>
          <a:p>
            <a:pPr marL="342900" indent="-342900" algn="just">
              <a:buAutoNum type="arabicPeriod"/>
            </a:pPr>
            <a:endParaRPr lang="en-US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Addressing the key problems within the small-scale aquaculture industry, </a:t>
            </a:r>
          </a:p>
          <a:p>
            <a:pPr marL="342900" indent="-342900" algn="just">
              <a:buAutoNum type="arabicPeriod"/>
            </a:pPr>
            <a:endParaRPr lang="en-US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Identification of key gaps in the South African aquaculture industry that need to be addressed, </a:t>
            </a:r>
          </a:p>
          <a:p>
            <a:pPr marL="342900" indent="-342900" algn="just">
              <a:buAutoNum type="arabicPeriod"/>
            </a:pPr>
            <a:endParaRPr lang="en-US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 Identification of species and production systems suited for small-scale production, </a:t>
            </a:r>
          </a:p>
          <a:p>
            <a:pPr marL="342900" indent="-342900" algn="just">
              <a:buAutoNum type="arabicPeriod"/>
            </a:pPr>
            <a:endParaRPr lang="en-US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 Promotion of strategic approaches/interventions that can be used to grow the small-scale     industry. </a:t>
            </a:r>
          </a:p>
          <a:p>
            <a:pPr marL="446087" indent="0">
              <a:defRPr/>
            </a:pPr>
            <a:endParaRPr lang="en-US" altLang="en-US" sz="2000" b="1" dirty="0">
              <a:solidFill>
                <a:srgbClr val="008000"/>
              </a:solidFill>
            </a:endParaRPr>
          </a:p>
          <a:p>
            <a:pPr marL="446087" indent="0">
              <a:defRPr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marL="788987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830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60637" y="1343907"/>
            <a:ext cx="8622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62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69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1773" y="311524"/>
            <a:ext cx="7760454" cy="574848"/>
          </a:xfrm>
          <a:prstGeom prst="rect">
            <a:avLst/>
          </a:prstGeom>
        </p:spPr>
        <p:txBody>
          <a:bodyPr vert="horz" wrap="square" lIns="86227" tIns="43114" rIns="86227" bIns="43114" numCol="1" rtlCol="0" anchor="b" anchorCtr="0" compatLnSpc="1">
            <a:prstTxWarp prst="textNoShape">
              <a:avLst/>
            </a:prstTxWarp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ZA" sz="2800" b="1" dirty="0">
                <a:solidFill>
                  <a:srgbClr val="006600"/>
                </a:solidFill>
                <a:latin typeface="Arial Narrow" panose="020B0606020202030204" pitchFamily="34" charset="0"/>
              </a:rPr>
              <a:t>FINDINGS OF THE FRAMEWORK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637" y="911227"/>
            <a:ext cx="8622727" cy="516953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26"/>
              </a:spcAft>
            </a:pPr>
            <a:endParaRPr lang="en-ZA" sz="1881" b="1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46087" indent="0">
              <a:defRPr/>
            </a:pPr>
            <a:endParaRPr lang="en-US" altLang="en-US" sz="2000" b="1" dirty="0">
              <a:solidFill>
                <a:srgbClr val="008000"/>
              </a:solidFill>
            </a:endParaRPr>
          </a:p>
          <a:p>
            <a:pPr marL="446087" indent="0">
              <a:defRPr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marL="788987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ight Arrow Callout 2"/>
          <p:cNvSpPr/>
          <p:nvPr/>
        </p:nvSpPr>
        <p:spPr>
          <a:xfrm>
            <a:off x="1409700" y="1521020"/>
            <a:ext cx="2987040" cy="140208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Species – systems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combination</a:t>
            </a:r>
          </a:p>
        </p:txBody>
      </p:sp>
      <p:sp>
        <p:nvSpPr>
          <p:cNvPr id="4" name="Striped Right Arrow 3"/>
          <p:cNvSpPr/>
          <p:nvPr/>
        </p:nvSpPr>
        <p:spPr>
          <a:xfrm>
            <a:off x="5114667" y="1319052"/>
            <a:ext cx="3337560" cy="1781160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Prioritisation model</a:t>
            </a:r>
          </a:p>
        </p:txBody>
      </p:sp>
      <p:sp>
        <p:nvSpPr>
          <p:cNvPr id="5" name="Oval 4"/>
          <p:cNvSpPr/>
          <p:nvPr/>
        </p:nvSpPr>
        <p:spPr>
          <a:xfrm>
            <a:off x="2903220" y="4566424"/>
            <a:ext cx="2697480" cy="11277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Recommended</a:t>
            </a:r>
          </a:p>
          <a:p>
            <a:pPr algn="ctr"/>
            <a:r>
              <a:rPr lang="en-US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Interventions</a:t>
            </a:r>
          </a:p>
        </p:txBody>
      </p:sp>
      <p:sp>
        <p:nvSpPr>
          <p:cNvPr id="7" name="Right Arrow Callout 6"/>
          <p:cNvSpPr/>
          <p:nvPr/>
        </p:nvSpPr>
        <p:spPr>
          <a:xfrm>
            <a:off x="1510704" y="3264677"/>
            <a:ext cx="3122643" cy="115824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Feasibility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5049897" y="3100212"/>
            <a:ext cx="3467100" cy="1904133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55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60637" y="1343907"/>
            <a:ext cx="8622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8622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69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1773" y="311524"/>
            <a:ext cx="7760454" cy="879982"/>
          </a:xfrm>
          <a:prstGeom prst="rect">
            <a:avLst/>
          </a:prstGeom>
        </p:spPr>
        <p:txBody>
          <a:bodyPr vert="horz" wrap="square" lIns="86227" tIns="43114" rIns="86227" bIns="43114" numCol="1" rtlCol="0" anchor="b" anchorCtr="0" compatLnSpc="1">
            <a:prstTxWarp prst="textNoShape">
              <a:avLst/>
            </a:prstTxWarp>
            <a:norm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ZA" sz="2800" b="1" dirty="0">
                <a:solidFill>
                  <a:srgbClr val="006600"/>
                </a:solidFill>
                <a:latin typeface="Arial Narrow" panose="020B0606020202030204" pitchFamily="34" charset="0"/>
              </a:rPr>
              <a:t>FINDINGS OF THE FRAMEWORK</a:t>
            </a:r>
          </a:p>
          <a:p>
            <a:pPr algn="ctr">
              <a:spcAft>
                <a:spcPts val="1026"/>
              </a:spcAft>
            </a:pPr>
            <a:r>
              <a:rPr lang="en-ZA" sz="1800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 Species-system combination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0637" y="911227"/>
            <a:ext cx="8622727" cy="516953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46087" indent="0">
              <a:defRPr/>
            </a:pPr>
            <a:endParaRPr lang="en-US" altLang="en-US" sz="2000" b="1" dirty="0">
              <a:solidFill>
                <a:srgbClr val="008000"/>
              </a:solidFill>
            </a:endParaRPr>
          </a:p>
          <a:p>
            <a:pPr marL="446087" indent="0">
              <a:defRPr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marL="788987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3269013"/>
              </p:ext>
            </p:extLst>
          </p:nvPr>
        </p:nvGraphicFramePr>
        <p:xfrm>
          <a:off x="411480" y="1396997"/>
          <a:ext cx="8040746" cy="453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960">
                  <a:extLst>
                    <a:ext uri="{9D8B030D-6E8A-4147-A177-3AD203B41FA5}">
                      <a16:colId xmlns:a16="http://schemas.microsoft.com/office/drawing/2014/main" xmlns="" val="3350945785"/>
                    </a:ext>
                  </a:extLst>
                </a:gridCol>
                <a:gridCol w="5312786">
                  <a:extLst>
                    <a:ext uri="{9D8B030D-6E8A-4147-A177-3AD203B41FA5}">
                      <a16:colId xmlns:a16="http://schemas.microsoft.com/office/drawing/2014/main" xmlns="" val="893915584"/>
                    </a:ext>
                  </a:extLst>
                </a:gridCol>
              </a:tblGrid>
              <a:tr h="424473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 Narrow" panose="020B0606020202030204" pitchFamily="34" charset="0"/>
                        </a:rPr>
                        <a:t>Species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Culture</a:t>
                      </a:r>
                      <a:r>
                        <a:rPr lang="en-US" baseline="0" dirty="0">
                          <a:latin typeface="Arial Narrow" panose="020B0606020202030204" pitchFamily="34" charset="0"/>
                        </a:rPr>
                        <a:t> s</a:t>
                      </a:r>
                      <a:r>
                        <a:rPr lang="en-US" dirty="0">
                          <a:latin typeface="Arial Narrow" panose="020B0606020202030204" pitchFamily="34" charset="0"/>
                        </a:rPr>
                        <a:t>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3932049"/>
                  </a:ext>
                </a:extLst>
              </a:tr>
              <a:tr h="42447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Nile Tilapia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RAS, Cage, Aquaponics, Pond, Tanks and raceways.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185979"/>
                  </a:ext>
                </a:extLst>
              </a:tr>
              <a:tr h="42447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Mozambique tilapia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RAS, Cage, Aquaponics, Pond, Tanks and raceways.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216637"/>
                  </a:ext>
                </a:extLst>
              </a:tr>
              <a:tr h="42447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African sharptooth catfish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RAS, Cage, Aquaponics, Pond, Tanks and raceways.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791538"/>
                  </a:ext>
                </a:extLst>
              </a:tr>
              <a:tr h="42447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Rainbow trout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RAS, Cage, flow-through/raceways, tanks, and Pond.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3303406"/>
                  </a:ext>
                </a:extLst>
              </a:tr>
              <a:tr h="42447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Marron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Only pond systems.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868187"/>
                  </a:ext>
                </a:extLst>
              </a:tr>
              <a:tr h="42447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Mussels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Long lines, and rafts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6984785"/>
                  </a:ext>
                </a:extLst>
              </a:tr>
              <a:tr h="156005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Oysters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• Land-based (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broodstock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larval rearing &amp; nursery): flow-through tanks or ponds. 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• Longlines (more common), rafts, off-bottom 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2035555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72383ED2-4553-4E14-A578-74D6E67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4464071"/>
      </p:ext>
    </p:extLst>
  </p:cSld>
  <p:clrMapOvr>
    <a:masterClrMapping/>
  </p:clrMapOvr>
</p:sld>
</file>

<file path=ppt/theme/theme1.xml><?xml version="1.0" encoding="utf-8"?>
<a:theme xmlns:a="http://schemas.openxmlformats.org/drawingml/2006/main" name="Q4 2020 2021 Expenditure Report 31 March 2021 - G&amp;A Clu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FFEPowerPointTemplate-Updated -  Read-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heme1" id="{D75F40A2-3E30-408B-8674-E2124BA4FFFD}" vid="{DAD2EFF9-EF36-443B-965F-8F57B116EB0B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DFFEPowerPointTemplate-Updated -  Read-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5304</TotalTime>
  <Words>994</Words>
  <Application>Microsoft Office PowerPoint</Application>
  <PresentationFormat>On-screen Show (4:3)</PresentationFormat>
  <Paragraphs>267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Q4 2020 2021 Expenditure Report 31 March 2021 - G&amp;A Cluster</vt:lpstr>
      <vt:lpstr>1_DFFEPowerPointTemplate-Updated -  Read-Only</vt:lpstr>
      <vt:lpstr>Theme1</vt:lpstr>
      <vt:lpstr>2_Office Theme</vt:lpstr>
      <vt:lpstr>2_DFFEPowerPointTemplate-Updated -  Read-Only</vt:lpstr>
      <vt:lpstr> SELECT COMMITTEE 24 MAY 2022  Small-Scale Aquaculture Support Programme Framework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THANK YOU!</vt:lpstr>
    </vt:vector>
  </TitlesOfParts>
  <Company>Environmental Affairs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Admin1</dc:creator>
  <cp:lastModifiedBy>USER</cp:lastModifiedBy>
  <cp:revision>232</cp:revision>
  <cp:lastPrinted>2022-04-21T10:18:05Z</cp:lastPrinted>
  <dcterms:created xsi:type="dcterms:W3CDTF">2020-04-21T11:07:00Z</dcterms:created>
  <dcterms:modified xsi:type="dcterms:W3CDTF">2022-05-24T07:21:27Z</dcterms:modified>
</cp:coreProperties>
</file>