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10"/>
  </p:notesMasterIdLst>
  <p:handoutMasterIdLst>
    <p:handoutMasterId r:id="rId11"/>
  </p:handoutMasterIdLst>
  <p:sldIdLst>
    <p:sldId id="256" r:id="rId3"/>
    <p:sldId id="267" r:id="rId4"/>
    <p:sldId id="278" r:id="rId5"/>
    <p:sldId id="409" r:id="rId6"/>
    <p:sldId id="410" r:id="rId7"/>
    <p:sldId id="408"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nder Dlangamandla" initials="WD" lastIdx="1" clrIdx="0">
    <p:extLst>
      <p:ext uri="{19B8F6BF-5375-455C-9EA6-DF929625EA0E}">
        <p15:presenceInfo xmlns:p15="http://schemas.microsoft.com/office/powerpoint/2012/main" xmlns="" userId="S::Wonder@DTPS.GOV.ZA::f0bb51f2-f89d-41c6-9795-14ced2b3d5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19F66"/>
    <a:srgbClr val="0BA580"/>
    <a:srgbClr val="008238"/>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D734E-7380-4C00-916A-3D3B0CACABC1}" v="1" dt="2022-05-21T05:30:28.4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3" autoAdjust="0"/>
    <p:restoredTop sz="94660"/>
  </p:normalViewPr>
  <p:slideViewPr>
    <p:cSldViewPr snapToGrid="0" showGuides="1">
      <p:cViewPr varScale="1">
        <p:scale>
          <a:sx n="73" d="100"/>
          <a:sy n="73" d="100"/>
        </p:scale>
        <p:origin x="-85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0CC6715-62B1-44B4-B7BE-48AE499FA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xmlns="" id="{742C05F5-0828-4A09-A4AD-AF409796D8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FBCE13-60DD-4A9C-BBC9-F28A6E0F6B1F}" type="datetimeFigureOut">
              <a:rPr lang="en-ZA" smtClean="0"/>
              <a:pPr/>
              <a:t>2022/05/24</a:t>
            </a:fld>
            <a:endParaRPr lang="en-ZA"/>
          </a:p>
        </p:txBody>
      </p:sp>
      <p:sp>
        <p:nvSpPr>
          <p:cNvPr id="4" name="Footer Placeholder 3">
            <a:extLst>
              <a:ext uri="{FF2B5EF4-FFF2-40B4-BE49-F238E27FC236}">
                <a16:creationId xmlns:a16="http://schemas.microsoft.com/office/drawing/2014/main" xmlns="" id="{A05650F8-051F-43FF-A474-EF5448A018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xmlns="" id="{BEE08517-3D9C-4E27-9D56-CF8C3CAD6C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B7CE13-1CE6-4249-9C8F-2A12BE236C4B}" type="slidenum">
              <a:rPr lang="en-ZA" smtClean="0"/>
              <a:pPr/>
              <a:t>‹#›</a:t>
            </a:fld>
            <a:endParaRPr lang="en-ZA"/>
          </a:p>
        </p:txBody>
      </p:sp>
    </p:spTree>
    <p:extLst>
      <p:ext uri="{BB962C8B-B14F-4D97-AF65-F5344CB8AC3E}">
        <p14:creationId xmlns:p14="http://schemas.microsoft.com/office/powerpoint/2010/main" xmlns="" val="490174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460AB-BBAC-46A5-8D4C-DA4A0A7732AB}" type="datetimeFigureOut">
              <a:rPr lang="en-ZA" smtClean="0"/>
              <a:pPr/>
              <a:t>2022/05/24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74A81-4BCB-4692-BB83-42CDE19C2421}" type="slidenum">
              <a:rPr lang="en-ZA" smtClean="0"/>
              <a:pPr/>
              <a:t>‹#›</a:t>
            </a:fld>
            <a:endParaRPr lang="en-ZA"/>
          </a:p>
        </p:txBody>
      </p:sp>
    </p:spTree>
    <p:extLst>
      <p:ext uri="{BB962C8B-B14F-4D97-AF65-F5344CB8AC3E}">
        <p14:creationId xmlns:p14="http://schemas.microsoft.com/office/powerpoint/2010/main" xmlns="" val="14515403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xmlns="" id="{3DE510FD-C2BB-4C12-8820-C9EE4E4C51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532074"/>
            <a:ext cx="12174381" cy="5740177"/>
          </a:xfrm>
          <a:prstGeom prst="rect">
            <a:avLst/>
          </a:prstGeom>
        </p:spPr>
      </p:pic>
      <p:sp>
        <p:nvSpPr>
          <p:cNvPr id="2" name="Title 1">
            <a:extLst>
              <a:ext uri="{FF2B5EF4-FFF2-40B4-BE49-F238E27FC236}">
                <a16:creationId xmlns:a16="http://schemas.microsoft.com/office/drawing/2014/main" xmlns="" id="{E9C6AE70-9C6A-4811-BE55-CD65077A49B4}"/>
              </a:ext>
            </a:extLst>
          </p:cNvPr>
          <p:cNvSpPr>
            <a:spLocks noGrp="1"/>
          </p:cNvSpPr>
          <p:nvPr>
            <p:ph type="ctrTitle"/>
          </p:nvPr>
        </p:nvSpPr>
        <p:spPr>
          <a:xfrm>
            <a:off x="4920343" y="1835629"/>
            <a:ext cx="6955969" cy="1746591"/>
          </a:xfrm>
          <a:prstGeom prst="rect">
            <a:avLst/>
          </a:prstGeom>
        </p:spPr>
        <p:txBody>
          <a:bodyPr anchor="b">
            <a:normAutofit/>
          </a:bodyPr>
          <a:lstStyle>
            <a:lvl1pPr algn="ctr">
              <a:lnSpc>
                <a:spcPct val="100000"/>
              </a:lnSpc>
              <a:defRPr sz="5400" b="1">
                <a:latin typeface="+mn-lt"/>
              </a:defRPr>
            </a:lvl1pPr>
          </a:lstStyle>
          <a:p>
            <a:r>
              <a:rPr lang="en-GB"/>
              <a:t>Click to edit Master title style</a:t>
            </a:r>
            <a:endParaRPr lang="en-ZA" dirty="0"/>
          </a:p>
        </p:txBody>
      </p:sp>
      <p:sp>
        <p:nvSpPr>
          <p:cNvPr id="3" name="Subtitle 2">
            <a:extLst>
              <a:ext uri="{FF2B5EF4-FFF2-40B4-BE49-F238E27FC236}">
                <a16:creationId xmlns:a16="http://schemas.microsoft.com/office/drawing/2014/main" xmlns="" id="{AF8B6128-A7FC-4239-BC08-667D11122DE4}"/>
              </a:ext>
            </a:extLst>
          </p:cNvPr>
          <p:cNvSpPr>
            <a:spLocks noGrp="1"/>
          </p:cNvSpPr>
          <p:nvPr>
            <p:ph type="subTitle" idx="1"/>
          </p:nvPr>
        </p:nvSpPr>
        <p:spPr>
          <a:xfrm>
            <a:off x="4920343" y="3706839"/>
            <a:ext cx="6955970" cy="92415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ZA" dirty="0"/>
          </a:p>
        </p:txBody>
      </p:sp>
      <p:sp>
        <p:nvSpPr>
          <p:cNvPr id="6" name="Rectangle 5">
            <a:extLst>
              <a:ext uri="{FF2B5EF4-FFF2-40B4-BE49-F238E27FC236}">
                <a16:creationId xmlns:a16="http://schemas.microsoft.com/office/drawing/2014/main" xmlns="" id="{4C3D6594-B71B-4308-B614-AB2B17AD219D}"/>
              </a:ext>
            </a:extLst>
          </p:cNvPr>
          <p:cNvSpPr/>
          <p:nvPr userDrawn="1"/>
        </p:nvSpPr>
        <p:spPr>
          <a:xfrm>
            <a:off x="17620" y="1120368"/>
            <a:ext cx="4095103" cy="45719"/>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a:extLst>
              <a:ext uri="{FF2B5EF4-FFF2-40B4-BE49-F238E27FC236}">
                <a16:creationId xmlns:a16="http://schemas.microsoft.com/office/drawing/2014/main" xmlns="" id="{16C75A5D-1DA1-48C8-816E-3C3DAB500DAC}"/>
              </a:ext>
            </a:extLst>
          </p:cNvPr>
          <p:cNvSpPr txBox="1"/>
          <p:nvPr userDrawn="1"/>
        </p:nvSpPr>
        <p:spPr>
          <a:xfrm>
            <a:off x="4112723" y="1001700"/>
            <a:ext cx="7792095" cy="276999"/>
          </a:xfrm>
          <a:prstGeom prst="rect">
            <a:avLst/>
          </a:prstGeom>
          <a:noFill/>
        </p:spPr>
        <p:txBody>
          <a:bodyPr wrap="square" rtlCol="0">
            <a:spAutoFit/>
          </a:bodyPr>
          <a:lstStyle/>
          <a:p>
            <a:r>
              <a:rPr lang="en-US" sz="1200" dirty="0">
                <a:solidFill>
                  <a:schemeClr val="bg1">
                    <a:lumMod val="85000"/>
                  </a:schemeClr>
                </a:solidFill>
              </a:rPr>
              <a:t>department of communications and digital technologies</a:t>
            </a:r>
            <a:endParaRPr lang="en-ZA" sz="1200" dirty="0">
              <a:solidFill>
                <a:schemeClr val="bg1">
                  <a:lumMod val="85000"/>
                </a:schemeClr>
              </a:solidFill>
            </a:endParaRPr>
          </a:p>
        </p:txBody>
      </p:sp>
      <p:pic>
        <p:nvPicPr>
          <p:cNvPr id="16" name="Picture 15" descr="Text&#10;&#10;Description automatically generated">
            <a:extLst>
              <a:ext uri="{FF2B5EF4-FFF2-40B4-BE49-F238E27FC236}">
                <a16:creationId xmlns:a16="http://schemas.microsoft.com/office/drawing/2014/main" xmlns="" id="{110FF2FA-6275-4709-AF5F-BB5D50947F4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19" name="Picture 18" descr="Logo, company name&#10;&#10;Description automatically generated">
            <a:extLst>
              <a:ext uri="{FF2B5EF4-FFF2-40B4-BE49-F238E27FC236}">
                <a16:creationId xmlns:a16="http://schemas.microsoft.com/office/drawing/2014/main" xmlns="" id="{CCBE8881-4F42-414E-9377-7680BF4D5612}"/>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sp>
        <p:nvSpPr>
          <p:cNvPr id="20" name="Rectangle 19">
            <a:extLst>
              <a:ext uri="{FF2B5EF4-FFF2-40B4-BE49-F238E27FC236}">
                <a16:creationId xmlns:a16="http://schemas.microsoft.com/office/drawing/2014/main" xmlns="" id="{E23B0F19-FC00-4344-89AF-3742A7C73B6E}"/>
              </a:ext>
            </a:extLst>
          </p:cNvPr>
          <p:cNvSpPr/>
          <p:nvPr userDrawn="1"/>
        </p:nvSpPr>
        <p:spPr>
          <a:xfrm>
            <a:off x="8096897" y="6076285"/>
            <a:ext cx="4095103" cy="45719"/>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TextBox 20">
            <a:extLst>
              <a:ext uri="{FF2B5EF4-FFF2-40B4-BE49-F238E27FC236}">
                <a16:creationId xmlns:a16="http://schemas.microsoft.com/office/drawing/2014/main" xmlns="" id="{0FA46FF2-FE79-4A0B-933B-E5A749B6E6EB}"/>
              </a:ext>
            </a:extLst>
          </p:cNvPr>
          <p:cNvSpPr txBox="1"/>
          <p:nvPr userDrawn="1"/>
        </p:nvSpPr>
        <p:spPr>
          <a:xfrm>
            <a:off x="-39388" y="5960644"/>
            <a:ext cx="8055427" cy="276999"/>
          </a:xfrm>
          <a:prstGeom prst="rect">
            <a:avLst/>
          </a:prstGeom>
          <a:noFill/>
        </p:spPr>
        <p:txBody>
          <a:bodyPr wrap="square" rtlCol="0">
            <a:spAutoFit/>
          </a:bodyPr>
          <a:lstStyle/>
          <a:p>
            <a:pPr algn="r"/>
            <a:r>
              <a:rPr lang="en-US" sz="1200" dirty="0">
                <a:solidFill>
                  <a:schemeClr val="bg1">
                    <a:lumMod val="65000"/>
                  </a:schemeClr>
                </a:solidFill>
              </a:rPr>
              <a:t>A leader in enabling a connected and digitally transformed South Africa!</a:t>
            </a:r>
            <a:endParaRPr lang="en-ZA" sz="1200" dirty="0">
              <a:solidFill>
                <a:schemeClr val="bg1">
                  <a:lumMod val="65000"/>
                </a:schemeClr>
              </a:solidFill>
            </a:endParaRPr>
          </a:p>
        </p:txBody>
      </p:sp>
      <p:sp>
        <p:nvSpPr>
          <p:cNvPr id="22" name="Rectangle 21">
            <a:extLst>
              <a:ext uri="{FF2B5EF4-FFF2-40B4-BE49-F238E27FC236}">
                <a16:creationId xmlns:a16="http://schemas.microsoft.com/office/drawing/2014/main" xmlns="" id="{A5972417-FFF1-4212-8FCA-A2576EDC19F7}"/>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11515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0B69D-2F9C-4DFE-BED6-0CE895EDBC4D}"/>
              </a:ext>
            </a:extLst>
          </p:cNvPr>
          <p:cNvSpPr>
            <a:spLocks noGrp="1"/>
          </p:cNvSpPr>
          <p:nvPr>
            <p:ph type="title"/>
          </p:nvPr>
        </p:nvSpPr>
        <p:spPr>
          <a:xfrm>
            <a:off x="838200" y="1055914"/>
            <a:ext cx="10515600" cy="634774"/>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Vertical Text Placeholder 2">
            <a:extLst>
              <a:ext uri="{FF2B5EF4-FFF2-40B4-BE49-F238E27FC236}">
                <a16:creationId xmlns:a16="http://schemas.microsoft.com/office/drawing/2014/main" xmlns="" id="{CF728CE9-FFF7-4402-8872-62BC4FE85083}"/>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5" name="Group 4">
            <a:extLst>
              <a:ext uri="{FF2B5EF4-FFF2-40B4-BE49-F238E27FC236}">
                <a16:creationId xmlns:a16="http://schemas.microsoft.com/office/drawing/2014/main" xmlns="" id="{8A0849EC-A302-4946-9A36-38CFF6C49189}"/>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2802760C-518F-4A32-94B2-347376D3152C}"/>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AAE3827A-1FAD-4E4B-ACE9-65D41969612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CCA55A74-1223-4293-A1ED-618D9AB52D0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9B6D90AA-A795-4DEC-97CA-5BC0A734C5FB}"/>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F6530085-3380-4365-BD76-A2A131976D17}"/>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F8C889E7-AE45-4285-A319-D219FADBC89D}"/>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8A3275EF-F25A-42DA-A234-B7361FF8A8C1}"/>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3" name="Picture 12">
            <a:extLst>
              <a:ext uri="{FF2B5EF4-FFF2-40B4-BE49-F238E27FC236}">
                <a16:creationId xmlns:a16="http://schemas.microsoft.com/office/drawing/2014/main" xmlns="" id="{A8B530CD-E4DE-4D8B-B104-77BB8B7FE3A6}"/>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4" name="TextBox 13">
            <a:extLst>
              <a:ext uri="{FF2B5EF4-FFF2-40B4-BE49-F238E27FC236}">
                <a16:creationId xmlns:a16="http://schemas.microsoft.com/office/drawing/2014/main" xmlns="" id="{E2E12E35-8CCA-499C-93DE-5169309B83F4}"/>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156435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2EDE05E-263D-4643-A7FC-7A78FDDB1C2D}"/>
              </a:ext>
            </a:extLst>
          </p:cNvPr>
          <p:cNvSpPr>
            <a:spLocks noGrp="1"/>
          </p:cNvSpPr>
          <p:nvPr>
            <p:ph type="title" orient="vert"/>
          </p:nvPr>
        </p:nvSpPr>
        <p:spPr>
          <a:xfrm>
            <a:off x="8724900" y="1099457"/>
            <a:ext cx="2628900" cy="5077506"/>
          </a:xfrm>
          <a:prstGeom prst="rect">
            <a:avLst/>
          </a:prstGeom>
        </p:spPr>
        <p:txBody>
          <a:bodyPr vert="eaVert">
            <a:normAutofit/>
          </a:bodyPr>
          <a:lstStyle>
            <a:lvl1pPr>
              <a:defRPr sz="4000" b="1">
                <a:latin typeface="+mn-lt"/>
              </a:defRPr>
            </a:lvl1pPr>
          </a:lstStyle>
          <a:p>
            <a:r>
              <a:rPr lang="en-GB"/>
              <a:t>Click to edit Master title style</a:t>
            </a:r>
            <a:endParaRPr lang="en-ZA" dirty="0"/>
          </a:p>
        </p:txBody>
      </p:sp>
      <p:sp>
        <p:nvSpPr>
          <p:cNvPr id="3" name="Vertical Text Placeholder 2">
            <a:extLst>
              <a:ext uri="{FF2B5EF4-FFF2-40B4-BE49-F238E27FC236}">
                <a16:creationId xmlns:a16="http://schemas.microsoft.com/office/drawing/2014/main" xmlns="" id="{02F375EC-703E-4C5F-8590-756B942327CA}"/>
              </a:ext>
            </a:extLst>
          </p:cNvPr>
          <p:cNvSpPr>
            <a:spLocks noGrp="1"/>
          </p:cNvSpPr>
          <p:nvPr>
            <p:ph type="body" orient="vert" idx="1"/>
          </p:nvPr>
        </p:nvSpPr>
        <p:spPr>
          <a:xfrm>
            <a:off x="838200" y="1099457"/>
            <a:ext cx="7734300" cy="5077506"/>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5" name="Group 4">
            <a:extLst>
              <a:ext uri="{FF2B5EF4-FFF2-40B4-BE49-F238E27FC236}">
                <a16:creationId xmlns:a16="http://schemas.microsoft.com/office/drawing/2014/main" xmlns="" id="{467F5F66-0780-4A1F-9E3A-808A7256E576}"/>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279A589B-DFA5-42DA-817D-E9EB614D2422}"/>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FA23B353-7B3C-4D05-9299-371E6464F50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47270A4D-0F5B-4435-9746-81F739014B5E}"/>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F2C6B271-E058-43DE-AE74-D5D6F55D7AA5}"/>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D61E80DE-3F2B-4542-B563-C95EE9E404DE}"/>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0EAA238C-2F06-4AAE-A3A3-516611E5AB1B}"/>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9F913655-55D2-4726-BF06-35D3752D109A}"/>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3" name="Picture 12">
            <a:extLst>
              <a:ext uri="{FF2B5EF4-FFF2-40B4-BE49-F238E27FC236}">
                <a16:creationId xmlns:a16="http://schemas.microsoft.com/office/drawing/2014/main" xmlns="" id="{470CA915-034C-42E4-8D4F-28B7F87A9B2A}"/>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4" name="TextBox 13">
            <a:extLst>
              <a:ext uri="{FF2B5EF4-FFF2-40B4-BE49-F238E27FC236}">
                <a16:creationId xmlns:a16="http://schemas.microsoft.com/office/drawing/2014/main" xmlns="" id="{59E3F3E7-802C-4344-9CBD-BF958404D04B}"/>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209076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xmlns="" id="{3DE510FD-C2BB-4C12-8820-C9EE4E4C51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532074"/>
            <a:ext cx="12174381" cy="5740177"/>
          </a:xfrm>
          <a:prstGeom prst="rect">
            <a:avLst/>
          </a:prstGeom>
        </p:spPr>
      </p:pic>
      <p:sp>
        <p:nvSpPr>
          <p:cNvPr id="2" name="Title 1">
            <a:extLst>
              <a:ext uri="{FF2B5EF4-FFF2-40B4-BE49-F238E27FC236}">
                <a16:creationId xmlns:a16="http://schemas.microsoft.com/office/drawing/2014/main" xmlns="" id="{E9C6AE70-9C6A-4811-BE55-CD65077A49B4}"/>
              </a:ext>
            </a:extLst>
          </p:cNvPr>
          <p:cNvSpPr>
            <a:spLocks noGrp="1"/>
          </p:cNvSpPr>
          <p:nvPr>
            <p:ph type="ctrTitle"/>
          </p:nvPr>
        </p:nvSpPr>
        <p:spPr>
          <a:xfrm>
            <a:off x="4920343" y="1835629"/>
            <a:ext cx="6955969" cy="1746591"/>
          </a:xfrm>
          <a:prstGeom prst="rect">
            <a:avLst/>
          </a:prstGeom>
        </p:spPr>
        <p:txBody>
          <a:bodyPr anchor="b">
            <a:normAutofit/>
          </a:bodyPr>
          <a:lstStyle>
            <a:lvl1pPr algn="ctr">
              <a:lnSpc>
                <a:spcPct val="100000"/>
              </a:lnSpc>
              <a:defRPr sz="5400" b="1">
                <a:latin typeface="+mn-lt"/>
              </a:defRPr>
            </a:lvl1pPr>
          </a:lstStyle>
          <a:p>
            <a:r>
              <a:rPr lang="en-GB"/>
              <a:t>Click to edit Master title style</a:t>
            </a:r>
            <a:endParaRPr lang="en-ZA" dirty="0"/>
          </a:p>
        </p:txBody>
      </p:sp>
      <p:sp>
        <p:nvSpPr>
          <p:cNvPr id="3" name="Subtitle 2">
            <a:extLst>
              <a:ext uri="{FF2B5EF4-FFF2-40B4-BE49-F238E27FC236}">
                <a16:creationId xmlns:a16="http://schemas.microsoft.com/office/drawing/2014/main" xmlns="" id="{AF8B6128-A7FC-4239-BC08-667D11122DE4}"/>
              </a:ext>
            </a:extLst>
          </p:cNvPr>
          <p:cNvSpPr>
            <a:spLocks noGrp="1"/>
          </p:cNvSpPr>
          <p:nvPr>
            <p:ph type="subTitle" idx="1"/>
          </p:nvPr>
        </p:nvSpPr>
        <p:spPr>
          <a:xfrm>
            <a:off x="4920343" y="3706839"/>
            <a:ext cx="6955970" cy="92415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ZA" dirty="0"/>
          </a:p>
        </p:txBody>
      </p:sp>
      <p:sp>
        <p:nvSpPr>
          <p:cNvPr id="6" name="Rectangle 5">
            <a:extLst>
              <a:ext uri="{FF2B5EF4-FFF2-40B4-BE49-F238E27FC236}">
                <a16:creationId xmlns:a16="http://schemas.microsoft.com/office/drawing/2014/main" xmlns="" id="{4C3D6594-B71B-4308-B614-AB2B17AD219D}"/>
              </a:ext>
            </a:extLst>
          </p:cNvPr>
          <p:cNvSpPr/>
          <p:nvPr userDrawn="1"/>
        </p:nvSpPr>
        <p:spPr>
          <a:xfrm>
            <a:off x="17620" y="1120368"/>
            <a:ext cx="4095103" cy="45719"/>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a:extLst>
              <a:ext uri="{FF2B5EF4-FFF2-40B4-BE49-F238E27FC236}">
                <a16:creationId xmlns:a16="http://schemas.microsoft.com/office/drawing/2014/main" xmlns="" id="{16C75A5D-1DA1-48C8-816E-3C3DAB500DAC}"/>
              </a:ext>
            </a:extLst>
          </p:cNvPr>
          <p:cNvSpPr txBox="1"/>
          <p:nvPr userDrawn="1"/>
        </p:nvSpPr>
        <p:spPr>
          <a:xfrm>
            <a:off x="4112723" y="1001700"/>
            <a:ext cx="7792095" cy="276999"/>
          </a:xfrm>
          <a:prstGeom prst="rect">
            <a:avLst/>
          </a:prstGeom>
          <a:noFill/>
        </p:spPr>
        <p:txBody>
          <a:bodyPr wrap="square" rtlCol="0">
            <a:spAutoFit/>
          </a:bodyPr>
          <a:lstStyle/>
          <a:p>
            <a:r>
              <a:rPr lang="en-US" sz="1200" dirty="0">
                <a:solidFill>
                  <a:schemeClr val="bg1">
                    <a:lumMod val="85000"/>
                  </a:schemeClr>
                </a:solidFill>
              </a:rPr>
              <a:t>department of communications and digital technologies</a:t>
            </a:r>
            <a:endParaRPr lang="en-ZA" sz="1200" dirty="0">
              <a:solidFill>
                <a:schemeClr val="bg1">
                  <a:lumMod val="85000"/>
                </a:schemeClr>
              </a:solidFill>
            </a:endParaRPr>
          </a:p>
        </p:txBody>
      </p:sp>
      <p:pic>
        <p:nvPicPr>
          <p:cNvPr id="16" name="Picture 15" descr="Text&#10;&#10;Description automatically generated">
            <a:extLst>
              <a:ext uri="{FF2B5EF4-FFF2-40B4-BE49-F238E27FC236}">
                <a16:creationId xmlns:a16="http://schemas.microsoft.com/office/drawing/2014/main" xmlns="" id="{110FF2FA-6275-4709-AF5F-BB5D50947F4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19" name="Picture 18" descr="Logo, company name&#10;&#10;Description automatically generated">
            <a:extLst>
              <a:ext uri="{FF2B5EF4-FFF2-40B4-BE49-F238E27FC236}">
                <a16:creationId xmlns:a16="http://schemas.microsoft.com/office/drawing/2014/main" xmlns="" id="{CCBE8881-4F42-414E-9377-7680BF4D5612}"/>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sp>
        <p:nvSpPr>
          <p:cNvPr id="20" name="Rectangle 19">
            <a:extLst>
              <a:ext uri="{FF2B5EF4-FFF2-40B4-BE49-F238E27FC236}">
                <a16:creationId xmlns:a16="http://schemas.microsoft.com/office/drawing/2014/main" xmlns="" id="{E23B0F19-FC00-4344-89AF-3742A7C73B6E}"/>
              </a:ext>
            </a:extLst>
          </p:cNvPr>
          <p:cNvSpPr/>
          <p:nvPr userDrawn="1"/>
        </p:nvSpPr>
        <p:spPr>
          <a:xfrm>
            <a:off x="8096897" y="6076285"/>
            <a:ext cx="4095103" cy="45719"/>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TextBox 20">
            <a:extLst>
              <a:ext uri="{FF2B5EF4-FFF2-40B4-BE49-F238E27FC236}">
                <a16:creationId xmlns:a16="http://schemas.microsoft.com/office/drawing/2014/main" xmlns="" id="{0FA46FF2-FE79-4A0B-933B-E5A749B6E6EB}"/>
              </a:ext>
            </a:extLst>
          </p:cNvPr>
          <p:cNvSpPr txBox="1"/>
          <p:nvPr userDrawn="1"/>
        </p:nvSpPr>
        <p:spPr>
          <a:xfrm>
            <a:off x="-39388" y="5960644"/>
            <a:ext cx="8055427" cy="276999"/>
          </a:xfrm>
          <a:prstGeom prst="rect">
            <a:avLst/>
          </a:prstGeom>
          <a:noFill/>
        </p:spPr>
        <p:txBody>
          <a:bodyPr wrap="square" rtlCol="0">
            <a:spAutoFit/>
          </a:bodyPr>
          <a:lstStyle/>
          <a:p>
            <a:pPr algn="r"/>
            <a:r>
              <a:rPr lang="en-US" sz="1200" dirty="0">
                <a:solidFill>
                  <a:schemeClr val="bg1">
                    <a:lumMod val="65000"/>
                  </a:schemeClr>
                </a:solidFill>
              </a:rPr>
              <a:t>A leader in enabling a connected and digitally transformed South Africa!</a:t>
            </a:r>
            <a:endParaRPr lang="en-ZA" sz="1200" dirty="0">
              <a:solidFill>
                <a:schemeClr val="bg1">
                  <a:lumMod val="65000"/>
                </a:schemeClr>
              </a:solidFill>
            </a:endParaRPr>
          </a:p>
        </p:txBody>
      </p:sp>
      <p:sp>
        <p:nvSpPr>
          <p:cNvPr id="22" name="Rectangle 21">
            <a:extLst>
              <a:ext uri="{FF2B5EF4-FFF2-40B4-BE49-F238E27FC236}">
                <a16:creationId xmlns:a16="http://schemas.microsoft.com/office/drawing/2014/main" xmlns="" id="{A5972417-FFF1-4212-8FCA-A2576EDC19F7}"/>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208364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DCC0C-BCB1-4C07-A562-AF4C72069F95}"/>
              </a:ext>
            </a:extLst>
          </p:cNvPr>
          <p:cNvSpPr>
            <a:spLocks noGrp="1"/>
          </p:cNvSpPr>
          <p:nvPr>
            <p:ph type="title"/>
          </p:nvPr>
        </p:nvSpPr>
        <p:spPr>
          <a:xfrm>
            <a:off x="838200" y="1121229"/>
            <a:ext cx="10515600" cy="569459"/>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F3435B06-EE93-46D0-9167-91B81DFC7C8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grpSp>
        <p:nvGrpSpPr>
          <p:cNvPr id="5" name="Group 4">
            <a:extLst>
              <a:ext uri="{FF2B5EF4-FFF2-40B4-BE49-F238E27FC236}">
                <a16:creationId xmlns:a16="http://schemas.microsoft.com/office/drawing/2014/main" xmlns="" id="{F4AF2B11-8239-447D-B777-E8DE3567095E}"/>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D8AC5688-453B-412E-92CC-8C2B5953CA91}"/>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B2AEC325-7928-4D77-8F14-B4BE53D2CD9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F29B6663-D7BE-47D2-B762-989A8983D1D9}"/>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3B48304D-E45A-45FC-8B37-6DB4FF5346B9}"/>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2BA560C0-248D-49B8-AE8D-83BF28888025}"/>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6ECAF86F-B443-4A67-A043-D53AF6296DDF}"/>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8B7CD7B5-9294-4D29-8157-D07A4D2D4AB3}"/>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5" name="Picture 14">
            <a:extLst>
              <a:ext uri="{FF2B5EF4-FFF2-40B4-BE49-F238E27FC236}">
                <a16:creationId xmlns:a16="http://schemas.microsoft.com/office/drawing/2014/main" xmlns="" id="{5D4D0CB9-FFFD-47BB-B72D-9AF99AB85AC8}"/>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443254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5BBF2-7ACF-463B-B9A4-B826F59B57B7}"/>
              </a:ext>
            </a:extLst>
          </p:cNvPr>
          <p:cNvSpPr>
            <a:spLocks noGrp="1"/>
          </p:cNvSpPr>
          <p:nvPr>
            <p:ph type="title"/>
          </p:nvPr>
        </p:nvSpPr>
        <p:spPr>
          <a:xfrm>
            <a:off x="814051" y="1228718"/>
            <a:ext cx="10515600" cy="598588"/>
          </a:xfrm>
          <a:prstGeom prst="rect">
            <a:avLst/>
          </a:prstGeom>
        </p:spPr>
        <p:txBody>
          <a:bodyPr anchor="b">
            <a:normAutofit/>
          </a:bodyPr>
          <a:lstStyle>
            <a:lvl1pPr>
              <a:defRPr sz="4000" b="1">
                <a:latin typeface="+mn-lt"/>
              </a:defRPr>
            </a:lvl1p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90A4D7B4-73EE-4DBD-873F-0B575F28C246}"/>
              </a:ext>
            </a:extLst>
          </p:cNvPr>
          <p:cNvSpPr>
            <a:spLocks noGrp="1"/>
          </p:cNvSpPr>
          <p:nvPr>
            <p:ph type="body" idx="1"/>
          </p:nvPr>
        </p:nvSpPr>
        <p:spPr>
          <a:xfrm>
            <a:off x="831850" y="2094316"/>
            <a:ext cx="10515600" cy="3995335"/>
          </a:xfrm>
          <a:prstGeom prst="rect">
            <a:avLst/>
          </a:prstGeo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grpSp>
        <p:nvGrpSpPr>
          <p:cNvPr id="5" name="Group 4">
            <a:extLst>
              <a:ext uri="{FF2B5EF4-FFF2-40B4-BE49-F238E27FC236}">
                <a16:creationId xmlns:a16="http://schemas.microsoft.com/office/drawing/2014/main" xmlns="" id="{C432AE33-DFED-4FD8-BE53-7566959F3430}"/>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6B53FCB9-D163-43FB-A080-0E8E0AAF718E}"/>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8A139EC7-78AA-40EB-AC48-C7AA7666A58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AD673780-8584-4A82-9BFD-53A012FD4376}"/>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7C63376A-7D09-4963-A97F-DC05EE7F46F0}"/>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F1B3A7C8-2566-45D1-AFED-45FD24CC2378}"/>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F151F598-01DA-4859-AD79-9027333DC507}"/>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1B792CB5-45F1-42A0-AE2C-A6560CD99BEB}"/>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4" name="Picture 13">
            <a:extLst>
              <a:ext uri="{FF2B5EF4-FFF2-40B4-BE49-F238E27FC236}">
                <a16:creationId xmlns:a16="http://schemas.microsoft.com/office/drawing/2014/main" xmlns="" id="{2E20BAF7-D1EE-4250-A7E8-0F903FBFD409}"/>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343657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BD06A-099D-42EB-9E9D-77B90CFDE085}"/>
              </a:ext>
            </a:extLst>
          </p:cNvPr>
          <p:cNvSpPr>
            <a:spLocks noGrp="1"/>
          </p:cNvSpPr>
          <p:nvPr>
            <p:ph type="title"/>
          </p:nvPr>
        </p:nvSpPr>
        <p:spPr>
          <a:xfrm>
            <a:off x="838200" y="1077686"/>
            <a:ext cx="10515600" cy="613002"/>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967A0BE9-B9DD-4672-BD9B-DA227B2BEFFC}"/>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Content Placeholder 3">
            <a:extLst>
              <a:ext uri="{FF2B5EF4-FFF2-40B4-BE49-F238E27FC236}">
                <a16:creationId xmlns:a16="http://schemas.microsoft.com/office/drawing/2014/main" xmlns="" id="{AE816645-A85D-44CA-BE60-8A2695C0B156}"/>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6" name="Group 5">
            <a:extLst>
              <a:ext uri="{FF2B5EF4-FFF2-40B4-BE49-F238E27FC236}">
                <a16:creationId xmlns:a16="http://schemas.microsoft.com/office/drawing/2014/main" xmlns="" id="{97635F3E-1E6C-4D41-892F-FDFCC853D1CE}"/>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1FF527DE-0526-47F9-993E-C33431F2A994}"/>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Text&#10;&#10;Description automatically generated">
              <a:extLst>
                <a:ext uri="{FF2B5EF4-FFF2-40B4-BE49-F238E27FC236}">
                  <a16:creationId xmlns:a16="http://schemas.microsoft.com/office/drawing/2014/main" xmlns="" id="{B4105B12-F4E5-455A-92E1-8C21D2CA0B0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94177F6E-5560-450C-9ECE-66CFFDBD26C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D286ADDE-056B-441F-8B12-5B3F00A21DFF}"/>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41846B6C-FD5D-4A1F-B04E-992656AD1FEA}"/>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xmlns="" id="{D1135F8E-0F5F-4CE6-AE10-B1FCA142F63A}"/>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CAE4E62F-46A6-4872-9110-0C44B1238655}"/>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5" name="Picture 14">
            <a:extLst>
              <a:ext uri="{FF2B5EF4-FFF2-40B4-BE49-F238E27FC236}">
                <a16:creationId xmlns:a16="http://schemas.microsoft.com/office/drawing/2014/main" xmlns="" id="{BA985534-60D3-46E4-95BD-3D3F692058D5}"/>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1170787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FC4AB-9B57-41B3-871A-5A9AA6340718}"/>
              </a:ext>
            </a:extLst>
          </p:cNvPr>
          <p:cNvSpPr>
            <a:spLocks noGrp="1"/>
          </p:cNvSpPr>
          <p:nvPr>
            <p:ph type="title"/>
          </p:nvPr>
        </p:nvSpPr>
        <p:spPr>
          <a:xfrm>
            <a:off x="839788" y="1066800"/>
            <a:ext cx="10515600" cy="623888"/>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DC6DFA7C-538B-4F8E-A7F8-D6621AAC049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94A80D6E-29EF-47C1-BE0C-EEEEC37FE547}"/>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
        <p:nvSpPr>
          <p:cNvPr id="5" name="Text Placeholder 4">
            <a:extLst>
              <a:ext uri="{FF2B5EF4-FFF2-40B4-BE49-F238E27FC236}">
                <a16:creationId xmlns:a16="http://schemas.microsoft.com/office/drawing/2014/main" xmlns="" id="{9407547E-760F-4FD3-BD0E-EA034E1E04D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400A8122-B0B2-4B66-AC1B-607055A4C12D}"/>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8" name="Group 7">
            <a:extLst>
              <a:ext uri="{FF2B5EF4-FFF2-40B4-BE49-F238E27FC236}">
                <a16:creationId xmlns:a16="http://schemas.microsoft.com/office/drawing/2014/main" xmlns="" id="{CB56E957-9AE2-4C01-A5BF-E64DDBC18113}"/>
              </a:ext>
            </a:extLst>
          </p:cNvPr>
          <p:cNvGrpSpPr/>
          <p:nvPr userDrawn="1"/>
        </p:nvGrpSpPr>
        <p:grpSpPr>
          <a:xfrm>
            <a:off x="-1" y="84185"/>
            <a:ext cx="12192001" cy="756961"/>
            <a:chOff x="-1" y="84185"/>
            <a:chExt cx="12192001" cy="756961"/>
          </a:xfrm>
        </p:grpSpPr>
        <p:sp>
          <p:nvSpPr>
            <p:cNvPr id="9" name="Rectangle 8">
              <a:extLst>
                <a:ext uri="{FF2B5EF4-FFF2-40B4-BE49-F238E27FC236}">
                  <a16:creationId xmlns:a16="http://schemas.microsoft.com/office/drawing/2014/main" xmlns="" id="{78D98D65-D9F1-4DB2-9361-1660689772BA}"/>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0" name="Picture 9" descr="Text&#10;&#10;Description automatically generated">
              <a:extLst>
                <a:ext uri="{FF2B5EF4-FFF2-40B4-BE49-F238E27FC236}">
                  <a16:creationId xmlns:a16="http://schemas.microsoft.com/office/drawing/2014/main" xmlns="" id="{F6F689F6-D449-4ED3-99D1-36D404EA323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11" name="Picture 10" descr="Logo, company name&#10;&#10;Description automatically generated">
              <a:extLst>
                <a:ext uri="{FF2B5EF4-FFF2-40B4-BE49-F238E27FC236}">
                  <a16:creationId xmlns:a16="http://schemas.microsoft.com/office/drawing/2014/main" xmlns="" id="{09130E89-7CFF-42BE-B02C-861C44E1654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2" name="Group 11">
            <a:extLst>
              <a:ext uri="{FF2B5EF4-FFF2-40B4-BE49-F238E27FC236}">
                <a16:creationId xmlns:a16="http://schemas.microsoft.com/office/drawing/2014/main" xmlns="" id="{7A6309C6-3825-4A2A-8253-C297F190F721}"/>
              </a:ext>
            </a:extLst>
          </p:cNvPr>
          <p:cNvGrpSpPr/>
          <p:nvPr userDrawn="1"/>
        </p:nvGrpSpPr>
        <p:grpSpPr>
          <a:xfrm>
            <a:off x="-1" y="887694"/>
            <a:ext cx="12192002" cy="5916906"/>
            <a:chOff x="-1" y="887694"/>
            <a:chExt cx="12192002" cy="5916906"/>
          </a:xfrm>
        </p:grpSpPr>
        <p:sp>
          <p:nvSpPr>
            <p:cNvPr id="13" name="Rectangle 12">
              <a:extLst>
                <a:ext uri="{FF2B5EF4-FFF2-40B4-BE49-F238E27FC236}">
                  <a16:creationId xmlns:a16="http://schemas.microsoft.com/office/drawing/2014/main" xmlns="" id="{27347F1C-366E-44BB-92AE-00C7DC70EB84}"/>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a:extLst>
                <a:ext uri="{FF2B5EF4-FFF2-40B4-BE49-F238E27FC236}">
                  <a16:creationId xmlns:a16="http://schemas.microsoft.com/office/drawing/2014/main" xmlns="" id="{EB507A52-66E3-4081-8B6E-E9EAF6D63F98}"/>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5" name="Rectangle 14">
              <a:extLst>
                <a:ext uri="{FF2B5EF4-FFF2-40B4-BE49-F238E27FC236}">
                  <a16:creationId xmlns:a16="http://schemas.microsoft.com/office/drawing/2014/main" xmlns="" id="{CB28E8A6-9468-486B-9D57-8A3F84E299F4}"/>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7" name="Picture 16">
            <a:extLst>
              <a:ext uri="{FF2B5EF4-FFF2-40B4-BE49-F238E27FC236}">
                <a16:creationId xmlns:a16="http://schemas.microsoft.com/office/drawing/2014/main" xmlns="" id="{D577272C-B9AF-477A-A122-9949B2262F83}"/>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540211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9F89E-0479-4019-A2C3-6CE442578EB9}"/>
              </a:ext>
            </a:extLst>
          </p:cNvPr>
          <p:cNvSpPr>
            <a:spLocks noGrp="1"/>
          </p:cNvSpPr>
          <p:nvPr>
            <p:ph type="title"/>
          </p:nvPr>
        </p:nvSpPr>
        <p:spPr>
          <a:xfrm>
            <a:off x="838200" y="1066800"/>
            <a:ext cx="10515600" cy="623888"/>
          </a:xfrm>
          <a:prstGeom prst="rect">
            <a:avLst/>
          </a:prstGeom>
        </p:spPr>
        <p:txBody>
          <a:bodyPr>
            <a:noAutofit/>
          </a:bodyPr>
          <a:lstStyle>
            <a:lvl1pPr>
              <a:defRPr sz="4000" b="1">
                <a:latin typeface="+mn-lt"/>
              </a:defRPr>
            </a:lvl1pPr>
          </a:lstStyle>
          <a:p>
            <a:r>
              <a:rPr lang="en-GB"/>
              <a:t>Click to edit Master title style</a:t>
            </a:r>
            <a:endParaRPr lang="en-ZA" dirty="0"/>
          </a:p>
        </p:txBody>
      </p:sp>
      <p:grpSp>
        <p:nvGrpSpPr>
          <p:cNvPr id="4" name="Group 3">
            <a:extLst>
              <a:ext uri="{FF2B5EF4-FFF2-40B4-BE49-F238E27FC236}">
                <a16:creationId xmlns:a16="http://schemas.microsoft.com/office/drawing/2014/main" xmlns="" id="{F3A33D4F-7624-4271-ADF3-FACC2B2A3910}"/>
              </a:ext>
            </a:extLst>
          </p:cNvPr>
          <p:cNvGrpSpPr/>
          <p:nvPr userDrawn="1"/>
        </p:nvGrpSpPr>
        <p:grpSpPr>
          <a:xfrm>
            <a:off x="-1" y="84185"/>
            <a:ext cx="12192001" cy="756961"/>
            <a:chOff x="-1" y="84185"/>
            <a:chExt cx="12192001" cy="756961"/>
          </a:xfrm>
        </p:grpSpPr>
        <p:sp>
          <p:nvSpPr>
            <p:cNvPr id="5" name="Rectangle 4">
              <a:extLst>
                <a:ext uri="{FF2B5EF4-FFF2-40B4-BE49-F238E27FC236}">
                  <a16:creationId xmlns:a16="http://schemas.microsoft.com/office/drawing/2014/main" xmlns="" id="{F71CB27A-5B5B-4BEB-BA96-29F807125740}"/>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6" name="Picture 5" descr="Text&#10;&#10;Description automatically generated">
              <a:extLst>
                <a:ext uri="{FF2B5EF4-FFF2-40B4-BE49-F238E27FC236}">
                  <a16:creationId xmlns:a16="http://schemas.microsoft.com/office/drawing/2014/main" xmlns="" id="{4D159469-2137-45BC-8412-A02D900F77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7" name="Picture 6" descr="Logo, company name&#10;&#10;Description automatically generated">
              <a:extLst>
                <a:ext uri="{FF2B5EF4-FFF2-40B4-BE49-F238E27FC236}">
                  <a16:creationId xmlns:a16="http://schemas.microsoft.com/office/drawing/2014/main" xmlns="" id="{3BAC9CC6-CAC1-4557-88DB-343DB6746F44}"/>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8" name="Group 7">
            <a:extLst>
              <a:ext uri="{FF2B5EF4-FFF2-40B4-BE49-F238E27FC236}">
                <a16:creationId xmlns:a16="http://schemas.microsoft.com/office/drawing/2014/main" xmlns="" id="{D42616E5-78CA-4E61-AF8D-9CC8F4DFE6B0}"/>
              </a:ext>
            </a:extLst>
          </p:cNvPr>
          <p:cNvGrpSpPr/>
          <p:nvPr userDrawn="1"/>
        </p:nvGrpSpPr>
        <p:grpSpPr>
          <a:xfrm>
            <a:off x="-1" y="887694"/>
            <a:ext cx="12192002" cy="5916906"/>
            <a:chOff x="-1" y="887694"/>
            <a:chExt cx="12192002" cy="5916906"/>
          </a:xfrm>
        </p:grpSpPr>
        <p:sp>
          <p:nvSpPr>
            <p:cNvPr id="9" name="Rectangle 8">
              <a:extLst>
                <a:ext uri="{FF2B5EF4-FFF2-40B4-BE49-F238E27FC236}">
                  <a16:creationId xmlns:a16="http://schemas.microsoft.com/office/drawing/2014/main" xmlns="" id="{2CB14785-7284-46F9-9CBB-93A38C250872}"/>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extBox 9">
              <a:extLst>
                <a:ext uri="{FF2B5EF4-FFF2-40B4-BE49-F238E27FC236}">
                  <a16:creationId xmlns:a16="http://schemas.microsoft.com/office/drawing/2014/main" xmlns="" id="{7453204F-E80A-4C0C-882A-CDCFD5519EDE}"/>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1" name="Rectangle 10">
              <a:extLst>
                <a:ext uri="{FF2B5EF4-FFF2-40B4-BE49-F238E27FC236}">
                  <a16:creationId xmlns:a16="http://schemas.microsoft.com/office/drawing/2014/main" xmlns="" id="{909DC60A-E4EA-4943-81E5-9EF498AA9CA3}"/>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3" name="Picture 12">
            <a:extLst>
              <a:ext uri="{FF2B5EF4-FFF2-40B4-BE49-F238E27FC236}">
                <a16:creationId xmlns:a16="http://schemas.microsoft.com/office/drawing/2014/main" xmlns="" id="{48025C63-1607-4FA9-8EAF-FF749CFB8C65}"/>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725463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AECAB219-600E-42B6-A51E-4ED14FDB5BE2}"/>
              </a:ext>
            </a:extLst>
          </p:cNvPr>
          <p:cNvGrpSpPr/>
          <p:nvPr userDrawn="1"/>
        </p:nvGrpSpPr>
        <p:grpSpPr>
          <a:xfrm>
            <a:off x="-1" y="84185"/>
            <a:ext cx="12192001" cy="756961"/>
            <a:chOff x="-1" y="84185"/>
            <a:chExt cx="12192001" cy="756961"/>
          </a:xfrm>
        </p:grpSpPr>
        <p:sp>
          <p:nvSpPr>
            <p:cNvPr id="4" name="Rectangle 3">
              <a:extLst>
                <a:ext uri="{FF2B5EF4-FFF2-40B4-BE49-F238E27FC236}">
                  <a16:creationId xmlns:a16="http://schemas.microsoft.com/office/drawing/2014/main" xmlns="" id="{3FCF5746-40A2-4711-8E2B-1160887CA08F}"/>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5" name="Picture 4" descr="Text&#10;&#10;Description automatically generated">
              <a:extLst>
                <a:ext uri="{FF2B5EF4-FFF2-40B4-BE49-F238E27FC236}">
                  <a16:creationId xmlns:a16="http://schemas.microsoft.com/office/drawing/2014/main" xmlns="" id="{4AD6B662-7522-4F45-B877-52FC904D99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6" name="Picture 5" descr="Logo, company name&#10;&#10;Description automatically generated">
              <a:extLst>
                <a:ext uri="{FF2B5EF4-FFF2-40B4-BE49-F238E27FC236}">
                  <a16:creationId xmlns:a16="http://schemas.microsoft.com/office/drawing/2014/main" xmlns="" id="{CC3C1861-06C7-4C41-9231-7F5059D7633C}"/>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7" name="Group 6">
            <a:extLst>
              <a:ext uri="{FF2B5EF4-FFF2-40B4-BE49-F238E27FC236}">
                <a16:creationId xmlns:a16="http://schemas.microsoft.com/office/drawing/2014/main" xmlns="" id="{A8220575-6F04-42B8-BE22-59F8A506BA10}"/>
              </a:ext>
            </a:extLst>
          </p:cNvPr>
          <p:cNvGrpSpPr/>
          <p:nvPr userDrawn="1"/>
        </p:nvGrpSpPr>
        <p:grpSpPr>
          <a:xfrm>
            <a:off x="-1" y="887694"/>
            <a:ext cx="12192002" cy="5916906"/>
            <a:chOff x="-1" y="887694"/>
            <a:chExt cx="12192002" cy="5916906"/>
          </a:xfrm>
        </p:grpSpPr>
        <p:sp>
          <p:nvSpPr>
            <p:cNvPr id="8" name="Rectangle 7">
              <a:extLst>
                <a:ext uri="{FF2B5EF4-FFF2-40B4-BE49-F238E27FC236}">
                  <a16:creationId xmlns:a16="http://schemas.microsoft.com/office/drawing/2014/main" xmlns="" id="{AC886510-961B-4E9F-BE3B-2057B43D708E}"/>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a:extLst>
                <a:ext uri="{FF2B5EF4-FFF2-40B4-BE49-F238E27FC236}">
                  <a16:creationId xmlns:a16="http://schemas.microsoft.com/office/drawing/2014/main" xmlns="" id="{AC5B2333-2F3F-403D-A138-4E20536BBA19}"/>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0" name="Rectangle 9">
              <a:extLst>
                <a:ext uri="{FF2B5EF4-FFF2-40B4-BE49-F238E27FC236}">
                  <a16:creationId xmlns:a16="http://schemas.microsoft.com/office/drawing/2014/main" xmlns="" id="{E6006A21-EE92-44B5-BA2A-2D3211226D2D}"/>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1" name="Picture 10">
            <a:extLst>
              <a:ext uri="{FF2B5EF4-FFF2-40B4-BE49-F238E27FC236}">
                <a16:creationId xmlns:a16="http://schemas.microsoft.com/office/drawing/2014/main" xmlns="" id="{D1F97270-02FE-4D90-B286-2B56B6BB9C93}"/>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843042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C4FFC-8A0D-4DDB-8F7C-33E1F6CF5581}"/>
              </a:ext>
            </a:extLst>
          </p:cNvPr>
          <p:cNvSpPr>
            <a:spLocks noGrp="1"/>
          </p:cNvSpPr>
          <p:nvPr>
            <p:ph type="title"/>
          </p:nvPr>
        </p:nvSpPr>
        <p:spPr>
          <a:xfrm>
            <a:off x="839788" y="1143000"/>
            <a:ext cx="3932237" cy="914400"/>
          </a:xfrm>
          <a:prstGeom prst="rect">
            <a:avLst/>
          </a:prstGeom>
        </p:spPr>
        <p:txBody>
          <a:bodyPr anchor="b"/>
          <a:lstStyle>
            <a:lvl1pPr>
              <a:defRPr sz="3200"/>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F7F71E13-520F-4D4E-8689-725B6B777634}"/>
              </a:ext>
            </a:extLst>
          </p:cNvPr>
          <p:cNvSpPr>
            <a:spLocks noGrp="1"/>
          </p:cNvSpPr>
          <p:nvPr>
            <p:ph idx="1"/>
          </p:nvPr>
        </p:nvSpPr>
        <p:spPr>
          <a:xfrm>
            <a:off x="5183188" y="1143000"/>
            <a:ext cx="6172200" cy="47180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
        <p:nvSpPr>
          <p:cNvPr id="4" name="Text Placeholder 3">
            <a:extLst>
              <a:ext uri="{FF2B5EF4-FFF2-40B4-BE49-F238E27FC236}">
                <a16:creationId xmlns:a16="http://schemas.microsoft.com/office/drawing/2014/main" xmlns="" id="{D26939E1-06BA-4AA4-900D-E2EAE7A3C5A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grpSp>
        <p:nvGrpSpPr>
          <p:cNvPr id="6" name="Group 5">
            <a:extLst>
              <a:ext uri="{FF2B5EF4-FFF2-40B4-BE49-F238E27FC236}">
                <a16:creationId xmlns:a16="http://schemas.microsoft.com/office/drawing/2014/main" xmlns="" id="{DA24D47D-9127-4A6A-94BA-E508094B553C}"/>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388AE6B3-D553-4150-9C8A-351983D65632}"/>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Text&#10;&#10;Description automatically generated">
              <a:extLst>
                <a:ext uri="{FF2B5EF4-FFF2-40B4-BE49-F238E27FC236}">
                  <a16:creationId xmlns:a16="http://schemas.microsoft.com/office/drawing/2014/main" xmlns="" id="{8BE40403-FA54-4A6B-888F-86C9CC55B57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D8AD8D8E-638F-4469-BD2F-78A907F41BFF}"/>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B17055DF-9A70-4627-A732-79260B519779}"/>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C311BF66-6CF5-4E46-BB21-BAEA86339F54}"/>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xmlns="" id="{5327EE4F-447F-40AF-A131-1FB74736935C}"/>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CD5FACA5-0840-4DC8-B9B2-814A31CE3E0D}"/>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4" name="Picture 13">
            <a:extLst>
              <a:ext uri="{FF2B5EF4-FFF2-40B4-BE49-F238E27FC236}">
                <a16:creationId xmlns:a16="http://schemas.microsoft.com/office/drawing/2014/main" xmlns="" id="{99DA2E62-5C26-4559-A205-6B3EA63ED582}"/>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02772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DCC0C-BCB1-4C07-A562-AF4C72069F95}"/>
              </a:ext>
            </a:extLst>
          </p:cNvPr>
          <p:cNvSpPr>
            <a:spLocks noGrp="1"/>
          </p:cNvSpPr>
          <p:nvPr>
            <p:ph type="title"/>
          </p:nvPr>
        </p:nvSpPr>
        <p:spPr>
          <a:xfrm>
            <a:off x="838200" y="1121229"/>
            <a:ext cx="10515600" cy="569459"/>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F3435B06-EE93-46D0-9167-91B81DFC7C8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grpSp>
        <p:nvGrpSpPr>
          <p:cNvPr id="5" name="Group 4">
            <a:extLst>
              <a:ext uri="{FF2B5EF4-FFF2-40B4-BE49-F238E27FC236}">
                <a16:creationId xmlns:a16="http://schemas.microsoft.com/office/drawing/2014/main" xmlns="" id="{F4AF2B11-8239-447D-B777-E8DE3567095E}"/>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D8AC5688-453B-412E-92CC-8C2B5953CA91}"/>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B2AEC325-7928-4D77-8F14-B4BE53D2CD9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F29B6663-D7BE-47D2-B762-989A8983D1D9}"/>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3B48304D-E45A-45FC-8B37-6DB4FF5346B9}"/>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2BA560C0-248D-49B8-AE8D-83BF28888025}"/>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6ECAF86F-B443-4A67-A043-D53AF6296DDF}"/>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8B7CD7B5-9294-4D29-8157-D07A4D2D4AB3}"/>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5" name="Picture 14">
            <a:extLst>
              <a:ext uri="{FF2B5EF4-FFF2-40B4-BE49-F238E27FC236}">
                <a16:creationId xmlns:a16="http://schemas.microsoft.com/office/drawing/2014/main" xmlns="" id="{5D4D0CB9-FFFD-47BB-B72D-9AF99AB85AC8}"/>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3" name="TextBox 12">
            <a:extLst>
              <a:ext uri="{FF2B5EF4-FFF2-40B4-BE49-F238E27FC236}">
                <a16:creationId xmlns:a16="http://schemas.microsoft.com/office/drawing/2014/main" xmlns="" id="{54026153-2E8A-41A1-A2D7-AF279F209F2A}"/>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4045758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DB7FF-0983-4F74-9F00-40CA8CDEDE50}"/>
              </a:ext>
            </a:extLst>
          </p:cNvPr>
          <p:cNvSpPr>
            <a:spLocks noGrp="1"/>
          </p:cNvSpPr>
          <p:nvPr>
            <p:ph type="title"/>
          </p:nvPr>
        </p:nvSpPr>
        <p:spPr>
          <a:xfrm>
            <a:off x="839788" y="1132114"/>
            <a:ext cx="3932237" cy="925286"/>
          </a:xfrm>
          <a:prstGeom prst="rect">
            <a:avLst/>
          </a:prstGeom>
        </p:spPr>
        <p:txBody>
          <a:bodyPr anchor="b"/>
          <a:lstStyle>
            <a:lvl1pPr>
              <a:defRPr sz="3200"/>
            </a:lvl1pPr>
          </a:lstStyle>
          <a:p>
            <a:r>
              <a:rPr lang="en-GB"/>
              <a:t>Click to edit Master title style</a:t>
            </a:r>
            <a:endParaRPr lang="en-ZA" dirty="0"/>
          </a:p>
        </p:txBody>
      </p:sp>
      <p:sp>
        <p:nvSpPr>
          <p:cNvPr id="3" name="Picture Placeholder 2">
            <a:extLst>
              <a:ext uri="{FF2B5EF4-FFF2-40B4-BE49-F238E27FC236}">
                <a16:creationId xmlns:a16="http://schemas.microsoft.com/office/drawing/2014/main" xmlns="" id="{322E7610-F522-4748-BAAF-B6A8CF795F76}"/>
              </a:ext>
            </a:extLst>
          </p:cNvPr>
          <p:cNvSpPr>
            <a:spLocks noGrp="1"/>
          </p:cNvSpPr>
          <p:nvPr>
            <p:ph type="pic" idx="1"/>
          </p:nvPr>
        </p:nvSpPr>
        <p:spPr>
          <a:xfrm>
            <a:off x="5183188" y="1132114"/>
            <a:ext cx="6172200" cy="472893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ZA"/>
          </a:p>
        </p:txBody>
      </p:sp>
      <p:sp>
        <p:nvSpPr>
          <p:cNvPr id="4" name="Text Placeholder 3">
            <a:extLst>
              <a:ext uri="{FF2B5EF4-FFF2-40B4-BE49-F238E27FC236}">
                <a16:creationId xmlns:a16="http://schemas.microsoft.com/office/drawing/2014/main" xmlns="" id="{3532EC42-0136-4200-9E06-9401E98469C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grpSp>
        <p:nvGrpSpPr>
          <p:cNvPr id="6" name="Group 5">
            <a:extLst>
              <a:ext uri="{FF2B5EF4-FFF2-40B4-BE49-F238E27FC236}">
                <a16:creationId xmlns:a16="http://schemas.microsoft.com/office/drawing/2014/main" xmlns="" id="{0EBC7731-29A7-46F7-9529-A344C7DD01B6}"/>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E62C9695-5F93-4035-BAF9-C8D7AA053A33}"/>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Text&#10;&#10;Description automatically generated">
              <a:extLst>
                <a:ext uri="{FF2B5EF4-FFF2-40B4-BE49-F238E27FC236}">
                  <a16:creationId xmlns:a16="http://schemas.microsoft.com/office/drawing/2014/main" xmlns="" id="{8F4DC723-7915-416A-B82C-0C0946385E0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14B2639E-5854-43CC-866B-31CF1C763BB2}"/>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D12F7F46-CEA5-4B8F-8522-E0990BC0E71E}"/>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0FD593B3-6A7A-4729-875E-03D439AD3810}"/>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xmlns="" id="{20240E61-4440-4A9F-9A7A-DFCAC84732D2}"/>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57D4A99B-FA2B-402A-963D-A31DA5460E7F}"/>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4" name="Picture 13">
            <a:extLst>
              <a:ext uri="{FF2B5EF4-FFF2-40B4-BE49-F238E27FC236}">
                <a16:creationId xmlns:a16="http://schemas.microsoft.com/office/drawing/2014/main" xmlns="" id="{B49EF6E6-AE23-4219-9CC2-823C548779DC}"/>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427652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0B69D-2F9C-4DFE-BED6-0CE895EDBC4D}"/>
              </a:ext>
            </a:extLst>
          </p:cNvPr>
          <p:cNvSpPr>
            <a:spLocks noGrp="1"/>
          </p:cNvSpPr>
          <p:nvPr>
            <p:ph type="title"/>
          </p:nvPr>
        </p:nvSpPr>
        <p:spPr>
          <a:xfrm>
            <a:off x="838200" y="1055914"/>
            <a:ext cx="10515600" cy="634774"/>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Vertical Text Placeholder 2">
            <a:extLst>
              <a:ext uri="{FF2B5EF4-FFF2-40B4-BE49-F238E27FC236}">
                <a16:creationId xmlns:a16="http://schemas.microsoft.com/office/drawing/2014/main" xmlns="" id="{CF728CE9-FFF7-4402-8872-62BC4FE85083}"/>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5" name="Group 4">
            <a:extLst>
              <a:ext uri="{FF2B5EF4-FFF2-40B4-BE49-F238E27FC236}">
                <a16:creationId xmlns:a16="http://schemas.microsoft.com/office/drawing/2014/main" xmlns="" id="{8A0849EC-A302-4946-9A36-38CFF6C49189}"/>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2802760C-518F-4A32-94B2-347376D3152C}"/>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AAE3827A-1FAD-4E4B-ACE9-65D41969612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CCA55A74-1223-4293-A1ED-618D9AB52D0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9B6D90AA-A795-4DEC-97CA-5BC0A734C5FB}"/>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F6530085-3380-4365-BD76-A2A131976D17}"/>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F8C889E7-AE45-4285-A319-D219FADBC89D}"/>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8A3275EF-F25A-42DA-A234-B7361FF8A8C1}"/>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3" name="Picture 12">
            <a:extLst>
              <a:ext uri="{FF2B5EF4-FFF2-40B4-BE49-F238E27FC236}">
                <a16:creationId xmlns:a16="http://schemas.microsoft.com/office/drawing/2014/main" xmlns="" id="{A8B530CD-E4DE-4D8B-B104-77BB8B7FE3A6}"/>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4469315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2EDE05E-263D-4643-A7FC-7A78FDDB1C2D}"/>
              </a:ext>
            </a:extLst>
          </p:cNvPr>
          <p:cNvSpPr>
            <a:spLocks noGrp="1"/>
          </p:cNvSpPr>
          <p:nvPr>
            <p:ph type="title" orient="vert"/>
          </p:nvPr>
        </p:nvSpPr>
        <p:spPr>
          <a:xfrm>
            <a:off x="8724900" y="1099457"/>
            <a:ext cx="2628900" cy="5077506"/>
          </a:xfrm>
          <a:prstGeom prst="rect">
            <a:avLst/>
          </a:prstGeom>
        </p:spPr>
        <p:txBody>
          <a:bodyPr vert="eaVert">
            <a:normAutofit/>
          </a:bodyPr>
          <a:lstStyle>
            <a:lvl1pPr>
              <a:defRPr sz="4000" b="1">
                <a:latin typeface="+mn-lt"/>
              </a:defRPr>
            </a:lvl1pPr>
          </a:lstStyle>
          <a:p>
            <a:r>
              <a:rPr lang="en-GB"/>
              <a:t>Click to edit Master title style</a:t>
            </a:r>
            <a:endParaRPr lang="en-ZA" dirty="0"/>
          </a:p>
        </p:txBody>
      </p:sp>
      <p:sp>
        <p:nvSpPr>
          <p:cNvPr id="3" name="Vertical Text Placeholder 2">
            <a:extLst>
              <a:ext uri="{FF2B5EF4-FFF2-40B4-BE49-F238E27FC236}">
                <a16:creationId xmlns:a16="http://schemas.microsoft.com/office/drawing/2014/main" xmlns="" id="{02F375EC-703E-4C5F-8590-756B942327CA}"/>
              </a:ext>
            </a:extLst>
          </p:cNvPr>
          <p:cNvSpPr>
            <a:spLocks noGrp="1"/>
          </p:cNvSpPr>
          <p:nvPr>
            <p:ph type="body" orient="vert" idx="1"/>
          </p:nvPr>
        </p:nvSpPr>
        <p:spPr>
          <a:xfrm>
            <a:off x="838200" y="1099457"/>
            <a:ext cx="7734300" cy="5077506"/>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5" name="Group 4">
            <a:extLst>
              <a:ext uri="{FF2B5EF4-FFF2-40B4-BE49-F238E27FC236}">
                <a16:creationId xmlns:a16="http://schemas.microsoft.com/office/drawing/2014/main" xmlns="" id="{467F5F66-0780-4A1F-9E3A-808A7256E576}"/>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279A589B-DFA5-42DA-817D-E9EB614D2422}"/>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FA23B353-7B3C-4D05-9299-371E6464F50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47270A4D-0F5B-4435-9746-81F739014B5E}"/>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F2C6B271-E058-43DE-AE74-D5D6F55D7AA5}"/>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D61E80DE-3F2B-4542-B563-C95EE9E404DE}"/>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0EAA238C-2F06-4AAE-A3A3-516611E5AB1B}"/>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9F913655-55D2-4726-BF06-35D3752D109A}"/>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3" name="Picture 12">
            <a:extLst>
              <a:ext uri="{FF2B5EF4-FFF2-40B4-BE49-F238E27FC236}">
                <a16:creationId xmlns:a16="http://schemas.microsoft.com/office/drawing/2014/main" xmlns="" id="{470CA915-034C-42E4-8D4F-28B7F87A9B2A}"/>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Tree>
    <p:extLst>
      <p:ext uri="{BB962C8B-B14F-4D97-AF65-F5344CB8AC3E}">
        <p14:creationId xmlns:p14="http://schemas.microsoft.com/office/powerpoint/2010/main" xmlns="" val="262057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5BBF2-7ACF-463B-B9A4-B826F59B57B7}"/>
              </a:ext>
            </a:extLst>
          </p:cNvPr>
          <p:cNvSpPr>
            <a:spLocks noGrp="1"/>
          </p:cNvSpPr>
          <p:nvPr>
            <p:ph type="title"/>
          </p:nvPr>
        </p:nvSpPr>
        <p:spPr>
          <a:xfrm>
            <a:off x="814051" y="1228718"/>
            <a:ext cx="10515600" cy="598588"/>
          </a:xfrm>
          <a:prstGeom prst="rect">
            <a:avLst/>
          </a:prstGeom>
        </p:spPr>
        <p:txBody>
          <a:bodyPr anchor="b">
            <a:normAutofit/>
          </a:bodyPr>
          <a:lstStyle>
            <a:lvl1pPr>
              <a:defRPr sz="4000" b="1">
                <a:latin typeface="+mn-lt"/>
              </a:defRPr>
            </a:lvl1p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90A4D7B4-73EE-4DBD-873F-0B575F28C246}"/>
              </a:ext>
            </a:extLst>
          </p:cNvPr>
          <p:cNvSpPr>
            <a:spLocks noGrp="1"/>
          </p:cNvSpPr>
          <p:nvPr>
            <p:ph type="body" idx="1"/>
          </p:nvPr>
        </p:nvSpPr>
        <p:spPr>
          <a:xfrm>
            <a:off x="831850" y="2094316"/>
            <a:ext cx="10515600" cy="3995335"/>
          </a:xfrm>
          <a:prstGeom prst="rect">
            <a:avLst/>
          </a:prstGeo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grpSp>
        <p:nvGrpSpPr>
          <p:cNvPr id="5" name="Group 4">
            <a:extLst>
              <a:ext uri="{FF2B5EF4-FFF2-40B4-BE49-F238E27FC236}">
                <a16:creationId xmlns:a16="http://schemas.microsoft.com/office/drawing/2014/main" xmlns="" id="{C432AE33-DFED-4FD8-BE53-7566959F3430}"/>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6B53FCB9-D163-43FB-A080-0E8E0AAF718E}"/>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Text&#10;&#10;Description automatically generated">
              <a:extLst>
                <a:ext uri="{FF2B5EF4-FFF2-40B4-BE49-F238E27FC236}">
                  <a16:creationId xmlns:a16="http://schemas.microsoft.com/office/drawing/2014/main" xmlns="" id="{8A139EC7-78AA-40EB-AC48-C7AA7666A58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AD673780-8584-4A82-9BFD-53A012FD4376}"/>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7C63376A-7D09-4963-A97F-DC05EE7F46F0}"/>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F1B3A7C8-2566-45D1-AFED-45FD24CC2378}"/>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TextBox 10">
              <a:extLst>
                <a:ext uri="{FF2B5EF4-FFF2-40B4-BE49-F238E27FC236}">
                  <a16:creationId xmlns:a16="http://schemas.microsoft.com/office/drawing/2014/main" xmlns="" id="{F151F598-01DA-4859-AD79-9027333DC507}"/>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1B792CB5-45F1-42A0-AE2C-A6560CD99BEB}"/>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4" name="Picture 13">
            <a:extLst>
              <a:ext uri="{FF2B5EF4-FFF2-40B4-BE49-F238E27FC236}">
                <a16:creationId xmlns:a16="http://schemas.microsoft.com/office/drawing/2014/main" xmlns="" id="{2E20BAF7-D1EE-4250-A7E8-0F903FBFD409}"/>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4" name="TextBox 3">
            <a:extLst>
              <a:ext uri="{FF2B5EF4-FFF2-40B4-BE49-F238E27FC236}">
                <a16:creationId xmlns:a16="http://schemas.microsoft.com/office/drawing/2014/main" xmlns="" id="{365B8AA4-93E4-46EB-9A08-6A417D02CD2C}"/>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89820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BD06A-099D-42EB-9E9D-77B90CFDE085}"/>
              </a:ext>
            </a:extLst>
          </p:cNvPr>
          <p:cNvSpPr>
            <a:spLocks noGrp="1"/>
          </p:cNvSpPr>
          <p:nvPr>
            <p:ph type="title"/>
          </p:nvPr>
        </p:nvSpPr>
        <p:spPr>
          <a:xfrm>
            <a:off x="838200" y="1077686"/>
            <a:ext cx="10515600" cy="613002"/>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967A0BE9-B9DD-4672-BD9B-DA227B2BEFFC}"/>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Content Placeholder 3">
            <a:extLst>
              <a:ext uri="{FF2B5EF4-FFF2-40B4-BE49-F238E27FC236}">
                <a16:creationId xmlns:a16="http://schemas.microsoft.com/office/drawing/2014/main" xmlns="" id="{AE816645-A85D-44CA-BE60-8A2695C0B156}"/>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6" name="Group 5">
            <a:extLst>
              <a:ext uri="{FF2B5EF4-FFF2-40B4-BE49-F238E27FC236}">
                <a16:creationId xmlns:a16="http://schemas.microsoft.com/office/drawing/2014/main" xmlns="" id="{97635F3E-1E6C-4D41-892F-FDFCC853D1CE}"/>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1FF527DE-0526-47F9-993E-C33431F2A994}"/>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Text&#10;&#10;Description automatically generated">
              <a:extLst>
                <a:ext uri="{FF2B5EF4-FFF2-40B4-BE49-F238E27FC236}">
                  <a16:creationId xmlns:a16="http://schemas.microsoft.com/office/drawing/2014/main" xmlns="" id="{B4105B12-F4E5-455A-92E1-8C21D2CA0B0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94177F6E-5560-450C-9ECE-66CFFDBD26C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D286ADDE-056B-441F-8B12-5B3F00A21DFF}"/>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41846B6C-FD5D-4A1F-B04E-992656AD1FEA}"/>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xmlns="" id="{D1135F8E-0F5F-4CE6-AE10-B1FCA142F63A}"/>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CAE4E62F-46A6-4872-9110-0C44B1238655}"/>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5" name="Picture 14">
            <a:extLst>
              <a:ext uri="{FF2B5EF4-FFF2-40B4-BE49-F238E27FC236}">
                <a16:creationId xmlns:a16="http://schemas.microsoft.com/office/drawing/2014/main" xmlns="" id="{BA985534-60D3-46E4-95BD-3D3F692058D5}"/>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4" name="TextBox 13">
            <a:extLst>
              <a:ext uri="{FF2B5EF4-FFF2-40B4-BE49-F238E27FC236}">
                <a16:creationId xmlns:a16="http://schemas.microsoft.com/office/drawing/2014/main" xmlns="" id="{D3C6052C-96D4-44E6-83D1-DC7481284827}"/>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152990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FC4AB-9B57-41B3-871A-5A9AA6340718}"/>
              </a:ext>
            </a:extLst>
          </p:cNvPr>
          <p:cNvSpPr>
            <a:spLocks noGrp="1"/>
          </p:cNvSpPr>
          <p:nvPr>
            <p:ph type="title"/>
          </p:nvPr>
        </p:nvSpPr>
        <p:spPr>
          <a:xfrm>
            <a:off x="839788" y="1066800"/>
            <a:ext cx="10515600" cy="623888"/>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DC6DFA7C-538B-4F8E-A7F8-D6621AAC049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94A80D6E-29EF-47C1-BE0C-EEEEC37FE547}"/>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
        <p:nvSpPr>
          <p:cNvPr id="5" name="Text Placeholder 4">
            <a:extLst>
              <a:ext uri="{FF2B5EF4-FFF2-40B4-BE49-F238E27FC236}">
                <a16:creationId xmlns:a16="http://schemas.microsoft.com/office/drawing/2014/main" xmlns="" id="{9407547E-760F-4FD3-BD0E-EA034E1E04D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400A8122-B0B2-4B66-AC1B-607055A4C12D}"/>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8" name="Group 7">
            <a:extLst>
              <a:ext uri="{FF2B5EF4-FFF2-40B4-BE49-F238E27FC236}">
                <a16:creationId xmlns:a16="http://schemas.microsoft.com/office/drawing/2014/main" xmlns="" id="{CB56E957-9AE2-4C01-A5BF-E64DDBC18113}"/>
              </a:ext>
            </a:extLst>
          </p:cNvPr>
          <p:cNvGrpSpPr/>
          <p:nvPr userDrawn="1"/>
        </p:nvGrpSpPr>
        <p:grpSpPr>
          <a:xfrm>
            <a:off x="-1" y="84185"/>
            <a:ext cx="12192001" cy="756961"/>
            <a:chOff x="-1" y="84185"/>
            <a:chExt cx="12192001" cy="756961"/>
          </a:xfrm>
        </p:grpSpPr>
        <p:sp>
          <p:nvSpPr>
            <p:cNvPr id="9" name="Rectangle 8">
              <a:extLst>
                <a:ext uri="{FF2B5EF4-FFF2-40B4-BE49-F238E27FC236}">
                  <a16:creationId xmlns:a16="http://schemas.microsoft.com/office/drawing/2014/main" xmlns="" id="{78D98D65-D9F1-4DB2-9361-1660689772BA}"/>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0" name="Picture 9" descr="Text&#10;&#10;Description automatically generated">
              <a:extLst>
                <a:ext uri="{FF2B5EF4-FFF2-40B4-BE49-F238E27FC236}">
                  <a16:creationId xmlns:a16="http://schemas.microsoft.com/office/drawing/2014/main" xmlns="" id="{F6F689F6-D449-4ED3-99D1-36D404EA323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11" name="Picture 10" descr="Logo, company name&#10;&#10;Description automatically generated">
              <a:extLst>
                <a:ext uri="{FF2B5EF4-FFF2-40B4-BE49-F238E27FC236}">
                  <a16:creationId xmlns:a16="http://schemas.microsoft.com/office/drawing/2014/main" xmlns="" id="{09130E89-7CFF-42BE-B02C-861C44E1654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2" name="Group 11">
            <a:extLst>
              <a:ext uri="{FF2B5EF4-FFF2-40B4-BE49-F238E27FC236}">
                <a16:creationId xmlns:a16="http://schemas.microsoft.com/office/drawing/2014/main" xmlns="" id="{7A6309C6-3825-4A2A-8253-C297F190F721}"/>
              </a:ext>
            </a:extLst>
          </p:cNvPr>
          <p:cNvGrpSpPr/>
          <p:nvPr userDrawn="1"/>
        </p:nvGrpSpPr>
        <p:grpSpPr>
          <a:xfrm>
            <a:off x="-1" y="887694"/>
            <a:ext cx="12192002" cy="5916906"/>
            <a:chOff x="-1" y="887694"/>
            <a:chExt cx="12192002" cy="5916906"/>
          </a:xfrm>
        </p:grpSpPr>
        <p:sp>
          <p:nvSpPr>
            <p:cNvPr id="13" name="Rectangle 12">
              <a:extLst>
                <a:ext uri="{FF2B5EF4-FFF2-40B4-BE49-F238E27FC236}">
                  <a16:creationId xmlns:a16="http://schemas.microsoft.com/office/drawing/2014/main" xmlns="" id="{27347F1C-366E-44BB-92AE-00C7DC70EB84}"/>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a:extLst>
                <a:ext uri="{FF2B5EF4-FFF2-40B4-BE49-F238E27FC236}">
                  <a16:creationId xmlns:a16="http://schemas.microsoft.com/office/drawing/2014/main" xmlns="" id="{EB507A52-66E3-4081-8B6E-E9EAF6D63F98}"/>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5" name="Rectangle 14">
              <a:extLst>
                <a:ext uri="{FF2B5EF4-FFF2-40B4-BE49-F238E27FC236}">
                  <a16:creationId xmlns:a16="http://schemas.microsoft.com/office/drawing/2014/main" xmlns="" id="{CB28E8A6-9468-486B-9D57-8A3F84E299F4}"/>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7" name="Picture 16">
            <a:extLst>
              <a:ext uri="{FF2B5EF4-FFF2-40B4-BE49-F238E27FC236}">
                <a16:creationId xmlns:a16="http://schemas.microsoft.com/office/drawing/2014/main" xmlns="" id="{D577272C-B9AF-477A-A122-9949B2262F83}"/>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6" name="TextBox 15">
            <a:extLst>
              <a:ext uri="{FF2B5EF4-FFF2-40B4-BE49-F238E27FC236}">
                <a16:creationId xmlns:a16="http://schemas.microsoft.com/office/drawing/2014/main" xmlns="" id="{E61A8003-7C28-4756-83A2-BA7F8F3E63FE}"/>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418127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9F89E-0479-4019-A2C3-6CE442578EB9}"/>
              </a:ext>
            </a:extLst>
          </p:cNvPr>
          <p:cNvSpPr>
            <a:spLocks noGrp="1"/>
          </p:cNvSpPr>
          <p:nvPr>
            <p:ph type="title"/>
          </p:nvPr>
        </p:nvSpPr>
        <p:spPr>
          <a:xfrm>
            <a:off x="838200" y="1066800"/>
            <a:ext cx="10515600" cy="623888"/>
          </a:xfrm>
          <a:prstGeom prst="rect">
            <a:avLst/>
          </a:prstGeom>
        </p:spPr>
        <p:txBody>
          <a:bodyPr>
            <a:noAutofit/>
          </a:bodyPr>
          <a:lstStyle>
            <a:lvl1pPr>
              <a:defRPr sz="4000" b="1">
                <a:latin typeface="+mn-lt"/>
              </a:defRPr>
            </a:lvl1pPr>
          </a:lstStyle>
          <a:p>
            <a:r>
              <a:rPr lang="en-GB"/>
              <a:t>Click to edit Master title style</a:t>
            </a:r>
            <a:endParaRPr lang="en-ZA" dirty="0"/>
          </a:p>
        </p:txBody>
      </p:sp>
      <p:grpSp>
        <p:nvGrpSpPr>
          <p:cNvPr id="4" name="Group 3">
            <a:extLst>
              <a:ext uri="{FF2B5EF4-FFF2-40B4-BE49-F238E27FC236}">
                <a16:creationId xmlns:a16="http://schemas.microsoft.com/office/drawing/2014/main" xmlns="" id="{F3A33D4F-7624-4271-ADF3-FACC2B2A3910}"/>
              </a:ext>
            </a:extLst>
          </p:cNvPr>
          <p:cNvGrpSpPr/>
          <p:nvPr userDrawn="1"/>
        </p:nvGrpSpPr>
        <p:grpSpPr>
          <a:xfrm>
            <a:off x="-1" y="84185"/>
            <a:ext cx="12192001" cy="756961"/>
            <a:chOff x="-1" y="84185"/>
            <a:chExt cx="12192001" cy="756961"/>
          </a:xfrm>
        </p:grpSpPr>
        <p:sp>
          <p:nvSpPr>
            <p:cNvPr id="5" name="Rectangle 4">
              <a:extLst>
                <a:ext uri="{FF2B5EF4-FFF2-40B4-BE49-F238E27FC236}">
                  <a16:creationId xmlns:a16="http://schemas.microsoft.com/office/drawing/2014/main" xmlns="" id="{F71CB27A-5B5B-4BEB-BA96-29F807125740}"/>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6" name="Picture 5" descr="Text&#10;&#10;Description automatically generated">
              <a:extLst>
                <a:ext uri="{FF2B5EF4-FFF2-40B4-BE49-F238E27FC236}">
                  <a16:creationId xmlns:a16="http://schemas.microsoft.com/office/drawing/2014/main" xmlns="" id="{4D159469-2137-45BC-8412-A02D900F77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7" name="Picture 6" descr="Logo, company name&#10;&#10;Description automatically generated">
              <a:extLst>
                <a:ext uri="{FF2B5EF4-FFF2-40B4-BE49-F238E27FC236}">
                  <a16:creationId xmlns:a16="http://schemas.microsoft.com/office/drawing/2014/main" xmlns="" id="{3BAC9CC6-CAC1-4557-88DB-343DB6746F44}"/>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8" name="Group 7">
            <a:extLst>
              <a:ext uri="{FF2B5EF4-FFF2-40B4-BE49-F238E27FC236}">
                <a16:creationId xmlns:a16="http://schemas.microsoft.com/office/drawing/2014/main" xmlns="" id="{D42616E5-78CA-4E61-AF8D-9CC8F4DFE6B0}"/>
              </a:ext>
            </a:extLst>
          </p:cNvPr>
          <p:cNvGrpSpPr/>
          <p:nvPr userDrawn="1"/>
        </p:nvGrpSpPr>
        <p:grpSpPr>
          <a:xfrm>
            <a:off x="-1" y="887694"/>
            <a:ext cx="12192002" cy="5916906"/>
            <a:chOff x="-1" y="887694"/>
            <a:chExt cx="12192002" cy="5916906"/>
          </a:xfrm>
        </p:grpSpPr>
        <p:sp>
          <p:nvSpPr>
            <p:cNvPr id="9" name="Rectangle 8">
              <a:extLst>
                <a:ext uri="{FF2B5EF4-FFF2-40B4-BE49-F238E27FC236}">
                  <a16:creationId xmlns:a16="http://schemas.microsoft.com/office/drawing/2014/main" xmlns="" id="{2CB14785-7284-46F9-9CBB-93A38C250872}"/>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TextBox 9">
              <a:extLst>
                <a:ext uri="{FF2B5EF4-FFF2-40B4-BE49-F238E27FC236}">
                  <a16:creationId xmlns:a16="http://schemas.microsoft.com/office/drawing/2014/main" xmlns="" id="{7453204F-E80A-4C0C-882A-CDCFD5519EDE}"/>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1" name="Rectangle 10">
              <a:extLst>
                <a:ext uri="{FF2B5EF4-FFF2-40B4-BE49-F238E27FC236}">
                  <a16:creationId xmlns:a16="http://schemas.microsoft.com/office/drawing/2014/main" xmlns="" id="{909DC60A-E4EA-4943-81E5-9EF498AA9CA3}"/>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3" name="Picture 12">
            <a:extLst>
              <a:ext uri="{FF2B5EF4-FFF2-40B4-BE49-F238E27FC236}">
                <a16:creationId xmlns:a16="http://schemas.microsoft.com/office/drawing/2014/main" xmlns="" id="{48025C63-1607-4FA9-8EAF-FF749CFB8C65}"/>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2" name="TextBox 11">
            <a:extLst>
              <a:ext uri="{FF2B5EF4-FFF2-40B4-BE49-F238E27FC236}">
                <a16:creationId xmlns:a16="http://schemas.microsoft.com/office/drawing/2014/main" xmlns="" id="{3B022DA8-7D16-45D0-A1BA-CACD0FAF621D}"/>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144786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AECAB219-600E-42B6-A51E-4ED14FDB5BE2}"/>
              </a:ext>
            </a:extLst>
          </p:cNvPr>
          <p:cNvGrpSpPr/>
          <p:nvPr userDrawn="1"/>
        </p:nvGrpSpPr>
        <p:grpSpPr>
          <a:xfrm>
            <a:off x="-1" y="84185"/>
            <a:ext cx="12192001" cy="756961"/>
            <a:chOff x="-1" y="84185"/>
            <a:chExt cx="12192001" cy="756961"/>
          </a:xfrm>
        </p:grpSpPr>
        <p:sp>
          <p:nvSpPr>
            <p:cNvPr id="4" name="Rectangle 3">
              <a:extLst>
                <a:ext uri="{FF2B5EF4-FFF2-40B4-BE49-F238E27FC236}">
                  <a16:creationId xmlns:a16="http://schemas.microsoft.com/office/drawing/2014/main" xmlns="" id="{3FCF5746-40A2-4711-8E2B-1160887CA08F}"/>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5" name="Picture 4" descr="Text&#10;&#10;Description automatically generated">
              <a:extLst>
                <a:ext uri="{FF2B5EF4-FFF2-40B4-BE49-F238E27FC236}">
                  <a16:creationId xmlns:a16="http://schemas.microsoft.com/office/drawing/2014/main" xmlns="" id="{4AD6B662-7522-4F45-B877-52FC904D99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6" name="Picture 5" descr="Logo, company name&#10;&#10;Description automatically generated">
              <a:extLst>
                <a:ext uri="{FF2B5EF4-FFF2-40B4-BE49-F238E27FC236}">
                  <a16:creationId xmlns:a16="http://schemas.microsoft.com/office/drawing/2014/main" xmlns="" id="{CC3C1861-06C7-4C41-9231-7F5059D7633C}"/>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7" name="Group 6">
            <a:extLst>
              <a:ext uri="{FF2B5EF4-FFF2-40B4-BE49-F238E27FC236}">
                <a16:creationId xmlns:a16="http://schemas.microsoft.com/office/drawing/2014/main" xmlns="" id="{A8220575-6F04-42B8-BE22-59F8A506BA10}"/>
              </a:ext>
            </a:extLst>
          </p:cNvPr>
          <p:cNvGrpSpPr/>
          <p:nvPr userDrawn="1"/>
        </p:nvGrpSpPr>
        <p:grpSpPr>
          <a:xfrm>
            <a:off x="-1" y="887694"/>
            <a:ext cx="12192002" cy="5916906"/>
            <a:chOff x="-1" y="887694"/>
            <a:chExt cx="12192002" cy="5916906"/>
          </a:xfrm>
        </p:grpSpPr>
        <p:sp>
          <p:nvSpPr>
            <p:cNvPr id="8" name="Rectangle 7">
              <a:extLst>
                <a:ext uri="{FF2B5EF4-FFF2-40B4-BE49-F238E27FC236}">
                  <a16:creationId xmlns:a16="http://schemas.microsoft.com/office/drawing/2014/main" xmlns="" id="{AC886510-961B-4E9F-BE3B-2057B43D708E}"/>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TextBox 8">
              <a:extLst>
                <a:ext uri="{FF2B5EF4-FFF2-40B4-BE49-F238E27FC236}">
                  <a16:creationId xmlns:a16="http://schemas.microsoft.com/office/drawing/2014/main" xmlns="" id="{AC5B2333-2F3F-403D-A138-4E20536BBA19}"/>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0" name="Rectangle 9">
              <a:extLst>
                <a:ext uri="{FF2B5EF4-FFF2-40B4-BE49-F238E27FC236}">
                  <a16:creationId xmlns:a16="http://schemas.microsoft.com/office/drawing/2014/main" xmlns="" id="{E6006A21-EE92-44B5-BA2A-2D3211226D2D}"/>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1" name="Picture 10">
            <a:extLst>
              <a:ext uri="{FF2B5EF4-FFF2-40B4-BE49-F238E27FC236}">
                <a16:creationId xmlns:a16="http://schemas.microsoft.com/office/drawing/2014/main" xmlns="" id="{D1F97270-02FE-4D90-B286-2B56B6BB9C93}"/>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2" name="TextBox 11">
            <a:extLst>
              <a:ext uri="{FF2B5EF4-FFF2-40B4-BE49-F238E27FC236}">
                <a16:creationId xmlns:a16="http://schemas.microsoft.com/office/drawing/2014/main" xmlns="" id="{02592557-6380-4D2A-827A-F3372458D369}"/>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367403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C4FFC-8A0D-4DDB-8F7C-33E1F6CF5581}"/>
              </a:ext>
            </a:extLst>
          </p:cNvPr>
          <p:cNvSpPr>
            <a:spLocks noGrp="1"/>
          </p:cNvSpPr>
          <p:nvPr>
            <p:ph type="title"/>
          </p:nvPr>
        </p:nvSpPr>
        <p:spPr>
          <a:xfrm>
            <a:off x="839788" y="1143000"/>
            <a:ext cx="3932237" cy="914400"/>
          </a:xfrm>
          <a:prstGeom prst="rect">
            <a:avLst/>
          </a:prstGeom>
        </p:spPr>
        <p:txBody>
          <a:bodyPr anchor="b"/>
          <a:lstStyle>
            <a:lvl1pPr>
              <a:defRPr sz="3200"/>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F7F71E13-520F-4D4E-8689-725B6B777634}"/>
              </a:ext>
            </a:extLst>
          </p:cNvPr>
          <p:cNvSpPr>
            <a:spLocks noGrp="1"/>
          </p:cNvSpPr>
          <p:nvPr>
            <p:ph idx="1"/>
          </p:nvPr>
        </p:nvSpPr>
        <p:spPr>
          <a:xfrm>
            <a:off x="5183188" y="1143000"/>
            <a:ext cx="6172200" cy="47180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
        <p:nvSpPr>
          <p:cNvPr id="4" name="Text Placeholder 3">
            <a:extLst>
              <a:ext uri="{FF2B5EF4-FFF2-40B4-BE49-F238E27FC236}">
                <a16:creationId xmlns:a16="http://schemas.microsoft.com/office/drawing/2014/main" xmlns="" id="{D26939E1-06BA-4AA4-900D-E2EAE7A3C5A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grpSp>
        <p:nvGrpSpPr>
          <p:cNvPr id="6" name="Group 5">
            <a:extLst>
              <a:ext uri="{FF2B5EF4-FFF2-40B4-BE49-F238E27FC236}">
                <a16:creationId xmlns:a16="http://schemas.microsoft.com/office/drawing/2014/main" xmlns="" id="{DA24D47D-9127-4A6A-94BA-E508094B553C}"/>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388AE6B3-D553-4150-9C8A-351983D65632}"/>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Text&#10;&#10;Description automatically generated">
              <a:extLst>
                <a:ext uri="{FF2B5EF4-FFF2-40B4-BE49-F238E27FC236}">
                  <a16:creationId xmlns:a16="http://schemas.microsoft.com/office/drawing/2014/main" xmlns="" id="{8BE40403-FA54-4A6B-888F-86C9CC55B57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D8AD8D8E-638F-4469-BD2F-78A907F41BFF}"/>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B17055DF-9A70-4627-A732-79260B519779}"/>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C311BF66-6CF5-4E46-BB21-BAEA86339F54}"/>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xmlns="" id="{5327EE4F-447F-40AF-A131-1FB74736935C}"/>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CD5FACA5-0840-4DC8-B9B2-814A31CE3E0D}"/>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4" name="Picture 13">
            <a:extLst>
              <a:ext uri="{FF2B5EF4-FFF2-40B4-BE49-F238E27FC236}">
                <a16:creationId xmlns:a16="http://schemas.microsoft.com/office/drawing/2014/main" xmlns="" id="{99DA2E62-5C26-4559-A205-6B3EA63ED582}"/>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5" name="TextBox 14">
            <a:extLst>
              <a:ext uri="{FF2B5EF4-FFF2-40B4-BE49-F238E27FC236}">
                <a16:creationId xmlns:a16="http://schemas.microsoft.com/office/drawing/2014/main" xmlns="" id="{30B46FE9-A7BD-49A3-A5B9-8DC0ECF161B2}"/>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322142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DB7FF-0983-4F74-9F00-40CA8CDEDE50}"/>
              </a:ext>
            </a:extLst>
          </p:cNvPr>
          <p:cNvSpPr>
            <a:spLocks noGrp="1"/>
          </p:cNvSpPr>
          <p:nvPr>
            <p:ph type="title"/>
          </p:nvPr>
        </p:nvSpPr>
        <p:spPr>
          <a:xfrm>
            <a:off x="839788" y="1132114"/>
            <a:ext cx="3932237" cy="925286"/>
          </a:xfrm>
          <a:prstGeom prst="rect">
            <a:avLst/>
          </a:prstGeom>
        </p:spPr>
        <p:txBody>
          <a:bodyPr anchor="b"/>
          <a:lstStyle>
            <a:lvl1pPr>
              <a:defRPr sz="3200"/>
            </a:lvl1pPr>
          </a:lstStyle>
          <a:p>
            <a:r>
              <a:rPr lang="en-GB"/>
              <a:t>Click to edit Master title style</a:t>
            </a:r>
            <a:endParaRPr lang="en-ZA" dirty="0"/>
          </a:p>
        </p:txBody>
      </p:sp>
      <p:sp>
        <p:nvSpPr>
          <p:cNvPr id="3" name="Picture Placeholder 2">
            <a:extLst>
              <a:ext uri="{FF2B5EF4-FFF2-40B4-BE49-F238E27FC236}">
                <a16:creationId xmlns:a16="http://schemas.microsoft.com/office/drawing/2014/main" xmlns="" id="{322E7610-F522-4748-BAAF-B6A8CF795F76}"/>
              </a:ext>
            </a:extLst>
          </p:cNvPr>
          <p:cNvSpPr>
            <a:spLocks noGrp="1"/>
          </p:cNvSpPr>
          <p:nvPr>
            <p:ph type="pic" idx="1"/>
          </p:nvPr>
        </p:nvSpPr>
        <p:spPr>
          <a:xfrm>
            <a:off x="5183188" y="1132114"/>
            <a:ext cx="6172200" cy="472893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ZA"/>
          </a:p>
        </p:txBody>
      </p:sp>
      <p:sp>
        <p:nvSpPr>
          <p:cNvPr id="4" name="Text Placeholder 3">
            <a:extLst>
              <a:ext uri="{FF2B5EF4-FFF2-40B4-BE49-F238E27FC236}">
                <a16:creationId xmlns:a16="http://schemas.microsoft.com/office/drawing/2014/main" xmlns="" id="{3532EC42-0136-4200-9E06-9401E98469C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grpSp>
        <p:nvGrpSpPr>
          <p:cNvPr id="6" name="Group 5">
            <a:extLst>
              <a:ext uri="{FF2B5EF4-FFF2-40B4-BE49-F238E27FC236}">
                <a16:creationId xmlns:a16="http://schemas.microsoft.com/office/drawing/2014/main" xmlns="" id="{0EBC7731-29A7-46F7-9529-A344C7DD01B6}"/>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E62C9695-5F93-4035-BAF9-C8D7AA053A33}"/>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descr="Text&#10;&#10;Description automatically generated">
              <a:extLst>
                <a:ext uri="{FF2B5EF4-FFF2-40B4-BE49-F238E27FC236}">
                  <a16:creationId xmlns:a16="http://schemas.microsoft.com/office/drawing/2014/main" xmlns="" id="{8F4DC723-7915-416A-B82C-0C0946385E0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14B2639E-5854-43CC-866B-31CF1C763BB2}"/>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D12F7F46-CEA5-4B8F-8522-E0990BC0E71E}"/>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0FD593B3-6A7A-4729-875E-03D439AD3810}"/>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Box 11">
              <a:extLst>
                <a:ext uri="{FF2B5EF4-FFF2-40B4-BE49-F238E27FC236}">
                  <a16:creationId xmlns:a16="http://schemas.microsoft.com/office/drawing/2014/main" xmlns="" id="{20240E61-4440-4A9F-9A7A-DFCAC84732D2}"/>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57D4A99B-FA2B-402A-963D-A31DA5460E7F}"/>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pic>
        <p:nvPicPr>
          <p:cNvPr id="14" name="Picture 13">
            <a:extLst>
              <a:ext uri="{FF2B5EF4-FFF2-40B4-BE49-F238E27FC236}">
                <a16:creationId xmlns:a16="http://schemas.microsoft.com/office/drawing/2014/main" xmlns="" id="{B49EF6E6-AE23-4219-9CC2-823C548779DC}"/>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5" name="TextBox 14">
            <a:extLst>
              <a:ext uri="{FF2B5EF4-FFF2-40B4-BE49-F238E27FC236}">
                <a16:creationId xmlns:a16="http://schemas.microsoft.com/office/drawing/2014/main" xmlns="" id="{38B4DD6F-85A5-4194-911B-F4CC5031F767}"/>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262366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06C9623-75CA-4707-83C7-7C2585FA5A46}"/>
              </a:ext>
            </a:extLst>
          </p:cNvPr>
          <p:cNvSpPr>
            <a:spLocks noGrp="1"/>
          </p:cNvSpPr>
          <p:nvPr>
            <p:ph type="title"/>
          </p:nvPr>
        </p:nvSpPr>
        <p:spPr>
          <a:xfrm>
            <a:off x="838200" y="1107621"/>
            <a:ext cx="10515600" cy="1325563"/>
          </a:xfrm>
          <a:prstGeom prst="rect">
            <a:avLst/>
          </a:prstGeom>
        </p:spPr>
        <p:txBody>
          <a:bodyPr vert="horz" lIns="91440" tIns="45720" rIns="91440" bIns="45720" rtlCol="0" anchor="ctr">
            <a:normAutofit/>
          </a:body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D73279EC-35EC-4FA4-8660-CC2BA241C6DF}"/>
              </a:ext>
            </a:extLst>
          </p:cNvPr>
          <p:cNvSpPr>
            <a:spLocks noGrp="1"/>
          </p:cNvSpPr>
          <p:nvPr>
            <p:ph type="body" idx="1"/>
          </p:nvPr>
        </p:nvSpPr>
        <p:spPr>
          <a:xfrm>
            <a:off x="838200" y="2612571"/>
            <a:ext cx="10515600" cy="35643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Tree>
    <p:extLst>
      <p:ext uri="{BB962C8B-B14F-4D97-AF65-F5344CB8AC3E}">
        <p14:creationId xmlns:p14="http://schemas.microsoft.com/office/powerpoint/2010/main" xmlns="" val="360195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06C9623-75CA-4707-83C7-7C2585FA5A46}"/>
              </a:ext>
            </a:extLst>
          </p:cNvPr>
          <p:cNvSpPr>
            <a:spLocks noGrp="1"/>
          </p:cNvSpPr>
          <p:nvPr>
            <p:ph type="title"/>
          </p:nvPr>
        </p:nvSpPr>
        <p:spPr>
          <a:xfrm>
            <a:off x="838200" y="1107621"/>
            <a:ext cx="10515600" cy="1325563"/>
          </a:xfrm>
          <a:prstGeom prst="rect">
            <a:avLst/>
          </a:prstGeom>
        </p:spPr>
        <p:txBody>
          <a:bodyPr vert="horz" lIns="91440" tIns="45720" rIns="91440" bIns="45720" rtlCol="0" anchor="ctr">
            <a:normAutofit/>
          </a:body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D73279EC-35EC-4FA4-8660-CC2BA241C6DF}"/>
              </a:ext>
            </a:extLst>
          </p:cNvPr>
          <p:cNvSpPr>
            <a:spLocks noGrp="1"/>
          </p:cNvSpPr>
          <p:nvPr>
            <p:ph type="body" idx="1"/>
          </p:nvPr>
        </p:nvSpPr>
        <p:spPr>
          <a:xfrm>
            <a:off x="838200" y="2612571"/>
            <a:ext cx="10515600" cy="35643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Tree>
    <p:extLst>
      <p:ext uri="{BB962C8B-B14F-4D97-AF65-F5344CB8AC3E}">
        <p14:creationId xmlns:p14="http://schemas.microsoft.com/office/powerpoint/2010/main" xmlns="" val="493764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itle 1">
            <a:extLst>
              <a:ext uri="{FF2B5EF4-FFF2-40B4-BE49-F238E27FC236}">
                <a16:creationId xmlns:a16="http://schemas.microsoft.com/office/drawing/2014/main" xmlns="" id="{4FD39DF8-293E-49ED-8B3F-355AE6F6031D}"/>
              </a:ext>
            </a:extLst>
          </p:cNvPr>
          <p:cNvSpPr>
            <a:spLocks noGrp="1"/>
          </p:cNvSpPr>
          <p:nvPr>
            <p:ph type="ctrTitle"/>
          </p:nvPr>
        </p:nvSpPr>
        <p:spPr>
          <a:xfrm>
            <a:off x="4785064" y="944880"/>
            <a:ext cx="7091976" cy="2484120"/>
          </a:xfrm>
          <a:prstGeom prst="rect">
            <a:avLst/>
          </a:prstGeom>
        </p:spPr>
        <p:txBody>
          <a:bodyPr anchor="b">
            <a:noAutofit/>
          </a:bodyPr>
          <a:lstStyle>
            <a:lvl1pPr algn="ctr">
              <a:lnSpc>
                <a:spcPct val="100000"/>
              </a:lnSpc>
              <a:defRPr sz="5400" b="1">
                <a:latin typeface="+mn-lt"/>
              </a:defRPr>
            </a:lvl1pPr>
          </a:lstStyle>
          <a:p>
            <a:pPr algn="l"/>
            <a:r>
              <a:rPr lang="en-US" sz="3200" dirty="0"/>
              <a:t>PROGRESS UPDATE ON THE IMPLEMENTATION OF BROADCASTING DIGITAL MIGRATION  TO PORTFOLIO COMMITTEE ON COMMUNICATIONS  </a:t>
            </a:r>
            <a:endParaRPr lang="en-ZA" sz="3200" dirty="0"/>
          </a:p>
        </p:txBody>
      </p:sp>
      <p:sp>
        <p:nvSpPr>
          <p:cNvPr id="4" name="Subtitle 2">
            <a:extLst>
              <a:ext uri="{FF2B5EF4-FFF2-40B4-BE49-F238E27FC236}">
                <a16:creationId xmlns:a16="http://schemas.microsoft.com/office/drawing/2014/main" xmlns="" id="{49704975-F5C2-4879-ADC8-A8F433D0BB27}"/>
              </a:ext>
            </a:extLst>
          </p:cNvPr>
          <p:cNvSpPr>
            <a:spLocks noGrp="1"/>
          </p:cNvSpPr>
          <p:nvPr>
            <p:ph type="subTitle" idx="1"/>
          </p:nvPr>
        </p:nvSpPr>
        <p:spPr>
          <a:xfrm>
            <a:off x="5984240" y="4510781"/>
            <a:ext cx="6094476" cy="660659"/>
          </a:xfrm>
          <a:prstGeom prst="rect">
            <a:avLst/>
          </a:prstGeom>
        </p:spPr>
        <p:txBody>
          <a:bodyPr>
            <a:norm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z="3200" b="1" dirty="0"/>
              <a:t>May 2022</a:t>
            </a:r>
            <a:endParaRPr lang="en-ZA" sz="3200" b="1" dirty="0"/>
          </a:p>
        </p:txBody>
      </p:sp>
    </p:spTree>
    <p:extLst>
      <p:ext uri="{BB962C8B-B14F-4D97-AF65-F5344CB8AC3E}">
        <p14:creationId xmlns:p14="http://schemas.microsoft.com/office/powerpoint/2010/main" xmlns="" val="71078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235201" y="118377"/>
            <a:ext cx="9113520" cy="598588"/>
          </a:xfrm>
        </p:spPr>
        <p:txBody>
          <a:bodyPr>
            <a:normAutofit/>
          </a:bodyPr>
          <a:lstStyle/>
          <a:p>
            <a:r>
              <a:rPr lang="en-US" sz="2400" dirty="0"/>
              <a:t> </a:t>
            </a:r>
            <a:endParaRPr lang="en-ZA" sz="2400" dirty="0"/>
          </a:p>
        </p:txBody>
      </p:sp>
      <p:sp>
        <p:nvSpPr>
          <p:cNvPr id="5" name="Text Placeholder 4">
            <a:extLst>
              <a:ext uri="{FF2B5EF4-FFF2-40B4-BE49-F238E27FC236}">
                <a16:creationId xmlns:a16="http://schemas.microsoft.com/office/drawing/2014/main" xmlns="" id="{82904445-7758-4088-831E-FB0667F6575C}"/>
              </a:ext>
            </a:extLst>
          </p:cNvPr>
          <p:cNvSpPr>
            <a:spLocks noGrp="1"/>
          </p:cNvSpPr>
          <p:nvPr>
            <p:ph type="body" idx="1"/>
          </p:nvPr>
        </p:nvSpPr>
        <p:spPr>
          <a:xfrm>
            <a:off x="566530" y="2027583"/>
            <a:ext cx="11407380" cy="3904413"/>
          </a:xfrm>
        </p:spPr>
        <p:txBody>
          <a:bodyPr>
            <a:normAutofit/>
          </a:bodyPr>
          <a:lstStyle/>
          <a:p>
            <a:pPr>
              <a:lnSpc>
                <a:spcPct val="150000"/>
              </a:lnSpc>
            </a:pPr>
            <a:r>
              <a:rPr lang="en-GB" dirty="0">
                <a:solidFill>
                  <a:schemeClr val="tx1"/>
                </a:solidFill>
                <a:latin typeface="Arial" panose="020B0604020202020204" pitchFamily="34" charset="0"/>
                <a:cs typeface="Times New Roman" panose="02020603050405020304" pitchFamily="18" charset="0"/>
              </a:rPr>
              <a:t>Since the last Portfolio Committee meeting, there are 3 key developments that shaped our focus and influenced the timelines  for the BDM project as follows</a:t>
            </a:r>
            <a:r>
              <a:rPr lang="en-GB" dirty="0">
                <a:solidFill>
                  <a:schemeClr val="tx1"/>
                </a:solidFill>
              </a:rPr>
              <a:t>;</a:t>
            </a:r>
          </a:p>
          <a:p>
            <a:pPr marL="1143000" lvl="2" indent="-228600" algn="just">
              <a:lnSpc>
                <a:spcPct val="150000"/>
              </a:lnSpc>
              <a:spcAft>
                <a:spcPts val="800"/>
              </a:spcAft>
              <a:buFont typeface="+mj-lt"/>
              <a:buAutoNum type="arabicPeriod"/>
            </a:pPr>
            <a:r>
              <a:rPr lang="en-ZA"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Minister gazetted the 31</a:t>
            </a:r>
            <a:r>
              <a:rPr lang="en-ZA" sz="18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st</a:t>
            </a:r>
            <a:r>
              <a:rPr lang="en-ZA"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March 2022 as the Analogue Switch-Off (ASO) date.</a:t>
            </a:r>
          </a:p>
          <a:p>
            <a:pPr marL="1143000" lvl="2" indent="-228600" algn="just">
              <a:lnSpc>
                <a:spcPct val="150000"/>
              </a:lnSpc>
              <a:spcAft>
                <a:spcPts val="800"/>
              </a:spcAft>
              <a:buFont typeface="+mj-lt"/>
              <a:buAutoNum type="arabicPeriod"/>
            </a:pPr>
            <a:r>
              <a:rPr lang="en-ZA"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ICASA pronounced a transitional period for the remaining analogue switch-offs</a:t>
            </a:r>
          </a:p>
          <a:p>
            <a:pPr marL="1143000" lvl="2" indent="-228600" algn="just">
              <a:lnSpc>
                <a:spcPct val="150000"/>
              </a:lnSpc>
              <a:spcAft>
                <a:spcPts val="800"/>
              </a:spcAft>
              <a:buFont typeface="+mj-lt"/>
              <a:buAutoNum type="arabicPeriod"/>
            </a:pPr>
            <a:r>
              <a:rPr lang="en-ZA"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Gauteng High Court ruled that the Analogue Switch-off should be concluded by the 30</a:t>
            </a:r>
            <a:r>
              <a:rPr lang="en-ZA" sz="1800" baseline="30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a:t>
            </a:r>
            <a:r>
              <a:rPr lang="en-ZA"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June 2022.</a:t>
            </a:r>
            <a:endPar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0"/>
              </a:spcBef>
            </a:pPr>
            <a:endParaRPr lang="en-ZA" sz="2400" dirty="0">
              <a:solidFill>
                <a:schemeClr val="tx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C905255D-C925-4419-8D54-24F8B68CA927}"/>
              </a:ext>
            </a:extLst>
          </p:cNvPr>
          <p:cNvPicPr>
            <a:picLocks noChangeAspect="1"/>
          </p:cNvPicPr>
          <p:nvPr/>
        </p:nvPicPr>
        <p:blipFill>
          <a:blip r:embed="rId2" cstate="print"/>
          <a:stretch>
            <a:fillRect/>
          </a:stretch>
        </p:blipFill>
        <p:spPr>
          <a:xfrm>
            <a:off x="669573" y="5701367"/>
            <a:ext cx="10534801" cy="615749"/>
          </a:xfrm>
          <a:prstGeom prst="rect">
            <a:avLst/>
          </a:prstGeom>
        </p:spPr>
      </p:pic>
      <p:graphicFrame>
        <p:nvGraphicFramePr>
          <p:cNvPr id="10" name="Table 9">
            <a:extLst>
              <a:ext uri="{FF2B5EF4-FFF2-40B4-BE49-F238E27FC236}">
                <a16:creationId xmlns:a16="http://schemas.microsoft.com/office/drawing/2014/main" xmlns="" id="{7ACD8677-2F2C-40E7-94E5-DE107D969B67}"/>
              </a:ext>
            </a:extLst>
          </p:cNvPr>
          <p:cNvGraphicFramePr>
            <a:graphicFrameLocks noGrp="1"/>
          </p:cNvGraphicFramePr>
          <p:nvPr>
            <p:extLst>
              <p:ext uri="{D42A27DB-BD31-4B8C-83A1-F6EECF244321}">
                <p14:modId xmlns:p14="http://schemas.microsoft.com/office/powerpoint/2010/main" xmlns="" val="679525025"/>
              </p:ext>
            </p:extLst>
          </p:nvPr>
        </p:nvGraphicFramePr>
        <p:xfrm>
          <a:off x="820544" y="1454833"/>
          <a:ext cx="10528177" cy="901104"/>
        </p:xfrm>
        <a:graphic>
          <a:graphicData uri="http://schemas.openxmlformats.org/drawingml/2006/table">
            <a:tbl>
              <a:tblPr firstRow="1" firstCol="1" bandRow="1"/>
              <a:tblGrid>
                <a:gridCol w="10528177">
                  <a:extLst>
                    <a:ext uri="{9D8B030D-6E8A-4147-A177-3AD203B41FA5}">
                      <a16:colId xmlns:a16="http://schemas.microsoft.com/office/drawing/2014/main" xmlns="" val="2670614101"/>
                    </a:ext>
                  </a:extLst>
                </a:gridCol>
              </a:tblGrid>
              <a:tr h="352563">
                <a:tc>
                  <a:txBody>
                    <a:bodyPr/>
                    <a:lstStyle/>
                    <a:p>
                      <a:pPr algn="ctr">
                        <a:spcBef>
                          <a:spcPts val="2000"/>
                        </a:spcBef>
                        <a:spcAft>
                          <a:spcPts val="800"/>
                        </a:spcAft>
                      </a:pPr>
                      <a:r>
                        <a:rPr kumimoji="0" lang="en-US" sz="2800" b="1" i="0" u="none" strike="noStrike" kern="0" cap="none" spc="0" normalizeH="0" baseline="0" noProof="0" dirty="0">
                          <a:ln>
                            <a:noFill/>
                          </a:ln>
                          <a:solidFill>
                            <a:srgbClr val="005D28"/>
                          </a:solidFill>
                          <a:effectLst/>
                          <a:uLnTx/>
                          <a:uFillTx/>
                          <a:latin typeface="+mn-lt"/>
                          <a:ea typeface="Times New Roman" panose="02020603050405020304" pitchFamily="18" charset="0"/>
                          <a:cs typeface="+mj-cs"/>
                        </a:rPr>
                        <a:t>UPDATE SINCE LAST COMMITTEE MEETING</a:t>
                      </a:r>
                      <a:endParaRPr lang="en-ZA" sz="2000" kern="1400" cap="all" dirty="0">
                        <a:solidFill>
                          <a:srgbClr val="005D28"/>
                        </a:solidFill>
                        <a:effectLst/>
                        <a:latin typeface="+mn-lt"/>
                        <a:ea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xmlns="" val="623580959"/>
                  </a:ext>
                </a:extLst>
              </a:tr>
              <a:tr h="261024">
                <a:tc>
                  <a:txBody>
                    <a:bodyPr/>
                    <a:lstStyle/>
                    <a:p>
                      <a:pPr algn="ct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1539208879"/>
                  </a:ext>
                </a:extLst>
              </a:tr>
              <a:tr h="154900">
                <a:tc>
                  <a:txBody>
                    <a:bodyPr/>
                    <a:lstStyle/>
                    <a:p>
                      <a:pPr>
                        <a:spcBef>
                          <a:spcPts val="200"/>
                        </a:spcBef>
                        <a:spcAft>
                          <a:spcPts val="200"/>
                        </a:spcAft>
                      </a:pPr>
                      <a:r>
                        <a:rPr lang="en-US" sz="14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2096501494"/>
                  </a:ext>
                </a:extLst>
              </a:tr>
            </a:tbl>
          </a:graphicData>
        </a:graphic>
      </p:graphicFrame>
    </p:spTree>
    <p:extLst>
      <p:ext uri="{BB962C8B-B14F-4D97-AF65-F5344CB8AC3E}">
        <p14:creationId xmlns:p14="http://schemas.microsoft.com/office/powerpoint/2010/main" xmlns="" val="19644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5831B789-40DE-4D19-87B2-F9D323470A60}"/>
              </a:ext>
            </a:extLst>
          </p:cNvPr>
          <p:cNvGraphicFramePr>
            <a:graphicFrameLocks noGrp="1"/>
          </p:cNvGraphicFramePr>
          <p:nvPr>
            <p:extLst>
              <p:ext uri="{D42A27DB-BD31-4B8C-83A1-F6EECF244321}">
                <p14:modId xmlns:p14="http://schemas.microsoft.com/office/powerpoint/2010/main" xmlns="" val="3378853744"/>
              </p:ext>
            </p:extLst>
          </p:nvPr>
        </p:nvGraphicFramePr>
        <p:xfrm>
          <a:off x="831911" y="938866"/>
          <a:ext cx="10528177" cy="901104"/>
        </p:xfrm>
        <a:graphic>
          <a:graphicData uri="http://schemas.openxmlformats.org/drawingml/2006/table">
            <a:tbl>
              <a:tblPr firstRow="1" firstCol="1" bandRow="1"/>
              <a:tblGrid>
                <a:gridCol w="10528177">
                  <a:extLst>
                    <a:ext uri="{9D8B030D-6E8A-4147-A177-3AD203B41FA5}">
                      <a16:colId xmlns:a16="http://schemas.microsoft.com/office/drawing/2014/main" xmlns="" val="2670614101"/>
                    </a:ext>
                  </a:extLst>
                </a:gridCol>
              </a:tblGrid>
              <a:tr h="352563">
                <a:tc>
                  <a:txBody>
                    <a:bodyPr/>
                    <a:lstStyle/>
                    <a:p>
                      <a:pPr algn="ctr">
                        <a:spcBef>
                          <a:spcPts val="2000"/>
                        </a:spcBef>
                        <a:spcAft>
                          <a:spcPts val="800"/>
                        </a:spcAft>
                      </a:pPr>
                      <a:r>
                        <a:rPr lang="en-US" sz="2800" b="1" dirty="0">
                          <a:solidFill>
                            <a:schemeClr val="accent6">
                              <a:lumMod val="50000"/>
                            </a:schemeClr>
                          </a:solidFill>
                        </a:rPr>
                        <a:t>Progress Since Last Committee Meeting (February 2022)</a:t>
                      </a:r>
                      <a:endParaRPr lang="en-ZA" sz="2000" b="1" kern="1400" cap="all" dirty="0">
                        <a:solidFill>
                          <a:schemeClr val="accent6">
                            <a:lumMod val="50000"/>
                          </a:schemeClr>
                        </a:solidFill>
                        <a:effectLst/>
                        <a:latin typeface="+mn-lt"/>
                        <a:ea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xmlns="" val="623580959"/>
                  </a:ext>
                </a:extLst>
              </a:tr>
              <a:tr h="261024">
                <a:tc>
                  <a:txBody>
                    <a:bodyPr/>
                    <a:lstStyle/>
                    <a:p>
                      <a:pPr algn="ct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1539208879"/>
                  </a:ext>
                </a:extLst>
              </a:tr>
              <a:tr h="154900">
                <a:tc>
                  <a:txBody>
                    <a:bodyPr/>
                    <a:lstStyle/>
                    <a:p>
                      <a:pPr>
                        <a:spcBef>
                          <a:spcPts val="200"/>
                        </a:spcBef>
                        <a:spcAft>
                          <a:spcPts val="200"/>
                        </a:spcAft>
                      </a:pPr>
                      <a:r>
                        <a:rPr lang="en-US" sz="14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2096501494"/>
                  </a:ext>
                </a:extLst>
              </a:tr>
            </a:tbl>
          </a:graphicData>
        </a:graphic>
      </p:graphicFrame>
      <p:graphicFrame>
        <p:nvGraphicFramePr>
          <p:cNvPr id="13" name="Table 12">
            <a:extLst>
              <a:ext uri="{FF2B5EF4-FFF2-40B4-BE49-F238E27FC236}">
                <a16:creationId xmlns:a16="http://schemas.microsoft.com/office/drawing/2014/main" xmlns="" id="{CA6A1D0F-5DBE-49E0-A042-7E725199DB6E}"/>
              </a:ext>
            </a:extLst>
          </p:cNvPr>
          <p:cNvGraphicFramePr>
            <a:graphicFrameLocks noGrp="1"/>
          </p:cNvGraphicFramePr>
          <p:nvPr>
            <p:extLst>
              <p:ext uri="{D42A27DB-BD31-4B8C-83A1-F6EECF244321}">
                <p14:modId xmlns:p14="http://schemas.microsoft.com/office/powerpoint/2010/main" xmlns="" val="3278240602"/>
              </p:ext>
            </p:extLst>
          </p:nvPr>
        </p:nvGraphicFramePr>
        <p:xfrm>
          <a:off x="677760" y="5305849"/>
          <a:ext cx="10515600" cy="1177777"/>
        </p:xfrm>
        <a:graphic>
          <a:graphicData uri="http://schemas.openxmlformats.org/drawingml/2006/table">
            <a:tbl>
              <a:tblPr firstRow="1" firstCol="1" bandRow="1"/>
              <a:tblGrid>
                <a:gridCol w="10515600">
                  <a:extLst>
                    <a:ext uri="{9D8B030D-6E8A-4147-A177-3AD203B41FA5}">
                      <a16:colId xmlns:a16="http://schemas.microsoft.com/office/drawing/2014/main" xmlns="" val="2396490691"/>
                    </a:ext>
                  </a:extLst>
                </a:gridCol>
              </a:tblGrid>
              <a:tr h="1025377">
                <a:tc>
                  <a:txBody>
                    <a:bodyPr/>
                    <a:lstStyle/>
                    <a:p>
                      <a:pP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2340784458"/>
                  </a:ext>
                </a:extLst>
              </a:tr>
              <a:tr h="152187">
                <a:tc>
                  <a:txBody>
                    <a:bodyPr/>
                    <a:lstStyle/>
                    <a:p>
                      <a:pPr>
                        <a:spcBef>
                          <a:spcPts val="200"/>
                        </a:spcBef>
                        <a:spcAft>
                          <a:spcPts val="200"/>
                        </a:spcAft>
                      </a:pPr>
                      <a:r>
                        <a:rPr lang="en-US"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nchor="ctr">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70388648"/>
                  </a:ext>
                </a:extLst>
              </a:tr>
            </a:tbl>
          </a:graphicData>
        </a:graphic>
      </p:graphicFrame>
      <p:sp>
        <p:nvSpPr>
          <p:cNvPr id="6" name="TextBox 5">
            <a:extLst>
              <a:ext uri="{FF2B5EF4-FFF2-40B4-BE49-F238E27FC236}">
                <a16:creationId xmlns:a16="http://schemas.microsoft.com/office/drawing/2014/main" xmlns="" id="{9CA32283-7DAF-4F6C-BDAF-00966125CB2C}"/>
              </a:ext>
            </a:extLst>
          </p:cNvPr>
          <p:cNvSpPr txBox="1"/>
          <p:nvPr/>
        </p:nvSpPr>
        <p:spPr>
          <a:xfrm>
            <a:off x="712304" y="1561674"/>
            <a:ext cx="11010657" cy="5216813"/>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GB" b="1" u="sng" dirty="0">
                <a:solidFill>
                  <a:schemeClr val="accent6">
                    <a:lumMod val="50000"/>
                  </a:schemeClr>
                </a:solidFill>
                <a:latin typeface="Arial" panose="020B0604020202020204" pitchFamily="34" charset="0"/>
                <a:cs typeface="Times New Roman" panose="02020603050405020304" pitchFamily="18" charset="0"/>
              </a:rPr>
              <a:t>INSTALLATIONS</a:t>
            </a:r>
          </a:p>
          <a:p>
            <a:pPr marL="285750" indent="-285750">
              <a:lnSpc>
                <a:spcPct val="150000"/>
              </a:lnSpc>
              <a:buFont typeface="Arial" panose="020B0604020202020204" pitchFamily="34" charset="0"/>
              <a:buChar char="•"/>
            </a:pPr>
            <a:r>
              <a:rPr lang="en-GB" dirty="0">
                <a:latin typeface="Arial" panose="020B0604020202020204" pitchFamily="34" charset="0"/>
                <a:cs typeface="Times New Roman" panose="02020603050405020304" pitchFamily="18" charset="0"/>
              </a:rPr>
              <a:t>On the 28th March 2022 The Gauteng High Court ruled the following judgement:</a:t>
            </a:r>
          </a:p>
          <a:p>
            <a:pPr marL="742950" lvl="1" indent="-285750">
              <a:lnSpc>
                <a:spcPct val="150000"/>
              </a:lnSpc>
              <a:buFont typeface="Arial" panose="020B0604020202020204" pitchFamily="34" charset="0"/>
              <a:buChar char="•"/>
            </a:pPr>
            <a:r>
              <a:rPr lang="en-GB" dirty="0">
                <a:latin typeface="Arial" panose="020B0604020202020204" pitchFamily="34" charset="0"/>
                <a:cs typeface="Times New Roman" panose="02020603050405020304" pitchFamily="18" charset="0"/>
              </a:rPr>
              <a:t> </a:t>
            </a:r>
            <a:r>
              <a:rPr lang="en-GB" b="1" dirty="0">
                <a:latin typeface="Arial" panose="020B0604020202020204" pitchFamily="34" charset="0"/>
                <a:cs typeface="Times New Roman" panose="02020603050405020304" pitchFamily="18" charset="0"/>
              </a:rPr>
              <a:t>507,251</a:t>
            </a:r>
            <a:r>
              <a:rPr lang="en-GB" dirty="0">
                <a:latin typeface="Arial" panose="020B0604020202020204" pitchFamily="34" charset="0"/>
                <a:cs typeface="Times New Roman" panose="02020603050405020304" pitchFamily="18" charset="0"/>
              </a:rPr>
              <a:t> households to be migrated by 30 June 2022 and </a:t>
            </a:r>
          </a:p>
          <a:p>
            <a:pPr marL="742950" lvl="1" indent="-285750">
              <a:lnSpc>
                <a:spcPct val="150000"/>
              </a:lnSpc>
              <a:buFont typeface="Arial" panose="020B0604020202020204" pitchFamily="34" charset="0"/>
              <a:buChar char="•"/>
            </a:pPr>
            <a:r>
              <a:rPr lang="en-GB" b="1" dirty="0">
                <a:latin typeface="Arial" panose="020B0604020202020204" pitchFamily="34" charset="0"/>
                <a:cs typeface="Times New Roman" panose="02020603050405020304" pitchFamily="18" charset="0"/>
              </a:rPr>
              <a:t>260,868</a:t>
            </a:r>
            <a:r>
              <a:rPr lang="en-GB" dirty="0">
                <a:latin typeface="Arial" panose="020B0604020202020204" pitchFamily="34" charset="0"/>
                <a:cs typeface="Times New Roman" panose="02020603050405020304" pitchFamily="18" charset="0"/>
              </a:rPr>
              <a:t> households by 30 Sept 2022</a:t>
            </a:r>
          </a:p>
          <a:p>
            <a:pPr marL="742950" lvl="1" indent="-285750">
              <a:lnSpc>
                <a:spcPct val="150000"/>
              </a:lnSpc>
              <a:buFont typeface="Arial" panose="020B0604020202020204" pitchFamily="34" charset="0"/>
              <a:buChar char="•"/>
            </a:pPr>
            <a:endParaRPr lang="en-GB" dirty="0">
              <a:latin typeface="Arial" panose="020B0604020202020204" pitchFamily="34" charset="0"/>
              <a:cs typeface="Times New Roman" panose="02020603050405020304" pitchFamily="18" charset="0"/>
            </a:endParaRPr>
          </a:p>
          <a:p>
            <a:pPr marL="285750" indent="-285750">
              <a:lnSpc>
                <a:spcPct val="150000"/>
              </a:lnSpc>
              <a:buFont typeface="Arial" panose="020B0604020202020204" pitchFamily="34" charset="0"/>
              <a:buChar char="•"/>
            </a:pPr>
            <a:r>
              <a:rPr lang="en-GB" dirty="0">
                <a:latin typeface="Arial" panose="020B0604020202020204" pitchFamily="34" charset="0"/>
                <a:cs typeface="Times New Roman" panose="02020603050405020304" pitchFamily="18" charset="0"/>
              </a:rPr>
              <a:t>Installations are currently underway in all 9 provinces in order to reach the target. The department is making progress on installations to meet the March court ruling that support the Minister to migrate those who registered by 31 October 2021 and ASO to be concluded by 30 June 2022</a:t>
            </a:r>
          </a:p>
          <a:p>
            <a:pPr marL="285750" indent="-285750">
              <a:lnSpc>
                <a:spcPct val="150000"/>
              </a:lnSpc>
              <a:buFont typeface="Arial" panose="020B0604020202020204" pitchFamily="34" charset="0"/>
              <a:buChar char="•"/>
            </a:pPr>
            <a:endParaRPr lang="en-GB" dirty="0">
              <a:latin typeface="Arial" panose="020B0604020202020204" pitchFamily="34" charset="0"/>
              <a:cs typeface="Times New Roman" panose="02020603050405020304" pitchFamily="18" charset="0"/>
            </a:endParaRPr>
          </a:p>
          <a:p>
            <a:pPr marL="285750" indent="-285750">
              <a:lnSpc>
                <a:spcPct val="150000"/>
              </a:lnSpc>
              <a:buFont typeface="Arial" panose="020B0604020202020204" pitchFamily="34" charset="0"/>
              <a:buChar char="•"/>
            </a:pPr>
            <a:r>
              <a:rPr lang="en-GB" dirty="0">
                <a:latin typeface="Arial" panose="020B0604020202020204" pitchFamily="34" charset="0"/>
                <a:cs typeface="Times New Roman" panose="02020603050405020304" pitchFamily="18" charset="0"/>
              </a:rPr>
              <a:t>Gauteng has reached target for Installations, Northern Cape also completed. </a:t>
            </a:r>
          </a:p>
          <a:p>
            <a:pPr marL="285750" indent="-285750">
              <a:lnSpc>
                <a:spcPct val="150000"/>
              </a:lnSpc>
              <a:buFont typeface="Arial" panose="020B0604020202020204" pitchFamily="34" charset="0"/>
              <a:buChar char="•"/>
            </a:pPr>
            <a:r>
              <a:rPr lang="en-GB" dirty="0">
                <a:latin typeface="Arial" panose="020B0604020202020204" pitchFamily="34" charset="0"/>
                <a:cs typeface="Times New Roman" panose="02020603050405020304" pitchFamily="18" charset="0"/>
              </a:rPr>
              <a:t>The remaining installations to reach target will be completed in the month of May and June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03420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5831B789-40DE-4D19-87B2-F9D323470A60}"/>
              </a:ext>
            </a:extLst>
          </p:cNvPr>
          <p:cNvGraphicFramePr>
            <a:graphicFrameLocks noGrp="1"/>
          </p:cNvGraphicFramePr>
          <p:nvPr/>
        </p:nvGraphicFramePr>
        <p:xfrm>
          <a:off x="831911" y="938866"/>
          <a:ext cx="10528177" cy="901104"/>
        </p:xfrm>
        <a:graphic>
          <a:graphicData uri="http://schemas.openxmlformats.org/drawingml/2006/table">
            <a:tbl>
              <a:tblPr firstRow="1" firstCol="1" bandRow="1"/>
              <a:tblGrid>
                <a:gridCol w="10528177">
                  <a:extLst>
                    <a:ext uri="{9D8B030D-6E8A-4147-A177-3AD203B41FA5}">
                      <a16:colId xmlns:a16="http://schemas.microsoft.com/office/drawing/2014/main" xmlns="" val="2670614101"/>
                    </a:ext>
                  </a:extLst>
                </a:gridCol>
              </a:tblGrid>
              <a:tr h="352563">
                <a:tc>
                  <a:txBody>
                    <a:bodyPr/>
                    <a:lstStyle/>
                    <a:p>
                      <a:pPr algn="ctr">
                        <a:spcBef>
                          <a:spcPts val="2000"/>
                        </a:spcBef>
                        <a:spcAft>
                          <a:spcPts val="800"/>
                        </a:spcAft>
                      </a:pPr>
                      <a:r>
                        <a:rPr lang="en-US" sz="2800" b="1" dirty="0">
                          <a:solidFill>
                            <a:schemeClr val="accent6">
                              <a:lumMod val="50000"/>
                            </a:schemeClr>
                          </a:solidFill>
                        </a:rPr>
                        <a:t>Progress Since Last Committee Meeting (February 2022)</a:t>
                      </a:r>
                      <a:endParaRPr lang="en-ZA" sz="2000" b="1" kern="1400" cap="all" dirty="0">
                        <a:solidFill>
                          <a:schemeClr val="accent6">
                            <a:lumMod val="50000"/>
                          </a:schemeClr>
                        </a:solidFill>
                        <a:effectLst/>
                        <a:latin typeface="+mn-lt"/>
                        <a:ea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xmlns="" val="623580959"/>
                  </a:ext>
                </a:extLst>
              </a:tr>
              <a:tr h="261024">
                <a:tc>
                  <a:txBody>
                    <a:bodyPr/>
                    <a:lstStyle/>
                    <a:p>
                      <a:pPr algn="ct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1539208879"/>
                  </a:ext>
                </a:extLst>
              </a:tr>
              <a:tr h="154900">
                <a:tc>
                  <a:txBody>
                    <a:bodyPr/>
                    <a:lstStyle/>
                    <a:p>
                      <a:pPr>
                        <a:spcBef>
                          <a:spcPts val="200"/>
                        </a:spcBef>
                        <a:spcAft>
                          <a:spcPts val="200"/>
                        </a:spcAft>
                      </a:pPr>
                      <a:r>
                        <a:rPr lang="en-US" sz="14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2096501494"/>
                  </a:ext>
                </a:extLst>
              </a:tr>
            </a:tbl>
          </a:graphicData>
        </a:graphic>
      </p:graphicFrame>
      <p:graphicFrame>
        <p:nvGraphicFramePr>
          <p:cNvPr id="13" name="Table 12">
            <a:extLst>
              <a:ext uri="{FF2B5EF4-FFF2-40B4-BE49-F238E27FC236}">
                <a16:creationId xmlns:a16="http://schemas.microsoft.com/office/drawing/2014/main" xmlns="" id="{CA6A1D0F-5DBE-49E0-A042-7E725199DB6E}"/>
              </a:ext>
            </a:extLst>
          </p:cNvPr>
          <p:cNvGraphicFramePr>
            <a:graphicFrameLocks noGrp="1"/>
          </p:cNvGraphicFramePr>
          <p:nvPr/>
        </p:nvGraphicFramePr>
        <p:xfrm>
          <a:off x="677760" y="5305849"/>
          <a:ext cx="10515600" cy="1177777"/>
        </p:xfrm>
        <a:graphic>
          <a:graphicData uri="http://schemas.openxmlformats.org/drawingml/2006/table">
            <a:tbl>
              <a:tblPr firstRow="1" firstCol="1" bandRow="1"/>
              <a:tblGrid>
                <a:gridCol w="10515600">
                  <a:extLst>
                    <a:ext uri="{9D8B030D-6E8A-4147-A177-3AD203B41FA5}">
                      <a16:colId xmlns:a16="http://schemas.microsoft.com/office/drawing/2014/main" xmlns="" val="2396490691"/>
                    </a:ext>
                  </a:extLst>
                </a:gridCol>
              </a:tblGrid>
              <a:tr h="1025377">
                <a:tc>
                  <a:txBody>
                    <a:bodyPr/>
                    <a:lstStyle/>
                    <a:p>
                      <a:pP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2340784458"/>
                  </a:ext>
                </a:extLst>
              </a:tr>
              <a:tr h="152187">
                <a:tc>
                  <a:txBody>
                    <a:bodyPr/>
                    <a:lstStyle/>
                    <a:p>
                      <a:pPr>
                        <a:spcBef>
                          <a:spcPts val="200"/>
                        </a:spcBef>
                        <a:spcAft>
                          <a:spcPts val="200"/>
                        </a:spcAft>
                      </a:pPr>
                      <a:r>
                        <a:rPr lang="en-US"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nchor="ctr">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70388648"/>
                  </a:ext>
                </a:extLst>
              </a:tr>
            </a:tbl>
          </a:graphicData>
        </a:graphic>
      </p:graphicFrame>
      <p:sp>
        <p:nvSpPr>
          <p:cNvPr id="6" name="TextBox 5">
            <a:extLst>
              <a:ext uri="{FF2B5EF4-FFF2-40B4-BE49-F238E27FC236}">
                <a16:creationId xmlns:a16="http://schemas.microsoft.com/office/drawing/2014/main" xmlns="" id="{9CA32283-7DAF-4F6C-BDAF-00966125CB2C}"/>
              </a:ext>
            </a:extLst>
          </p:cNvPr>
          <p:cNvSpPr txBox="1"/>
          <p:nvPr/>
        </p:nvSpPr>
        <p:spPr>
          <a:xfrm>
            <a:off x="998640" y="1745398"/>
            <a:ext cx="11010657" cy="3367204"/>
          </a:xfrm>
          <a:prstGeom prst="rect">
            <a:avLst/>
          </a:prstGeom>
          <a:noFill/>
        </p:spPr>
        <p:txBody>
          <a:bodyPr wrap="square">
            <a:spAutoFit/>
          </a:bodyPr>
          <a:lstStyle/>
          <a:p>
            <a:pPr marL="285750" marR="0" lvl="0" indent="-285750" algn="l" defTabSz="914400" rtl="0" eaLnBrk="1" fontAlgn="auto" latinLnBrk="0" hangingPunct="1">
              <a:lnSpc>
                <a:spcPct val="112000"/>
              </a:lnSpc>
              <a:spcBef>
                <a:spcPts val="1000"/>
              </a:spcBef>
              <a:spcAft>
                <a:spcPts val="20"/>
              </a:spcAft>
              <a:buClrTx/>
              <a:buSzTx/>
              <a:buFont typeface="Arial" panose="020B0604020202020204" pitchFamily="34" charset="0"/>
              <a:buChar char="•"/>
              <a:tabLst/>
              <a:defRPr/>
            </a:pPr>
            <a:r>
              <a:rPr lang="en-US" b="1" u="sng" dirty="0">
                <a:solidFill>
                  <a:schemeClr val="accent6">
                    <a:lumMod val="50000"/>
                  </a:schemeClr>
                </a:solidFill>
                <a:latin typeface="Calibri" panose="020F0502020204030204"/>
                <a:ea typeface="Arial" panose="020B0604020202020204" pitchFamily="34" charset="0"/>
              </a:rPr>
              <a:t>ANALOGUE SWITCH  OFF</a:t>
            </a:r>
            <a:endParaRPr kumimoji="0" lang="en-US" b="1" i="0" u="sng" strike="noStrike" kern="1200" cap="none" spc="0" normalizeH="0" baseline="0" noProof="0" dirty="0">
              <a:ln>
                <a:noFill/>
              </a:ln>
              <a:solidFill>
                <a:schemeClr val="accent6">
                  <a:lumMod val="50000"/>
                </a:schemeClr>
              </a:solidFill>
              <a:effectLst/>
              <a:uLnTx/>
              <a:uFillTx/>
              <a:latin typeface="Calibri" panose="020F0502020204030204"/>
              <a:ea typeface="Arial" panose="020B0604020202020204" pitchFamily="34" charset="0"/>
              <a:cs typeface="+mn-cs"/>
            </a:endParaRPr>
          </a:p>
          <a:p>
            <a:pPr marL="285750" marR="0" lvl="0" indent="-285750" algn="l" defTabSz="914400" rtl="0" eaLnBrk="1" fontAlgn="auto" latinLnBrk="0" hangingPunct="1">
              <a:lnSpc>
                <a:spcPct val="112000"/>
              </a:lnSpc>
              <a:spcBef>
                <a:spcPts val="1000"/>
              </a:spcBef>
              <a:spcAft>
                <a:spcPts val="2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Calibri" panose="020F0502020204030204"/>
                <a:ea typeface="Arial" panose="020B0604020202020204" pitchFamily="34" charset="0"/>
                <a:cs typeface="+mn-cs"/>
              </a:rPr>
              <a:t>SABC sites were switched-off during the period, bringing the total of 163 SABC Analogue Transmitters  sites that have been Switched off to date</a:t>
            </a:r>
            <a:endParaRPr lang="en-GB" dirty="0"/>
          </a:p>
          <a:p>
            <a:pPr marL="285750" indent="-285750">
              <a:buFont typeface="Arial" panose="020B0604020202020204" pitchFamily="34" charset="0"/>
              <a:buChar char="•"/>
            </a:pPr>
            <a:r>
              <a:rPr lang="en-GB" dirty="0"/>
              <a:t>ETV has switched off 5 more transmitters bringing a total of 9 Analogue Transmitters that have been switched off</a:t>
            </a:r>
          </a:p>
          <a:p>
            <a:endParaRPr lang="en-GB" dirty="0"/>
          </a:p>
          <a:p>
            <a:pPr marL="285750" indent="-285750">
              <a:buFont typeface="Arial" panose="020B0604020202020204" pitchFamily="34" charset="0"/>
              <a:buChar char="•"/>
            </a:pPr>
            <a:r>
              <a:rPr lang="en-GB" dirty="0"/>
              <a:t>39 SABC Transmitters are ready to be switched as installations have reached threshold</a:t>
            </a:r>
          </a:p>
          <a:p>
            <a:endParaRPr lang="en-GB" dirty="0"/>
          </a:p>
          <a:p>
            <a:pPr marL="742950" lvl="1" indent="-285750">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lvl="1">
              <a:defRPr/>
            </a:pPr>
            <a:endParaRPr lang="en-US"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xmlns="" id="{891E8338-954C-7BFD-E4F3-DDAD480C2FC2}"/>
              </a:ext>
            </a:extLst>
          </p:cNvPr>
          <p:cNvPicPr>
            <a:picLocks noChangeAspect="1"/>
          </p:cNvPicPr>
          <p:nvPr/>
        </p:nvPicPr>
        <p:blipFill>
          <a:blip r:embed="rId2" cstate="print"/>
          <a:stretch>
            <a:fillRect/>
          </a:stretch>
        </p:blipFill>
        <p:spPr>
          <a:xfrm>
            <a:off x="2753139" y="3893221"/>
            <a:ext cx="7414591" cy="2249619"/>
          </a:xfrm>
          <a:prstGeom prst="rect">
            <a:avLst/>
          </a:prstGeom>
        </p:spPr>
      </p:pic>
    </p:spTree>
    <p:extLst>
      <p:ext uri="{BB962C8B-B14F-4D97-AF65-F5344CB8AC3E}">
        <p14:creationId xmlns:p14="http://schemas.microsoft.com/office/powerpoint/2010/main" xmlns="" val="424397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5831B789-40DE-4D19-87B2-F9D323470A60}"/>
              </a:ext>
            </a:extLst>
          </p:cNvPr>
          <p:cNvGraphicFramePr>
            <a:graphicFrameLocks noGrp="1"/>
          </p:cNvGraphicFramePr>
          <p:nvPr/>
        </p:nvGraphicFramePr>
        <p:xfrm>
          <a:off x="831911" y="938866"/>
          <a:ext cx="10528177" cy="901104"/>
        </p:xfrm>
        <a:graphic>
          <a:graphicData uri="http://schemas.openxmlformats.org/drawingml/2006/table">
            <a:tbl>
              <a:tblPr firstRow="1" firstCol="1" bandRow="1"/>
              <a:tblGrid>
                <a:gridCol w="10528177">
                  <a:extLst>
                    <a:ext uri="{9D8B030D-6E8A-4147-A177-3AD203B41FA5}">
                      <a16:colId xmlns:a16="http://schemas.microsoft.com/office/drawing/2014/main" xmlns="" val="2670614101"/>
                    </a:ext>
                  </a:extLst>
                </a:gridCol>
              </a:tblGrid>
              <a:tr h="352563">
                <a:tc>
                  <a:txBody>
                    <a:bodyPr/>
                    <a:lstStyle/>
                    <a:p>
                      <a:pPr algn="ctr">
                        <a:spcBef>
                          <a:spcPts val="2000"/>
                        </a:spcBef>
                        <a:spcAft>
                          <a:spcPts val="800"/>
                        </a:spcAft>
                      </a:pPr>
                      <a:r>
                        <a:rPr lang="en-US" sz="2800" b="1" dirty="0">
                          <a:solidFill>
                            <a:schemeClr val="accent6">
                              <a:lumMod val="50000"/>
                            </a:schemeClr>
                          </a:solidFill>
                        </a:rPr>
                        <a:t>Progress Since Last Committee Meeting (February 2022)</a:t>
                      </a:r>
                      <a:endParaRPr lang="en-ZA" sz="2000" b="1" kern="1400" cap="all" dirty="0">
                        <a:solidFill>
                          <a:schemeClr val="accent6">
                            <a:lumMod val="50000"/>
                          </a:schemeClr>
                        </a:solidFill>
                        <a:effectLst/>
                        <a:latin typeface="+mn-lt"/>
                        <a:ea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xmlns="" val="623580959"/>
                  </a:ext>
                </a:extLst>
              </a:tr>
              <a:tr h="261024">
                <a:tc>
                  <a:txBody>
                    <a:bodyPr/>
                    <a:lstStyle/>
                    <a:p>
                      <a:pPr algn="ct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1539208879"/>
                  </a:ext>
                </a:extLst>
              </a:tr>
              <a:tr h="154900">
                <a:tc>
                  <a:txBody>
                    <a:bodyPr/>
                    <a:lstStyle/>
                    <a:p>
                      <a:pPr>
                        <a:spcBef>
                          <a:spcPts val="200"/>
                        </a:spcBef>
                        <a:spcAft>
                          <a:spcPts val="200"/>
                        </a:spcAft>
                      </a:pPr>
                      <a:r>
                        <a:rPr lang="en-US" sz="14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2096501494"/>
                  </a:ext>
                </a:extLst>
              </a:tr>
            </a:tbl>
          </a:graphicData>
        </a:graphic>
      </p:graphicFrame>
      <p:graphicFrame>
        <p:nvGraphicFramePr>
          <p:cNvPr id="13" name="Table 12">
            <a:extLst>
              <a:ext uri="{FF2B5EF4-FFF2-40B4-BE49-F238E27FC236}">
                <a16:creationId xmlns:a16="http://schemas.microsoft.com/office/drawing/2014/main" xmlns="" id="{CA6A1D0F-5DBE-49E0-A042-7E725199DB6E}"/>
              </a:ext>
            </a:extLst>
          </p:cNvPr>
          <p:cNvGraphicFramePr>
            <a:graphicFrameLocks noGrp="1"/>
          </p:cNvGraphicFramePr>
          <p:nvPr/>
        </p:nvGraphicFramePr>
        <p:xfrm>
          <a:off x="677760" y="5305849"/>
          <a:ext cx="10515600" cy="1177777"/>
        </p:xfrm>
        <a:graphic>
          <a:graphicData uri="http://schemas.openxmlformats.org/drawingml/2006/table">
            <a:tbl>
              <a:tblPr firstRow="1" firstCol="1" bandRow="1"/>
              <a:tblGrid>
                <a:gridCol w="10515600">
                  <a:extLst>
                    <a:ext uri="{9D8B030D-6E8A-4147-A177-3AD203B41FA5}">
                      <a16:colId xmlns:a16="http://schemas.microsoft.com/office/drawing/2014/main" xmlns="" val="2396490691"/>
                    </a:ext>
                  </a:extLst>
                </a:gridCol>
              </a:tblGrid>
              <a:tr h="1025377">
                <a:tc>
                  <a:txBody>
                    <a:bodyPr/>
                    <a:lstStyle/>
                    <a:p>
                      <a:pP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2340784458"/>
                  </a:ext>
                </a:extLst>
              </a:tr>
              <a:tr h="152187">
                <a:tc>
                  <a:txBody>
                    <a:bodyPr/>
                    <a:lstStyle/>
                    <a:p>
                      <a:pPr>
                        <a:spcBef>
                          <a:spcPts val="200"/>
                        </a:spcBef>
                        <a:spcAft>
                          <a:spcPts val="200"/>
                        </a:spcAft>
                      </a:pPr>
                      <a:r>
                        <a:rPr lang="en-US"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nchor="ctr">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70388648"/>
                  </a:ext>
                </a:extLst>
              </a:tr>
            </a:tbl>
          </a:graphicData>
        </a:graphic>
      </p:graphicFrame>
      <p:sp>
        <p:nvSpPr>
          <p:cNvPr id="6" name="TextBox 5">
            <a:extLst>
              <a:ext uri="{FF2B5EF4-FFF2-40B4-BE49-F238E27FC236}">
                <a16:creationId xmlns:a16="http://schemas.microsoft.com/office/drawing/2014/main" xmlns="" id="{9CA32283-7DAF-4F6C-BDAF-00966125CB2C}"/>
              </a:ext>
            </a:extLst>
          </p:cNvPr>
          <p:cNvSpPr txBox="1"/>
          <p:nvPr/>
        </p:nvSpPr>
        <p:spPr>
          <a:xfrm>
            <a:off x="998640" y="1601431"/>
            <a:ext cx="11010657" cy="4970591"/>
          </a:xfrm>
          <a:prstGeom prst="rect">
            <a:avLst/>
          </a:prstGeom>
          <a:noFill/>
        </p:spPr>
        <p:txBody>
          <a:bodyPr wrap="square">
            <a:spAutoFit/>
          </a:bodyPr>
          <a:lstStyle/>
          <a:p>
            <a:pPr lvl="1">
              <a:defRP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2000" b="1" u="sng" dirty="0">
                <a:solidFill>
                  <a:schemeClr val="accent6">
                    <a:lumMod val="50000"/>
                  </a:schemeClr>
                </a:solidFill>
                <a:latin typeface="Arial" panose="020B0604020202020204" pitchFamily="34" charset="0"/>
                <a:cs typeface="Arial" panose="020B0604020202020204" pitchFamily="34" charset="0"/>
              </a:rPr>
              <a:t>AWARENESS CAMPAIGN</a:t>
            </a:r>
          </a:p>
          <a:p>
            <a:pPr marL="285750" indent="-285750">
              <a:buFont typeface="Arial" panose="020B0604020202020204" pitchFamily="34" charset="0"/>
              <a:buChar char="•"/>
              <a:defRPr/>
            </a:pPr>
            <a:endParaRPr lang="en-US" sz="1800" b="1" dirty="0">
              <a:latin typeface="Arial" panose="020B0604020202020204" pitchFamily="34" charset="0"/>
              <a:cs typeface="Arial" panose="020B0604020202020204" pitchFamily="34" charset="0"/>
            </a:endParaRP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National characters scroller on all analogue receiving televisions </a:t>
            </a:r>
            <a:endParaRPr lang="en-ZA" dirty="0">
              <a:solidFill>
                <a:schemeClr val="tx1"/>
              </a:solidFill>
              <a:latin typeface="Arial" panose="020B0604020202020204" pitchFamily="34" charset="0"/>
              <a:cs typeface="Times New Roman" panose="02020603050405020304" pitchFamily="18" charset="0"/>
            </a:endParaRP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Live reads on community radio stations across the country.   </a:t>
            </a:r>
            <a:endParaRPr lang="en-ZA" dirty="0">
              <a:solidFill>
                <a:schemeClr val="tx1"/>
              </a:solidFill>
              <a:latin typeface="Arial" panose="020B0604020202020204" pitchFamily="34" charset="0"/>
              <a:cs typeface="Times New Roman" panose="02020603050405020304" pitchFamily="18" charset="0"/>
            </a:endParaRP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PSA on S1,2,3</a:t>
            </a: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On the ground/door to door campaign</a:t>
            </a:r>
            <a:endParaRPr lang="en-ZA" dirty="0">
              <a:solidFill>
                <a:schemeClr val="tx1"/>
              </a:solidFill>
              <a:latin typeface="Arial" panose="020B0604020202020204" pitchFamily="34" charset="0"/>
              <a:cs typeface="Times New Roman" panose="02020603050405020304" pitchFamily="18" charset="0"/>
            </a:endParaRP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Social media activation across all stakeholder platforms (digital ads, weekly messages)</a:t>
            </a: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Telcos SMS campaign (Telkom, MTN, Cell C etc.)</a:t>
            </a:r>
          </a:p>
          <a:p>
            <a:pPr indent="-342900">
              <a:lnSpc>
                <a:spcPct val="150000"/>
              </a:lnSpc>
              <a:spcAft>
                <a:spcPts val="20"/>
              </a:spcAft>
              <a:buFont typeface="Arial" panose="020B0604020202020204" pitchFamily="34" charset="0"/>
              <a:buChar char="•"/>
            </a:pPr>
            <a:r>
              <a:rPr lang="en-US" dirty="0">
                <a:solidFill>
                  <a:schemeClr val="tx1"/>
                </a:solidFill>
                <a:latin typeface="Arial" panose="020B0604020202020204" pitchFamily="34" charset="0"/>
                <a:cs typeface="Times New Roman" panose="02020603050405020304" pitchFamily="18" charset="0"/>
              </a:rPr>
              <a:t>Interviews of key personnel on radio and TV</a:t>
            </a:r>
          </a:p>
          <a:p>
            <a:pPr marL="742950" lvl="1" indent="-285750">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lvl="1">
              <a:defRPr/>
            </a:pPr>
            <a:endParaRPr lang="en-US"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91772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5831B789-40DE-4D19-87B2-F9D323470A60}"/>
              </a:ext>
            </a:extLst>
          </p:cNvPr>
          <p:cNvGraphicFramePr>
            <a:graphicFrameLocks noGrp="1"/>
          </p:cNvGraphicFramePr>
          <p:nvPr/>
        </p:nvGraphicFramePr>
        <p:xfrm>
          <a:off x="831911" y="938866"/>
          <a:ext cx="10528177" cy="901104"/>
        </p:xfrm>
        <a:graphic>
          <a:graphicData uri="http://schemas.openxmlformats.org/drawingml/2006/table">
            <a:tbl>
              <a:tblPr firstRow="1" firstCol="1" bandRow="1"/>
              <a:tblGrid>
                <a:gridCol w="10528177">
                  <a:extLst>
                    <a:ext uri="{9D8B030D-6E8A-4147-A177-3AD203B41FA5}">
                      <a16:colId xmlns:a16="http://schemas.microsoft.com/office/drawing/2014/main" xmlns="" val="2670614101"/>
                    </a:ext>
                  </a:extLst>
                </a:gridCol>
              </a:tblGrid>
              <a:tr h="352563">
                <a:tc>
                  <a:txBody>
                    <a:bodyPr/>
                    <a:lstStyle/>
                    <a:p>
                      <a:pPr algn="ctr">
                        <a:spcBef>
                          <a:spcPts val="2000"/>
                        </a:spcBef>
                        <a:spcAft>
                          <a:spcPts val="800"/>
                        </a:spcAft>
                      </a:pPr>
                      <a:r>
                        <a:rPr lang="en-US" sz="2800" b="1" dirty="0">
                          <a:solidFill>
                            <a:schemeClr val="accent6">
                              <a:lumMod val="50000"/>
                            </a:schemeClr>
                          </a:solidFill>
                        </a:rPr>
                        <a:t>Progress Since Last Committee Meeting (February 2022)</a:t>
                      </a:r>
                      <a:endParaRPr lang="en-ZA" sz="2000" b="1" kern="1400" cap="all" dirty="0">
                        <a:solidFill>
                          <a:schemeClr val="accent6">
                            <a:lumMod val="50000"/>
                          </a:schemeClr>
                        </a:solidFill>
                        <a:effectLst/>
                        <a:latin typeface="+mn-lt"/>
                        <a:ea typeface="Times New Roman" panose="02020603050405020304" pitchFamily="18" charset="0"/>
                        <a:cs typeface="Times New Roman" panose="02020603050405020304" pitchFamily="18" charset="0"/>
                      </a:endParaRPr>
                    </a:p>
                  </a:txBody>
                  <a:tcPr marL="0" marR="0" marT="0" marB="0" anchor="b">
                    <a:lnL>
                      <a:noFill/>
                    </a:lnL>
                    <a:lnR>
                      <a:noFill/>
                    </a:lnR>
                    <a:lnT>
                      <a:noFill/>
                    </a:lnT>
                    <a:lnB>
                      <a:noFill/>
                    </a:lnB>
                  </a:tcPr>
                </a:tc>
                <a:extLst>
                  <a:ext uri="{0D108BD9-81ED-4DB2-BD59-A6C34878D82A}">
                    <a16:rowId xmlns:a16="http://schemas.microsoft.com/office/drawing/2014/main" xmlns="" val="623580959"/>
                  </a:ext>
                </a:extLst>
              </a:tr>
              <a:tr h="261024">
                <a:tc>
                  <a:txBody>
                    <a:bodyPr/>
                    <a:lstStyle/>
                    <a:p>
                      <a:pPr algn="ct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1539208879"/>
                  </a:ext>
                </a:extLst>
              </a:tr>
              <a:tr h="154900">
                <a:tc>
                  <a:txBody>
                    <a:bodyPr/>
                    <a:lstStyle/>
                    <a:p>
                      <a:pPr>
                        <a:spcBef>
                          <a:spcPts val="200"/>
                        </a:spcBef>
                        <a:spcAft>
                          <a:spcPts val="200"/>
                        </a:spcAft>
                      </a:pPr>
                      <a:r>
                        <a:rPr lang="en-US" sz="14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2096501494"/>
                  </a:ext>
                </a:extLst>
              </a:tr>
            </a:tbl>
          </a:graphicData>
        </a:graphic>
      </p:graphicFrame>
      <p:graphicFrame>
        <p:nvGraphicFramePr>
          <p:cNvPr id="13" name="Table 12">
            <a:extLst>
              <a:ext uri="{FF2B5EF4-FFF2-40B4-BE49-F238E27FC236}">
                <a16:creationId xmlns:a16="http://schemas.microsoft.com/office/drawing/2014/main" xmlns="" id="{CA6A1D0F-5DBE-49E0-A042-7E725199DB6E}"/>
              </a:ext>
            </a:extLst>
          </p:cNvPr>
          <p:cNvGraphicFramePr>
            <a:graphicFrameLocks noGrp="1"/>
          </p:cNvGraphicFramePr>
          <p:nvPr/>
        </p:nvGraphicFramePr>
        <p:xfrm>
          <a:off x="677760" y="5305849"/>
          <a:ext cx="10515600" cy="1177777"/>
        </p:xfrm>
        <a:graphic>
          <a:graphicData uri="http://schemas.openxmlformats.org/drawingml/2006/table">
            <a:tbl>
              <a:tblPr firstRow="1" firstCol="1" bandRow="1"/>
              <a:tblGrid>
                <a:gridCol w="10515600">
                  <a:extLst>
                    <a:ext uri="{9D8B030D-6E8A-4147-A177-3AD203B41FA5}">
                      <a16:colId xmlns:a16="http://schemas.microsoft.com/office/drawing/2014/main" xmlns="" val="2396490691"/>
                    </a:ext>
                  </a:extLst>
                </a:gridCol>
              </a:tblGrid>
              <a:tr h="1025377">
                <a:tc>
                  <a:txBody>
                    <a:bodyPr/>
                    <a:lstStyle/>
                    <a:p>
                      <a:pPr>
                        <a:spcAft>
                          <a:spcPts val="300"/>
                        </a:spcAft>
                      </a:pPr>
                      <a:endParaRPr lang="en-ZA" sz="1000" b="1" kern="1000" cap="all" dirty="0">
                        <a:solidFill>
                          <a:srgbClr val="595959"/>
                        </a:solidFill>
                        <a:effectLst/>
                        <a:latin typeface="Franklin Gothic Book" panose="020B0503020102020204" pitchFamily="34" charset="0"/>
                        <a:ea typeface="Times New Roman" panose="02020603050405020304" pitchFamily="18" charset="0"/>
                        <a:cs typeface="Times New Roman" panose="02020603050405020304" pitchFamily="18" charset="0"/>
                      </a:endParaRPr>
                    </a:p>
                  </a:txBody>
                  <a:tcPr marL="0" marR="0" marT="0" marB="0" anchor="b">
                    <a:lnL>
                      <a:noFill/>
                    </a:lnL>
                    <a:lnR>
                      <a:noFill/>
                    </a:lnR>
                    <a:lnT>
                      <a:noFill/>
                    </a:lnT>
                    <a:lnB w="28575" cap="flat" cmpd="sng" algn="ctr">
                      <a:solidFill>
                        <a:srgbClr val="FEDE00"/>
                      </a:solidFill>
                      <a:prstDash val="solid"/>
                      <a:round/>
                      <a:headEnd type="none" w="med" len="med"/>
                      <a:tailEnd type="none" w="med" len="med"/>
                    </a:lnB>
                  </a:tcPr>
                </a:tc>
                <a:extLst>
                  <a:ext uri="{0D108BD9-81ED-4DB2-BD59-A6C34878D82A}">
                    <a16:rowId xmlns:a16="http://schemas.microsoft.com/office/drawing/2014/main" xmlns="" val="2340784458"/>
                  </a:ext>
                </a:extLst>
              </a:tr>
              <a:tr h="152187">
                <a:tc>
                  <a:txBody>
                    <a:bodyPr/>
                    <a:lstStyle/>
                    <a:p>
                      <a:pPr>
                        <a:spcBef>
                          <a:spcPts val="200"/>
                        </a:spcBef>
                        <a:spcAft>
                          <a:spcPts val="200"/>
                        </a:spcAft>
                      </a:pPr>
                      <a:r>
                        <a:rPr lang="en-US"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ZA" sz="1000" kern="1000" dirty="0">
                        <a:solidFill>
                          <a:srgbClr val="595959"/>
                        </a:solidFill>
                        <a:effectLst/>
                        <a:latin typeface="Franklin Gothic Book" panose="020B0503020102020204" pitchFamily="34" charset="0"/>
                        <a:ea typeface="Franklin Gothic Book" panose="020B0503020102020204" pitchFamily="34" charset="0"/>
                        <a:cs typeface="Times New Roman" panose="02020603050405020304" pitchFamily="18" charset="0"/>
                      </a:endParaRPr>
                    </a:p>
                  </a:txBody>
                  <a:tcPr marL="0" marR="0" marT="0" marB="0" anchor="ctr">
                    <a:lnL>
                      <a:noFill/>
                    </a:lnL>
                    <a:lnR>
                      <a:noFill/>
                    </a:lnR>
                    <a:lnT w="28575" cap="flat" cmpd="sng" algn="ctr">
                      <a:solidFill>
                        <a:srgbClr val="FEDE00"/>
                      </a:solidFill>
                      <a:prstDash val="solid"/>
                      <a:round/>
                      <a:headEnd type="none" w="med" len="med"/>
                      <a:tailEnd type="none" w="med" len="med"/>
                    </a:lnT>
                    <a:lnB>
                      <a:noFill/>
                    </a:lnB>
                  </a:tcPr>
                </a:tc>
                <a:extLst>
                  <a:ext uri="{0D108BD9-81ED-4DB2-BD59-A6C34878D82A}">
                    <a16:rowId xmlns:a16="http://schemas.microsoft.com/office/drawing/2014/main" xmlns="" val="70388648"/>
                  </a:ext>
                </a:extLst>
              </a:tr>
            </a:tbl>
          </a:graphicData>
        </a:graphic>
      </p:graphicFrame>
      <p:sp>
        <p:nvSpPr>
          <p:cNvPr id="6" name="TextBox 5">
            <a:extLst>
              <a:ext uri="{FF2B5EF4-FFF2-40B4-BE49-F238E27FC236}">
                <a16:creationId xmlns:a16="http://schemas.microsoft.com/office/drawing/2014/main" xmlns="" id="{9CA32283-7DAF-4F6C-BDAF-00966125CB2C}"/>
              </a:ext>
            </a:extLst>
          </p:cNvPr>
          <p:cNvSpPr txBox="1"/>
          <p:nvPr/>
        </p:nvSpPr>
        <p:spPr>
          <a:xfrm>
            <a:off x="998640" y="1839970"/>
            <a:ext cx="11010657" cy="3795911"/>
          </a:xfrm>
          <a:prstGeom prst="rect">
            <a:avLst/>
          </a:prstGeom>
          <a:noFill/>
        </p:spPr>
        <p:txBody>
          <a:bodyPr wrap="square">
            <a:spAutoFit/>
          </a:bodyPr>
          <a:lstStyle/>
          <a:p>
            <a:pPr marL="285750" indent="-285750">
              <a:buFont typeface="Arial" panose="020B0604020202020204" pitchFamily="34" charset="0"/>
              <a:buChar char="•"/>
              <a:defRPr/>
            </a:pPr>
            <a:r>
              <a:rPr lang="en-US" sz="1800" b="1" u="sng" dirty="0">
                <a:solidFill>
                  <a:schemeClr val="accent6">
                    <a:lumMod val="50000"/>
                  </a:schemeClr>
                </a:solidFill>
                <a:latin typeface="Arial" panose="020B0604020202020204" pitchFamily="34" charset="0"/>
                <a:cs typeface="Arial" panose="020B0604020202020204" pitchFamily="34" charset="0"/>
              </a:rPr>
              <a:t>SPECTRUM RESTACKING</a:t>
            </a:r>
          </a:p>
          <a:p>
            <a:pPr marL="285750" indent="-285750">
              <a:buFont typeface="Arial" panose="020B0604020202020204" pitchFamily="34" charset="0"/>
              <a:buChar char="•"/>
              <a:defRPr/>
            </a:pPr>
            <a:endParaRPr lang="en-US" b="1" u="sng" dirty="0">
              <a:solidFill>
                <a:schemeClr val="accent6">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defRPr/>
            </a:pPr>
            <a:r>
              <a:rPr lang="en-ZA" dirty="0">
                <a:effectLst/>
                <a:latin typeface="Arial" panose="020B0604020202020204" pitchFamily="34" charset="0"/>
                <a:ea typeface="Calibri" panose="020F0502020204030204" pitchFamily="34" charset="0"/>
                <a:cs typeface="Times New Roman" panose="02020603050405020304" pitchFamily="18" charset="0"/>
              </a:rPr>
              <a:t>The Spectrum Restacking process commences as soon as we conclude analogue switch-off in a province. </a:t>
            </a:r>
            <a:r>
              <a:rPr lang="en-ZA" dirty="0">
                <a:latin typeface="Arial" panose="020B0604020202020204" pitchFamily="34" charset="0"/>
                <a:ea typeface="Calibri" panose="020F0502020204030204" pitchFamily="34" charset="0"/>
                <a:cs typeface="Times New Roman" panose="02020603050405020304" pitchFamily="18" charset="0"/>
              </a:rPr>
              <a:t>I</a:t>
            </a:r>
            <a:r>
              <a:rPr lang="en-ZA" dirty="0">
                <a:effectLst/>
                <a:latin typeface="Arial" panose="020B0604020202020204" pitchFamily="34" charset="0"/>
                <a:ea typeface="Calibri" panose="020F0502020204030204" pitchFamily="34" charset="0"/>
                <a:cs typeface="Times New Roman" panose="02020603050405020304" pitchFamily="18" charset="0"/>
              </a:rPr>
              <a:t>n provinces where analogue has been switched-off, we have concluded re-arranging spectrum (Restacking) in these 5 provinces thereby giving a way for the spectrum to be assigned for future technology usages. </a:t>
            </a:r>
          </a:p>
          <a:p>
            <a:pPr lvl="2" algn="just">
              <a:lnSpc>
                <a:spcPct val="150000"/>
              </a:lnSpc>
              <a:spcAft>
                <a:spcPts val="800"/>
              </a:spcAft>
            </a:pPr>
            <a:r>
              <a:rPr lang="en-ZA" dirty="0">
                <a:latin typeface="Arial" panose="020B0604020202020204" pitchFamily="34" charset="0"/>
                <a:ea typeface="Calibri" panose="020F0502020204030204" pitchFamily="34" charset="0"/>
                <a:cs typeface="Times New Roman" panose="02020603050405020304" pitchFamily="18" charset="0"/>
              </a:rPr>
              <a:t>The last two provinces of Mpumalanga and Limpopo were concluded during the months of February and March 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endParaRPr lang="en-US" sz="1800" b="1" u="sng" dirty="0">
              <a:solidFill>
                <a:schemeClr val="accent6">
                  <a:lumMod val="50000"/>
                </a:schemeClr>
              </a:solidFill>
              <a:latin typeface="Arial" panose="020B0604020202020204" pitchFamily="34" charset="0"/>
              <a:cs typeface="Arial" panose="020B0604020202020204" pitchFamily="34" charset="0"/>
            </a:endParaRPr>
          </a:p>
          <a:p>
            <a:pPr lvl="1">
              <a:defRPr/>
            </a:pPr>
            <a:endParaRPr lang="en-US"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1380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bubble chart&#10;&#10;Description automatically generated">
            <a:extLst>
              <a:ext uri="{FF2B5EF4-FFF2-40B4-BE49-F238E27FC236}">
                <a16:creationId xmlns:a16="http://schemas.microsoft.com/office/drawing/2014/main" xmlns="" id="{3C7ECCAC-0AFE-4FA2-B378-C13F574D680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1414" y="953911"/>
            <a:ext cx="11669172" cy="5501973"/>
          </a:xfrm>
          <a:prstGeom prst="rect">
            <a:avLst/>
          </a:prstGeom>
        </p:spPr>
      </p:pic>
    </p:spTree>
    <p:extLst>
      <p:ext uri="{BB962C8B-B14F-4D97-AF65-F5344CB8AC3E}">
        <p14:creationId xmlns:p14="http://schemas.microsoft.com/office/powerpoint/2010/main" xmlns="" val="1087108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ial PowerPoint Template.potx" id="{8AC94DDC-C30F-47B1-B218-A364C378D60D}" vid="{BFA72B91-51DB-46FD-BF7A-574FBDFF26D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1.potx" id="{AE02857C-1889-4939-89EA-44F1F8A24906}" vid="{1BFE505A-6E57-4381-AE80-40E4443BA6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1656</TotalTime>
  <Words>435</Words>
  <Application>Microsoft Office PowerPoint</Application>
  <PresentationFormat>Custom</PresentationFormat>
  <Paragraphs>56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PROGRESS UPDATE ON THE IMPLEMENTATION OF BROADCASTING DIGITAL MIGRATION  TO PORTFOLIO COMMITTEE ON COMMUNICATIONS  </vt:lpstr>
      <vt:lpstr>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Space can be sized</dc:title>
  <dc:creator>Microsoft Office User</dc:creator>
  <cp:lastModifiedBy>USER</cp:lastModifiedBy>
  <cp:revision>36</cp:revision>
  <dcterms:created xsi:type="dcterms:W3CDTF">2021-09-28T06:16:35Z</dcterms:created>
  <dcterms:modified xsi:type="dcterms:W3CDTF">2022-05-24T11:26:48Z</dcterms:modified>
</cp:coreProperties>
</file>