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132" y="-66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AC6628-C210-4D64-8AAE-7DC1E2984725}"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2DF8C8E-927E-4EA5-8701-8A8A1A70A299}">
      <dgm:prSet/>
      <dgm:spPr/>
      <dgm:t>
        <a:bodyPr/>
        <a:lstStyle/>
        <a:p>
          <a:r>
            <a:rPr lang="en-US"/>
            <a:t>The bullet which reads:</a:t>
          </a:r>
        </a:p>
      </dgm:t>
    </dgm:pt>
    <dgm:pt modelId="{E35AA3B7-2897-47C4-B8EA-26D608F5917F}" type="parTrans" cxnId="{2DE548CC-509B-4355-BF52-AEE0181A4193}">
      <dgm:prSet/>
      <dgm:spPr/>
      <dgm:t>
        <a:bodyPr/>
        <a:lstStyle/>
        <a:p>
          <a:endParaRPr lang="en-US"/>
        </a:p>
      </dgm:t>
    </dgm:pt>
    <dgm:pt modelId="{E7FE93B6-1E18-4A29-B2E9-E8703472F2DD}" type="sibTrans" cxnId="{2DE548CC-509B-4355-BF52-AEE0181A4193}">
      <dgm:prSet/>
      <dgm:spPr/>
      <dgm:t>
        <a:bodyPr/>
        <a:lstStyle/>
        <a:p>
          <a:endParaRPr lang="en-US"/>
        </a:p>
      </dgm:t>
    </dgm:pt>
    <dgm:pt modelId="{A82A51A5-3A0E-4A8C-B39B-F7A78C33096C}">
      <dgm:prSet/>
      <dgm:spPr/>
      <dgm:t>
        <a:bodyPr/>
        <a:lstStyle/>
        <a:p>
          <a:r>
            <a:rPr lang="en-US" dirty="0"/>
            <a:t>“</a:t>
          </a:r>
          <a:r>
            <a:rPr lang="en-US" b="1" dirty="0"/>
            <a:t>provide for the cultivation, possession and supply of cannabis plants and cannabis by organisations for religious purposes in adherence to the Rastafarian faith, of its members</a:t>
          </a:r>
          <a:r>
            <a:rPr lang="en-US" dirty="0"/>
            <a:t>” should be amended to read:</a:t>
          </a:r>
        </a:p>
      </dgm:t>
    </dgm:pt>
    <dgm:pt modelId="{EFD895B0-252C-4C9C-82C1-97DACF83D547}" type="parTrans" cxnId="{825CCDC6-45B4-4E11-BF00-4F4621A308EE}">
      <dgm:prSet/>
      <dgm:spPr/>
      <dgm:t>
        <a:bodyPr/>
        <a:lstStyle/>
        <a:p>
          <a:endParaRPr lang="en-US"/>
        </a:p>
      </dgm:t>
    </dgm:pt>
    <dgm:pt modelId="{FE91BC22-5138-4565-A434-621865C9AC46}" type="sibTrans" cxnId="{825CCDC6-45B4-4E11-BF00-4F4621A308EE}">
      <dgm:prSet/>
      <dgm:spPr/>
      <dgm:t>
        <a:bodyPr/>
        <a:lstStyle/>
        <a:p>
          <a:endParaRPr lang="en-US"/>
        </a:p>
      </dgm:t>
    </dgm:pt>
    <dgm:pt modelId="{3FBB1D43-6CD2-4EE4-99F6-AA7DE6FECBEF}">
      <dgm:prSet/>
      <dgm:spPr/>
      <dgm:t>
        <a:bodyPr/>
        <a:lstStyle/>
        <a:p>
          <a:r>
            <a:rPr lang="en-US" b="0" i="0" baseline="0" dirty="0"/>
            <a:t>“</a:t>
          </a:r>
          <a:r>
            <a:rPr lang="en-US" b="1" i="0" baseline="0" dirty="0"/>
            <a:t>Provide for the protection of members and organisations of the Ras Tafari faith in respect of cultivation, possession and supply of cannabis in adherence to the Ras Tafari faith.” </a:t>
          </a:r>
          <a:endParaRPr lang="en-US" dirty="0"/>
        </a:p>
      </dgm:t>
    </dgm:pt>
    <dgm:pt modelId="{AA61CE65-F25C-4914-A07F-3477797ACE05}" type="parTrans" cxnId="{0B73461B-6739-45B3-A75C-439C1CC3DE4B}">
      <dgm:prSet/>
      <dgm:spPr/>
      <dgm:t>
        <a:bodyPr/>
        <a:lstStyle/>
        <a:p>
          <a:endParaRPr lang="en-US"/>
        </a:p>
      </dgm:t>
    </dgm:pt>
    <dgm:pt modelId="{1A2C6B7F-8BEE-4EAD-B5E4-D832DCCE00BB}" type="sibTrans" cxnId="{0B73461B-6739-45B3-A75C-439C1CC3DE4B}">
      <dgm:prSet/>
      <dgm:spPr/>
      <dgm:t>
        <a:bodyPr/>
        <a:lstStyle/>
        <a:p>
          <a:endParaRPr lang="en-US"/>
        </a:p>
      </dgm:t>
    </dgm:pt>
    <dgm:pt modelId="{0D3763ED-C922-438F-8702-E51D5B9A7E6A}">
      <dgm:prSet/>
      <dgm:spPr/>
      <dgm:t>
        <a:bodyPr/>
        <a:lstStyle/>
        <a:p>
          <a:r>
            <a:rPr lang="en-US" b="0" i="0" baseline="0"/>
            <a:t>The fifth bullet which states “</a:t>
          </a:r>
          <a:r>
            <a:rPr lang="en-US" b="1" i="0" baseline="0"/>
            <a:t>protect adults and children against the harms of cannabis</a:t>
          </a:r>
          <a:r>
            <a:rPr lang="en-US" b="0" i="0" baseline="0"/>
            <a:t>” should be amended to read “</a:t>
          </a:r>
          <a:r>
            <a:rPr lang="en-US" b="1" i="0" baseline="0"/>
            <a:t>To educate adults and children about the responsible uses of cannabis</a:t>
          </a:r>
          <a:r>
            <a:rPr lang="en-US" b="0" i="0" baseline="0"/>
            <a:t>” </a:t>
          </a:r>
          <a:endParaRPr lang="en-US"/>
        </a:p>
      </dgm:t>
    </dgm:pt>
    <dgm:pt modelId="{DBF8235D-44A9-422C-A017-0A6FE90DB02D}" type="parTrans" cxnId="{63FA04D0-0A86-4FD1-A7E7-8B34A1EE9E2A}">
      <dgm:prSet/>
      <dgm:spPr/>
      <dgm:t>
        <a:bodyPr/>
        <a:lstStyle/>
        <a:p>
          <a:endParaRPr lang="en-US"/>
        </a:p>
      </dgm:t>
    </dgm:pt>
    <dgm:pt modelId="{84B6BCFE-AE61-4972-A465-18B854D08EEF}" type="sibTrans" cxnId="{63FA04D0-0A86-4FD1-A7E7-8B34A1EE9E2A}">
      <dgm:prSet/>
      <dgm:spPr/>
      <dgm:t>
        <a:bodyPr/>
        <a:lstStyle/>
        <a:p>
          <a:endParaRPr lang="en-US"/>
        </a:p>
      </dgm:t>
    </dgm:pt>
    <dgm:pt modelId="{6A6E8616-0E4D-4AEA-90B4-C34CDEE9684B}" type="pres">
      <dgm:prSet presAssocID="{B0AC6628-C210-4D64-8AAE-7DC1E2984725}" presName="linear" presStyleCnt="0">
        <dgm:presLayoutVars>
          <dgm:animLvl val="lvl"/>
          <dgm:resizeHandles val="exact"/>
        </dgm:presLayoutVars>
      </dgm:prSet>
      <dgm:spPr/>
      <dgm:t>
        <a:bodyPr/>
        <a:lstStyle/>
        <a:p>
          <a:endParaRPr lang="en-US"/>
        </a:p>
      </dgm:t>
    </dgm:pt>
    <dgm:pt modelId="{471D8CBE-7B74-46F8-9E13-610522FA4195}" type="pres">
      <dgm:prSet presAssocID="{22DF8C8E-927E-4EA5-8701-8A8A1A70A299}" presName="parentText" presStyleLbl="node1" presStyleIdx="0" presStyleCnt="4">
        <dgm:presLayoutVars>
          <dgm:chMax val="0"/>
          <dgm:bulletEnabled val="1"/>
        </dgm:presLayoutVars>
      </dgm:prSet>
      <dgm:spPr/>
      <dgm:t>
        <a:bodyPr/>
        <a:lstStyle/>
        <a:p>
          <a:endParaRPr lang="en-US"/>
        </a:p>
      </dgm:t>
    </dgm:pt>
    <dgm:pt modelId="{E1A8D437-BF96-4C95-BF13-E5E122A48DC4}" type="pres">
      <dgm:prSet presAssocID="{E7FE93B6-1E18-4A29-B2E9-E8703472F2DD}" presName="spacer" presStyleCnt="0"/>
      <dgm:spPr/>
    </dgm:pt>
    <dgm:pt modelId="{51492528-553F-44D2-A8BB-B2A7DEF3DCD5}" type="pres">
      <dgm:prSet presAssocID="{A82A51A5-3A0E-4A8C-B39B-F7A78C33096C}" presName="parentText" presStyleLbl="node1" presStyleIdx="1" presStyleCnt="4">
        <dgm:presLayoutVars>
          <dgm:chMax val="0"/>
          <dgm:bulletEnabled val="1"/>
        </dgm:presLayoutVars>
      </dgm:prSet>
      <dgm:spPr/>
      <dgm:t>
        <a:bodyPr/>
        <a:lstStyle/>
        <a:p>
          <a:endParaRPr lang="en-US"/>
        </a:p>
      </dgm:t>
    </dgm:pt>
    <dgm:pt modelId="{259379FF-05A1-48C3-B8D2-9224CAF70B22}" type="pres">
      <dgm:prSet presAssocID="{FE91BC22-5138-4565-A434-621865C9AC46}" presName="spacer" presStyleCnt="0"/>
      <dgm:spPr/>
    </dgm:pt>
    <dgm:pt modelId="{C802D8D2-AB1E-414A-A403-0A7EF3E765E0}" type="pres">
      <dgm:prSet presAssocID="{3FBB1D43-6CD2-4EE4-99F6-AA7DE6FECBEF}" presName="parentText" presStyleLbl="node1" presStyleIdx="2" presStyleCnt="4">
        <dgm:presLayoutVars>
          <dgm:chMax val="0"/>
          <dgm:bulletEnabled val="1"/>
        </dgm:presLayoutVars>
      </dgm:prSet>
      <dgm:spPr/>
      <dgm:t>
        <a:bodyPr/>
        <a:lstStyle/>
        <a:p>
          <a:endParaRPr lang="en-US"/>
        </a:p>
      </dgm:t>
    </dgm:pt>
    <dgm:pt modelId="{B1D31C1A-F62A-4532-BDA5-2C584DF710D5}" type="pres">
      <dgm:prSet presAssocID="{1A2C6B7F-8BEE-4EAD-B5E4-D832DCCE00BB}" presName="spacer" presStyleCnt="0"/>
      <dgm:spPr/>
    </dgm:pt>
    <dgm:pt modelId="{65764075-EB39-4184-9475-7622E7B23F64}" type="pres">
      <dgm:prSet presAssocID="{0D3763ED-C922-438F-8702-E51D5B9A7E6A}" presName="parentText" presStyleLbl="node1" presStyleIdx="3" presStyleCnt="4">
        <dgm:presLayoutVars>
          <dgm:chMax val="0"/>
          <dgm:bulletEnabled val="1"/>
        </dgm:presLayoutVars>
      </dgm:prSet>
      <dgm:spPr/>
      <dgm:t>
        <a:bodyPr/>
        <a:lstStyle/>
        <a:p>
          <a:endParaRPr lang="en-US"/>
        </a:p>
      </dgm:t>
    </dgm:pt>
  </dgm:ptLst>
  <dgm:cxnLst>
    <dgm:cxn modelId="{67A6B22D-F948-4FE8-A6C1-9BC67AC60552}" type="presOf" srcId="{0D3763ED-C922-438F-8702-E51D5B9A7E6A}" destId="{65764075-EB39-4184-9475-7622E7B23F64}" srcOrd="0" destOrd="0" presId="urn:microsoft.com/office/officeart/2005/8/layout/vList2"/>
    <dgm:cxn modelId="{8B7C9207-75FF-47DA-9317-8E326D2EE146}" type="presOf" srcId="{A82A51A5-3A0E-4A8C-B39B-F7A78C33096C}" destId="{51492528-553F-44D2-A8BB-B2A7DEF3DCD5}" srcOrd="0" destOrd="0" presId="urn:microsoft.com/office/officeart/2005/8/layout/vList2"/>
    <dgm:cxn modelId="{0B73461B-6739-45B3-A75C-439C1CC3DE4B}" srcId="{B0AC6628-C210-4D64-8AAE-7DC1E2984725}" destId="{3FBB1D43-6CD2-4EE4-99F6-AA7DE6FECBEF}" srcOrd="2" destOrd="0" parTransId="{AA61CE65-F25C-4914-A07F-3477797ACE05}" sibTransId="{1A2C6B7F-8BEE-4EAD-B5E4-D832DCCE00BB}"/>
    <dgm:cxn modelId="{C7D8BE0A-20C1-4D17-9BC9-E8F708A72AB9}" type="presOf" srcId="{22DF8C8E-927E-4EA5-8701-8A8A1A70A299}" destId="{471D8CBE-7B74-46F8-9E13-610522FA4195}" srcOrd="0" destOrd="0" presId="urn:microsoft.com/office/officeart/2005/8/layout/vList2"/>
    <dgm:cxn modelId="{63FA04D0-0A86-4FD1-A7E7-8B34A1EE9E2A}" srcId="{B0AC6628-C210-4D64-8AAE-7DC1E2984725}" destId="{0D3763ED-C922-438F-8702-E51D5B9A7E6A}" srcOrd="3" destOrd="0" parTransId="{DBF8235D-44A9-422C-A017-0A6FE90DB02D}" sibTransId="{84B6BCFE-AE61-4972-A465-18B854D08EEF}"/>
    <dgm:cxn modelId="{48F11B06-D550-4BF0-9E66-B00AAF5BB11F}" type="presOf" srcId="{B0AC6628-C210-4D64-8AAE-7DC1E2984725}" destId="{6A6E8616-0E4D-4AEA-90B4-C34CDEE9684B}" srcOrd="0" destOrd="0" presId="urn:microsoft.com/office/officeart/2005/8/layout/vList2"/>
    <dgm:cxn modelId="{2DE548CC-509B-4355-BF52-AEE0181A4193}" srcId="{B0AC6628-C210-4D64-8AAE-7DC1E2984725}" destId="{22DF8C8E-927E-4EA5-8701-8A8A1A70A299}" srcOrd="0" destOrd="0" parTransId="{E35AA3B7-2897-47C4-B8EA-26D608F5917F}" sibTransId="{E7FE93B6-1E18-4A29-B2E9-E8703472F2DD}"/>
    <dgm:cxn modelId="{77525E13-6DE9-43A6-8783-2E23A051715F}" type="presOf" srcId="{3FBB1D43-6CD2-4EE4-99F6-AA7DE6FECBEF}" destId="{C802D8D2-AB1E-414A-A403-0A7EF3E765E0}" srcOrd="0" destOrd="0" presId="urn:microsoft.com/office/officeart/2005/8/layout/vList2"/>
    <dgm:cxn modelId="{825CCDC6-45B4-4E11-BF00-4F4621A308EE}" srcId="{B0AC6628-C210-4D64-8AAE-7DC1E2984725}" destId="{A82A51A5-3A0E-4A8C-B39B-F7A78C33096C}" srcOrd="1" destOrd="0" parTransId="{EFD895B0-252C-4C9C-82C1-97DACF83D547}" sibTransId="{FE91BC22-5138-4565-A434-621865C9AC46}"/>
    <dgm:cxn modelId="{F2255117-EB86-432C-AF6C-35BCE300F173}" type="presParOf" srcId="{6A6E8616-0E4D-4AEA-90B4-C34CDEE9684B}" destId="{471D8CBE-7B74-46F8-9E13-610522FA4195}" srcOrd="0" destOrd="0" presId="urn:microsoft.com/office/officeart/2005/8/layout/vList2"/>
    <dgm:cxn modelId="{56BB3CDC-6DE5-4698-87C5-31A364ED7C36}" type="presParOf" srcId="{6A6E8616-0E4D-4AEA-90B4-C34CDEE9684B}" destId="{E1A8D437-BF96-4C95-BF13-E5E122A48DC4}" srcOrd="1" destOrd="0" presId="urn:microsoft.com/office/officeart/2005/8/layout/vList2"/>
    <dgm:cxn modelId="{24C68D7C-1874-41D3-A677-DA3B4BFBDA50}" type="presParOf" srcId="{6A6E8616-0E4D-4AEA-90B4-C34CDEE9684B}" destId="{51492528-553F-44D2-A8BB-B2A7DEF3DCD5}" srcOrd="2" destOrd="0" presId="urn:microsoft.com/office/officeart/2005/8/layout/vList2"/>
    <dgm:cxn modelId="{C4295B9C-1F77-42CD-8919-ED73D6F42022}" type="presParOf" srcId="{6A6E8616-0E4D-4AEA-90B4-C34CDEE9684B}" destId="{259379FF-05A1-48C3-B8D2-9224CAF70B22}" srcOrd="3" destOrd="0" presId="urn:microsoft.com/office/officeart/2005/8/layout/vList2"/>
    <dgm:cxn modelId="{0F0C1AB8-62E6-48CB-9500-E7314F0EFE69}" type="presParOf" srcId="{6A6E8616-0E4D-4AEA-90B4-C34CDEE9684B}" destId="{C802D8D2-AB1E-414A-A403-0A7EF3E765E0}" srcOrd="4" destOrd="0" presId="urn:microsoft.com/office/officeart/2005/8/layout/vList2"/>
    <dgm:cxn modelId="{EFB04CBE-7763-4500-83C5-1BC958479E5F}" type="presParOf" srcId="{6A6E8616-0E4D-4AEA-90B4-C34CDEE9684B}" destId="{B1D31C1A-F62A-4532-BDA5-2C584DF710D5}" srcOrd="5" destOrd="0" presId="urn:microsoft.com/office/officeart/2005/8/layout/vList2"/>
    <dgm:cxn modelId="{B969E48A-DF8E-43E0-BBF0-18CA43F02A26}" type="presParOf" srcId="{6A6E8616-0E4D-4AEA-90B4-C34CDEE9684B}" destId="{65764075-EB39-4184-9475-7622E7B23F64}"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E4DAF5-2298-4AC7-9A62-35C3D5F7DD5C}"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90CC0A83-F789-4BE7-B6D1-6813788DF8A7}">
      <dgm:prSet/>
      <dgm:spPr/>
      <dgm:t>
        <a:bodyPr/>
        <a:lstStyle/>
        <a:p>
          <a:pPr algn="ctr"/>
          <a:r>
            <a:rPr lang="en-US" b="0" i="0" baseline="0" dirty="0"/>
            <a:t>1A (3) Which reads due consideration should be given to (a) harm reduction should be </a:t>
          </a:r>
          <a:r>
            <a:rPr lang="en-US" b="1" i="0" baseline="0" dirty="0"/>
            <a:t>omitted</a:t>
          </a:r>
          <a:r>
            <a:rPr lang="en-US" b="0" i="0" baseline="0" dirty="0"/>
            <a:t> because it defeats the very purpose and essence of the introduction of this bill and that of marketing in the emerging cannabis/hemp industry. </a:t>
          </a:r>
          <a:endParaRPr lang="en-US" dirty="0"/>
        </a:p>
      </dgm:t>
    </dgm:pt>
    <dgm:pt modelId="{BFEED17D-C8A8-406D-8314-53C17012533B}" type="parTrans" cxnId="{B5895743-8E3A-4AE7-B81D-C0821C6552A1}">
      <dgm:prSet/>
      <dgm:spPr/>
      <dgm:t>
        <a:bodyPr/>
        <a:lstStyle/>
        <a:p>
          <a:endParaRPr lang="en-US"/>
        </a:p>
      </dgm:t>
    </dgm:pt>
    <dgm:pt modelId="{02977DA7-D43C-4E19-A1CB-6B9A7C179044}" type="sibTrans" cxnId="{B5895743-8E3A-4AE7-B81D-C0821C6552A1}">
      <dgm:prSet/>
      <dgm:spPr/>
      <dgm:t>
        <a:bodyPr/>
        <a:lstStyle/>
        <a:p>
          <a:endParaRPr lang="en-US"/>
        </a:p>
      </dgm:t>
    </dgm:pt>
    <dgm:pt modelId="{D8C6DE07-FBE4-4370-B742-A621DBD062B5}">
      <dgm:prSet/>
      <dgm:spPr/>
      <dgm:t>
        <a:bodyPr/>
        <a:lstStyle/>
        <a:p>
          <a:pPr algn="ctr"/>
          <a:r>
            <a:rPr lang="en-US" b="0" i="0" baseline="0" dirty="0"/>
            <a:t>1A (3) (b) The part which reads “</a:t>
          </a:r>
          <a:r>
            <a:rPr lang="en-US" b="1" i="0" baseline="0" dirty="0"/>
            <a:t>demand reduction</a:t>
          </a:r>
          <a:r>
            <a:rPr lang="en-US" b="0" i="0" baseline="0" dirty="0"/>
            <a:t>” should be amended to read “</a:t>
          </a:r>
          <a:r>
            <a:rPr lang="en-US" b="1" i="0" baseline="0" dirty="0"/>
            <a:t>Demand management</a:t>
          </a:r>
          <a:r>
            <a:rPr lang="en-US" b="0" i="0" baseline="0" dirty="0"/>
            <a:t>”. Demand reduction does not augur well for Businesses which aim to secure a substantial market share for competitive advantage. </a:t>
          </a:r>
          <a:endParaRPr lang="en-US" dirty="0"/>
        </a:p>
      </dgm:t>
    </dgm:pt>
    <dgm:pt modelId="{2B6BFC22-39CE-45EA-AD72-5C71C6901655}" type="parTrans" cxnId="{247F98C6-8543-4BC8-B8D4-281E1E42018F}">
      <dgm:prSet/>
      <dgm:spPr/>
      <dgm:t>
        <a:bodyPr/>
        <a:lstStyle/>
        <a:p>
          <a:endParaRPr lang="en-US"/>
        </a:p>
      </dgm:t>
    </dgm:pt>
    <dgm:pt modelId="{6E5B371F-A423-49AF-B9E2-E757FC2DB76C}" type="sibTrans" cxnId="{247F98C6-8543-4BC8-B8D4-281E1E42018F}">
      <dgm:prSet/>
      <dgm:spPr/>
      <dgm:t>
        <a:bodyPr/>
        <a:lstStyle/>
        <a:p>
          <a:endParaRPr lang="en-US"/>
        </a:p>
      </dgm:t>
    </dgm:pt>
    <dgm:pt modelId="{6A6C497C-B745-4C6F-ADE4-21E1E719A062}">
      <dgm:prSet/>
      <dgm:spPr/>
      <dgm:t>
        <a:bodyPr/>
        <a:lstStyle/>
        <a:p>
          <a:pPr algn="ctr"/>
          <a:r>
            <a:rPr lang="en-US" b="0" i="0" baseline="0" dirty="0"/>
            <a:t>1A (3) (C) Public education and awareness campaigns in respect of the harms associated with recreational cannabis, should be amended to read </a:t>
          </a:r>
          <a:r>
            <a:rPr lang="en-US" b="1" i="0" baseline="0" dirty="0"/>
            <a:t>“ Public education and awareness campaigns in respect of the benefits and potential harms associated with recreational cannabis</a:t>
          </a:r>
          <a:r>
            <a:rPr lang="en-US" b="0" i="0" baseline="0" dirty="0"/>
            <a:t>” in that the harms are mainly perceived and not encountered. </a:t>
          </a:r>
          <a:endParaRPr lang="en-US" dirty="0"/>
        </a:p>
      </dgm:t>
    </dgm:pt>
    <dgm:pt modelId="{F7027151-9ECA-4D8B-A0E8-A97D494340BB}" type="parTrans" cxnId="{BD123109-5F70-4619-BFB6-CF6B71385BFC}">
      <dgm:prSet/>
      <dgm:spPr/>
      <dgm:t>
        <a:bodyPr/>
        <a:lstStyle/>
        <a:p>
          <a:endParaRPr lang="en-US"/>
        </a:p>
      </dgm:t>
    </dgm:pt>
    <dgm:pt modelId="{10A4527F-CA89-4577-BBEE-34E915E52DE8}" type="sibTrans" cxnId="{BD123109-5F70-4619-BFB6-CF6B71385BFC}">
      <dgm:prSet/>
      <dgm:spPr/>
      <dgm:t>
        <a:bodyPr/>
        <a:lstStyle/>
        <a:p>
          <a:endParaRPr lang="en-US"/>
        </a:p>
      </dgm:t>
    </dgm:pt>
    <dgm:pt modelId="{24C37519-1FFA-4268-93CC-66AFBF8A2F02}" type="pres">
      <dgm:prSet presAssocID="{B9E4DAF5-2298-4AC7-9A62-35C3D5F7DD5C}" presName="vert0" presStyleCnt="0">
        <dgm:presLayoutVars>
          <dgm:dir/>
          <dgm:animOne val="branch"/>
          <dgm:animLvl val="lvl"/>
        </dgm:presLayoutVars>
      </dgm:prSet>
      <dgm:spPr/>
      <dgm:t>
        <a:bodyPr/>
        <a:lstStyle/>
        <a:p>
          <a:endParaRPr lang="en-US"/>
        </a:p>
      </dgm:t>
    </dgm:pt>
    <dgm:pt modelId="{605889A7-5AF2-439D-BD6F-D108C97CE983}" type="pres">
      <dgm:prSet presAssocID="{90CC0A83-F789-4BE7-B6D1-6813788DF8A7}" presName="thickLine" presStyleLbl="alignNode1" presStyleIdx="0" presStyleCnt="3"/>
      <dgm:spPr/>
    </dgm:pt>
    <dgm:pt modelId="{D74ADE42-F427-41B0-988E-F093EF739946}" type="pres">
      <dgm:prSet presAssocID="{90CC0A83-F789-4BE7-B6D1-6813788DF8A7}" presName="horz1" presStyleCnt="0"/>
      <dgm:spPr/>
    </dgm:pt>
    <dgm:pt modelId="{B26056DD-F3BE-4133-A75B-CB938CDA5C03}" type="pres">
      <dgm:prSet presAssocID="{90CC0A83-F789-4BE7-B6D1-6813788DF8A7}" presName="tx1" presStyleLbl="revTx" presStyleIdx="0" presStyleCnt="3"/>
      <dgm:spPr/>
      <dgm:t>
        <a:bodyPr/>
        <a:lstStyle/>
        <a:p>
          <a:endParaRPr lang="en-US"/>
        </a:p>
      </dgm:t>
    </dgm:pt>
    <dgm:pt modelId="{CAB57E8D-E803-4993-8D89-98FFDE12BA7E}" type="pres">
      <dgm:prSet presAssocID="{90CC0A83-F789-4BE7-B6D1-6813788DF8A7}" presName="vert1" presStyleCnt="0"/>
      <dgm:spPr/>
    </dgm:pt>
    <dgm:pt modelId="{2852973A-A7D7-4AD3-A3A4-E78F99C5A2BA}" type="pres">
      <dgm:prSet presAssocID="{D8C6DE07-FBE4-4370-B742-A621DBD062B5}" presName="thickLine" presStyleLbl="alignNode1" presStyleIdx="1" presStyleCnt="3"/>
      <dgm:spPr/>
    </dgm:pt>
    <dgm:pt modelId="{309E1628-FC6A-4180-A1D9-6BED94D215B0}" type="pres">
      <dgm:prSet presAssocID="{D8C6DE07-FBE4-4370-B742-A621DBD062B5}" presName="horz1" presStyleCnt="0"/>
      <dgm:spPr/>
    </dgm:pt>
    <dgm:pt modelId="{D21601E7-0A3B-4149-9E6E-FF38047E9000}" type="pres">
      <dgm:prSet presAssocID="{D8C6DE07-FBE4-4370-B742-A621DBD062B5}" presName="tx1" presStyleLbl="revTx" presStyleIdx="1" presStyleCnt="3"/>
      <dgm:spPr/>
      <dgm:t>
        <a:bodyPr/>
        <a:lstStyle/>
        <a:p>
          <a:endParaRPr lang="en-US"/>
        </a:p>
      </dgm:t>
    </dgm:pt>
    <dgm:pt modelId="{94927ED6-3F25-4B5E-9580-87E2D2804B45}" type="pres">
      <dgm:prSet presAssocID="{D8C6DE07-FBE4-4370-B742-A621DBD062B5}" presName="vert1" presStyleCnt="0"/>
      <dgm:spPr/>
    </dgm:pt>
    <dgm:pt modelId="{7AE01E8B-2848-4427-898D-39C22B789401}" type="pres">
      <dgm:prSet presAssocID="{6A6C497C-B745-4C6F-ADE4-21E1E719A062}" presName="thickLine" presStyleLbl="alignNode1" presStyleIdx="2" presStyleCnt="3"/>
      <dgm:spPr/>
    </dgm:pt>
    <dgm:pt modelId="{9EA6AF8A-0EC7-4137-83D4-471FCB9E25EB}" type="pres">
      <dgm:prSet presAssocID="{6A6C497C-B745-4C6F-ADE4-21E1E719A062}" presName="horz1" presStyleCnt="0"/>
      <dgm:spPr/>
    </dgm:pt>
    <dgm:pt modelId="{A6D0BBD5-7F23-44D4-8D8D-080856013AE8}" type="pres">
      <dgm:prSet presAssocID="{6A6C497C-B745-4C6F-ADE4-21E1E719A062}" presName="tx1" presStyleLbl="revTx" presStyleIdx="2" presStyleCnt="3"/>
      <dgm:spPr/>
      <dgm:t>
        <a:bodyPr/>
        <a:lstStyle/>
        <a:p>
          <a:endParaRPr lang="en-US"/>
        </a:p>
      </dgm:t>
    </dgm:pt>
    <dgm:pt modelId="{5696C255-1A03-417F-B9B8-12548F738B4D}" type="pres">
      <dgm:prSet presAssocID="{6A6C497C-B745-4C6F-ADE4-21E1E719A062}" presName="vert1" presStyleCnt="0"/>
      <dgm:spPr/>
    </dgm:pt>
  </dgm:ptLst>
  <dgm:cxnLst>
    <dgm:cxn modelId="{B5895743-8E3A-4AE7-B81D-C0821C6552A1}" srcId="{B9E4DAF5-2298-4AC7-9A62-35C3D5F7DD5C}" destId="{90CC0A83-F789-4BE7-B6D1-6813788DF8A7}" srcOrd="0" destOrd="0" parTransId="{BFEED17D-C8A8-406D-8314-53C17012533B}" sibTransId="{02977DA7-D43C-4E19-A1CB-6B9A7C179044}"/>
    <dgm:cxn modelId="{62E8927E-587B-4CB8-8499-0806AA5EC6D4}" type="presOf" srcId="{90CC0A83-F789-4BE7-B6D1-6813788DF8A7}" destId="{B26056DD-F3BE-4133-A75B-CB938CDA5C03}" srcOrd="0" destOrd="0" presId="urn:microsoft.com/office/officeart/2008/layout/LinedList"/>
    <dgm:cxn modelId="{247F98C6-8543-4BC8-B8D4-281E1E42018F}" srcId="{B9E4DAF5-2298-4AC7-9A62-35C3D5F7DD5C}" destId="{D8C6DE07-FBE4-4370-B742-A621DBD062B5}" srcOrd="1" destOrd="0" parTransId="{2B6BFC22-39CE-45EA-AD72-5C71C6901655}" sibTransId="{6E5B371F-A423-49AF-B9E2-E757FC2DB76C}"/>
    <dgm:cxn modelId="{9D0B56F6-AD1D-4493-AE2A-1781BC977CA1}" type="presOf" srcId="{B9E4DAF5-2298-4AC7-9A62-35C3D5F7DD5C}" destId="{24C37519-1FFA-4268-93CC-66AFBF8A2F02}" srcOrd="0" destOrd="0" presId="urn:microsoft.com/office/officeart/2008/layout/LinedList"/>
    <dgm:cxn modelId="{BD123109-5F70-4619-BFB6-CF6B71385BFC}" srcId="{B9E4DAF5-2298-4AC7-9A62-35C3D5F7DD5C}" destId="{6A6C497C-B745-4C6F-ADE4-21E1E719A062}" srcOrd="2" destOrd="0" parTransId="{F7027151-9ECA-4D8B-A0E8-A97D494340BB}" sibTransId="{10A4527F-CA89-4577-BBEE-34E915E52DE8}"/>
    <dgm:cxn modelId="{5640878C-458B-41A7-AE5C-572A114B9191}" type="presOf" srcId="{D8C6DE07-FBE4-4370-B742-A621DBD062B5}" destId="{D21601E7-0A3B-4149-9E6E-FF38047E9000}" srcOrd="0" destOrd="0" presId="urn:microsoft.com/office/officeart/2008/layout/LinedList"/>
    <dgm:cxn modelId="{15170A72-B6E1-42A3-8115-0BC58B007236}" type="presOf" srcId="{6A6C497C-B745-4C6F-ADE4-21E1E719A062}" destId="{A6D0BBD5-7F23-44D4-8D8D-080856013AE8}" srcOrd="0" destOrd="0" presId="urn:microsoft.com/office/officeart/2008/layout/LinedList"/>
    <dgm:cxn modelId="{A912C8DA-BFD4-43C7-A885-CC58AB5BCB80}" type="presParOf" srcId="{24C37519-1FFA-4268-93CC-66AFBF8A2F02}" destId="{605889A7-5AF2-439D-BD6F-D108C97CE983}" srcOrd="0" destOrd="0" presId="urn:microsoft.com/office/officeart/2008/layout/LinedList"/>
    <dgm:cxn modelId="{39362722-6AEE-4AAD-8EEF-7C58790C1D1F}" type="presParOf" srcId="{24C37519-1FFA-4268-93CC-66AFBF8A2F02}" destId="{D74ADE42-F427-41B0-988E-F093EF739946}" srcOrd="1" destOrd="0" presId="urn:microsoft.com/office/officeart/2008/layout/LinedList"/>
    <dgm:cxn modelId="{E5D30757-F94F-4FFF-8688-6E25B5A2F0B9}" type="presParOf" srcId="{D74ADE42-F427-41B0-988E-F093EF739946}" destId="{B26056DD-F3BE-4133-A75B-CB938CDA5C03}" srcOrd="0" destOrd="0" presId="urn:microsoft.com/office/officeart/2008/layout/LinedList"/>
    <dgm:cxn modelId="{324BB1F8-AEC0-4D27-A628-9B8464EE3076}" type="presParOf" srcId="{D74ADE42-F427-41B0-988E-F093EF739946}" destId="{CAB57E8D-E803-4993-8D89-98FFDE12BA7E}" srcOrd="1" destOrd="0" presId="urn:microsoft.com/office/officeart/2008/layout/LinedList"/>
    <dgm:cxn modelId="{870E9494-6630-40D4-9A32-A315CD43F1C6}" type="presParOf" srcId="{24C37519-1FFA-4268-93CC-66AFBF8A2F02}" destId="{2852973A-A7D7-4AD3-A3A4-E78F99C5A2BA}" srcOrd="2" destOrd="0" presId="urn:microsoft.com/office/officeart/2008/layout/LinedList"/>
    <dgm:cxn modelId="{61CBC4BC-3B81-4CB0-B2AB-52294F29DB4B}" type="presParOf" srcId="{24C37519-1FFA-4268-93CC-66AFBF8A2F02}" destId="{309E1628-FC6A-4180-A1D9-6BED94D215B0}" srcOrd="3" destOrd="0" presId="urn:microsoft.com/office/officeart/2008/layout/LinedList"/>
    <dgm:cxn modelId="{E43E3C31-75F9-4963-9540-CCF37177678C}" type="presParOf" srcId="{309E1628-FC6A-4180-A1D9-6BED94D215B0}" destId="{D21601E7-0A3B-4149-9E6E-FF38047E9000}" srcOrd="0" destOrd="0" presId="urn:microsoft.com/office/officeart/2008/layout/LinedList"/>
    <dgm:cxn modelId="{AA24F9A6-C394-4F6F-98D4-D9C420896A37}" type="presParOf" srcId="{309E1628-FC6A-4180-A1D9-6BED94D215B0}" destId="{94927ED6-3F25-4B5E-9580-87E2D2804B45}" srcOrd="1" destOrd="0" presId="urn:microsoft.com/office/officeart/2008/layout/LinedList"/>
    <dgm:cxn modelId="{9CF63FC7-B299-437C-B4BF-A095822DC9A8}" type="presParOf" srcId="{24C37519-1FFA-4268-93CC-66AFBF8A2F02}" destId="{7AE01E8B-2848-4427-898D-39C22B789401}" srcOrd="4" destOrd="0" presId="urn:microsoft.com/office/officeart/2008/layout/LinedList"/>
    <dgm:cxn modelId="{941AA636-2B13-4D5A-BAE9-C5A8FBADA12F}" type="presParOf" srcId="{24C37519-1FFA-4268-93CC-66AFBF8A2F02}" destId="{9EA6AF8A-0EC7-4137-83D4-471FCB9E25EB}" srcOrd="5" destOrd="0" presId="urn:microsoft.com/office/officeart/2008/layout/LinedList"/>
    <dgm:cxn modelId="{E69720B2-67C4-4627-A5F5-158FEDFEB643}" type="presParOf" srcId="{9EA6AF8A-0EC7-4137-83D4-471FCB9E25EB}" destId="{A6D0BBD5-7F23-44D4-8D8D-080856013AE8}" srcOrd="0" destOrd="0" presId="urn:microsoft.com/office/officeart/2008/layout/LinedList"/>
    <dgm:cxn modelId="{DE328CC4-5742-4E6A-9616-95B15C86FBEE}" type="presParOf" srcId="{9EA6AF8A-0EC7-4137-83D4-471FCB9E25EB}" destId="{5696C255-1A03-417F-B9B8-12548F738B4D}"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4D6390-1CCC-4A7C-98DE-9593AEC4C967}"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6D1CA58-23B6-4207-B85B-66BC5CEBF089}">
      <dgm:prSet/>
      <dgm:spPr/>
      <dgm:t>
        <a:bodyPr/>
        <a:lstStyle/>
        <a:p>
          <a:r>
            <a:rPr lang="en-US" b="0" i="0" baseline="0"/>
            <a:t>1B (3) (b) (ii) Which reads “</a:t>
          </a:r>
          <a:r>
            <a:rPr lang="en-US" b="1" i="0" baseline="0"/>
            <a:t>A permit contemplated in this section – must be issued in the name of the authorized representative of the cultural or religious community</a:t>
          </a:r>
          <a:r>
            <a:rPr lang="en-US" b="0" i="0" baseline="0"/>
            <a:t>” should be amended to read </a:t>
          </a:r>
          <a:endParaRPr lang="en-US"/>
        </a:p>
      </dgm:t>
    </dgm:pt>
    <dgm:pt modelId="{0589B52C-B141-4A35-A33A-5ED3F18CCBB8}" type="parTrans" cxnId="{91D9F0C0-69BE-4691-AB5F-8B2C1D08DB02}">
      <dgm:prSet/>
      <dgm:spPr/>
      <dgm:t>
        <a:bodyPr/>
        <a:lstStyle/>
        <a:p>
          <a:endParaRPr lang="en-US"/>
        </a:p>
      </dgm:t>
    </dgm:pt>
    <dgm:pt modelId="{C293B709-CE78-43F6-A1BF-3E398EC5FE54}" type="sibTrans" cxnId="{91D9F0C0-69BE-4691-AB5F-8B2C1D08DB02}">
      <dgm:prSet/>
      <dgm:spPr/>
      <dgm:t>
        <a:bodyPr/>
        <a:lstStyle/>
        <a:p>
          <a:endParaRPr lang="en-US"/>
        </a:p>
      </dgm:t>
    </dgm:pt>
    <dgm:pt modelId="{020D921E-A829-4DD7-AB55-C2B477111D47}">
      <dgm:prSet/>
      <dgm:spPr/>
      <dgm:t>
        <a:bodyPr/>
        <a:lstStyle/>
        <a:p>
          <a:r>
            <a:rPr lang="en-US" b="0" i="0" baseline="0"/>
            <a:t>“A permit contemplated in this section – must be issued in the name of the authorized cultural or religious organization and that of the representative of the cultural or religious organization or community”</a:t>
          </a:r>
          <a:endParaRPr lang="en-US"/>
        </a:p>
      </dgm:t>
    </dgm:pt>
    <dgm:pt modelId="{08AD074F-5A2B-47F6-87EB-328B3880D96A}" type="parTrans" cxnId="{4991A4DC-09F6-4687-A1BB-C5E541979530}">
      <dgm:prSet/>
      <dgm:spPr/>
      <dgm:t>
        <a:bodyPr/>
        <a:lstStyle/>
        <a:p>
          <a:endParaRPr lang="en-US"/>
        </a:p>
      </dgm:t>
    </dgm:pt>
    <dgm:pt modelId="{49A19177-3564-4C3E-8689-E223919AD72B}" type="sibTrans" cxnId="{4991A4DC-09F6-4687-A1BB-C5E541979530}">
      <dgm:prSet/>
      <dgm:spPr/>
      <dgm:t>
        <a:bodyPr/>
        <a:lstStyle/>
        <a:p>
          <a:endParaRPr lang="en-US"/>
        </a:p>
      </dgm:t>
    </dgm:pt>
    <dgm:pt modelId="{1F052108-BF09-404A-BA00-EAD19DC708D3}" type="pres">
      <dgm:prSet presAssocID="{8B4D6390-1CCC-4A7C-98DE-9593AEC4C967}" presName="linear" presStyleCnt="0">
        <dgm:presLayoutVars>
          <dgm:animLvl val="lvl"/>
          <dgm:resizeHandles val="exact"/>
        </dgm:presLayoutVars>
      </dgm:prSet>
      <dgm:spPr/>
      <dgm:t>
        <a:bodyPr/>
        <a:lstStyle/>
        <a:p>
          <a:endParaRPr lang="en-US"/>
        </a:p>
      </dgm:t>
    </dgm:pt>
    <dgm:pt modelId="{45056E1B-142E-44DF-8551-CD56973A706C}" type="pres">
      <dgm:prSet presAssocID="{86D1CA58-23B6-4207-B85B-66BC5CEBF089}" presName="parentText" presStyleLbl="node1" presStyleIdx="0" presStyleCnt="2">
        <dgm:presLayoutVars>
          <dgm:chMax val="0"/>
          <dgm:bulletEnabled val="1"/>
        </dgm:presLayoutVars>
      </dgm:prSet>
      <dgm:spPr/>
      <dgm:t>
        <a:bodyPr/>
        <a:lstStyle/>
        <a:p>
          <a:endParaRPr lang="en-US"/>
        </a:p>
      </dgm:t>
    </dgm:pt>
    <dgm:pt modelId="{C03016E4-5688-443C-BB72-EC7D41C7FF7E}" type="pres">
      <dgm:prSet presAssocID="{C293B709-CE78-43F6-A1BF-3E398EC5FE54}" presName="spacer" presStyleCnt="0"/>
      <dgm:spPr/>
    </dgm:pt>
    <dgm:pt modelId="{5A7189B7-1990-4584-AE03-EFBB50A7808C}" type="pres">
      <dgm:prSet presAssocID="{020D921E-A829-4DD7-AB55-C2B477111D47}" presName="parentText" presStyleLbl="node1" presStyleIdx="1" presStyleCnt="2">
        <dgm:presLayoutVars>
          <dgm:chMax val="0"/>
          <dgm:bulletEnabled val="1"/>
        </dgm:presLayoutVars>
      </dgm:prSet>
      <dgm:spPr/>
      <dgm:t>
        <a:bodyPr/>
        <a:lstStyle/>
        <a:p>
          <a:endParaRPr lang="en-US"/>
        </a:p>
      </dgm:t>
    </dgm:pt>
  </dgm:ptLst>
  <dgm:cxnLst>
    <dgm:cxn modelId="{954C816D-322B-4B59-820C-1AFD54DFDF17}" type="presOf" srcId="{020D921E-A829-4DD7-AB55-C2B477111D47}" destId="{5A7189B7-1990-4584-AE03-EFBB50A7808C}" srcOrd="0" destOrd="0" presId="urn:microsoft.com/office/officeart/2005/8/layout/vList2"/>
    <dgm:cxn modelId="{4991A4DC-09F6-4687-A1BB-C5E541979530}" srcId="{8B4D6390-1CCC-4A7C-98DE-9593AEC4C967}" destId="{020D921E-A829-4DD7-AB55-C2B477111D47}" srcOrd="1" destOrd="0" parTransId="{08AD074F-5A2B-47F6-87EB-328B3880D96A}" sibTransId="{49A19177-3564-4C3E-8689-E223919AD72B}"/>
    <dgm:cxn modelId="{C37A068D-5402-4B13-8BF3-FDE247CEDFC5}" type="presOf" srcId="{8B4D6390-1CCC-4A7C-98DE-9593AEC4C967}" destId="{1F052108-BF09-404A-BA00-EAD19DC708D3}" srcOrd="0" destOrd="0" presId="urn:microsoft.com/office/officeart/2005/8/layout/vList2"/>
    <dgm:cxn modelId="{2830ED01-8923-46B1-93BF-11245483598C}" type="presOf" srcId="{86D1CA58-23B6-4207-B85B-66BC5CEBF089}" destId="{45056E1B-142E-44DF-8551-CD56973A706C}" srcOrd="0" destOrd="0" presId="urn:microsoft.com/office/officeart/2005/8/layout/vList2"/>
    <dgm:cxn modelId="{91D9F0C0-69BE-4691-AB5F-8B2C1D08DB02}" srcId="{8B4D6390-1CCC-4A7C-98DE-9593AEC4C967}" destId="{86D1CA58-23B6-4207-B85B-66BC5CEBF089}" srcOrd="0" destOrd="0" parTransId="{0589B52C-B141-4A35-A33A-5ED3F18CCBB8}" sibTransId="{C293B709-CE78-43F6-A1BF-3E398EC5FE54}"/>
    <dgm:cxn modelId="{E1484A22-33D1-466D-AE80-7EBD3CD1BFFD}" type="presParOf" srcId="{1F052108-BF09-404A-BA00-EAD19DC708D3}" destId="{45056E1B-142E-44DF-8551-CD56973A706C}" srcOrd="0" destOrd="0" presId="urn:microsoft.com/office/officeart/2005/8/layout/vList2"/>
    <dgm:cxn modelId="{C3E9C9BA-A45D-4E91-B9C7-C16B749C842F}" type="presParOf" srcId="{1F052108-BF09-404A-BA00-EAD19DC708D3}" destId="{C03016E4-5688-443C-BB72-EC7D41C7FF7E}" srcOrd="1" destOrd="0" presId="urn:microsoft.com/office/officeart/2005/8/layout/vList2"/>
    <dgm:cxn modelId="{A9E89116-5B95-49A4-9F91-B8348E75E731}" type="presParOf" srcId="{1F052108-BF09-404A-BA00-EAD19DC708D3}" destId="{5A7189B7-1990-4584-AE03-EFBB50A7808C}"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1D8CBE-7B74-46F8-9E13-610522FA4195}">
      <dsp:nvSpPr>
        <dsp:cNvPr id="0" name=""/>
        <dsp:cNvSpPr/>
      </dsp:nvSpPr>
      <dsp:spPr>
        <a:xfrm>
          <a:off x="0" y="138170"/>
          <a:ext cx="6263640" cy="126820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a:t>The bullet which reads:</a:t>
          </a:r>
        </a:p>
      </dsp:txBody>
      <dsp:txXfrm>
        <a:off x="0" y="138170"/>
        <a:ext cx="6263640" cy="1268206"/>
      </dsp:txXfrm>
    </dsp:sp>
    <dsp:sp modelId="{51492528-553F-44D2-A8BB-B2A7DEF3DCD5}">
      <dsp:nvSpPr>
        <dsp:cNvPr id="0" name=""/>
        <dsp:cNvSpPr/>
      </dsp:nvSpPr>
      <dsp:spPr>
        <a:xfrm>
          <a:off x="0" y="1458217"/>
          <a:ext cx="6263640" cy="1268206"/>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a:t>“</a:t>
          </a:r>
          <a:r>
            <a:rPr lang="en-US" sz="1800" b="1" kern="1200" dirty="0"/>
            <a:t>provide for the cultivation, possession and supply of cannabis plants and cannabis by organisations for religious purposes in adherence to the Rastafarian faith, of its members</a:t>
          </a:r>
          <a:r>
            <a:rPr lang="en-US" sz="1800" kern="1200" dirty="0"/>
            <a:t>” should be amended to read:</a:t>
          </a:r>
        </a:p>
      </dsp:txBody>
      <dsp:txXfrm>
        <a:off x="0" y="1458217"/>
        <a:ext cx="6263640" cy="1268206"/>
      </dsp:txXfrm>
    </dsp:sp>
    <dsp:sp modelId="{C802D8D2-AB1E-414A-A403-0A7EF3E765E0}">
      <dsp:nvSpPr>
        <dsp:cNvPr id="0" name=""/>
        <dsp:cNvSpPr/>
      </dsp:nvSpPr>
      <dsp:spPr>
        <a:xfrm>
          <a:off x="0" y="2778263"/>
          <a:ext cx="6263640" cy="1268206"/>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0" i="0" kern="1200" baseline="0" dirty="0"/>
            <a:t>“</a:t>
          </a:r>
          <a:r>
            <a:rPr lang="en-US" sz="1800" b="1" i="0" kern="1200" baseline="0" dirty="0"/>
            <a:t>Provide for the protection of members and organisations of the Ras Tafari faith in respect of cultivation, possession and supply of cannabis in adherence to the Ras Tafari faith.” </a:t>
          </a:r>
          <a:endParaRPr lang="en-US" sz="1800" kern="1200" dirty="0"/>
        </a:p>
      </dsp:txBody>
      <dsp:txXfrm>
        <a:off x="0" y="2778263"/>
        <a:ext cx="6263640" cy="1268206"/>
      </dsp:txXfrm>
    </dsp:sp>
    <dsp:sp modelId="{65764075-EB39-4184-9475-7622E7B23F64}">
      <dsp:nvSpPr>
        <dsp:cNvPr id="0" name=""/>
        <dsp:cNvSpPr/>
      </dsp:nvSpPr>
      <dsp:spPr>
        <a:xfrm>
          <a:off x="0" y="4098310"/>
          <a:ext cx="6263640" cy="126820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0" i="0" kern="1200" baseline="0"/>
            <a:t>The fifth bullet which states “</a:t>
          </a:r>
          <a:r>
            <a:rPr lang="en-US" sz="1800" b="1" i="0" kern="1200" baseline="0"/>
            <a:t>protect adults and children against the harms of cannabis</a:t>
          </a:r>
          <a:r>
            <a:rPr lang="en-US" sz="1800" b="0" i="0" kern="1200" baseline="0"/>
            <a:t>” should be amended to read “</a:t>
          </a:r>
          <a:r>
            <a:rPr lang="en-US" sz="1800" b="1" i="0" kern="1200" baseline="0"/>
            <a:t>To educate adults and children about the responsible uses of cannabis</a:t>
          </a:r>
          <a:r>
            <a:rPr lang="en-US" sz="1800" b="0" i="0" kern="1200" baseline="0"/>
            <a:t>” </a:t>
          </a:r>
          <a:endParaRPr lang="en-US" sz="1800" kern="1200"/>
        </a:p>
      </dsp:txBody>
      <dsp:txXfrm>
        <a:off x="0" y="4098310"/>
        <a:ext cx="6263640" cy="126820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5889A7-5AF2-439D-BD6F-D108C97CE983}">
      <dsp:nvSpPr>
        <dsp:cNvPr id="0" name=""/>
        <dsp:cNvSpPr/>
      </dsp:nvSpPr>
      <dsp:spPr>
        <a:xfrm>
          <a:off x="0" y="2713"/>
          <a:ext cx="739048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6056DD-F3BE-4133-A75B-CB938CDA5C03}">
      <dsp:nvSpPr>
        <dsp:cNvPr id="0" name=""/>
        <dsp:cNvSpPr/>
      </dsp:nvSpPr>
      <dsp:spPr>
        <a:xfrm>
          <a:off x="0" y="2713"/>
          <a:ext cx="7390480" cy="1850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r>
            <a:rPr lang="en-US" sz="2000" b="0" i="0" kern="1200" baseline="0" dirty="0"/>
            <a:t>1A (3) Which reads due consideration should be given to (a) harm reduction should be </a:t>
          </a:r>
          <a:r>
            <a:rPr lang="en-US" sz="2000" b="1" i="0" kern="1200" baseline="0" dirty="0"/>
            <a:t>omitted</a:t>
          </a:r>
          <a:r>
            <a:rPr lang="en-US" sz="2000" b="0" i="0" kern="1200" baseline="0" dirty="0"/>
            <a:t> because it defeats the very purpose and essence of the introduction of this bill and that of marketing in the emerging cannabis/hemp industry. </a:t>
          </a:r>
          <a:endParaRPr lang="en-US" sz="2000" kern="1200" dirty="0"/>
        </a:p>
      </dsp:txBody>
      <dsp:txXfrm>
        <a:off x="0" y="2713"/>
        <a:ext cx="7390480" cy="1850639"/>
      </dsp:txXfrm>
    </dsp:sp>
    <dsp:sp modelId="{2852973A-A7D7-4AD3-A3A4-E78F99C5A2BA}">
      <dsp:nvSpPr>
        <dsp:cNvPr id="0" name=""/>
        <dsp:cNvSpPr/>
      </dsp:nvSpPr>
      <dsp:spPr>
        <a:xfrm>
          <a:off x="0" y="1853352"/>
          <a:ext cx="7390480"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1601E7-0A3B-4149-9E6E-FF38047E9000}">
      <dsp:nvSpPr>
        <dsp:cNvPr id="0" name=""/>
        <dsp:cNvSpPr/>
      </dsp:nvSpPr>
      <dsp:spPr>
        <a:xfrm>
          <a:off x="0" y="1853352"/>
          <a:ext cx="7390480" cy="1850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r>
            <a:rPr lang="en-US" sz="2000" b="0" i="0" kern="1200" baseline="0" dirty="0"/>
            <a:t>1A (3) (b) The part which reads “</a:t>
          </a:r>
          <a:r>
            <a:rPr lang="en-US" sz="2000" b="1" i="0" kern="1200" baseline="0" dirty="0"/>
            <a:t>demand reduction</a:t>
          </a:r>
          <a:r>
            <a:rPr lang="en-US" sz="2000" b="0" i="0" kern="1200" baseline="0" dirty="0"/>
            <a:t>” should be amended to read “</a:t>
          </a:r>
          <a:r>
            <a:rPr lang="en-US" sz="2000" b="1" i="0" kern="1200" baseline="0" dirty="0"/>
            <a:t>Demand management</a:t>
          </a:r>
          <a:r>
            <a:rPr lang="en-US" sz="2000" b="0" i="0" kern="1200" baseline="0" dirty="0"/>
            <a:t>”. Demand reduction does not augur well for Businesses which aim to secure a substantial market share for competitive advantage. </a:t>
          </a:r>
          <a:endParaRPr lang="en-US" sz="2000" kern="1200" dirty="0"/>
        </a:p>
      </dsp:txBody>
      <dsp:txXfrm>
        <a:off x="0" y="1853352"/>
        <a:ext cx="7390480" cy="1850639"/>
      </dsp:txXfrm>
    </dsp:sp>
    <dsp:sp modelId="{7AE01E8B-2848-4427-898D-39C22B789401}">
      <dsp:nvSpPr>
        <dsp:cNvPr id="0" name=""/>
        <dsp:cNvSpPr/>
      </dsp:nvSpPr>
      <dsp:spPr>
        <a:xfrm>
          <a:off x="0" y="3703992"/>
          <a:ext cx="739048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D0BBD5-7F23-44D4-8D8D-080856013AE8}">
      <dsp:nvSpPr>
        <dsp:cNvPr id="0" name=""/>
        <dsp:cNvSpPr/>
      </dsp:nvSpPr>
      <dsp:spPr>
        <a:xfrm>
          <a:off x="0" y="3703992"/>
          <a:ext cx="7390480" cy="1850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r>
            <a:rPr lang="en-US" sz="2000" b="0" i="0" kern="1200" baseline="0" dirty="0"/>
            <a:t>1A (3) (C) Public education and awareness campaigns in respect of the harms associated with recreational cannabis, should be amended to read </a:t>
          </a:r>
          <a:r>
            <a:rPr lang="en-US" sz="2000" b="1" i="0" kern="1200" baseline="0" dirty="0"/>
            <a:t>“ Public education and awareness campaigns in respect of the benefits and potential harms associated with recreational cannabis</a:t>
          </a:r>
          <a:r>
            <a:rPr lang="en-US" sz="2000" b="0" i="0" kern="1200" baseline="0" dirty="0"/>
            <a:t>” in that the harms are mainly perceived and not encountered. </a:t>
          </a:r>
          <a:endParaRPr lang="en-US" sz="2000" kern="1200" dirty="0"/>
        </a:p>
      </dsp:txBody>
      <dsp:txXfrm>
        <a:off x="0" y="3703992"/>
        <a:ext cx="7390480" cy="185063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056E1B-142E-44DF-8551-CD56973A706C}">
      <dsp:nvSpPr>
        <dsp:cNvPr id="0" name=""/>
        <dsp:cNvSpPr/>
      </dsp:nvSpPr>
      <dsp:spPr>
        <a:xfrm>
          <a:off x="0" y="41746"/>
          <a:ext cx="6263640" cy="267315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b="0" i="0" kern="1200" baseline="0"/>
            <a:t>1B (3) (b) (ii) Which reads “</a:t>
          </a:r>
          <a:r>
            <a:rPr lang="en-US" sz="2600" b="1" i="0" kern="1200" baseline="0"/>
            <a:t>A permit contemplated in this section – must be issued in the name of the authorized representative of the cultural or religious community</a:t>
          </a:r>
          <a:r>
            <a:rPr lang="en-US" sz="2600" b="0" i="0" kern="1200" baseline="0"/>
            <a:t>” should be amended to read </a:t>
          </a:r>
          <a:endParaRPr lang="en-US" sz="2600" kern="1200"/>
        </a:p>
      </dsp:txBody>
      <dsp:txXfrm>
        <a:off x="0" y="41746"/>
        <a:ext cx="6263640" cy="2673157"/>
      </dsp:txXfrm>
    </dsp:sp>
    <dsp:sp modelId="{5A7189B7-1990-4584-AE03-EFBB50A7808C}">
      <dsp:nvSpPr>
        <dsp:cNvPr id="0" name=""/>
        <dsp:cNvSpPr/>
      </dsp:nvSpPr>
      <dsp:spPr>
        <a:xfrm>
          <a:off x="0" y="2789784"/>
          <a:ext cx="6263640" cy="267315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b="0" i="0" kern="1200" baseline="0"/>
            <a:t>“A permit contemplated in this section – must be issued in the name of the authorized cultural or religious organization and that of the representative of the cultural or religious organization or community”</a:t>
          </a:r>
          <a:endParaRPr lang="en-US" sz="2600" kern="1200"/>
        </a:p>
      </dsp:txBody>
      <dsp:txXfrm>
        <a:off x="0" y="2789784"/>
        <a:ext cx="6263640" cy="267315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B72B4D-EA31-0AEC-35E8-EFC03A3024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A2F72D79-67F7-1E6B-0509-5F3FA5CC04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F1596328-5CC4-92EF-454F-F508E40A13D5}"/>
              </a:ext>
            </a:extLst>
          </p:cNvPr>
          <p:cNvSpPr>
            <a:spLocks noGrp="1"/>
          </p:cNvSpPr>
          <p:nvPr>
            <p:ph type="dt" sz="half" idx="10"/>
          </p:nvPr>
        </p:nvSpPr>
        <p:spPr/>
        <p:txBody>
          <a:bodyPr/>
          <a:lstStyle/>
          <a:p>
            <a:fld id="{86F5D296-1A7A-4F2F-8B1B-621C108736CE}" type="datetimeFigureOut">
              <a:rPr lang="en-US" smtClean="0"/>
              <a:pPr/>
              <a:t>5/24/2022</a:t>
            </a:fld>
            <a:endParaRPr lang="en-US"/>
          </a:p>
        </p:txBody>
      </p:sp>
      <p:sp>
        <p:nvSpPr>
          <p:cNvPr id="5" name="Footer Placeholder 4">
            <a:extLst>
              <a:ext uri="{FF2B5EF4-FFF2-40B4-BE49-F238E27FC236}">
                <a16:creationId xmlns:a16="http://schemas.microsoft.com/office/drawing/2014/main" xmlns="" id="{24A0A56B-0C5A-0275-324C-0827BF5DB6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8CE94CB-9012-CACB-43C5-75F767EC65EB}"/>
              </a:ext>
            </a:extLst>
          </p:cNvPr>
          <p:cNvSpPr>
            <a:spLocks noGrp="1"/>
          </p:cNvSpPr>
          <p:nvPr>
            <p:ph type="sldNum" sz="quarter" idx="12"/>
          </p:nvPr>
        </p:nvSpPr>
        <p:spPr/>
        <p:txBody>
          <a:bodyPr/>
          <a:lstStyle/>
          <a:p>
            <a:fld id="{0C6233B3-F5FC-4B9A-9CFA-3104C864BA41}" type="slidenum">
              <a:rPr lang="en-US" smtClean="0"/>
              <a:pPr/>
              <a:t>‹#›</a:t>
            </a:fld>
            <a:endParaRPr lang="en-US"/>
          </a:p>
        </p:txBody>
      </p:sp>
    </p:spTree>
    <p:extLst>
      <p:ext uri="{BB962C8B-B14F-4D97-AF65-F5344CB8AC3E}">
        <p14:creationId xmlns:p14="http://schemas.microsoft.com/office/powerpoint/2010/main" xmlns="" val="3037145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72FB0B-4FEB-3C3B-0145-A2C54FD8EA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A6680CC-5E5C-718C-0A04-B2A69050C5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9B20C02-CFBE-4B62-6156-FC7EC1128DFD}"/>
              </a:ext>
            </a:extLst>
          </p:cNvPr>
          <p:cNvSpPr>
            <a:spLocks noGrp="1"/>
          </p:cNvSpPr>
          <p:nvPr>
            <p:ph type="dt" sz="half" idx="10"/>
          </p:nvPr>
        </p:nvSpPr>
        <p:spPr/>
        <p:txBody>
          <a:bodyPr/>
          <a:lstStyle/>
          <a:p>
            <a:fld id="{86F5D296-1A7A-4F2F-8B1B-621C108736CE}" type="datetimeFigureOut">
              <a:rPr lang="en-US" smtClean="0"/>
              <a:pPr/>
              <a:t>5/24/2022</a:t>
            </a:fld>
            <a:endParaRPr lang="en-US"/>
          </a:p>
        </p:txBody>
      </p:sp>
      <p:sp>
        <p:nvSpPr>
          <p:cNvPr id="5" name="Footer Placeholder 4">
            <a:extLst>
              <a:ext uri="{FF2B5EF4-FFF2-40B4-BE49-F238E27FC236}">
                <a16:creationId xmlns:a16="http://schemas.microsoft.com/office/drawing/2014/main" xmlns="" id="{7048D32E-2A6E-0124-017C-59261BF125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14D5877-D4DF-7320-5444-AB7837D85E45}"/>
              </a:ext>
            </a:extLst>
          </p:cNvPr>
          <p:cNvSpPr>
            <a:spLocks noGrp="1"/>
          </p:cNvSpPr>
          <p:nvPr>
            <p:ph type="sldNum" sz="quarter" idx="12"/>
          </p:nvPr>
        </p:nvSpPr>
        <p:spPr/>
        <p:txBody>
          <a:bodyPr/>
          <a:lstStyle/>
          <a:p>
            <a:fld id="{0C6233B3-F5FC-4B9A-9CFA-3104C864BA41}" type="slidenum">
              <a:rPr lang="en-US" smtClean="0"/>
              <a:pPr/>
              <a:t>‹#›</a:t>
            </a:fld>
            <a:endParaRPr lang="en-US"/>
          </a:p>
        </p:txBody>
      </p:sp>
    </p:spTree>
    <p:extLst>
      <p:ext uri="{BB962C8B-B14F-4D97-AF65-F5344CB8AC3E}">
        <p14:creationId xmlns:p14="http://schemas.microsoft.com/office/powerpoint/2010/main" xmlns="" val="3749459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42A074C-F555-4FC0-1735-D89D52285D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E2F3AFF-0359-10AB-1F5F-032B6623AB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3592E6D-A484-FAC7-114C-D2501644D05D}"/>
              </a:ext>
            </a:extLst>
          </p:cNvPr>
          <p:cNvSpPr>
            <a:spLocks noGrp="1"/>
          </p:cNvSpPr>
          <p:nvPr>
            <p:ph type="dt" sz="half" idx="10"/>
          </p:nvPr>
        </p:nvSpPr>
        <p:spPr/>
        <p:txBody>
          <a:bodyPr/>
          <a:lstStyle/>
          <a:p>
            <a:fld id="{86F5D296-1A7A-4F2F-8B1B-621C108736CE}" type="datetimeFigureOut">
              <a:rPr lang="en-US" smtClean="0"/>
              <a:pPr/>
              <a:t>5/24/2022</a:t>
            </a:fld>
            <a:endParaRPr lang="en-US"/>
          </a:p>
        </p:txBody>
      </p:sp>
      <p:sp>
        <p:nvSpPr>
          <p:cNvPr id="5" name="Footer Placeholder 4">
            <a:extLst>
              <a:ext uri="{FF2B5EF4-FFF2-40B4-BE49-F238E27FC236}">
                <a16:creationId xmlns:a16="http://schemas.microsoft.com/office/drawing/2014/main" xmlns="" id="{7439985D-0DA6-4397-2841-BD61F408E5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ED8D076-627C-3C07-901B-DD275E5BA813}"/>
              </a:ext>
            </a:extLst>
          </p:cNvPr>
          <p:cNvSpPr>
            <a:spLocks noGrp="1"/>
          </p:cNvSpPr>
          <p:nvPr>
            <p:ph type="sldNum" sz="quarter" idx="12"/>
          </p:nvPr>
        </p:nvSpPr>
        <p:spPr/>
        <p:txBody>
          <a:bodyPr/>
          <a:lstStyle/>
          <a:p>
            <a:fld id="{0C6233B3-F5FC-4B9A-9CFA-3104C864BA41}" type="slidenum">
              <a:rPr lang="en-US" smtClean="0"/>
              <a:pPr/>
              <a:t>‹#›</a:t>
            </a:fld>
            <a:endParaRPr lang="en-US"/>
          </a:p>
        </p:txBody>
      </p:sp>
    </p:spTree>
    <p:extLst>
      <p:ext uri="{BB962C8B-B14F-4D97-AF65-F5344CB8AC3E}">
        <p14:creationId xmlns:p14="http://schemas.microsoft.com/office/powerpoint/2010/main" xmlns="" val="1867994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54F15D-81E9-D6C2-8F25-17EBF54B71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ADFB443-49FD-E777-6138-25F56D31E8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C4E1590-96F2-C929-0740-C8796E2FD815}"/>
              </a:ext>
            </a:extLst>
          </p:cNvPr>
          <p:cNvSpPr>
            <a:spLocks noGrp="1"/>
          </p:cNvSpPr>
          <p:nvPr>
            <p:ph type="dt" sz="half" idx="10"/>
          </p:nvPr>
        </p:nvSpPr>
        <p:spPr/>
        <p:txBody>
          <a:bodyPr/>
          <a:lstStyle/>
          <a:p>
            <a:fld id="{86F5D296-1A7A-4F2F-8B1B-621C108736CE}" type="datetimeFigureOut">
              <a:rPr lang="en-US" smtClean="0"/>
              <a:pPr/>
              <a:t>5/24/2022</a:t>
            </a:fld>
            <a:endParaRPr lang="en-US"/>
          </a:p>
        </p:txBody>
      </p:sp>
      <p:sp>
        <p:nvSpPr>
          <p:cNvPr id="5" name="Footer Placeholder 4">
            <a:extLst>
              <a:ext uri="{FF2B5EF4-FFF2-40B4-BE49-F238E27FC236}">
                <a16:creationId xmlns:a16="http://schemas.microsoft.com/office/drawing/2014/main" xmlns="" id="{4F7A0F89-E423-34FF-FCC3-BC73821A9A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24AF662-5475-3A1E-3A98-1A854F6005D6}"/>
              </a:ext>
            </a:extLst>
          </p:cNvPr>
          <p:cNvSpPr>
            <a:spLocks noGrp="1"/>
          </p:cNvSpPr>
          <p:nvPr>
            <p:ph type="sldNum" sz="quarter" idx="12"/>
          </p:nvPr>
        </p:nvSpPr>
        <p:spPr/>
        <p:txBody>
          <a:bodyPr/>
          <a:lstStyle/>
          <a:p>
            <a:fld id="{0C6233B3-F5FC-4B9A-9CFA-3104C864BA41}" type="slidenum">
              <a:rPr lang="en-US" smtClean="0"/>
              <a:pPr/>
              <a:t>‹#›</a:t>
            </a:fld>
            <a:endParaRPr lang="en-US"/>
          </a:p>
        </p:txBody>
      </p:sp>
    </p:spTree>
    <p:extLst>
      <p:ext uri="{BB962C8B-B14F-4D97-AF65-F5344CB8AC3E}">
        <p14:creationId xmlns:p14="http://schemas.microsoft.com/office/powerpoint/2010/main" xmlns="" val="1559521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BA786D-B408-26ED-A0C4-B8C5E6102E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2B48BE5-4085-C835-DC07-42B7119C1D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1D59D24-116F-60F2-EA1D-7566EDA37F95}"/>
              </a:ext>
            </a:extLst>
          </p:cNvPr>
          <p:cNvSpPr>
            <a:spLocks noGrp="1"/>
          </p:cNvSpPr>
          <p:nvPr>
            <p:ph type="dt" sz="half" idx="10"/>
          </p:nvPr>
        </p:nvSpPr>
        <p:spPr/>
        <p:txBody>
          <a:bodyPr/>
          <a:lstStyle/>
          <a:p>
            <a:fld id="{86F5D296-1A7A-4F2F-8B1B-621C108736CE}" type="datetimeFigureOut">
              <a:rPr lang="en-US" smtClean="0"/>
              <a:pPr/>
              <a:t>5/24/2022</a:t>
            </a:fld>
            <a:endParaRPr lang="en-US"/>
          </a:p>
        </p:txBody>
      </p:sp>
      <p:sp>
        <p:nvSpPr>
          <p:cNvPr id="5" name="Footer Placeholder 4">
            <a:extLst>
              <a:ext uri="{FF2B5EF4-FFF2-40B4-BE49-F238E27FC236}">
                <a16:creationId xmlns:a16="http://schemas.microsoft.com/office/drawing/2014/main" xmlns="" id="{DA5B15A1-7F49-DE99-DB08-83D389E9FC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6FFBB7C-C185-5648-D43E-EE35FB5C96CD}"/>
              </a:ext>
            </a:extLst>
          </p:cNvPr>
          <p:cNvSpPr>
            <a:spLocks noGrp="1"/>
          </p:cNvSpPr>
          <p:nvPr>
            <p:ph type="sldNum" sz="quarter" idx="12"/>
          </p:nvPr>
        </p:nvSpPr>
        <p:spPr/>
        <p:txBody>
          <a:bodyPr/>
          <a:lstStyle/>
          <a:p>
            <a:fld id="{0C6233B3-F5FC-4B9A-9CFA-3104C864BA41}" type="slidenum">
              <a:rPr lang="en-US" smtClean="0"/>
              <a:pPr/>
              <a:t>‹#›</a:t>
            </a:fld>
            <a:endParaRPr lang="en-US"/>
          </a:p>
        </p:txBody>
      </p:sp>
    </p:spTree>
    <p:extLst>
      <p:ext uri="{BB962C8B-B14F-4D97-AF65-F5344CB8AC3E}">
        <p14:creationId xmlns:p14="http://schemas.microsoft.com/office/powerpoint/2010/main" xmlns="" val="1502252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020120-DF31-3114-EBFF-9EB4E6E4BD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C152D76-9D60-904F-B254-52B28599E7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3F17722-D583-4070-07ED-ADC32E94A7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AC430512-C55B-96A1-F30E-0D40D02BB42D}"/>
              </a:ext>
            </a:extLst>
          </p:cNvPr>
          <p:cNvSpPr>
            <a:spLocks noGrp="1"/>
          </p:cNvSpPr>
          <p:nvPr>
            <p:ph type="dt" sz="half" idx="10"/>
          </p:nvPr>
        </p:nvSpPr>
        <p:spPr/>
        <p:txBody>
          <a:bodyPr/>
          <a:lstStyle/>
          <a:p>
            <a:fld id="{86F5D296-1A7A-4F2F-8B1B-621C108736CE}" type="datetimeFigureOut">
              <a:rPr lang="en-US" smtClean="0"/>
              <a:pPr/>
              <a:t>5/24/2022</a:t>
            </a:fld>
            <a:endParaRPr lang="en-US"/>
          </a:p>
        </p:txBody>
      </p:sp>
      <p:sp>
        <p:nvSpPr>
          <p:cNvPr id="6" name="Footer Placeholder 5">
            <a:extLst>
              <a:ext uri="{FF2B5EF4-FFF2-40B4-BE49-F238E27FC236}">
                <a16:creationId xmlns:a16="http://schemas.microsoft.com/office/drawing/2014/main" xmlns="" id="{A389C008-76B4-942D-920C-8CC22D40E4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0724381-71BF-49C7-08C7-DF2ADBAAB6E8}"/>
              </a:ext>
            </a:extLst>
          </p:cNvPr>
          <p:cNvSpPr>
            <a:spLocks noGrp="1"/>
          </p:cNvSpPr>
          <p:nvPr>
            <p:ph type="sldNum" sz="quarter" idx="12"/>
          </p:nvPr>
        </p:nvSpPr>
        <p:spPr/>
        <p:txBody>
          <a:bodyPr/>
          <a:lstStyle/>
          <a:p>
            <a:fld id="{0C6233B3-F5FC-4B9A-9CFA-3104C864BA41}" type="slidenum">
              <a:rPr lang="en-US" smtClean="0"/>
              <a:pPr/>
              <a:t>‹#›</a:t>
            </a:fld>
            <a:endParaRPr lang="en-US"/>
          </a:p>
        </p:txBody>
      </p:sp>
    </p:spTree>
    <p:extLst>
      <p:ext uri="{BB962C8B-B14F-4D97-AF65-F5344CB8AC3E}">
        <p14:creationId xmlns:p14="http://schemas.microsoft.com/office/powerpoint/2010/main" xmlns="" val="3034587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11BFC4-2272-7E56-FB08-EFA9734192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080B0B8-F8BA-F02A-DB0D-A2037D4CF4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8677040-8542-19A8-7E0D-7D45EECAB6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3297920-9ACB-5DE3-9251-FE3A424DC9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7AE4B88-C6CF-0761-8073-63CF565425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DC60305-430C-BF2A-17EA-30CFCC9E0178}"/>
              </a:ext>
            </a:extLst>
          </p:cNvPr>
          <p:cNvSpPr>
            <a:spLocks noGrp="1"/>
          </p:cNvSpPr>
          <p:nvPr>
            <p:ph type="dt" sz="half" idx="10"/>
          </p:nvPr>
        </p:nvSpPr>
        <p:spPr/>
        <p:txBody>
          <a:bodyPr/>
          <a:lstStyle/>
          <a:p>
            <a:fld id="{86F5D296-1A7A-4F2F-8B1B-621C108736CE}" type="datetimeFigureOut">
              <a:rPr lang="en-US" smtClean="0"/>
              <a:pPr/>
              <a:t>5/24/2022</a:t>
            </a:fld>
            <a:endParaRPr lang="en-US"/>
          </a:p>
        </p:txBody>
      </p:sp>
      <p:sp>
        <p:nvSpPr>
          <p:cNvPr id="8" name="Footer Placeholder 7">
            <a:extLst>
              <a:ext uri="{FF2B5EF4-FFF2-40B4-BE49-F238E27FC236}">
                <a16:creationId xmlns:a16="http://schemas.microsoft.com/office/drawing/2014/main" xmlns="" id="{6F27A448-B913-4FFE-0894-AAF1A99BB2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FC95154-5261-DF4B-0944-03F99C46232E}"/>
              </a:ext>
            </a:extLst>
          </p:cNvPr>
          <p:cNvSpPr>
            <a:spLocks noGrp="1"/>
          </p:cNvSpPr>
          <p:nvPr>
            <p:ph type="sldNum" sz="quarter" idx="12"/>
          </p:nvPr>
        </p:nvSpPr>
        <p:spPr/>
        <p:txBody>
          <a:bodyPr/>
          <a:lstStyle/>
          <a:p>
            <a:fld id="{0C6233B3-F5FC-4B9A-9CFA-3104C864BA41}" type="slidenum">
              <a:rPr lang="en-US" smtClean="0"/>
              <a:pPr/>
              <a:t>‹#›</a:t>
            </a:fld>
            <a:endParaRPr lang="en-US"/>
          </a:p>
        </p:txBody>
      </p:sp>
    </p:spTree>
    <p:extLst>
      <p:ext uri="{BB962C8B-B14F-4D97-AF65-F5344CB8AC3E}">
        <p14:creationId xmlns:p14="http://schemas.microsoft.com/office/powerpoint/2010/main" xmlns="" val="3345282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C8A1DC-E16E-02F3-9733-ADC0132DB6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4399D14-CCC6-6D61-8439-29D2663A428F}"/>
              </a:ext>
            </a:extLst>
          </p:cNvPr>
          <p:cNvSpPr>
            <a:spLocks noGrp="1"/>
          </p:cNvSpPr>
          <p:nvPr>
            <p:ph type="dt" sz="half" idx="10"/>
          </p:nvPr>
        </p:nvSpPr>
        <p:spPr/>
        <p:txBody>
          <a:bodyPr/>
          <a:lstStyle/>
          <a:p>
            <a:fld id="{86F5D296-1A7A-4F2F-8B1B-621C108736CE}" type="datetimeFigureOut">
              <a:rPr lang="en-US" smtClean="0"/>
              <a:pPr/>
              <a:t>5/24/2022</a:t>
            </a:fld>
            <a:endParaRPr lang="en-US"/>
          </a:p>
        </p:txBody>
      </p:sp>
      <p:sp>
        <p:nvSpPr>
          <p:cNvPr id="4" name="Footer Placeholder 3">
            <a:extLst>
              <a:ext uri="{FF2B5EF4-FFF2-40B4-BE49-F238E27FC236}">
                <a16:creationId xmlns:a16="http://schemas.microsoft.com/office/drawing/2014/main" xmlns="" id="{284CF165-F602-4F55-FE11-72A66A6A22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0EA02E22-79FD-AEE2-0904-FC25ABF8A486}"/>
              </a:ext>
            </a:extLst>
          </p:cNvPr>
          <p:cNvSpPr>
            <a:spLocks noGrp="1"/>
          </p:cNvSpPr>
          <p:nvPr>
            <p:ph type="sldNum" sz="quarter" idx="12"/>
          </p:nvPr>
        </p:nvSpPr>
        <p:spPr/>
        <p:txBody>
          <a:bodyPr/>
          <a:lstStyle/>
          <a:p>
            <a:fld id="{0C6233B3-F5FC-4B9A-9CFA-3104C864BA41}" type="slidenum">
              <a:rPr lang="en-US" smtClean="0"/>
              <a:pPr/>
              <a:t>‹#›</a:t>
            </a:fld>
            <a:endParaRPr lang="en-US"/>
          </a:p>
        </p:txBody>
      </p:sp>
    </p:spTree>
    <p:extLst>
      <p:ext uri="{BB962C8B-B14F-4D97-AF65-F5344CB8AC3E}">
        <p14:creationId xmlns:p14="http://schemas.microsoft.com/office/powerpoint/2010/main" xmlns="" val="707520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EE7AFBC-E4FA-90EF-64D5-D2DD09C4A9D8}"/>
              </a:ext>
            </a:extLst>
          </p:cNvPr>
          <p:cNvSpPr>
            <a:spLocks noGrp="1"/>
          </p:cNvSpPr>
          <p:nvPr>
            <p:ph type="dt" sz="half" idx="10"/>
          </p:nvPr>
        </p:nvSpPr>
        <p:spPr/>
        <p:txBody>
          <a:bodyPr/>
          <a:lstStyle/>
          <a:p>
            <a:fld id="{86F5D296-1A7A-4F2F-8B1B-621C108736CE}" type="datetimeFigureOut">
              <a:rPr lang="en-US" smtClean="0"/>
              <a:pPr/>
              <a:t>5/24/2022</a:t>
            </a:fld>
            <a:endParaRPr lang="en-US"/>
          </a:p>
        </p:txBody>
      </p:sp>
      <p:sp>
        <p:nvSpPr>
          <p:cNvPr id="3" name="Footer Placeholder 2">
            <a:extLst>
              <a:ext uri="{FF2B5EF4-FFF2-40B4-BE49-F238E27FC236}">
                <a16:creationId xmlns:a16="http://schemas.microsoft.com/office/drawing/2014/main" xmlns="" id="{109F9640-B4DA-334A-DD93-882B78A667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2B066511-F66E-4B62-73E4-5B9DFEDE7781}"/>
              </a:ext>
            </a:extLst>
          </p:cNvPr>
          <p:cNvSpPr>
            <a:spLocks noGrp="1"/>
          </p:cNvSpPr>
          <p:nvPr>
            <p:ph type="sldNum" sz="quarter" idx="12"/>
          </p:nvPr>
        </p:nvSpPr>
        <p:spPr/>
        <p:txBody>
          <a:bodyPr/>
          <a:lstStyle/>
          <a:p>
            <a:fld id="{0C6233B3-F5FC-4B9A-9CFA-3104C864BA41}" type="slidenum">
              <a:rPr lang="en-US" smtClean="0"/>
              <a:pPr/>
              <a:t>‹#›</a:t>
            </a:fld>
            <a:endParaRPr lang="en-US"/>
          </a:p>
        </p:txBody>
      </p:sp>
    </p:spTree>
    <p:extLst>
      <p:ext uri="{BB962C8B-B14F-4D97-AF65-F5344CB8AC3E}">
        <p14:creationId xmlns:p14="http://schemas.microsoft.com/office/powerpoint/2010/main" xmlns="" val="755057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0B6445-C381-07BC-41B5-40C0ED9F42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46F1074-9A9A-3A5D-D6D3-F2103378F2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24619F6-E8E2-B35C-66A7-E550C9B80B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1C9CACE-08B2-6E5C-DF68-DD54B2602932}"/>
              </a:ext>
            </a:extLst>
          </p:cNvPr>
          <p:cNvSpPr>
            <a:spLocks noGrp="1"/>
          </p:cNvSpPr>
          <p:nvPr>
            <p:ph type="dt" sz="half" idx="10"/>
          </p:nvPr>
        </p:nvSpPr>
        <p:spPr/>
        <p:txBody>
          <a:bodyPr/>
          <a:lstStyle/>
          <a:p>
            <a:fld id="{86F5D296-1A7A-4F2F-8B1B-621C108736CE}" type="datetimeFigureOut">
              <a:rPr lang="en-US" smtClean="0"/>
              <a:pPr/>
              <a:t>5/24/2022</a:t>
            </a:fld>
            <a:endParaRPr lang="en-US"/>
          </a:p>
        </p:txBody>
      </p:sp>
      <p:sp>
        <p:nvSpPr>
          <p:cNvPr id="6" name="Footer Placeholder 5">
            <a:extLst>
              <a:ext uri="{FF2B5EF4-FFF2-40B4-BE49-F238E27FC236}">
                <a16:creationId xmlns:a16="http://schemas.microsoft.com/office/drawing/2014/main" xmlns="" id="{4BF4D931-8A6B-0039-2085-04C70B1F64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C819FBE-2EA8-1BFB-A9F6-FAF5AE6A91AE}"/>
              </a:ext>
            </a:extLst>
          </p:cNvPr>
          <p:cNvSpPr>
            <a:spLocks noGrp="1"/>
          </p:cNvSpPr>
          <p:nvPr>
            <p:ph type="sldNum" sz="quarter" idx="12"/>
          </p:nvPr>
        </p:nvSpPr>
        <p:spPr/>
        <p:txBody>
          <a:bodyPr/>
          <a:lstStyle/>
          <a:p>
            <a:fld id="{0C6233B3-F5FC-4B9A-9CFA-3104C864BA41}" type="slidenum">
              <a:rPr lang="en-US" smtClean="0"/>
              <a:pPr/>
              <a:t>‹#›</a:t>
            </a:fld>
            <a:endParaRPr lang="en-US"/>
          </a:p>
        </p:txBody>
      </p:sp>
    </p:spTree>
    <p:extLst>
      <p:ext uri="{BB962C8B-B14F-4D97-AF65-F5344CB8AC3E}">
        <p14:creationId xmlns:p14="http://schemas.microsoft.com/office/powerpoint/2010/main" xmlns="" val="1959543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0AB491-D26F-1751-0E9D-B17C9EDBBE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43B2883-7B17-CF8C-5682-8FFAA416AF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E9AF6CE5-42CB-90A4-F348-E4833C4F18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2C64B7B-601F-6E70-0173-515333E49858}"/>
              </a:ext>
            </a:extLst>
          </p:cNvPr>
          <p:cNvSpPr>
            <a:spLocks noGrp="1"/>
          </p:cNvSpPr>
          <p:nvPr>
            <p:ph type="dt" sz="half" idx="10"/>
          </p:nvPr>
        </p:nvSpPr>
        <p:spPr/>
        <p:txBody>
          <a:bodyPr/>
          <a:lstStyle/>
          <a:p>
            <a:fld id="{86F5D296-1A7A-4F2F-8B1B-621C108736CE}" type="datetimeFigureOut">
              <a:rPr lang="en-US" smtClean="0"/>
              <a:pPr/>
              <a:t>5/24/2022</a:t>
            </a:fld>
            <a:endParaRPr lang="en-US"/>
          </a:p>
        </p:txBody>
      </p:sp>
      <p:sp>
        <p:nvSpPr>
          <p:cNvPr id="6" name="Footer Placeholder 5">
            <a:extLst>
              <a:ext uri="{FF2B5EF4-FFF2-40B4-BE49-F238E27FC236}">
                <a16:creationId xmlns:a16="http://schemas.microsoft.com/office/drawing/2014/main" xmlns="" id="{F6636640-F6EE-243F-D987-936470FC1C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90EC3B6-C64F-FE85-A5ED-B70981F68A6B}"/>
              </a:ext>
            </a:extLst>
          </p:cNvPr>
          <p:cNvSpPr>
            <a:spLocks noGrp="1"/>
          </p:cNvSpPr>
          <p:nvPr>
            <p:ph type="sldNum" sz="quarter" idx="12"/>
          </p:nvPr>
        </p:nvSpPr>
        <p:spPr/>
        <p:txBody>
          <a:bodyPr/>
          <a:lstStyle/>
          <a:p>
            <a:fld id="{0C6233B3-F5FC-4B9A-9CFA-3104C864BA41}" type="slidenum">
              <a:rPr lang="en-US" smtClean="0"/>
              <a:pPr/>
              <a:t>‹#›</a:t>
            </a:fld>
            <a:endParaRPr lang="en-US"/>
          </a:p>
        </p:txBody>
      </p:sp>
    </p:spTree>
    <p:extLst>
      <p:ext uri="{BB962C8B-B14F-4D97-AF65-F5344CB8AC3E}">
        <p14:creationId xmlns:p14="http://schemas.microsoft.com/office/powerpoint/2010/main" xmlns="" val="1373143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CEA32BE-7535-5DA7-EA3A-1A3CF36FEA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2F1D8AC-2CED-EE61-00B7-13220D40AD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ED2B36A-7CC0-F69D-B9BE-FE107FE508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5D296-1A7A-4F2F-8B1B-621C108736CE}" type="datetimeFigureOut">
              <a:rPr lang="en-US" smtClean="0"/>
              <a:pPr/>
              <a:t>5/24/2022</a:t>
            </a:fld>
            <a:endParaRPr lang="en-US"/>
          </a:p>
        </p:txBody>
      </p:sp>
      <p:sp>
        <p:nvSpPr>
          <p:cNvPr id="5" name="Footer Placeholder 4">
            <a:extLst>
              <a:ext uri="{FF2B5EF4-FFF2-40B4-BE49-F238E27FC236}">
                <a16:creationId xmlns:a16="http://schemas.microsoft.com/office/drawing/2014/main" xmlns="" id="{DA78AAB2-D0AC-877B-761D-25E7BECD2A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EA9B2A8-9BEF-913B-1F09-607B649368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233B3-F5FC-4B9A-9CFA-3104C864BA41}" type="slidenum">
              <a:rPr lang="en-US" smtClean="0"/>
              <a:pPr/>
              <a:t>‹#›</a:t>
            </a:fld>
            <a:endParaRPr lang="en-US"/>
          </a:p>
        </p:txBody>
      </p:sp>
    </p:spTree>
    <p:extLst>
      <p:ext uri="{BB962C8B-B14F-4D97-AF65-F5344CB8AC3E}">
        <p14:creationId xmlns:p14="http://schemas.microsoft.com/office/powerpoint/2010/main" xmlns="" val="2279090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F6418277-2BCA-243C-8507-C6EFE3E2A4F3}"/>
              </a:ext>
            </a:extLst>
          </p:cNvPr>
          <p:cNvPicPr>
            <a:picLocks noChangeAspect="1"/>
          </p:cNvPicPr>
          <p:nvPr/>
        </p:nvPicPr>
        <p:blipFill rotWithShape="1">
          <a:blip r:embed="rId2" cstate="print">
            <a:extLst>
              <a:ext uri="{BEBA8EAE-BF5A-486C-A8C5-ECC9F3942E4B}">
                <a14:imgProps xmlns:a14="http://schemas.microsoft.com/office/drawing/2010/main" xmlns="">
                  <a14:imgLayer r:embed="rId3">
                    <a14:imgEffect>
                      <a14:brightnessContrast contrast="40000"/>
                    </a14:imgEffect>
                  </a14:imgLayer>
                </a14:imgProps>
              </a:ext>
              <a:ext uri="{28A0092B-C50C-407E-A947-70E740481C1C}">
                <a14:useLocalDpi xmlns:a14="http://schemas.microsoft.com/office/drawing/2010/main" xmlns="" val="0"/>
              </a:ext>
            </a:extLst>
          </a:blip>
          <a:srcRect l="9232" r="5943" b="2"/>
          <a:stretch/>
        </p:blipFill>
        <p:spPr>
          <a:xfrm>
            <a:off x="5101771" y="10"/>
            <a:ext cx="7094361" cy="6857989"/>
          </a:xfrm>
          <a:prstGeom prst="rect">
            <a:avLst/>
          </a:prstGeom>
        </p:spPr>
      </p:pic>
      <p:sp>
        <p:nvSpPr>
          <p:cNvPr id="9" name="Rectangle 8">
            <a:extLst>
              <a:ext uri="{FF2B5EF4-FFF2-40B4-BE49-F238E27FC236}">
                <a16:creationId xmlns:a16="http://schemas.microsoft.com/office/drawing/2014/main" xmlns="" id="{A34066D6-1B59-4642-A86D-39464CEE97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
            <a:ext cx="527208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xmlns="" id="{18E928D9-3091-4385-B979-265D55AD02C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303011">
            <a:off x="1718653" y="70086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97CFC94E-BE52-DD8A-4A21-63F9599CFB56}"/>
              </a:ext>
            </a:extLst>
          </p:cNvPr>
          <p:cNvSpPr>
            <a:spLocks noGrp="1"/>
          </p:cNvSpPr>
          <p:nvPr>
            <p:ph type="ctrTitle"/>
          </p:nvPr>
        </p:nvSpPr>
        <p:spPr>
          <a:xfrm>
            <a:off x="700653" y="688483"/>
            <a:ext cx="4092525" cy="4430111"/>
          </a:xfrm>
        </p:spPr>
        <p:txBody>
          <a:bodyPr>
            <a:noAutofit/>
          </a:bodyPr>
          <a:lstStyle/>
          <a:p>
            <a:r>
              <a:rPr lang="en-US" sz="4400" dirty="0">
                <a:solidFill>
                  <a:srgbClr val="FFFFFF"/>
                </a:solidFill>
                <a:latin typeface="Arial" panose="020B0604020202020204" pitchFamily="34" charset="0"/>
                <a:cs typeface="Arial" panose="020B0604020202020204" pitchFamily="34" charset="0"/>
              </a:rPr>
              <a:t/>
            </a:r>
            <a:br>
              <a:rPr lang="en-US" sz="4400" dirty="0">
                <a:solidFill>
                  <a:srgbClr val="FFFFFF"/>
                </a:solidFill>
                <a:latin typeface="Arial" panose="020B0604020202020204" pitchFamily="34" charset="0"/>
                <a:cs typeface="Arial" panose="020B0604020202020204" pitchFamily="34" charset="0"/>
              </a:rPr>
            </a:br>
            <a:r>
              <a:rPr lang="en-US" sz="4400" dirty="0">
                <a:solidFill>
                  <a:srgbClr val="FFFFFF"/>
                </a:solidFill>
                <a:latin typeface="Arial" panose="020B0604020202020204" pitchFamily="34" charset="0"/>
                <a:cs typeface="Arial" panose="020B0604020202020204" pitchFamily="34" charset="0"/>
              </a:rPr>
              <a:t/>
            </a:r>
            <a:br>
              <a:rPr lang="en-US" sz="4400" dirty="0">
                <a:solidFill>
                  <a:srgbClr val="FFFFFF"/>
                </a:solidFill>
                <a:latin typeface="Arial" panose="020B0604020202020204" pitchFamily="34" charset="0"/>
                <a:cs typeface="Arial" panose="020B0604020202020204" pitchFamily="34" charset="0"/>
              </a:rPr>
            </a:br>
            <a:r>
              <a:rPr lang="en-US" sz="4400" dirty="0">
                <a:solidFill>
                  <a:srgbClr val="FFFFFF"/>
                </a:solidFill>
                <a:latin typeface="Arial" panose="020B0604020202020204" pitchFamily="34" charset="0"/>
                <a:cs typeface="Arial" panose="020B0604020202020204" pitchFamily="34" charset="0"/>
              </a:rPr>
              <a:t>NRC Presentation on Amended Cannabis Bill for Private Purpose Bill (005)</a:t>
            </a:r>
          </a:p>
        </p:txBody>
      </p:sp>
      <p:sp>
        <p:nvSpPr>
          <p:cNvPr id="13" name="Oval 12">
            <a:extLst>
              <a:ext uri="{FF2B5EF4-FFF2-40B4-BE49-F238E27FC236}">
                <a16:creationId xmlns:a16="http://schemas.microsoft.com/office/drawing/2014/main" xmlns="" id="{7D602432-D774-4CF5-94E8-7D52D01059D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01186" y="4626633"/>
            <a:ext cx="491961" cy="49196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xmlns="" id="{CBF9EBB4-5078-47B2-AAA0-DF4A88D818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927932" y="5011563"/>
            <a:ext cx="731558" cy="731558"/>
          </a:xfrm>
          <a:prstGeom prst="rect">
            <a:avLst/>
          </a:prstGeom>
          <a:noFill/>
          <a:ln w="127000">
            <a:solidFill>
              <a:schemeClr val="accent4"/>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xmlns="" id="{342657A4-948A-D5BB-5350-5D175053CBB1}"/>
              </a:ext>
            </a:extLst>
          </p:cNvPr>
          <p:cNvSpPr txBox="1"/>
          <p:nvPr/>
        </p:nvSpPr>
        <p:spPr>
          <a:xfrm>
            <a:off x="220717" y="5377342"/>
            <a:ext cx="4493652" cy="461665"/>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By: </a:t>
            </a:r>
            <a:r>
              <a:rPr lang="en-US" sz="2400" b="1" dirty="0" err="1">
                <a:latin typeface="Arial" panose="020B0604020202020204" pitchFamily="34" charset="0"/>
                <a:cs typeface="Arial" panose="020B0604020202020204" pitchFamily="34" charset="0"/>
              </a:rPr>
              <a:t>Thulo</a:t>
            </a:r>
            <a:r>
              <a:rPr lang="en-US" sz="2400" b="1" dirty="0">
                <a:latin typeface="Arial" panose="020B0604020202020204" pitchFamily="34" charset="0"/>
                <a:cs typeface="Arial" panose="020B0604020202020204" pitchFamily="34" charset="0"/>
              </a:rPr>
              <a:t> Mpholo (Ras </a:t>
            </a:r>
            <a:r>
              <a:rPr lang="en-US" sz="2400" b="1" dirty="0" err="1">
                <a:latin typeface="Arial" panose="020B0604020202020204" pitchFamily="34" charset="0"/>
                <a:cs typeface="Arial" panose="020B0604020202020204" pitchFamily="34" charset="0"/>
              </a:rPr>
              <a:t>Inity</a:t>
            </a:r>
            <a:r>
              <a:rPr lang="en-US" sz="2400"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xmlns="" val="2049634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80EF0F-6BB8-2931-3C71-4BD3AD407488}"/>
              </a:ext>
            </a:extLst>
          </p:cNvPr>
          <p:cNvSpPr>
            <a:spLocks noGrp="1"/>
          </p:cNvSpPr>
          <p:nvPr>
            <p:ph type="title"/>
          </p:nvPr>
        </p:nvSpPr>
        <p:spPr/>
        <p:txBody>
          <a:bodyPr>
            <a:noAutofit/>
          </a:bodyPr>
          <a:lstStyle/>
          <a:p>
            <a:pPr algn="ctr"/>
            <a:r>
              <a:rPr lang="en-US" sz="3200" b="1" dirty="0">
                <a:latin typeface="Arial" panose="020B0604020202020204" pitchFamily="34" charset="0"/>
                <a:cs typeface="Arial" panose="020B0604020202020204" pitchFamily="34" charset="0"/>
              </a:rPr>
              <a:t>Religious and cultural exemption to be extended to the student organisations at institutions of higher learning </a:t>
            </a:r>
            <a:endParaRPr lang="en-US" sz="3200" dirty="0"/>
          </a:p>
        </p:txBody>
      </p:sp>
      <p:sp>
        <p:nvSpPr>
          <p:cNvPr id="3" name="Content Placeholder 2">
            <a:extLst>
              <a:ext uri="{FF2B5EF4-FFF2-40B4-BE49-F238E27FC236}">
                <a16:creationId xmlns:a16="http://schemas.microsoft.com/office/drawing/2014/main" xmlns="" id="{4944BA95-F893-8ACE-F14A-29A466D76D16}"/>
              </a:ext>
            </a:extLst>
          </p:cNvPr>
          <p:cNvSpPr>
            <a:spLocks noGrp="1"/>
          </p:cNvSpPr>
          <p:nvPr>
            <p:ph idx="1"/>
          </p:nvPr>
        </p:nvSpPr>
        <p:spPr/>
        <p:txBody>
          <a:bodyPr/>
          <a:lstStyle/>
          <a:p>
            <a:pPr algn="l"/>
            <a:endParaRPr lang="en-US" sz="1800" b="0" i="0" u="none" strike="noStrike" baseline="0" dirty="0">
              <a:solidFill>
                <a:srgbClr val="000000"/>
              </a:solidFill>
              <a:latin typeface="Arial" panose="020B0604020202020204" pitchFamily="34" charset="0"/>
            </a:endParaRPr>
          </a:p>
          <a:p>
            <a:pPr algn="just"/>
            <a:r>
              <a:rPr lang="en-US" sz="2400" b="0" i="0" u="none" strike="noStrike" baseline="0" dirty="0">
                <a:solidFill>
                  <a:srgbClr val="000000"/>
                </a:solidFill>
                <a:latin typeface="Arial" panose="020B0604020202020204" pitchFamily="34" charset="0"/>
              </a:rPr>
              <a:t>The Bill should exempt  Ras Tafari student organisations to cultivate cannabis on designated premises of different institutions of learning or on organisations’ for religious and cultural purposes. </a:t>
            </a:r>
          </a:p>
          <a:p>
            <a:pPr algn="just"/>
            <a:endParaRPr lang="en-US" sz="2400" b="0" i="0" u="none" strike="noStrike" baseline="0" dirty="0">
              <a:solidFill>
                <a:srgbClr val="000000"/>
              </a:solidFill>
              <a:latin typeface="Arial" panose="020B0604020202020204" pitchFamily="34" charset="0"/>
            </a:endParaRPr>
          </a:p>
          <a:p>
            <a:pPr algn="just"/>
            <a:r>
              <a:rPr lang="en-US" sz="2400" dirty="0">
                <a:solidFill>
                  <a:srgbClr val="000000"/>
                </a:solidFill>
                <a:latin typeface="Arial" panose="020B0604020202020204" pitchFamily="34" charset="0"/>
              </a:rPr>
              <a:t>The Bill should exempt</a:t>
            </a:r>
            <a:r>
              <a:rPr lang="en-US" sz="2400" b="0" i="0" u="none" strike="noStrike" baseline="0" dirty="0">
                <a:solidFill>
                  <a:srgbClr val="000000"/>
                </a:solidFill>
                <a:latin typeface="Arial" panose="020B0604020202020204" pitchFamily="34" charset="0"/>
              </a:rPr>
              <a:t> Members of Ras Tafari student community and Ras Tafari student organisations to possess cannabis in transit from one campus to another for purposes of an Exempt Ras Tafari event. </a:t>
            </a:r>
          </a:p>
          <a:p>
            <a:pPr marL="0" indent="0">
              <a:buNone/>
            </a:pPr>
            <a:endParaRPr lang="en-US" dirty="0"/>
          </a:p>
        </p:txBody>
      </p:sp>
      <p:pic>
        <p:nvPicPr>
          <p:cNvPr id="5" name="Picture 4">
            <a:extLst>
              <a:ext uri="{FF2B5EF4-FFF2-40B4-BE49-F238E27FC236}">
                <a16:creationId xmlns:a16="http://schemas.microsoft.com/office/drawing/2014/main" xmlns="" id="{79CD406F-BA0B-E564-26D8-2867C6DAC527}"/>
              </a:ext>
            </a:extLst>
          </p:cNvPr>
          <p:cNvPicPr>
            <a:picLocks noChangeAspect="1"/>
          </p:cNvPicPr>
          <p:nvPr/>
        </p:nvPicPr>
        <p:blipFill>
          <a:blip r:embed="rId2" cstate="print"/>
          <a:stretch>
            <a:fillRect/>
          </a:stretch>
        </p:blipFill>
        <p:spPr>
          <a:xfrm>
            <a:off x="9774621" y="4565819"/>
            <a:ext cx="2207171" cy="1927055"/>
          </a:xfrm>
          <a:prstGeom prst="rect">
            <a:avLst/>
          </a:prstGeom>
        </p:spPr>
      </p:pic>
    </p:spTree>
    <p:extLst>
      <p:ext uri="{BB962C8B-B14F-4D97-AF65-F5344CB8AC3E}">
        <p14:creationId xmlns:p14="http://schemas.microsoft.com/office/powerpoint/2010/main" xmlns="" val="3605493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B6D957-F30B-F83A-460A-AC47B3639272}"/>
              </a:ext>
            </a:extLst>
          </p:cNvPr>
          <p:cNvSpPr>
            <a:spLocks noGrp="1"/>
          </p:cNvSpPr>
          <p:nvPr>
            <p:ph type="title"/>
          </p:nvPr>
        </p:nvSpPr>
        <p:spPr>
          <a:xfrm>
            <a:off x="838200" y="365126"/>
            <a:ext cx="10515600" cy="996156"/>
          </a:xfrm>
        </p:spPr>
        <p:txBody>
          <a:bodyPr/>
          <a:lstStyle/>
          <a:p>
            <a:pPr algn="ctr"/>
            <a:r>
              <a:rPr lang="en-US" b="1" dirty="0"/>
              <a:t>END OF PRESENTATION</a:t>
            </a:r>
          </a:p>
        </p:txBody>
      </p:sp>
      <p:pic>
        <p:nvPicPr>
          <p:cNvPr id="5" name="Content Placeholder 4">
            <a:extLst>
              <a:ext uri="{FF2B5EF4-FFF2-40B4-BE49-F238E27FC236}">
                <a16:creationId xmlns:a16="http://schemas.microsoft.com/office/drawing/2014/main" xmlns="" id="{024DD97A-B276-55A5-DF94-197E4AC02E9A}"/>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488911" y="2204357"/>
            <a:ext cx="5328518" cy="3292362"/>
          </a:xfrm>
        </p:spPr>
      </p:pic>
      <p:sp>
        <p:nvSpPr>
          <p:cNvPr id="6" name="TextBox 5">
            <a:extLst>
              <a:ext uri="{FF2B5EF4-FFF2-40B4-BE49-F238E27FC236}">
                <a16:creationId xmlns:a16="http://schemas.microsoft.com/office/drawing/2014/main" xmlns="" id="{53125998-7097-4289-D600-441EE02FBB87}"/>
              </a:ext>
            </a:extLst>
          </p:cNvPr>
          <p:cNvSpPr txBox="1"/>
          <p:nvPr/>
        </p:nvSpPr>
        <p:spPr>
          <a:xfrm>
            <a:off x="3488911" y="5496719"/>
            <a:ext cx="5328518" cy="830997"/>
          </a:xfrm>
          <a:prstGeom prst="rect">
            <a:avLst/>
          </a:prstGeom>
          <a:noFill/>
        </p:spPr>
        <p:txBody>
          <a:bodyPr wrap="square" rtlCol="0">
            <a:spAutoFit/>
          </a:bodyPr>
          <a:lstStyle/>
          <a:p>
            <a:pPr algn="ctr"/>
            <a:r>
              <a:rPr lang="en-US" sz="2400" b="1" dirty="0"/>
              <a:t>OR Tambo &amp; NR Mandela @ Africa Hall Addis Ababa</a:t>
            </a:r>
          </a:p>
        </p:txBody>
      </p:sp>
      <p:sp>
        <p:nvSpPr>
          <p:cNvPr id="7" name="TextBox 6">
            <a:extLst>
              <a:ext uri="{FF2B5EF4-FFF2-40B4-BE49-F238E27FC236}">
                <a16:creationId xmlns:a16="http://schemas.microsoft.com/office/drawing/2014/main" xmlns="" id="{4D565A0E-5E2A-D75B-7C6A-6665338AF83B}"/>
              </a:ext>
            </a:extLst>
          </p:cNvPr>
          <p:cNvSpPr txBox="1"/>
          <p:nvPr/>
        </p:nvSpPr>
        <p:spPr>
          <a:xfrm>
            <a:off x="3488911" y="1742692"/>
            <a:ext cx="5328518" cy="461665"/>
          </a:xfrm>
          <a:prstGeom prst="rect">
            <a:avLst/>
          </a:prstGeom>
          <a:noFill/>
        </p:spPr>
        <p:txBody>
          <a:bodyPr wrap="square" rtlCol="0">
            <a:spAutoFit/>
          </a:bodyPr>
          <a:lstStyle/>
          <a:p>
            <a:pPr algn="ctr"/>
            <a:r>
              <a:rPr lang="en-US" sz="2400" b="1" dirty="0"/>
              <a:t>Long Walk to Freedom</a:t>
            </a:r>
          </a:p>
        </p:txBody>
      </p:sp>
    </p:spTree>
    <p:extLst>
      <p:ext uri="{BB962C8B-B14F-4D97-AF65-F5344CB8AC3E}">
        <p14:creationId xmlns:p14="http://schemas.microsoft.com/office/powerpoint/2010/main" xmlns="" val="1752533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group of men posing for a photo&#10;&#10;Description automatically generated">
            <a:extLst>
              <a:ext uri="{FF2B5EF4-FFF2-40B4-BE49-F238E27FC236}">
                <a16:creationId xmlns:a16="http://schemas.microsoft.com/office/drawing/2014/main" xmlns="" id="{B6F2367A-5A8A-F7D7-4FA2-2040FA464608}"/>
              </a:ext>
            </a:extLst>
          </p:cNvPr>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t="14347" b="14450"/>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xmlns="" id="{37C89E4B-3C9F-44B9-8B86-D9E3D112D8E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6E730D1-0A25-A73D-A210-E8683B0F29B1}"/>
              </a:ext>
            </a:extLst>
          </p:cNvPr>
          <p:cNvSpPr>
            <a:spLocks noGrp="1"/>
          </p:cNvSpPr>
          <p:nvPr>
            <p:ph type="title"/>
          </p:nvPr>
        </p:nvSpPr>
        <p:spPr>
          <a:xfrm>
            <a:off x="523875" y="5317240"/>
            <a:ext cx="11210925" cy="744836"/>
          </a:xfrm>
        </p:spPr>
        <p:txBody>
          <a:bodyPr vert="horz" lIns="91440" tIns="45720" rIns="91440" bIns="45720" rtlCol="0" anchor="ctr">
            <a:normAutofit fontScale="90000"/>
          </a:bodyPr>
          <a:lstStyle/>
          <a:p>
            <a:pPr algn="ctr"/>
            <a:r>
              <a:rPr lang="en-US" sz="3600" b="1" dirty="0">
                <a:solidFill>
                  <a:schemeClr val="tx1">
                    <a:lumMod val="85000"/>
                    <a:lumOff val="15000"/>
                  </a:schemeClr>
                </a:solidFill>
              </a:rPr>
              <a:t>Revolutionary Eve of the Commemoration of Africa Liberation Day </a:t>
            </a:r>
          </a:p>
        </p:txBody>
      </p:sp>
      <p:cxnSp>
        <p:nvCxnSpPr>
          <p:cNvPr id="12" name="Straight Connector 11">
            <a:extLst>
              <a:ext uri="{FF2B5EF4-FFF2-40B4-BE49-F238E27FC236}">
                <a16:creationId xmlns:a16="http://schemas.microsoft.com/office/drawing/2014/main" xmlns="" id="{AA2EAA10-076F-46BD-8F0F-B9A2FB77A85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D891E407-403B-4764-86C9-33A56D3BCA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52532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B819A166-7571-4003-A6B8-B62034C3ED3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2ACAF0F3-CF6D-37BA-5FBE-6C1A54ED2950}"/>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On Purposes of the Bill</a:t>
            </a:r>
          </a:p>
        </p:txBody>
      </p:sp>
      <p:graphicFrame>
        <p:nvGraphicFramePr>
          <p:cNvPr id="5" name="Content Placeholder 2">
            <a:extLst>
              <a:ext uri="{FF2B5EF4-FFF2-40B4-BE49-F238E27FC236}">
                <a16:creationId xmlns:a16="http://schemas.microsoft.com/office/drawing/2014/main" xmlns="" id="{4C8CB280-6FE9-4269-284F-620025E58E20}"/>
              </a:ext>
            </a:extLst>
          </p:cNvPr>
          <p:cNvGraphicFramePr>
            <a:graphicFrameLocks noGrp="1"/>
          </p:cNvGraphicFramePr>
          <p:nvPr>
            <p:ph idx="1"/>
            <p:extLst>
              <p:ext uri="{D42A27DB-BD31-4B8C-83A1-F6EECF244321}">
                <p14:modId xmlns:p14="http://schemas.microsoft.com/office/powerpoint/2010/main" xmlns="" val="4001545521"/>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566963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xmlns="" id="{42285737-90EE-47DC-AC80-8AE156B1196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xmlns="" id="{B57BDC17-F1B3-455F-BBF1-680AA1F25C0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xmlns="" id="{64E2FA9A-FEF7-4501-B0EB-5E45EDD2177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xmlns="" id="{BC38192B-B4CB-47D4-A3B1-10010247F1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xmlns="" id="{96330E33-E171-4B0F-82B5-AF7230399B5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xmlns="" id="{332B1723-69BF-42D7-B757-0FA059E1525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xmlns="" id="{F115D62D-1E96-48D1-A78D-D370A0BFB9B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xmlns="" id="{91C2876A-169D-4822-A766-C00578C88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xmlns=""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xmlns="" id="{BDC9A23F-F437-42E6-CE75-7FCF1C0D2763}"/>
              </a:ext>
            </a:extLst>
          </p:cNvPr>
          <p:cNvSpPr>
            <a:spLocks noGrp="1"/>
          </p:cNvSpPr>
          <p:nvPr>
            <p:ph type="title"/>
          </p:nvPr>
        </p:nvSpPr>
        <p:spPr>
          <a:xfrm>
            <a:off x="535020" y="685800"/>
            <a:ext cx="2780271" cy="5105400"/>
          </a:xfrm>
        </p:spPr>
        <p:txBody>
          <a:bodyPr>
            <a:normAutofit/>
          </a:bodyPr>
          <a:lstStyle/>
          <a:p>
            <a:r>
              <a:rPr lang="en-US" sz="3400" b="0" i="0" u="none" strike="noStrike" baseline="0" dirty="0">
                <a:solidFill>
                  <a:srgbClr val="FFFFFF"/>
                </a:solidFill>
                <a:latin typeface="Calibri" panose="020F0502020204030204" pitchFamily="34" charset="0"/>
              </a:rPr>
              <a:t/>
            </a:r>
            <a:br>
              <a:rPr lang="en-US" sz="3400" b="0" i="0" u="none" strike="noStrike" baseline="0" dirty="0">
                <a:solidFill>
                  <a:srgbClr val="FFFFFF"/>
                </a:solidFill>
                <a:latin typeface="Calibri" panose="020F0502020204030204" pitchFamily="34" charset="0"/>
              </a:rPr>
            </a:br>
            <a:r>
              <a:rPr lang="en-US" sz="3400" b="0" i="0" u="none" strike="noStrike" baseline="0" dirty="0">
                <a:solidFill>
                  <a:srgbClr val="FFFFFF"/>
                </a:solidFill>
                <a:latin typeface="Calibri" panose="020F0502020204030204" pitchFamily="34" charset="0"/>
              </a:rPr>
              <a:t> </a:t>
            </a:r>
            <a:r>
              <a:rPr lang="en-US" sz="3400" b="1" i="1" u="none" strike="noStrike" baseline="0" dirty="0">
                <a:solidFill>
                  <a:srgbClr val="FFFFFF"/>
                </a:solidFill>
                <a:latin typeface="Arial" panose="020B0604020202020204" pitchFamily="34" charset="0"/>
                <a:cs typeface="Arial" panose="020B0604020202020204" pitchFamily="34" charset="0"/>
              </a:rPr>
              <a:t>On 1A Commercial activities in respect of recreational cannabis </a:t>
            </a:r>
            <a:endParaRPr lang="en-US" sz="3400" dirty="0">
              <a:solidFill>
                <a:srgbClr val="FFFFFF"/>
              </a:solidFill>
              <a:latin typeface="Arial" panose="020B0604020202020204" pitchFamily="34" charset="0"/>
              <a:cs typeface="Arial" panose="020B0604020202020204" pitchFamily="34" charset="0"/>
            </a:endParaRPr>
          </a:p>
        </p:txBody>
      </p:sp>
      <p:graphicFrame>
        <p:nvGraphicFramePr>
          <p:cNvPr id="5" name="Content Placeholder 2">
            <a:extLst>
              <a:ext uri="{FF2B5EF4-FFF2-40B4-BE49-F238E27FC236}">
                <a16:creationId xmlns:a16="http://schemas.microsoft.com/office/drawing/2014/main" xmlns="" id="{215B8C38-1244-A57C-D91D-EB456A5B019A}"/>
              </a:ext>
            </a:extLst>
          </p:cNvPr>
          <p:cNvGraphicFramePr>
            <a:graphicFrameLocks noGrp="1"/>
          </p:cNvGraphicFramePr>
          <p:nvPr>
            <p:ph idx="1"/>
            <p:extLst>
              <p:ext uri="{D42A27DB-BD31-4B8C-83A1-F6EECF244321}">
                <p14:modId xmlns:p14="http://schemas.microsoft.com/office/powerpoint/2010/main" xmlns="" val="1860850173"/>
              </p:ext>
            </p:extLst>
          </p:nvPr>
        </p:nvGraphicFramePr>
        <p:xfrm>
          <a:off x="4544018" y="685799"/>
          <a:ext cx="7390480" cy="55573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74824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9DB523A-55B6-D774-E590-E8042903AED1}"/>
              </a:ext>
            </a:extLst>
          </p:cNvPr>
          <p:cNvSpPr>
            <a:spLocks noGrp="1"/>
          </p:cNvSpPr>
          <p:nvPr>
            <p:ph type="title"/>
          </p:nvPr>
        </p:nvSpPr>
        <p:spPr>
          <a:xfrm>
            <a:off x="686834" y="1153572"/>
            <a:ext cx="3200400" cy="4461163"/>
          </a:xfrm>
        </p:spPr>
        <p:txBody>
          <a:bodyPr>
            <a:normAutofit/>
          </a:bodyPr>
          <a:lstStyle/>
          <a:p>
            <a:r>
              <a:rPr lang="en-US" sz="3700" b="1" i="1" u="none" strike="noStrike" baseline="0">
                <a:solidFill>
                  <a:srgbClr val="FFFFFF"/>
                </a:solidFill>
                <a:latin typeface="Calibri" panose="020F0502020204030204" pitchFamily="34" charset="0"/>
              </a:rPr>
              <a:t>Special Measures to accommodate Cultural or religious communities </a:t>
            </a:r>
            <a:r>
              <a:rPr lang="en-US" sz="3700" b="0" i="0" u="none" strike="noStrike" baseline="0">
                <a:solidFill>
                  <a:srgbClr val="FFFFFF"/>
                </a:solidFill>
                <a:latin typeface="Calibri" panose="020F0502020204030204" pitchFamily="34" charset="0"/>
              </a:rPr>
              <a:t/>
            </a:r>
            <a:br>
              <a:rPr lang="en-US" sz="3700" b="0" i="0" u="none" strike="noStrike" baseline="0">
                <a:solidFill>
                  <a:srgbClr val="FFFFFF"/>
                </a:solidFill>
                <a:latin typeface="Calibri" panose="020F0502020204030204" pitchFamily="34" charset="0"/>
              </a:rPr>
            </a:br>
            <a:endParaRPr lang="en-US" sz="3700">
              <a:solidFill>
                <a:srgbClr val="FFFFFF"/>
              </a:solidFill>
            </a:endParaRPr>
          </a:p>
        </p:txBody>
      </p:sp>
      <p:sp>
        <p:nvSpPr>
          <p:cNvPr id="12" name="Arc 11">
            <a:extLst>
              <a:ext uri="{FF2B5EF4-FFF2-40B4-BE49-F238E27FC236}">
                <a16:creationId xmlns:a16="http://schemas.microsoft.com/office/drawing/2014/main" xmlns=""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C3338654-CD21-41D0-5554-C9918A139AAB}"/>
              </a:ext>
            </a:extLst>
          </p:cNvPr>
          <p:cNvSpPr>
            <a:spLocks noGrp="1"/>
          </p:cNvSpPr>
          <p:nvPr>
            <p:ph idx="1"/>
          </p:nvPr>
        </p:nvSpPr>
        <p:spPr>
          <a:xfrm>
            <a:off x="4447308" y="591344"/>
            <a:ext cx="6906491" cy="5585619"/>
          </a:xfrm>
        </p:spPr>
        <p:txBody>
          <a:bodyPr anchor="ctr">
            <a:normAutofit/>
          </a:bodyPr>
          <a:lstStyle/>
          <a:p>
            <a:endParaRPr lang="en-US" sz="2000" b="0" i="0" u="none" strike="noStrike" baseline="0">
              <a:latin typeface="Calibri" panose="020F0502020204030204" pitchFamily="34" charset="0"/>
            </a:endParaRPr>
          </a:p>
          <a:p>
            <a:r>
              <a:rPr lang="en-US" sz="2000" b="0" i="0" u="none" strike="noStrike" baseline="0">
                <a:latin typeface="Arial" panose="020B0604020202020204" pitchFamily="34" charset="0"/>
                <a:cs typeface="Arial" panose="020B0604020202020204" pitchFamily="34" charset="0"/>
              </a:rPr>
              <a:t>1B (1) (a) which reads: “ </a:t>
            </a:r>
            <a:r>
              <a:rPr lang="en-US" sz="2000" b="1" i="0" u="none" strike="noStrike" baseline="0">
                <a:latin typeface="Arial" panose="020B0604020202020204" pitchFamily="34" charset="0"/>
                <a:cs typeface="Arial" panose="020B0604020202020204" pitchFamily="34" charset="0"/>
              </a:rPr>
              <a:t>An authorized representative of a cultural or religious community may, in the prescribed manner, make an application to the Minister for the issuing of a permit, which authorizes that cultural or religious community to possess, obtain, supply and perform any other activity in relation to anything specified in subparagraphs (</a:t>
            </a:r>
            <a:r>
              <a:rPr lang="en-US" sz="2000" b="1" i="0" u="none" strike="noStrike" baseline="0" err="1">
                <a:latin typeface="Arial" panose="020B0604020202020204" pitchFamily="34" charset="0"/>
                <a:cs typeface="Arial" panose="020B0604020202020204" pitchFamily="34" charset="0"/>
              </a:rPr>
              <a:t>i</a:t>
            </a:r>
            <a:r>
              <a:rPr lang="en-US" sz="2000" b="1" i="0" u="none" strike="noStrike" baseline="0">
                <a:latin typeface="Arial" panose="020B0604020202020204" pitchFamily="34" charset="0"/>
                <a:cs typeface="Arial" panose="020B0604020202020204" pitchFamily="34" charset="0"/>
              </a:rPr>
              <a:t>) to (vii)” </a:t>
            </a:r>
            <a:r>
              <a:rPr lang="en-US" sz="2000" b="0" i="0" u="none" strike="noStrike" baseline="0">
                <a:latin typeface="Arial" panose="020B0604020202020204" pitchFamily="34" charset="0"/>
                <a:cs typeface="Arial" panose="020B0604020202020204" pitchFamily="34" charset="0"/>
              </a:rPr>
              <a:t>should be amended and read:</a:t>
            </a:r>
          </a:p>
          <a:p>
            <a:endParaRPr lang="en-US" sz="2000">
              <a:latin typeface="Arial" panose="020B0604020202020204" pitchFamily="34" charset="0"/>
              <a:cs typeface="Arial" panose="020B0604020202020204" pitchFamily="34" charset="0"/>
            </a:endParaRPr>
          </a:p>
          <a:p>
            <a:r>
              <a:rPr lang="en-US" sz="2000" b="0" i="0" u="none" strike="noStrike" baseline="0">
                <a:latin typeface="Arial" panose="020B0604020202020204" pitchFamily="34" charset="0"/>
                <a:cs typeface="Arial" panose="020B0604020202020204" pitchFamily="34" charset="0"/>
              </a:rPr>
              <a:t>“An authorized representative of a cultural or religious community may, in the prescribed manner, make a </a:t>
            </a:r>
            <a:r>
              <a:rPr lang="en-US" sz="2000" b="1" i="0" u="none" strike="noStrike" baseline="0">
                <a:latin typeface="Arial" panose="020B0604020202020204" pitchFamily="34" charset="0"/>
                <a:cs typeface="Arial" panose="020B0604020202020204" pitchFamily="34" charset="0"/>
              </a:rPr>
              <a:t>once off </a:t>
            </a:r>
            <a:r>
              <a:rPr lang="en-US" sz="2000" b="0" i="0" u="none" strike="noStrike" baseline="0">
                <a:latin typeface="Arial" panose="020B0604020202020204" pitchFamily="34" charset="0"/>
                <a:cs typeface="Arial" panose="020B0604020202020204" pitchFamily="34" charset="0"/>
              </a:rPr>
              <a:t>application to the Minister for the issuing of a permit, which authorizes that cultural or religious community to possess, obtain, supply and perform any other activity in relation to anything specified in subparagraphs (</a:t>
            </a:r>
            <a:r>
              <a:rPr lang="en-US" sz="2000" b="0" i="0" u="none" strike="noStrike" baseline="0" err="1">
                <a:latin typeface="Arial" panose="020B0604020202020204" pitchFamily="34" charset="0"/>
                <a:cs typeface="Arial" panose="020B0604020202020204" pitchFamily="34" charset="0"/>
              </a:rPr>
              <a:t>i</a:t>
            </a:r>
            <a:r>
              <a:rPr lang="en-US" sz="2000" b="0" i="0" u="none" strike="noStrike" baseline="0">
                <a:latin typeface="Arial" panose="020B0604020202020204" pitchFamily="34" charset="0"/>
                <a:cs typeface="Arial" panose="020B0604020202020204" pitchFamily="34" charset="0"/>
              </a:rPr>
              <a:t>) to (vii)” </a:t>
            </a:r>
            <a:endParaRPr lang="en-US" sz="2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16775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2554CA6-288E-4202-BC52-2E5A8F0C0A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B10BB131-AC8E-4A8E-A5D1-36260F720C3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9FC07A8-181B-A107-C1B9-0B9C572042EF}"/>
              </a:ext>
            </a:extLst>
          </p:cNvPr>
          <p:cNvSpPr>
            <a:spLocks noGrp="1"/>
          </p:cNvSpPr>
          <p:nvPr>
            <p:ph type="title"/>
          </p:nvPr>
        </p:nvSpPr>
        <p:spPr>
          <a:xfrm>
            <a:off x="1171074" y="1396686"/>
            <a:ext cx="3240506" cy="4064628"/>
          </a:xfrm>
        </p:spPr>
        <p:txBody>
          <a:bodyPr>
            <a:normAutofit/>
          </a:bodyPr>
          <a:lstStyle/>
          <a:p>
            <a:r>
              <a:rPr lang="en-US" sz="4100" b="1" i="1" u="none" strike="noStrike" baseline="0">
                <a:solidFill>
                  <a:srgbClr val="FFFFFF"/>
                </a:solidFill>
                <a:latin typeface="Arial" panose="020B0604020202020204" pitchFamily="34" charset="0"/>
                <a:cs typeface="Arial" panose="020B0604020202020204" pitchFamily="34" charset="0"/>
              </a:rPr>
              <a:t>Commercial activities in respect of recreational cannabis</a:t>
            </a:r>
            <a:endParaRPr lang="en-US" sz="4100">
              <a:solidFill>
                <a:srgbClr val="FFFFFF"/>
              </a:solidFill>
            </a:endParaRPr>
          </a:p>
        </p:txBody>
      </p:sp>
      <p:sp>
        <p:nvSpPr>
          <p:cNvPr id="12" name="Arc 11">
            <a:extLst>
              <a:ext uri="{FF2B5EF4-FFF2-40B4-BE49-F238E27FC236}">
                <a16:creationId xmlns:a16="http://schemas.microsoft.com/office/drawing/2014/main" xmlns="" id="{5B7778FC-632E-4DCA-A7CB-0D7731CCF97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xmlns="" id="{FA23A907-97FB-4A8F-880A-DD77401C429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xmlns="" id="{68668E67-4229-58B3-F2C2-9F3BE8FCF021}"/>
              </a:ext>
            </a:extLst>
          </p:cNvPr>
          <p:cNvSpPr>
            <a:spLocks noGrp="1"/>
          </p:cNvSpPr>
          <p:nvPr>
            <p:ph idx="1"/>
          </p:nvPr>
        </p:nvSpPr>
        <p:spPr>
          <a:xfrm>
            <a:off x="5109127" y="1382681"/>
            <a:ext cx="6172825" cy="4920148"/>
          </a:xfrm>
        </p:spPr>
        <p:txBody>
          <a:bodyPr>
            <a:normAutofit lnSpcReduction="10000"/>
          </a:bodyPr>
          <a:lstStyle/>
          <a:p>
            <a:r>
              <a:rPr lang="en-US" sz="1800" b="0" i="0" u="none" strike="noStrike" baseline="0" dirty="0">
                <a:latin typeface="Arial" panose="020B0604020202020204" pitchFamily="34" charset="0"/>
                <a:cs typeface="Arial" panose="020B0604020202020204" pitchFamily="34" charset="0"/>
              </a:rPr>
              <a:t>1B (1) (b) (vii) which reads </a:t>
            </a:r>
            <a:r>
              <a:rPr lang="en-US" sz="1800" b="1" i="0" u="none" strike="noStrike" baseline="0" dirty="0">
                <a:latin typeface="Arial" panose="020B0604020202020204" pitchFamily="34" charset="0"/>
                <a:cs typeface="Arial" panose="020B0604020202020204" pitchFamily="34" charset="0"/>
              </a:rPr>
              <a:t>“give estimated quantities of – (aa) cannabis plants that is required to be cultivated per cultivation season</a:t>
            </a:r>
            <a:r>
              <a:rPr lang="en-US" sz="1800" b="0" i="0" u="none" strike="noStrike" baseline="0" dirty="0">
                <a:latin typeface="Arial" panose="020B0604020202020204" pitchFamily="34" charset="0"/>
                <a:cs typeface="Arial" panose="020B0604020202020204" pitchFamily="34" charset="0"/>
              </a:rPr>
              <a:t>” &amp; </a:t>
            </a:r>
            <a:r>
              <a:rPr lang="en-US" sz="1800" b="1" i="0" u="none" strike="noStrike" baseline="0" dirty="0">
                <a:latin typeface="Arial" panose="020B0604020202020204" pitchFamily="34" charset="0"/>
                <a:cs typeface="Arial" panose="020B0604020202020204" pitchFamily="34" charset="0"/>
              </a:rPr>
              <a:t>“(bb) Cannabis that is required for a four months period for the purposes of cultural or religious practices by its members, and specify the manner in which such quantities have been calculated with reference to the number of adult members in item (vi)</a:t>
            </a:r>
            <a:r>
              <a:rPr lang="en-US" sz="1800" b="0" i="0" u="none" strike="noStrike" baseline="0" dirty="0">
                <a:latin typeface="Arial" panose="020B0604020202020204" pitchFamily="34" charset="0"/>
                <a:cs typeface="Arial" panose="020B0604020202020204" pitchFamily="34" charset="0"/>
              </a:rPr>
              <a:t>” should be Omitted</a:t>
            </a:r>
          </a:p>
          <a:p>
            <a:endParaRPr lang="en-US" sz="1800" dirty="0">
              <a:latin typeface="Arial" panose="020B0604020202020204" pitchFamily="34" charset="0"/>
              <a:cs typeface="Arial" panose="020B0604020202020204" pitchFamily="34" charset="0"/>
            </a:endParaRPr>
          </a:p>
          <a:p>
            <a:pPr marL="0" indent="0">
              <a:buNone/>
            </a:pPr>
            <a:r>
              <a:rPr lang="en-US" sz="1800" b="0" i="0" u="none" strike="noStrike" baseline="0" dirty="0">
                <a:latin typeface="Arial" panose="020B0604020202020204" pitchFamily="34" charset="0"/>
                <a:cs typeface="Arial" panose="020B0604020202020204" pitchFamily="34" charset="0"/>
              </a:rPr>
              <a:t> because estimates can never be accurate and in the process members of the Ras Tafari community may be adversely affected and be in conflict with the law and the purpose of the Bill to protect the Ras Tafari community would have been confounded. The Ras Tafari community has not calculated spiritual gifts and the Department of Justice and correctional services should not encroach and impose itself on the Ras Tafari faith practices to the effect of altering them, this would be unconstitutional. </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43192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B819A166-7571-4003-A6B8-B62034C3ED3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F2ACA706-0A90-FE44-388D-EAAED25FD445}"/>
              </a:ext>
            </a:extLst>
          </p:cNvPr>
          <p:cNvSpPr>
            <a:spLocks noGrp="1"/>
          </p:cNvSpPr>
          <p:nvPr>
            <p:ph type="title"/>
          </p:nvPr>
        </p:nvSpPr>
        <p:spPr>
          <a:xfrm>
            <a:off x="524741" y="620392"/>
            <a:ext cx="3808268" cy="5504688"/>
          </a:xfrm>
        </p:spPr>
        <p:txBody>
          <a:bodyPr>
            <a:normAutofit/>
          </a:bodyPr>
          <a:lstStyle/>
          <a:p>
            <a:r>
              <a:rPr lang="en-US" sz="4700" b="1" i="1" u="none" strike="noStrike" baseline="0">
                <a:solidFill>
                  <a:schemeClr val="bg1"/>
                </a:solidFill>
                <a:latin typeface="Arial" panose="020B0604020202020204" pitchFamily="34" charset="0"/>
                <a:cs typeface="Arial" panose="020B0604020202020204" pitchFamily="34" charset="0"/>
              </a:rPr>
              <a:t>Commercial activities in respect of recreational cannabis</a:t>
            </a:r>
            <a:endParaRPr lang="en-US" sz="4700">
              <a:solidFill>
                <a:schemeClr val="bg1"/>
              </a:solidFill>
            </a:endParaRPr>
          </a:p>
        </p:txBody>
      </p:sp>
      <p:graphicFrame>
        <p:nvGraphicFramePr>
          <p:cNvPr id="5" name="Content Placeholder 2">
            <a:extLst>
              <a:ext uri="{FF2B5EF4-FFF2-40B4-BE49-F238E27FC236}">
                <a16:creationId xmlns:a16="http://schemas.microsoft.com/office/drawing/2014/main" xmlns="" id="{4B7A33D4-624D-C00D-C88E-21B074866E55}"/>
              </a:ext>
            </a:extLst>
          </p:cNvPr>
          <p:cNvGraphicFramePr>
            <a:graphicFrameLocks noGrp="1"/>
          </p:cNvGraphicFramePr>
          <p:nvPr>
            <p:ph idx="1"/>
            <p:extLst>
              <p:ext uri="{D42A27DB-BD31-4B8C-83A1-F6EECF244321}">
                <p14:modId xmlns:p14="http://schemas.microsoft.com/office/powerpoint/2010/main" xmlns="" val="1248476044"/>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792757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5C8D6A48-0420-8868-5BF4-1A7C1B575470}"/>
              </a:ext>
            </a:extLst>
          </p:cNvPr>
          <p:cNvSpPr>
            <a:spLocks noGrp="1"/>
          </p:cNvSpPr>
          <p:nvPr>
            <p:ph type="title"/>
          </p:nvPr>
        </p:nvSpPr>
        <p:spPr>
          <a:xfrm>
            <a:off x="686834" y="1153572"/>
            <a:ext cx="3200400" cy="4461163"/>
          </a:xfrm>
        </p:spPr>
        <p:txBody>
          <a:bodyPr>
            <a:normAutofit/>
          </a:bodyPr>
          <a:lstStyle/>
          <a:p>
            <a:r>
              <a:rPr lang="en-US" sz="4100" b="1" i="1" u="none" strike="noStrike" baseline="0">
                <a:solidFill>
                  <a:srgbClr val="FFFFFF"/>
                </a:solidFill>
                <a:latin typeface="Arial" panose="020B0604020202020204" pitchFamily="34" charset="0"/>
                <a:cs typeface="Arial" panose="020B0604020202020204" pitchFamily="34" charset="0"/>
              </a:rPr>
              <a:t>Commercial activities in respect of recreational cannabis</a:t>
            </a:r>
            <a:endParaRPr lang="en-US" sz="4100">
              <a:solidFill>
                <a:srgbClr val="FFFFFF"/>
              </a:solidFill>
            </a:endParaRPr>
          </a:p>
        </p:txBody>
      </p:sp>
      <p:sp>
        <p:nvSpPr>
          <p:cNvPr id="12" name="Arc 11">
            <a:extLst>
              <a:ext uri="{FF2B5EF4-FFF2-40B4-BE49-F238E27FC236}">
                <a16:creationId xmlns:a16="http://schemas.microsoft.com/office/drawing/2014/main" xmlns=""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429E50EE-F5A8-DDE7-B4D7-4DC74C9E1DE3}"/>
              </a:ext>
            </a:extLst>
          </p:cNvPr>
          <p:cNvSpPr>
            <a:spLocks noGrp="1"/>
          </p:cNvSpPr>
          <p:nvPr>
            <p:ph idx="1"/>
          </p:nvPr>
        </p:nvSpPr>
        <p:spPr>
          <a:xfrm>
            <a:off x="4447308" y="591344"/>
            <a:ext cx="6906491" cy="5585619"/>
          </a:xfrm>
        </p:spPr>
        <p:txBody>
          <a:bodyPr anchor="ctr">
            <a:normAutofit/>
          </a:bodyPr>
          <a:lstStyle/>
          <a:p>
            <a:r>
              <a:rPr lang="en-US" sz="2400" b="0" i="0" u="none" strike="noStrike" baseline="0">
                <a:latin typeface="Arial" panose="020B0604020202020204" pitchFamily="34" charset="0"/>
                <a:cs typeface="Arial" panose="020B0604020202020204" pitchFamily="34" charset="0"/>
              </a:rPr>
              <a:t>1B (7) (b) (iv) (cc) which reads </a:t>
            </a:r>
            <a:r>
              <a:rPr lang="en-US" sz="2400" b="1" i="0" u="none" strike="noStrike" baseline="0">
                <a:latin typeface="Arial" panose="020B0604020202020204" pitchFamily="34" charset="0"/>
                <a:cs typeface="Arial" panose="020B0604020202020204" pitchFamily="34" charset="0"/>
              </a:rPr>
              <a:t>“ The Minister may in relation to subsection (1) (c) (viii), specify conditions, restriction, obligations or requirements which must comply with to – restrict access to land or a dwelling which is to be used for cultural or religious purposes</a:t>
            </a:r>
            <a:r>
              <a:rPr lang="en-US" sz="2400" b="0" i="0" u="none" strike="noStrike" baseline="0">
                <a:latin typeface="Arial" panose="020B0604020202020204" pitchFamily="34" charset="0"/>
                <a:cs typeface="Arial" panose="020B0604020202020204" pitchFamily="34" charset="0"/>
              </a:rPr>
              <a:t>” should be omitted because on the Church grounds and place of worship of the Ras Tafari accommodates all and does not restrict in any way access to anyone. To the Ras Tafari, Zion gates are open wide for all. </a:t>
            </a:r>
          </a:p>
          <a:p>
            <a:endParaRPr lang="en-US" sz="2400">
              <a:latin typeface="Arial" panose="020B0604020202020204" pitchFamily="34" charset="0"/>
              <a:cs typeface="Arial" panose="020B0604020202020204" pitchFamily="34" charset="0"/>
            </a:endParaRPr>
          </a:p>
          <a:p>
            <a:r>
              <a:rPr lang="en-US" sz="2400" b="0" i="0" u="none" strike="noStrike" baseline="0">
                <a:latin typeface="Arial" panose="020B0604020202020204" pitchFamily="34" charset="0"/>
                <a:cs typeface="Arial" panose="020B0604020202020204" pitchFamily="34" charset="0"/>
              </a:rPr>
              <a:t>Everywhere where there is mention of </a:t>
            </a:r>
            <a:r>
              <a:rPr lang="en-US" sz="2400" b="1" i="0" u="none" strike="noStrike" baseline="0">
                <a:latin typeface="Arial" panose="020B0604020202020204" pitchFamily="34" charset="0"/>
                <a:cs typeface="Arial" panose="020B0604020202020204" pitchFamily="34" charset="0"/>
              </a:rPr>
              <a:t>Rastafarian </a:t>
            </a:r>
            <a:r>
              <a:rPr lang="en-US" sz="2400" b="0" i="0" u="none" strike="noStrike" baseline="0">
                <a:latin typeface="Arial" panose="020B0604020202020204" pitchFamily="34" charset="0"/>
                <a:cs typeface="Arial" panose="020B0604020202020204" pitchFamily="34" charset="0"/>
              </a:rPr>
              <a:t>that should please be replaced by </a:t>
            </a:r>
            <a:r>
              <a:rPr lang="en-US" sz="2400" b="1" i="0" u="none" strike="noStrike" baseline="0">
                <a:latin typeface="Arial" panose="020B0604020202020204" pitchFamily="34" charset="0"/>
                <a:cs typeface="Arial" panose="020B0604020202020204" pitchFamily="34" charset="0"/>
              </a:rPr>
              <a:t>Ras Tafari </a:t>
            </a:r>
            <a:endParaRPr 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2448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74AAF0-EC13-1D7E-4A05-1A4BCA808784}"/>
              </a:ext>
            </a:extLst>
          </p:cNvPr>
          <p:cNvSpPr>
            <a:spLocks noGrp="1"/>
          </p:cNvSpPr>
          <p:nvPr>
            <p:ph type="title"/>
          </p:nvPr>
        </p:nvSpPr>
        <p:spPr/>
        <p:txBody>
          <a:bodyPr>
            <a:noAutofit/>
          </a:bodyPr>
          <a:lstStyle/>
          <a:p>
            <a:pPr algn="ctr"/>
            <a:r>
              <a:rPr lang="en-US" sz="3200" b="1" dirty="0">
                <a:latin typeface="Arial" panose="020B0604020202020204" pitchFamily="34" charset="0"/>
                <a:cs typeface="Arial" panose="020B0604020202020204" pitchFamily="34" charset="0"/>
              </a:rPr>
              <a:t>Religious and cultural exemption to be extended to the student organisations at institutions of higher learning </a:t>
            </a:r>
          </a:p>
        </p:txBody>
      </p:sp>
      <p:sp>
        <p:nvSpPr>
          <p:cNvPr id="3" name="Content Placeholder 2">
            <a:extLst>
              <a:ext uri="{FF2B5EF4-FFF2-40B4-BE49-F238E27FC236}">
                <a16:creationId xmlns:a16="http://schemas.microsoft.com/office/drawing/2014/main" xmlns="" id="{F73F5839-414E-EA87-A55E-2CC752C1578D}"/>
              </a:ext>
            </a:extLst>
          </p:cNvPr>
          <p:cNvSpPr>
            <a:spLocks noGrp="1"/>
          </p:cNvSpPr>
          <p:nvPr>
            <p:ph idx="1"/>
          </p:nvPr>
        </p:nvSpPr>
        <p:spPr/>
        <p:txBody>
          <a:bodyPr>
            <a:normAutofit/>
          </a:bodyPr>
          <a:lstStyle/>
          <a:p>
            <a:pPr marL="0" indent="0" algn="just">
              <a:buNone/>
            </a:pPr>
            <a:endParaRPr lang="en-US" sz="2400" dirty="0">
              <a:solidFill>
                <a:srgbClr val="000000"/>
              </a:solidFill>
              <a:latin typeface="Arial" panose="020B0604020202020204" pitchFamily="34" charset="0"/>
            </a:endParaRPr>
          </a:p>
          <a:p>
            <a:pPr algn="just"/>
            <a:r>
              <a:rPr lang="en-US" sz="2400" b="0" i="0" u="none" strike="noStrike" baseline="0" dirty="0">
                <a:solidFill>
                  <a:srgbClr val="000000"/>
                </a:solidFill>
                <a:latin typeface="Arial" panose="020B0604020202020204" pitchFamily="34" charset="0"/>
              </a:rPr>
              <a:t>The Bill should exempt Members of the Ras Tafari academic community and Ras Tafari student organisations to possess and use cannabis when facilitating religious and cultural teaching and learning in public and at institutions of learning. </a:t>
            </a:r>
          </a:p>
          <a:p>
            <a:pPr algn="just"/>
            <a:r>
              <a:rPr lang="en-US" sz="2400" b="0" i="0" u="none" strike="noStrike" baseline="0" dirty="0">
                <a:solidFill>
                  <a:srgbClr val="000000"/>
                </a:solidFill>
                <a:latin typeface="Arial" panose="020B0604020202020204" pitchFamily="34" charset="0"/>
              </a:rPr>
              <a:t>The Bill Should exempt Members of the Ras Tafari academic community and student organizations of Ras Tafari to exchange cannabis for remuneration or reward on the campus premises. </a:t>
            </a:r>
          </a:p>
          <a:p>
            <a:pPr algn="just"/>
            <a:r>
              <a:rPr lang="en-US" sz="2400" b="0" i="0" u="none" strike="noStrike" baseline="0" dirty="0">
                <a:solidFill>
                  <a:srgbClr val="000000"/>
                </a:solidFill>
                <a:latin typeface="Arial" panose="020B0604020202020204" pitchFamily="34" charset="0"/>
              </a:rPr>
              <a:t>The Bill should exempt Ras Tafari Student organizations to use cannabis in their use of religion and culture to conduct fundraising activities on campus. </a:t>
            </a:r>
            <a:endParaRPr lang="en-US" sz="1800" b="0" i="0" u="none" strike="noStrike" baseline="0" dirty="0">
              <a:solidFill>
                <a:srgbClr val="000000"/>
              </a:solidFill>
              <a:latin typeface="Arial" panose="020B0604020202020204" pitchFamily="34" charset="0"/>
            </a:endParaRPr>
          </a:p>
          <a:p>
            <a:pPr marL="0" indent="0" algn="just">
              <a:buNone/>
            </a:pPr>
            <a:endParaRPr lang="en-US" sz="2400" b="0" i="0" u="none" strike="noStrike" baseline="0" dirty="0">
              <a:solidFill>
                <a:srgbClr val="000000"/>
              </a:solidFill>
              <a:latin typeface="Arial" panose="020B0604020202020204" pitchFamily="34" charset="0"/>
            </a:endParaRPr>
          </a:p>
          <a:p>
            <a:endParaRPr lang="en-US" dirty="0"/>
          </a:p>
        </p:txBody>
      </p:sp>
    </p:spTree>
    <p:extLst>
      <p:ext uri="{BB962C8B-B14F-4D97-AF65-F5344CB8AC3E}">
        <p14:creationId xmlns:p14="http://schemas.microsoft.com/office/powerpoint/2010/main" xmlns="" val="4002642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1017</Words>
  <Application>Microsoft Office PowerPoint</Application>
  <PresentationFormat>Custom</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NRC Presentation on Amended Cannabis Bill for Private Purpose Bill (005)</vt:lpstr>
      <vt:lpstr>Revolutionary Eve of the Commemoration of Africa Liberation Day </vt:lpstr>
      <vt:lpstr>On Purposes of the Bill</vt:lpstr>
      <vt:lpstr>  On 1A Commercial activities in respect of recreational cannabis </vt:lpstr>
      <vt:lpstr>Special Measures to accommodate Cultural or religious communities  </vt:lpstr>
      <vt:lpstr>Commercial activities in respect of recreational cannabis</vt:lpstr>
      <vt:lpstr>Commercial activities in respect of recreational cannabis</vt:lpstr>
      <vt:lpstr>Commercial activities in respect of recreational cannabis</vt:lpstr>
      <vt:lpstr>Religious and cultural exemption to be extended to the student organisations at institutions of higher learning </vt:lpstr>
      <vt:lpstr>Religious and cultural exemption to be extended to the student organisations at institutions of higher learning </vt:lpstr>
      <vt:lpstr>END OF PRESENTATION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Monique</cp:lastModifiedBy>
  <cp:revision>11</cp:revision>
  <dcterms:created xsi:type="dcterms:W3CDTF">2022-05-23T20:00:58Z</dcterms:created>
  <dcterms:modified xsi:type="dcterms:W3CDTF">2022-05-24T09:12:02Z</dcterms:modified>
</cp:coreProperties>
</file>