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2"/>
  </p:normalViewPr>
  <p:slideViewPr>
    <p:cSldViewPr snapToGrid="0" snapToObject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F477EC-5AAB-2B49-B933-3C38496C9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B14542-09E9-A449-A76D-DE35CFDFE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D385A3-7F75-0948-93E9-24BD7643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1F906A-0FCB-1E4E-8E42-511B0311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60FC84-50B8-5A45-8928-A0104C43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86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2E78F-E8DD-AA4C-BACE-68B25239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217315-2EFD-4449-A905-455782457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754A16-2937-504D-8A73-864FB809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C4A036-A01B-264A-A44A-DE54AA63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5A612-EF2A-0F40-9313-01B53F3D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8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57CDFA1-FF07-D544-9BE3-A4F41EFEC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D081DB-42FA-BC46-9285-C827F428F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FA1102-D2F4-204E-85F2-38EC6060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21505C-147A-F049-9AAA-39ED978B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4BEBDE-FD64-724D-A6FD-4BCDEB4F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86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0AC9F-4057-634F-858F-5C1AB289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3E8B6-7DB3-3948-8AC0-338F1040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28968-3AAA-1148-BD0B-A07AF75A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0BA86D-C697-F446-9B26-9E6806A8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4F4F35-3175-E646-B887-08222AB8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69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678C8-9137-B340-9E59-0C1F3E3F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3EF447-5FF8-1A49-826F-5730A5607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602327-1DF5-D043-B585-F22AA5CA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240A81-ACC4-FB42-B658-E60DD33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33F65-9282-FF4E-994E-B8154FBF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44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B8167D-44AC-DB40-9124-BDEB3EC7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82916D-1B3C-7B44-BFB1-5BDAFD8D7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F370D4-11D8-E345-8B56-CDF217B32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B41164-E319-9944-A466-185E736E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DBB8C8-1641-9A45-8C7F-4513AE31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50D719-A084-104A-8A2C-1B5E52D2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01355-66D4-E048-ABFC-37AAAE09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C47F74-5F90-9949-9B63-B986CE331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41B161-D572-8E4D-A2C2-66F2CA35D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717F4C-2BBC-A54B-A2C0-C52A557BA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CA39BA-3600-0647-A036-9F2956370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6F23C2-566A-D14D-8A8B-F345650E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525675-83FC-964A-93A6-0BE253F1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A369DF7-24C2-924B-BDA3-48E27E74F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11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DE797-F6C4-A54A-B3FA-1553130C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2BAC52-9F76-FF4E-A2EA-8EF65632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791DE6-4F86-CB41-BB6A-4F577DFF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36A51F-0D6D-BC47-94F2-A4C4E869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7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9D4FC9-87F7-0444-8D03-72E51CF3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BCCADD-4D98-D149-9874-7BFCAE62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C37D8B-0A4E-AA45-8D75-39863A7E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86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60BB0-8C44-7240-A8CD-502E12945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CE309-4186-E54E-9E20-70B3063F4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6FA31A-CB28-A943-A4A2-C6C6DFC6D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2FA9C4-CF48-E64D-844A-330B9CB8F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826445-5E64-5D4D-AB79-FFA8FE85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3E0289-5802-9C4E-BB86-C7A4E87F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1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7C96E-9AF6-D547-A6E4-C217FEC0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2CCD5F-377D-A142-8EE3-1EA2D3A32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ED14E5-522E-C547-8705-26AA8C62C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218FB5-A275-404D-8B63-BD18285E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BBFD44-2623-804E-AFCB-BEB58099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0E5D0F-58DB-C843-B5B5-022C2FA8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61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CFAC10-37D3-0146-AF1C-F5BA3E87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A69992-AAA8-DA4B-950F-B34CA7FB7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3631DD-7225-B244-A415-FF7FD5662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7727-164D-4248-BA8F-60B6EF198E2F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F0A8DE-B655-6549-8C71-26A7C1245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273391-F99E-6E4D-96D8-026528388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C9F40-02BF-BF45-9AFA-8CD466E9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CECD2-FD1D-9241-A058-63B8AA2F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EAA935-DC96-6642-9694-DED53E40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Medical use has not been adequately addressed. It is not possible to purchase cannabis from licensed producers for medical use.</a:t>
            </a:r>
          </a:p>
          <a:p>
            <a:r>
              <a:rPr lang="en-US" dirty="0"/>
              <a:t>“Commercial” should not be synonymous with “Recreational”. There should, at least, be commercial activity allowed for Medicinal purposes. </a:t>
            </a:r>
            <a:r>
              <a:rPr lang="en-US" b="1" dirty="0"/>
              <a:t>Recommendation</a:t>
            </a:r>
            <a:r>
              <a:rPr lang="en-US" dirty="0"/>
              <a:t>: </a:t>
            </a:r>
            <a:r>
              <a:rPr lang="en-US" u="sng" dirty="0"/>
              <a:t>Permit purchase by medicinal users from SAHPRA-licensed producers</a:t>
            </a:r>
            <a:r>
              <a:rPr lang="en-US" dirty="0"/>
              <a:t>. </a:t>
            </a:r>
          </a:p>
          <a:p>
            <a:r>
              <a:rPr lang="en-US" dirty="0"/>
              <a:t>The Bill postpones commercial activities until a future legislative process. </a:t>
            </a:r>
            <a:r>
              <a:rPr lang="en-US" b="1" dirty="0"/>
              <a:t>Recommendation</a:t>
            </a:r>
            <a:r>
              <a:rPr lang="en-US" dirty="0"/>
              <a:t>: </a:t>
            </a:r>
            <a:r>
              <a:rPr lang="en-US" u="sng" dirty="0"/>
              <a:t>Enable the Minister of Justice &amp; Correctional Services to prescribe regulations in concurrence with the Minister of Trade, Industry &amp; Competition</a:t>
            </a:r>
            <a:r>
              <a:rPr lang="en-US" dirty="0"/>
              <a:t>. </a:t>
            </a:r>
          </a:p>
          <a:p>
            <a:r>
              <a:rPr lang="en-US" dirty="0"/>
              <a:t>The term “Recreational” is not ideal. </a:t>
            </a:r>
            <a:r>
              <a:rPr lang="en-US" b="1" dirty="0"/>
              <a:t>Recommendation</a:t>
            </a:r>
            <a:r>
              <a:rPr lang="en-US" dirty="0"/>
              <a:t>: </a:t>
            </a:r>
            <a:r>
              <a:rPr lang="en-US" u="sng" dirty="0"/>
              <a:t>Use the term “Adult-use” instead</a:t>
            </a:r>
            <a:r>
              <a:rPr lang="en-US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BE06902-F9EF-674A-99D8-7761E431A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259" y="5853795"/>
            <a:ext cx="3368358" cy="82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03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62F4CF0-CBA5-F945-84B3-32064842C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4474503"/>
              </p:ext>
            </p:extLst>
          </p:nvPr>
        </p:nvGraphicFramePr>
        <p:xfrm>
          <a:off x="656823" y="476518"/>
          <a:ext cx="9839460" cy="5042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1293">
                  <a:extLst>
                    <a:ext uri="{9D8B030D-6E8A-4147-A177-3AD203B41FA5}">
                      <a16:colId xmlns:a16="http://schemas.microsoft.com/office/drawing/2014/main" xmlns="" val="2792569054"/>
                    </a:ext>
                  </a:extLst>
                </a:gridCol>
                <a:gridCol w="3416874">
                  <a:extLst>
                    <a:ext uri="{9D8B030D-6E8A-4147-A177-3AD203B41FA5}">
                      <a16:colId xmlns:a16="http://schemas.microsoft.com/office/drawing/2014/main" xmlns="" val="871734822"/>
                    </a:ext>
                  </a:extLst>
                </a:gridCol>
                <a:gridCol w="3211293">
                  <a:extLst>
                    <a:ext uri="{9D8B030D-6E8A-4147-A177-3AD203B41FA5}">
                      <a16:colId xmlns:a16="http://schemas.microsoft.com/office/drawing/2014/main" xmlns="" val="453163133"/>
                    </a:ext>
                  </a:extLst>
                </a:gridCol>
              </a:tblGrid>
              <a:tr h="36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500" dirty="0">
                        <a:effectLst/>
                        <a:latin typeface="Inconsolata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Medicinal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Recreational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9966991"/>
                  </a:ext>
                </a:extLst>
              </a:tr>
              <a:tr h="246227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Non-commercial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1. User must have medical certificate and conduct home-grow or be gifted some product by a home-grower. No regulatory quality control is possible.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2. User must produce home-grown cannabis. No regulatory quality control is possible.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5176511"/>
                  </a:ext>
                </a:extLst>
              </a:tr>
              <a:tr h="22145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Commercial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3. User must have a medical certificate and can therewith purchase product from SAHPRA-licensed producers subject to quality control.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>
                          <a:effectLst/>
                        </a:rPr>
                        <a:t>4. Adults can purchase product from SAHPRA-licensed producers subject to quality control.</a:t>
                      </a:r>
                      <a:endParaRPr lang="en-ZA" sz="1500" dirty="0">
                        <a:effectLst/>
                        <a:latin typeface="Inconsolata"/>
                        <a:ea typeface="Inconsolata"/>
                        <a:cs typeface="Inconsolata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673248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A8107DF5-6A1F-4D43-B6FE-584A822C36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56823" y="5607574"/>
            <a:ext cx="366318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7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Inconsolata"/>
                <a:cs typeface="Inconsolata"/>
              </a:rPr>
              <a:t>Figure 1: Simplified Schematic of Cannabis Regulatory Regimes.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22C83A5-0D07-204A-8A98-B21B6933F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259" y="5853795"/>
            <a:ext cx="3368358" cy="82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781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204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Summary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Microsoft Office User</dc:creator>
  <cp:lastModifiedBy>USER</cp:lastModifiedBy>
  <cp:revision>2</cp:revision>
  <dcterms:created xsi:type="dcterms:W3CDTF">2022-05-24T07:15:46Z</dcterms:created>
  <dcterms:modified xsi:type="dcterms:W3CDTF">2022-05-25T10:50:15Z</dcterms:modified>
</cp:coreProperties>
</file>