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8" r:id="rId2"/>
  </p:sldMasterIdLst>
  <p:notesMasterIdLst>
    <p:notesMasterId r:id="rId67"/>
  </p:notesMasterIdLst>
  <p:handoutMasterIdLst>
    <p:handoutMasterId r:id="rId68"/>
  </p:handoutMasterIdLst>
  <p:sldIdLst>
    <p:sldId id="256" r:id="rId3"/>
    <p:sldId id="257" r:id="rId4"/>
    <p:sldId id="332" r:id="rId5"/>
    <p:sldId id="352" r:id="rId6"/>
    <p:sldId id="353" r:id="rId7"/>
    <p:sldId id="354" r:id="rId8"/>
    <p:sldId id="355" r:id="rId9"/>
    <p:sldId id="356" r:id="rId10"/>
    <p:sldId id="357" r:id="rId11"/>
    <p:sldId id="358" r:id="rId12"/>
    <p:sldId id="359" r:id="rId13"/>
    <p:sldId id="349" r:id="rId14"/>
    <p:sldId id="350" r:id="rId15"/>
    <p:sldId id="351" r:id="rId16"/>
    <p:sldId id="261" r:id="rId17"/>
    <p:sldId id="262" r:id="rId18"/>
    <p:sldId id="297" r:id="rId19"/>
    <p:sldId id="288" r:id="rId20"/>
    <p:sldId id="277" r:id="rId21"/>
    <p:sldId id="279" r:id="rId22"/>
    <p:sldId id="289" r:id="rId23"/>
    <p:sldId id="280" r:id="rId24"/>
    <p:sldId id="281" r:id="rId25"/>
    <p:sldId id="298" r:id="rId26"/>
    <p:sldId id="290" r:id="rId27"/>
    <p:sldId id="282" r:id="rId28"/>
    <p:sldId id="293" r:id="rId29"/>
    <p:sldId id="283" r:id="rId30"/>
    <p:sldId id="295" r:id="rId31"/>
    <p:sldId id="284" r:id="rId32"/>
    <p:sldId id="285" r:id="rId33"/>
    <p:sldId id="336" r:id="rId34"/>
    <p:sldId id="337" r:id="rId35"/>
    <p:sldId id="338" r:id="rId36"/>
    <p:sldId id="339" r:id="rId37"/>
    <p:sldId id="340" r:id="rId38"/>
    <p:sldId id="341" r:id="rId39"/>
    <p:sldId id="342" r:id="rId40"/>
    <p:sldId id="343" r:id="rId41"/>
    <p:sldId id="344" r:id="rId42"/>
    <p:sldId id="345" r:id="rId43"/>
    <p:sldId id="376" r:id="rId44"/>
    <p:sldId id="347" r:id="rId45"/>
    <p:sldId id="374" r:id="rId46"/>
    <p:sldId id="286"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7" r:id="rId62"/>
    <p:sldId id="378" r:id="rId63"/>
    <p:sldId id="379" r:id="rId64"/>
    <p:sldId id="380" r:id="rId65"/>
    <p:sldId id="260" r:id="rId6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ie Mavele" initials="CM" lastIdx="12" clrIdx="0">
    <p:extLst>
      <p:ext uri="{19B8F6BF-5375-455C-9EA6-DF929625EA0E}">
        <p15:presenceInfo xmlns:p15="http://schemas.microsoft.com/office/powerpoint/2012/main" xmlns="" userId="S-1-5-21-1442501994-3109212874-2252399842-1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56E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showGuides="1">
      <p:cViewPr varScale="1">
        <p:scale>
          <a:sx n="73" d="100"/>
          <a:sy n="73" d="100"/>
        </p:scale>
        <p:origin x="-1296" y="-102"/>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B3247-7561-4316-B6DF-14D4EB5DF7E6}" type="doc">
      <dgm:prSet loTypeId="urn:microsoft.com/office/officeart/2005/8/layout/pList2#1" loCatId="list" qsTypeId="urn:microsoft.com/office/officeart/2005/8/quickstyle/simple1" qsCatId="simple" csTypeId="urn:microsoft.com/office/officeart/2005/8/colors/accent3_4" csCatId="accent3" phldr="1"/>
      <dgm:spPr/>
      <dgm:t>
        <a:bodyPr/>
        <a:lstStyle/>
        <a:p>
          <a:endParaRPr lang="en-ZA"/>
        </a:p>
      </dgm:t>
    </dgm:pt>
    <dgm:pt modelId="{A20B82DB-7037-483B-B3FD-140BF1AB7A80}">
      <dgm:prSet custT="1"/>
      <dgm:spPr>
        <a:solidFill>
          <a:schemeClr val="accent3">
            <a:lumMod val="75000"/>
          </a:schemeClr>
        </a:solidFill>
      </dgm:spPr>
      <dgm:t>
        <a:bodyPr/>
        <a:lstStyle/>
        <a:p>
          <a:pPr algn="just"/>
          <a:r>
            <a:rPr lang="en-US" sz="1100" dirty="0" smtClean="0">
              <a:latin typeface="Arial" panose="020B0604020202020204" pitchFamily="34" charset="0"/>
              <a:cs typeface="Arial" panose="020B0604020202020204" pitchFamily="34" charset="0"/>
            </a:rPr>
            <a:t>Monitoring, Evaluation, Research and Coordination</a:t>
          </a:r>
          <a:endParaRPr lang="en-ZA" sz="1100" dirty="0" smtClean="0">
            <a:latin typeface="Arial" panose="020B0604020202020204" pitchFamily="34" charset="0"/>
            <a:cs typeface="Arial" panose="020B0604020202020204" pitchFamily="34" charset="0"/>
          </a:endParaRPr>
        </a:p>
        <a:p>
          <a:pPr algn="ctr"/>
          <a:endParaRPr lang="en-ZA" sz="1700" dirty="0"/>
        </a:p>
      </dgm:t>
    </dgm:pt>
    <dgm:pt modelId="{551F2C7F-D0F6-48CB-AA80-F8DD5F51EB27}" type="parTrans" cxnId="{6F993F28-0CC3-4971-9016-ECAE0EB0D666}">
      <dgm:prSet/>
      <dgm:spPr/>
      <dgm:t>
        <a:bodyPr/>
        <a:lstStyle/>
        <a:p>
          <a:endParaRPr lang="en-ZA"/>
        </a:p>
      </dgm:t>
    </dgm:pt>
    <dgm:pt modelId="{B6E394C3-2E50-4F24-8EA4-E45538AAE3EE}" type="sibTrans" cxnId="{6F993F28-0CC3-4971-9016-ECAE0EB0D666}">
      <dgm:prSet/>
      <dgm:spPr/>
      <dgm:t>
        <a:bodyPr/>
        <a:lstStyle/>
        <a:p>
          <a:endParaRPr lang="en-ZA"/>
        </a:p>
      </dgm:t>
    </dgm:pt>
    <dgm:pt modelId="{96F430BE-3722-4858-B663-8AE043AF70E5}">
      <dgm:prSet custT="1"/>
      <dgm:spPr>
        <a:solidFill>
          <a:schemeClr val="accent3">
            <a:lumMod val="75000"/>
          </a:schemeClr>
        </a:solidFill>
      </dgm:spPr>
      <dgm:t>
        <a:bodyPr/>
        <a:lstStyle/>
        <a:p>
          <a:pPr algn="just"/>
          <a:r>
            <a:rPr lang="en-US" sz="1100" dirty="0" smtClean="0">
              <a:latin typeface="Arial" panose="020B0604020202020204" pitchFamily="34" charset="0"/>
              <a:cs typeface="Arial" panose="020B0604020202020204" pitchFamily="34" charset="0"/>
            </a:rPr>
            <a:t>Mainstreaming Youth and Persons with Disabilities Rights and Advocacy</a:t>
          </a:r>
          <a:endParaRPr lang="en-ZA" sz="1100" dirty="0" smtClean="0">
            <a:latin typeface="Arial" panose="020B0604020202020204" pitchFamily="34" charset="0"/>
            <a:cs typeface="Arial" panose="020B0604020202020204" pitchFamily="34" charset="0"/>
          </a:endParaRPr>
        </a:p>
        <a:p>
          <a:pPr algn="ctr"/>
          <a:endParaRPr lang="en-ZA" sz="1600" dirty="0"/>
        </a:p>
      </dgm:t>
    </dgm:pt>
    <dgm:pt modelId="{83972F02-F51B-43A4-9ADA-D1AC7ABD6536}" type="parTrans" cxnId="{F8E63ABF-229F-4A51-9CDF-C31D4137B5E0}">
      <dgm:prSet/>
      <dgm:spPr/>
      <dgm:t>
        <a:bodyPr/>
        <a:lstStyle/>
        <a:p>
          <a:endParaRPr lang="en-ZA"/>
        </a:p>
      </dgm:t>
    </dgm:pt>
    <dgm:pt modelId="{21D521AB-FFA2-4146-8225-1B6690B37B80}" type="sibTrans" cxnId="{F8E63ABF-229F-4A51-9CDF-C31D4137B5E0}">
      <dgm:prSet/>
      <dgm:spPr/>
      <dgm:t>
        <a:bodyPr/>
        <a:lstStyle/>
        <a:p>
          <a:endParaRPr lang="en-ZA"/>
        </a:p>
      </dgm:t>
    </dgm:pt>
    <dgm:pt modelId="{95AB7CFD-44DB-4308-A86F-27EE56213CAA}">
      <dgm:prSet custT="1"/>
      <dgm:spPr>
        <a:solidFill>
          <a:schemeClr val="accent3">
            <a:lumMod val="75000"/>
          </a:schemeClr>
        </a:solidFill>
      </dgm:spPr>
      <dgm:t>
        <a:bodyPr/>
        <a:lstStyle/>
        <a:p>
          <a:pPr algn="just"/>
          <a:r>
            <a:rPr lang="en-US" sz="1100" dirty="0" smtClean="0">
              <a:latin typeface="Arial" panose="020B0604020202020204" pitchFamily="34" charset="0"/>
              <a:cs typeface="Arial" panose="020B0604020202020204" pitchFamily="34" charset="0"/>
            </a:rPr>
            <a:t>Mainstreaming Women’s Rights and Advocacy</a:t>
          </a:r>
          <a:endParaRPr lang="en-ZA" sz="1100" dirty="0">
            <a:latin typeface="Arial" panose="020B0604020202020204" pitchFamily="34" charset="0"/>
            <a:cs typeface="Arial" panose="020B0604020202020204" pitchFamily="34" charset="0"/>
          </a:endParaRPr>
        </a:p>
      </dgm:t>
    </dgm:pt>
    <dgm:pt modelId="{315FEE0F-5693-4C51-8955-98AC4DDF7EAD}" type="parTrans" cxnId="{B7D33D3F-802E-48C8-8D0D-708BDAE0F8C1}">
      <dgm:prSet/>
      <dgm:spPr/>
      <dgm:t>
        <a:bodyPr/>
        <a:lstStyle/>
        <a:p>
          <a:endParaRPr lang="en-ZA"/>
        </a:p>
      </dgm:t>
    </dgm:pt>
    <dgm:pt modelId="{7F6B99AF-6BCC-4586-B365-8020492DEBBB}" type="sibTrans" cxnId="{B7D33D3F-802E-48C8-8D0D-708BDAE0F8C1}">
      <dgm:prSet/>
      <dgm:spPr/>
      <dgm:t>
        <a:bodyPr/>
        <a:lstStyle/>
        <a:p>
          <a:endParaRPr lang="en-ZA"/>
        </a:p>
      </dgm:t>
    </dgm:pt>
    <dgm:pt modelId="{FF91F3BD-5902-4413-9A8E-BEF344EE4DCF}">
      <dgm:prSet custT="1"/>
      <dgm:spPr/>
      <dgm:t>
        <a:bodyPr/>
        <a:lstStyle/>
        <a:p>
          <a:r>
            <a:rPr lang="en-ZA" sz="1100" dirty="0" smtClean="0">
              <a:latin typeface="Arial" panose="020B0604020202020204" pitchFamily="34" charset="0"/>
              <a:cs typeface="Arial" panose="020B0604020202020204" pitchFamily="34" charset="0"/>
            </a:rPr>
            <a:t>Administration</a:t>
          </a:r>
          <a:endParaRPr lang="en-ZA" sz="1100" dirty="0">
            <a:latin typeface="Arial" panose="020B0604020202020204" pitchFamily="34" charset="0"/>
            <a:cs typeface="Arial" panose="020B0604020202020204" pitchFamily="34" charset="0"/>
          </a:endParaRPr>
        </a:p>
      </dgm:t>
    </dgm:pt>
    <dgm:pt modelId="{E728AF97-F5DB-4159-8747-33FE17B7FD6D}" type="parTrans" cxnId="{05E9557A-D8B9-4DEB-8C00-354009922D3D}">
      <dgm:prSet/>
      <dgm:spPr/>
      <dgm:t>
        <a:bodyPr/>
        <a:lstStyle/>
        <a:p>
          <a:endParaRPr lang="en-ZA"/>
        </a:p>
      </dgm:t>
    </dgm:pt>
    <dgm:pt modelId="{1820E52C-80B0-4580-A2A5-68C04E5579E1}" type="sibTrans" cxnId="{05E9557A-D8B9-4DEB-8C00-354009922D3D}">
      <dgm:prSet/>
      <dgm:spPr/>
      <dgm:t>
        <a:bodyPr/>
        <a:lstStyle/>
        <a:p>
          <a:endParaRPr lang="en-ZA"/>
        </a:p>
      </dgm:t>
    </dgm:pt>
    <dgm:pt modelId="{500AC351-5006-47EB-AC5D-172B8C339560}" type="pres">
      <dgm:prSet presAssocID="{3CFB3247-7561-4316-B6DF-14D4EB5DF7E6}" presName="Name0" presStyleCnt="0">
        <dgm:presLayoutVars>
          <dgm:dir/>
          <dgm:resizeHandles val="exact"/>
        </dgm:presLayoutVars>
      </dgm:prSet>
      <dgm:spPr/>
      <dgm:t>
        <a:bodyPr/>
        <a:lstStyle/>
        <a:p>
          <a:endParaRPr lang="en-ZA"/>
        </a:p>
      </dgm:t>
    </dgm:pt>
    <dgm:pt modelId="{0AB80A23-214B-48EE-A0E4-8BE67CE4BBBF}" type="pres">
      <dgm:prSet presAssocID="{3CFB3247-7561-4316-B6DF-14D4EB5DF7E6}" presName="bkgdShp" presStyleLbl="alignAccFollowNode1" presStyleIdx="0" presStyleCnt="1" custLinFactNeighborY="9956"/>
      <dgm:spPr/>
    </dgm:pt>
    <dgm:pt modelId="{60E000DD-2A69-40D0-B1E9-3A47CDCD7F8F}" type="pres">
      <dgm:prSet presAssocID="{3CFB3247-7561-4316-B6DF-14D4EB5DF7E6}" presName="linComp" presStyleCnt="0"/>
      <dgm:spPr/>
    </dgm:pt>
    <dgm:pt modelId="{68D27438-7FF6-44C4-8125-516A2210FA4A}" type="pres">
      <dgm:prSet presAssocID="{FF91F3BD-5902-4413-9A8E-BEF344EE4DCF}" presName="compNode" presStyleCnt="0"/>
      <dgm:spPr/>
    </dgm:pt>
    <dgm:pt modelId="{51DBC5BB-8D47-4FF7-8CC6-DCF30E7E5294}" type="pres">
      <dgm:prSet presAssocID="{FF91F3BD-5902-4413-9A8E-BEF344EE4DCF}" presName="node" presStyleLbl="node1" presStyleIdx="0" presStyleCnt="4" custLinFactNeighborX="-8112" custLinFactNeighborY="0">
        <dgm:presLayoutVars>
          <dgm:bulletEnabled val="1"/>
        </dgm:presLayoutVars>
      </dgm:prSet>
      <dgm:spPr>
        <a:prstGeom prst="flowChartAlternateProcess">
          <a:avLst/>
        </a:prstGeom>
      </dgm:spPr>
      <dgm:t>
        <a:bodyPr/>
        <a:lstStyle/>
        <a:p>
          <a:endParaRPr lang="en-ZA"/>
        </a:p>
      </dgm:t>
    </dgm:pt>
    <dgm:pt modelId="{7E4B6A84-AC30-4E9A-BEDE-D4962C0F9F55}" type="pres">
      <dgm:prSet presAssocID="{FF91F3BD-5902-4413-9A8E-BEF344EE4DCF}" presName="invisiNode" presStyleLbl="node1" presStyleIdx="0" presStyleCnt="4"/>
      <dgm:spPr/>
    </dgm:pt>
    <dgm:pt modelId="{89E16344-6851-493F-BC95-899E065D3B39}" type="pres">
      <dgm:prSet presAssocID="{FF91F3BD-5902-4413-9A8E-BEF344EE4DCF}" presName="imagNode" presStyleLbl="fgImgPlace1" presStyleIdx="0" presStyleCnt="4" custLinFactNeighborX="618" custLinFactNeighborY="6305"/>
      <dgm:spPr>
        <a:solidFill>
          <a:srgbClr val="FFC000"/>
        </a:solidFill>
      </dgm:spPr>
    </dgm:pt>
    <dgm:pt modelId="{40C9887F-4745-4747-BA26-810BFC835FBB}" type="pres">
      <dgm:prSet presAssocID="{1820E52C-80B0-4580-A2A5-68C04E5579E1}" presName="sibTrans" presStyleLbl="sibTrans2D1" presStyleIdx="0" presStyleCnt="0"/>
      <dgm:spPr/>
      <dgm:t>
        <a:bodyPr/>
        <a:lstStyle/>
        <a:p>
          <a:endParaRPr lang="en-ZA"/>
        </a:p>
      </dgm:t>
    </dgm:pt>
    <dgm:pt modelId="{931CE6BE-0313-4AB7-8DFE-CCB4245879EE}" type="pres">
      <dgm:prSet presAssocID="{95AB7CFD-44DB-4308-A86F-27EE56213CAA}" presName="compNode" presStyleCnt="0"/>
      <dgm:spPr/>
    </dgm:pt>
    <dgm:pt modelId="{2705F407-220B-47FB-8B9D-DF0ECB9F6ED9}" type="pres">
      <dgm:prSet presAssocID="{95AB7CFD-44DB-4308-A86F-27EE56213CAA}" presName="node" presStyleLbl="node1" presStyleIdx="1" presStyleCnt="4">
        <dgm:presLayoutVars>
          <dgm:bulletEnabled val="1"/>
        </dgm:presLayoutVars>
      </dgm:prSet>
      <dgm:spPr>
        <a:prstGeom prst="flowChartAlternateProcess">
          <a:avLst/>
        </a:prstGeom>
      </dgm:spPr>
      <dgm:t>
        <a:bodyPr/>
        <a:lstStyle/>
        <a:p>
          <a:endParaRPr lang="en-ZA"/>
        </a:p>
      </dgm:t>
    </dgm:pt>
    <dgm:pt modelId="{B08317E9-588B-41A3-85EC-D70299E2F590}" type="pres">
      <dgm:prSet presAssocID="{95AB7CFD-44DB-4308-A86F-27EE56213CAA}" presName="invisiNode" presStyleLbl="node1" presStyleIdx="1" presStyleCnt="4"/>
      <dgm:spPr/>
    </dgm:pt>
    <dgm:pt modelId="{B86406DE-A5E0-42C3-A6F4-A6524994E1A1}" type="pres">
      <dgm:prSet presAssocID="{95AB7CFD-44DB-4308-A86F-27EE56213CAA}" presName="imagNode" presStyleLbl="fgImgPlace1" presStyleIdx="1" presStyleCnt="4" custLinFactNeighborX="-842" custLinFactNeighborY="9481"/>
      <dgm:spPr>
        <a:solidFill>
          <a:srgbClr val="FFC000"/>
        </a:solidFill>
      </dgm:spPr>
    </dgm:pt>
    <dgm:pt modelId="{4BA49B09-9F03-453F-B822-7E7721712CB2}" type="pres">
      <dgm:prSet presAssocID="{7F6B99AF-6BCC-4586-B365-8020492DEBBB}" presName="sibTrans" presStyleLbl="sibTrans2D1" presStyleIdx="0" presStyleCnt="0"/>
      <dgm:spPr/>
      <dgm:t>
        <a:bodyPr/>
        <a:lstStyle/>
        <a:p>
          <a:endParaRPr lang="en-ZA"/>
        </a:p>
      </dgm:t>
    </dgm:pt>
    <dgm:pt modelId="{498B4DBC-B320-4184-958A-283583983966}" type="pres">
      <dgm:prSet presAssocID="{A20B82DB-7037-483B-B3FD-140BF1AB7A80}" presName="compNode" presStyleCnt="0"/>
      <dgm:spPr/>
    </dgm:pt>
    <dgm:pt modelId="{D70BB192-1DAA-4C2C-ADB6-AFD06A0C164E}" type="pres">
      <dgm:prSet presAssocID="{A20B82DB-7037-483B-B3FD-140BF1AB7A80}" presName="node" presStyleLbl="node1" presStyleIdx="2" presStyleCnt="4">
        <dgm:presLayoutVars>
          <dgm:bulletEnabled val="1"/>
        </dgm:presLayoutVars>
      </dgm:prSet>
      <dgm:spPr>
        <a:prstGeom prst="flowChartAlternateProcess">
          <a:avLst/>
        </a:prstGeom>
      </dgm:spPr>
      <dgm:t>
        <a:bodyPr/>
        <a:lstStyle/>
        <a:p>
          <a:endParaRPr lang="en-ZA"/>
        </a:p>
      </dgm:t>
    </dgm:pt>
    <dgm:pt modelId="{6FE4DAA6-9636-4435-942A-91FF17D5FA21}" type="pres">
      <dgm:prSet presAssocID="{A20B82DB-7037-483B-B3FD-140BF1AB7A80}" presName="invisiNode" presStyleLbl="node1" presStyleIdx="2" presStyleCnt="4"/>
      <dgm:spPr/>
    </dgm:pt>
    <dgm:pt modelId="{2CC8114B-4281-4FFB-B52C-98D22C9D6D8A}" type="pres">
      <dgm:prSet presAssocID="{A20B82DB-7037-483B-B3FD-140BF1AB7A80}" presName="imagNode" presStyleLbl="fgImgPlace1" presStyleIdx="2" presStyleCnt="4" custLinFactNeighborX="-144" custLinFactNeighborY="5558"/>
      <dgm:spPr>
        <a:solidFill>
          <a:srgbClr val="FFC000"/>
        </a:solidFill>
      </dgm:spPr>
    </dgm:pt>
    <dgm:pt modelId="{5DD69898-F1B7-4DE0-9909-FBBA16104DAE}" type="pres">
      <dgm:prSet presAssocID="{B6E394C3-2E50-4F24-8EA4-E45538AAE3EE}" presName="sibTrans" presStyleLbl="sibTrans2D1" presStyleIdx="0" presStyleCnt="0"/>
      <dgm:spPr/>
      <dgm:t>
        <a:bodyPr/>
        <a:lstStyle/>
        <a:p>
          <a:endParaRPr lang="en-ZA"/>
        </a:p>
      </dgm:t>
    </dgm:pt>
    <dgm:pt modelId="{3221F32C-8FFC-4570-A299-D391314BD989}" type="pres">
      <dgm:prSet presAssocID="{96F430BE-3722-4858-B663-8AE043AF70E5}" presName="compNode" presStyleCnt="0"/>
      <dgm:spPr/>
    </dgm:pt>
    <dgm:pt modelId="{1BE2B77D-C9A3-4205-A5B7-85242F358E1F}" type="pres">
      <dgm:prSet presAssocID="{96F430BE-3722-4858-B663-8AE043AF70E5}" presName="node" presStyleLbl="node1" presStyleIdx="3" presStyleCnt="4" custLinFactNeighborX="8217" custLinFactNeighborY="0">
        <dgm:presLayoutVars>
          <dgm:bulletEnabled val="1"/>
        </dgm:presLayoutVars>
      </dgm:prSet>
      <dgm:spPr>
        <a:prstGeom prst="flowChartAlternateProcess">
          <a:avLst/>
        </a:prstGeom>
      </dgm:spPr>
      <dgm:t>
        <a:bodyPr/>
        <a:lstStyle/>
        <a:p>
          <a:endParaRPr lang="en-ZA"/>
        </a:p>
      </dgm:t>
    </dgm:pt>
    <dgm:pt modelId="{EC64A47D-9B82-495E-A1E3-59FCEAC6E9F1}" type="pres">
      <dgm:prSet presAssocID="{96F430BE-3722-4858-B663-8AE043AF70E5}" presName="invisiNode" presStyleLbl="node1" presStyleIdx="3" presStyleCnt="4"/>
      <dgm:spPr/>
    </dgm:pt>
    <dgm:pt modelId="{6FB96996-5FF9-4D5A-A4DA-089A37B83EFA}" type="pres">
      <dgm:prSet presAssocID="{96F430BE-3722-4858-B663-8AE043AF70E5}" presName="imagNode" presStyleLbl="fgImgPlace1" presStyleIdx="3" presStyleCnt="4" custLinFactNeighborX="1025" custLinFactNeighborY="5957"/>
      <dgm:spPr>
        <a:solidFill>
          <a:srgbClr val="FFC000"/>
        </a:solidFill>
      </dgm:spPr>
    </dgm:pt>
  </dgm:ptLst>
  <dgm:cxnLst>
    <dgm:cxn modelId="{F9527F79-D4C7-462C-843B-01F2C41FE378}" type="presOf" srcId="{FF91F3BD-5902-4413-9A8E-BEF344EE4DCF}" destId="{51DBC5BB-8D47-4FF7-8CC6-DCF30E7E5294}" srcOrd="0" destOrd="0" presId="urn:microsoft.com/office/officeart/2005/8/layout/pList2#1"/>
    <dgm:cxn modelId="{3EB0B77D-F803-4440-9A4F-1EADA306754B}" type="presOf" srcId="{96F430BE-3722-4858-B663-8AE043AF70E5}" destId="{1BE2B77D-C9A3-4205-A5B7-85242F358E1F}" srcOrd="0" destOrd="0" presId="urn:microsoft.com/office/officeart/2005/8/layout/pList2#1"/>
    <dgm:cxn modelId="{60C74DE5-74BD-4376-AEE1-A4C4350CADEF}" type="presOf" srcId="{95AB7CFD-44DB-4308-A86F-27EE56213CAA}" destId="{2705F407-220B-47FB-8B9D-DF0ECB9F6ED9}" srcOrd="0" destOrd="0" presId="urn:microsoft.com/office/officeart/2005/8/layout/pList2#1"/>
    <dgm:cxn modelId="{AF4E41F3-FF93-4F13-928A-C96070B44CCC}" type="presOf" srcId="{A20B82DB-7037-483B-B3FD-140BF1AB7A80}" destId="{D70BB192-1DAA-4C2C-ADB6-AFD06A0C164E}" srcOrd="0" destOrd="0" presId="urn:microsoft.com/office/officeart/2005/8/layout/pList2#1"/>
    <dgm:cxn modelId="{B7D33D3F-802E-48C8-8D0D-708BDAE0F8C1}" srcId="{3CFB3247-7561-4316-B6DF-14D4EB5DF7E6}" destId="{95AB7CFD-44DB-4308-A86F-27EE56213CAA}" srcOrd="1" destOrd="0" parTransId="{315FEE0F-5693-4C51-8955-98AC4DDF7EAD}" sibTransId="{7F6B99AF-6BCC-4586-B365-8020492DEBBB}"/>
    <dgm:cxn modelId="{10246735-0778-49D0-A3D8-4298720284B1}" type="presOf" srcId="{1820E52C-80B0-4580-A2A5-68C04E5579E1}" destId="{40C9887F-4745-4747-BA26-810BFC835FBB}" srcOrd="0" destOrd="0" presId="urn:microsoft.com/office/officeart/2005/8/layout/pList2#1"/>
    <dgm:cxn modelId="{F8E63ABF-229F-4A51-9CDF-C31D4137B5E0}" srcId="{3CFB3247-7561-4316-B6DF-14D4EB5DF7E6}" destId="{96F430BE-3722-4858-B663-8AE043AF70E5}" srcOrd="3" destOrd="0" parTransId="{83972F02-F51B-43A4-9ADA-D1AC7ABD6536}" sibTransId="{21D521AB-FFA2-4146-8225-1B6690B37B80}"/>
    <dgm:cxn modelId="{83B30E6A-DFD5-4B79-B1D2-8253CE3EDB3B}" type="presOf" srcId="{B6E394C3-2E50-4F24-8EA4-E45538AAE3EE}" destId="{5DD69898-F1B7-4DE0-9909-FBBA16104DAE}" srcOrd="0" destOrd="0" presId="urn:microsoft.com/office/officeart/2005/8/layout/pList2#1"/>
    <dgm:cxn modelId="{6F993F28-0CC3-4971-9016-ECAE0EB0D666}" srcId="{3CFB3247-7561-4316-B6DF-14D4EB5DF7E6}" destId="{A20B82DB-7037-483B-B3FD-140BF1AB7A80}" srcOrd="2" destOrd="0" parTransId="{551F2C7F-D0F6-48CB-AA80-F8DD5F51EB27}" sibTransId="{B6E394C3-2E50-4F24-8EA4-E45538AAE3EE}"/>
    <dgm:cxn modelId="{7EECFBF0-5BB4-4106-A00A-1B1D43DEF6DB}" type="presOf" srcId="{7F6B99AF-6BCC-4586-B365-8020492DEBBB}" destId="{4BA49B09-9F03-453F-B822-7E7721712CB2}" srcOrd="0" destOrd="0" presId="urn:microsoft.com/office/officeart/2005/8/layout/pList2#1"/>
    <dgm:cxn modelId="{05E9557A-D8B9-4DEB-8C00-354009922D3D}" srcId="{3CFB3247-7561-4316-B6DF-14D4EB5DF7E6}" destId="{FF91F3BD-5902-4413-9A8E-BEF344EE4DCF}" srcOrd="0" destOrd="0" parTransId="{E728AF97-F5DB-4159-8747-33FE17B7FD6D}" sibTransId="{1820E52C-80B0-4580-A2A5-68C04E5579E1}"/>
    <dgm:cxn modelId="{DE439A0F-2C06-4EDD-B6C8-1DF9FE10F8DD}" type="presOf" srcId="{3CFB3247-7561-4316-B6DF-14D4EB5DF7E6}" destId="{500AC351-5006-47EB-AC5D-172B8C339560}" srcOrd="0" destOrd="0" presId="urn:microsoft.com/office/officeart/2005/8/layout/pList2#1"/>
    <dgm:cxn modelId="{B7AD9E6C-CCEF-4000-B5C1-6BF512F64B21}" type="presParOf" srcId="{500AC351-5006-47EB-AC5D-172B8C339560}" destId="{0AB80A23-214B-48EE-A0E4-8BE67CE4BBBF}" srcOrd="0" destOrd="0" presId="urn:microsoft.com/office/officeart/2005/8/layout/pList2#1"/>
    <dgm:cxn modelId="{5FCEA3A0-7986-4B63-B5F4-C9540C65ED11}" type="presParOf" srcId="{500AC351-5006-47EB-AC5D-172B8C339560}" destId="{60E000DD-2A69-40D0-B1E9-3A47CDCD7F8F}" srcOrd="1" destOrd="0" presId="urn:microsoft.com/office/officeart/2005/8/layout/pList2#1"/>
    <dgm:cxn modelId="{8F3C5B54-0453-4DAC-AC91-002C9CE2E6F4}" type="presParOf" srcId="{60E000DD-2A69-40D0-B1E9-3A47CDCD7F8F}" destId="{68D27438-7FF6-44C4-8125-516A2210FA4A}" srcOrd="0" destOrd="0" presId="urn:microsoft.com/office/officeart/2005/8/layout/pList2#1"/>
    <dgm:cxn modelId="{19E58F42-DE54-448A-80A4-9ED985A2E5CC}" type="presParOf" srcId="{68D27438-7FF6-44C4-8125-516A2210FA4A}" destId="{51DBC5BB-8D47-4FF7-8CC6-DCF30E7E5294}" srcOrd="0" destOrd="0" presId="urn:microsoft.com/office/officeart/2005/8/layout/pList2#1"/>
    <dgm:cxn modelId="{6ED76CB8-3A63-464F-A97F-7F9275B0BC88}" type="presParOf" srcId="{68D27438-7FF6-44C4-8125-516A2210FA4A}" destId="{7E4B6A84-AC30-4E9A-BEDE-D4962C0F9F55}" srcOrd="1" destOrd="0" presId="urn:microsoft.com/office/officeart/2005/8/layout/pList2#1"/>
    <dgm:cxn modelId="{39A06F1E-74E0-48F4-937A-A342371006A1}" type="presParOf" srcId="{68D27438-7FF6-44C4-8125-516A2210FA4A}" destId="{89E16344-6851-493F-BC95-899E065D3B39}" srcOrd="2" destOrd="0" presId="urn:microsoft.com/office/officeart/2005/8/layout/pList2#1"/>
    <dgm:cxn modelId="{B630F93A-1DCA-4855-9472-FABD24D3DD1A}" type="presParOf" srcId="{60E000DD-2A69-40D0-B1E9-3A47CDCD7F8F}" destId="{40C9887F-4745-4747-BA26-810BFC835FBB}" srcOrd="1" destOrd="0" presId="urn:microsoft.com/office/officeart/2005/8/layout/pList2#1"/>
    <dgm:cxn modelId="{FD071B6E-0220-4B1E-B718-56B29F8C7AAB}" type="presParOf" srcId="{60E000DD-2A69-40D0-B1E9-3A47CDCD7F8F}" destId="{931CE6BE-0313-4AB7-8DFE-CCB4245879EE}" srcOrd="2" destOrd="0" presId="urn:microsoft.com/office/officeart/2005/8/layout/pList2#1"/>
    <dgm:cxn modelId="{3556D627-0B02-4DCE-835A-F9377870CD17}" type="presParOf" srcId="{931CE6BE-0313-4AB7-8DFE-CCB4245879EE}" destId="{2705F407-220B-47FB-8B9D-DF0ECB9F6ED9}" srcOrd="0" destOrd="0" presId="urn:microsoft.com/office/officeart/2005/8/layout/pList2#1"/>
    <dgm:cxn modelId="{A8C2A887-8230-4673-8397-22A67BD7B205}" type="presParOf" srcId="{931CE6BE-0313-4AB7-8DFE-CCB4245879EE}" destId="{B08317E9-588B-41A3-85EC-D70299E2F590}" srcOrd="1" destOrd="0" presId="urn:microsoft.com/office/officeart/2005/8/layout/pList2#1"/>
    <dgm:cxn modelId="{221D0B0D-CE8A-4FF5-9053-6AF02BBB21CB}" type="presParOf" srcId="{931CE6BE-0313-4AB7-8DFE-CCB4245879EE}" destId="{B86406DE-A5E0-42C3-A6F4-A6524994E1A1}" srcOrd="2" destOrd="0" presId="urn:microsoft.com/office/officeart/2005/8/layout/pList2#1"/>
    <dgm:cxn modelId="{8D2C946F-8ECF-4043-8654-39419664485A}" type="presParOf" srcId="{60E000DD-2A69-40D0-B1E9-3A47CDCD7F8F}" destId="{4BA49B09-9F03-453F-B822-7E7721712CB2}" srcOrd="3" destOrd="0" presId="urn:microsoft.com/office/officeart/2005/8/layout/pList2#1"/>
    <dgm:cxn modelId="{6BF98763-8803-49CE-AF70-6B1B59F76841}" type="presParOf" srcId="{60E000DD-2A69-40D0-B1E9-3A47CDCD7F8F}" destId="{498B4DBC-B320-4184-958A-283583983966}" srcOrd="4" destOrd="0" presId="urn:microsoft.com/office/officeart/2005/8/layout/pList2#1"/>
    <dgm:cxn modelId="{CF6C0860-3C69-4D01-8B51-F0BBC0C20E63}" type="presParOf" srcId="{498B4DBC-B320-4184-958A-283583983966}" destId="{D70BB192-1DAA-4C2C-ADB6-AFD06A0C164E}" srcOrd="0" destOrd="0" presId="urn:microsoft.com/office/officeart/2005/8/layout/pList2#1"/>
    <dgm:cxn modelId="{531B9169-0EA5-4EAA-B118-BCD30349595D}" type="presParOf" srcId="{498B4DBC-B320-4184-958A-283583983966}" destId="{6FE4DAA6-9636-4435-942A-91FF17D5FA21}" srcOrd="1" destOrd="0" presId="urn:microsoft.com/office/officeart/2005/8/layout/pList2#1"/>
    <dgm:cxn modelId="{38CD028C-E7C2-40DD-A02F-8A95C0AF53F5}" type="presParOf" srcId="{498B4DBC-B320-4184-958A-283583983966}" destId="{2CC8114B-4281-4FFB-B52C-98D22C9D6D8A}" srcOrd="2" destOrd="0" presId="urn:microsoft.com/office/officeart/2005/8/layout/pList2#1"/>
    <dgm:cxn modelId="{82534276-D943-47AA-8502-69692C58E341}" type="presParOf" srcId="{60E000DD-2A69-40D0-B1E9-3A47CDCD7F8F}" destId="{5DD69898-F1B7-4DE0-9909-FBBA16104DAE}" srcOrd="5" destOrd="0" presId="urn:microsoft.com/office/officeart/2005/8/layout/pList2#1"/>
    <dgm:cxn modelId="{6818A9A1-2B55-4A64-83A7-D975135EB438}" type="presParOf" srcId="{60E000DD-2A69-40D0-B1E9-3A47CDCD7F8F}" destId="{3221F32C-8FFC-4570-A299-D391314BD989}" srcOrd="6" destOrd="0" presId="urn:microsoft.com/office/officeart/2005/8/layout/pList2#1"/>
    <dgm:cxn modelId="{26077C50-7320-4545-AEDC-8B1516798350}" type="presParOf" srcId="{3221F32C-8FFC-4570-A299-D391314BD989}" destId="{1BE2B77D-C9A3-4205-A5B7-85242F358E1F}" srcOrd="0" destOrd="0" presId="urn:microsoft.com/office/officeart/2005/8/layout/pList2#1"/>
    <dgm:cxn modelId="{43B69F9F-2A02-4DE5-964E-BBF720FDB21A}" type="presParOf" srcId="{3221F32C-8FFC-4570-A299-D391314BD989}" destId="{EC64A47D-9B82-495E-A1E3-59FCEAC6E9F1}" srcOrd="1" destOrd="0" presId="urn:microsoft.com/office/officeart/2005/8/layout/pList2#1"/>
    <dgm:cxn modelId="{639A59BD-9E32-4DBB-B655-341F223AAD83}" type="presParOf" srcId="{3221F32C-8FFC-4570-A299-D391314BD989}" destId="{6FB96996-5FF9-4D5A-A4DA-089A37B83EFA}"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C33809-580D-6242-8BA1-002773C8104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3D1136C-D934-A443-9F63-494CAB69B13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1CCCDC-B94B-0F47-B593-74D78C5634FC}" type="datetimeFigureOut">
              <a:rPr lang="en-US" smtClean="0"/>
              <a:pPr/>
              <a:t>5/24/2022</a:t>
            </a:fld>
            <a:endParaRPr lang="en-US"/>
          </a:p>
        </p:txBody>
      </p:sp>
      <p:sp>
        <p:nvSpPr>
          <p:cNvPr id="4" name="Footer Placeholder 3">
            <a:extLst>
              <a:ext uri="{FF2B5EF4-FFF2-40B4-BE49-F238E27FC236}">
                <a16:creationId xmlns:a16="http://schemas.microsoft.com/office/drawing/2014/main" xmlns="" id="{4E18070E-30BF-6E44-A67F-B57E840824E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201F0F0-D145-4D49-8B03-51EAC9DB05E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48D09B-9725-8C4E-80D1-7DA782E63E49}" type="slidenum">
              <a:rPr lang="en-US" smtClean="0"/>
              <a:pPr/>
              <a:t>‹#›</a:t>
            </a:fld>
            <a:endParaRPr lang="en-US"/>
          </a:p>
        </p:txBody>
      </p:sp>
    </p:spTree>
    <p:extLst>
      <p:ext uri="{BB962C8B-B14F-4D97-AF65-F5344CB8AC3E}">
        <p14:creationId xmlns:p14="http://schemas.microsoft.com/office/powerpoint/2010/main" xmlns=""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385973-325A-5240-B9F3-659E46E0C383}" type="datetimeFigureOut">
              <a:rPr lang="en-US" smtClean="0"/>
              <a:pPr/>
              <a:t>5/24/2022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2BF947-1BB9-5841-BE52-967BB0F86502}" type="slidenum">
              <a:rPr lang="en-US" smtClean="0"/>
              <a:pPr/>
              <a:t>‹#›</a:t>
            </a:fld>
            <a:endParaRPr lang="en-US"/>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85466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5D0A6D6-632D-D940-89BD-0BCE4E412B79}" type="datetime1">
              <a:rPr lang="en-ZA" smtClean="0"/>
              <a:pPr/>
              <a:t>2022/05/24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213167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843" y="1140382"/>
            <a:ext cx="8756374" cy="77946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E73F764-9F21-0248-826B-7BC54374469E}" type="datetime1">
              <a:rPr lang="en-ZA" smtClean="0"/>
              <a:pPr/>
              <a:t>2022/05/24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pPr/>
              <a:t>‹#›</a:t>
            </a:fld>
            <a:endParaRPr lang="en-US"/>
          </a:p>
        </p:txBody>
      </p:sp>
    </p:spTree>
    <p:extLst>
      <p:ext uri="{BB962C8B-B14F-4D97-AF65-F5344CB8AC3E}">
        <p14:creationId xmlns:p14="http://schemas.microsoft.com/office/powerpoint/2010/main" xmlns="" val="32847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solidFill>
                <a:srgbClr val="99CB38">
                  <a:lumMod val="75000"/>
                </a:srgbClr>
              </a:solidFill>
            </a:endParaRPr>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03825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5D0A6D6-632D-D940-89BD-0BCE4E412B79}" type="datetime1">
              <a:rPr lang="en-ZA" smtClean="0">
                <a:solidFill>
                  <a:prstClr val="black"/>
                </a:solidFill>
              </a:rPr>
              <a:pPr/>
              <a:t>2022/05/24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521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843" y="1140382"/>
            <a:ext cx="8756374" cy="77946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E73F764-9F21-0248-826B-7BC54374469E}" type="datetime1">
              <a:rPr lang="en-ZA" smtClean="0">
                <a:solidFill>
                  <a:prstClr val="black"/>
                </a:solidFill>
              </a:rPr>
              <a:pPr/>
              <a:t>2022/05/24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1DCC638-5E97-9840-A81E-0033E810AA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949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pPr/>
              <a:t>‹#›</a:t>
            </a:fld>
            <a:endParaRPr lang="en-US"/>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7" r:id="rId3"/>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99306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E51EB6-104E-A347-AB85-1F6FE81A8A2C}"/>
              </a:ext>
            </a:extLst>
          </p:cNvPr>
          <p:cNvPicPr>
            <a:picLocks noGrp="1" noChangeAspect="1"/>
          </p:cNvPicPr>
          <p:nvPr>
            <p:ph idx="1"/>
          </p:nvPr>
        </p:nvPicPr>
        <p:blipFill>
          <a:blip r:embed="rId2"/>
          <a:stretch>
            <a:fillRect/>
          </a:stretch>
        </p:blipFill>
        <p:spPr>
          <a:xfrm>
            <a:off x="0" y="0"/>
            <a:ext cx="9144000" cy="6858001"/>
          </a:xfrm>
        </p:spPr>
      </p:pic>
      <p:sp>
        <p:nvSpPr>
          <p:cNvPr id="2" name="Title 1">
            <a:extLst>
              <a:ext uri="{FF2B5EF4-FFF2-40B4-BE49-F238E27FC236}">
                <a16:creationId xmlns:a16="http://schemas.microsoft.com/office/drawing/2014/main" xmlns="" id="{4E7A1611-166A-8349-BB5D-DA6E55F2215F}"/>
              </a:ext>
            </a:extLst>
          </p:cNvPr>
          <p:cNvSpPr>
            <a:spLocks noGrp="1"/>
          </p:cNvSpPr>
          <p:nvPr>
            <p:ph type="title"/>
          </p:nvPr>
        </p:nvSpPr>
        <p:spPr>
          <a:xfrm>
            <a:off x="3602182" y="949605"/>
            <a:ext cx="5338065" cy="931905"/>
          </a:xfrm>
        </p:spPr>
        <p:txBody>
          <a:bodyPr>
            <a:noAutofit/>
          </a:bodyPr>
          <a:lstStyle/>
          <a:p>
            <a:pPr algn="ctr">
              <a:lnSpc>
                <a:spcPct val="150000"/>
              </a:lnSpc>
            </a:pPr>
            <a:r>
              <a:rPr lang="en-US" sz="2400" b="1" spc="-10" dirty="0">
                <a:solidFill>
                  <a:srgbClr val="006600"/>
                </a:solidFill>
                <a:latin typeface="Arial Rounded MT Bold" panose="020F0704030504030204" pitchFamily="34" charset="0"/>
                <a:cs typeface="Arial"/>
                <a:sym typeface="Arial"/>
              </a:rPr>
              <a:t>PRESENTATION </a:t>
            </a:r>
            <a:r>
              <a:rPr lang="en-GB" sz="2400" b="1" spc="-10" dirty="0">
                <a:solidFill>
                  <a:srgbClr val="006600"/>
                </a:solidFill>
                <a:latin typeface="Arial Rounded MT Bold" panose="020F0704030504030204" pitchFamily="34" charset="0"/>
                <a:cs typeface="Arial"/>
                <a:sym typeface="Arial"/>
              </a:rPr>
              <a:t>TO </a:t>
            </a:r>
            <a:br>
              <a:rPr lang="en-GB" sz="2400" b="1" spc="-10" dirty="0">
                <a:solidFill>
                  <a:srgbClr val="006600"/>
                </a:solidFill>
                <a:latin typeface="Arial Rounded MT Bold" panose="020F0704030504030204" pitchFamily="34" charset="0"/>
                <a:cs typeface="Arial"/>
                <a:sym typeface="Arial"/>
              </a:rPr>
            </a:br>
            <a:r>
              <a:rPr lang="en-ZA" sz="2400" b="1" spc="-10" dirty="0">
                <a:solidFill>
                  <a:srgbClr val="006600"/>
                </a:solidFill>
                <a:latin typeface="Arial Rounded MT Bold" panose="020F0704030504030204" pitchFamily="34" charset="0"/>
                <a:cs typeface="Arial"/>
              </a:rPr>
              <a:t>PORTFOLIO COMMITTEE</a:t>
            </a:r>
            <a:br>
              <a:rPr lang="en-ZA" sz="2400" b="1" spc="-10" dirty="0">
                <a:solidFill>
                  <a:srgbClr val="006600"/>
                </a:solidFill>
                <a:latin typeface="Arial Rounded MT Bold" panose="020F0704030504030204" pitchFamily="34" charset="0"/>
                <a:cs typeface="Arial"/>
              </a:rPr>
            </a:br>
            <a:r>
              <a:rPr lang="en-US" sz="2400" b="1" spc="-10" dirty="0">
                <a:solidFill>
                  <a:srgbClr val="006600"/>
                </a:solidFill>
                <a:latin typeface="Arial Rounded MT Bold" panose="020F0704030504030204" pitchFamily="34" charset="0"/>
                <a:cs typeface="Arial"/>
                <a:sym typeface="Arial"/>
              </a:rPr>
              <a:t>ON THE REVISED STRATEGIC PLAN,  </a:t>
            </a:r>
            <a:r>
              <a:rPr lang="en-GB" sz="2400" b="1" spc="-10" dirty="0">
                <a:solidFill>
                  <a:srgbClr val="006600"/>
                </a:solidFill>
                <a:latin typeface="Arial Rounded MT Bold" panose="020F0704030504030204" pitchFamily="34" charset="0"/>
                <a:cs typeface="Arial"/>
                <a:sym typeface="Arial"/>
              </a:rPr>
              <a:t>APP AND BUDGET FOR  2022/23</a:t>
            </a:r>
            <a:endParaRPr lang="en-ZA" sz="2400" b="1" spc="-10" dirty="0">
              <a:solidFill>
                <a:srgbClr val="006600"/>
              </a:solidFill>
              <a:latin typeface="Arial Rounded MT Bold" panose="020F0704030504030204" pitchFamily="34" charset="0"/>
              <a:cs typeface="Arial"/>
            </a:endParaRPr>
          </a:p>
        </p:txBody>
      </p:sp>
      <p:sp>
        <p:nvSpPr>
          <p:cNvPr id="8" name="TextBox 7"/>
          <p:cNvSpPr txBox="1"/>
          <p:nvPr/>
        </p:nvSpPr>
        <p:spPr>
          <a:xfrm>
            <a:off x="4829429" y="4564231"/>
            <a:ext cx="3038763" cy="461665"/>
          </a:xfrm>
          <a:prstGeom prst="rect">
            <a:avLst/>
          </a:prstGeom>
          <a:noFill/>
        </p:spPr>
        <p:txBody>
          <a:bodyPr wrap="square" rtlCol="0">
            <a:spAutoFit/>
          </a:bodyPr>
          <a:lstStyle/>
          <a:p>
            <a:pPr algn="ctr"/>
            <a:r>
              <a:rPr lang="en-ZA" sz="2400" b="1" spc="-10" dirty="0">
                <a:solidFill>
                  <a:srgbClr val="006600"/>
                </a:solidFill>
                <a:latin typeface="Arial Rounded MT Bold" panose="020F0704030504030204" pitchFamily="34" charset="0"/>
                <a:ea typeface="+mj-ea"/>
                <a:cs typeface="Arial"/>
              </a:rPr>
              <a:t>3 May </a:t>
            </a:r>
            <a:r>
              <a:rPr lang="en-ZA" sz="2400" b="1" spc="-10" dirty="0" smtClean="0">
                <a:solidFill>
                  <a:srgbClr val="006600"/>
                </a:solidFill>
                <a:latin typeface="Arial Rounded MT Bold" panose="020F0704030504030204" pitchFamily="34" charset="0"/>
                <a:ea typeface="+mj-ea"/>
                <a:cs typeface="Arial"/>
              </a:rPr>
              <a:t>2022</a:t>
            </a:r>
            <a:endParaRPr lang="en-ZA" sz="2400" b="1" spc="-10" dirty="0">
              <a:solidFill>
                <a:srgbClr val="006600"/>
              </a:solidFill>
              <a:latin typeface="Arial Rounded MT Bold" panose="020F0704030504030204" pitchFamily="34" charset="0"/>
              <a:ea typeface="+mj-ea"/>
              <a:cs typeface="Arial"/>
            </a:endParaRPr>
          </a:p>
        </p:txBody>
      </p:sp>
    </p:spTree>
    <p:extLst>
      <p:ext uri="{BB962C8B-B14F-4D97-AF65-F5344CB8AC3E}">
        <p14:creationId xmlns:p14="http://schemas.microsoft.com/office/powerpoint/2010/main" xmlns="" val="3969053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590550"/>
          </a:xfrm>
          <a:solidFill>
            <a:schemeClr val="accent3">
              <a:lumMod val="75000"/>
            </a:schemeClr>
          </a:solidFill>
        </p:spPr>
        <p:txBody>
          <a:bodyPr>
            <a:normAutofit/>
          </a:bodyPr>
          <a:lstStyle/>
          <a:p>
            <a:r>
              <a:rPr lang="en-US" sz="2000" b="1" dirty="0">
                <a:solidFill>
                  <a:schemeClr val="bg1"/>
                </a:solidFill>
              </a:rPr>
              <a:t>MTSF Priorities for the Sixth A</a:t>
            </a:r>
            <a:r>
              <a:rPr lang="en-US" sz="2000" b="1" dirty="0" smtClean="0">
                <a:solidFill>
                  <a:schemeClr val="bg1"/>
                </a:solidFill>
              </a:rPr>
              <a:t>dministration (cont.)</a:t>
            </a:r>
            <a:endParaRPr lang="en-ZA" sz="2000" b="1" dirty="0">
              <a:solidFill>
                <a:schemeClr val="bg1"/>
              </a:solidFill>
            </a:endParaRPr>
          </a:p>
        </p:txBody>
      </p:sp>
      <p:graphicFrame>
        <p:nvGraphicFramePr>
          <p:cNvPr id="4" name="Table 3"/>
          <p:cNvGraphicFramePr>
            <a:graphicFrameLocks noGrp="1"/>
          </p:cNvGraphicFramePr>
          <p:nvPr>
            <p:extLst/>
          </p:nvPr>
        </p:nvGraphicFramePr>
        <p:xfrm>
          <a:off x="82241" y="760881"/>
          <a:ext cx="8736495" cy="4241800"/>
        </p:xfrm>
        <a:graphic>
          <a:graphicData uri="http://schemas.openxmlformats.org/drawingml/2006/table">
            <a:tbl>
              <a:tblPr firstRow="1" bandRow="1">
                <a:tableStyleId>{5C22544A-7EE6-4342-B048-85BDC9FD1C3A}</a:tableStyleId>
              </a:tblPr>
              <a:tblGrid>
                <a:gridCol w="2594818"/>
                <a:gridCol w="6141677"/>
              </a:tblGrid>
              <a:tr h="370840">
                <a:tc>
                  <a:txBody>
                    <a:bodyPr/>
                    <a:lstStyle/>
                    <a:p>
                      <a:r>
                        <a:rPr lang="en-ZA" sz="1400" dirty="0" smtClean="0">
                          <a:latin typeface="Arial" panose="020B0604020202020204" pitchFamily="34" charset="0"/>
                          <a:cs typeface="Arial" panose="020B0604020202020204" pitchFamily="34" charset="0"/>
                        </a:rPr>
                        <a:t>MTSF Priorities </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DWYPD Outcomes </a:t>
                      </a:r>
                      <a:endParaRPr lang="en-ZA" sz="1400" dirty="0">
                        <a:latin typeface="Arial" panose="020B0604020202020204" pitchFamily="34" charset="0"/>
                        <a:cs typeface="Arial" panose="020B0604020202020204" pitchFamily="34" charset="0"/>
                      </a:endParaRPr>
                    </a:p>
                  </a:txBody>
                  <a:tcPr/>
                </a:tc>
              </a:tr>
              <a:tr h="370840">
                <a:tc>
                  <a:txBody>
                    <a:bodyPr/>
                    <a:lstStyle/>
                    <a:p>
                      <a:r>
                        <a:rPr lang="en-ZA" sz="1400" dirty="0" smtClean="0">
                          <a:solidFill>
                            <a:schemeClr val="tx1"/>
                          </a:solidFill>
                          <a:latin typeface="Arial" panose="020B0604020202020204" pitchFamily="34" charset="0"/>
                          <a:cs typeface="Arial" panose="020B0604020202020204" pitchFamily="34" charset="0"/>
                        </a:rPr>
                        <a:t>Priority 3:Education, Skills and Health</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Improved rate of educational attendance and retention of young women and women with disabilities in public sector institutions</a:t>
                      </a:r>
                    </a:p>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Improved health for women, youth and persons with disabilities</a:t>
                      </a:r>
                    </a:p>
                    <a:p>
                      <a:pPr marL="171450" indent="-171450">
                        <a:buFont typeface="Arial" panose="020B0604020202020204" pitchFamily="34" charset="0"/>
                        <a:buChar char="•"/>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Improved skills for women, youth and persons with disabilities</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algn="l"/>
                      <a:r>
                        <a:rPr lang="en-US" sz="1400" b="0" i="0" u="none" strike="noStrike" baseline="0" dirty="0" smtClean="0">
                          <a:solidFill>
                            <a:schemeClr val="tx1"/>
                          </a:solidFill>
                          <a:latin typeface="Arial" panose="020B0604020202020204" pitchFamily="34" charset="0"/>
                          <a:cs typeface="Arial" panose="020B0604020202020204" pitchFamily="34" charset="0"/>
                        </a:rPr>
                        <a:t>Priority 4 - Consolidating the Social Wage through Reliable</a:t>
                      </a:r>
                    </a:p>
                    <a:p>
                      <a:pPr algn="l"/>
                      <a:r>
                        <a:rPr lang="en-ZA" sz="1400" b="0" i="0" u="none" strike="noStrike" baseline="0" dirty="0" smtClean="0">
                          <a:solidFill>
                            <a:schemeClr val="tx1"/>
                          </a:solidFill>
                          <a:latin typeface="Arial" panose="020B0604020202020204" pitchFamily="34" charset="0"/>
                          <a:cs typeface="Arial" panose="020B0604020202020204" pitchFamily="34" charset="0"/>
                        </a:rPr>
                        <a:t>and Quality Basic Services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US" sz="1400" b="0" i="0" u="none" strike="noStrike" baseline="0" dirty="0" smtClean="0">
                          <a:solidFill>
                            <a:schemeClr val="tx1"/>
                          </a:solidFill>
                          <a:latin typeface="Arial" panose="020B0604020202020204" pitchFamily="34" charset="0"/>
                          <a:cs typeface="Arial" panose="020B0604020202020204" pitchFamily="34" charset="0"/>
                        </a:rPr>
                        <a:t>The department will develop different interventions to reduce GBVF among women, youth and persons with disabilities. One of the interventions is the National Strategic Plan to end GBV which will be accompanied by a monitoring framework to ensure </a:t>
                      </a:r>
                      <a:r>
                        <a:rPr lang="en-ZA" sz="1400" b="0" i="0" u="none" strike="noStrike" baseline="0" dirty="0" smtClean="0">
                          <a:solidFill>
                            <a:schemeClr val="tx1"/>
                          </a:solidFill>
                          <a:latin typeface="Arial" panose="020B0604020202020204" pitchFamily="34" charset="0"/>
                          <a:cs typeface="Arial" panose="020B0604020202020204" pitchFamily="34" charset="0"/>
                        </a:rPr>
                        <a:t>its implementation.</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algn="l"/>
                      <a:r>
                        <a:rPr lang="en-US" sz="1400" b="0" i="0" u="none" strike="noStrike" baseline="0" dirty="0" smtClean="0">
                          <a:solidFill>
                            <a:schemeClr val="tx1"/>
                          </a:solidFill>
                          <a:latin typeface="Arial" panose="020B0604020202020204" pitchFamily="34" charset="0"/>
                          <a:cs typeface="Arial" panose="020B0604020202020204" pitchFamily="34" charset="0"/>
                        </a:rPr>
                        <a:t>Priority 5:Spatial Integration, Human Settlements and Local</a:t>
                      </a:r>
                    </a:p>
                    <a:p>
                      <a:pPr algn="l"/>
                      <a:r>
                        <a:rPr lang="en-ZA" sz="1400" b="0" i="0" u="none" strike="noStrike" baseline="0" dirty="0" smtClean="0">
                          <a:solidFill>
                            <a:schemeClr val="tx1"/>
                          </a:solidFill>
                          <a:latin typeface="Arial" panose="020B0604020202020204" pitchFamily="34" charset="0"/>
                          <a:cs typeface="Arial" panose="020B0604020202020204" pitchFamily="34" charset="0"/>
                        </a:rPr>
                        <a:t>Government</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US" sz="1400" b="0" i="0" u="none" strike="noStrike" baseline="0" dirty="0" smtClean="0">
                          <a:solidFill>
                            <a:schemeClr val="tx1"/>
                          </a:solidFill>
                          <a:latin typeface="Arial" panose="020B0604020202020204" pitchFamily="34" charset="0"/>
                          <a:cs typeface="Arial" panose="020B0604020202020204" pitchFamily="34" charset="0"/>
                        </a:rPr>
                        <a:t>The department, through Programme 5 on Persons with Disabilities, has developed develop different Frameworks on Disability Rights</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b="0" i="0" u="none" strike="noStrike" baseline="0" dirty="0" smtClean="0">
                          <a:solidFill>
                            <a:schemeClr val="tx1"/>
                          </a:solidFill>
                          <a:latin typeface="Arial" panose="020B0604020202020204" pitchFamily="34" charset="0"/>
                          <a:cs typeface="Arial" panose="020B0604020202020204" pitchFamily="34" charset="0"/>
                        </a:rPr>
                        <a:t>Priority 6- Social Cohesion and Safe Communities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Levels of marginalisation, stigmatisation and discrimination and violence against women, girls and persons with disabilities reduced</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Priority 7- A Better Africa and World</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Strengthened women, youth and disability rights agenda within global, continental and regional platforms, institutions and engagements towards </a:t>
                      </a:r>
                      <a:r>
                        <a:rPr lang="en-US" sz="1400" b="0" i="0" u="none" strike="noStrike" baseline="0" dirty="0" smtClean="0">
                          <a:solidFill>
                            <a:schemeClr val="tx1"/>
                          </a:solidFill>
                          <a:latin typeface="Arial" panose="020B0604020202020204" pitchFamily="34" charset="0"/>
                          <a:cs typeface="Arial" panose="020B0604020202020204" pitchFamily="34" charset="0"/>
                        </a:rPr>
                        <a:t>a better Africa and the </a:t>
                      </a:r>
                      <a:r>
                        <a:rPr lang="en-ZA" sz="1400" b="0" i="0" u="none" strike="noStrike" baseline="0" dirty="0" smtClean="0">
                          <a:solidFill>
                            <a:schemeClr val="tx1"/>
                          </a:solidFill>
                          <a:latin typeface="Arial" panose="020B0604020202020204" pitchFamily="34" charset="0"/>
                          <a:cs typeface="Arial" panose="020B0604020202020204" pitchFamily="34" charset="0"/>
                        </a:rPr>
                        <a:t>world</a:t>
                      </a:r>
                      <a:endParaRPr lang="en-ZA" sz="14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412663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0" y="0"/>
            <a:ext cx="9144000" cy="505385"/>
          </a:xfrm>
          <a:solidFill>
            <a:schemeClr val="accent3">
              <a:lumMod val="75000"/>
            </a:schemeClr>
          </a:solidFill>
        </p:spPr>
        <p:txBody>
          <a:bodyPr>
            <a:normAutofit/>
          </a:bodyPr>
          <a:lstStyle/>
          <a:p>
            <a:r>
              <a:rPr lang="en-ZA" sz="2000" b="1" dirty="0">
                <a:solidFill>
                  <a:schemeClr val="bg1"/>
                </a:solidFill>
              </a:rPr>
              <a:t>DWYPD and the Sustainable Development Goals</a:t>
            </a:r>
          </a:p>
        </p:txBody>
      </p:sp>
      <p:sp>
        <p:nvSpPr>
          <p:cNvPr id="3" name="Content Placeholder 2"/>
          <p:cNvSpPr>
            <a:spLocks noGrp="1"/>
          </p:cNvSpPr>
          <p:nvPr>
            <p:ph idx="1"/>
          </p:nvPr>
        </p:nvSpPr>
        <p:spPr>
          <a:xfrm>
            <a:off x="198783" y="712695"/>
            <a:ext cx="8736495" cy="5205854"/>
          </a:xfrm>
        </p:spPr>
        <p:txBody>
          <a:bodyPr>
            <a:normAutofit/>
          </a:bodyPr>
          <a:lstStyle/>
          <a:p>
            <a:pPr algn="just">
              <a:lnSpc>
                <a:spcPct val="115000"/>
              </a:lnSpc>
              <a:spcAft>
                <a:spcPts val="0"/>
              </a:spcAft>
            </a:pPr>
            <a:r>
              <a:rPr lang="en-ZA" sz="1600" dirty="0" smtClean="0">
                <a:solidFill>
                  <a:schemeClr val="tx1"/>
                </a:solidFill>
                <a:ea typeface="Calibri" panose="020F0502020204030204" pitchFamily="34" charset="0"/>
              </a:rPr>
              <a:t>Gender </a:t>
            </a:r>
            <a:r>
              <a:rPr lang="en-ZA" sz="1600" dirty="0">
                <a:solidFill>
                  <a:schemeClr val="tx1"/>
                </a:solidFill>
                <a:ea typeface="Calibri" panose="020F0502020204030204" pitchFamily="34" charset="0"/>
              </a:rPr>
              <a:t>equality is central to the global development agenda, which promotes opportunities for both males and females to find equitable, decent and productive work in conducive environments. </a:t>
            </a:r>
            <a:endParaRPr lang="en-ZA" sz="1600" dirty="0" smtClean="0">
              <a:solidFill>
                <a:schemeClr val="tx1"/>
              </a:solidFill>
              <a:ea typeface="Calibri" panose="020F0502020204030204" pitchFamily="34" charset="0"/>
            </a:endParaRPr>
          </a:p>
          <a:p>
            <a:pPr algn="just">
              <a:lnSpc>
                <a:spcPct val="115000"/>
              </a:lnSpc>
              <a:spcAft>
                <a:spcPts val="0"/>
              </a:spcAft>
            </a:pPr>
            <a:r>
              <a:rPr lang="en-ZA" sz="1600" dirty="0" smtClean="0">
                <a:solidFill>
                  <a:schemeClr val="tx1"/>
                </a:solidFill>
                <a:ea typeface="Calibri" panose="020F0502020204030204" pitchFamily="34" charset="0"/>
              </a:rPr>
              <a:t>Equal </a:t>
            </a:r>
            <a:r>
              <a:rPr lang="en-ZA" sz="1600" dirty="0">
                <a:solidFill>
                  <a:schemeClr val="tx1"/>
                </a:solidFill>
                <a:ea typeface="Calibri" panose="020F0502020204030204" pitchFamily="34" charset="0"/>
              </a:rPr>
              <a:t>access to </a:t>
            </a:r>
            <a:r>
              <a:rPr lang="en-ZA" sz="1600" dirty="0" smtClean="0">
                <a:solidFill>
                  <a:schemeClr val="tx1"/>
                </a:solidFill>
                <a:ea typeface="Calibri" panose="020F0502020204030204" pitchFamily="34" charset="0"/>
              </a:rPr>
              <a:t>decent employment </a:t>
            </a:r>
            <a:r>
              <a:rPr lang="en-ZA" sz="1600" dirty="0">
                <a:solidFill>
                  <a:schemeClr val="tx1"/>
                </a:solidFill>
                <a:ea typeface="Calibri" panose="020F0502020204030204" pitchFamily="34" charset="0"/>
              </a:rPr>
              <a:t>and income-generating opportunities is a human right and enhances poverty reduction, </a:t>
            </a:r>
            <a:r>
              <a:rPr lang="en-ZA" sz="1600" dirty="0" smtClean="0">
                <a:solidFill>
                  <a:schemeClr val="tx1"/>
                </a:solidFill>
                <a:ea typeface="Calibri" panose="020F0502020204030204" pitchFamily="34" charset="0"/>
              </a:rPr>
              <a:t>social progress</a:t>
            </a:r>
            <a:r>
              <a:rPr lang="en-ZA" sz="1600" dirty="0">
                <a:solidFill>
                  <a:schemeClr val="tx1"/>
                </a:solidFill>
                <a:ea typeface="Calibri" panose="020F0502020204030204" pitchFamily="34" charset="0"/>
              </a:rPr>
              <a:t>, and economic growth. </a:t>
            </a:r>
            <a:endParaRPr lang="en-ZA" sz="1600" dirty="0" smtClean="0">
              <a:solidFill>
                <a:schemeClr val="tx1"/>
              </a:solidFill>
              <a:ea typeface="Calibri" panose="020F0502020204030204" pitchFamily="34" charset="0"/>
            </a:endParaRPr>
          </a:p>
          <a:p>
            <a:pPr algn="just">
              <a:lnSpc>
                <a:spcPct val="115000"/>
              </a:lnSpc>
              <a:spcAft>
                <a:spcPts val="0"/>
              </a:spcAft>
            </a:pPr>
            <a:r>
              <a:rPr lang="en-ZA" sz="1600" dirty="0" smtClean="0">
                <a:solidFill>
                  <a:schemeClr val="tx1"/>
                </a:solidFill>
                <a:ea typeface="Calibri" panose="020F0502020204030204" pitchFamily="34" charset="0"/>
              </a:rPr>
              <a:t>The </a:t>
            </a:r>
            <a:r>
              <a:rPr lang="en-ZA" sz="1600" dirty="0">
                <a:solidFill>
                  <a:schemeClr val="tx1"/>
                </a:solidFill>
                <a:ea typeface="Calibri" panose="020F0502020204030204" pitchFamily="34" charset="0"/>
              </a:rPr>
              <a:t>NDP advocates for decent work for all and identifies the informal sector </a:t>
            </a:r>
            <a:r>
              <a:rPr lang="en-ZA" sz="1600" dirty="0" smtClean="0">
                <a:solidFill>
                  <a:schemeClr val="tx1"/>
                </a:solidFill>
                <a:ea typeface="Calibri" panose="020F0502020204030204" pitchFamily="34" charset="0"/>
              </a:rPr>
              <a:t>as critical </a:t>
            </a:r>
            <a:r>
              <a:rPr lang="en-ZA" sz="1600" dirty="0">
                <a:solidFill>
                  <a:schemeClr val="tx1"/>
                </a:solidFill>
                <a:ea typeface="Calibri" panose="020F0502020204030204" pitchFamily="34" charset="0"/>
              </a:rPr>
              <a:t>in addressing unemployment, poverty and inequality. In addition, decent work and promoting a </a:t>
            </a:r>
            <a:r>
              <a:rPr lang="en-ZA" sz="1600" dirty="0" smtClean="0">
                <a:solidFill>
                  <a:schemeClr val="tx1"/>
                </a:solidFill>
                <a:ea typeface="Calibri" panose="020F0502020204030204" pitchFamily="34" charset="0"/>
              </a:rPr>
              <a:t>better quality </a:t>
            </a:r>
            <a:r>
              <a:rPr lang="en-ZA" sz="1600" dirty="0">
                <a:solidFill>
                  <a:schemeClr val="tx1"/>
                </a:solidFill>
                <a:ea typeface="Calibri" panose="020F0502020204030204" pitchFamily="34" charset="0"/>
              </a:rPr>
              <a:t>of work for women are also priorities in the development agenda as reflected on Goal 8 of the </a:t>
            </a:r>
            <a:r>
              <a:rPr lang="en-ZA" sz="1600" dirty="0" smtClean="0">
                <a:solidFill>
                  <a:schemeClr val="tx1"/>
                </a:solidFill>
                <a:ea typeface="Calibri" panose="020F0502020204030204" pitchFamily="34" charset="0"/>
              </a:rPr>
              <a:t>Sustainable Development </a:t>
            </a:r>
            <a:r>
              <a:rPr lang="en-ZA" sz="1600" dirty="0">
                <a:solidFill>
                  <a:schemeClr val="tx1"/>
                </a:solidFill>
                <a:ea typeface="Calibri" panose="020F0502020204030204" pitchFamily="34" charset="0"/>
              </a:rPr>
              <a:t>Goals (SDGs</a:t>
            </a:r>
            <a:r>
              <a:rPr lang="en-ZA" sz="1600" dirty="0" smtClean="0">
                <a:solidFill>
                  <a:schemeClr val="tx1"/>
                </a:solidFill>
                <a:ea typeface="Calibri" panose="020F0502020204030204" pitchFamily="34" charset="0"/>
              </a:rPr>
              <a:t>).</a:t>
            </a:r>
          </a:p>
          <a:p>
            <a:pPr lvl="0" algn="just">
              <a:lnSpc>
                <a:spcPct val="115000"/>
              </a:lnSpc>
            </a:pPr>
            <a:r>
              <a:rPr lang="en-ZA" sz="1600" dirty="0">
                <a:solidFill>
                  <a:schemeClr val="tx1"/>
                </a:solidFill>
                <a:ea typeface="Calibri" panose="020F0502020204030204" pitchFamily="34" charset="0"/>
              </a:rPr>
              <a:t>The DWYPD aims at transforming the world of work for women </a:t>
            </a:r>
            <a:r>
              <a:rPr lang="en-ZA" sz="1600" dirty="0" smtClean="0">
                <a:solidFill>
                  <a:schemeClr val="tx1"/>
                </a:solidFill>
                <a:ea typeface="Calibri" panose="020F0502020204030204" pitchFamily="34" charset="0"/>
              </a:rPr>
              <a:t>by ensuring their </a:t>
            </a:r>
            <a:r>
              <a:rPr lang="en-ZA" sz="1600" dirty="0">
                <a:solidFill>
                  <a:schemeClr val="tx1"/>
                </a:solidFill>
                <a:ea typeface="Calibri" panose="020F0502020204030204" pitchFamily="34" charset="0"/>
              </a:rPr>
              <a:t>inclusion in mainstream economic activities, opportunities and employment by facilitating the elimination of structural barriers, violence and harassment as well as an end to discriminatory laws, policies, practices and social norms.</a:t>
            </a:r>
          </a:p>
          <a:p>
            <a:pPr algn="just">
              <a:lnSpc>
                <a:spcPct val="115000"/>
              </a:lnSpc>
              <a:spcAft>
                <a:spcPts val="0"/>
              </a:spcAft>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xmlns="" val="33748231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8" y="1"/>
            <a:ext cx="9072281" cy="484093"/>
          </a:xfrm>
          <a:solidFill>
            <a:schemeClr val="accent3">
              <a:lumMod val="75000"/>
            </a:schemeClr>
          </a:solidFill>
        </p:spPr>
        <p:txBody>
          <a:bodyPr>
            <a:normAutofit/>
          </a:bodyPr>
          <a:lstStyle/>
          <a:p>
            <a:r>
              <a:rPr lang="en-ZA" sz="2000" b="1" dirty="0">
                <a:solidFill>
                  <a:schemeClr val="bg1"/>
                </a:solidFill>
              </a:rPr>
              <a:t>Links between Revised Strategic Plan and APP</a:t>
            </a:r>
          </a:p>
        </p:txBody>
      </p:sp>
      <p:sp>
        <p:nvSpPr>
          <p:cNvPr id="3" name="Content Placeholder 2"/>
          <p:cNvSpPr>
            <a:spLocks noGrp="1"/>
          </p:cNvSpPr>
          <p:nvPr>
            <p:ph idx="1"/>
          </p:nvPr>
        </p:nvSpPr>
        <p:spPr>
          <a:xfrm>
            <a:off x="0" y="485038"/>
            <a:ext cx="9143999" cy="5389159"/>
          </a:xfrm>
        </p:spPr>
        <p:txBody>
          <a:bodyPr/>
          <a:lstStyle/>
          <a:p>
            <a:pPr marL="0" lvl="0" indent="0">
              <a:buNone/>
            </a:pPr>
            <a:r>
              <a:rPr lang="en-ZA" dirty="0" smtClean="0"/>
              <a:t>Below is the linkage between the Strategic Plan 2020-2025 and APP 2022/23:</a:t>
            </a:r>
          </a:p>
          <a:p>
            <a:pPr marL="0" lvl="0" indent="0">
              <a:buNone/>
            </a:pPr>
            <a:endParaRPr lang="en-ZA" dirty="0" smtClean="0"/>
          </a:p>
          <a:p>
            <a:pPr marL="0" lvl="0" indent="0">
              <a:buNone/>
            </a:pPr>
            <a:endParaRPr lang="en-ZA" sz="11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124797887"/>
              </p:ext>
            </p:extLst>
          </p:nvPr>
        </p:nvGraphicFramePr>
        <p:xfrm>
          <a:off x="206188" y="903941"/>
          <a:ext cx="8597152" cy="5130800"/>
        </p:xfrm>
        <a:graphic>
          <a:graphicData uri="http://schemas.openxmlformats.org/drawingml/2006/table">
            <a:tbl>
              <a:tblPr firstRow="1" bandRow="1">
                <a:tableStyleId>{5C22544A-7EE6-4342-B048-85BDC9FD1C3A}</a:tableStyleId>
              </a:tblPr>
              <a:tblGrid>
                <a:gridCol w="3080451"/>
                <a:gridCol w="551670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Arial" panose="020B0604020202020204" pitchFamily="34" charset="0"/>
                          <a:ea typeface="+mn-ea"/>
                          <a:cs typeface="Arial" panose="020B0604020202020204" pitchFamily="34" charset="0"/>
                        </a:rPr>
                        <a:t>Strategic Plan Outcomes </a:t>
                      </a:r>
                    </a:p>
                  </a:txBody>
                  <a:tcPr/>
                </a:tc>
                <a:tc>
                  <a:txBody>
                    <a:bodyPr/>
                    <a:lstStyle/>
                    <a:p>
                      <a:pPr marL="0" algn="l" defTabSz="914400" rtl="0" eaLnBrk="1" latinLnBrk="0" hangingPunct="1"/>
                      <a:r>
                        <a:rPr lang="en-ZA" sz="1400" b="1" kern="1200" dirty="0" smtClean="0">
                          <a:solidFill>
                            <a:schemeClr val="lt1"/>
                          </a:solidFill>
                          <a:latin typeface="Arial" panose="020B0604020202020204" pitchFamily="34" charset="0"/>
                          <a:ea typeface="+mn-ea"/>
                          <a:cs typeface="Arial" panose="020B0604020202020204" pitchFamily="34" charset="0"/>
                        </a:rPr>
                        <a:t>APP Output</a:t>
                      </a:r>
                      <a:endParaRPr lang="en-ZA" sz="1400" b="1" kern="1200" dirty="0">
                        <a:solidFill>
                          <a:schemeClr val="lt1"/>
                        </a:solidFill>
                        <a:latin typeface="Arial" panose="020B0604020202020204" pitchFamily="34" charset="0"/>
                        <a:ea typeface="+mn-ea"/>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Improved governance</a:t>
                      </a:r>
                      <a:r>
                        <a:rPr lang="en-US" sz="1200" baseline="0" dirty="0" smtClean="0">
                          <a:solidFill>
                            <a:schemeClr val="tx1"/>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processes and systems for</a:t>
                      </a:r>
                      <a:r>
                        <a:rPr lang="en-US" sz="1200" baseline="0" dirty="0" smtClean="0">
                          <a:solidFill>
                            <a:schemeClr val="tx1"/>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DWYPD</a:t>
                      </a:r>
                    </a:p>
                  </a:txBody>
                  <a:tcPr/>
                </a:tc>
                <a:tc>
                  <a:txBody>
                    <a:bodyPr/>
                    <a:lstStyle/>
                    <a:p>
                      <a:pPr marL="171450" indent="-171450">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Unqualified audit opinion on Predetermined Objectives</a:t>
                      </a:r>
                    </a:p>
                    <a:p>
                      <a:pPr marL="171450" indent="-171450">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Timeous payment of supplier valid invoices</a:t>
                      </a:r>
                    </a:p>
                    <a:p>
                      <a:pPr marL="171450" indent="-171450">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Unqualified audit opinion on Annual financial statements</a:t>
                      </a:r>
                    </a:p>
                    <a:p>
                      <a:pPr marL="171450" indent="-171450">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Procurement spend on entities owned by women</a:t>
                      </a:r>
                    </a:p>
                    <a:p>
                      <a:pPr marL="171450" indent="-171450">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Timeous filling of funded vacancies</a:t>
                      </a:r>
                    </a:p>
                    <a:p>
                      <a:pPr marL="171450" indent="-171450">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 of Human Resource Plan</a:t>
                      </a:r>
                    </a:p>
                    <a:p>
                      <a:pPr marL="171450" indent="-171450">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Modernised, secure and Integrated Information Communications and Security Technologies, infrastructure and Systems</a:t>
                      </a:r>
                      <a:endParaRPr lang="en-ZA" sz="1200" dirty="0">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Equitable economic empowerment, participation and ownership for women youth and persons with </a:t>
                      </a:r>
                      <a:r>
                        <a:rPr lang="en-US" sz="1200" kern="1200" dirty="0" smtClean="0">
                          <a:solidFill>
                            <a:schemeClr val="tx1"/>
                          </a:solidFill>
                          <a:latin typeface="Arial" panose="020B0604020202020204" pitchFamily="34" charset="0"/>
                          <a:ea typeface="+mn-ea"/>
                          <a:cs typeface="Arial" panose="020B0604020202020204" pitchFamily="34" charset="0"/>
                        </a:rPr>
                        <a:t>disabilities being at the </a:t>
                      </a:r>
                      <a:r>
                        <a:rPr lang="en-US" sz="1200" kern="1200" dirty="0" err="1" smtClean="0">
                          <a:solidFill>
                            <a:schemeClr val="tx1"/>
                          </a:solidFill>
                          <a:latin typeface="Arial" panose="020B0604020202020204" pitchFamily="34" charset="0"/>
                          <a:ea typeface="+mn-ea"/>
                          <a:cs typeface="Arial" panose="020B0604020202020204" pitchFamily="34" charset="0"/>
                        </a:rPr>
                        <a:t>centre</a:t>
                      </a:r>
                      <a:r>
                        <a:rPr lang="en-US" sz="1200" kern="1200" dirty="0" smtClean="0">
                          <a:solidFill>
                            <a:schemeClr val="tx1"/>
                          </a:solidFill>
                          <a:latin typeface="Arial" panose="020B0604020202020204" pitchFamily="34" charset="0"/>
                          <a:ea typeface="+mn-ea"/>
                          <a:cs typeface="Arial" panose="020B0604020202020204" pitchFamily="34" charset="0"/>
                        </a:rPr>
                        <a:t> </a:t>
                      </a:r>
                      <a:r>
                        <a:rPr lang="en-ZA" sz="1200" kern="1200" dirty="0" smtClean="0">
                          <a:solidFill>
                            <a:schemeClr val="tx1"/>
                          </a:solidFill>
                          <a:latin typeface="Arial" panose="020B0604020202020204" pitchFamily="34" charset="0"/>
                          <a:ea typeface="+mn-ea"/>
                          <a:cs typeface="Arial" panose="020B0604020202020204" pitchFamily="34" charset="0"/>
                        </a:rPr>
                        <a:t>of the national economic agenda</a:t>
                      </a: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Socio economic empowerment index</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Interventions to support economic empowerment, participation and ownership for women youth and persons with disabilities</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Strategy for Economic Empowerment of WYPD</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latin typeface="Arial" panose="020B0604020202020204" pitchFamily="34" charset="0"/>
                          <a:ea typeface="+mn-ea"/>
                          <a:cs typeface="Arial" panose="020B0604020202020204" pitchFamily="34" charset="0"/>
                        </a:rPr>
                        <a:t>Improved rate of educational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latin typeface="Arial" panose="020B0604020202020204" pitchFamily="34" charset="0"/>
                          <a:ea typeface="+mn-ea"/>
                          <a:cs typeface="Arial" panose="020B0604020202020204" pitchFamily="34" charset="0"/>
                        </a:rPr>
                        <a:t>attendance and retention of young women and women with disabilities in public sector institutions</a:t>
                      </a:r>
                      <a:endParaRPr lang="en-ZA" sz="1200" kern="1200" noProof="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Intervention to promote Sanitary Dignity</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 Framework by Provinces</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Interventions to support social empowerment and participation development of women, youth and persons with disabilities</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 of the NSP on GBVF</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Comprehensive National GBVF Prevention Strategy</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Integrated Gender, Youth &amp; Disability Machineries (GEYODI) Framework</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pPr marL="0" algn="l" defTabSz="914400" rtl="0" eaLnBrk="1" latinLnBrk="0" hangingPunct="1"/>
                      <a:r>
                        <a:rPr lang="en-ZA" sz="1200" b="0" i="0" u="none" strike="noStrike" kern="1200" baseline="0" dirty="0" smtClean="0">
                          <a:solidFill>
                            <a:schemeClr val="dk1"/>
                          </a:solidFill>
                          <a:latin typeface="MyriadPro-Light"/>
                          <a:ea typeface="+mn-ea"/>
                          <a:cs typeface="+mn-cs"/>
                        </a:rPr>
                        <a:t>Socio Economic Empowerment–WYPD</a:t>
                      </a:r>
                      <a:endParaRPr lang="en-ZA" sz="1200" b="0" i="0" u="none" strike="noStrike" kern="1200" baseline="0" noProof="0" dirty="0">
                        <a:solidFill>
                          <a:schemeClr val="dk1"/>
                        </a:solidFill>
                        <a:latin typeface="MyriadPro-Ligh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National Gender Policy Framework</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pPr algn="l"/>
                      <a:r>
                        <a:rPr lang="en-ZA" sz="1200" b="0" i="0" u="none" strike="noStrike" baseline="0" dirty="0" smtClean="0">
                          <a:latin typeface="MyriadPro-Light"/>
                        </a:rPr>
                        <a:t>Rights of WYPD</a:t>
                      </a:r>
                    </a:p>
                    <a:p>
                      <a:pPr algn="l"/>
                      <a:r>
                        <a:rPr lang="en-ZA" sz="1200" b="0" i="0" u="none" strike="noStrike" baseline="0" dirty="0" smtClean="0">
                          <a:latin typeface="MyriadPro-Light"/>
                        </a:rPr>
                        <a:t>realised</a:t>
                      </a:r>
                      <a:endParaRPr lang="en-ZA" sz="1200" kern="1200" noProof="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lang="en-US" sz="1200" b="0" i="0" u="none" strike="noStrike" kern="1200" baseline="0" noProof="0" dirty="0" smtClean="0">
                          <a:solidFill>
                            <a:schemeClr val="dk1"/>
                          </a:solidFill>
                          <a:latin typeface="Arial" panose="020B0604020202020204" pitchFamily="34" charset="0"/>
                          <a:ea typeface="+mn-ea"/>
                          <a:cs typeface="Arial" panose="020B0604020202020204" pitchFamily="34" charset="0"/>
                        </a:rPr>
                        <a:t>Regulations on the socio-economic Rights of Women, Youth and Persons with Disabilities</a:t>
                      </a:r>
                      <a:endParaRPr lang="en-ZA" sz="1200" b="0" i="0" u="none" strike="noStrike" kern="1200" baseline="0" noProof="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39098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430305"/>
          </a:xfrm>
          <a:solidFill>
            <a:schemeClr val="accent3">
              <a:lumMod val="75000"/>
            </a:schemeClr>
          </a:solidFill>
        </p:spPr>
        <p:txBody>
          <a:bodyPr>
            <a:normAutofit/>
          </a:bodyPr>
          <a:lstStyle/>
          <a:p>
            <a:r>
              <a:rPr lang="en-ZA" sz="2000" b="1" dirty="0">
                <a:solidFill>
                  <a:schemeClr val="bg1"/>
                </a:solidFill>
              </a:rPr>
              <a:t>Links between Revised Strategic Plan and </a:t>
            </a:r>
            <a:r>
              <a:rPr lang="en-ZA" sz="2000" b="1" dirty="0" smtClean="0">
                <a:solidFill>
                  <a:schemeClr val="bg1"/>
                </a:solidFill>
              </a:rPr>
              <a:t>APP</a:t>
            </a:r>
            <a:endParaRPr lang="en-ZA" sz="2000" b="1" dirty="0">
              <a:solidFill>
                <a:schemeClr val="bg1"/>
              </a:solidFill>
            </a:endParaRPr>
          </a:p>
        </p:txBody>
      </p:sp>
      <p:sp>
        <p:nvSpPr>
          <p:cNvPr id="3" name="Content Placeholder 2"/>
          <p:cNvSpPr>
            <a:spLocks noGrp="1"/>
          </p:cNvSpPr>
          <p:nvPr>
            <p:ph idx="1"/>
          </p:nvPr>
        </p:nvSpPr>
        <p:spPr>
          <a:xfrm>
            <a:off x="1" y="583649"/>
            <a:ext cx="9143999" cy="5389159"/>
          </a:xfrm>
        </p:spPr>
        <p:txBody>
          <a:bodyPr/>
          <a:lstStyle/>
          <a:p>
            <a:pPr marL="0" lvl="0" indent="0">
              <a:buNone/>
            </a:pPr>
            <a:r>
              <a:rPr lang="en-ZA" dirty="0" smtClean="0"/>
              <a:t>Below is the linkage between the Strategic Plan 2020-2025 and APP 2022/23:</a:t>
            </a:r>
          </a:p>
          <a:p>
            <a:pPr marL="0" lvl="0" indent="0">
              <a:buNone/>
            </a:pPr>
            <a:endParaRPr lang="en-ZA" dirty="0" smtClean="0"/>
          </a:p>
          <a:p>
            <a:pPr marL="0" lvl="0" indent="0">
              <a:buNone/>
            </a:pPr>
            <a:endParaRPr lang="en-ZA" sz="11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022120449"/>
              </p:ext>
            </p:extLst>
          </p:nvPr>
        </p:nvGraphicFramePr>
        <p:xfrm>
          <a:off x="1" y="1002821"/>
          <a:ext cx="8884024" cy="5130800"/>
        </p:xfrm>
        <a:graphic>
          <a:graphicData uri="http://schemas.openxmlformats.org/drawingml/2006/table">
            <a:tbl>
              <a:tblPr firstRow="1" bandRow="1">
                <a:tableStyleId>{5C22544A-7EE6-4342-B048-85BDC9FD1C3A}</a:tableStyleId>
              </a:tblPr>
              <a:tblGrid>
                <a:gridCol w="3183241"/>
                <a:gridCol w="570078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Arial" panose="020B0604020202020204" pitchFamily="34" charset="0"/>
                          <a:ea typeface="+mn-ea"/>
                          <a:cs typeface="Arial" panose="020B0604020202020204" pitchFamily="34" charset="0"/>
                        </a:rPr>
                        <a:t>Strategic Plan Outcomes </a:t>
                      </a:r>
                    </a:p>
                  </a:txBody>
                  <a:tcPr/>
                </a:tc>
                <a:tc>
                  <a:txBody>
                    <a:bodyPr/>
                    <a:lstStyle/>
                    <a:p>
                      <a:pPr marL="0" algn="l" defTabSz="914400" rtl="0" eaLnBrk="1" latinLnBrk="0" hangingPunct="1"/>
                      <a:r>
                        <a:rPr lang="en-ZA" sz="1400" b="1" kern="1200" dirty="0" smtClean="0">
                          <a:solidFill>
                            <a:schemeClr val="lt1"/>
                          </a:solidFill>
                          <a:latin typeface="Arial" panose="020B0604020202020204" pitchFamily="34" charset="0"/>
                          <a:ea typeface="+mn-ea"/>
                          <a:cs typeface="Arial" panose="020B0604020202020204" pitchFamily="34" charset="0"/>
                        </a:rPr>
                        <a:t>APP Output</a:t>
                      </a:r>
                      <a:endParaRPr lang="en-ZA" sz="1400" b="1" kern="1200" dirty="0">
                        <a:solidFill>
                          <a:schemeClr val="lt1"/>
                        </a:solidFill>
                        <a:latin typeface="Arial" panose="020B0604020202020204" pitchFamily="34" charset="0"/>
                        <a:ea typeface="+mn-ea"/>
                        <a:cs typeface="Arial" panose="020B0604020202020204" pitchFamily="34" charset="0"/>
                      </a:endParaRPr>
                    </a:p>
                  </a:txBody>
                  <a:tcPr/>
                </a:tc>
              </a:tr>
              <a:tr h="370840">
                <a:tc>
                  <a:txBody>
                    <a:bodyPr/>
                    <a:lstStyle/>
                    <a:p>
                      <a:pPr marL="0" algn="l" defTabSz="914400" rtl="0" eaLnBrk="1" latinLnBrk="0" hangingPunct="1"/>
                      <a:r>
                        <a:rPr lang="en-ZA" sz="1200" b="0" i="0" u="none" strike="noStrike" kern="1200" baseline="0" dirty="0" smtClean="0">
                          <a:solidFill>
                            <a:schemeClr val="dk1"/>
                          </a:solidFill>
                          <a:latin typeface="MyriadPro-Light"/>
                          <a:ea typeface="+mn-ea"/>
                          <a:cs typeface="+mn-cs"/>
                        </a:rPr>
                        <a:t>Accessible and available evidence based knowledge and information on access to services, empowerment and participation for women, youth and persons with disabilities</a:t>
                      </a:r>
                      <a:endParaRPr lang="en-ZA" sz="1200" b="0" i="0" u="none" strike="noStrike" kern="1200" baseline="0" dirty="0">
                        <a:solidFill>
                          <a:schemeClr val="dk1"/>
                        </a:solidFill>
                        <a:latin typeface="MyriadPro-Ligh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Integrated knowledge hub</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Research reports on government priorities</a:t>
                      </a:r>
                    </a:p>
                    <a:p>
                      <a:pPr marL="171450" indent="-171450" algn="l" defTabSz="914400" rtl="0" eaLnBrk="1" latinLnBrk="0" hangingPunct="1">
                        <a:buFont typeface="Arial" panose="020B0604020202020204" pitchFamily="34" charset="0"/>
                        <a:buChar char="•"/>
                      </a:pPr>
                      <a:endParaRPr lang="en-ZA" sz="1200" b="0" i="0" u="none" strike="noStrike" kern="1200" baseline="0" dirty="0">
                        <a:solidFill>
                          <a:schemeClr val="dk1"/>
                        </a:solidFill>
                        <a:latin typeface="MyriadPro-Light"/>
                        <a:ea typeface="+mn-ea"/>
                        <a:cs typeface="+mn-cs"/>
                      </a:endParaRPr>
                    </a:p>
                  </a:txBody>
                  <a:tcPr/>
                </a:tc>
              </a:tr>
              <a:tr h="370840">
                <a:tc>
                  <a:txBody>
                    <a:bodyPr/>
                    <a:lstStyle/>
                    <a:p>
                      <a:pPr marL="0" algn="l" defTabSz="914400" rtl="0" eaLnBrk="1" latinLnBrk="0" hangingPunct="1"/>
                      <a:r>
                        <a:rPr lang="en-US" sz="1200" b="0" i="0" u="none" strike="noStrike" kern="1200" baseline="0" dirty="0" smtClean="0">
                          <a:solidFill>
                            <a:schemeClr val="dk1"/>
                          </a:solidFill>
                          <a:latin typeface="MyriadPro-Light"/>
                          <a:ea typeface="+mn-ea"/>
                          <a:cs typeface="+mn-cs"/>
                        </a:rPr>
                        <a:t>Strengthened women, youth and disability rights agenda within global, continental and regional platforms, institutions and engagements towards a better Africa and the world</a:t>
                      </a:r>
                      <a:endParaRPr lang="en-ZA" sz="1200" b="0" i="0" u="none" strike="noStrike" kern="1200" baseline="0" dirty="0">
                        <a:solidFill>
                          <a:schemeClr val="dk1"/>
                        </a:solidFill>
                        <a:latin typeface="MyriadPro-Ligh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Reports on the implementation of international and regional commitments on women’s empowerment and gender equality</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WYPD International Relations Strategy</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Number of compliance reports with national and International obligations on the rights of persons with disabilities</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Evaluation on the implementation of the White Paper on the Rights of Persons with Disabilities developed</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Status report on disability rights tool</a:t>
                      </a:r>
                      <a:endParaRPr lang="en-ZA" sz="1200" b="0" i="0" u="none" strike="noStrike" kern="1200" baseline="0" dirty="0">
                        <a:solidFill>
                          <a:schemeClr val="dk1"/>
                        </a:solidFill>
                        <a:latin typeface="MyriadPro-Light"/>
                        <a:ea typeface="+mn-ea"/>
                        <a:cs typeface="+mn-cs"/>
                      </a:endParaRPr>
                    </a:p>
                  </a:txBody>
                  <a:tcPr/>
                </a:tc>
              </a:tr>
              <a:tr h="370840">
                <a:tc>
                  <a:txBody>
                    <a:bodyPr/>
                    <a:lstStyle/>
                    <a:p>
                      <a:pPr marL="0" algn="l" defTabSz="914400" rtl="0" eaLnBrk="1" latinLnBrk="0" hangingPunct="1"/>
                      <a:r>
                        <a:rPr lang="en-ZA" sz="1200" b="0" i="0" u="none" strike="noStrike" kern="1200" baseline="0" dirty="0" smtClean="0">
                          <a:solidFill>
                            <a:schemeClr val="dk1"/>
                          </a:solidFill>
                          <a:latin typeface="MyriadPro-Light"/>
                          <a:ea typeface="+mn-ea"/>
                          <a:cs typeface="+mn-cs"/>
                        </a:rPr>
                        <a:t>Government wide planning, budgeting, M&amp;E addresses priorities relating to women’s empowerment, youth development and the rights of persons with disabilities</a:t>
                      </a:r>
                      <a:endParaRPr lang="en-ZA" sz="1200" b="0" i="0" u="none" strike="noStrike" kern="1200" baseline="0" dirty="0">
                        <a:solidFill>
                          <a:schemeClr val="dk1"/>
                        </a:solidFill>
                        <a:latin typeface="MyriadPro-Ligh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US" sz="1200" b="0" i="0" u="none" strike="noStrike" kern="1200" baseline="0" dirty="0" smtClean="0">
                          <a:solidFill>
                            <a:schemeClr val="dk1"/>
                          </a:solidFill>
                          <a:latin typeface="MyriadPro-Light"/>
                          <a:ea typeface="+mn-ea"/>
                          <a:cs typeface="+mn-cs"/>
                        </a:rPr>
                        <a:t>Gender Responsive, Planning, Budgeting, Monitoring, Evaluation and Auditing Framework</a:t>
                      </a:r>
                    </a:p>
                    <a:p>
                      <a:pPr marL="171450" indent="-171450" algn="l" defTabSz="914400" rtl="0" eaLnBrk="1" latinLnBrk="0" hangingPunct="1">
                        <a:buFont typeface="Arial" panose="020B0604020202020204" pitchFamily="34" charset="0"/>
                        <a:buChar char="•"/>
                      </a:pPr>
                      <a:r>
                        <a:rPr lang="en-US" sz="1200" b="0" i="0" u="none" strike="noStrike" kern="1200" baseline="0" dirty="0" smtClean="0">
                          <a:solidFill>
                            <a:schemeClr val="dk1"/>
                          </a:solidFill>
                          <a:latin typeface="MyriadPro-Light"/>
                          <a:ea typeface="+mn-ea"/>
                          <a:cs typeface="+mn-cs"/>
                        </a:rPr>
                        <a:t>Monitoring reports on the empowerment of women, youth and persons with disabilities</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WYPD responsive evaluation</a:t>
                      </a:r>
                      <a:endParaRPr lang="en-ZA" sz="1200" b="0" i="0" u="none" strike="noStrike" kern="1200" baseline="0" dirty="0">
                        <a:solidFill>
                          <a:schemeClr val="dk1"/>
                        </a:solidFill>
                        <a:latin typeface="MyriadPro-Light"/>
                        <a:ea typeface="+mn-ea"/>
                        <a:cs typeface="+mn-cs"/>
                      </a:endParaRPr>
                    </a:p>
                  </a:txBody>
                  <a:tcPr/>
                </a:tc>
              </a:tr>
              <a:tr h="370840">
                <a:tc>
                  <a:txBody>
                    <a:bodyPr/>
                    <a:lstStyle/>
                    <a:p>
                      <a:pPr marL="0" algn="l" defTabSz="914400" rtl="0" eaLnBrk="1" latinLnBrk="0" hangingPunct="1"/>
                      <a:r>
                        <a:rPr lang="en-ZA" sz="1200" b="0" i="0" u="none" strike="noStrike" kern="1200" baseline="0" dirty="0" smtClean="0">
                          <a:solidFill>
                            <a:schemeClr val="dk1"/>
                          </a:solidFill>
                          <a:latin typeface="MyriadPro-Light"/>
                          <a:ea typeface="+mn-ea"/>
                          <a:cs typeface="+mn-cs"/>
                        </a:rPr>
                        <a:t>Stakeholder Management</a:t>
                      </a:r>
                      <a:endParaRPr lang="en-ZA" sz="1200" b="0" i="0" u="none" strike="noStrike" kern="1200" baseline="0" dirty="0">
                        <a:solidFill>
                          <a:schemeClr val="dk1"/>
                        </a:solidFill>
                        <a:latin typeface="MyriadPro-Ligh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WYPD Stakeholder Management Framework</a:t>
                      </a:r>
                    </a:p>
                  </a:txBody>
                  <a:tcPr/>
                </a:tc>
              </a:tr>
              <a:tr h="370840">
                <a:tc>
                  <a:txBody>
                    <a:bodyPr/>
                    <a:lstStyle/>
                    <a:p>
                      <a:pPr marL="0" algn="l" defTabSz="914400" rtl="0" eaLnBrk="1" latinLnBrk="0" hangingPunct="1"/>
                      <a:r>
                        <a:rPr lang="en-ZA" sz="1200" b="0" i="0" u="none" strike="noStrike" kern="1200" baseline="0" dirty="0" smtClean="0">
                          <a:solidFill>
                            <a:schemeClr val="dk1"/>
                          </a:solidFill>
                          <a:latin typeface="MyriadPro-Light"/>
                          <a:ea typeface="+mn-ea"/>
                          <a:cs typeface="+mn-cs"/>
                        </a:rPr>
                        <a:t>Strengthened stakeholder</a:t>
                      </a:r>
                    </a:p>
                    <a:p>
                      <a:pPr marL="0" algn="l" defTabSz="914400" rtl="0" eaLnBrk="1" latinLnBrk="0" hangingPunct="1"/>
                      <a:r>
                        <a:rPr lang="en-ZA" sz="1200" b="0" i="0" u="none" strike="noStrike" kern="1200" baseline="0" dirty="0" smtClean="0">
                          <a:solidFill>
                            <a:schemeClr val="dk1"/>
                          </a:solidFill>
                          <a:latin typeface="MyriadPro-Light"/>
                          <a:ea typeface="+mn-ea"/>
                          <a:cs typeface="+mn-cs"/>
                        </a:rPr>
                        <a:t>relations and community mobilisation towards the realisation of women’s</a:t>
                      </a:r>
                    </a:p>
                    <a:p>
                      <a:pPr marL="0" algn="l" defTabSz="914400" rtl="0" eaLnBrk="1" latinLnBrk="0" hangingPunct="1"/>
                      <a:r>
                        <a:rPr lang="en-ZA" sz="1200" b="0" i="0" u="none" strike="noStrike" kern="1200" baseline="0" dirty="0" smtClean="0">
                          <a:solidFill>
                            <a:schemeClr val="dk1"/>
                          </a:solidFill>
                          <a:latin typeface="MyriadPro-Light"/>
                          <a:ea typeface="+mn-ea"/>
                          <a:cs typeface="+mn-cs"/>
                        </a:rPr>
                        <a:t>empowerment, youth development and disability rights</a:t>
                      </a:r>
                      <a:endParaRPr lang="en-ZA" sz="1200" b="0" i="0" u="none" strike="noStrike" kern="1200" baseline="0" dirty="0">
                        <a:solidFill>
                          <a:schemeClr val="dk1"/>
                        </a:solidFill>
                        <a:latin typeface="MyriadPro-Ligh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Stakeholder engagements on the empowerment of women, youth and persons with disability</a:t>
                      </a:r>
                    </a:p>
                    <a:p>
                      <a:pPr marL="171450" indent="-171450" algn="l" defTabSz="914400" rtl="0" eaLnBrk="1" latinLnBrk="0" hangingPunct="1">
                        <a:buFont typeface="Arial" panose="020B0604020202020204" pitchFamily="34" charset="0"/>
                        <a:buChar char="•"/>
                      </a:pPr>
                      <a:r>
                        <a:rPr lang="en-US" sz="1200" b="0" i="0" u="none" strike="noStrike" kern="1200" baseline="0" dirty="0" smtClean="0">
                          <a:solidFill>
                            <a:schemeClr val="dk1"/>
                          </a:solidFill>
                          <a:latin typeface="MyriadPro-Light"/>
                          <a:ea typeface="+mn-ea"/>
                          <a:cs typeface="+mn-cs"/>
                        </a:rPr>
                        <a:t>Community mobilization initiatives on the rights of</a:t>
                      </a:r>
                    </a:p>
                    <a:p>
                      <a:pPr marL="171450" indent="-171450" algn="l" defTabSz="914400" rtl="0" eaLnBrk="1" latinLnBrk="0" hangingPunct="1">
                        <a:buFont typeface="Arial" panose="020B0604020202020204" pitchFamily="34" charset="0"/>
                        <a:buChar char="•"/>
                      </a:pPr>
                      <a:r>
                        <a:rPr lang="en-US" sz="1200" b="0" i="0" u="none" strike="noStrike" kern="1200" baseline="0" dirty="0" smtClean="0">
                          <a:solidFill>
                            <a:schemeClr val="dk1"/>
                          </a:solidFill>
                          <a:latin typeface="MyriadPro-Light"/>
                          <a:ea typeface="+mn-ea"/>
                          <a:cs typeface="+mn-cs"/>
                        </a:rPr>
                        <a:t>women, youth and person with disabilities</a:t>
                      </a:r>
                      <a:endParaRPr lang="en-ZA" sz="1200" b="0" i="0" u="none" strike="noStrike" kern="1200" baseline="0" dirty="0">
                        <a:solidFill>
                          <a:schemeClr val="dk1"/>
                        </a:solidFill>
                        <a:latin typeface="MyriadPro-Light"/>
                        <a:ea typeface="+mn-ea"/>
                        <a:cs typeface="+mn-cs"/>
                      </a:endParaRPr>
                    </a:p>
                  </a:txBody>
                  <a:tcPr/>
                </a:tc>
              </a:tr>
            </a:tbl>
          </a:graphicData>
        </a:graphic>
      </p:graphicFrame>
    </p:spTree>
    <p:extLst>
      <p:ext uri="{BB962C8B-B14F-4D97-AF65-F5344CB8AC3E}">
        <p14:creationId xmlns:p14="http://schemas.microsoft.com/office/powerpoint/2010/main" xmlns="" val="2854485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421340"/>
          </a:xfrm>
          <a:solidFill>
            <a:schemeClr val="accent3">
              <a:lumMod val="75000"/>
            </a:schemeClr>
          </a:solidFill>
        </p:spPr>
        <p:txBody>
          <a:bodyPr>
            <a:normAutofit fontScale="90000"/>
          </a:bodyPr>
          <a:lstStyle/>
          <a:p>
            <a:r>
              <a:rPr lang="en-ZA" sz="2000" b="1" dirty="0">
                <a:solidFill>
                  <a:schemeClr val="bg1"/>
                </a:solidFill>
              </a:rPr>
              <a:t>Links between Revised Strategic Plan and APP</a:t>
            </a:r>
            <a:br>
              <a:rPr lang="en-ZA" sz="2000" b="1" dirty="0">
                <a:solidFill>
                  <a:schemeClr val="bg1"/>
                </a:solidFill>
              </a:rPr>
            </a:br>
            <a:endParaRPr lang="en-ZA" sz="2000" b="1" dirty="0">
              <a:solidFill>
                <a:schemeClr val="bg1"/>
              </a:solidFill>
            </a:endParaRPr>
          </a:p>
        </p:txBody>
      </p:sp>
      <p:sp>
        <p:nvSpPr>
          <p:cNvPr id="3" name="Content Placeholder 2"/>
          <p:cNvSpPr>
            <a:spLocks noGrp="1"/>
          </p:cNvSpPr>
          <p:nvPr>
            <p:ph idx="1"/>
          </p:nvPr>
        </p:nvSpPr>
        <p:spPr>
          <a:xfrm>
            <a:off x="1" y="690282"/>
            <a:ext cx="9143999" cy="5148056"/>
          </a:xfrm>
        </p:spPr>
        <p:txBody>
          <a:bodyPr/>
          <a:lstStyle/>
          <a:p>
            <a:pPr marL="0" lvl="0" indent="0">
              <a:buNone/>
            </a:pPr>
            <a:r>
              <a:rPr lang="en-ZA" dirty="0" smtClean="0"/>
              <a:t>Below is the linkage between the Strategic Plan 2020-2025 and APP 2022/23:</a:t>
            </a:r>
          </a:p>
          <a:p>
            <a:pPr marL="0" lvl="0" indent="0">
              <a:buNone/>
            </a:pPr>
            <a:endParaRPr lang="en-ZA" dirty="0" smtClean="0"/>
          </a:p>
          <a:p>
            <a:pPr marL="0" lvl="0" indent="0">
              <a:buNone/>
            </a:pPr>
            <a:endParaRPr lang="en-ZA" sz="11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528337315"/>
              </p:ext>
            </p:extLst>
          </p:nvPr>
        </p:nvGraphicFramePr>
        <p:xfrm>
          <a:off x="125506" y="1208741"/>
          <a:ext cx="8364070" cy="1376680"/>
        </p:xfrm>
        <a:graphic>
          <a:graphicData uri="http://schemas.openxmlformats.org/drawingml/2006/table">
            <a:tbl>
              <a:tblPr firstRow="1" bandRow="1">
                <a:tableStyleId>{5C22544A-7EE6-4342-B048-85BDC9FD1C3A}</a:tableStyleId>
              </a:tblPr>
              <a:tblGrid>
                <a:gridCol w="2996936"/>
                <a:gridCol w="536713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Arial" panose="020B0604020202020204" pitchFamily="34" charset="0"/>
                          <a:ea typeface="+mn-ea"/>
                          <a:cs typeface="Arial" panose="020B0604020202020204" pitchFamily="34" charset="0"/>
                        </a:rPr>
                        <a:t>Strategic Plan Outcomes </a:t>
                      </a:r>
                    </a:p>
                  </a:txBody>
                  <a:tcPr/>
                </a:tc>
                <a:tc>
                  <a:txBody>
                    <a:bodyPr/>
                    <a:lstStyle/>
                    <a:p>
                      <a:pPr marL="0" algn="l" defTabSz="914400" rtl="0" eaLnBrk="1" latinLnBrk="0" hangingPunct="1"/>
                      <a:r>
                        <a:rPr lang="en-ZA" sz="1400" b="1" kern="1200" dirty="0" smtClean="0">
                          <a:solidFill>
                            <a:schemeClr val="lt1"/>
                          </a:solidFill>
                          <a:latin typeface="Arial" panose="020B0604020202020204" pitchFamily="34" charset="0"/>
                          <a:ea typeface="+mn-ea"/>
                          <a:cs typeface="Arial" panose="020B0604020202020204" pitchFamily="34" charset="0"/>
                        </a:rPr>
                        <a:t>APP Output</a:t>
                      </a:r>
                      <a:endParaRPr lang="en-ZA" sz="1400" b="1" kern="1200" dirty="0">
                        <a:solidFill>
                          <a:schemeClr val="lt1"/>
                        </a:solidFill>
                        <a:latin typeface="Arial" panose="020B0604020202020204" pitchFamily="34" charset="0"/>
                        <a:ea typeface="+mn-ea"/>
                        <a:cs typeface="Arial" panose="020B0604020202020204" pitchFamily="34" charset="0"/>
                      </a:endParaRPr>
                    </a:p>
                  </a:txBody>
                  <a:tcPr/>
                </a:tc>
              </a:tr>
              <a:tr h="370840">
                <a:tc>
                  <a:txBody>
                    <a:bodyPr/>
                    <a:lstStyle/>
                    <a:p>
                      <a:pPr marL="0" algn="l" defTabSz="914400" rtl="0" eaLnBrk="1" latinLnBrk="0" hangingPunct="1"/>
                      <a:r>
                        <a:rPr lang="en-ZA" sz="1200" b="0" i="0" u="none" strike="noStrike" kern="1200" baseline="0" dirty="0" smtClean="0">
                          <a:solidFill>
                            <a:schemeClr val="dk1"/>
                          </a:solidFill>
                          <a:latin typeface="MyriadPro-Light"/>
                          <a:ea typeface="+mn-ea"/>
                          <a:cs typeface="+mn-cs"/>
                        </a:rPr>
                        <a:t>Revised legislative framework to respond to and enforce rights of women, youth and persons with disabilities</a:t>
                      </a:r>
                      <a:endParaRPr lang="en-ZA" sz="1200" b="0" i="0" u="none" strike="noStrike" kern="1200" baseline="0" dirty="0">
                        <a:solidFill>
                          <a:schemeClr val="dk1"/>
                        </a:solidFill>
                        <a:latin typeface="MyriadPro-Ligh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Policies and legislation on Youth Development</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Monitoring of the NYDA</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Integrated Gender, Youth and Disability Machineries Framework</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Report on international youth work</a:t>
                      </a:r>
                    </a:p>
                    <a:p>
                      <a:pPr marL="171450" indent="-171450" algn="l" defTabSz="914400" rtl="0" eaLnBrk="1" latinLnBrk="0" hangingPunct="1">
                        <a:buFont typeface="Arial" panose="020B0604020202020204" pitchFamily="34" charset="0"/>
                        <a:buChar char="•"/>
                      </a:pPr>
                      <a:r>
                        <a:rPr lang="en-ZA" sz="1200" b="0" i="0" u="none" strike="noStrike" kern="1200" baseline="0" dirty="0" smtClean="0">
                          <a:solidFill>
                            <a:schemeClr val="dk1"/>
                          </a:solidFill>
                          <a:latin typeface="MyriadPro-Light"/>
                          <a:ea typeface="+mn-ea"/>
                          <a:cs typeface="+mn-cs"/>
                        </a:rPr>
                        <a:t>Frameworks on Persons with disabilities</a:t>
                      </a:r>
                    </a:p>
                  </a:txBody>
                  <a:tcPr/>
                </a:tc>
              </a:tr>
            </a:tbl>
          </a:graphicData>
        </a:graphic>
      </p:graphicFrame>
    </p:spTree>
    <p:extLst>
      <p:ext uri="{BB962C8B-B14F-4D97-AF65-F5344CB8AC3E}">
        <p14:creationId xmlns:p14="http://schemas.microsoft.com/office/powerpoint/2010/main" xmlns="" val="83746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0" y="1"/>
            <a:ext cx="9143999" cy="571500"/>
          </a:xfrm>
          <a:solidFill>
            <a:schemeClr val="accent3">
              <a:lumMod val="75000"/>
            </a:schemeClr>
          </a:solidFill>
        </p:spPr>
        <p:txBody>
          <a:bodyPr>
            <a:normAutofit/>
          </a:bodyPr>
          <a:lstStyle/>
          <a:p>
            <a:r>
              <a:rPr lang="en-US" sz="2000" b="1" dirty="0">
                <a:solidFill>
                  <a:schemeClr val="bg1"/>
                </a:solidFill>
              </a:rPr>
              <a:t>DWYPD Mandate</a:t>
            </a:r>
            <a:r>
              <a:rPr lang="en-ZA" sz="2000" b="1" dirty="0">
                <a:solidFill>
                  <a:schemeClr val="bg1"/>
                </a:solidFill>
              </a:rPr>
              <a:t> </a:t>
            </a:r>
            <a:endParaRPr lang="en-US" sz="2000"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992246281"/>
              </p:ext>
            </p:extLst>
          </p:nvPr>
        </p:nvGraphicFramePr>
        <p:xfrm>
          <a:off x="167425" y="1931831"/>
          <a:ext cx="3326402" cy="4280710"/>
        </p:xfrm>
        <a:graphic>
          <a:graphicData uri="http://schemas.openxmlformats.org/drawingml/2006/table">
            <a:tbl>
              <a:tblPr firstRow="1" bandRow="1">
                <a:tableStyleId>{5C22544A-7EE6-4342-B048-85BDC9FD1C3A}</a:tableStyleId>
              </a:tblPr>
              <a:tblGrid>
                <a:gridCol w="3326402"/>
              </a:tblGrid>
              <a:tr h="4280710">
                <a:tc>
                  <a: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mandate of the department is to regulate the socio-economic transformation and implementation of the empowerment and participation of women, youth and persons with disabilities.</a:t>
                      </a:r>
                    </a:p>
                    <a:p>
                      <a:endParaRPr lang="en-ZA" dirty="0"/>
                    </a:p>
                  </a:txBody>
                  <a:tcP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650380289"/>
              </p:ext>
            </p:extLst>
          </p:nvPr>
        </p:nvGraphicFramePr>
        <p:xfrm>
          <a:off x="3589361" y="1008529"/>
          <a:ext cx="4353636" cy="3972903"/>
        </p:xfrm>
        <a:graphic>
          <a:graphicData uri="http://schemas.openxmlformats.org/drawingml/2006/table">
            <a:tbl>
              <a:tblPr firstRow="1" bandRow="1">
                <a:tableStyleId>{5C22544A-7EE6-4342-B048-85BDC9FD1C3A}</a:tableStyleId>
              </a:tblPr>
              <a:tblGrid>
                <a:gridCol w="4353636"/>
              </a:tblGrid>
              <a:tr h="3972903">
                <a:tc>
                  <a:txBody>
                    <a:bodyPr/>
                    <a:lstStyle/>
                    <a:p>
                      <a:pPr marL="0" marR="0" lvl="0" indent="0" algn="l"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smtClean="0">
                          <a:ln>
                            <a:noFill/>
                          </a:ln>
                          <a:solidFill>
                            <a:srgbClr val="37A76F">
                              <a:lumMod val="75000"/>
                            </a:srgbClr>
                          </a:solidFill>
                          <a:effectLst/>
                          <a:uLnTx/>
                          <a:uFillTx/>
                          <a:latin typeface="Arial" panose="020B0604020202020204" pitchFamily="34" charset="0"/>
                          <a:ea typeface="+mn-ea"/>
                          <a:cs typeface="Arial" panose="020B0604020202020204" pitchFamily="34" charset="0"/>
                        </a:rPr>
                        <a:t>Updates to the relevant legislation and Policy mandates</a:t>
                      </a:r>
                      <a:endParaRPr lang="en-ZA" sz="1600" b="1" kern="1200" noProof="0" dirty="0" smtClean="0">
                        <a:solidFill>
                          <a:srgbClr val="37A76F">
                            <a:lumMod val="75000"/>
                          </a:srgbClr>
                        </a:solidFill>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Bills for approval by cabinet in the 2022/2023 financial year:</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National Council on Gender Based Violence and Femicide Bill; </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National Youth Development Agency Amendment Bill; and </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Promotion of Women’s Rights, Empowerment and Gender Equality Bill. </a:t>
                      </a:r>
                      <a:endParaRPr kumimoji="0" lang="en-ZA" sz="16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endParaRPr lang="en-ZA" dirty="0"/>
                    </a:p>
                  </a:txBody>
                  <a:tcPr>
                    <a:noFill/>
                  </a:tcPr>
                </a:tc>
              </a:tr>
            </a:tbl>
          </a:graphicData>
        </a:graphic>
      </p:graphicFrame>
      <p:pic>
        <p:nvPicPr>
          <p:cNvPr id="8" name="Picture 7"/>
          <p:cNvPicPr>
            <a:picLocks noChangeAspect="1"/>
          </p:cNvPicPr>
          <p:nvPr/>
        </p:nvPicPr>
        <p:blipFill>
          <a:blip r:embed="rId2">
            <a:duotone>
              <a:schemeClr val="accent3">
                <a:shade val="45000"/>
                <a:satMod val="135000"/>
              </a:schemeClr>
              <a:prstClr val="white"/>
            </a:duotone>
          </a:blip>
          <a:stretch>
            <a:fillRect/>
          </a:stretch>
        </p:blipFill>
        <p:spPr>
          <a:xfrm>
            <a:off x="463639" y="1008529"/>
            <a:ext cx="2709867" cy="2468963"/>
          </a:xfrm>
          <a:prstGeom prst="ellipse">
            <a:avLst/>
          </a:prstGeom>
          <a:solidFill>
            <a:schemeClr val="accent2">
              <a:lumMod val="50000"/>
            </a:schemeClr>
          </a:solidFill>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39277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0" y="-1107473"/>
            <a:ext cx="9144000" cy="1107474"/>
          </a:xfrm>
          <a:solidFill>
            <a:schemeClr val="accent3">
              <a:lumMod val="75000"/>
            </a:schemeClr>
          </a:solidFill>
        </p:spPr>
        <p:txBody>
          <a:bodyPr>
            <a:normAutofit/>
          </a:bodyPr>
          <a:lstStyle/>
          <a:p>
            <a:r>
              <a:rPr lang="en-US" sz="2000" b="1" dirty="0">
                <a:solidFill>
                  <a:schemeClr val="bg1"/>
                </a:solidFill>
              </a:rPr>
              <a:t>Vision, Mission statements and Values</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xmlns="">
                  <a14:imgLayer r:embed="rId3">
                    <a14:imgEffect>
                      <a14:colorTemperature colorTemp="11500"/>
                    </a14:imgEffect>
                    <a14:imgEffect>
                      <a14:brightnessContrast bright="-40000" contrast="40000"/>
                    </a14:imgEffect>
                  </a14:imgLayer>
                </a14:imgProps>
              </a:ext>
            </a:extLst>
          </a:blip>
          <a:stretch>
            <a:fillRect/>
          </a:stretch>
        </p:blipFill>
        <p:spPr>
          <a:xfrm>
            <a:off x="0" y="1"/>
            <a:ext cx="9144000" cy="6220690"/>
          </a:xfrm>
          <a:prstGeom prst="rect">
            <a:avLst/>
          </a:prstGeom>
          <a:solidFill>
            <a:schemeClr val="accent2">
              <a:lumMod val="75000"/>
            </a:schemeClr>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TextBox 8"/>
          <p:cNvSpPr txBox="1"/>
          <p:nvPr/>
        </p:nvSpPr>
        <p:spPr>
          <a:xfrm>
            <a:off x="3499218" y="5165693"/>
            <a:ext cx="2829864" cy="830997"/>
          </a:xfrm>
          <a:prstGeom prst="rect">
            <a:avLst/>
          </a:prstGeom>
        </p:spPr>
        <p:txBody>
          <a:bodyPr wrap="square" rtlCol="0">
            <a:spAutoFit/>
          </a:bodyPr>
          <a:lstStyle/>
          <a:p>
            <a:r>
              <a:rPr lang="en-US" sz="1600" dirty="0">
                <a:latin typeface="Arial" panose="020B0604020202020204" pitchFamily="34" charset="0"/>
                <a:cs typeface="Arial" panose="020B0604020202020204" pitchFamily="34" charset="0"/>
              </a:rPr>
              <a:t>By regulating the rights of</a:t>
            </a:r>
          </a:p>
          <a:p>
            <a:r>
              <a:rPr lang="en-ZA" sz="1600" dirty="0">
                <a:latin typeface="Arial" panose="020B0604020202020204" pitchFamily="34" charset="0"/>
                <a:cs typeface="Arial" panose="020B0604020202020204" pitchFamily="34" charset="0"/>
              </a:rPr>
              <a:t>Women, Youth and Persons</a:t>
            </a:r>
          </a:p>
          <a:p>
            <a:r>
              <a:rPr lang="en-ZA" sz="1600" dirty="0">
                <a:latin typeface="Arial" panose="020B0604020202020204" pitchFamily="34" charset="0"/>
                <a:cs typeface="Arial" panose="020B0604020202020204" pitchFamily="34" charset="0"/>
              </a:rPr>
              <a:t>with Disabilities</a:t>
            </a:r>
          </a:p>
        </p:txBody>
      </p:sp>
      <p:sp>
        <p:nvSpPr>
          <p:cNvPr id="10" name="TextBox 9"/>
          <p:cNvSpPr txBox="1"/>
          <p:nvPr/>
        </p:nvSpPr>
        <p:spPr>
          <a:xfrm>
            <a:off x="6607405" y="5165692"/>
            <a:ext cx="1977606" cy="830997"/>
          </a:xfrm>
          <a:prstGeom prst="rect">
            <a:avLst/>
          </a:prstGeom>
          <a:noFill/>
        </p:spPr>
        <p:txBody>
          <a:bodyPr wrap="square" rtlCol="0">
            <a:spAutoFit/>
          </a:bodyPr>
          <a:lstStyle/>
          <a:p>
            <a:pPr marL="171450" indent="-171450">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Integrity</a:t>
            </a:r>
          </a:p>
          <a:p>
            <a:pPr marL="171450" indent="-171450">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Accountability</a:t>
            </a:r>
            <a:endParaRPr lang="en-ZA" sz="16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Professionalism</a:t>
            </a:r>
            <a:endParaRPr lang="en-ZA" sz="1600" dirty="0">
              <a:latin typeface="Arial" panose="020B0604020202020204" pitchFamily="34" charset="0"/>
              <a:cs typeface="Arial" panose="020B0604020202020204" pitchFamily="34" charset="0"/>
            </a:endParaRPr>
          </a:p>
        </p:txBody>
      </p:sp>
      <p:sp>
        <p:nvSpPr>
          <p:cNvPr id="3" name="TextBox 2"/>
          <p:cNvSpPr txBox="1"/>
          <p:nvPr/>
        </p:nvSpPr>
        <p:spPr>
          <a:xfrm>
            <a:off x="540913" y="5227248"/>
            <a:ext cx="2781836" cy="830997"/>
          </a:xfrm>
          <a:prstGeom prst="rect">
            <a:avLst/>
          </a:prstGeom>
          <a:noFill/>
        </p:spPr>
        <p:txBody>
          <a:bodyPr wrap="square" rtlCol="0">
            <a:spAutoFit/>
          </a:bodyPr>
          <a:lstStyle/>
          <a:p>
            <a:r>
              <a:rPr lang="en-ZA" sz="1600" dirty="0" smtClean="0">
                <a:latin typeface="Arial" panose="020B0604020202020204" pitchFamily="34" charset="0"/>
                <a:cs typeface="Arial" panose="020B0604020202020204" pitchFamily="34" charset="0"/>
              </a:rPr>
              <a:t>Rights of women, Youth and Persons with Disabilities realized</a:t>
            </a:r>
            <a:endParaRPr lang="en-ZA" sz="1600" dirty="0">
              <a:latin typeface="Arial" panose="020B0604020202020204" pitchFamily="34" charset="0"/>
              <a:cs typeface="Arial" panose="020B0604020202020204" pitchFamily="34" charset="0"/>
            </a:endParaRPr>
          </a:p>
        </p:txBody>
      </p:sp>
      <p:sp>
        <p:nvSpPr>
          <p:cNvPr id="7" name="Title 1"/>
          <p:cNvSpPr txBox="1">
            <a:spLocks/>
          </p:cNvSpPr>
          <p:nvPr/>
        </p:nvSpPr>
        <p:spPr>
          <a:xfrm>
            <a:off x="0" y="1"/>
            <a:ext cx="9143999" cy="641684"/>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ZA" sz="2000" b="1" dirty="0" smtClean="0">
                <a:solidFill>
                  <a:schemeClr val="bg1"/>
                </a:solidFill>
              </a:rPr>
              <a:t>Strategic Focus</a:t>
            </a:r>
            <a:endParaRPr lang="en-ZA" sz="2000" b="1" dirty="0">
              <a:solidFill>
                <a:schemeClr val="bg1"/>
              </a:solidFill>
            </a:endParaRPr>
          </a:p>
        </p:txBody>
      </p:sp>
    </p:spTree>
    <p:extLst>
      <p:ext uri="{BB962C8B-B14F-4D97-AF65-F5344CB8AC3E}">
        <p14:creationId xmlns:p14="http://schemas.microsoft.com/office/powerpoint/2010/main" xmlns="" val="418034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625" y="207004"/>
            <a:ext cx="8736495" cy="767931"/>
          </a:xfrm>
          <a:solidFill>
            <a:schemeClr val="accent3">
              <a:lumMod val="75000"/>
            </a:schemeClr>
          </a:solidFill>
        </p:spPr>
        <p:txBody>
          <a:bodyPr>
            <a:normAutofit/>
          </a:bodyPr>
          <a:lstStyle/>
          <a:p>
            <a:r>
              <a:rPr lang="en-GB" sz="2000" b="1" dirty="0">
                <a:solidFill>
                  <a:schemeClr val="bg1"/>
                </a:solidFill>
              </a:rPr>
              <a:t>DWYPD P</a:t>
            </a:r>
            <a:r>
              <a:rPr lang="en-GB" sz="2000" b="1" dirty="0" smtClean="0">
                <a:solidFill>
                  <a:schemeClr val="bg1"/>
                </a:solidFill>
              </a:rPr>
              <a:t>rogrammes</a:t>
            </a:r>
            <a:endParaRPr lang="en-ZA" sz="2000" b="1" dirty="0">
              <a:solidFill>
                <a:schemeClr val="bg1"/>
              </a:solidFill>
            </a:endParaRPr>
          </a:p>
        </p:txBody>
      </p:sp>
      <p:sp>
        <p:nvSpPr>
          <p:cNvPr id="6" name="TextBox 5"/>
          <p:cNvSpPr txBox="1"/>
          <p:nvPr/>
        </p:nvSpPr>
        <p:spPr>
          <a:xfrm>
            <a:off x="4552950" y="2762250"/>
            <a:ext cx="184731" cy="369332"/>
          </a:xfrm>
          <a:prstGeom prst="rect">
            <a:avLst/>
          </a:prstGeom>
          <a:noFill/>
        </p:spPr>
        <p:txBody>
          <a:bodyPr wrap="none" rtlCol="0">
            <a:spAutoFit/>
          </a:bodyPr>
          <a:lstStyle/>
          <a:p>
            <a:endParaRPr lang="en-ZA" dirty="0">
              <a:solidFill>
                <a:prstClr val="black"/>
              </a:solidFill>
            </a:endParaRPr>
          </a:p>
        </p:txBody>
      </p:sp>
      <p:graphicFrame>
        <p:nvGraphicFramePr>
          <p:cNvPr id="3" name="Diagram 2"/>
          <p:cNvGraphicFramePr/>
          <p:nvPr>
            <p:extLst>
              <p:ext uri="{D42A27DB-BD31-4B8C-83A1-F6EECF244321}">
                <p14:modId xmlns:p14="http://schemas.microsoft.com/office/powerpoint/2010/main" xmlns="" val="890955383"/>
              </p:ext>
            </p:extLst>
          </p:nvPr>
        </p:nvGraphicFramePr>
        <p:xfrm>
          <a:off x="379880" y="974935"/>
          <a:ext cx="8239686" cy="526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owchart: Alternate Process 11"/>
          <p:cNvSpPr/>
          <p:nvPr/>
        </p:nvSpPr>
        <p:spPr>
          <a:xfrm>
            <a:off x="679073" y="1505394"/>
            <a:ext cx="1761565" cy="1420801"/>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latin typeface="Arial" panose="020B0604020202020204" pitchFamily="34" charset="0"/>
                <a:cs typeface="Arial" panose="020B0604020202020204" pitchFamily="34" charset="0"/>
              </a:rPr>
              <a:t>Programme 1</a:t>
            </a:r>
            <a:endParaRPr lang="en-ZA" sz="1100" b="1" dirty="0">
              <a:latin typeface="Arial" panose="020B0604020202020204" pitchFamily="34" charset="0"/>
              <a:cs typeface="Arial" panose="020B0604020202020204" pitchFamily="34" charset="0"/>
            </a:endParaRPr>
          </a:p>
        </p:txBody>
      </p:sp>
      <p:sp>
        <p:nvSpPr>
          <p:cNvPr id="15" name="Flowchart: Alternate Process 14"/>
          <p:cNvSpPr/>
          <p:nvPr/>
        </p:nvSpPr>
        <p:spPr>
          <a:xfrm>
            <a:off x="4587135" y="1545609"/>
            <a:ext cx="1778541" cy="1420801"/>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latin typeface="Arial" panose="020B0604020202020204" pitchFamily="34" charset="0"/>
                <a:cs typeface="Arial" panose="020B0604020202020204" pitchFamily="34" charset="0"/>
              </a:rPr>
              <a:t>Programme</a:t>
            </a:r>
            <a:r>
              <a:rPr lang="en-ZA" b="1" dirty="0" smtClean="0"/>
              <a:t> </a:t>
            </a:r>
            <a:r>
              <a:rPr lang="en-ZA" sz="1100" b="1" dirty="0" smtClean="0">
                <a:latin typeface="Arial" panose="020B0604020202020204" pitchFamily="34" charset="0"/>
                <a:cs typeface="Arial" panose="020B0604020202020204" pitchFamily="34" charset="0"/>
              </a:rPr>
              <a:t>3</a:t>
            </a:r>
            <a:endParaRPr lang="en-ZA" sz="1100" b="1" dirty="0">
              <a:latin typeface="Arial" panose="020B0604020202020204" pitchFamily="34" charset="0"/>
              <a:cs typeface="Arial" panose="020B0604020202020204" pitchFamily="34" charset="0"/>
            </a:endParaRPr>
          </a:p>
        </p:txBody>
      </p:sp>
      <p:sp>
        <p:nvSpPr>
          <p:cNvPr id="16" name="Flowchart: Alternate Process 15"/>
          <p:cNvSpPr/>
          <p:nvPr/>
        </p:nvSpPr>
        <p:spPr>
          <a:xfrm>
            <a:off x="6600100" y="1552459"/>
            <a:ext cx="1788458" cy="1420801"/>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latin typeface="Arial" panose="020B0604020202020204" pitchFamily="34" charset="0"/>
                <a:cs typeface="Arial" panose="020B0604020202020204" pitchFamily="34" charset="0"/>
              </a:rPr>
              <a:t>Programme 4</a:t>
            </a:r>
            <a:endParaRPr lang="en-ZA" sz="1100" b="1" dirty="0">
              <a:latin typeface="Arial" panose="020B0604020202020204" pitchFamily="34" charset="0"/>
              <a:cs typeface="Arial" panose="020B0604020202020204" pitchFamily="34" charset="0"/>
            </a:endParaRPr>
          </a:p>
        </p:txBody>
      </p:sp>
      <p:sp>
        <p:nvSpPr>
          <p:cNvPr id="19" name="Rounded Rectangle 18"/>
          <p:cNvSpPr/>
          <p:nvPr/>
        </p:nvSpPr>
        <p:spPr>
          <a:xfrm>
            <a:off x="2688809" y="1552459"/>
            <a:ext cx="1663903" cy="132667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latin typeface="Arial" panose="020B0604020202020204" pitchFamily="34" charset="0"/>
                <a:cs typeface="Arial" panose="020B0604020202020204" pitchFamily="34" charset="0"/>
              </a:rPr>
              <a:t>Programme</a:t>
            </a:r>
            <a:r>
              <a:rPr lang="en-ZA" b="1" dirty="0" smtClean="0"/>
              <a:t> </a:t>
            </a:r>
            <a:r>
              <a:rPr lang="en-ZA" sz="1100" b="1" dirty="0" smtClean="0">
                <a:latin typeface="Arial" panose="020B0604020202020204" pitchFamily="34" charset="0"/>
                <a:cs typeface="Arial" panose="020B0604020202020204" pitchFamily="34" charset="0"/>
              </a:rPr>
              <a:t>2</a:t>
            </a:r>
            <a:endParaRPr lang="en-ZA" sz="1100" b="1" dirty="0">
              <a:latin typeface="Arial" panose="020B0604020202020204" pitchFamily="34" charset="0"/>
              <a:cs typeface="Arial" panose="020B0604020202020204" pitchFamily="34" charset="0"/>
            </a:endParaRPr>
          </a:p>
        </p:txBody>
      </p:sp>
      <p:sp>
        <p:nvSpPr>
          <p:cNvPr id="23" name="Down Arrow 22"/>
          <p:cNvSpPr/>
          <p:nvPr/>
        </p:nvSpPr>
        <p:spPr>
          <a:xfrm>
            <a:off x="7252013" y="3131582"/>
            <a:ext cx="484632" cy="310865"/>
          </a:xfrm>
          <a:prstGeom prst="downArrow">
            <a:avLst/>
          </a:prstGeom>
          <a:solidFill>
            <a:srgbClr val="956E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Down Arrow 23"/>
          <p:cNvSpPr/>
          <p:nvPr/>
        </p:nvSpPr>
        <p:spPr>
          <a:xfrm>
            <a:off x="5285239" y="3131582"/>
            <a:ext cx="484632" cy="310865"/>
          </a:xfrm>
          <a:prstGeom prst="downArrow">
            <a:avLst/>
          </a:prstGeom>
          <a:solidFill>
            <a:srgbClr val="956E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Down Arrow 24"/>
          <p:cNvSpPr/>
          <p:nvPr/>
        </p:nvSpPr>
        <p:spPr>
          <a:xfrm>
            <a:off x="3278444" y="3131582"/>
            <a:ext cx="484632" cy="325073"/>
          </a:xfrm>
          <a:prstGeom prst="downArrow">
            <a:avLst/>
          </a:prstGeom>
          <a:solidFill>
            <a:srgbClr val="956E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Down Arrow 25"/>
          <p:cNvSpPr/>
          <p:nvPr/>
        </p:nvSpPr>
        <p:spPr>
          <a:xfrm>
            <a:off x="1250576" y="3131582"/>
            <a:ext cx="484632" cy="310865"/>
          </a:xfrm>
          <a:prstGeom prst="downArrow">
            <a:avLst/>
          </a:prstGeom>
          <a:solidFill>
            <a:srgbClr val="956E27"/>
          </a:solidFill>
          <a:ln>
            <a:solidFill>
              <a:srgbClr val="956E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10942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saturation sat="400000"/>
                    </a14:imgEffect>
                  </a14:imgLayer>
                </a14:imgProps>
              </a:ext>
            </a:extLst>
          </a:blip>
          <a:stretch>
            <a:fillRect/>
          </a:stretch>
        </p:blipFill>
        <p:spPr>
          <a:xfrm>
            <a:off x="0" y="0"/>
            <a:ext cx="9144000" cy="6010275"/>
          </a:xfrm>
          <a:prstGeom prst="rect">
            <a:avLst/>
          </a:prstGeom>
        </p:spPr>
      </p:pic>
      <p:sp>
        <p:nvSpPr>
          <p:cNvPr id="10" name="Rectangle 9"/>
          <p:cNvSpPr/>
          <p:nvPr/>
        </p:nvSpPr>
        <p:spPr>
          <a:xfrm>
            <a:off x="352425" y="3105835"/>
            <a:ext cx="8686800" cy="2062103"/>
          </a:xfrm>
          <a:prstGeom prst="rect">
            <a:avLst/>
          </a:prstGeom>
        </p:spPr>
        <p:txBody>
          <a:bodyPr wrap="square">
            <a:spAutoFit/>
          </a:bodyPr>
          <a:lstStyle/>
          <a:p>
            <a:endParaRPr lang="en-US" spc="-10" dirty="0" smtClean="0">
              <a:solidFill>
                <a:prstClr val="black"/>
              </a:solidFill>
            </a:endParaRPr>
          </a:p>
          <a:p>
            <a:endParaRPr lang="en-US" spc="-10" dirty="0">
              <a:solidFill>
                <a:prstClr val="black"/>
              </a:solidFill>
            </a:endParaRPr>
          </a:p>
          <a:p>
            <a:endParaRPr lang="en-US" spc="-10" dirty="0" smtClean="0">
              <a:solidFill>
                <a:prstClr val="black"/>
              </a:solidFill>
            </a:endParaRPr>
          </a:p>
          <a:p>
            <a:endParaRPr lang="en-US" spc="-10" dirty="0">
              <a:solidFill>
                <a:prstClr val="black"/>
              </a:solidFill>
            </a:endParaRPr>
          </a:p>
          <a:p>
            <a:endParaRPr lang="en-US" spc="-10" dirty="0" smtClean="0">
              <a:solidFill>
                <a:prstClr val="black"/>
              </a:solidFill>
            </a:endParaRPr>
          </a:p>
          <a:p>
            <a:endParaRPr lang="en-US" spc="-10" dirty="0">
              <a:solidFill>
                <a:prstClr val="black"/>
              </a:solidFill>
            </a:endParaRPr>
          </a:p>
          <a:p>
            <a:r>
              <a:rPr lang="en-US" sz="2000" dirty="0" smtClean="0">
                <a:latin typeface="Arial" panose="020B0604020202020204" pitchFamily="34" charset="0"/>
                <a:cs typeface="Arial" panose="020B0604020202020204" pitchFamily="34" charset="0"/>
              </a:rPr>
              <a:t>OUTCOME</a:t>
            </a:r>
            <a:r>
              <a:rPr lang="en-US" sz="2000" spc="-95" dirty="0" smtClean="0">
                <a:latin typeface="Arial" panose="020B0604020202020204" pitchFamily="34" charset="0"/>
                <a:cs typeface="Arial" panose="020B0604020202020204" pitchFamily="34" charset="0"/>
              </a:rPr>
              <a:t>, OUTPUT </a:t>
            </a:r>
            <a:r>
              <a:rPr lang="en-US" sz="2000" spc="20" dirty="0" smtClean="0">
                <a:latin typeface="Arial" panose="020B0604020202020204" pitchFamily="34" charset="0"/>
                <a:cs typeface="Arial" panose="020B0604020202020204" pitchFamily="34" charset="0"/>
              </a:rPr>
              <a:t>AND</a:t>
            </a:r>
            <a:r>
              <a:rPr lang="en-US" sz="2000" spc="-100" dirty="0" smtClean="0">
                <a:latin typeface="Arial" panose="020B0604020202020204" pitchFamily="34" charset="0"/>
                <a:cs typeface="Arial" panose="020B0604020202020204" pitchFamily="34" charset="0"/>
              </a:rPr>
              <a:t> </a:t>
            </a:r>
            <a:r>
              <a:rPr lang="en-US" sz="2000" spc="15" dirty="0" smtClean="0">
                <a:latin typeface="Arial" panose="020B0604020202020204" pitchFamily="34" charset="0"/>
                <a:cs typeface="Arial" panose="020B0604020202020204" pitchFamily="34" charset="0"/>
              </a:rPr>
              <a:t>ANNUAL</a:t>
            </a:r>
            <a:r>
              <a:rPr lang="en-US" sz="2000" spc="-45" dirty="0" smtClean="0">
                <a:latin typeface="Arial" panose="020B0604020202020204" pitchFamily="34" charset="0"/>
                <a:cs typeface="Arial" panose="020B0604020202020204" pitchFamily="34" charset="0"/>
              </a:rPr>
              <a:t> </a:t>
            </a:r>
            <a:r>
              <a:rPr lang="en-US" sz="2000" spc="-15" dirty="0" smtClean="0">
                <a:latin typeface="Arial" panose="020B0604020202020204" pitchFamily="34" charset="0"/>
                <a:cs typeface="Arial" panose="020B0604020202020204" pitchFamily="34" charset="0"/>
              </a:rPr>
              <a:t>TARGETS</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54624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9" y="114541"/>
            <a:ext cx="8736495" cy="573730"/>
          </a:xfrm>
          <a:solidFill>
            <a:schemeClr val="accent3">
              <a:lumMod val="75000"/>
            </a:schemeClr>
          </a:solidFill>
        </p:spPr>
        <p:txBody>
          <a:bodyPr>
            <a:normAutofit/>
          </a:bodyPr>
          <a:lstStyle/>
          <a:p>
            <a:pPr algn="just"/>
            <a:r>
              <a:rPr lang="en-ZA" sz="2000" dirty="0" smtClean="0">
                <a:solidFill>
                  <a:srgbClr val="70AD47">
                    <a:lumMod val="50000"/>
                  </a:srgbClr>
                </a:solidFill>
              </a:rPr>
              <a:t> </a:t>
            </a:r>
            <a:r>
              <a:rPr lang="en-ZA" sz="2000" b="1" dirty="0">
                <a:solidFill>
                  <a:schemeClr val="bg1"/>
                </a:solidFill>
              </a:rPr>
              <a:t>Programme </a:t>
            </a:r>
            <a:r>
              <a:rPr lang="en-ZA" sz="2000" b="1" dirty="0" smtClean="0">
                <a:solidFill>
                  <a:schemeClr val="bg1"/>
                </a:solidFill>
              </a:rPr>
              <a:t>1 Administration</a:t>
            </a:r>
            <a:endParaRPr lang="en-ZA" sz="2000" b="1" dirty="0">
              <a:solidFill>
                <a:schemeClr val="bg1"/>
              </a:solidFill>
            </a:endParaRPr>
          </a:p>
        </p:txBody>
      </p:sp>
      <p:sp>
        <p:nvSpPr>
          <p:cNvPr id="3" name="Content Placeholder 2"/>
          <p:cNvSpPr>
            <a:spLocks noGrp="1"/>
          </p:cNvSpPr>
          <p:nvPr>
            <p:ph idx="1"/>
          </p:nvPr>
        </p:nvSpPr>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smtClean="0"/>
              <a:t>			     </a:t>
            </a:r>
            <a:endParaRPr lang="en-ZA" dirty="0"/>
          </a:p>
        </p:txBody>
      </p:sp>
      <p:sp>
        <p:nvSpPr>
          <p:cNvPr id="5" name="object 15">
            <a:extLst>
              <a:ext uri="{FF2B5EF4-FFF2-40B4-BE49-F238E27FC236}">
                <a16:creationId xmlns="" xmlns:a16="http://schemas.microsoft.com/office/drawing/2014/main" id="{86B5EF27-0570-2547-B04B-59209C87DA72}"/>
              </a:ext>
            </a:extLst>
          </p:cNvPr>
          <p:cNvSpPr txBox="1"/>
          <p:nvPr/>
        </p:nvSpPr>
        <p:spPr>
          <a:xfrm>
            <a:off x="107580" y="783399"/>
            <a:ext cx="3062618" cy="4344779"/>
          </a:xfrm>
          <a:prstGeom prst="rect">
            <a:avLst/>
          </a:prstGeom>
          <a:solidFill>
            <a:schemeClr val="accent3">
              <a:lumMod val="75000"/>
            </a:schemeClr>
          </a:solidFill>
          <a:ln>
            <a:solidFill>
              <a:schemeClr val="accent3">
                <a:lumMod val="75000"/>
              </a:schemeClr>
            </a:solidFill>
          </a:ln>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algn="ctr"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smtClean="0">
              <a:ln>
                <a:noFill/>
              </a:ln>
              <a:solidFill>
                <a:srgbClr val="FFFFFF"/>
              </a:solidFill>
              <a:effectLst/>
              <a:uLnTx/>
              <a:uFillTx/>
              <a:latin typeface="Arial"/>
              <a:cs typeface="Arial"/>
            </a:endParaRPr>
          </a:p>
          <a:p>
            <a:pPr lvl="0" algn="just" defTabSz="685800">
              <a:spcBef>
                <a:spcPts val="821"/>
              </a:spcBef>
              <a:defRPr/>
            </a:pPr>
            <a:r>
              <a:rPr lang="en-ZA" sz="1100" b="1" kern="0" dirty="0" smtClean="0">
                <a:solidFill>
                  <a:srgbClr val="FFFFFF"/>
                </a:solidFill>
                <a:latin typeface="Arial"/>
                <a:cs typeface="Arial"/>
              </a:rPr>
              <a:t>  </a:t>
            </a:r>
          </a:p>
          <a:p>
            <a:pPr lvl="0" algn="just" defTabSz="685800">
              <a:spcBef>
                <a:spcPts val="821"/>
              </a:spcBef>
              <a:defRPr/>
            </a:pPr>
            <a:r>
              <a:rPr lang="en-ZA" sz="1400" b="1" kern="0" dirty="0" smtClean="0">
                <a:solidFill>
                  <a:srgbClr val="FFFFFF"/>
                </a:solidFill>
                <a:latin typeface="Arial"/>
                <a:cs typeface="Arial"/>
              </a:rPr>
              <a:t>Purpose</a:t>
            </a:r>
            <a:endParaRPr lang="en-ZA" sz="1400" b="1" kern="0" dirty="0">
              <a:solidFill>
                <a:prstClr val="black"/>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kumimoji="0" lang="en-ZA" sz="1400" b="1" i="0" u="none" strike="noStrike" kern="0" cap="none" spc="0" normalizeH="0" baseline="0" noProof="0" dirty="0" smtClean="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ZA" sz="1400" b="1"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kumimoji="0" lang="en-ZA" sz="1400" b="1" i="0" u="none" strike="noStrike" kern="0" cap="none" spc="0" normalizeH="0" baseline="0" noProof="0" dirty="0" smtClean="0">
              <a:ln>
                <a:noFill/>
              </a:ln>
              <a:solidFill>
                <a:srgbClr val="FFFFFF"/>
              </a:solidFill>
              <a:effectLst/>
              <a:uLnTx/>
              <a:uFillTx/>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p:txBody>
      </p:sp>
      <p:sp>
        <p:nvSpPr>
          <p:cNvPr id="6" name="object 17">
            <a:extLst>
              <a:ext uri="{FF2B5EF4-FFF2-40B4-BE49-F238E27FC236}">
                <a16:creationId xmlns="" xmlns:a16="http://schemas.microsoft.com/office/drawing/2014/main" id="{DE934622-4CC6-2A4B-B57C-779BE16CC816}"/>
              </a:ext>
            </a:extLst>
          </p:cNvPr>
          <p:cNvSpPr/>
          <p:nvPr/>
        </p:nvSpPr>
        <p:spPr>
          <a:xfrm>
            <a:off x="926682" y="931856"/>
            <a:ext cx="1620252" cy="704850"/>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011840909"/>
              </p:ext>
            </p:extLst>
          </p:nvPr>
        </p:nvGraphicFramePr>
        <p:xfrm>
          <a:off x="3152774" y="783399"/>
          <a:ext cx="5691299" cy="4298613"/>
        </p:xfrm>
        <a:graphic>
          <a:graphicData uri="http://schemas.openxmlformats.org/drawingml/2006/table">
            <a:tbl>
              <a:tblPr firstRow="1" bandRow="1">
                <a:tableStyleId>{5C22544A-7EE6-4342-B048-85BDC9FD1C3A}</a:tableStyleId>
              </a:tblPr>
              <a:tblGrid>
                <a:gridCol w="5691299"/>
              </a:tblGrid>
              <a:tr h="429861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Arial"/>
                          <a:cs typeface="Arial"/>
                        </a:rPr>
                        <a:t>The</a:t>
                      </a:r>
                      <a:r>
                        <a:rPr lang="en-US" sz="1400" spc="-8" dirty="0" smtClean="0">
                          <a:solidFill>
                            <a:prstClr val="black"/>
                          </a:solidFill>
                          <a:latin typeface="Arial"/>
                          <a:cs typeface="Arial"/>
                        </a:rPr>
                        <a:t> </a:t>
                      </a:r>
                      <a:r>
                        <a:rPr lang="en-US" sz="1400" spc="-4" dirty="0" smtClean="0">
                          <a:solidFill>
                            <a:prstClr val="black"/>
                          </a:solidFill>
                          <a:latin typeface="Arial"/>
                          <a:cs typeface="Arial"/>
                        </a:rPr>
                        <a:t>programme</a:t>
                      </a:r>
                      <a:r>
                        <a:rPr lang="en-US" sz="1400" spc="-11" dirty="0" smtClean="0">
                          <a:solidFill>
                            <a:prstClr val="black"/>
                          </a:solidFill>
                          <a:latin typeface="Arial"/>
                          <a:cs typeface="Arial"/>
                        </a:rPr>
                        <a:t> </a:t>
                      </a:r>
                      <a:r>
                        <a:rPr lang="en-US" sz="1400" dirty="0" smtClean="0">
                          <a:solidFill>
                            <a:prstClr val="black"/>
                          </a:solidFill>
                          <a:latin typeface="Arial"/>
                          <a:cs typeface="Arial"/>
                        </a:rPr>
                        <a:t>consists</a:t>
                      </a:r>
                      <a:r>
                        <a:rPr lang="en-US" sz="1400" spc="-8" dirty="0" smtClean="0">
                          <a:solidFill>
                            <a:prstClr val="black"/>
                          </a:solidFill>
                          <a:latin typeface="Arial"/>
                          <a:cs typeface="Arial"/>
                        </a:rPr>
                        <a:t> </a:t>
                      </a:r>
                      <a:r>
                        <a:rPr lang="en-US" sz="1400" spc="-4" dirty="0" smtClean="0">
                          <a:solidFill>
                            <a:prstClr val="black"/>
                          </a:solidFill>
                          <a:latin typeface="Arial"/>
                          <a:cs typeface="Arial"/>
                        </a:rPr>
                        <a:t>of</a:t>
                      </a:r>
                      <a:r>
                        <a:rPr lang="en-US" sz="1400" spc="-11" dirty="0" smtClean="0">
                          <a:solidFill>
                            <a:prstClr val="black"/>
                          </a:solidFill>
                          <a:latin typeface="Arial"/>
                          <a:cs typeface="Arial"/>
                        </a:rPr>
                        <a:t> </a:t>
                      </a:r>
                      <a:r>
                        <a:rPr lang="en-US" sz="1400" dirty="0" smtClean="0">
                          <a:solidFill>
                            <a:prstClr val="black"/>
                          </a:solidFill>
                          <a:latin typeface="Arial"/>
                          <a:cs typeface="Arial"/>
                        </a:rPr>
                        <a:t>the</a:t>
                      </a:r>
                      <a:r>
                        <a:rPr lang="en-US" sz="1400" spc="-8" dirty="0" smtClean="0">
                          <a:solidFill>
                            <a:prstClr val="black"/>
                          </a:solidFill>
                          <a:latin typeface="Arial"/>
                          <a:cs typeface="Arial"/>
                        </a:rPr>
                        <a:t> </a:t>
                      </a:r>
                      <a:r>
                        <a:rPr lang="en-US" sz="1400" dirty="0" smtClean="0">
                          <a:solidFill>
                            <a:prstClr val="black"/>
                          </a:solidFill>
                          <a:latin typeface="Arial"/>
                          <a:cs typeface="Arial"/>
                        </a:rPr>
                        <a:t>following</a:t>
                      </a:r>
                      <a:r>
                        <a:rPr lang="en-US" sz="1400" spc="-8" dirty="0" smtClean="0">
                          <a:solidFill>
                            <a:prstClr val="black"/>
                          </a:solidFill>
                          <a:latin typeface="Arial"/>
                          <a:cs typeface="Arial"/>
                        </a:rPr>
                        <a:t> </a:t>
                      </a:r>
                      <a:r>
                        <a:rPr lang="en-US" sz="1400" dirty="0" smtClean="0">
                          <a:solidFill>
                            <a:prstClr val="black"/>
                          </a:solidFill>
                          <a:latin typeface="Arial"/>
                          <a:cs typeface="Arial"/>
                        </a:rPr>
                        <a:t>sub-</a:t>
                      </a:r>
                      <a:r>
                        <a:rPr lang="en-US" sz="1400" dirty="0" err="1" smtClean="0">
                          <a:solidFill>
                            <a:prstClr val="black"/>
                          </a:solidFill>
                          <a:latin typeface="Arial"/>
                          <a:cs typeface="Arial"/>
                        </a:rPr>
                        <a:t>programmes</a:t>
                      </a:r>
                      <a:r>
                        <a:rPr lang="en-US" sz="1400" dirty="0" smtClean="0">
                          <a:solidFill>
                            <a:prstClr val="black"/>
                          </a:solidFill>
                          <a:latin typeface="Arial"/>
                          <a:cs typeface="Arial"/>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chemeClr val="accent3">
                            <a:lumMod val="75000"/>
                          </a:schemeClr>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dirty="0" smtClean="0">
                          <a:solidFill>
                            <a:schemeClr val="accent3">
                              <a:lumMod val="75000"/>
                            </a:schemeClr>
                          </a:solidFill>
                          <a:latin typeface="Arial" panose="020B0604020202020204" pitchFamily="34" charset="0"/>
                          <a:ea typeface="+mn-ea"/>
                          <a:cs typeface="Arial" panose="020B0604020202020204" pitchFamily="34" charset="0"/>
                        </a:rPr>
                        <a:t>Ministry: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 executive support to political principals.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noProof="0" dirty="0" smtClean="0">
                          <a:solidFill>
                            <a:schemeClr val="accent3">
                              <a:lumMod val="75000"/>
                            </a:schemeClr>
                          </a:solidFill>
                          <a:latin typeface="Arial" panose="020B0604020202020204" pitchFamily="34" charset="0"/>
                          <a:ea typeface="+mn-ea"/>
                          <a:cs typeface="Arial" panose="020B0604020202020204" pitchFamily="34" charset="0"/>
                        </a:rPr>
                        <a:t>Departmental Management: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 executive support, strategic leadership and management of the </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DWYPD.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noProof="0" dirty="0" smtClean="0">
                          <a:solidFill>
                            <a:schemeClr val="accent3">
                              <a:lumMod val="75000"/>
                            </a:schemeClr>
                          </a:solidFill>
                          <a:latin typeface="Arial" panose="020B0604020202020204" pitchFamily="34" charset="0"/>
                          <a:ea typeface="+mn-ea"/>
                          <a:cs typeface="Arial" panose="020B0604020202020204" pitchFamily="34" charset="0"/>
                        </a:rPr>
                        <a:t>Corporate Management: </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 effective human capital management, facilities and auxiliary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management and ICT systems enables for the DWYPD.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noProof="0" dirty="0" smtClean="0">
                          <a:solidFill>
                            <a:schemeClr val="accent3">
                              <a:lumMod val="75000"/>
                            </a:schemeClr>
                          </a:solidFill>
                          <a:latin typeface="Arial" panose="020B0604020202020204" pitchFamily="34" charset="0"/>
                          <a:ea typeface="+mn-ea"/>
                          <a:cs typeface="Arial" panose="020B0604020202020204" pitchFamily="34" charset="0"/>
                        </a:rPr>
                        <a:t>Financial Management: </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 and ensure effective, efficient financial management and supply chain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services. This included budget planning and expenditure monitoring; and the management of procurement, </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acquisition, logistics, asset, and financial transactions.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noProof="0" dirty="0" smtClean="0">
                          <a:solidFill>
                            <a:schemeClr val="accent3">
                              <a:lumMod val="75000"/>
                            </a:schemeClr>
                          </a:solidFill>
                          <a:latin typeface="Arial" panose="020B0604020202020204" pitchFamily="34" charset="0"/>
                          <a:ea typeface="+mn-ea"/>
                          <a:cs typeface="Arial" panose="020B0604020202020204" pitchFamily="34" charset="0"/>
                        </a:rPr>
                        <a:t>Office Accommodation</a:t>
                      </a:r>
                      <a:endParaRPr lang="en-ZA" sz="1400" b="1" kern="1200" noProof="0" dirty="0">
                        <a:solidFill>
                          <a:schemeClr val="accent3">
                            <a:lumMod val="75000"/>
                          </a:schemeClr>
                        </a:solidFill>
                        <a:latin typeface="Arial" panose="020B0604020202020204" pitchFamily="34" charset="0"/>
                        <a:ea typeface="+mn-ea"/>
                        <a:cs typeface="Arial" panose="020B0604020202020204" pitchFamily="34" charset="0"/>
                      </a:endParaRPr>
                    </a:p>
                  </a:txBody>
                  <a:tcPr>
                    <a:solidFill>
                      <a:srgbClr val="FFC000"/>
                    </a:solidFill>
                  </a:tcPr>
                </a:tc>
              </a:tr>
            </a:tbl>
          </a:graphicData>
        </a:graphic>
      </p:graphicFrame>
      <p:sp>
        <p:nvSpPr>
          <p:cNvPr id="4" name="Rectangle 3"/>
          <p:cNvSpPr/>
          <p:nvPr/>
        </p:nvSpPr>
        <p:spPr>
          <a:xfrm>
            <a:off x="162607" y="2737305"/>
            <a:ext cx="2831932" cy="1527582"/>
          </a:xfrm>
          <a:prstGeom prst="rect">
            <a:avLst/>
          </a:prstGeom>
          <a:solidFill>
            <a:schemeClr val="accent3">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685800">
              <a:spcBef>
                <a:spcPts val="821"/>
              </a:spcBef>
              <a:buFont typeface="Arial" panose="020B0604020202020204" pitchFamily="34" charset="0"/>
              <a:buChar char="•"/>
              <a:defRPr/>
            </a:pPr>
            <a:r>
              <a:rPr lang="en-US" sz="1400" kern="0" dirty="0">
                <a:solidFill>
                  <a:srgbClr val="FFFFFF"/>
                </a:solidFill>
                <a:latin typeface="Arial"/>
                <a:cs typeface="Arial"/>
              </a:rPr>
              <a:t>The </a:t>
            </a:r>
            <a:r>
              <a:rPr lang="en-US" sz="1400" kern="0" spc="-4" dirty="0">
                <a:solidFill>
                  <a:srgbClr val="FFFFFF"/>
                </a:solidFill>
                <a:latin typeface="Arial"/>
                <a:cs typeface="Arial"/>
              </a:rPr>
              <a:t>purpose of </a:t>
            </a:r>
            <a:r>
              <a:rPr lang="en-US" sz="1400" kern="0" dirty="0" smtClean="0">
                <a:solidFill>
                  <a:srgbClr val="FFFFFF"/>
                </a:solidFill>
                <a:latin typeface="Arial"/>
                <a:cs typeface="Arial"/>
              </a:rPr>
              <a:t>the </a:t>
            </a:r>
            <a:r>
              <a:rPr lang="en-US" sz="1400" kern="0" spc="-4" dirty="0" smtClean="0">
                <a:solidFill>
                  <a:srgbClr val="FFFFFF"/>
                </a:solidFill>
                <a:latin typeface="Arial"/>
                <a:cs typeface="Arial"/>
              </a:rPr>
              <a:t>programme</a:t>
            </a:r>
            <a:r>
              <a:rPr lang="en-US" sz="1400" kern="0" spc="-26" dirty="0" smtClean="0">
                <a:solidFill>
                  <a:srgbClr val="FFFFFF"/>
                </a:solidFill>
                <a:latin typeface="Arial"/>
                <a:cs typeface="Arial"/>
              </a:rPr>
              <a:t> </a:t>
            </a:r>
            <a:r>
              <a:rPr lang="en-US" sz="1400" kern="0" spc="-4" dirty="0">
                <a:solidFill>
                  <a:srgbClr val="FFFFFF"/>
                </a:solidFill>
                <a:latin typeface="Arial"/>
                <a:cs typeface="Arial"/>
              </a:rPr>
              <a:t>is</a:t>
            </a:r>
            <a:r>
              <a:rPr lang="en-US" sz="1400" kern="0" spc="-26" dirty="0">
                <a:solidFill>
                  <a:srgbClr val="FFFFFF"/>
                </a:solidFill>
                <a:latin typeface="Arial"/>
                <a:cs typeface="Arial"/>
              </a:rPr>
              <a:t> </a:t>
            </a:r>
            <a:r>
              <a:rPr lang="en-US" sz="1400" kern="0" dirty="0">
                <a:solidFill>
                  <a:srgbClr val="FFFFFF"/>
                </a:solidFill>
                <a:latin typeface="Arial"/>
                <a:cs typeface="Arial"/>
              </a:rPr>
              <a:t>to</a:t>
            </a:r>
            <a:r>
              <a:rPr lang="en-US" sz="1400" kern="0" spc="-19" dirty="0">
                <a:solidFill>
                  <a:srgbClr val="FFFFFF"/>
                </a:solidFill>
                <a:latin typeface="Arial"/>
                <a:cs typeface="Arial"/>
              </a:rPr>
              <a:t> </a:t>
            </a:r>
            <a:r>
              <a:rPr lang="en-US" sz="1400" kern="0" spc="-4" dirty="0" smtClean="0">
                <a:solidFill>
                  <a:srgbClr val="FFFFFF"/>
                </a:solidFill>
                <a:latin typeface="Arial"/>
                <a:cs typeface="Arial"/>
              </a:rPr>
              <a:t>provide </a:t>
            </a:r>
            <a:r>
              <a:rPr lang="en-US" sz="1400" kern="0" dirty="0" smtClean="0">
                <a:solidFill>
                  <a:srgbClr val="FFFFFF"/>
                </a:solidFill>
                <a:latin typeface="Arial"/>
                <a:cs typeface="Arial"/>
              </a:rPr>
              <a:t>strategic </a:t>
            </a:r>
            <a:r>
              <a:rPr lang="en-US" sz="1400" kern="0" spc="-4" dirty="0">
                <a:solidFill>
                  <a:srgbClr val="FFFFFF"/>
                </a:solidFill>
                <a:latin typeface="Arial"/>
                <a:cs typeface="Arial"/>
              </a:rPr>
              <a:t>leadership, </a:t>
            </a:r>
            <a:r>
              <a:rPr lang="en-US" sz="1400" kern="0" dirty="0">
                <a:solidFill>
                  <a:srgbClr val="FFFFFF"/>
                </a:solidFill>
                <a:latin typeface="Arial"/>
                <a:cs typeface="Arial"/>
              </a:rPr>
              <a:t> management </a:t>
            </a:r>
            <a:r>
              <a:rPr lang="en-US" sz="1400" kern="0" spc="-4" dirty="0">
                <a:solidFill>
                  <a:srgbClr val="FFFFFF"/>
                </a:solidFill>
                <a:latin typeface="Arial"/>
                <a:cs typeface="Arial"/>
              </a:rPr>
              <a:t>and </a:t>
            </a:r>
            <a:r>
              <a:rPr lang="en-US" sz="1400" kern="0" dirty="0">
                <a:solidFill>
                  <a:srgbClr val="FFFFFF"/>
                </a:solidFill>
                <a:latin typeface="Arial"/>
                <a:cs typeface="Arial"/>
              </a:rPr>
              <a:t> support services to the </a:t>
            </a:r>
            <a:r>
              <a:rPr lang="en-US" sz="1400" kern="0" spc="-4" dirty="0">
                <a:solidFill>
                  <a:srgbClr val="FFFFFF"/>
                </a:solidFill>
                <a:latin typeface="Arial"/>
                <a:cs typeface="Arial"/>
              </a:rPr>
              <a:t>Department.</a:t>
            </a:r>
          </a:p>
        </p:txBody>
      </p:sp>
    </p:spTree>
    <p:extLst>
      <p:ext uri="{BB962C8B-B14F-4D97-AF65-F5344CB8AC3E}">
        <p14:creationId xmlns:p14="http://schemas.microsoft.com/office/powerpoint/2010/main" xmlns="" val="87407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 y="1"/>
            <a:ext cx="9144000" cy="571500"/>
          </a:xfrm>
          <a:solidFill>
            <a:schemeClr val="accent3">
              <a:lumMod val="75000"/>
            </a:schemeClr>
          </a:solidFill>
        </p:spPr>
        <p:txBody>
          <a:bodyPr>
            <a:normAutofit/>
          </a:bodyPr>
          <a:lstStyle/>
          <a:p>
            <a:r>
              <a:rPr lang="en-US" sz="2000" b="1" dirty="0">
                <a:solidFill>
                  <a:schemeClr val="bg1"/>
                </a:solidFill>
              </a:rPr>
              <a:t>Presentation Outline </a:t>
            </a:r>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1" y="292476"/>
            <a:ext cx="8863561" cy="5156946"/>
          </a:xfrm>
        </p:spPr>
        <p:txBody>
          <a:bodyPr>
            <a:normAutofit fontScale="25000" lnSpcReduction="20000"/>
          </a:bodyPr>
          <a:lstStyle/>
          <a:p>
            <a:pPr marL="285750" lvl="0" indent="-285750">
              <a:lnSpc>
                <a:spcPct val="150000"/>
              </a:lnSpc>
              <a:buFont typeface="Courier New" panose="02070309020205020404" pitchFamily="49" charset="0"/>
              <a:buChar char="o"/>
            </a:pPr>
            <a:endParaRPr lang="en-GB" sz="2000" b="1" dirty="0" smtClean="0">
              <a:solidFill>
                <a:prstClr val="black"/>
              </a:solidFill>
            </a:endParaRPr>
          </a:p>
          <a:p>
            <a:pPr marL="285750" lvl="0" indent="-285750">
              <a:lnSpc>
                <a:spcPct val="150000"/>
              </a:lnSpc>
              <a:buFont typeface="Courier New" panose="02070309020205020404" pitchFamily="49" charset="0"/>
              <a:buChar char="o"/>
            </a:pPr>
            <a:r>
              <a:rPr lang="en-ZA" sz="3600" b="1" dirty="0">
                <a:solidFill>
                  <a:schemeClr val="tx1"/>
                </a:solidFill>
              </a:rPr>
              <a:t>Key Priorities </a:t>
            </a:r>
            <a:r>
              <a:rPr lang="en-ZA" sz="3600" b="1" dirty="0" smtClean="0">
                <a:solidFill>
                  <a:schemeClr val="tx1"/>
                </a:solidFill>
              </a:rPr>
              <a:t>for 2022/23</a:t>
            </a:r>
          </a:p>
          <a:p>
            <a:pPr marL="285750" lvl="0" indent="-285750">
              <a:lnSpc>
                <a:spcPct val="150000"/>
              </a:lnSpc>
              <a:buFont typeface="Courier New" panose="02070309020205020404" pitchFamily="49" charset="0"/>
              <a:buChar char="o"/>
            </a:pPr>
            <a:r>
              <a:rPr lang="en-US" sz="3600" b="1" dirty="0">
                <a:solidFill>
                  <a:schemeClr val="tx1"/>
                </a:solidFill>
              </a:rPr>
              <a:t>MTSF Priorities for the Sixth </a:t>
            </a:r>
            <a:r>
              <a:rPr lang="en-US" sz="3600" b="1" dirty="0" smtClean="0">
                <a:solidFill>
                  <a:schemeClr val="tx1"/>
                </a:solidFill>
              </a:rPr>
              <a:t>Administration</a:t>
            </a:r>
          </a:p>
          <a:p>
            <a:pPr marL="285750" lvl="0" indent="-285750">
              <a:lnSpc>
                <a:spcPct val="150000"/>
              </a:lnSpc>
              <a:buFont typeface="Courier New" panose="02070309020205020404" pitchFamily="49" charset="0"/>
              <a:buChar char="o"/>
            </a:pPr>
            <a:r>
              <a:rPr lang="en-ZA" sz="3600" b="1" dirty="0">
                <a:solidFill>
                  <a:schemeClr val="tx1"/>
                </a:solidFill>
              </a:rPr>
              <a:t>DWYPD and the Sustainable Development </a:t>
            </a:r>
            <a:r>
              <a:rPr lang="en-ZA" sz="3600" b="1" dirty="0" smtClean="0">
                <a:solidFill>
                  <a:schemeClr val="tx1"/>
                </a:solidFill>
              </a:rPr>
              <a:t>Goals</a:t>
            </a:r>
          </a:p>
          <a:p>
            <a:pPr marL="285750" indent="-285750">
              <a:lnSpc>
                <a:spcPct val="150000"/>
              </a:lnSpc>
              <a:buFont typeface="Courier New" panose="02070309020205020404" pitchFamily="49" charset="0"/>
              <a:buChar char="o"/>
            </a:pPr>
            <a:r>
              <a:rPr lang="en-ZA" sz="3400" b="1" dirty="0">
                <a:solidFill>
                  <a:schemeClr val="tx1"/>
                </a:solidFill>
              </a:rPr>
              <a:t>Links between Revised Strategic Plan and </a:t>
            </a:r>
            <a:r>
              <a:rPr lang="en-ZA" sz="3400" b="1" dirty="0" smtClean="0">
                <a:solidFill>
                  <a:schemeClr val="tx1"/>
                </a:solidFill>
              </a:rPr>
              <a:t>APP</a:t>
            </a:r>
          </a:p>
          <a:p>
            <a:pPr marL="285750" indent="-285750">
              <a:lnSpc>
                <a:spcPct val="150000"/>
              </a:lnSpc>
              <a:buFont typeface="Courier New" panose="02070309020205020404" pitchFamily="49" charset="0"/>
              <a:buChar char="o"/>
            </a:pPr>
            <a:r>
              <a:rPr lang="en-US" sz="3600" b="1" dirty="0">
                <a:solidFill>
                  <a:schemeClr val="tx1"/>
                </a:solidFill>
              </a:rPr>
              <a:t>DWYPD Mandate</a:t>
            </a:r>
            <a:r>
              <a:rPr lang="en-ZA" sz="3600" b="1" dirty="0">
                <a:solidFill>
                  <a:schemeClr val="tx1"/>
                </a:solidFill>
              </a:rPr>
              <a:t> </a:t>
            </a:r>
            <a:endParaRPr lang="en-ZA" sz="3600" b="1" dirty="0" smtClean="0">
              <a:solidFill>
                <a:schemeClr val="tx1"/>
              </a:solidFill>
            </a:endParaRPr>
          </a:p>
          <a:p>
            <a:pPr marL="285750" indent="-285750">
              <a:lnSpc>
                <a:spcPct val="150000"/>
              </a:lnSpc>
              <a:buFont typeface="Courier New" panose="02070309020205020404" pitchFamily="49" charset="0"/>
              <a:buChar char="o"/>
            </a:pPr>
            <a:r>
              <a:rPr lang="en-ZA" sz="3600" b="1" dirty="0">
                <a:solidFill>
                  <a:schemeClr val="tx1"/>
                </a:solidFill>
              </a:rPr>
              <a:t>Strategic </a:t>
            </a:r>
            <a:r>
              <a:rPr lang="en-ZA" sz="3600" b="1" dirty="0" smtClean="0">
                <a:solidFill>
                  <a:schemeClr val="tx1"/>
                </a:solidFill>
              </a:rPr>
              <a:t>Focus</a:t>
            </a:r>
          </a:p>
          <a:p>
            <a:pPr marL="285750" indent="-285750">
              <a:lnSpc>
                <a:spcPct val="150000"/>
              </a:lnSpc>
              <a:buFont typeface="Courier New" panose="02070309020205020404" pitchFamily="49" charset="0"/>
              <a:buChar char="o"/>
            </a:pPr>
            <a:r>
              <a:rPr lang="en-GB" sz="3600" b="1" dirty="0">
                <a:solidFill>
                  <a:schemeClr val="tx1"/>
                </a:solidFill>
              </a:rPr>
              <a:t>DWYPD </a:t>
            </a:r>
            <a:r>
              <a:rPr lang="en-GB" sz="3600" b="1" dirty="0" smtClean="0">
                <a:solidFill>
                  <a:schemeClr val="tx1"/>
                </a:solidFill>
              </a:rPr>
              <a:t>Programmes</a:t>
            </a:r>
            <a:endParaRPr lang="en-US" sz="2800" spc="-10" dirty="0">
              <a:solidFill>
                <a:prstClr val="black"/>
              </a:solidFill>
            </a:endParaRPr>
          </a:p>
          <a:p>
            <a:pPr marL="285750" indent="-285750">
              <a:lnSpc>
                <a:spcPct val="150000"/>
              </a:lnSpc>
              <a:buFont typeface="Courier New" panose="02070309020205020404" pitchFamily="49" charset="0"/>
              <a:buChar char="o"/>
            </a:pPr>
            <a:r>
              <a:rPr lang="en-US" sz="3700" b="1" dirty="0" smtClean="0">
                <a:solidFill>
                  <a:schemeClr val="tx1"/>
                </a:solidFill>
              </a:rPr>
              <a:t>Outcome, Output And Annual Targets</a:t>
            </a:r>
          </a:p>
          <a:p>
            <a:pPr marL="285750" indent="-285750">
              <a:lnSpc>
                <a:spcPct val="150000"/>
              </a:lnSpc>
              <a:buFont typeface="Courier New" panose="02070309020205020404" pitchFamily="49" charset="0"/>
              <a:buChar char="o"/>
            </a:pPr>
            <a:r>
              <a:rPr lang="en-GB" sz="4000" b="1" dirty="0" smtClean="0">
                <a:solidFill>
                  <a:schemeClr val="tx1"/>
                </a:solidFill>
              </a:rPr>
              <a:t>Use </a:t>
            </a:r>
            <a:r>
              <a:rPr lang="en-GB" sz="4000" b="1" dirty="0">
                <a:solidFill>
                  <a:schemeClr val="tx1"/>
                </a:solidFill>
              </a:rPr>
              <a:t>of </a:t>
            </a:r>
            <a:r>
              <a:rPr lang="en-GB" sz="4000" b="1" dirty="0" smtClean="0">
                <a:solidFill>
                  <a:schemeClr val="tx1"/>
                </a:solidFill>
              </a:rPr>
              <a:t>Consultants/Researchers</a:t>
            </a:r>
          </a:p>
          <a:p>
            <a:pPr marL="285750" indent="-285750">
              <a:lnSpc>
                <a:spcPct val="150000"/>
              </a:lnSpc>
              <a:buFont typeface="Courier New" panose="02070309020205020404" pitchFamily="49" charset="0"/>
              <a:buChar char="o"/>
            </a:pPr>
            <a:r>
              <a:rPr lang="en-ZA" sz="4000" b="1" dirty="0" smtClean="0">
                <a:solidFill>
                  <a:schemeClr val="tx1"/>
                </a:solidFill>
              </a:rPr>
              <a:t>Events/campaigns</a:t>
            </a:r>
          </a:p>
          <a:p>
            <a:pPr marL="285750" indent="-285750">
              <a:lnSpc>
                <a:spcPct val="150000"/>
              </a:lnSpc>
              <a:buFont typeface="Courier New" panose="02070309020205020404" pitchFamily="49" charset="0"/>
              <a:buChar char="o"/>
            </a:pPr>
            <a:r>
              <a:rPr lang="en-GB" sz="4000" b="1" dirty="0">
                <a:solidFill>
                  <a:schemeClr val="tx1"/>
                </a:solidFill>
              </a:rPr>
              <a:t>Activities / </a:t>
            </a:r>
            <a:r>
              <a:rPr lang="en-GB" sz="4000" b="1" dirty="0" smtClean="0">
                <a:solidFill>
                  <a:schemeClr val="tx1"/>
                </a:solidFill>
              </a:rPr>
              <a:t>Campaigns</a:t>
            </a:r>
          </a:p>
          <a:p>
            <a:pPr marL="0" lvl="0" indent="0" defTabSz="457200">
              <a:lnSpc>
                <a:spcPct val="100000"/>
              </a:lnSpc>
              <a:spcBef>
                <a:spcPts val="0"/>
              </a:spcBef>
              <a:buNone/>
            </a:pPr>
            <a:r>
              <a:rPr lang="en-GB" sz="2000" b="1" dirty="0">
                <a:solidFill>
                  <a:prstClr val="white"/>
                </a:solidFill>
                <a:latin typeface="Calibri" panose="020F0502020204030204"/>
                <a:cs typeface="+mn-cs"/>
              </a:rPr>
              <a:t>International Relations (IR) Activities</a:t>
            </a:r>
            <a:endParaRPr lang="en-ZA" sz="2000" b="1" dirty="0">
              <a:solidFill>
                <a:prstClr val="white"/>
              </a:solidFill>
              <a:latin typeface="Calibri" panose="020F0502020204030204"/>
              <a:cs typeface="+mn-cs"/>
            </a:endParaRPr>
          </a:p>
          <a:p>
            <a:pPr marL="285750" indent="-285750">
              <a:lnSpc>
                <a:spcPct val="150000"/>
              </a:lnSpc>
              <a:buFont typeface="Courier New" panose="02070309020205020404" pitchFamily="49" charset="0"/>
              <a:buChar char="o"/>
            </a:pPr>
            <a:r>
              <a:rPr lang="en-GB" sz="4000" b="1" dirty="0">
                <a:solidFill>
                  <a:schemeClr val="tx1"/>
                </a:solidFill>
              </a:rPr>
              <a:t>International Relations (IR) </a:t>
            </a:r>
            <a:r>
              <a:rPr lang="en-GB" sz="4000" b="1" dirty="0" smtClean="0">
                <a:solidFill>
                  <a:schemeClr val="tx1"/>
                </a:solidFill>
              </a:rPr>
              <a:t>Activities</a:t>
            </a:r>
          </a:p>
          <a:p>
            <a:pPr marL="285750" indent="-285750">
              <a:lnSpc>
                <a:spcPct val="150000"/>
              </a:lnSpc>
              <a:buFont typeface="Courier New" panose="02070309020205020404" pitchFamily="49" charset="0"/>
              <a:buChar char="o"/>
            </a:pPr>
            <a:r>
              <a:rPr lang="en-GB" sz="4000" b="1" dirty="0">
                <a:solidFill>
                  <a:schemeClr val="tx1"/>
                </a:solidFill>
              </a:rPr>
              <a:t>Bilateral </a:t>
            </a:r>
            <a:r>
              <a:rPr lang="en-GB" sz="4000" b="1" dirty="0" smtClean="0">
                <a:solidFill>
                  <a:schemeClr val="tx1"/>
                </a:solidFill>
              </a:rPr>
              <a:t>Agreements</a:t>
            </a:r>
          </a:p>
          <a:p>
            <a:pPr marL="285750" indent="-285750">
              <a:lnSpc>
                <a:spcPct val="150000"/>
              </a:lnSpc>
              <a:buFont typeface="Courier New" panose="02070309020205020404" pitchFamily="49" charset="0"/>
              <a:buChar char="o"/>
            </a:pPr>
            <a:r>
              <a:rPr lang="en-GB" sz="4000" b="1" dirty="0" smtClean="0">
                <a:solidFill>
                  <a:schemeClr val="tx1"/>
                </a:solidFill>
              </a:rPr>
              <a:t>Multilateral Standing Meetings (Annually)</a:t>
            </a:r>
          </a:p>
          <a:p>
            <a:pPr marL="285750" indent="-285750">
              <a:lnSpc>
                <a:spcPct val="150000"/>
              </a:lnSpc>
              <a:buFont typeface="Courier New" panose="02070309020205020404" pitchFamily="49" charset="0"/>
              <a:buChar char="o"/>
            </a:pPr>
            <a:r>
              <a:rPr lang="en-GB" sz="4000" b="1" dirty="0" smtClean="0">
                <a:solidFill>
                  <a:schemeClr val="tx1"/>
                </a:solidFill>
              </a:rPr>
              <a:t>Official Development Assistance (ODA)</a:t>
            </a:r>
          </a:p>
          <a:p>
            <a:pPr marL="285750" indent="-285750">
              <a:lnSpc>
                <a:spcPct val="150000"/>
              </a:lnSpc>
              <a:buFont typeface="Courier New" panose="02070309020205020404" pitchFamily="49" charset="0"/>
              <a:buChar char="o"/>
            </a:pPr>
            <a:r>
              <a:rPr lang="en-GB" sz="4000" b="1" dirty="0" smtClean="0">
                <a:solidFill>
                  <a:schemeClr val="tx1"/>
                </a:solidFill>
              </a:rPr>
              <a:t>International Relations Treaty Obligation</a:t>
            </a:r>
          </a:p>
          <a:p>
            <a:pPr marL="285750" indent="-285750">
              <a:lnSpc>
                <a:spcPct val="150000"/>
              </a:lnSpc>
              <a:buFont typeface="Courier New" panose="02070309020205020404" pitchFamily="49" charset="0"/>
              <a:buChar char="o"/>
            </a:pPr>
            <a:r>
              <a:rPr lang="en-GB" sz="4000" b="1" dirty="0" smtClean="0">
                <a:solidFill>
                  <a:schemeClr val="tx1"/>
                </a:solidFill>
              </a:rPr>
              <a:t>International Relations Treaty Obligations and Reporting</a:t>
            </a:r>
          </a:p>
          <a:p>
            <a:pPr marL="285750" indent="-285750">
              <a:lnSpc>
                <a:spcPct val="150000"/>
              </a:lnSpc>
              <a:buFont typeface="Courier New" panose="02070309020205020404" pitchFamily="49" charset="0"/>
              <a:buChar char="o"/>
            </a:pPr>
            <a:r>
              <a:rPr lang="en-GB" sz="4000" b="1" dirty="0">
                <a:solidFill>
                  <a:schemeClr val="tx1"/>
                </a:solidFill>
              </a:rPr>
              <a:t>Legislative Programme </a:t>
            </a:r>
            <a:endParaRPr lang="en-ZA" sz="4000" b="1" dirty="0">
              <a:solidFill>
                <a:schemeClr val="tx1"/>
              </a:solidFill>
            </a:endParaRPr>
          </a:p>
          <a:p>
            <a:pPr marL="285750" indent="-285750">
              <a:lnSpc>
                <a:spcPct val="150000"/>
              </a:lnSpc>
              <a:buFont typeface="Courier New" panose="02070309020205020404" pitchFamily="49" charset="0"/>
              <a:buChar char="o"/>
            </a:pPr>
            <a:r>
              <a:rPr lang="en-GB" sz="4000" b="1" dirty="0" smtClean="0">
                <a:solidFill>
                  <a:schemeClr val="tx1"/>
                </a:solidFill>
              </a:rPr>
              <a:t>Human Resource Management</a:t>
            </a:r>
          </a:p>
          <a:p>
            <a:pPr marL="285750" indent="-285750">
              <a:lnSpc>
                <a:spcPct val="150000"/>
              </a:lnSpc>
              <a:buFont typeface="Courier New" panose="02070309020205020404" pitchFamily="49" charset="0"/>
              <a:buChar char="o"/>
            </a:pPr>
            <a:endParaRPr lang="en-ZA" sz="4000" b="1" dirty="0">
              <a:solidFill>
                <a:schemeClr val="tx1"/>
              </a:solidFill>
            </a:endParaRPr>
          </a:p>
          <a:p>
            <a:pPr marL="285750" indent="-285750">
              <a:lnSpc>
                <a:spcPct val="150000"/>
              </a:lnSpc>
              <a:buFont typeface="Courier New" panose="02070309020205020404" pitchFamily="49" charset="0"/>
              <a:buChar char="o"/>
            </a:pPr>
            <a:endParaRPr lang="en-ZA" sz="4000" b="1" dirty="0">
              <a:solidFill>
                <a:schemeClr val="tx1"/>
              </a:solidFill>
            </a:endParaRPr>
          </a:p>
          <a:p>
            <a:pPr marL="285750" indent="-285750">
              <a:lnSpc>
                <a:spcPct val="150000"/>
              </a:lnSpc>
              <a:buFont typeface="Courier New" panose="02070309020205020404" pitchFamily="49" charset="0"/>
              <a:buChar char="o"/>
            </a:pPr>
            <a:endParaRPr lang="en-ZA" sz="4000" b="1" dirty="0">
              <a:solidFill>
                <a:schemeClr val="tx1"/>
              </a:solidFill>
            </a:endParaRPr>
          </a:p>
          <a:p>
            <a:pPr marL="285750" indent="-285750">
              <a:lnSpc>
                <a:spcPct val="150000"/>
              </a:lnSpc>
              <a:buFont typeface="Courier New" panose="02070309020205020404" pitchFamily="49" charset="0"/>
              <a:buChar char="o"/>
            </a:pPr>
            <a:endParaRPr lang="en-ZA" sz="4000" b="1" dirty="0">
              <a:solidFill>
                <a:schemeClr val="tx1"/>
              </a:solidFill>
            </a:endParaRPr>
          </a:p>
          <a:p>
            <a:pPr marL="285750" indent="-285750">
              <a:lnSpc>
                <a:spcPct val="150000"/>
              </a:lnSpc>
              <a:buFont typeface="Courier New" panose="02070309020205020404" pitchFamily="49" charset="0"/>
              <a:buChar char="o"/>
            </a:pPr>
            <a:endParaRPr lang="en-ZA" sz="3700" b="1" dirty="0">
              <a:solidFill>
                <a:schemeClr val="tx1"/>
              </a:solidFill>
            </a:endParaRPr>
          </a:p>
          <a:p>
            <a:pPr marL="285750" indent="-285750">
              <a:lnSpc>
                <a:spcPct val="150000"/>
              </a:lnSpc>
              <a:buFont typeface="Courier New" panose="02070309020205020404" pitchFamily="49" charset="0"/>
              <a:buChar char="o"/>
            </a:pPr>
            <a:endParaRPr lang="en-ZA" sz="3600" b="1" dirty="0">
              <a:solidFill>
                <a:schemeClr val="tx1"/>
              </a:solidFill>
            </a:endParaRPr>
          </a:p>
          <a:p>
            <a:pPr marL="285750" indent="-285750">
              <a:lnSpc>
                <a:spcPct val="150000"/>
              </a:lnSpc>
              <a:buFont typeface="Courier New" panose="02070309020205020404" pitchFamily="49" charset="0"/>
              <a:buChar char="o"/>
            </a:pPr>
            <a:endParaRPr lang="en-ZA" sz="3600" b="1" dirty="0" smtClean="0">
              <a:solidFill>
                <a:schemeClr val="tx1"/>
              </a:solidFill>
            </a:endParaRPr>
          </a:p>
          <a:p>
            <a:pPr marL="285750" indent="-285750">
              <a:lnSpc>
                <a:spcPct val="150000"/>
              </a:lnSpc>
              <a:buFont typeface="Courier New" panose="02070309020205020404" pitchFamily="49" charset="0"/>
              <a:buChar char="o"/>
            </a:pPr>
            <a:endParaRPr lang="en-ZA" sz="3400" b="1" dirty="0">
              <a:solidFill>
                <a:schemeClr val="tx1"/>
              </a:solidFill>
            </a:endParaRPr>
          </a:p>
          <a:p>
            <a:pPr marL="285750" lvl="0" indent="-285750">
              <a:lnSpc>
                <a:spcPct val="150000"/>
              </a:lnSpc>
              <a:buFont typeface="Courier New" panose="02070309020205020404" pitchFamily="49" charset="0"/>
              <a:buChar char="o"/>
            </a:pPr>
            <a:endParaRPr lang="en-GB" sz="3400" b="1" dirty="0">
              <a:solidFill>
                <a:schemeClr val="tx1"/>
              </a:solidFill>
            </a:endParaRPr>
          </a:p>
          <a:p>
            <a:pPr marL="0" indent="0">
              <a:buNone/>
            </a:pPr>
            <a:endParaRPr lang="en-US" sz="1600" dirty="0"/>
          </a:p>
        </p:txBody>
      </p:sp>
    </p:spTree>
    <p:extLst>
      <p:ext uri="{BB962C8B-B14F-4D97-AF65-F5344CB8AC3E}">
        <p14:creationId xmlns:p14="http://schemas.microsoft.com/office/powerpoint/2010/main" xmlns="" val="1319118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663831621"/>
              </p:ext>
            </p:extLst>
          </p:nvPr>
        </p:nvGraphicFramePr>
        <p:xfrm>
          <a:off x="0" y="632470"/>
          <a:ext cx="9224684" cy="5941214"/>
        </p:xfrm>
        <a:graphic>
          <a:graphicData uri="http://schemas.openxmlformats.org/drawingml/2006/table">
            <a:tbl>
              <a:tblPr firstRow="1" bandRow="1">
                <a:tableStyleId>{5C22544A-7EE6-4342-B048-85BDC9FD1C3A}</a:tableStyleId>
              </a:tblPr>
              <a:tblGrid>
                <a:gridCol w="2306171"/>
                <a:gridCol w="2306171"/>
                <a:gridCol w="2306171"/>
                <a:gridCol w="2306171"/>
              </a:tblGrid>
              <a:tr h="144426">
                <a:tc>
                  <a:txBody>
                    <a:bodyPr/>
                    <a:lstStyle/>
                    <a:p>
                      <a:pPr algn="just"/>
                      <a:r>
                        <a:rPr lang="en-US" sz="1100" b="1" dirty="0" smtClean="0">
                          <a:latin typeface="Arial" panose="020B0604020202020204" pitchFamily="34" charset="0"/>
                          <a:cs typeface="Arial" panose="020B0604020202020204" pitchFamily="34" charset="0"/>
                        </a:rPr>
                        <a:t>OUTCOME</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 INDICATOR</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ANNUAL TARGET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r>
              <a:tr h="295877">
                <a:tc gridSpan="4">
                  <a:txBody>
                    <a:bodyPr/>
                    <a:lstStyle/>
                    <a:p>
                      <a:pPr algn="just"/>
                      <a:r>
                        <a:rPr lang="en-ZA" sz="1100" b="1" i="0" u="none" strike="noStrike" kern="1200" baseline="0" dirty="0" smtClean="0">
                          <a:solidFill>
                            <a:schemeClr val="dk1"/>
                          </a:solidFill>
                          <a:latin typeface="Arial" panose="020B0604020202020204" pitchFamily="34" charset="0"/>
                          <a:ea typeface="+mn-ea"/>
                          <a:cs typeface="Arial" panose="020B0604020202020204" pitchFamily="34" charset="0"/>
                        </a:rPr>
                        <a:t>Sub-Programme: Departmental Management</a:t>
                      </a:r>
                      <a:endParaRPr lang="en-ZA" sz="1100" b="1"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571461">
                <a:tc>
                  <a:txBody>
                    <a:bodyPr/>
                    <a:lstStyle/>
                    <a:p>
                      <a:pPr marL="0" algn="just" defTabSz="914400" rtl="0" eaLnBrk="1" fontAlgn="b" latinLnBrk="0" hangingPunct="1"/>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Improved governance processes and</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systems for DWYPD</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fontAlgn="b" latinLnBrk="0" hangingPunct="1"/>
                      <a:r>
                        <a:rPr lang="en-ZA" sz="1100" b="0" i="0" u="none" strike="noStrike" dirty="0" smtClean="0">
                          <a:solidFill>
                            <a:srgbClr val="000000"/>
                          </a:solidFill>
                          <a:effectLst/>
                          <a:latin typeface="Arial" panose="020B0604020202020204" pitchFamily="34" charset="0"/>
                          <a:ea typeface="+mn-ea"/>
                          <a:cs typeface="Arial" panose="020B0604020202020204" pitchFamily="34" charset="0"/>
                        </a:rPr>
                        <a:t>Unqualified</a:t>
                      </a:r>
                      <a:r>
                        <a:rPr lang="en-ZA" sz="1100" b="0" i="0" u="none" strike="noStrike"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dirty="0" smtClean="0">
                          <a:solidFill>
                            <a:srgbClr val="000000"/>
                          </a:solidFill>
                          <a:effectLst/>
                          <a:latin typeface="Arial" panose="020B0604020202020204" pitchFamily="34" charset="0"/>
                          <a:ea typeface="+mn-ea"/>
                          <a:cs typeface="Arial" panose="020B0604020202020204" pitchFamily="34" charset="0"/>
                        </a:rPr>
                        <a:t>audit opinion on</a:t>
                      </a:r>
                      <a:r>
                        <a:rPr lang="en-ZA" sz="1100" b="0" i="0" u="none" strike="noStrike"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dirty="0" smtClean="0">
                          <a:solidFill>
                            <a:srgbClr val="000000"/>
                          </a:solidFill>
                          <a:effectLst/>
                          <a:latin typeface="Arial" panose="020B0604020202020204" pitchFamily="34" charset="0"/>
                          <a:ea typeface="+mn-ea"/>
                          <a:cs typeface="Arial" panose="020B0604020202020204" pitchFamily="34" charset="0"/>
                        </a:rPr>
                        <a:t>Predetermined</a:t>
                      </a:r>
                      <a:r>
                        <a:rPr lang="en-ZA" sz="1100" b="0" i="0" u="none" strike="noStrike"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dirty="0" smtClean="0">
                          <a:solidFill>
                            <a:srgbClr val="000000"/>
                          </a:solidFill>
                          <a:effectLst/>
                          <a:latin typeface="Arial" panose="020B0604020202020204" pitchFamily="34" charset="0"/>
                          <a:ea typeface="+mn-ea"/>
                          <a:cs typeface="Arial" panose="020B0604020202020204" pitchFamily="34" charset="0"/>
                        </a:rPr>
                        <a:t>Objectives</a:t>
                      </a:r>
                      <a:endParaRPr lang="en-ZA" sz="1100" b="0" i="0" u="none" strike="noStrike"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fontAlgn="b" latinLnBrk="0" hangingPunct="1"/>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Unqualified Audit opinion on Predetermined Objectives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fontAlgn="b" latinLnBrk="0" hangingPunct="1"/>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Unqualified audit opinion on Predetermined Objectives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r>
              <a:tr h="254247">
                <a:tc gridSpan="4">
                  <a:txBody>
                    <a:bodyPr/>
                    <a:lstStyle/>
                    <a:p>
                      <a:pPr marL="0" algn="just" defTabSz="914400" rtl="0" eaLnBrk="1" latinLnBrk="0" hangingPunct="1"/>
                      <a:r>
                        <a:rPr lang="en-ZA" sz="1100" b="1" i="0" u="none" strike="noStrike" kern="1200" baseline="0" dirty="0" smtClean="0">
                          <a:solidFill>
                            <a:schemeClr val="dk1"/>
                          </a:solidFill>
                          <a:latin typeface="Arial" panose="020B0604020202020204" pitchFamily="34" charset="0"/>
                          <a:ea typeface="+mn-ea"/>
                          <a:cs typeface="Arial" panose="020B0604020202020204" pitchFamily="34" charset="0"/>
                        </a:rPr>
                        <a:t>Sub-Programme: Financial Management</a:t>
                      </a:r>
                      <a:endParaRPr lang="en-ZA" sz="11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759442">
                <a:tc>
                  <a:txBody>
                    <a:bodyPr/>
                    <a:lstStyle/>
                    <a:p>
                      <a:pPr marL="0" algn="just" defTabSz="914400" rtl="0" eaLnBrk="1" fontAlgn="b" latinLnBrk="0" hangingPunct="1"/>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Improved governance processes and</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systems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fontAlgn="b" latinLnBrk="0" hangingPunct="1"/>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Timeous payment of supplier valid invoices Percentage of</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all valid invoices paid within 30</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days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of all valid invoices paid within 30 days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100% payment of all valid invoices within 30 days</a:t>
                      </a:r>
                      <a:endParaRPr lang="en-ZA" sz="1100" dirty="0">
                        <a:latin typeface="Arial" panose="020B0604020202020204" pitchFamily="34" charset="0"/>
                        <a:cs typeface="Arial" panose="020B0604020202020204" pitchFamily="34" charset="0"/>
                      </a:endParaRPr>
                    </a:p>
                  </a:txBody>
                  <a:tcPr/>
                </a:tc>
              </a:tr>
              <a:tr h="379579">
                <a:tc>
                  <a:txBody>
                    <a:bodyPr/>
                    <a:lstStyle/>
                    <a:p>
                      <a:pPr algn="just"/>
                      <a:endParaRPr lang="en-ZA" sz="1100" dirty="0">
                        <a:latin typeface="Arial" panose="020B0604020202020204" pitchFamily="34" charset="0"/>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Unqualified audit opinion on Annual financial statements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Unqualified audit opinion on Annual financial statements</a:t>
                      </a:r>
                    </a:p>
                  </a:txBody>
                  <a:tcPr/>
                </a:tc>
                <a:tc>
                  <a:txBody>
                    <a:bodyPr/>
                    <a:lstStyle/>
                    <a:p>
                      <a:pPr marL="0" algn="just" defTabSz="914400" rtl="0" eaLnBrk="1" latinLnBrk="0" hangingPunct="1"/>
                      <a:r>
                        <a:rPr lang="en-ZA" sz="1100" b="0" i="0" u="none" strike="noStrike" kern="1200" baseline="0" smtClean="0">
                          <a:solidFill>
                            <a:schemeClr val="dk1"/>
                          </a:solidFill>
                          <a:latin typeface="Arial" panose="020B0604020202020204" pitchFamily="34" charset="0"/>
                          <a:ea typeface="+mn-ea"/>
                          <a:cs typeface="Arial" panose="020B0604020202020204" pitchFamily="34" charset="0"/>
                        </a:rPr>
                        <a:t>Unqualified audit opinion on Annual Financial</a:t>
                      </a: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ZA" sz="1100" b="0" i="0" u="none" strike="noStrike" kern="1200" baseline="0" smtClean="0">
                          <a:solidFill>
                            <a:schemeClr val="dk1"/>
                          </a:solidFill>
                          <a:latin typeface="Arial" panose="020B0604020202020204" pitchFamily="34" charset="0"/>
                          <a:ea typeface="+mn-ea"/>
                          <a:cs typeface="Arial" panose="020B0604020202020204" pitchFamily="34" charset="0"/>
                        </a:rPr>
                        <a:t>Statements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169136">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Equitable economic empowerment,</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Participation and ownership for women youth and persons with disabilities being at the centre of the national Economic agenda</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Procurement spend on entities</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owned by women Percentage procurement spend on entities</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owned by women</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procurement spend on entities owned by women</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40% procurement</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spend on entities owned</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by women</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230136">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 Corporate Management</a:t>
                      </a:r>
                    </a:p>
                  </a:txBody>
                  <a:tcPr/>
                </a:tc>
                <a:tc hMerge="1">
                  <a:txBody>
                    <a:bodyPr/>
                    <a:lstStyle/>
                    <a:p>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hMerge="1">
                  <a:txBody>
                    <a:bodyPr/>
                    <a:lstStyle/>
                    <a:p>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hMerge="1">
                  <a:txBody>
                    <a:bodyPr/>
                    <a:lstStyle/>
                    <a:p>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r>
              <a:tr h="584978">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Improved governance processes and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systems for DWYPD</a:t>
                      </a:r>
                      <a:endPar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Timeous filling of</a:t>
                      </a:r>
                    </a:p>
                    <a:p>
                      <a:pPr algn="just"/>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funded vacancies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Percentage</a:t>
                      </a:r>
                    </a:p>
                    <a:p>
                      <a:pPr algn="just"/>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vacancy rate</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Maintain a</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vacancy rate of</a:t>
                      </a:r>
                    </a:p>
                    <a:p>
                      <a:pPr algn="just"/>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less than 10%</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annually</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r>
              <a:tr h="280038">
                <a:tc vMerge="1">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Implementation of Human Resource Plan</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reports on Human</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 Plan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4 reports on Human</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Resource Plan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280038">
                <a:tc vMerge="1">
                  <a:txBody>
                    <a:bodyPr/>
                    <a:lstStyle/>
                    <a:p>
                      <a:pPr marL="0" algn="just" defTabSz="914400" rtl="0" eaLnBrk="1" latinLnBrk="0" hangingPunct="1"/>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Modernised, secure and integrated Information Communications and Security Technologies, infrastructure and Systems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reports on Master Information Technology Strategy and Plan (MITSP)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3 reports on Master Information</a:t>
                      </a:r>
                    </a:p>
                    <a:p>
                      <a:pPr algn="just"/>
                      <a:r>
                        <a:rPr lang="en-ZA" sz="1100" b="0" i="0" u="none" strike="noStrike" baseline="0" dirty="0" smtClean="0">
                          <a:latin typeface="Arial" panose="020B0604020202020204" pitchFamily="34" charset="0"/>
                          <a:cs typeface="Arial" panose="020B0604020202020204" pitchFamily="34" charset="0"/>
                        </a:rPr>
                        <a:t>Technology Strategy and Plan (MITSP)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4" name="Title 1"/>
          <p:cNvSpPr>
            <a:spLocks noGrp="1"/>
          </p:cNvSpPr>
          <p:nvPr>
            <p:ph type="title"/>
          </p:nvPr>
        </p:nvSpPr>
        <p:spPr>
          <a:xfrm>
            <a:off x="107579" y="114541"/>
            <a:ext cx="8736495" cy="432306"/>
          </a:xfrm>
          <a:solidFill>
            <a:schemeClr val="accent3">
              <a:lumMod val="75000"/>
            </a:schemeClr>
          </a:solidFill>
        </p:spPr>
        <p:txBody>
          <a:bodyPr>
            <a:normAutofit/>
          </a:bodyPr>
          <a:lstStyle/>
          <a:p>
            <a:pPr algn="just"/>
            <a:r>
              <a:rPr lang="en-ZA" sz="2000" dirty="0" smtClean="0">
                <a:solidFill>
                  <a:srgbClr val="70AD47">
                    <a:lumMod val="50000"/>
                  </a:srgbClr>
                </a:solidFill>
              </a:rPr>
              <a:t> </a:t>
            </a:r>
            <a:r>
              <a:rPr lang="en-ZA" sz="2000" b="1" dirty="0">
                <a:solidFill>
                  <a:schemeClr val="bg1"/>
                </a:solidFill>
              </a:rPr>
              <a:t>Programme </a:t>
            </a:r>
            <a:r>
              <a:rPr lang="en-ZA" sz="2000" b="1" dirty="0" smtClean="0">
                <a:solidFill>
                  <a:schemeClr val="bg1"/>
                </a:solidFill>
              </a:rPr>
              <a:t>1 Administration</a:t>
            </a:r>
            <a:endParaRPr lang="en-ZA" sz="2000" b="1" dirty="0">
              <a:solidFill>
                <a:schemeClr val="bg1"/>
              </a:solidFill>
            </a:endParaRPr>
          </a:p>
        </p:txBody>
      </p:sp>
    </p:spTree>
    <p:extLst>
      <p:ext uri="{BB962C8B-B14F-4D97-AF65-F5344CB8AC3E}">
        <p14:creationId xmlns:p14="http://schemas.microsoft.com/office/powerpoint/2010/main" xmlns="" val="28948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707903"/>
          </a:xfrm>
          <a:solidFill>
            <a:schemeClr val="accent3">
              <a:lumMod val="75000"/>
            </a:schemeClr>
          </a:solidFill>
        </p:spPr>
        <p:txBody>
          <a:bodyPr>
            <a:normAutofit/>
          </a:bodyPr>
          <a:lstStyle/>
          <a:p>
            <a:pPr lvl="0">
              <a:lnSpc>
                <a:spcPct val="100000"/>
              </a:lnSpc>
              <a:spcBef>
                <a:spcPts val="0"/>
              </a:spcBef>
            </a:pPr>
            <a:r>
              <a:rPr lang="en-ZA" dirty="0" smtClean="0">
                <a:solidFill>
                  <a:srgbClr val="70AD47">
                    <a:lumMod val="50000"/>
                  </a:srgbClr>
                </a:solidFill>
                <a:latin typeface="Trebuchet MS" panose="020B0603020202020204"/>
              </a:rPr>
              <a:t> </a:t>
            </a:r>
            <a:r>
              <a:rPr lang="en-US" sz="2000" b="1" dirty="0">
                <a:solidFill>
                  <a:schemeClr val="bg1"/>
                </a:solidFill>
              </a:rPr>
              <a:t>Programme 2</a:t>
            </a:r>
            <a:r>
              <a:rPr lang="en-US" sz="2000" b="1" dirty="0">
                <a:solidFill>
                  <a:schemeClr val="bg1"/>
                </a:solidFill>
                <a:ea typeface="+mn-ea"/>
              </a:rPr>
              <a:t>: </a:t>
            </a:r>
            <a:r>
              <a:rPr lang="en-US" sz="2000" b="1" dirty="0">
                <a:solidFill>
                  <a:schemeClr val="bg1"/>
                </a:solidFill>
              </a:rPr>
              <a:t>Mainstreaming Women’s </a:t>
            </a:r>
            <a:r>
              <a:rPr lang="en-US" sz="2000" b="1" dirty="0" smtClean="0">
                <a:solidFill>
                  <a:schemeClr val="bg1"/>
                </a:solidFill>
              </a:rPr>
              <a:t>Rights and Advocacy</a:t>
            </a:r>
            <a:endParaRPr lang="en-US" sz="2000" b="1" dirty="0">
              <a:solidFill>
                <a:schemeClr val="bg1"/>
              </a:solidFill>
            </a:endParaRPr>
          </a:p>
        </p:txBody>
      </p:sp>
      <p:sp>
        <p:nvSpPr>
          <p:cNvPr id="3" name="Content Placeholder 2"/>
          <p:cNvSpPr>
            <a:spLocks noGrp="1"/>
          </p:cNvSpPr>
          <p:nvPr>
            <p:ph idx="1"/>
          </p:nvPr>
        </p:nvSpPr>
        <p:spPr>
          <a:xfrm>
            <a:off x="198783" y="1521038"/>
            <a:ext cx="8736495" cy="3980415"/>
          </a:xfrm>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smtClean="0"/>
              <a:t>			     </a:t>
            </a:r>
            <a:endParaRPr lang="en-ZA" dirty="0"/>
          </a:p>
        </p:txBody>
      </p:sp>
      <p:sp>
        <p:nvSpPr>
          <p:cNvPr id="5" name="object 15">
            <a:extLst>
              <a:ext uri="{FF2B5EF4-FFF2-40B4-BE49-F238E27FC236}">
                <a16:creationId xmlns="" xmlns:a16="http://schemas.microsoft.com/office/drawing/2014/main" id="{86B5EF27-0570-2547-B04B-59209C87DA72}"/>
              </a:ext>
            </a:extLst>
          </p:cNvPr>
          <p:cNvSpPr txBox="1"/>
          <p:nvPr/>
        </p:nvSpPr>
        <p:spPr>
          <a:xfrm>
            <a:off x="340023" y="1123950"/>
            <a:ext cx="3186101" cy="4175502"/>
          </a:xfrm>
          <a:prstGeom prst="rect">
            <a:avLst/>
          </a:prstGeom>
          <a:solidFill>
            <a:schemeClr val="accent3">
              <a:lumMod val="75000"/>
            </a:schemeClr>
          </a:solidFill>
          <a:ln>
            <a:solidFill>
              <a:schemeClr val="accent3">
                <a:lumMod val="75000"/>
              </a:schemeClr>
            </a:solidFill>
          </a:ln>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algn="ctr"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smtClean="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r>
              <a:rPr kumimoji="0" lang="en-ZA" sz="1400" i="0" u="none" strike="noStrike" kern="0" cap="none" spc="0" normalizeH="0" baseline="0" noProof="0" dirty="0" smtClean="0">
                <a:ln>
                  <a:noFill/>
                </a:ln>
                <a:solidFill>
                  <a:srgbClr val="FFFFFF"/>
                </a:solidFill>
                <a:effectLst/>
                <a:uLnTx/>
                <a:uFillTx/>
                <a:latin typeface="Arial"/>
                <a:cs typeface="Arial"/>
              </a:rPr>
              <a:t>  </a:t>
            </a:r>
            <a:r>
              <a:rPr kumimoji="0" sz="1400" b="1" i="0" u="none" strike="noStrike" kern="0" cap="none" spc="0" normalizeH="0" baseline="0" noProof="0" dirty="0" smtClean="0">
                <a:ln>
                  <a:noFill/>
                </a:ln>
                <a:solidFill>
                  <a:srgbClr val="FFFFFF"/>
                </a:solidFill>
                <a:effectLst/>
                <a:uLnTx/>
                <a:uFillTx/>
                <a:latin typeface="Arial"/>
                <a:cs typeface="Arial"/>
              </a:rPr>
              <a:t>Purpose</a:t>
            </a:r>
            <a:endParaRPr kumimoji="0" lang="en-ZA" sz="1400" b="1" i="0" u="none" strike="noStrike" kern="0" cap="none" spc="0" normalizeH="0" baseline="0" noProof="0" dirty="0" smtClean="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ZA" sz="1400" b="1" kern="0" dirty="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ZA" sz="1400" b="1" kern="0" dirty="0" smtClean="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ZA" sz="1400" b="1" kern="0" dirty="0" smtClean="0">
              <a:solidFill>
                <a:prstClr val="black"/>
              </a:solidFill>
              <a:latin typeface="Arial"/>
              <a:cs typeface="Arial"/>
            </a:endParaRPr>
          </a:p>
          <a:p>
            <a:pPr marL="285750" marR="0" lvl="0" indent="-285750" algn="just" defTabSz="685800" eaLnBrk="1" fontAlgn="auto" latinLnBrk="0" hangingPunct="1">
              <a:lnSpc>
                <a:spcPct val="100000"/>
              </a:lnSpc>
              <a:spcBef>
                <a:spcPts val="821"/>
              </a:spcBef>
              <a:spcAft>
                <a:spcPts val="0"/>
              </a:spcAft>
              <a:buClrTx/>
              <a:buSzTx/>
              <a:buFont typeface="Arial" panose="020B0604020202020204" pitchFamily="34" charset="0"/>
              <a:buChar char="•"/>
              <a:tabLst/>
              <a:defRPr/>
            </a:pPr>
            <a:endParaRPr lang="en-US" sz="1400" kern="0" dirty="0" smtClean="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smtClean="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smtClean="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smtClean="0">
              <a:solidFill>
                <a:srgbClr val="FFFFFF"/>
              </a:solidFill>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lang="en-US" sz="1400" kern="0" dirty="0" smtClean="0">
              <a:solidFill>
                <a:srgbClr val="FFFFFF"/>
              </a:solidFill>
              <a:latin typeface="Arial"/>
              <a:cs typeface="Arial"/>
            </a:endParaRPr>
          </a:p>
          <a:p>
            <a:pPr marL="425768" marR="421005" lvl="0" indent="476" algn="ctr" defTabSz="685800">
              <a:spcBef>
                <a:spcPts val="150"/>
              </a:spcBef>
            </a:pPr>
            <a:endParaRPr lang="en-US" sz="1100" kern="0" dirty="0">
              <a:solidFill>
                <a:srgbClr val="FFFFFF"/>
              </a:solidFill>
              <a:latin typeface="Arial"/>
              <a:cs typeface="Arial"/>
            </a:endParaRPr>
          </a:p>
        </p:txBody>
      </p:sp>
      <p:sp>
        <p:nvSpPr>
          <p:cNvPr id="6" name="object 17">
            <a:extLst>
              <a:ext uri="{FF2B5EF4-FFF2-40B4-BE49-F238E27FC236}">
                <a16:creationId xmlns="" xmlns:a16="http://schemas.microsoft.com/office/drawing/2014/main" id="{DE934622-4CC6-2A4B-B57C-779BE16CC816}"/>
              </a:ext>
            </a:extLst>
          </p:cNvPr>
          <p:cNvSpPr/>
          <p:nvPr/>
        </p:nvSpPr>
        <p:spPr>
          <a:xfrm>
            <a:off x="1291390" y="1747839"/>
            <a:ext cx="1812757" cy="101917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187953249"/>
              </p:ext>
            </p:extLst>
          </p:nvPr>
        </p:nvGraphicFramePr>
        <p:xfrm>
          <a:off x="3587154" y="1123950"/>
          <a:ext cx="5489363" cy="4878706"/>
        </p:xfrm>
        <a:graphic>
          <a:graphicData uri="http://schemas.openxmlformats.org/drawingml/2006/table">
            <a:tbl>
              <a:tblPr firstRow="1" bandRow="1">
                <a:tableStyleId>{5C22544A-7EE6-4342-B048-85BDC9FD1C3A}</a:tableStyleId>
              </a:tblPr>
              <a:tblGrid>
                <a:gridCol w="5489363"/>
              </a:tblGrid>
              <a:tr h="4878706">
                <a:tc>
                  <a:txBody>
                    <a:bodyPr/>
                    <a:lstStyle/>
                    <a:p>
                      <a:pPr marL="285750" marR="0" lvl="0" indent="-285750" algn="just"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The</a:t>
                      </a:r>
                      <a:r>
                        <a:rPr kumimoji="0" lang="en-US" sz="1400" b="1" i="0" u="none" strike="noStrike" kern="1200" cap="none" spc="-8"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4"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400" b="1" i="0" u="none" strike="noStrike" kern="1200" cap="none" spc="-11"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consists</a:t>
                      </a:r>
                      <a:r>
                        <a:rPr kumimoji="0" lang="en-US" sz="1400" b="1" i="0" u="none" strike="noStrike" kern="1200" cap="none" spc="-8"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4"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a:t>
                      </a:r>
                      <a:r>
                        <a:rPr kumimoji="0" lang="en-US" sz="1400" b="1" i="0" u="none" strike="noStrike" kern="1200" cap="none" spc="-11"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1400" b="1" i="0" u="none" strike="noStrike" kern="1200" cap="none" spc="-8"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following</a:t>
                      </a:r>
                      <a:r>
                        <a:rPr kumimoji="0" lang="en-US" sz="1400" b="1" i="0" u="none" strike="noStrike" kern="1200" cap="none" spc="-8"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a:t>
                      </a:r>
                      <a:r>
                        <a:rPr kumimoji="0" lang="en-US" sz="1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lgn="just">
                        <a:buFont typeface="Arial" panose="020B0604020202020204" pitchFamily="34" charset="0"/>
                        <a:buChar char="•"/>
                      </a:pPr>
                      <a:r>
                        <a:rPr kumimoji="0" lang="en-US" sz="1400" b="1" i="0" u="none" strike="noStrike" kern="1200" cap="none" spc="0" normalizeH="0" baseline="0" dirty="0" smtClean="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Management: </a:t>
                      </a:r>
                      <a:r>
                        <a:rPr lang="en-US" sz="1400" b="0" i="0" u="none" strike="noStrike" baseline="0" dirty="0" smtClean="0">
                          <a:solidFill>
                            <a:srgbClr val="000000"/>
                          </a:solidFill>
                          <a:latin typeface="Arial" panose="020B0604020202020204" pitchFamily="34" charset="0"/>
                          <a:cs typeface="Arial" panose="020B0604020202020204" pitchFamily="34" charset="0"/>
                        </a:rPr>
                        <a:t>Advocacy and Mainstreaming for the Rights of Women: Provides strategic leadership and </a:t>
                      </a:r>
                      <a:r>
                        <a:rPr lang="en-ZA" sz="1400" b="0" i="0" u="none" strike="noStrike" baseline="0" dirty="0" smtClean="0">
                          <a:solidFill>
                            <a:srgbClr val="000000"/>
                          </a:solidFill>
                          <a:latin typeface="Arial" panose="020B0604020202020204" pitchFamily="34" charset="0"/>
                          <a:cs typeface="Arial" panose="020B0604020202020204" pitchFamily="34" charset="0"/>
                        </a:rPr>
                        <a:t>management to the programme.</a:t>
                      </a:r>
                    </a:p>
                    <a:p>
                      <a:pPr marL="285750" indent="-285750" algn="just">
                        <a:buFont typeface="Arial" panose="020B0604020202020204" pitchFamily="34" charset="0"/>
                        <a:buChar char="•"/>
                      </a:pPr>
                      <a:r>
                        <a:rPr kumimoji="0" lang="en-US" sz="1400" b="1" i="0" u="none" strike="noStrike" kern="1200" cap="none" spc="0" normalizeH="0" baseline="0" dirty="0" smtClean="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Social Empowerment of Women (SEW): </a:t>
                      </a:r>
                      <a:r>
                        <a:rPr lang="en-US" sz="1400" b="0" i="0" u="none" strike="noStrike" baseline="0" dirty="0" smtClean="0">
                          <a:solidFill>
                            <a:srgbClr val="000000"/>
                          </a:solidFill>
                          <a:latin typeface="Arial" panose="020B0604020202020204" pitchFamily="34" charset="0"/>
                          <a:cs typeface="Arial" panose="020B0604020202020204" pitchFamily="34" charset="0"/>
                        </a:rPr>
                        <a:t>Promote good governance to further transformation, social justice and empowerment and rights for women.</a:t>
                      </a:r>
                    </a:p>
                    <a:p>
                      <a:pPr marL="285750" indent="-285750" algn="just">
                        <a:buFont typeface="Arial" panose="020B0604020202020204" pitchFamily="34" charset="0"/>
                        <a:buChar char="•"/>
                      </a:pPr>
                      <a:r>
                        <a:rPr kumimoji="0" lang="en-US" sz="1400" b="1" i="0" u="none" strike="noStrike" kern="1200" cap="none" spc="0" normalizeH="0" baseline="0" dirty="0" smtClean="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Economic Empowerment of Women (EEW): </a:t>
                      </a:r>
                      <a:r>
                        <a:rPr lang="en-US" sz="1400" b="0" i="0" u="none" strike="noStrike" baseline="0" dirty="0" smtClean="0">
                          <a:solidFill>
                            <a:srgbClr val="000000"/>
                          </a:solidFill>
                          <a:latin typeface="Arial" panose="020B0604020202020204" pitchFamily="34" charset="0"/>
                          <a:cs typeface="Arial" panose="020B0604020202020204" pitchFamily="34" charset="0"/>
                        </a:rPr>
                        <a:t>Mainstreams and promotes good governance to further transformation, economic justice, empowerment and rights of women.</a:t>
                      </a:r>
                    </a:p>
                    <a:p>
                      <a:pPr marL="285750" indent="-285750" algn="just">
                        <a:buFont typeface="Arial" panose="020B0604020202020204" pitchFamily="34" charset="0"/>
                        <a:buChar char="•"/>
                      </a:pPr>
                      <a:r>
                        <a:rPr kumimoji="0" lang="en-US" sz="1400" b="1" i="0" u="none" strike="noStrike" kern="1200" cap="none" spc="0" normalizeH="0" baseline="0" dirty="0" smtClean="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Commission for Gender Equality (CGE): </a:t>
                      </a:r>
                      <a:r>
                        <a:rPr lang="en-US" sz="1400" b="0" i="0" u="none" strike="noStrike" baseline="0" dirty="0" smtClean="0">
                          <a:solidFill>
                            <a:srgbClr val="000000"/>
                          </a:solidFill>
                          <a:latin typeface="Arial" panose="020B0604020202020204" pitchFamily="34" charset="0"/>
                          <a:cs typeface="Arial" panose="020B0604020202020204" pitchFamily="34" charset="0"/>
                        </a:rPr>
                        <a:t>Facilitates transfer payments to the Commission for Gender Equality, which promotes gender equality and respect for women’s rights.</a:t>
                      </a:r>
                      <a:endParaRPr lang="en-US" sz="1400" b="0" i="0" u="none" strike="noStrike" kern="1200" baseline="0" noProof="0" dirty="0" smtClean="0">
                        <a:solidFill>
                          <a:srgbClr val="000000"/>
                        </a:solidFill>
                        <a:latin typeface="Arial" panose="020B0604020202020204" pitchFamily="34" charset="0"/>
                        <a:ea typeface="+mn-ea"/>
                        <a:cs typeface="Arial" panose="020B0604020202020204" pitchFamily="34" charset="0"/>
                      </a:endParaRPr>
                    </a:p>
                    <a:p>
                      <a:pPr marL="285750" indent="-285750" algn="l">
                        <a:buFont typeface="Arial" panose="020B0604020202020204" pitchFamily="34" charset="0"/>
                        <a:buNone/>
                      </a:pPr>
                      <a:endParaRPr lang="en-US" sz="1400" b="0" i="0" u="none" strike="noStrike" kern="1200" baseline="0" noProof="0" dirty="0" smtClean="0">
                        <a:solidFill>
                          <a:srgbClr val="000000"/>
                        </a:solidFill>
                        <a:latin typeface="Arial" panose="020B0604020202020204" pitchFamily="34" charset="0"/>
                        <a:ea typeface="+mn-ea"/>
                        <a:cs typeface="Arial" panose="020B0604020202020204" pitchFamily="34" charset="0"/>
                      </a:endParaRPr>
                    </a:p>
                  </a:txBody>
                  <a:tcPr>
                    <a:solidFill>
                      <a:srgbClr val="FFC000"/>
                    </a:solidFill>
                  </a:tcPr>
                </a:tc>
              </a:tr>
            </a:tbl>
          </a:graphicData>
        </a:graphic>
      </p:graphicFrame>
      <p:sp>
        <p:nvSpPr>
          <p:cNvPr id="8" name="Rectangle 7"/>
          <p:cNvSpPr/>
          <p:nvPr/>
        </p:nvSpPr>
        <p:spPr>
          <a:xfrm>
            <a:off x="340023" y="3689684"/>
            <a:ext cx="3186101" cy="231297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685800">
              <a:spcBef>
                <a:spcPts val="821"/>
              </a:spcBef>
              <a:buFont typeface="Arial" panose="020B0604020202020204" pitchFamily="34" charset="0"/>
              <a:buChar char="•"/>
              <a:tabLst>
                <a:tab pos="2695575" algn="l"/>
                <a:tab pos="2774950" algn="l"/>
                <a:tab pos="2871788" algn="l"/>
              </a:tabLst>
              <a:defRPr/>
            </a:pPr>
            <a:r>
              <a:rPr lang="en-US" sz="1400" kern="0" dirty="0">
                <a:solidFill>
                  <a:srgbClr val="FFFFFF"/>
                </a:solidFill>
                <a:latin typeface="Arial"/>
                <a:cs typeface="Arial"/>
              </a:rPr>
              <a:t>The purpose of this programme is to promote good governance regarding the rights and transformation of the social and economic empowerment of </a:t>
            </a:r>
            <a:r>
              <a:rPr lang="en-US" sz="1400" kern="0" dirty="0" smtClean="0">
                <a:solidFill>
                  <a:srgbClr val="FFFFFF"/>
                </a:solidFill>
                <a:latin typeface="Arial"/>
                <a:cs typeface="Arial"/>
              </a:rPr>
              <a:t>women</a:t>
            </a:r>
            <a:r>
              <a:rPr lang="en-US" sz="1400" kern="0" dirty="0">
                <a:solidFill>
                  <a:srgbClr val="FFFFFF"/>
                </a:solidFill>
                <a:latin typeface="Arial"/>
                <a:cs typeface="Arial"/>
              </a:rPr>
              <a:t>.</a:t>
            </a:r>
          </a:p>
        </p:txBody>
      </p:sp>
    </p:spTree>
    <p:extLst>
      <p:ext uri="{BB962C8B-B14F-4D97-AF65-F5344CB8AC3E}">
        <p14:creationId xmlns:p14="http://schemas.microsoft.com/office/powerpoint/2010/main" xmlns="" val="3598340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917404128"/>
              </p:ext>
            </p:extLst>
          </p:nvPr>
        </p:nvGraphicFramePr>
        <p:xfrm>
          <a:off x="191384" y="673475"/>
          <a:ext cx="8676168" cy="5370685"/>
        </p:xfrm>
        <a:graphic>
          <a:graphicData uri="http://schemas.openxmlformats.org/drawingml/2006/table">
            <a:tbl>
              <a:tblPr firstRow="1" bandRow="1">
                <a:tableStyleId>{5C22544A-7EE6-4342-B048-85BDC9FD1C3A}</a:tableStyleId>
              </a:tblPr>
              <a:tblGrid>
                <a:gridCol w="2169042"/>
                <a:gridCol w="2169042"/>
                <a:gridCol w="2169042"/>
                <a:gridCol w="2169042"/>
              </a:tblGrid>
              <a:tr h="751620">
                <a:tc>
                  <a:txBody>
                    <a:bodyPr/>
                    <a:lstStyle/>
                    <a:p>
                      <a:pPr algn="just"/>
                      <a:r>
                        <a:rPr lang="en-US" sz="1100" b="1" dirty="0" smtClean="0">
                          <a:latin typeface="Arial" panose="020B0604020202020204" pitchFamily="34" charset="0"/>
                          <a:cs typeface="Arial" panose="020B0604020202020204" pitchFamily="34" charset="0"/>
                        </a:rPr>
                        <a:t>OUTCOME </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 INDICATOR</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ANNUAL TARGET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r>
              <a:tr h="287164">
                <a:tc gridSpan="4">
                  <a:txBody>
                    <a:bodyPr/>
                    <a:lstStyle/>
                    <a:p>
                      <a:pPr marL="0" algn="just" defTabSz="914400" rtl="0" eaLnBrk="1" latinLnBrk="0" hangingPunct="1"/>
                      <a:r>
                        <a:rPr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Sub-</a:t>
                      </a:r>
                      <a:r>
                        <a:rPr lang="en-US" sz="1100" b="1" i="0" u="none" strike="noStrike" kern="1200" baseline="0" dirty="0" err="1" smtClean="0">
                          <a:solidFill>
                            <a:schemeClr val="dk1"/>
                          </a:solidFill>
                          <a:latin typeface="Arial" panose="020B0604020202020204" pitchFamily="34" charset="0"/>
                          <a:ea typeface="+mn-ea"/>
                          <a:cs typeface="Arial" panose="020B0604020202020204" pitchFamily="34" charset="0"/>
                        </a:rPr>
                        <a:t>programme</a:t>
                      </a:r>
                      <a:r>
                        <a:rPr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 Economic Empowerment of Women</a:t>
                      </a:r>
                      <a:endParaRPr lang="en-ZA" sz="11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1104646">
                <a:tc rowSpan="3">
                  <a:txBody>
                    <a:bodyPr/>
                    <a:lstStyle/>
                    <a:p>
                      <a:pPr algn="just"/>
                      <a:r>
                        <a:rPr lang="en-ZA" sz="1100" b="0" i="0" u="none" strike="noStrike" baseline="0" dirty="0" smtClean="0">
                          <a:latin typeface="Arial" panose="020B0604020202020204" pitchFamily="34" charset="0"/>
                          <a:cs typeface="Arial" panose="020B0604020202020204" pitchFamily="34" charset="0"/>
                        </a:rPr>
                        <a:t>Equitable economic empowerment, Participation and ownership for women youth and persons with disabilities being at the centre of the national Economic agenda</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Socio economic empowerment</a:t>
                      </a:r>
                    </a:p>
                    <a:p>
                      <a:pPr algn="just"/>
                      <a:r>
                        <a:rPr lang="en-ZA" sz="1100" b="0" i="0" u="none" strike="noStrike" baseline="0" dirty="0" smtClean="0">
                          <a:latin typeface="Arial" panose="020B0604020202020204" pitchFamily="34" charset="0"/>
                          <a:cs typeface="Arial" panose="020B0604020202020204" pitchFamily="34" charset="0"/>
                        </a:rPr>
                        <a:t>index</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reports produced on the Development of the WYPD Socio-Economic Empowerment Index</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report produced on the development of the WYPD</a:t>
                      </a:r>
                    </a:p>
                    <a:p>
                      <a:pPr algn="just"/>
                      <a:r>
                        <a:rPr lang="en-ZA" sz="1100" b="0" i="0" u="none" strike="noStrike" baseline="0" dirty="0" smtClean="0">
                          <a:latin typeface="Arial" panose="020B0604020202020204" pitchFamily="34" charset="0"/>
                          <a:cs typeface="Arial" panose="020B0604020202020204" pitchFamily="34" charset="0"/>
                        </a:rPr>
                        <a:t>Socio-Economic Empowerment</a:t>
                      </a:r>
                    </a:p>
                    <a:p>
                      <a:pPr algn="just"/>
                      <a:r>
                        <a:rPr lang="en-ZA" sz="1100" b="0" i="0" u="none" strike="noStrike" baseline="0" dirty="0" smtClean="0">
                          <a:latin typeface="Arial" panose="020B0604020202020204" pitchFamily="34" charset="0"/>
                          <a:cs typeface="Arial" panose="020B0604020202020204" pitchFamily="34" charset="0"/>
                        </a:rPr>
                        <a:t>Index</a:t>
                      </a:r>
                      <a:endParaRPr lang="en-ZA" sz="1100" dirty="0">
                        <a:latin typeface="Arial" panose="020B0604020202020204" pitchFamily="34" charset="0"/>
                        <a:cs typeface="Arial" panose="020B0604020202020204" pitchFamily="34" charset="0"/>
                      </a:endParaRPr>
                    </a:p>
                  </a:txBody>
                  <a:tcPr/>
                </a:tc>
              </a:tr>
              <a:tr h="1590690">
                <a:tc vMerge="1">
                  <a:txBody>
                    <a:bodyPr/>
                    <a:lstStyle/>
                    <a:p>
                      <a:pPr algn="just"/>
                      <a:endParaRPr lang="en-ZA" sz="800" dirty="0"/>
                    </a:p>
                  </a:txBody>
                  <a:tcPr/>
                </a:tc>
                <a:tc>
                  <a:txBody>
                    <a:bodyPr/>
                    <a:lstStyle/>
                    <a:p>
                      <a:pPr marL="0" algn="just" defTabSz="914400" rtl="0" eaLnBrk="1" latinLnBrk="0" hangingPunct="1"/>
                      <a:r>
                        <a:rPr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Interventions to support economic empowerment, participation and ownership for women youth and persons with disabilities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interventions to support economic empowerment, participation and ownership for women, youth and persons with disabilities implemented per year</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4 interventions to support Economic empowerment, Participation and ownership for women, youth and</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persons with disabilities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636565">
                <a:tc vMerge="1">
                  <a:txBody>
                    <a:bodyPr/>
                    <a:lstStyle/>
                    <a:p>
                      <a:pPr marL="0" algn="just" defTabSz="914400" rtl="0" eaLnBrk="1" latinLnBrk="0" hangingPunct="1"/>
                      <a:endParaRPr lang="en-ZA" sz="800" b="0" i="0" u="none" strike="noStrike" kern="1200" baseline="0" dirty="0">
                        <a:solidFill>
                          <a:schemeClr val="dk1"/>
                        </a:solidFill>
                        <a:latin typeface="+mn-lt"/>
                        <a:ea typeface="+mn-ea"/>
                        <a:cs typeface="+mn-cs"/>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Strategy for Economic Empowerment of 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reports produced on the development of the Strategy for economic Empowerment of 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report produced on the development of the Strategy for economic empowerment of 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4" name="Title 1"/>
          <p:cNvSpPr>
            <a:spLocks noGrp="1"/>
          </p:cNvSpPr>
          <p:nvPr>
            <p:ph type="title"/>
          </p:nvPr>
        </p:nvSpPr>
        <p:spPr>
          <a:xfrm>
            <a:off x="-125505" y="-107575"/>
            <a:ext cx="9144000" cy="707903"/>
          </a:xfrm>
          <a:solidFill>
            <a:schemeClr val="accent3">
              <a:lumMod val="75000"/>
            </a:schemeClr>
          </a:solidFill>
        </p:spPr>
        <p:txBody>
          <a:bodyPr>
            <a:normAutofit/>
          </a:bodyPr>
          <a:lstStyle/>
          <a:p>
            <a:pPr lvl="0">
              <a:lnSpc>
                <a:spcPct val="100000"/>
              </a:lnSpc>
              <a:spcBef>
                <a:spcPts val="0"/>
              </a:spcBef>
            </a:pPr>
            <a:r>
              <a:rPr lang="en-ZA" dirty="0" smtClean="0">
                <a:solidFill>
                  <a:srgbClr val="70AD47">
                    <a:lumMod val="50000"/>
                  </a:srgbClr>
                </a:solidFill>
                <a:latin typeface="Trebuchet MS" panose="020B0603020202020204"/>
              </a:rPr>
              <a:t> </a:t>
            </a:r>
            <a:r>
              <a:rPr lang="en-US" sz="2000" b="1" dirty="0">
                <a:solidFill>
                  <a:schemeClr val="bg1"/>
                </a:solidFill>
              </a:rPr>
              <a:t>Programme 2</a:t>
            </a:r>
            <a:r>
              <a:rPr lang="en-US" sz="2000" b="1" dirty="0">
                <a:solidFill>
                  <a:schemeClr val="bg1"/>
                </a:solidFill>
                <a:ea typeface="+mn-ea"/>
              </a:rPr>
              <a:t>: </a:t>
            </a:r>
            <a:r>
              <a:rPr lang="en-US" sz="2000" b="1" dirty="0">
                <a:solidFill>
                  <a:schemeClr val="bg1"/>
                </a:solidFill>
              </a:rPr>
              <a:t>Mainstreaming Women’s </a:t>
            </a:r>
            <a:r>
              <a:rPr lang="en-US" sz="2000" b="1" dirty="0" smtClean="0">
                <a:solidFill>
                  <a:schemeClr val="bg1"/>
                </a:solidFill>
              </a:rPr>
              <a:t>Rights and Advocacy</a:t>
            </a:r>
            <a:endParaRPr lang="en-US" sz="2000" b="1" dirty="0">
              <a:solidFill>
                <a:schemeClr val="bg1"/>
              </a:solidFill>
            </a:endParaRPr>
          </a:p>
        </p:txBody>
      </p:sp>
    </p:spTree>
    <p:extLst>
      <p:ext uri="{BB962C8B-B14F-4D97-AF65-F5344CB8AC3E}">
        <p14:creationId xmlns:p14="http://schemas.microsoft.com/office/powerpoint/2010/main" xmlns="" val="803368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173524528"/>
              </p:ext>
            </p:extLst>
          </p:nvPr>
        </p:nvGraphicFramePr>
        <p:xfrm>
          <a:off x="76134" y="842375"/>
          <a:ext cx="8969254" cy="5325694"/>
        </p:xfrm>
        <a:graphic>
          <a:graphicData uri="http://schemas.openxmlformats.org/drawingml/2006/table">
            <a:tbl>
              <a:tblPr firstRow="1" bandRow="1">
                <a:tableStyleId>{5C22544A-7EE6-4342-B048-85BDC9FD1C3A}</a:tableStyleId>
              </a:tblPr>
              <a:tblGrid>
                <a:gridCol w="2231832"/>
                <a:gridCol w="2231832"/>
                <a:gridCol w="2231941"/>
                <a:gridCol w="2273649"/>
              </a:tblGrid>
              <a:tr h="212508">
                <a:tc>
                  <a:txBody>
                    <a:bodyPr/>
                    <a:lstStyle/>
                    <a:p>
                      <a:pPr algn="just"/>
                      <a:r>
                        <a:rPr lang="en-US" sz="1100" b="1" dirty="0" smtClean="0">
                          <a:latin typeface="Arial" panose="020B0604020202020204" pitchFamily="34" charset="0"/>
                          <a:cs typeface="Arial" panose="020B0604020202020204" pitchFamily="34" charset="0"/>
                        </a:rPr>
                        <a:t>OUTCOME </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 INDICATOR</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ANNUAL TARGET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r>
              <a:tr h="281494">
                <a:tc gridSpan="4">
                  <a:txBody>
                    <a:bodyPr/>
                    <a:lstStyle/>
                    <a:p>
                      <a:pPr marL="0" algn="just" defTabSz="914400" rtl="0" eaLnBrk="1" latinLnBrk="0" hangingPunct="1"/>
                      <a:r>
                        <a:rPr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Sub-</a:t>
                      </a:r>
                      <a:r>
                        <a:rPr lang="en-US" sz="1100" b="1" i="0" u="none" strike="noStrike" kern="1200" baseline="0" dirty="0" err="1" smtClean="0">
                          <a:solidFill>
                            <a:schemeClr val="dk1"/>
                          </a:solidFill>
                          <a:latin typeface="Arial" panose="020B0604020202020204" pitchFamily="34" charset="0"/>
                          <a:ea typeface="+mn-ea"/>
                          <a:cs typeface="Arial" panose="020B0604020202020204" pitchFamily="34" charset="0"/>
                        </a:rPr>
                        <a:t>programme</a:t>
                      </a:r>
                      <a:r>
                        <a:rPr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 Social Empowerment of Women</a:t>
                      </a:r>
                      <a:endParaRPr lang="en-ZA" sz="11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r>
              <a:tr h="857026">
                <a:tc>
                  <a:txBody>
                    <a:bodyPr/>
                    <a:lstStyle/>
                    <a:p>
                      <a:pPr marL="0" algn="just" defTabSz="914400" rtl="0" eaLnBrk="1" latinLnBrk="0" hangingPunct="1"/>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Improved rate</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of educational</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attendance and</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retention of</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young women</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and women</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with disabilities</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in public sector</a:t>
                      </a:r>
                      <a:r>
                        <a:rPr lang="en-ZA"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i</a:t>
                      </a:r>
                      <a:r>
                        <a:rPr lang="en-ZA" sz="1100" b="0" i="0" u="none" strike="noStrike" kern="1200" dirty="0" smtClean="0">
                          <a:solidFill>
                            <a:srgbClr val="000000"/>
                          </a:solidFill>
                          <a:effectLst/>
                          <a:latin typeface="Arial" panose="020B0604020202020204" pitchFamily="34" charset="0"/>
                          <a:ea typeface="+mn-ea"/>
                          <a:cs typeface="Arial" panose="020B0604020202020204" pitchFamily="34" charset="0"/>
                        </a:rPr>
                        <a:t>nstitutions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Intervention to promote Sanitary Dignity Implementation Framework by Provinces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progress reports on implementation of Sanitary Dignity Implementation Framework by provinces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4 progress reports on implementation of Sanitary Dignity Implementation Framework by provinces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875758">
                <a:tc>
                  <a:txBody>
                    <a:bodyPr/>
                    <a:lstStyle/>
                    <a:p>
                      <a:pPr algn="just"/>
                      <a:r>
                        <a:rPr lang="en-ZA" sz="1100" b="0" i="0" u="none" strike="noStrike" baseline="0" dirty="0" smtClean="0">
                          <a:latin typeface="Arial" panose="020B0604020202020204" pitchFamily="34" charset="0"/>
                          <a:cs typeface="Arial" panose="020B0604020202020204" pitchFamily="34" charset="0"/>
                        </a:rPr>
                        <a:t>Improved rate of educational</a:t>
                      </a:r>
                    </a:p>
                    <a:p>
                      <a:pPr algn="just"/>
                      <a:r>
                        <a:rPr lang="en-ZA" sz="1100" b="0" i="0" u="none" strike="noStrike" baseline="0" dirty="0" smtClean="0">
                          <a:latin typeface="Arial" panose="020B0604020202020204" pitchFamily="34" charset="0"/>
                          <a:cs typeface="Arial" panose="020B0604020202020204" pitchFamily="34" charset="0"/>
                        </a:rPr>
                        <a:t>attendance and retention of young women and women with disabilities in public sector institutions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Interventions to support social empowerment and participation development of women, youth and persons with disabilities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interventions to support social Empowerment and participation of women, youth and persons with disabilities implemented per year</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4 interventions to support social</a:t>
                      </a:r>
                    </a:p>
                    <a:p>
                      <a:pPr algn="just"/>
                      <a:r>
                        <a:rPr lang="en-ZA" sz="1100" b="0" i="0" u="none" strike="noStrike" baseline="0" dirty="0" smtClean="0">
                          <a:latin typeface="Arial" panose="020B0604020202020204" pitchFamily="34" charset="0"/>
                          <a:cs typeface="Arial" panose="020B0604020202020204" pitchFamily="34" charset="0"/>
                        </a:rPr>
                        <a:t>Empowerment and participation of women, youth and persons with disabilities implemented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562987">
                <a:tc rowSpan="4">
                  <a:txBody>
                    <a:bodyPr/>
                    <a:lstStyle/>
                    <a:p>
                      <a:pPr algn="just"/>
                      <a:r>
                        <a:rPr lang="en-ZA" sz="1100" b="0" i="0" u="none" strike="noStrike" baseline="0" dirty="0" smtClean="0">
                          <a:latin typeface="Arial" panose="020B0604020202020204" pitchFamily="34" charset="0"/>
                          <a:cs typeface="Arial" panose="020B0604020202020204" pitchFamily="34" charset="0"/>
                        </a:rPr>
                        <a:t>Levels of marginalisation, stigmatisation and discrimination and violence against women, girls and persons with disabilities reduced</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rowSpan="4">
                  <a:txBody>
                    <a:bodyPr/>
                    <a:lstStyle/>
                    <a:p>
                      <a:pPr algn="just"/>
                      <a:r>
                        <a:rPr lang="en-ZA" sz="1100" b="0" i="0" u="none" strike="noStrike" baseline="0" dirty="0" smtClean="0">
                          <a:latin typeface="Arial" panose="020B0604020202020204" pitchFamily="34" charset="0"/>
                          <a:cs typeface="Arial" panose="020B0604020202020204" pitchFamily="34" charset="0"/>
                        </a:rPr>
                        <a:t>Implementation of the NSP on GBVF</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Number of reports on the implementation of NSP on GBVF Monitoring Framework developed</a:t>
                      </a: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4 Quarterly report on implementation of NSP on GBVF Monitoring Framework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562987">
                <a:tc vMerge="1">
                  <a:txBody>
                    <a:bodyPr/>
                    <a:lstStyle/>
                    <a:p>
                      <a:pPr algn="l"/>
                      <a:endParaRPr lang="en-ZA"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vMerge="1">
                  <a:txBody>
                    <a:bodyPr/>
                    <a:lstStyle/>
                    <a:p>
                      <a:pPr algn="l"/>
                      <a:endParaRPr lang="en-ZA"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Number of national departments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Monitored on the implementation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of NSP on GBVF</a:t>
                      </a:r>
                      <a:endParaRPr kumimoji="0" lang="en-ZA"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12 national departments monitored on implementation of NSP on GBVF</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719373">
                <a:tc vMerge="1">
                  <a:txBody>
                    <a:bodyPr/>
                    <a:lstStyle/>
                    <a:p>
                      <a:pPr algn="l"/>
                      <a:endParaRPr lang="en-ZA"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vMerge="1">
                  <a:txBody>
                    <a:bodyPr/>
                    <a:lstStyle/>
                    <a:p>
                      <a:pPr algn="l"/>
                      <a:endParaRPr lang="en-ZA"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provincial departments and Municipalities plans monitored for integration of NSP on GBVF</a:t>
                      </a:r>
                      <a:endParaRPr kumimoji="0" lang="en-ZA"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9 provincial departments and 4 Municipalities plans monitored on the implementation of NSP on GBVF</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807480">
                <a:tc vMerge="1">
                  <a:txBody>
                    <a:bodyPr/>
                    <a:lstStyle/>
                    <a:p>
                      <a:pPr algn="l"/>
                      <a:endParaRPr lang="en-ZA"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vMerge="1">
                  <a:txBody>
                    <a:bodyPr/>
                    <a:lstStyle/>
                    <a:p>
                      <a:pPr algn="l"/>
                      <a:endParaRPr lang="en-ZA"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GBVF Rapid Response Teams (RRTs) established</a:t>
                      </a:r>
                      <a:endParaRPr kumimoji="0" lang="en-ZA"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18 GBVF Rapid Response Teams (RRTs) established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4" name="Title 1"/>
          <p:cNvSpPr>
            <a:spLocks noGrp="1"/>
          </p:cNvSpPr>
          <p:nvPr>
            <p:ph type="title"/>
          </p:nvPr>
        </p:nvSpPr>
        <p:spPr>
          <a:xfrm>
            <a:off x="1" y="1"/>
            <a:ext cx="9144000" cy="707903"/>
          </a:xfrm>
          <a:solidFill>
            <a:schemeClr val="accent3">
              <a:lumMod val="75000"/>
            </a:schemeClr>
          </a:solidFill>
        </p:spPr>
        <p:txBody>
          <a:bodyPr>
            <a:normAutofit/>
          </a:bodyPr>
          <a:lstStyle/>
          <a:p>
            <a:pPr lvl="0">
              <a:lnSpc>
                <a:spcPct val="100000"/>
              </a:lnSpc>
              <a:spcBef>
                <a:spcPts val="0"/>
              </a:spcBef>
            </a:pPr>
            <a:r>
              <a:rPr lang="en-ZA" dirty="0" smtClean="0">
                <a:solidFill>
                  <a:srgbClr val="70AD47">
                    <a:lumMod val="50000"/>
                  </a:srgbClr>
                </a:solidFill>
                <a:latin typeface="Trebuchet MS" panose="020B0603020202020204"/>
              </a:rPr>
              <a:t> </a:t>
            </a:r>
            <a:r>
              <a:rPr lang="en-US" sz="2000" b="1" dirty="0">
                <a:solidFill>
                  <a:schemeClr val="bg1"/>
                </a:solidFill>
              </a:rPr>
              <a:t>Programme 2</a:t>
            </a:r>
            <a:r>
              <a:rPr lang="en-US" sz="2000" b="1" dirty="0">
                <a:solidFill>
                  <a:schemeClr val="bg1"/>
                </a:solidFill>
                <a:ea typeface="+mn-ea"/>
              </a:rPr>
              <a:t>: </a:t>
            </a:r>
            <a:r>
              <a:rPr lang="en-US" sz="2000" b="1" dirty="0">
                <a:solidFill>
                  <a:schemeClr val="bg1"/>
                </a:solidFill>
              </a:rPr>
              <a:t>Mainstreaming Women’s </a:t>
            </a:r>
            <a:r>
              <a:rPr lang="en-US" sz="2000" b="1" dirty="0" smtClean="0">
                <a:solidFill>
                  <a:schemeClr val="bg1"/>
                </a:solidFill>
              </a:rPr>
              <a:t>Rights and Advocacy</a:t>
            </a:r>
            <a:endParaRPr lang="en-US" sz="2000" b="1" dirty="0">
              <a:solidFill>
                <a:schemeClr val="bg1"/>
              </a:solidFill>
            </a:endParaRPr>
          </a:p>
        </p:txBody>
      </p:sp>
    </p:spTree>
    <p:extLst>
      <p:ext uri="{BB962C8B-B14F-4D97-AF65-F5344CB8AC3E}">
        <p14:creationId xmlns:p14="http://schemas.microsoft.com/office/powerpoint/2010/main" xmlns="" val="1871318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58003586"/>
              </p:ext>
            </p:extLst>
          </p:nvPr>
        </p:nvGraphicFramePr>
        <p:xfrm>
          <a:off x="89646" y="932329"/>
          <a:ext cx="8910920" cy="2398604"/>
        </p:xfrm>
        <a:graphic>
          <a:graphicData uri="http://schemas.openxmlformats.org/drawingml/2006/table">
            <a:tbl>
              <a:tblPr firstRow="1" bandRow="1">
                <a:tableStyleId>{5C22544A-7EE6-4342-B048-85BDC9FD1C3A}</a:tableStyleId>
              </a:tblPr>
              <a:tblGrid>
                <a:gridCol w="2217317"/>
                <a:gridCol w="2217317"/>
                <a:gridCol w="2217424"/>
                <a:gridCol w="2258862"/>
              </a:tblGrid>
              <a:tr h="136617">
                <a:tc>
                  <a:txBody>
                    <a:bodyPr/>
                    <a:lstStyle/>
                    <a:p>
                      <a:pPr algn="just"/>
                      <a:r>
                        <a:rPr lang="en-US" sz="1100" b="1" dirty="0" smtClean="0">
                          <a:latin typeface="Arial" panose="020B0604020202020204" pitchFamily="34" charset="0"/>
                          <a:cs typeface="Arial" panose="020B0604020202020204" pitchFamily="34" charset="0"/>
                        </a:rPr>
                        <a:t>OUTCOME </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 INDICATOR</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ANNUAL TARGET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r>
              <a:tr h="413688">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Social Empowerment of Women</a:t>
                      </a: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lgn="just"/>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hMerge="1">
                  <a:txBody>
                    <a:bodyPr/>
                    <a:lstStyle/>
                    <a:p>
                      <a:pPr algn="l"/>
                      <a:endParaRPr lang="en-ZA"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hMerge="1">
                  <a:txBody>
                    <a:bodyPr/>
                    <a:lstStyle/>
                    <a:p>
                      <a:pPr algn="l"/>
                      <a:endParaRPr kumimoji="0" lang="en-ZA"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hMerge="1">
                  <a:txBody>
                    <a:bodyPr/>
                    <a:lstStyle/>
                    <a:p>
                      <a:pPr algn="l"/>
                      <a:endParaRPr lang="en-ZA"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002989">
                <a:tc>
                  <a:txBody>
                    <a:bodyPr/>
                    <a:lstStyle/>
                    <a:p>
                      <a:pPr algn="just"/>
                      <a:r>
                        <a:rPr lang="en-ZA" sz="1100" b="0" i="0" u="none" strike="noStrike" baseline="0" dirty="0" smtClean="0">
                          <a:latin typeface="Arial" panose="020B0604020202020204" pitchFamily="34" charset="0"/>
                          <a:cs typeface="Arial" panose="020B0604020202020204" pitchFamily="34" charset="0"/>
                        </a:rPr>
                        <a:t>Levels of marginalisation, stigmatisation and discrimination and violence against women, girls and persons with disabilities reduced</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Comprehensive National GBVF</a:t>
                      </a:r>
                    </a:p>
                    <a:p>
                      <a:pPr algn="just"/>
                      <a:r>
                        <a:rPr lang="en-ZA" sz="1100" b="0" i="0" u="none" strike="noStrike" baseline="0" dirty="0" smtClean="0">
                          <a:latin typeface="Arial" panose="020B0604020202020204" pitchFamily="34" charset="0"/>
                          <a:cs typeface="Arial" panose="020B0604020202020204" pitchFamily="34" charset="0"/>
                        </a:rPr>
                        <a:t>Prevention Strategy</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reports on implementation of Comprehensive National GBVF Prevention Strategy developed</a:t>
                      </a:r>
                      <a:endParaRPr kumimoji="0" lang="en-ZA"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2 reports on implementation of Comprehensive National GBVF Prevention Strategy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709815">
                <a:tc>
                  <a:txBody>
                    <a:bodyPr/>
                    <a:lstStyle/>
                    <a:p>
                      <a:pPr algn="just"/>
                      <a:r>
                        <a:rPr lang="en-ZA" sz="1100" b="0" i="0" u="none" strike="noStrike" baseline="0" dirty="0" smtClean="0">
                          <a:latin typeface="Arial" panose="020B0604020202020204" pitchFamily="34" charset="0"/>
                          <a:cs typeface="Arial" panose="020B0604020202020204" pitchFamily="34" charset="0"/>
                        </a:rPr>
                        <a:t>Gender, youth and disability rights machineries institutionalized</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Integrated Gender, Youth &amp; Disability Machineries (GEYODI) Framework</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GEYODI Machineries</a:t>
                      </a:r>
                    </a:p>
                    <a:p>
                      <a:pPr algn="just"/>
                      <a:r>
                        <a:rPr lang="en-ZA" sz="1100" b="0" i="0" u="none" strike="noStrike" baseline="0" dirty="0" smtClean="0">
                          <a:latin typeface="Arial" panose="020B0604020202020204" pitchFamily="34" charset="0"/>
                          <a:cs typeface="Arial" panose="020B0604020202020204" pitchFamily="34" charset="0"/>
                        </a:rPr>
                        <a:t>convened</a:t>
                      </a:r>
                      <a:endParaRPr kumimoji="0" lang="en-ZA"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2 GEYODI machineries convened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3" name="Title 1"/>
          <p:cNvSpPr>
            <a:spLocks noGrp="1"/>
          </p:cNvSpPr>
          <p:nvPr>
            <p:ph type="title"/>
          </p:nvPr>
        </p:nvSpPr>
        <p:spPr>
          <a:xfrm>
            <a:off x="1" y="1"/>
            <a:ext cx="9144000" cy="707903"/>
          </a:xfrm>
          <a:solidFill>
            <a:schemeClr val="accent3">
              <a:lumMod val="75000"/>
            </a:schemeClr>
          </a:solidFill>
        </p:spPr>
        <p:txBody>
          <a:bodyPr>
            <a:normAutofit/>
          </a:bodyPr>
          <a:lstStyle/>
          <a:p>
            <a:pPr lvl="0">
              <a:lnSpc>
                <a:spcPct val="100000"/>
              </a:lnSpc>
              <a:spcBef>
                <a:spcPts val="0"/>
              </a:spcBef>
            </a:pPr>
            <a:r>
              <a:rPr lang="en-ZA" dirty="0" smtClean="0">
                <a:solidFill>
                  <a:srgbClr val="70AD47">
                    <a:lumMod val="50000"/>
                  </a:srgbClr>
                </a:solidFill>
                <a:latin typeface="Trebuchet MS" panose="020B0603020202020204"/>
              </a:rPr>
              <a:t> </a:t>
            </a:r>
            <a:r>
              <a:rPr lang="en-US" sz="2000" b="1" dirty="0">
                <a:solidFill>
                  <a:schemeClr val="bg1"/>
                </a:solidFill>
              </a:rPr>
              <a:t>Programme 2</a:t>
            </a:r>
            <a:r>
              <a:rPr lang="en-US" sz="2000" b="1" dirty="0">
                <a:solidFill>
                  <a:schemeClr val="bg1"/>
                </a:solidFill>
                <a:ea typeface="+mn-ea"/>
              </a:rPr>
              <a:t>: </a:t>
            </a:r>
            <a:r>
              <a:rPr lang="en-US" sz="2000" b="1" dirty="0">
                <a:solidFill>
                  <a:schemeClr val="bg1"/>
                </a:solidFill>
              </a:rPr>
              <a:t>Mainstreaming Women’s </a:t>
            </a:r>
            <a:r>
              <a:rPr lang="en-US" sz="2000" b="1" dirty="0" smtClean="0">
                <a:solidFill>
                  <a:schemeClr val="bg1"/>
                </a:solidFill>
              </a:rPr>
              <a:t>Rights and Advocacy</a:t>
            </a:r>
            <a:endParaRPr lang="en-US" sz="2000" b="1" dirty="0">
              <a:solidFill>
                <a:schemeClr val="bg1"/>
              </a:solidFill>
            </a:endParaRPr>
          </a:p>
        </p:txBody>
      </p:sp>
    </p:spTree>
    <p:extLst>
      <p:ext uri="{BB962C8B-B14F-4D97-AF65-F5344CB8AC3E}">
        <p14:creationId xmlns:p14="http://schemas.microsoft.com/office/powerpoint/2010/main" xmlns="" val="1306379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
            <a:ext cx="8736495" cy="628649"/>
          </a:xfrm>
          <a:solidFill>
            <a:schemeClr val="accent3">
              <a:lumMod val="75000"/>
            </a:schemeClr>
          </a:solidFill>
        </p:spPr>
        <p:txBody>
          <a:bodyPr>
            <a:normAutofit fontScale="90000"/>
          </a:bodyPr>
          <a:lstStyle/>
          <a:p>
            <a:pPr algn="just">
              <a:lnSpc>
                <a:spcPct val="100000"/>
              </a:lnSpc>
              <a:spcBef>
                <a:spcPts val="0"/>
              </a:spcBef>
            </a:pPr>
            <a:r>
              <a:rPr lang="en-ZA" sz="2200" dirty="0" smtClean="0">
                <a:solidFill>
                  <a:srgbClr val="70AD47">
                    <a:lumMod val="50000"/>
                  </a:srgbClr>
                </a:solidFill>
              </a:rPr>
              <a:t> </a:t>
            </a:r>
            <a:r>
              <a:rPr lang="en-US" sz="2200" b="1" dirty="0">
                <a:solidFill>
                  <a:schemeClr val="bg1"/>
                </a:solidFill>
              </a:rPr>
              <a:t>Programme 3: Monitoring, Evaluation, Research and Coordination</a:t>
            </a:r>
            <a:r>
              <a:rPr lang="en-US" sz="1800" dirty="0">
                <a:solidFill>
                  <a:srgbClr val="006632"/>
                </a:solidFill>
                <a:latin typeface="MyriadPro-Regular"/>
              </a:rPr>
              <a:t/>
            </a:r>
            <a:br>
              <a:rPr lang="en-US" sz="1800" dirty="0">
                <a:solidFill>
                  <a:srgbClr val="006632"/>
                </a:solidFill>
                <a:latin typeface="MyriadPro-Regular"/>
              </a:rPr>
            </a:br>
            <a:endParaRPr lang="en-US" sz="1800" dirty="0">
              <a:solidFill>
                <a:srgbClr val="006632"/>
              </a:solidFill>
              <a:latin typeface="MyriadPro-Regular"/>
              <a:ea typeface="+mn-ea"/>
              <a:cs typeface="+mn-cs"/>
            </a:endParaRPr>
          </a:p>
        </p:txBody>
      </p:sp>
      <p:sp>
        <p:nvSpPr>
          <p:cNvPr id="3" name="Content Placeholder 2"/>
          <p:cNvSpPr>
            <a:spLocks noGrp="1"/>
          </p:cNvSpPr>
          <p:nvPr>
            <p:ph idx="1"/>
          </p:nvPr>
        </p:nvSpPr>
        <p:spPr>
          <a:xfrm>
            <a:off x="543574" y="1470453"/>
            <a:ext cx="8600426" cy="3980415"/>
          </a:xfrm>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smtClean="0"/>
              <a:t>			     </a:t>
            </a:r>
            <a:endParaRPr lang="en-ZA" dirty="0"/>
          </a:p>
        </p:txBody>
      </p:sp>
      <p:sp>
        <p:nvSpPr>
          <p:cNvPr id="5" name="object 15">
            <a:extLst>
              <a:ext uri="{FF2B5EF4-FFF2-40B4-BE49-F238E27FC236}">
                <a16:creationId xmlns="" xmlns:a16="http://schemas.microsoft.com/office/drawing/2014/main" id="{86B5EF27-0570-2547-B04B-59209C87DA72}"/>
              </a:ext>
            </a:extLst>
          </p:cNvPr>
          <p:cNvSpPr txBox="1"/>
          <p:nvPr/>
        </p:nvSpPr>
        <p:spPr>
          <a:xfrm>
            <a:off x="334852" y="800100"/>
            <a:ext cx="2775287" cy="4411464"/>
          </a:xfrm>
          <a:prstGeom prst="rect">
            <a:avLst/>
          </a:prstGeom>
          <a:solidFill>
            <a:schemeClr val="accent3">
              <a:lumMod val="75000"/>
            </a:schemeClr>
          </a:solidFill>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algn="ctr"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smtClean="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r>
              <a:rPr kumimoji="0" sz="14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Purpose</a:t>
            </a:r>
            <a:endParaRPr lang="en-ZA" sz="1400" b="1" kern="0" dirty="0">
              <a:solidFill>
                <a:prstClr val="black"/>
              </a:solidFill>
              <a:latin typeface="Arial" panose="020B0604020202020204" pitchFamily="34" charset="0"/>
              <a:cs typeface="Arial" panose="020B0604020202020204" pitchFamily="34" charset="0"/>
            </a:endParaRPr>
          </a:p>
          <a:p>
            <a:pPr marL="425768" marR="421005" lvl="0" indent="476" algn="ctr" defTabSz="685800">
              <a:spcBef>
                <a:spcPts val="150"/>
              </a:spcBef>
            </a:pPr>
            <a:endParaRPr lang="en-US" sz="1400" kern="0" spc="-4" dirty="0" smtClean="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a:spcBef>
                <a:spcPts val="150"/>
              </a:spcBef>
            </a:pPr>
            <a:endParaRPr lang="en-US" sz="1200" kern="0" spc="-4" dirty="0">
              <a:solidFill>
                <a:srgbClr val="FFFFFF"/>
              </a:solidFill>
              <a:latin typeface="Arial"/>
              <a:cs typeface="Arial"/>
            </a:endParaRPr>
          </a:p>
        </p:txBody>
      </p:sp>
      <p:sp>
        <p:nvSpPr>
          <p:cNvPr id="6" name="object 17">
            <a:extLst>
              <a:ext uri="{FF2B5EF4-FFF2-40B4-BE49-F238E27FC236}">
                <a16:creationId xmlns="" xmlns:a16="http://schemas.microsoft.com/office/drawing/2014/main" id="{DE934622-4CC6-2A4B-B57C-779BE16CC816}"/>
              </a:ext>
            </a:extLst>
          </p:cNvPr>
          <p:cNvSpPr/>
          <p:nvPr/>
        </p:nvSpPr>
        <p:spPr>
          <a:xfrm>
            <a:off x="855958" y="990390"/>
            <a:ext cx="2228612" cy="938417"/>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603945943"/>
              </p:ext>
            </p:extLst>
          </p:nvPr>
        </p:nvGraphicFramePr>
        <p:xfrm>
          <a:off x="3152775" y="800100"/>
          <a:ext cx="5553076" cy="5047807"/>
        </p:xfrm>
        <a:graphic>
          <a:graphicData uri="http://schemas.openxmlformats.org/drawingml/2006/table">
            <a:tbl>
              <a:tblPr firstRow="1" bandRow="1">
                <a:tableStyleId>{5C22544A-7EE6-4342-B048-85BDC9FD1C3A}</a:tableStyleId>
              </a:tblPr>
              <a:tblGrid>
                <a:gridCol w="5553076"/>
              </a:tblGrid>
              <a:tr h="50478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Arial" panose="020B0604020202020204" pitchFamily="34" charset="0"/>
                          <a:cs typeface="Arial" panose="020B0604020202020204" pitchFamily="34" charset="0"/>
                        </a:rPr>
                        <a:t>The</a:t>
                      </a:r>
                      <a:r>
                        <a:rPr lang="en-US" sz="1400" spc="-8" dirty="0" smtClean="0">
                          <a:solidFill>
                            <a:prstClr val="black"/>
                          </a:solidFill>
                          <a:latin typeface="Arial" panose="020B0604020202020204" pitchFamily="34" charset="0"/>
                          <a:cs typeface="Arial" panose="020B0604020202020204" pitchFamily="34" charset="0"/>
                        </a:rPr>
                        <a:t> </a:t>
                      </a:r>
                      <a:r>
                        <a:rPr lang="en-US" sz="1400" spc="-4" dirty="0" smtClean="0">
                          <a:solidFill>
                            <a:prstClr val="black"/>
                          </a:solidFill>
                          <a:latin typeface="Arial" panose="020B0604020202020204" pitchFamily="34" charset="0"/>
                          <a:cs typeface="Arial" panose="020B0604020202020204" pitchFamily="34" charset="0"/>
                        </a:rPr>
                        <a:t>programme</a:t>
                      </a:r>
                      <a:r>
                        <a:rPr lang="en-US" sz="1400" spc="-11"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consists</a:t>
                      </a:r>
                      <a:r>
                        <a:rPr lang="en-US" sz="1400" spc="-8" dirty="0" smtClean="0">
                          <a:solidFill>
                            <a:prstClr val="black"/>
                          </a:solidFill>
                          <a:latin typeface="Arial" panose="020B0604020202020204" pitchFamily="34" charset="0"/>
                          <a:cs typeface="Arial" panose="020B0604020202020204" pitchFamily="34" charset="0"/>
                        </a:rPr>
                        <a:t> </a:t>
                      </a:r>
                      <a:r>
                        <a:rPr lang="en-US" sz="1400" spc="-4" dirty="0" smtClean="0">
                          <a:solidFill>
                            <a:prstClr val="black"/>
                          </a:solidFill>
                          <a:latin typeface="Arial" panose="020B0604020202020204" pitchFamily="34" charset="0"/>
                          <a:cs typeface="Arial" panose="020B0604020202020204" pitchFamily="34" charset="0"/>
                        </a:rPr>
                        <a:t>of</a:t>
                      </a:r>
                      <a:r>
                        <a:rPr lang="en-US" sz="1400" spc="-11"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the</a:t>
                      </a:r>
                      <a:r>
                        <a:rPr lang="en-US" sz="1400" spc="-8"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following</a:t>
                      </a:r>
                      <a:r>
                        <a:rPr lang="en-US" sz="1400" spc="-8"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sub</a:t>
                      </a:r>
                      <a:r>
                        <a:rPr lang="en-US" sz="1400" baseline="0" dirty="0" smtClean="0">
                          <a:solidFill>
                            <a:prstClr val="black"/>
                          </a:solidFill>
                          <a:latin typeface="Arial" panose="020B0604020202020204" pitchFamily="34" charset="0"/>
                          <a:cs typeface="Arial" panose="020B0604020202020204" pitchFamily="34" charset="0"/>
                        </a:rPr>
                        <a:t>-</a:t>
                      </a:r>
                      <a:r>
                        <a:rPr lang="en-US" sz="1400" dirty="0" err="1" smtClean="0">
                          <a:solidFill>
                            <a:prstClr val="black"/>
                          </a:solidFill>
                          <a:latin typeface="Arial" panose="020B0604020202020204" pitchFamily="34" charset="0"/>
                          <a:cs typeface="Arial" panose="020B0604020202020204" pitchFamily="34" charset="0"/>
                        </a:rPr>
                        <a:t>programmes</a:t>
                      </a:r>
                      <a:r>
                        <a:rPr lang="en-US" sz="1400" dirty="0" smtClean="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i="0" u="none" strike="noStrike" baseline="0" dirty="0" smtClean="0">
                        <a:solidFill>
                          <a:srgbClr val="A15B09"/>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Management: </a:t>
                      </a:r>
                      <a:r>
                        <a:rPr lang="en-US" sz="1400" b="0" i="0" u="none" strike="noStrike" baseline="0" dirty="0" smtClean="0">
                          <a:solidFill>
                            <a:srgbClr val="000000"/>
                          </a:solidFill>
                          <a:latin typeface="Arial" panose="020B0604020202020204" pitchFamily="34" charset="0"/>
                          <a:cs typeface="Arial" panose="020B0604020202020204" pitchFamily="34" charset="0"/>
                        </a:rPr>
                        <a:t>Monitoring, Evaluation, Research and Coordination: Provides strategic leadership and </a:t>
                      </a:r>
                      <a:r>
                        <a:rPr lang="en-ZA" sz="1400" b="0" i="0" u="none" strike="noStrike" baseline="0" dirty="0" smtClean="0">
                          <a:solidFill>
                            <a:srgbClr val="000000"/>
                          </a:solidFill>
                          <a:latin typeface="Arial" panose="020B0604020202020204" pitchFamily="34" charset="0"/>
                          <a:cs typeface="Arial" panose="020B0604020202020204" pitchFamily="34" charset="0"/>
                        </a:rPr>
                        <a:t>management to the programme.</a:t>
                      </a:r>
                    </a:p>
                    <a:p>
                      <a:pPr marL="285750" indent="-2857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Research and Knowledge Management </a:t>
                      </a:r>
                      <a:r>
                        <a:rPr lang="en-US" sz="1400" b="0" i="0" u="none" strike="noStrike" baseline="0" dirty="0" smtClean="0">
                          <a:solidFill>
                            <a:srgbClr val="000000"/>
                          </a:solidFill>
                          <a:latin typeface="Arial" panose="020B0604020202020204" pitchFamily="34" charset="0"/>
                          <a:cs typeface="Arial" panose="020B0604020202020204" pitchFamily="34" charset="0"/>
                        </a:rPr>
                        <a:t>Provides research and knowledge management services on the rights of women, young people and people with disabilities to encourage transformation in their interests.</a:t>
                      </a:r>
                    </a:p>
                    <a:p>
                      <a:pPr marL="285750" indent="-2857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International Relations, Stakeholder Management and Capacity Building: </a:t>
                      </a:r>
                      <a:r>
                        <a:rPr lang="en-US" sz="1400" b="0" i="0" u="none" strike="noStrike" baseline="0" dirty="0" smtClean="0">
                          <a:solidFill>
                            <a:srgbClr val="000000"/>
                          </a:solidFill>
                          <a:latin typeface="Arial" panose="020B0604020202020204" pitchFamily="34" charset="0"/>
                          <a:cs typeface="Arial" panose="020B0604020202020204" pitchFamily="34" charset="0"/>
                        </a:rPr>
                        <a:t>Manage and coordinates the provision of international relations, stakeholder participation and capacity building for women, young people and persons with disabilities.</a:t>
                      </a:r>
                    </a:p>
                    <a:p>
                      <a:pPr marL="285750" indent="-2857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Monitoring and Evaluation: Women, Youth and Persons with Disabilities: </a:t>
                      </a:r>
                      <a:r>
                        <a:rPr lang="en-US" sz="1400" b="0" i="0" u="none" strike="noStrike" baseline="0" dirty="0" smtClean="0">
                          <a:solidFill>
                            <a:srgbClr val="000000"/>
                          </a:solidFill>
                          <a:latin typeface="Arial" panose="020B0604020202020204" pitchFamily="34" charset="0"/>
                          <a:cs typeface="Arial" panose="020B0604020202020204" pitchFamily="34" charset="0"/>
                        </a:rPr>
                        <a:t>Ensures the effective monitoring and evaluation of policies priorities that encourage transformation in the interests and the empowerment of women, young people and people with disabilities throughout government.</a:t>
                      </a:r>
                      <a:endParaRPr lang="en-ZA" sz="1400" b="1" kern="1200" noProof="0" dirty="0">
                        <a:solidFill>
                          <a:srgbClr val="A15B09"/>
                        </a:solidFill>
                        <a:latin typeface="Arial" panose="020B0604020202020204" pitchFamily="34" charset="0"/>
                        <a:ea typeface="+mn-ea"/>
                        <a:cs typeface="Arial" panose="020B0604020202020204" pitchFamily="34" charset="0"/>
                      </a:endParaRPr>
                    </a:p>
                  </a:txBody>
                  <a:tcPr>
                    <a:solidFill>
                      <a:srgbClr val="FFC000"/>
                    </a:solidFill>
                  </a:tcPr>
                </a:tc>
              </a:tr>
            </a:tbl>
          </a:graphicData>
        </a:graphic>
      </p:graphicFrame>
      <p:sp>
        <p:nvSpPr>
          <p:cNvPr id="8" name="Rectangle 7"/>
          <p:cNvSpPr/>
          <p:nvPr/>
        </p:nvSpPr>
        <p:spPr>
          <a:xfrm>
            <a:off x="334852" y="3015915"/>
            <a:ext cx="2775286" cy="28319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685800">
              <a:spcBef>
                <a:spcPts val="821"/>
              </a:spcBef>
              <a:buFont typeface="Arial" panose="020B0604020202020204" pitchFamily="34" charset="0"/>
              <a:buChar char="•"/>
              <a:defRPr/>
            </a:pPr>
            <a:r>
              <a:rPr lang="en-US" sz="1400" kern="0" spc="-4" dirty="0">
                <a:solidFill>
                  <a:srgbClr val="FFFFFF"/>
                </a:solidFill>
                <a:latin typeface="Arial" panose="020B0604020202020204" pitchFamily="34" charset="0"/>
                <a:cs typeface="Arial" panose="020B0604020202020204" pitchFamily="34" charset="0"/>
              </a:rPr>
              <a:t>The purpose of this programme is to provide research, knowledge management, international relations, stakeholder management and monitoring and evaluation for women, youth and persons with disabilities</a:t>
            </a:r>
            <a:r>
              <a:rPr lang="en-US" sz="1400" kern="0" spc="-4" dirty="0" smtClean="0">
                <a:solidFill>
                  <a:srgbClr val="FFFFFF"/>
                </a:solidFill>
                <a:latin typeface="Arial" panose="020B0604020202020204" pitchFamily="34" charset="0"/>
                <a:cs typeface="Arial" panose="020B0604020202020204" pitchFamily="34" charset="0"/>
              </a:rPr>
              <a:t>.</a:t>
            </a:r>
            <a:endParaRPr lang="en-US" sz="1400" kern="0" spc="-4"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4886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123441877"/>
              </p:ext>
            </p:extLst>
          </p:nvPr>
        </p:nvGraphicFramePr>
        <p:xfrm>
          <a:off x="324067" y="853061"/>
          <a:ext cx="8520171" cy="5527156"/>
        </p:xfrm>
        <a:graphic>
          <a:graphicData uri="http://schemas.openxmlformats.org/drawingml/2006/table">
            <a:tbl>
              <a:tblPr firstRow="1" bandRow="1">
                <a:tableStyleId>{5C22544A-7EE6-4342-B048-85BDC9FD1C3A}</a:tableStyleId>
              </a:tblPr>
              <a:tblGrid>
                <a:gridCol w="2118181"/>
                <a:gridCol w="1874624"/>
                <a:gridCol w="2369498"/>
                <a:gridCol w="2157868"/>
              </a:tblGrid>
              <a:tr h="287345">
                <a:tc>
                  <a:txBody>
                    <a:bodyPr/>
                    <a:lstStyle/>
                    <a:p>
                      <a:pPr algn="just"/>
                      <a:r>
                        <a:rPr lang="en-US" sz="1100" b="1" dirty="0" smtClean="0">
                          <a:latin typeface="Arial" panose="020B0604020202020204" pitchFamily="34" charset="0"/>
                          <a:cs typeface="Arial" panose="020B0604020202020204" pitchFamily="34" charset="0"/>
                        </a:rPr>
                        <a:t>OUTCOME </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 INDICATOR</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ANNUAL TARGET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r>
              <a:tr h="287345">
                <a:tc gridSpan="4">
                  <a:txBody>
                    <a:bodyPr/>
                    <a:lstStyle/>
                    <a:p>
                      <a:pPr marL="0" algn="just" defTabSz="914400" rtl="0" eaLnBrk="1" latinLnBrk="0" hangingPunct="1"/>
                      <a:r>
                        <a:rPr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Sub-</a:t>
                      </a:r>
                      <a:r>
                        <a:rPr lang="en-US" sz="1100" b="1" i="0" u="none" strike="noStrike" kern="1200" baseline="0" dirty="0" err="1" smtClean="0">
                          <a:solidFill>
                            <a:schemeClr val="dk1"/>
                          </a:solidFill>
                          <a:latin typeface="Arial" panose="020B0604020202020204" pitchFamily="34" charset="0"/>
                          <a:ea typeface="+mn-ea"/>
                          <a:cs typeface="Arial" panose="020B0604020202020204" pitchFamily="34" charset="0"/>
                        </a:rPr>
                        <a:t>programme</a:t>
                      </a:r>
                      <a:r>
                        <a:rPr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 Research and Knowledge Management</a:t>
                      </a:r>
                      <a:endParaRPr lang="en-ZA" sz="11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r>
              <a:tr h="845133">
                <a:tc>
                  <a:txBody>
                    <a:bodyPr/>
                    <a:lstStyle/>
                    <a:p>
                      <a:pPr algn="just"/>
                      <a:r>
                        <a:rPr lang="en-ZA" sz="1100" b="0" i="0" u="none" strike="noStrike" baseline="0" dirty="0" smtClean="0">
                          <a:latin typeface="Arial" panose="020B0604020202020204" pitchFamily="34" charset="0"/>
                          <a:cs typeface="Arial" panose="020B0604020202020204" pitchFamily="34" charset="0"/>
                        </a:rPr>
                        <a:t>Socio Economic Empowerment –WYPD</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National Gender Policy Framework </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status reports on the implementation of the National gender policy framework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Status Report on the implementation of the National gender policy framework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031062">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Rights of WYPD realised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Regulations on the socioeconomic Rights of Women –Youth and Persons with Disabilities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status reports on the Implementation of the Regulatory Framework for WYPD mainstreaming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Status Report on the  Implementation of the Regulatory Framework for WYPD mainstreaming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659203">
                <a:tc rowSpan="2">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Accessible and available evidence based knowledge and information on access to services, empowerment and participation</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for women, youth and persons with</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disabilities.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Integrated knowledge hub</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Progress Reports</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on the piloting of the Integrated</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Knowledge Hub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2 Progress Reports on the piloting of the Integrated Knowledge Hub</a:t>
                      </a:r>
                    </a:p>
                    <a:p>
                      <a:pPr algn="just"/>
                      <a:r>
                        <a:rPr lang="en-ZA" sz="1100" b="0" i="0" u="none" strike="noStrike" baseline="0" dirty="0" smtClean="0">
                          <a:latin typeface="Arial" panose="020B0604020202020204" pitchFamily="34" charset="0"/>
                          <a:cs typeface="Arial" panose="020B0604020202020204" pitchFamily="34" charset="0"/>
                        </a:rPr>
                        <a:t>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031062">
                <a:tc vMerge="1">
                  <a:txBody>
                    <a:bodyPr/>
                    <a:lstStyle/>
                    <a:p>
                      <a:pPr marL="0" algn="l" defTabSz="914400" rtl="0" eaLnBrk="1" latinLnBrk="0" hangingPunct="1"/>
                      <a:endParaRPr lang="en-ZA" sz="1000" b="0" i="0" u="none" strike="noStrike" kern="1200" baseline="0" dirty="0">
                        <a:solidFill>
                          <a:schemeClr val="dk1"/>
                        </a:solidFill>
                        <a:latin typeface="MyriadPro-Light"/>
                        <a:ea typeface="+mn-ea"/>
                        <a:cs typeface="+mn-cs"/>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Research reports on government</a:t>
                      </a:r>
                    </a:p>
                    <a:p>
                      <a:pPr algn="just"/>
                      <a:r>
                        <a:rPr lang="en-ZA" sz="1100" b="0" i="0" u="none" strike="noStrike" baseline="0" dirty="0" smtClean="0">
                          <a:latin typeface="Arial" panose="020B0604020202020204" pitchFamily="34" charset="0"/>
                          <a:cs typeface="Arial" panose="020B0604020202020204" pitchFamily="34" charset="0"/>
                        </a:rPr>
                        <a:t>priorities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research reports</a:t>
                      </a:r>
                    </a:p>
                    <a:p>
                      <a:pPr algn="just"/>
                      <a:r>
                        <a:rPr lang="en-ZA" sz="1100" b="0" i="0" u="none" strike="noStrike" baseline="0" dirty="0" smtClean="0">
                          <a:latin typeface="Arial" panose="020B0604020202020204" pitchFamily="34" charset="0"/>
                          <a:cs typeface="Arial" panose="020B0604020202020204" pitchFamily="34" charset="0"/>
                        </a:rPr>
                        <a:t>on government priorities focusing on women, youth and persons with disabilities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research report on government</a:t>
                      </a:r>
                    </a:p>
                    <a:p>
                      <a:pPr algn="just"/>
                      <a:r>
                        <a:rPr lang="en-ZA" sz="1100" b="0" i="0" u="none" strike="noStrike" baseline="0" dirty="0" smtClean="0">
                          <a:latin typeface="Arial" panose="020B0604020202020204" pitchFamily="34" charset="0"/>
                          <a:cs typeface="Arial" panose="020B0604020202020204" pitchFamily="34" charset="0"/>
                        </a:rPr>
                        <a:t>Priorities focusing on women, youth and persons with disabilities</a:t>
                      </a:r>
                    </a:p>
                    <a:p>
                      <a:pPr algn="just"/>
                      <a:r>
                        <a:rPr lang="en-ZA" sz="1100" b="0" i="0" u="none" strike="noStrike" baseline="0" dirty="0" smtClean="0">
                          <a:latin typeface="Arial" panose="020B0604020202020204" pitchFamily="34" charset="0"/>
                          <a:cs typeface="Arial" panose="020B0604020202020204" pitchFamily="34" charset="0"/>
                        </a:rPr>
                        <a:t>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216991">
                <a:tc>
                  <a:txBody>
                    <a:bodyPr/>
                    <a:lstStyle/>
                    <a:p>
                      <a:pPr algn="just"/>
                      <a:r>
                        <a:rPr lang="en-ZA" sz="1100" b="0" i="0" u="none" strike="noStrike" baseline="0" dirty="0" smtClean="0">
                          <a:latin typeface="Arial" panose="020B0604020202020204" pitchFamily="34" charset="0"/>
                          <a:cs typeface="Arial" panose="020B0604020202020204" pitchFamily="34" charset="0"/>
                        </a:rPr>
                        <a:t>Strengthened women, youth</a:t>
                      </a:r>
                    </a:p>
                    <a:p>
                      <a:pPr algn="just"/>
                      <a:r>
                        <a:rPr lang="en-ZA" sz="1100" b="0" i="0" u="none" strike="noStrike" baseline="0" dirty="0" smtClean="0">
                          <a:latin typeface="Arial" panose="020B0604020202020204" pitchFamily="34" charset="0"/>
                          <a:cs typeface="Arial" panose="020B0604020202020204" pitchFamily="34" charset="0"/>
                        </a:rPr>
                        <a:t>and disability rights agenda within global, continental and regional platforms, institutions and Engagements towards a better Africa and the world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Reports on the implementation of international and regional commitments on women’s empowerment and gender equality</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compliance reports with</a:t>
                      </a:r>
                    </a:p>
                    <a:p>
                      <a:pPr algn="just"/>
                      <a:r>
                        <a:rPr lang="en-ZA" sz="1100" b="0" i="0" u="none" strike="noStrike" baseline="0" dirty="0" smtClean="0">
                          <a:latin typeface="Arial" panose="020B0604020202020204" pitchFamily="34" charset="0"/>
                          <a:cs typeface="Arial" panose="020B0604020202020204" pitchFamily="34" charset="0"/>
                        </a:rPr>
                        <a:t>International and regional instruments on women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2 reports on compliance with international and regional instruments on women</a:t>
                      </a:r>
                    </a:p>
                    <a:p>
                      <a:pPr algn="just"/>
                      <a:r>
                        <a:rPr lang="en-ZA" sz="1100" b="0" i="0" u="none" strike="noStrike" baseline="0" dirty="0" smtClean="0">
                          <a:latin typeface="Arial" panose="020B0604020202020204" pitchFamily="34" charset="0"/>
                          <a:cs typeface="Arial" panose="020B0604020202020204" pitchFamily="34" charset="0"/>
                        </a:rPr>
                        <a:t>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4" name="Title 1"/>
          <p:cNvSpPr txBox="1">
            <a:spLocks/>
          </p:cNvSpPr>
          <p:nvPr/>
        </p:nvSpPr>
        <p:spPr>
          <a:xfrm>
            <a:off x="198783" y="1"/>
            <a:ext cx="8736495" cy="628649"/>
          </a:xfrm>
          <a:prstGeom prst="rect">
            <a:avLst/>
          </a:prstGeom>
          <a:solidFill>
            <a:schemeClr val="accent3">
              <a:lumMod val="75000"/>
            </a:schemeClr>
          </a:solidFill>
        </p:spPr>
        <p:txBody>
          <a:bodyPr>
            <a:normAutofit fontScale="90000" lnSpcReduction="100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just">
              <a:lnSpc>
                <a:spcPct val="100000"/>
              </a:lnSpc>
              <a:spcBef>
                <a:spcPts val="0"/>
              </a:spcBef>
            </a:pPr>
            <a:r>
              <a:rPr lang="en-ZA" sz="2200" smtClean="0">
                <a:solidFill>
                  <a:srgbClr val="70AD47">
                    <a:lumMod val="50000"/>
                  </a:srgbClr>
                </a:solidFill>
              </a:rPr>
              <a:t> </a:t>
            </a:r>
            <a:r>
              <a:rPr lang="en-US" sz="2200" b="1" smtClean="0">
                <a:solidFill>
                  <a:schemeClr val="bg1"/>
                </a:solidFill>
              </a:rPr>
              <a:t>Programme 3: Monitoring, Evaluation, Research and Coordination</a:t>
            </a:r>
            <a:r>
              <a:rPr lang="en-US" sz="1800" smtClean="0">
                <a:solidFill>
                  <a:srgbClr val="006632"/>
                </a:solidFill>
                <a:latin typeface="MyriadPro-Regular"/>
              </a:rPr>
              <a:t/>
            </a:r>
            <a:br>
              <a:rPr lang="en-US" sz="1800" smtClean="0">
                <a:solidFill>
                  <a:srgbClr val="006632"/>
                </a:solidFill>
                <a:latin typeface="MyriadPro-Regular"/>
              </a:rPr>
            </a:br>
            <a:endParaRPr lang="en-US" sz="1800" dirty="0">
              <a:solidFill>
                <a:srgbClr val="006632"/>
              </a:solidFill>
              <a:latin typeface="MyriadPro-Regular"/>
              <a:ea typeface="+mn-ea"/>
              <a:cs typeface="+mn-cs"/>
            </a:endParaRPr>
          </a:p>
        </p:txBody>
      </p:sp>
    </p:spTree>
    <p:extLst>
      <p:ext uri="{BB962C8B-B14F-4D97-AF65-F5344CB8AC3E}">
        <p14:creationId xmlns:p14="http://schemas.microsoft.com/office/powerpoint/2010/main" xmlns="" val="3078868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06071380"/>
              </p:ext>
            </p:extLst>
          </p:nvPr>
        </p:nvGraphicFramePr>
        <p:xfrm>
          <a:off x="198783" y="777922"/>
          <a:ext cx="8736494" cy="4108194"/>
        </p:xfrm>
        <a:graphic>
          <a:graphicData uri="http://schemas.openxmlformats.org/drawingml/2006/table">
            <a:tbl>
              <a:tblPr firstRow="1" bandRow="1">
                <a:tableStyleId>{5C22544A-7EE6-4342-B048-85BDC9FD1C3A}</a:tableStyleId>
              </a:tblPr>
              <a:tblGrid>
                <a:gridCol w="2154983"/>
                <a:gridCol w="1788325"/>
                <a:gridCol w="2303754"/>
                <a:gridCol w="2489432"/>
              </a:tblGrid>
              <a:tr h="2905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OUTCOME </a:t>
                      </a:r>
                    </a:p>
                  </a:txBody>
                  <a:tcPr>
                    <a:solidFill>
                      <a:schemeClr val="accent3">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rPr>
                        <a:t>OUTPUT</a:t>
                      </a: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solidFill>
                      <a:schemeClr val="accent3">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rPr>
                        <a:t>OUTPUT INDICATOR</a:t>
                      </a: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solidFill>
                      <a:schemeClr val="accent3">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rPr>
                        <a:t>ANNUAL TARGET</a:t>
                      </a: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solidFill>
                      <a:schemeClr val="accent3">
                        <a:lumMod val="75000"/>
                      </a:schemeClr>
                    </a:solidFill>
                  </a:tcPr>
                </a:tc>
              </a:tr>
              <a:tr h="290502">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Monitoring and Evaluation: Women, Youth and Persons with Disabilities</a:t>
                      </a: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tr>
              <a:tr h="990479">
                <a:tc rowSpan="3">
                  <a:txBody>
                    <a:bodyPr/>
                    <a:lstStyle/>
                    <a:p>
                      <a:pPr algn="just"/>
                      <a:r>
                        <a:rPr lang="en-ZA" sz="1100" b="0" i="0" u="none" strike="noStrike" baseline="0" dirty="0" err="1" smtClean="0">
                          <a:latin typeface="Arial" panose="020B0604020202020204" pitchFamily="34" charset="0"/>
                          <a:cs typeface="Arial" panose="020B0604020202020204" pitchFamily="34" charset="0"/>
                        </a:rPr>
                        <a:t>Governmentwide</a:t>
                      </a:r>
                      <a:r>
                        <a:rPr lang="en-ZA" sz="1100" b="0" i="0" u="none" strike="noStrike" baseline="0" dirty="0" smtClean="0">
                          <a:latin typeface="Arial" panose="020B0604020202020204" pitchFamily="34" charset="0"/>
                          <a:cs typeface="Arial" panose="020B0604020202020204" pitchFamily="34" charset="0"/>
                        </a:rPr>
                        <a:t> planning,</a:t>
                      </a:r>
                    </a:p>
                    <a:p>
                      <a:pPr algn="just"/>
                      <a:r>
                        <a:rPr lang="en-ZA" sz="1100" b="0" i="0" u="none" strike="noStrike" baseline="0" dirty="0" smtClean="0">
                          <a:latin typeface="Arial" panose="020B0604020202020204" pitchFamily="34" charset="0"/>
                          <a:cs typeface="Arial" panose="020B0604020202020204" pitchFamily="34" charset="0"/>
                        </a:rPr>
                        <a:t>budgeting, M&amp;E addresses</a:t>
                      </a:r>
                    </a:p>
                    <a:p>
                      <a:pPr algn="just"/>
                      <a:r>
                        <a:rPr lang="en-ZA" sz="1100" b="0" i="0" u="none" strike="noStrike" baseline="0" dirty="0" smtClean="0">
                          <a:latin typeface="Arial" panose="020B0604020202020204" pitchFamily="34" charset="0"/>
                          <a:cs typeface="Arial" panose="020B0604020202020204" pitchFamily="34" charset="0"/>
                        </a:rPr>
                        <a:t>priorities relating to women’s</a:t>
                      </a:r>
                    </a:p>
                    <a:p>
                      <a:pPr algn="just"/>
                      <a:r>
                        <a:rPr lang="en-ZA" sz="1100" b="0" i="0" u="none" strike="noStrike" baseline="0" dirty="0" smtClean="0">
                          <a:latin typeface="Arial" panose="020B0604020202020204" pitchFamily="34" charset="0"/>
                          <a:cs typeface="Arial" panose="020B0604020202020204" pitchFamily="34" charset="0"/>
                        </a:rPr>
                        <a:t>empowerment, youth Development and the rights</a:t>
                      </a:r>
                    </a:p>
                    <a:p>
                      <a:pPr algn="just"/>
                      <a:r>
                        <a:rPr lang="en-ZA" sz="1100" b="0" i="0" u="none" strike="noStrike" baseline="0" dirty="0" smtClean="0">
                          <a:latin typeface="Arial" panose="020B0604020202020204" pitchFamily="34" charset="0"/>
                          <a:cs typeface="Arial" panose="020B0604020202020204" pitchFamily="34" charset="0"/>
                        </a:rPr>
                        <a:t>of persons with disabilities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Gender Responsive, Planning,</a:t>
                      </a:r>
                    </a:p>
                    <a:p>
                      <a:pPr algn="just"/>
                      <a:r>
                        <a:rPr lang="en-ZA" sz="1100" b="0" i="0" u="none" strike="noStrike" baseline="0" dirty="0" smtClean="0">
                          <a:latin typeface="Arial" panose="020B0604020202020204" pitchFamily="34" charset="0"/>
                          <a:cs typeface="Arial" panose="020B0604020202020204" pitchFamily="34" charset="0"/>
                        </a:rPr>
                        <a:t>Budgeting, Monitoring, Evaluation and Auditing Framework</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Percentage (%) of national</a:t>
                      </a:r>
                    </a:p>
                    <a:p>
                      <a:pPr algn="just"/>
                      <a:r>
                        <a:rPr lang="en-ZA" sz="1100" b="0" i="0" u="none" strike="noStrike" baseline="0" dirty="0" smtClean="0">
                          <a:latin typeface="Arial" panose="020B0604020202020204" pitchFamily="34" charset="0"/>
                          <a:cs typeface="Arial" panose="020B0604020202020204" pitchFamily="34" charset="0"/>
                        </a:rPr>
                        <a:t>Departments implementing</a:t>
                      </a:r>
                    </a:p>
                    <a:p>
                      <a:pPr algn="just"/>
                      <a:r>
                        <a:rPr lang="en-ZA" sz="1100" b="0" i="0" u="none" strike="noStrike" baseline="0" dirty="0" smtClean="0">
                          <a:latin typeface="Arial" panose="020B0604020202020204" pitchFamily="34" charset="0"/>
                          <a:cs typeface="Arial" panose="020B0604020202020204" pitchFamily="34" charset="0"/>
                        </a:rPr>
                        <a:t>the GRPBMEA Framework</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50% of national departments</a:t>
                      </a:r>
                    </a:p>
                    <a:p>
                      <a:pPr algn="just"/>
                      <a:r>
                        <a:rPr lang="en-ZA" sz="1100" b="0" i="0" u="none" strike="noStrike" baseline="0" dirty="0" smtClean="0">
                          <a:latin typeface="Arial" panose="020B0604020202020204" pitchFamily="34" charset="0"/>
                          <a:cs typeface="Arial" panose="020B0604020202020204" pitchFamily="34" charset="0"/>
                        </a:rPr>
                        <a:t>Implementing the GRPBMEAF</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107583">
                <a:tc vMerge="1">
                  <a:txBody>
                    <a:bodyPr/>
                    <a:lstStyle/>
                    <a:p>
                      <a:pPr algn="l"/>
                      <a:endParaRPr lang="en-ZA" sz="1000" b="0" i="0" u="none" strike="noStrike" kern="1200" baseline="0" dirty="0">
                        <a:solidFill>
                          <a:schemeClr val="dk1"/>
                        </a:solidFill>
                        <a:latin typeface="MyriadPro-Light"/>
                        <a:ea typeface="+mn-ea"/>
                        <a:cs typeface="+mn-cs"/>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Monitoring reports on the</a:t>
                      </a:r>
                    </a:p>
                    <a:p>
                      <a:pPr algn="just"/>
                      <a:r>
                        <a:rPr lang="en-ZA" sz="1100" b="0" i="0" u="none" strike="noStrike" baseline="0" dirty="0" smtClean="0">
                          <a:latin typeface="Arial" panose="020B0604020202020204" pitchFamily="34" charset="0"/>
                          <a:cs typeface="Arial" panose="020B0604020202020204" pitchFamily="34" charset="0"/>
                        </a:rPr>
                        <a:t>Empowerment of women,</a:t>
                      </a:r>
                    </a:p>
                    <a:p>
                      <a:pPr algn="just"/>
                      <a:r>
                        <a:rPr lang="en-ZA" sz="1100" b="0" i="0" u="none" strike="noStrike" baseline="0" dirty="0" smtClean="0">
                          <a:latin typeface="Arial" panose="020B0604020202020204" pitchFamily="34" charset="0"/>
                          <a:cs typeface="Arial" panose="020B0604020202020204" pitchFamily="34" charset="0"/>
                        </a:rPr>
                        <a:t>youth and persons with disabilities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monitoring</a:t>
                      </a:r>
                    </a:p>
                    <a:p>
                      <a:pPr algn="just"/>
                      <a:r>
                        <a:rPr lang="en-ZA" sz="1100" b="0" i="0" u="none" strike="noStrike" baseline="0" dirty="0" smtClean="0">
                          <a:latin typeface="Arial" panose="020B0604020202020204" pitchFamily="34" charset="0"/>
                          <a:cs typeface="Arial" panose="020B0604020202020204" pitchFamily="34" charset="0"/>
                        </a:rPr>
                        <a:t>reports on the empowerment</a:t>
                      </a:r>
                    </a:p>
                    <a:p>
                      <a:pPr algn="just"/>
                      <a:r>
                        <a:rPr lang="en-ZA" sz="1100" b="0" i="0" u="none" strike="noStrike" baseline="0" dirty="0" smtClean="0">
                          <a:latin typeface="Arial" panose="020B0604020202020204" pitchFamily="34" charset="0"/>
                          <a:cs typeface="Arial" panose="020B0604020202020204" pitchFamily="34" charset="0"/>
                        </a:rPr>
                        <a:t>of women, youth and persons</a:t>
                      </a:r>
                    </a:p>
                    <a:p>
                      <a:pPr algn="just"/>
                      <a:r>
                        <a:rPr lang="en-ZA" sz="1100" b="0" i="0" u="none" strike="noStrike" baseline="0" dirty="0" smtClean="0">
                          <a:latin typeface="Arial" panose="020B0604020202020204" pitchFamily="34" charset="0"/>
                          <a:cs typeface="Arial" panose="020B0604020202020204" pitchFamily="34" charset="0"/>
                        </a:rPr>
                        <a:t>with disabilities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monitoring report on the</a:t>
                      </a:r>
                    </a:p>
                    <a:p>
                      <a:pPr algn="just"/>
                      <a:r>
                        <a:rPr lang="en-ZA" sz="1100" b="0" i="0" u="none" strike="noStrike" baseline="0" dirty="0" smtClean="0">
                          <a:latin typeface="Arial" panose="020B0604020202020204" pitchFamily="34" charset="0"/>
                          <a:cs typeface="Arial" panose="020B0604020202020204" pitchFamily="34" charset="0"/>
                        </a:rPr>
                        <a:t>Empowerment of women,</a:t>
                      </a:r>
                    </a:p>
                    <a:p>
                      <a:pPr algn="just"/>
                      <a:r>
                        <a:rPr lang="en-ZA" sz="1100" b="0" i="0" u="none" strike="noStrike" baseline="0" dirty="0" smtClean="0">
                          <a:latin typeface="Arial" panose="020B0604020202020204" pitchFamily="34" charset="0"/>
                          <a:cs typeface="Arial" panose="020B0604020202020204" pitchFamily="34" charset="0"/>
                        </a:rPr>
                        <a:t>youth and persons with disabilities</a:t>
                      </a:r>
                    </a:p>
                    <a:p>
                      <a:pPr algn="just"/>
                      <a:r>
                        <a:rPr lang="en-ZA" sz="1100" b="0" i="0" u="none" strike="noStrike" baseline="0" dirty="0" smtClean="0">
                          <a:latin typeface="Arial" panose="020B0604020202020204" pitchFamily="34" charset="0"/>
                          <a:cs typeface="Arial" panose="020B0604020202020204" pitchFamily="34" charset="0"/>
                        </a:rPr>
                        <a:t>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292910">
                <a:tc vMerge="1">
                  <a:txBody>
                    <a:bodyPr/>
                    <a:lstStyle/>
                    <a:p>
                      <a:pPr algn="l"/>
                      <a:endParaRPr lang="en-ZA" sz="1000" b="0" i="0" u="none" strike="noStrike" kern="1200" baseline="0" dirty="0">
                        <a:solidFill>
                          <a:schemeClr val="dk1"/>
                        </a:solidFill>
                        <a:latin typeface="MyriadPro-Light"/>
                        <a:ea typeface="+mn-ea"/>
                        <a:cs typeface="+mn-cs"/>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WYPD responsive evaluation</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evaluations</a:t>
                      </a:r>
                    </a:p>
                    <a:p>
                      <a:pPr algn="just"/>
                      <a:r>
                        <a:rPr lang="en-ZA" sz="1100" b="0" i="0" u="none" strike="noStrike" baseline="0" dirty="0" smtClean="0">
                          <a:latin typeface="Arial" panose="020B0604020202020204" pitchFamily="34" charset="0"/>
                          <a:cs typeface="Arial" panose="020B0604020202020204" pitchFamily="34" charset="0"/>
                        </a:rPr>
                        <a:t>conducted on empowerment</a:t>
                      </a:r>
                    </a:p>
                    <a:p>
                      <a:pPr algn="just"/>
                      <a:r>
                        <a:rPr lang="en-ZA" sz="1100" b="0" i="0" u="none" strike="noStrike" baseline="0" dirty="0" smtClean="0">
                          <a:latin typeface="Arial" panose="020B0604020202020204" pitchFamily="34" charset="0"/>
                          <a:cs typeface="Arial" panose="020B0604020202020204" pitchFamily="34" charset="0"/>
                        </a:rPr>
                        <a:t>of WYPD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evaluation conducted on</a:t>
                      </a:r>
                    </a:p>
                    <a:p>
                      <a:pPr algn="just"/>
                      <a:r>
                        <a:rPr lang="en-ZA" sz="1100" b="0" i="0" u="none" strike="noStrike" baseline="0" dirty="0" smtClean="0">
                          <a:latin typeface="Arial" panose="020B0604020202020204" pitchFamily="34" charset="0"/>
                          <a:cs typeface="Arial" panose="020B0604020202020204" pitchFamily="34" charset="0"/>
                        </a:rPr>
                        <a:t>Empowerment of WYPD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3" name="Title 1"/>
          <p:cNvSpPr txBox="1">
            <a:spLocks/>
          </p:cNvSpPr>
          <p:nvPr/>
        </p:nvSpPr>
        <p:spPr>
          <a:xfrm>
            <a:off x="198783" y="1"/>
            <a:ext cx="8736495" cy="628649"/>
          </a:xfrm>
          <a:prstGeom prst="rect">
            <a:avLst/>
          </a:prstGeom>
          <a:solidFill>
            <a:schemeClr val="accent3">
              <a:lumMod val="75000"/>
            </a:schemeClr>
          </a:solidFill>
        </p:spPr>
        <p:txBody>
          <a:bodyPr>
            <a:normAutofit fontScale="90000" lnSpcReduction="100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just">
              <a:lnSpc>
                <a:spcPct val="100000"/>
              </a:lnSpc>
              <a:spcBef>
                <a:spcPts val="0"/>
              </a:spcBef>
            </a:pPr>
            <a:r>
              <a:rPr lang="en-ZA" sz="2200" smtClean="0">
                <a:solidFill>
                  <a:srgbClr val="70AD47">
                    <a:lumMod val="50000"/>
                  </a:srgbClr>
                </a:solidFill>
              </a:rPr>
              <a:t> </a:t>
            </a:r>
            <a:r>
              <a:rPr lang="en-US" sz="2200" b="1" smtClean="0">
                <a:solidFill>
                  <a:schemeClr val="bg1"/>
                </a:solidFill>
              </a:rPr>
              <a:t>Programme 3: Monitoring, Evaluation, Research and Coordination</a:t>
            </a:r>
            <a:r>
              <a:rPr lang="en-US" sz="1800" smtClean="0">
                <a:solidFill>
                  <a:srgbClr val="006632"/>
                </a:solidFill>
                <a:latin typeface="MyriadPro-Regular"/>
              </a:rPr>
              <a:t/>
            </a:r>
            <a:br>
              <a:rPr lang="en-US" sz="1800" smtClean="0">
                <a:solidFill>
                  <a:srgbClr val="006632"/>
                </a:solidFill>
                <a:latin typeface="MyriadPro-Regular"/>
              </a:rPr>
            </a:br>
            <a:endParaRPr lang="en-US" sz="1800" dirty="0">
              <a:solidFill>
                <a:srgbClr val="006632"/>
              </a:solidFill>
              <a:latin typeface="MyriadPro-Regular"/>
              <a:ea typeface="+mn-ea"/>
              <a:cs typeface="+mn-cs"/>
            </a:endParaRPr>
          </a:p>
        </p:txBody>
      </p:sp>
    </p:spTree>
    <p:extLst>
      <p:ext uri="{BB962C8B-B14F-4D97-AF65-F5344CB8AC3E}">
        <p14:creationId xmlns:p14="http://schemas.microsoft.com/office/powerpoint/2010/main" xmlns="" val="3040175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13048878"/>
              </p:ext>
            </p:extLst>
          </p:nvPr>
        </p:nvGraphicFramePr>
        <p:xfrm>
          <a:off x="191384" y="723330"/>
          <a:ext cx="8716913" cy="4880917"/>
        </p:xfrm>
        <a:graphic>
          <a:graphicData uri="http://schemas.openxmlformats.org/drawingml/2006/table">
            <a:tbl>
              <a:tblPr firstRow="1" bandRow="1">
                <a:tableStyleId>{5C22544A-7EE6-4342-B048-85BDC9FD1C3A}</a:tableStyleId>
              </a:tblPr>
              <a:tblGrid>
                <a:gridCol w="2169042"/>
                <a:gridCol w="2169042"/>
                <a:gridCol w="2169147"/>
                <a:gridCol w="2209682"/>
              </a:tblGrid>
              <a:tr h="309247">
                <a:tc>
                  <a:txBody>
                    <a:bodyPr/>
                    <a:lstStyle/>
                    <a:p>
                      <a:pPr algn="just"/>
                      <a:r>
                        <a:rPr lang="en-US" sz="1100" b="1" dirty="0" smtClean="0">
                          <a:latin typeface="Arial" panose="020B0604020202020204" pitchFamily="34" charset="0"/>
                          <a:cs typeface="Arial" panose="020B0604020202020204" pitchFamily="34" charset="0"/>
                        </a:rPr>
                        <a:t>OUTCOME </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 INDICATOR</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ANNUAL TARGET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r>
              <a:tr h="309247">
                <a:tc gridSpan="4">
                  <a:txBody>
                    <a:bodyPr/>
                    <a:lstStyle/>
                    <a:p>
                      <a:pPr marL="0" algn="just" defTabSz="914400" rtl="0" eaLnBrk="1" latinLnBrk="0" hangingPunct="1"/>
                      <a:r>
                        <a:rPr lang="en-US" sz="1100" b="1" i="0" u="none" strike="noStrike" baseline="0" dirty="0" smtClean="0">
                          <a:solidFill>
                            <a:schemeClr val="tx1"/>
                          </a:solidFill>
                          <a:latin typeface="Arial" panose="020B0604020202020204" pitchFamily="34" charset="0"/>
                          <a:cs typeface="Arial" panose="020B0604020202020204" pitchFamily="34" charset="0"/>
                        </a:rPr>
                        <a:t>Sub-</a:t>
                      </a:r>
                      <a:r>
                        <a:rPr lang="en-US" sz="1100" b="1" i="0" u="none" strike="noStrike" baseline="0" dirty="0" err="1" smtClean="0">
                          <a:solidFill>
                            <a:schemeClr val="tx1"/>
                          </a:solidFill>
                          <a:latin typeface="Arial" panose="020B0604020202020204" pitchFamily="34" charset="0"/>
                          <a:cs typeface="Arial" panose="020B0604020202020204" pitchFamily="34" charset="0"/>
                        </a:rPr>
                        <a:t>programme</a:t>
                      </a:r>
                      <a:r>
                        <a:rPr lang="en-US" sz="1100" b="1" i="0" u="none" strike="noStrike" baseline="0" dirty="0" smtClean="0">
                          <a:solidFill>
                            <a:schemeClr val="tx1"/>
                          </a:solidFill>
                          <a:latin typeface="Arial" panose="020B0604020202020204" pitchFamily="34" charset="0"/>
                          <a:cs typeface="Arial" panose="020B0604020202020204" pitchFamily="34" charset="0"/>
                        </a:rPr>
                        <a:t>: International Relations, Stakeholder Management and Capacity Building</a:t>
                      </a:r>
                      <a:endParaRPr lang="en-ZA" sz="11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r>
              <a:tr h="1204306">
                <a:tc>
                  <a:txBody>
                    <a:bodyPr/>
                    <a:lstStyle/>
                    <a:p>
                      <a:pPr algn="just"/>
                      <a:r>
                        <a:rPr lang="en-ZA" sz="1100" b="0" i="0" u="none" strike="noStrike" baseline="0" dirty="0" smtClean="0">
                          <a:latin typeface="Arial" panose="020B0604020202020204" pitchFamily="34" charset="0"/>
                          <a:cs typeface="Arial" panose="020B0604020202020204" pitchFamily="34" charset="0"/>
                        </a:rPr>
                        <a:t>Strengthened women, youth</a:t>
                      </a:r>
                    </a:p>
                    <a:p>
                      <a:pPr algn="just"/>
                      <a:r>
                        <a:rPr lang="en-ZA" sz="1100" b="0" i="0" u="none" strike="noStrike" baseline="0" dirty="0" smtClean="0">
                          <a:latin typeface="Arial" panose="020B0604020202020204" pitchFamily="34" charset="0"/>
                          <a:cs typeface="Arial" panose="020B0604020202020204" pitchFamily="34" charset="0"/>
                        </a:rPr>
                        <a:t>and disability rights agenda</a:t>
                      </a:r>
                    </a:p>
                    <a:p>
                      <a:pPr algn="just"/>
                      <a:r>
                        <a:rPr lang="en-ZA" sz="1100" b="0" i="0" u="none" strike="noStrike" baseline="0" dirty="0" smtClean="0">
                          <a:latin typeface="Arial" panose="020B0604020202020204" pitchFamily="34" charset="0"/>
                          <a:cs typeface="Arial" panose="020B0604020202020204" pitchFamily="34" charset="0"/>
                        </a:rPr>
                        <a:t>within global, continental and</a:t>
                      </a:r>
                    </a:p>
                    <a:p>
                      <a:pPr algn="just"/>
                      <a:r>
                        <a:rPr lang="en-ZA" sz="1100" b="0" i="0" u="none" strike="noStrike" baseline="0" dirty="0" smtClean="0">
                          <a:latin typeface="Arial" panose="020B0604020202020204" pitchFamily="34" charset="0"/>
                          <a:cs typeface="Arial" panose="020B0604020202020204" pitchFamily="34" charset="0"/>
                        </a:rPr>
                        <a:t>regional platforms, institutions and engagements</a:t>
                      </a:r>
                    </a:p>
                    <a:p>
                      <a:pPr algn="just"/>
                      <a:r>
                        <a:rPr lang="en-ZA" sz="1100" b="0" i="0" u="none" strike="noStrike" baseline="0" dirty="0" smtClean="0">
                          <a:latin typeface="Arial" panose="020B0604020202020204" pitchFamily="34" charset="0"/>
                          <a:cs typeface="Arial" panose="020B0604020202020204" pitchFamily="34" charset="0"/>
                        </a:rPr>
                        <a:t>towards a better Africa and the world</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WYPD International</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Relations Strategy</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status reports on implementation of WYPD International Relations Strategy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4 status reports on the</a:t>
                      </a:r>
                    </a:p>
                    <a:p>
                      <a:pPr algn="just"/>
                      <a:r>
                        <a:rPr lang="en-ZA" sz="1100" b="0" i="0" u="none" strike="noStrike" baseline="0" dirty="0" smtClean="0">
                          <a:latin typeface="Arial" panose="020B0604020202020204" pitchFamily="34" charset="0"/>
                          <a:cs typeface="Arial" panose="020B0604020202020204" pitchFamily="34" charset="0"/>
                        </a:rPr>
                        <a:t>Implementation of the WYPD</a:t>
                      </a:r>
                    </a:p>
                    <a:p>
                      <a:pPr algn="just"/>
                      <a:r>
                        <a:rPr lang="en-ZA" sz="1100" b="0" i="0" u="none" strike="noStrike" baseline="0" dirty="0" smtClean="0">
                          <a:latin typeface="Arial" panose="020B0604020202020204" pitchFamily="34" charset="0"/>
                          <a:cs typeface="Arial" panose="020B0604020202020204" pitchFamily="34" charset="0"/>
                        </a:rPr>
                        <a:t>International Relations Strategy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923016">
                <a:tc>
                  <a:txBody>
                    <a:bodyPr/>
                    <a:lstStyle/>
                    <a:p>
                      <a:pPr algn="just"/>
                      <a:r>
                        <a:rPr lang="en-ZA" sz="1100" b="0" i="0" u="none" strike="noStrike" baseline="0" dirty="0" smtClean="0">
                          <a:latin typeface="Arial" panose="020B0604020202020204" pitchFamily="34" charset="0"/>
                          <a:cs typeface="Arial" panose="020B0604020202020204" pitchFamily="34" charset="0"/>
                        </a:rPr>
                        <a:t>Stakeholder Management</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WYPD Stakeholder Management Framework</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progress reports</a:t>
                      </a:r>
                    </a:p>
                    <a:p>
                      <a:pPr algn="just"/>
                      <a:r>
                        <a:rPr lang="en-ZA" sz="1100" b="0" i="0" u="none" strike="noStrike" baseline="0" dirty="0" smtClean="0">
                          <a:latin typeface="Arial" panose="020B0604020202020204" pitchFamily="34" charset="0"/>
                          <a:cs typeface="Arial" panose="020B0604020202020204" pitchFamily="34" charset="0"/>
                        </a:rPr>
                        <a:t>developed on the implementation of the WYPD</a:t>
                      </a:r>
                    </a:p>
                    <a:p>
                      <a:pPr algn="just"/>
                      <a:r>
                        <a:rPr lang="en-ZA" sz="1100" b="0" i="0" u="none" strike="noStrike" baseline="0" dirty="0" smtClean="0">
                          <a:latin typeface="Arial" panose="020B0604020202020204" pitchFamily="34" charset="0"/>
                          <a:cs typeface="Arial" panose="020B0604020202020204" pitchFamily="34" charset="0"/>
                        </a:rPr>
                        <a:t>Stakeholder Management Framework</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2 progress reports developed</a:t>
                      </a:r>
                    </a:p>
                    <a:p>
                      <a:pPr algn="just"/>
                      <a:r>
                        <a:rPr lang="en-ZA" sz="1100" b="0" i="0" u="none" strike="noStrike" baseline="0" dirty="0" smtClean="0">
                          <a:latin typeface="Arial" panose="020B0604020202020204" pitchFamily="34" charset="0"/>
                          <a:cs typeface="Arial" panose="020B0604020202020204" pitchFamily="34" charset="0"/>
                        </a:rPr>
                        <a:t>on the implementation of the WYPD Stakeholder Management Framework</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958215">
                <a:tc rowSpan="2">
                  <a:txBody>
                    <a:bodyPr/>
                    <a:lstStyle/>
                    <a:p>
                      <a:pPr algn="just"/>
                      <a:r>
                        <a:rPr lang="en-ZA" sz="1100" b="0" i="0" u="none" strike="noStrike" baseline="0" dirty="0" smtClean="0">
                          <a:latin typeface="Arial" panose="020B0604020202020204" pitchFamily="34" charset="0"/>
                          <a:cs typeface="Arial" panose="020B0604020202020204" pitchFamily="34" charset="0"/>
                        </a:rPr>
                        <a:t>Strengthened stakeholder</a:t>
                      </a:r>
                    </a:p>
                    <a:p>
                      <a:pPr algn="just"/>
                      <a:r>
                        <a:rPr lang="en-ZA" sz="1100" b="0" i="0" u="none" strike="noStrike" baseline="0" dirty="0" smtClean="0">
                          <a:latin typeface="Arial" panose="020B0604020202020204" pitchFamily="34" charset="0"/>
                          <a:cs typeface="Arial" panose="020B0604020202020204" pitchFamily="34" charset="0"/>
                        </a:rPr>
                        <a:t>relations and community mobilisation towards the</a:t>
                      </a:r>
                    </a:p>
                    <a:p>
                      <a:pPr algn="just"/>
                      <a:r>
                        <a:rPr lang="en-ZA" sz="1100" b="0" i="0" u="none" strike="noStrike" baseline="0" dirty="0" smtClean="0">
                          <a:latin typeface="Arial" panose="020B0604020202020204" pitchFamily="34" charset="0"/>
                          <a:cs typeface="Arial" panose="020B0604020202020204" pitchFamily="34" charset="0"/>
                        </a:rPr>
                        <a:t>Realisation of women’s empowerment, youth development and disability rights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Stakeholder engagements</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on the empowerment of women, youth and persons with disability</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stakeholder</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engagements on the empowerment of women, youth and persons with disability conducted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12 stakeholder engagements</a:t>
                      </a:r>
                    </a:p>
                    <a:p>
                      <a:pPr algn="just"/>
                      <a:r>
                        <a:rPr lang="en-ZA" sz="1100" b="0" i="0" u="none" strike="noStrike" baseline="0" dirty="0" smtClean="0">
                          <a:latin typeface="Arial" panose="020B0604020202020204" pitchFamily="34" charset="0"/>
                          <a:cs typeface="Arial" panose="020B0604020202020204" pitchFamily="34" charset="0"/>
                        </a:rPr>
                        <a:t>on the empowerment of women, youth and persons with disability conducted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109648">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Community mobilisation</a:t>
                      </a:r>
                    </a:p>
                    <a:p>
                      <a:pPr algn="just"/>
                      <a:r>
                        <a:rPr lang="en-ZA" sz="1100" b="0" i="0" u="none" strike="noStrike" baseline="0" dirty="0" smtClean="0">
                          <a:latin typeface="Arial" panose="020B0604020202020204" pitchFamily="34" charset="0"/>
                          <a:cs typeface="Arial" panose="020B0604020202020204" pitchFamily="34" charset="0"/>
                        </a:rPr>
                        <a:t>initiatives on the rights of</a:t>
                      </a:r>
                    </a:p>
                    <a:p>
                      <a:pPr algn="just"/>
                      <a:r>
                        <a:rPr lang="en-ZA" sz="1100" b="0" i="0" u="none" strike="noStrike" baseline="0" dirty="0" smtClean="0">
                          <a:latin typeface="Arial" panose="020B0604020202020204" pitchFamily="34" charset="0"/>
                          <a:cs typeface="Arial" panose="020B0604020202020204" pitchFamily="34" charset="0"/>
                        </a:rPr>
                        <a:t>women, youth and person with disabilities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community mobilization initiatives on</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the rights of women, youth</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and persons with disabilities</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coordinated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4 community mobilisation</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initiatives on the rights of</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women, youth and persons</a:t>
                      </a:r>
                    </a:p>
                    <a:p>
                      <a:pPr marL="0" algn="just"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with disabilities coordinated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4" name="Title 1"/>
          <p:cNvSpPr>
            <a:spLocks noGrp="1"/>
          </p:cNvSpPr>
          <p:nvPr>
            <p:ph type="title"/>
          </p:nvPr>
        </p:nvSpPr>
        <p:spPr>
          <a:xfrm>
            <a:off x="198783" y="1"/>
            <a:ext cx="8736495" cy="628649"/>
          </a:xfrm>
          <a:solidFill>
            <a:schemeClr val="accent3">
              <a:lumMod val="75000"/>
            </a:schemeClr>
          </a:solidFill>
        </p:spPr>
        <p:txBody>
          <a:bodyPr>
            <a:normAutofit fontScale="90000"/>
          </a:bodyPr>
          <a:lstStyle/>
          <a:p>
            <a:pPr algn="just">
              <a:lnSpc>
                <a:spcPct val="100000"/>
              </a:lnSpc>
              <a:spcBef>
                <a:spcPts val="0"/>
              </a:spcBef>
            </a:pPr>
            <a:r>
              <a:rPr lang="en-ZA" sz="2200" dirty="0" smtClean="0">
                <a:solidFill>
                  <a:srgbClr val="70AD47">
                    <a:lumMod val="50000"/>
                  </a:srgbClr>
                </a:solidFill>
              </a:rPr>
              <a:t> </a:t>
            </a:r>
            <a:r>
              <a:rPr lang="en-US" sz="2200" b="1" dirty="0">
                <a:solidFill>
                  <a:schemeClr val="bg1"/>
                </a:solidFill>
              </a:rPr>
              <a:t>Programme 3: Monitoring, Evaluation, Research and Coordination</a:t>
            </a:r>
            <a:r>
              <a:rPr lang="en-US" sz="1800" dirty="0">
                <a:solidFill>
                  <a:srgbClr val="006632"/>
                </a:solidFill>
                <a:latin typeface="MyriadPro-Regular"/>
              </a:rPr>
              <a:t/>
            </a:r>
            <a:br>
              <a:rPr lang="en-US" sz="1800" dirty="0">
                <a:solidFill>
                  <a:srgbClr val="006632"/>
                </a:solidFill>
                <a:latin typeface="MyriadPro-Regular"/>
              </a:rPr>
            </a:br>
            <a:endParaRPr lang="en-US" sz="1800" dirty="0">
              <a:solidFill>
                <a:srgbClr val="006632"/>
              </a:solidFill>
              <a:latin typeface="MyriadPro-Regular"/>
              <a:ea typeface="+mn-ea"/>
              <a:cs typeface="+mn-cs"/>
            </a:endParaRPr>
          </a:p>
        </p:txBody>
      </p:sp>
    </p:spTree>
    <p:extLst>
      <p:ext uri="{BB962C8B-B14F-4D97-AF65-F5344CB8AC3E}">
        <p14:creationId xmlns:p14="http://schemas.microsoft.com/office/powerpoint/2010/main" xmlns="" val="1214116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00099"/>
          </a:xfrm>
          <a:solidFill>
            <a:schemeClr val="accent3">
              <a:lumMod val="75000"/>
            </a:schemeClr>
          </a:solidFill>
        </p:spPr>
        <p:txBody>
          <a:bodyPr>
            <a:normAutofit fontScale="90000"/>
          </a:bodyPr>
          <a:lstStyle/>
          <a:p>
            <a:pPr lvl="0">
              <a:lnSpc>
                <a:spcPct val="100000"/>
              </a:lnSpc>
              <a:spcBef>
                <a:spcPts val="0"/>
              </a:spcBef>
            </a:pPr>
            <a:r>
              <a:rPr lang="en-US" sz="2200" b="1" dirty="0" smtClean="0">
                <a:solidFill>
                  <a:schemeClr val="bg1"/>
                </a:solidFill>
              </a:rPr>
              <a:t>Programme </a:t>
            </a:r>
            <a:r>
              <a:rPr lang="en-US" sz="2200" b="1" dirty="0">
                <a:solidFill>
                  <a:schemeClr val="bg1"/>
                </a:solidFill>
              </a:rPr>
              <a:t>4</a:t>
            </a:r>
            <a:r>
              <a:rPr lang="en-US" sz="2200" b="1" dirty="0">
                <a:solidFill>
                  <a:schemeClr val="bg1"/>
                </a:solidFill>
                <a:ea typeface="+mn-ea"/>
              </a:rPr>
              <a:t>: </a:t>
            </a:r>
            <a:r>
              <a:rPr lang="en-US" sz="2200" b="1" dirty="0" smtClean="0">
                <a:solidFill>
                  <a:schemeClr val="bg1"/>
                </a:solidFill>
                <a:ea typeface="+mn-ea"/>
              </a:rPr>
              <a:t>Mainstreaming </a:t>
            </a:r>
            <a:r>
              <a:rPr lang="en-US" sz="2200" b="1" dirty="0">
                <a:solidFill>
                  <a:schemeClr val="bg1"/>
                </a:solidFill>
                <a:ea typeface="+mn-ea"/>
              </a:rPr>
              <a:t>Youth and Persons with Disabilities Rights and Advocacy</a:t>
            </a:r>
            <a:r>
              <a:rPr lang="en-US" sz="2200" dirty="0">
                <a:solidFill>
                  <a:srgbClr val="006632"/>
                </a:solidFill>
                <a:ea typeface="+mn-ea"/>
              </a:rPr>
              <a:t/>
            </a:r>
            <a:br>
              <a:rPr lang="en-US" sz="2200" dirty="0">
                <a:solidFill>
                  <a:srgbClr val="006632"/>
                </a:solidFill>
                <a:ea typeface="+mn-ea"/>
              </a:rPr>
            </a:br>
            <a:r>
              <a:rPr lang="en-US" sz="1800" dirty="0">
                <a:solidFill>
                  <a:srgbClr val="006632"/>
                </a:solidFill>
              </a:rPr>
              <a:t/>
            </a:r>
            <a:br>
              <a:rPr lang="en-US" sz="1800" dirty="0">
                <a:solidFill>
                  <a:srgbClr val="006632"/>
                </a:solidFill>
              </a:rPr>
            </a:br>
            <a:endParaRPr lang="en-US" sz="1800" dirty="0">
              <a:solidFill>
                <a:srgbClr val="006632"/>
              </a:solidFill>
              <a:ea typeface="+mn-ea"/>
            </a:endParaRPr>
          </a:p>
        </p:txBody>
      </p:sp>
      <p:sp>
        <p:nvSpPr>
          <p:cNvPr id="3" name="Content Placeholder 2"/>
          <p:cNvSpPr>
            <a:spLocks noGrp="1"/>
          </p:cNvSpPr>
          <p:nvPr>
            <p:ph idx="1"/>
          </p:nvPr>
        </p:nvSpPr>
        <p:spPr>
          <a:xfrm>
            <a:off x="198783" y="1684718"/>
            <a:ext cx="8736495" cy="3980415"/>
          </a:xfrm>
        </p:spPr>
        <p:txBody>
          <a:bodyPr/>
          <a:lstStyle/>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endParaRPr lang="en-ZA" sz="1988" dirty="0" smtClean="0">
              <a:solidFill>
                <a:srgbClr val="70AD47">
                  <a:lumMod val="50000"/>
                </a:srgbClr>
              </a:solidFill>
              <a:latin typeface="Trebuchet MS" panose="020B0603020202020204"/>
              <a:ea typeface="+mj-ea"/>
              <a:cs typeface="+mj-cs"/>
            </a:endParaRPr>
          </a:p>
          <a:p>
            <a:pPr marL="0" indent="0">
              <a:buNone/>
            </a:pPr>
            <a:endParaRPr lang="en-ZA" sz="1988" dirty="0">
              <a:solidFill>
                <a:srgbClr val="70AD47">
                  <a:lumMod val="50000"/>
                </a:srgbClr>
              </a:solidFill>
              <a:latin typeface="Trebuchet MS" panose="020B0603020202020204"/>
              <a:ea typeface="+mj-ea"/>
              <a:cs typeface="+mj-cs"/>
            </a:endParaRPr>
          </a:p>
          <a:p>
            <a:pPr marL="0" indent="0">
              <a:buNone/>
            </a:pPr>
            <a:r>
              <a:rPr lang="en-ZA" dirty="0" smtClean="0"/>
              <a:t>			     </a:t>
            </a:r>
            <a:endParaRPr lang="en-ZA" dirty="0"/>
          </a:p>
        </p:txBody>
      </p:sp>
      <p:sp>
        <p:nvSpPr>
          <p:cNvPr id="5" name="object 15">
            <a:extLst>
              <a:ext uri="{FF2B5EF4-FFF2-40B4-BE49-F238E27FC236}">
                <a16:creationId xmlns="" xmlns:a16="http://schemas.microsoft.com/office/drawing/2014/main" id="{86B5EF27-0570-2547-B04B-59209C87DA72}"/>
              </a:ext>
            </a:extLst>
          </p:cNvPr>
          <p:cNvSpPr txBox="1"/>
          <p:nvPr/>
        </p:nvSpPr>
        <p:spPr>
          <a:xfrm>
            <a:off x="1" y="800100"/>
            <a:ext cx="3152774" cy="5432256"/>
          </a:xfrm>
          <a:prstGeom prst="rect">
            <a:avLst/>
          </a:prstGeom>
          <a:solidFill>
            <a:schemeClr val="accent3">
              <a:lumMod val="75000"/>
            </a:schemeClr>
          </a:solidFill>
        </p:spPr>
        <p:txBody>
          <a:bodyPr vert="horz" wrap="square" lIns="0" tIns="0" rIns="0" bIns="0"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smtClean="0">
              <a:ln>
                <a:noFill/>
              </a:ln>
              <a:solidFill>
                <a:prstClr val="black"/>
              </a:solidFill>
              <a:effectLst/>
              <a:uLnTx/>
              <a:uFillTx/>
              <a:latin typeface="Times New Roman"/>
              <a:cs typeface="Times New Roman"/>
            </a:endParaRPr>
          </a:p>
          <a:p>
            <a:pPr marL="0" marR="0" lvl="0" indent="0" algn="just" defTabSz="685800" eaLnBrk="1" fontAlgn="auto" latinLnBrk="0" hangingPunct="1">
              <a:lnSpc>
                <a:spcPct val="100000"/>
              </a:lnSpc>
              <a:spcBef>
                <a:spcPts val="821"/>
              </a:spcBef>
              <a:spcAft>
                <a:spcPts val="0"/>
              </a:spcAft>
              <a:buClrTx/>
              <a:buSzTx/>
              <a:buFontTx/>
              <a:buNone/>
              <a:tabLst/>
              <a:defRPr/>
            </a:pPr>
            <a:endParaRPr kumimoji="0" lang="en-ZA" sz="1200" b="1" i="0" u="none" strike="noStrike" kern="0" cap="none" spc="0" normalizeH="0" baseline="0" noProof="0" dirty="0" smtClean="0">
              <a:ln>
                <a:noFill/>
              </a:ln>
              <a:solidFill>
                <a:srgbClr val="FFFFFF"/>
              </a:solidFill>
              <a:effectLst/>
              <a:uLnTx/>
              <a:uFillTx/>
              <a:latin typeface="Arial"/>
              <a:cs typeface="Arial"/>
            </a:endParaRPr>
          </a:p>
          <a:p>
            <a:pPr marL="0" marR="0" lvl="0" indent="0" algn="just" defTabSz="685800" eaLnBrk="1" fontAlgn="auto" latinLnBrk="0" hangingPunct="1">
              <a:lnSpc>
                <a:spcPct val="100000"/>
              </a:lnSpc>
              <a:spcBef>
                <a:spcPts val="821"/>
              </a:spcBef>
              <a:spcAft>
                <a:spcPts val="0"/>
              </a:spcAft>
              <a:buClrTx/>
              <a:buSzTx/>
              <a:buFontTx/>
              <a:buNone/>
              <a:tabLst/>
              <a:defRPr/>
            </a:pPr>
            <a:r>
              <a:rPr kumimoji="0" sz="1400" i="0" u="none" strike="noStrike" kern="0" cap="none" spc="0" normalizeH="0" baseline="0" noProof="0" dirty="0" smtClean="0">
                <a:ln>
                  <a:noFill/>
                </a:ln>
                <a:solidFill>
                  <a:srgbClr val="FFFFFF"/>
                </a:solidFill>
                <a:effectLst/>
                <a:uLnTx/>
                <a:uFillTx/>
                <a:latin typeface="Arial"/>
                <a:cs typeface="Arial"/>
              </a:rPr>
              <a:t>Purpose</a:t>
            </a:r>
            <a:endParaRPr lang="en-ZA" sz="1400" kern="0" dirty="0" smtClean="0">
              <a:solidFill>
                <a:prstClr val="black"/>
              </a:solidFill>
              <a:latin typeface="Arial"/>
              <a:cs typeface="Arial"/>
            </a:endParaRPr>
          </a:p>
          <a:p>
            <a:pPr marL="425768" marR="421005" lvl="0" indent="476" algn="ctr" defTabSz="685800">
              <a:spcBef>
                <a:spcPts val="150"/>
              </a:spcBef>
            </a:pPr>
            <a:endParaRPr lang="en-US"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US"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a:p>
            <a:pPr marL="425768" marR="421005" lvl="0" indent="476" algn="ctr" defTabSz="685800" eaLnBrk="1" fontAlgn="auto" latinLnBrk="0" hangingPunct="1">
              <a:lnSpc>
                <a:spcPct val="100000"/>
              </a:lnSpc>
              <a:spcBef>
                <a:spcPts val="150"/>
              </a:spcBef>
              <a:spcAft>
                <a:spcPts val="0"/>
              </a:spcAft>
              <a:buClrTx/>
              <a:buSzTx/>
              <a:buFontTx/>
              <a:buNone/>
              <a:tabLst/>
              <a:defRPr/>
            </a:pPr>
            <a:endParaRPr lang="en-ZA" sz="1200" kern="0" spc="-4" dirty="0" smtClean="0">
              <a:solidFill>
                <a:srgbClr val="FFFFFF"/>
              </a:solidFill>
              <a:latin typeface="Arial"/>
              <a:cs typeface="Arial"/>
            </a:endParaRPr>
          </a:p>
        </p:txBody>
      </p:sp>
      <p:sp>
        <p:nvSpPr>
          <p:cNvPr id="6" name="object 17">
            <a:extLst>
              <a:ext uri="{FF2B5EF4-FFF2-40B4-BE49-F238E27FC236}">
                <a16:creationId xmlns="" xmlns:a16="http://schemas.microsoft.com/office/drawing/2014/main" id="{DE934622-4CC6-2A4B-B57C-779BE16CC816}"/>
              </a:ext>
            </a:extLst>
          </p:cNvPr>
          <p:cNvSpPr/>
          <p:nvPr/>
        </p:nvSpPr>
        <p:spPr>
          <a:xfrm>
            <a:off x="1248782" y="1154611"/>
            <a:ext cx="1695947" cy="938417"/>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pPr defTabSz="685800"/>
            <a:endParaRPr sz="135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82221672"/>
              </p:ext>
            </p:extLst>
          </p:nvPr>
        </p:nvGraphicFramePr>
        <p:xfrm>
          <a:off x="3152775" y="800100"/>
          <a:ext cx="5553075" cy="5501640"/>
        </p:xfrm>
        <a:graphic>
          <a:graphicData uri="http://schemas.openxmlformats.org/drawingml/2006/table">
            <a:tbl>
              <a:tblPr firstRow="1" bandRow="1">
                <a:tableStyleId>{5C22544A-7EE6-4342-B048-85BDC9FD1C3A}</a:tableStyleId>
              </a:tblPr>
              <a:tblGrid>
                <a:gridCol w="5553075"/>
              </a:tblGrid>
              <a:tr h="5501640">
                <a:tc>
                  <a:txBody>
                    <a:bodyPr/>
                    <a:lstStyle/>
                    <a:p>
                      <a:pPr algn="just"/>
                      <a:r>
                        <a:rPr lang="en-US" sz="1400" dirty="0" smtClean="0">
                          <a:solidFill>
                            <a:prstClr val="black"/>
                          </a:solidFill>
                          <a:latin typeface="Arial" panose="020B0604020202020204" pitchFamily="34" charset="0"/>
                          <a:cs typeface="Arial" panose="020B0604020202020204" pitchFamily="34" charset="0"/>
                        </a:rPr>
                        <a:t>The</a:t>
                      </a:r>
                      <a:r>
                        <a:rPr lang="en-US" sz="1400" spc="-8" dirty="0" smtClean="0">
                          <a:solidFill>
                            <a:prstClr val="black"/>
                          </a:solidFill>
                          <a:latin typeface="Arial" panose="020B0604020202020204" pitchFamily="34" charset="0"/>
                          <a:cs typeface="Arial" panose="020B0604020202020204" pitchFamily="34" charset="0"/>
                        </a:rPr>
                        <a:t> </a:t>
                      </a:r>
                      <a:r>
                        <a:rPr lang="en-US" sz="1400" spc="-4" dirty="0" smtClean="0">
                          <a:solidFill>
                            <a:prstClr val="black"/>
                          </a:solidFill>
                          <a:latin typeface="Arial" panose="020B0604020202020204" pitchFamily="34" charset="0"/>
                          <a:cs typeface="Arial" panose="020B0604020202020204" pitchFamily="34" charset="0"/>
                        </a:rPr>
                        <a:t>programme</a:t>
                      </a:r>
                      <a:r>
                        <a:rPr lang="en-US" sz="1400" spc="-11"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consists</a:t>
                      </a:r>
                      <a:r>
                        <a:rPr lang="en-US" sz="1400" spc="-8" dirty="0" smtClean="0">
                          <a:solidFill>
                            <a:prstClr val="black"/>
                          </a:solidFill>
                          <a:latin typeface="Arial" panose="020B0604020202020204" pitchFamily="34" charset="0"/>
                          <a:cs typeface="Arial" panose="020B0604020202020204" pitchFamily="34" charset="0"/>
                        </a:rPr>
                        <a:t> </a:t>
                      </a:r>
                      <a:r>
                        <a:rPr lang="en-US" sz="1400" spc="-4" dirty="0" smtClean="0">
                          <a:solidFill>
                            <a:prstClr val="black"/>
                          </a:solidFill>
                          <a:latin typeface="Arial" panose="020B0604020202020204" pitchFamily="34" charset="0"/>
                          <a:cs typeface="Arial" panose="020B0604020202020204" pitchFamily="34" charset="0"/>
                        </a:rPr>
                        <a:t>of</a:t>
                      </a:r>
                      <a:r>
                        <a:rPr lang="en-US" sz="1400" spc="-11"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the</a:t>
                      </a:r>
                      <a:r>
                        <a:rPr lang="en-US" sz="1400" spc="-8"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following</a:t>
                      </a:r>
                      <a:r>
                        <a:rPr lang="en-US" sz="1400" spc="-8"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sub</a:t>
                      </a:r>
                      <a:r>
                        <a:rPr lang="en-US" sz="1400" baseline="0" dirty="0" smtClean="0">
                          <a:solidFill>
                            <a:prstClr val="black"/>
                          </a:solidFill>
                          <a:latin typeface="Arial" panose="020B0604020202020204" pitchFamily="34" charset="0"/>
                          <a:cs typeface="Arial" panose="020B0604020202020204" pitchFamily="34" charset="0"/>
                        </a:rPr>
                        <a:t>-</a:t>
                      </a:r>
                      <a:r>
                        <a:rPr lang="en-US" sz="1400" dirty="0" err="1" smtClean="0">
                          <a:solidFill>
                            <a:prstClr val="black"/>
                          </a:solidFill>
                          <a:latin typeface="Arial" panose="020B0604020202020204" pitchFamily="34" charset="0"/>
                          <a:cs typeface="Arial" panose="020B0604020202020204" pitchFamily="34" charset="0"/>
                        </a:rPr>
                        <a:t>programmes</a:t>
                      </a:r>
                      <a:r>
                        <a:rPr lang="en-US" sz="1400" dirty="0" smtClean="0">
                          <a:solidFill>
                            <a:prstClr val="black"/>
                          </a:solidFill>
                          <a:latin typeface="Arial" panose="020B0604020202020204" pitchFamily="34" charset="0"/>
                          <a:cs typeface="Arial" panose="020B0604020202020204" pitchFamily="34" charset="0"/>
                        </a:rPr>
                        <a:t>:</a:t>
                      </a:r>
                    </a:p>
                    <a:p>
                      <a:pPr algn="just"/>
                      <a:endParaRPr lang="en-ZA" sz="1400" b="0" i="0" u="none" strike="noStrike" baseline="0" dirty="0" smtClean="0">
                        <a:solidFill>
                          <a:srgbClr val="A15B09"/>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Management: </a:t>
                      </a:r>
                      <a:r>
                        <a:rPr lang="en-US" sz="1400" b="0" i="0" u="none" strike="noStrike" baseline="0" dirty="0" smtClean="0">
                          <a:solidFill>
                            <a:srgbClr val="000000"/>
                          </a:solidFill>
                          <a:latin typeface="Arial" panose="020B0604020202020204" pitchFamily="34" charset="0"/>
                          <a:cs typeface="Arial" panose="020B0604020202020204" pitchFamily="34" charset="0"/>
                        </a:rPr>
                        <a:t>Advocacy and Mainstreaming for the Rights of Youth of Persons with Disabilities: Provides strategic leadership and management to the programme.</a:t>
                      </a:r>
                    </a:p>
                    <a:p>
                      <a:pPr marL="0" indent="0" algn="just">
                        <a:buFont typeface="Arial" panose="020B0604020202020204" pitchFamily="34" charset="0"/>
                        <a:buNone/>
                      </a:pPr>
                      <a:endParaRPr lang="en-US" sz="1400" b="0" i="0" u="none" strike="noStrike" baseline="0" dirty="0" smtClean="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Advocacy and Mainstreaming for the Rights of Youth: </a:t>
                      </a:r>
                      <a:r>
                        <a:rPr lang="en-US" sz="1400" b="0" i="0" u="none" strike="noStrike" baseline="0" dirty="0" smtClean="0">
                          <a:solidFill>
                            <a:srgbClr val="000000"/>
                          </a:solidFill>
                          <a:latin typeface="Arial" panose="020B0604020202020204" pitchFamily="34" charset="0"/>
                          <a:cs typeface="Arial" panose="020B0604020202020204" pitchFamily="34" charset="0"/>
                        </a:rPr>
                        <a:t>Manages advocacy for and the mainstreaming of rights for young people, their social and economic empowerment, and transformation in their </a:t>
                      </a:r>
                      <a:r>
                        <a:rPr lang="en-US" sz="1400" b="0" i="0" u="none" strike="noStrike" baseline="0" dirty="0" err="1" smtClean="0">
                          <a:solidFill>
                            <a:srgbClr val="000000"/>
                          </a:solidFill>
                          <a:latin typeface="Arial" panose="020B0604020202020204" pitchFamily="34" charset="0"/>
                          <a:cs typeface="Arial" panose="020B0604020202020204" pitchFamily="34" charset="0"/>
                        </a:rPr>
                        <a:t>interests.This</a:t>
                      </a:r>
                      <a:r>
                        <a:rPr lang="en-US" sz="1400" b="0" i="0" u="none" strike="noStrike" baseline="0" dirty="0" smtClean="0">
                          <a:solidFill>
                            <a:srgbClr val="000000"/>
                          </a:solidFill>
                          <a:latin typeface="Arial" panose="020B0604020202020204" pitchFamily="34" charset="0"/>
                          <a:cs typeface="Arial" panose="020B0604020202020204" pitchFamily="34" charset="0"/>
                        </a:rPr>
                        <a:t> sub-</a:t>
                      </a:r>
                      <a:r>
                        <a:rPr lang="en-US" sz="1400" b="0" i="0" u="none" strike="noStrike" baseline="0" dirty="0" err="1" smtClean="0">
                          <a:solidFill>
                            <a:srgbClr val="000000"/>
                          </a:solidFill>
                          <a:latin typeface="Arial" panose="020B0604020202020204" pitchFamily="34" charset="0"/>
                          <a:cs typeface="Arial" panose="020B0604020202020204" pitchFamily="34" charset="0"/>
                        </a:rPr>
                        <a:t>programme</a:t>
                      </a:r>
                      <a:r>
                        <a:rPr lang="en-US" sz="1400" b="0" i="0" u="none" strike="noStrike" baseline="0" dirty="0" smtClean="0">
                          <a:solidFill>
                            <a:srgbClr val="000000"/>
                          </a:solidFill>
                          <a:latin typeface="Arial" panose="020B0604020202020204" pitchFamily="34" charset="0"/>
                          <a:cs typeface="Arial" panose="020B0604020202020204" pitchFamily="34" charset="0"/>
                        </a:rPr>
                        <a:t> also oversees the performance of the National Youth Development Agency.</a:t>
                      </a:r>
                    </a:p>
                    <a:p>
                      <a:pPr marL="0" indent="0" algn="just">
                        <a:buFont typeface="Arial" panose="020B0604020202020204" pitchFamily="34" charset="0"/>
                        <a:buNone/>
                      </a:pPr>
                      <a:endParaRPr lang="en-US" sz="1400" b="0" i="0" u="none" strike="noStrike" baseline="0" dirty="0" smtClean="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Advocacy and Mainstreaming for the Rights of Persons with Disabilities: </a:t>
                      </a:r>
                      <a:r>
                        <a:rPr lang="en-US" sz="1400" b="0" i="0" u="none" strike="noStrike" baseline="0" dirty="0" smtClean="0">
                          <a:solidFill>
                            <a:srgbClr val="000000"/>
                          </a:solidFill>
                          <a:latin typeface="Arial" panose="020B0604020202020204" pitchFamily="34" charset="0"/>
                          <a:cs typeface="Arial" panose="020B0604020202020204" pitchFamily="34" charset="0"/>
                        </a:rPr>
                        <a:t>Advocates for and the mainstreaming of rights for the people with disabilities, their social and economic empowerment, and </a:t>
                      </a:r>
                      <a:r>
                        <a:rPr lang="en-ZA" sz="1400" b="0" i="0" u="none" strike="noStrike" baseline="0" dirty="0" smtClean="0">
                          <a:solidFill>
                            <a:srgbClr val="000000"/>
                          </a:solidFill>
                          <a:latin typeface="Arial" panose="020B0604020202020204" pitchFamily="34" charset="0"/>
                          <a:cs typeface="Arial" panose="020B0604020202020204" pitchFamily="34" charset="0"/>
                        </a:rPr>
                        <a:t>transformation in their interests.</a:t>
                      </a:r>
                    </a:p>
                    <a:p>
                      <a:pPr marL="0" indent="0" algn="just">
                        <a:buFont typeface="Arial" panose="020B0604020202020204" pitchFamily="34" charset="0"/>
                        <a:buNone/>
                      </a:pPr>
                      <a:endParaRPr lang="en-ZA" sz="1400" b="0" i="0" u="none" strike="noStrike" baseline="0" dirty="0" smtClean="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400" b="1" i="0" u="none" strike="noStrike" baseline="0" dirty="0" smtClean="0">
                          <a:solidFill>
                            <a:srgbClr val="006632"/>
                          </a:solidFill>
                          <a:latin typeface="Arial" panose="020B0604020202020204" pitchFamily="34" charset="0"/>
                          <a:cs typeface="Arial" panose="020B0604020202020204" pitchFamily="34" charset="0"/>
                        </a:rPr>
                        <a:t>National Youth Development Agency (NYDA): </a:t>
                      </a:r>
                      <a:r>
                        <a:rPr lang="en-US" sz="1400" b="0" i="0" u="none" strike="noStrike" baseline="0" dirty="0" smtClean="0">
                          <a:solidFill>
                            <a:srgbClr val="000000"/>
                          </a:solidFill>
                          <a:latin typeface="Arial" panose="020B0604020202020204" pitchFamily="34" charset="0"/>
                          <a:cs typeface="Arial" panose="020B0604020202020204" pitchFamily="34" charset="0"/>
                        </a:rPr>
                        <a:t>Makes transfers to the National Youth Development </a:t>
                      </a:r>
                      <a:r>
                        <a:rPr lang="en-ZA" sz="1400" b="0" i="0" u="none" strike="noStrike" baseline="0" dirty="0" smtClean="0">
                          <a:solidFill>
                            <a:srgbClr val="000000"/>
                          </a:solidFill>
                          <a:latin typeface="Arial" panose="020B0604020202020204" pitchFamily="34" charset="0"/>
                          <a:cs typeface="Arial" panose="020B0604020202020204" pitchFamily="34" charset="0"/>
                        </a:rPr>
                        <a:t>Agency.</a:t>
                      </a:r>
                      <a:endParaRPr lang="en-ZA" sz="1400" b="1" kern="1200" noProof="0" dirty="0">
                        <a:solidFill>
                          <a:srgbClr val="A15B09"/>
                        </a:solidFill>
                        <a:latin typeface="Arial" panose="020B0604020202020204" pitchFamily="34" charset="0"/>
                        <a:ea typeface="+mn-ea"/>
                        <a:cs typeface="Arial" panose="020B0604020202020204" pitchFamily="34" charset="0"/>
                      </a:endParaRPr>
                    </a:p>
                  </a:txBody>
                  <a:tcPr>
                    <a:solidFill>
                      <a:srgbClr val="FFC000"/>
                    </a:solidFill>
                  </a:tcPr>
                </a:tc>
              </a:tr>
            </a:tbl>
          </a:graphicData>
        </a:graphic>
      </p:graphicFrame>
      <p:pic>
        <p:nvPicPr>
          <p:cNvPr id="4" name="Picture 3"/>
          <p:cNvPicPr>
            <a:picLocks noChangeAspect="1"/>
          </p:cNvPicPr>
          <p:nvPr/>
        </p:nvPicPr>
        <p:blipFill>
          <a:blip r:embed="rId2"/>
          <a:stretch>
            <a:fillRect/>
          </a:stretch>
        </p:blipFill>
        <p:spPr>
          <a:xfrm>
            <a:off x="113155" y="3232618"/>
            <a:ext cx="2633700" cy="2432515"/>
          </a:xfrm>
          <a:prstGeom prst="rect">
            <a:avLst/>
          </a:prstGeom>
        </p:spPr>
      </p:pic>
    </p:spTree>
    <p:extLst>
      <p:ext uri="{BB962C8B-B14F-4D97-AF65-F5344CB8AC3E}">
        <p14:creationId xmlns:p14="http://schemas.microsoft.com/office/powerpoint/2010/main" xmlns="" val="364129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0"/>
            <a:ext cx="9143999" cy="439270"/>
          </a:xfrm>
          <a:solidFill>
            <a:schemeClr val="accent3">
              <a:lumMod val="75000"/>
            </a:schemeClr>
          </a:solidFill>
        </p:spPr>
        <p:txBody>
          <a:bodyPr>
            <a:normAutofit/>
          </a:bodyPr>
          <a:lstStyle/>
          <a:p>
            <a:r>
              <a:rPr lang="en-ZA" sz="2000" b="1" dirty="0" smtClean="0">
                <a:solidFill>
                  <a:schemeClr val="bg1"/>
                </a:solidFill>
              </a:rPr>
              <a:t>Key Priorities for 2022/23</a:t>
            </a:r>
            <a:endParaRPr lang="en-ZA" sz="2000" b="1" dirty="0">
              <a:solidFill>
                <a:schemeClr val="bg1"/>
              </a:solidFill>
            </a:endParaRPr>
          </a:p>
        </p:txBody>
      </p:sp>
      <p:sp>
        <p:nvSpPr>
          <p:cNvPr id="3" name="Content Placeholder 2"/>
          <p:cNvSpPr>
            <a:spLocks noGrp="1"/>
          </p:cNvSpPr>
          <p:nvPr>
            <p:ph idx="1"/>
          </p:nvPr>
        </p:nvSpPr>
        <p:spPr>
          <a:xfrm>
            <a:off x="1" y="440215"/>
            <a:ext cx="9143999" cy="5682680"/>
          </a:xfrm>
        </p:spPr>
        <p:txBody>
          <a:bodyPr>
            <a:normAutofit/>
          </a:bodyPr>
          <a:lstStyle/>
          <a:p>
            <a:pPr marL="0" lvl="0" indent="0">
              <a:buNone/>
            </a:pPr>
            <a:r>
              <a:rPr lang="en-ZA" b="1" dirty="0" smtClean="0"/>
              <a:t>Programme 2: Mainstreaming Women’s Rights and Advocacy</a:t>
            </a:r>
          </a:p>
          <a:p>
            <a:pPr marL="0" lvl="0" indent="0">
              <a:buNone/>
            </a:pPr>
            <a:r>
              <a:rPr lang="en-ZA" b="1" dirty="0" smtClean="0"/>
              <a:t>Sub-Programme: Social Empowerment of Women </a:t>
            </a:r>
          </a:p>
          <a:p>
            <a:pPr marL="342900" lvl="0" indent="-342900">
              <a:buFont typeface="Arial" panose="020B0604020202020204" pitchFamily="34" charset="0"/>
              <a:buChar char="-"/>
            </a:pPr>
            <a:r>
              <a:rPr lang="en-ZA" sz="1400" spc="30" dirty="0" smtClean="0">
                <a:solidFill>
                  <a:schemeClr val="tx1"/>
                </a:solidFill>
                <a:ea typeface="Times New Roman" panose="02020603050405020304" pitchFamily="18" charset="0"/>
                <a:cs typeface="Times New Roman" panose="02020603050405020304" pitchFamily="18" charset="0"/>
              </a:rPr>
              <a:t>To </a:t>
            </a:r>
            <a:r>
              <a:rPr lang="en-ZA" sz="1400" spc="30" dirty="0">
                <a:solidFill>
                  <a:schemeClr val="tx1"/>
                </a:solidFill>
                <a:ea typeface="Times New Roman" panose="02020603050405020304" pitchFamily="18" charset="0"/>
                <a:cs typeface="Times New Roman" panose="02020603050405020304" pitchFamily="18" charset="0"/>
              </a:rPr>
              <a:t>coordinate </a:t>
            </a:r>
            <a:r>
              <a:rPr lang="en-ZA" sz="1400" spc="30" dirty="0" smtClean="0">
                <a:solidFill>
                  <a:schemeClr val="tx1"/>
                </a:solidFill>
                <a:ea typeface="Times New Roman" panose="02020603050405020304" pitchFamily="18" charset="0"/>
                <a:cs typeface="Times New Roman" panose="02020603050405020304" pitchFamily="18" charset="0"/>
              </a:rPr>
              <a:t>and </a:t>
            </a:r>
            <a:r>
              <a:rPr lang="en-ZA" sz="1400" spc="30" dirty="0">
                <a:solidFill>
                  <a:schemeClr val="tx1"/>
                </a:solidFill>
                <a:ea typeface="Times New Roman" panose="02020603050405020304" pitchFamily="18" charset="0"/>
                <a:cs typeface="Times New Roman" panose="02020603050405020304" pitchFamily="18" charset="0"/>
              </a:rPr>
              <a:t>monitor the implementation of the sanitary dignity implementation framework.</a:t>
            </a:r>
          </a:p>
          <a:p>
            <a:pPr marL="342900" lvl="0" indent="-342900">
              <a:buFont typeface="Arial" panose="020B0604020202020204" pitchFamily="34" charset="0"/>
              <a:buChar char="-"/>
            </a:pPr>
            <a:r>
              <a:rPr lang="en-ZA" sz="1400" spc="30" dirty="0">
                <a:solidFill>
                  <a:schemeClr val="tx1"/>
                </a:solidFill>
                <a:ea typeface="Times New Roman" panose="02020603050405020304" pitchFamily="18" charset="0"/>
                <a:cs typeface="Times New Roman" panose="02020603050405020304" pitchFamily="18" charset="0"/>
              </a:rPr>
              <a:t>To ensure that women owned businesses in the sector are empowered through non-financial support programmes to ensure that they are competent to do business with government.</a:t>
            </a:r>
          </a:p>
          <a:p>
            <a:pPr marL="342900" lvl="0" indent="-342900">
              <a:buFont typeface="Arial" panose="020B0604020202020204" pitchFamily="34" charset="0"/>
              <a:buChar char="-"/>
            </a:pPr>
            <a:r>
              <a:rPr lang="en-ZA" sz="1400" spc="30" dirty="0">
                <a:solidFill>
                  <a:schemeClr val="tx1"/>
                </a:solidFill>
                <a:ea typeface="Times New Roman" panose="02020603050405020304" pitchFamily="18" charset="0"/>
                <a:cs typeface="Times New Roman" panose="02020603050405020304" pitchFamily="18" charset="0"/>
              </a:rPr>
              <a:t>Focus on funding allocated to provinces for procurement of sanitary pads by ensuring that specifications are analysed and comments are made to guard against deliberate tactics on financial exclusion of women. </a:t>
            </a:r>
          </a:p>
          <a:p>
            <a:pPr marL="342900" lvl="0" indent="-342900">
              <a:buFont typeface="Arial" panose="020B0604020202020204" pitchFamily="34" charset="0"/>
              <a:buChar char="-"/>
            </a:pPr>
            <a:r>
              <a:rPr lang="en-ZA" sz="1400" spc="30" dirty="0">
                <a:solidFill>
                  <a:schemeClr val="tx1"/>
                </a:solidFill>
                <a:ea typeface="Times New Roman" panose="02020603050405020304" pitchFamily="18" charset="0"/>
                <a:cs typeface="Times New Roman" panose="02020603050405020304" pitchFamily="18" charset="0"/>
              </a:rPr>
              <a:t>Setting up of appropriate institutional mechanisms for effective coordination and accountability at provincial level as purported by the sanitary dignity programme.</a:t>
            </a:r>
          </a:p>
          <a:p>
            <a:pPr marL="342900" lvl="0" indent="-342900">
              <a:buFont typeface="Arial" panose="020B0604020202020204" pitchFamily="34" charset="0"/>
              <a:buChar char="-"/>
            </a:pPr>
            <a:r>
              <a:rPr lang="en-ZA" sz="1400" spc="30" dirty="0">
                <a:solidFill>
                  <a:schemeClr val="tx1"/>
                </a:solidFill>
                <a:ea typeface="Times New Roman" panose="02020603050405020304" pitchFamily="18" charset="0"/>
                <a:cs typeface="Times New Roman" panose="02020603050405020304" pitchFamily="18" charset="0"/>
              </a:rPr>
              <a:t>Facilitate appropriate interventions aimed at addressing challenges of water, sanitation and hygiene at all disadvantaged schools, especially in rural areas, in partnership with DBE, DWS as well as development partners.   </a:t>
            </a:r>
          </a:p>
          <a:p>
            <a:pPr marL="342900" lvl="0" indent="-342900">
              <a:buFont typeface="Arial" panose="020B0604020202020204" pitchFamily="34" charset="0"/>
              <a:buChar char="-"/>
            </a:pPr>
            <a:r>
              <a:rPr lang="en-ZA" sz="1400" spc="30" dirty="0">
                <a:solidFill>
                  <a:schemeClr val="tx1"/>
                </a:solidFill>
                <a:ea typeface="Times New Roman" panose="02020603050405020304" pitchFamily="18" charset="0"/>
                <a:cs typeface="Times New Roman" panose="02020603050405020304" pitchFamily="18" charset="0"/>
              </a:rPr>
              <a:t>Monitor teenage pregnancy programme of action as led by the </a:t>
            </a:r>
            <a:r>
              <a:rPr lang="en-ZA" sz="1400" spc="30" dirty="0" err="1" smtClean="0">
                <a:solidFill>
                  <a:schemeClr val="tx1"/>
                </a:solidFill>
                <a:ea typeface="Times New Roman" panose="02020603050405020304" pitchFamily="18" charset="0"/>
                <a:cs typeface="Times New Roman" panose="02020603050405020304" pitchFamily="18" charset="0"/>
              </a:rPr>
              <a:t>DoH</a:t>
            </a:r>
            <a:r>
              <a:rPr lang="en-ZA" sz="1400" spc="30" dirty="0" smtClean="0">
                <a:solidFill>
                  <a:schemeClr val="tx1"/>
                </a:solidFill>
                <a:ea typeface="Times New Roman" panose="02020603050405020304" pitchFamily="18" charset="0"/>
                <a:cs typeface="Times New Roman" panose="02020603050405020304" pitchFamily="18" charset="0"/>
              </a:rPr>
              <a:t> </a:t>
            </a:r>
            <a:r>
              <a:rPr lang="en-ZA" sz="1400" spc="30" dirty="0">
                <a:solidFill>
                  <a:schemeClr val="tx1"/>
                </a:solidFill>
                <a:ea typeface="Times New Roman" panose="02020603050405020304" pitchFamily="18" charset="0"/>
                <a:cs typeface="Times New Roman" panose="02020603050405020304" pitchFamily="18" charset="0"/>
              </a:rPr>
              <a:t>and as well as forced sterilization of </a:t>
            </a:r>
            <a:r>
              <a:rPr lang="en-ZA" sz="1400" spc="30" dirty="0" smtClean="0">
                <a:solidFill>
                  <a:schemeClr val="tx1"/>
                </a:solidFill>
                <a:ea typeface="Times New Roman" panose="02020603050405020304" pitchFamily="18" charset="0"/>
                <a:cs typeface="Times New Roman" panose="02020603050405020304" pitchFamily="18" charset="0"/>
              </a:rPr>
              <a:t>women, including those who </a:t>
            </a:r>
            <a:r>
              <a:rPr lang="en-ZA" sz="1400" spc="30" dirty="0">
                <a:solidFill>
                  <a:schemeClr val="tx1"/>
                </a:solidFill>
                <a:ea typeface="Times New Roman" panose="02020603050405020304" pitchFamily="18" charset="0"/>
                <a:cs typeface="Times New Roman" panose="02020603050405020304" pitchFamily="18" charset="0"/>
              </a:rPr>
              <a:t>were infected by HIV/AIDS. Infuse the </a:t>
            </a:r>
            <a:r>
              <a:rPr lang="en-ZA" sz="1400" spc="30" dirty="0" smtClean="0">
                <a:solidFill>
                  <a:schemeClr val="tx1"/>
                </a:solidFill>
                <a:ea typeface="Times New Roman" panose="02020603050405020304" pitchFamily="18" charset="0"/>
                <a:cs typeface="Times New Roman" panose="02020603050405020304" pitchFamily="18" charset="0"/>
              </a:rPr>
              <a:t>menstrual </a:t>
            </a:r>
            <a:r>
              <a:rPr lang="en-ZA" sz="1400" spc="30" dirty="0">
                <a:solidFill>
                  <a:schemeClr val="tx1"/>
                </a:solidFill>
                <a:ea typeface="Times New Roman" panose="02020603050405020304" pitchFamily="18" charset="0"/>
                <a:cs typeface="Times New Roman" panose="02020603050405020304" pitchFamily="18" charset="0"/>
              </a:rPr>
              <a:t>health management programme with the cancer programme </a:t>
            </a:r>
          </a:p>
          <a:p>
            <a:pPr marL="342900" lvl="0" indent="-342900">
              <a:buFont typeface="Arial" panose="020B0604020202020204" pitchFamily="34" charset="0"/>
              <a:buChar char="-"/>
            </a:pPr>
            <a:endParaRPr lang="en-ZA" sz="1100" spc="30" dirty="0" smtClean="0">
              <a:solidFill>
                <a:srgbClr val="FF0000"/>
              </a:solidFill>
              <a:ea typeface="Times New Roman" panose="02020603050405020304" pitchFamily="18" charset="0"/>
              <a:cs typeface="Times New Roman" panose="02020603050405020304" pitchFamily="18" charset="0"/>
            </a:endParaRPr>
          </a:p>
          <a:p>
            <a:pPr marL="0" lvl="0" indent="0">
              <a:buNone/>
            </a:pPr>
            <a:endParaRPr lang="en-ZA" sz="900" spc="30" dirty="0">
              <a:solidFill>
                <a:srgbClr val="001F00"/>
              </a:solidFill>
              <a:ea typeface="Times New Roman" panose="02020603050405020304" pitchFamily="18" charset="0"/>
              <a:cs typeface="Times New Roman" panose="02020603050405020304" pitchFamily="18" charset="0"/>
            </a:endParaRPr>
          </a:p>
          <a:p>
            <a:pPr marL="0" lvl="0" indent="0">
              <a:buNone/>
            </a:pPr>
            <a:endParaRPr lang="en-ZA" sz="1100" dirty="0" smtClean="0">
              <a:solidFill>
                <a:srgbClr val="FF0000"/>
              </a:solidFill>
            </a:endParaRPr>
          </a:p>
        </p:txBody>
      </p:sp>
    </p:spTree>
    <p:extLst>
      <p:ext uri="{BB962C8B-B14F-4D97-AF65-F5344CB8AC3E}">
        <p14:creationId xmlns:p14="http://schemas.microsoft.com/office/powerpoint/2010/main" xmlns="" val="1313500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635316423"/>
              </p:ext>
            </p:extLst>
          </p:nvPr>
        </p:nvGraphicFramePr>
        <p:xfrm>
          <a:off x="71718" y="901823"/>
          <a:ext cx="8964707" cy="5377216"/>
        </p:xfrm>
        <a:graphic>
          <a:graphicData uri="http://schemas.openxmlformats.org/drawingml/2006/table">
            <a:tbl>
              <a:tblPr firstRow="1" bandRow="1">
                <a:tableStyleId>{5C22544A-7EE6-4342-B048-85BDC9FD1C3A}</a:tableStyleId>
              </a:tblPr>
              <a:tblGrid>
                <a:gridCol w="2230701"/>
                <a:gridCol w="2230701"/>
                <a:gridCol w="2230809"/>
                <a:gridCol w="2272496"/>
              </a:tblGrid>
              <a:tr h="365797">
                <a:tc>
                  <a:txBody>
                    <a:bodyPr/>
                    <a:lstStyle/>
                    <a:p>
                      <a:r>
                        <a:rPr lang="en-US" sz="1100" b="0" dirty="0" smtClean="0">
                          <a:latin typeface="Arial" panose="020B0604020202020204" pitchFamily="34" charset="0"/>
                          <a:cs typeface="Arial" panose="020B0604020202020204" pitchFamily="34" charset="0"/>
                        </a:rPr>
                        <a:t>OUTCOME </a:t>
                      </a:r>
                      <a:endParaRPr lang="en-US" sz="1100" b="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r>
                        <a:rPr lang="en-US" sz="1100" b="0" dirty="0" smtClean="0">
                          <a:latin typeface="Arial" panose="020B0604020202020204" pitchFamily="34" charset="0"/>
                          <a:cs typeface="Arial" panose="020B0604020202020204" pitchFamily="34" charset="0"/>
                        </a:rPr>
                        <a:t>OUTPUT</a:t>
                      </a:r>
                      <a:endParaRPr lang="en-US" sz="1100" b="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r>
                        <a:rPr lang="en-US" sz="1100" b="0" dirty="0" smtClean="0">
                          <a:latin typeface="Arial" panose="020B0604020202020204" pitchFamily="34" charset="0"/>
                          <a:cs typeface="Arial" panose="020B0604020202020204" pitchFamily="34" charset="0"/>
                        </a:rPr>
                        <a:t>OUTPUT INDICATOR</a:t>
                      </a:r>
                      <a:endParaRPr lang="en-US" sz="1100" b="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r>
                        <a:rPr lang="en-US" sz="1100" b="0" dirty="0" smtClean="0">
                          <a:latin typeface="Arial" panose="020B0604020202020204" pitchFamily="34" charset="0"/>
                          <a:cs typeface="Arial" panose="020B0604020202020204" pitchFamily="34" charset="0"/>
                        </a:rPr>
                        <a:t>ANNUAL TARGET</a:t>
                      </a:r>
                      <a:endParaRPr lang="en-US" sz="1100" b="0" dirty="0">
                        <a:latin typeface="Arial" panose="020B0604020202020204" pitchFamily="34" charset="0"/>
                        <a:cs typeface="Arial" panose="020B0604020202020204" pitchFamily="34" charset="0"/>
                      </a:endParaRPr>
                    </a:p>
                  </a:txBody>
                  <a:tcPr>
                    <a:solidFill>
                      <a:schemeClr val="accent3">
                        <a:lumMod val="75000"/>
                      </a:schemeClr>
                    </a:solidFill>
                  </a:tcPr>
                </a:tc>
              </a:tr>
              <a:tr h="36579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Advocacy and Mainstreaming for the Rights of Persons with Disabilities</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r>
              <a:tr h="1133970">
                <a:tc rowSpan="5">
                  <a:txBody>
                    <a:bodyPr/>
                    <a:lstStyle/>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Revised legislative framework to respond to and enforce rights of women, youth and persons</a:t>
                      </a:r>
                    </a:p>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with disabilities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rowSpan="2">
                  <a:txBody>
                    <a:bodyPr/>
                    <a:lstStyle/>
                    <a:p>
                      <a:pPr algn="just"/>
                      <a:r>
                        <a:rPr lang="en-ZA" sz="1100" b="0" i="0" u="none" strike="noStrike" baseline="0" dirty="0" smtClean="0">
                          <a:latin typeface="Arial" panose="020B0604020202020204" pitchFamily="34" charset="0"/>
                          <a:cs typeface="Arial" panose="020B0604020202020204" pitchFamily="34" charset="0"/>
                        </a:rPr>
                        <a:t>Policies and legislation</a:t>
                      </a:r>
                    </a:p>
                    <a:p>
                      <a:pPr algn="just"/>
                      <a:r>
                        <a:rPr lang="en-ZA" sz="1100" b="0" i="0" u="none" strike="noStrike" baseline="0" dirty="0" smtClean="0">
                          <a:latin typeface="Arial" panose="020B0604020202020204" pitchFamily="34" charset="0"/>
                          <a:cs typeface="Arial" panose="020B0604020202020204" pitchFamily="34" charset="0"/>
                        </a:rPr>
                        <a:t>on Youth Development</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NYP implementation</a:t>
                      </a:r>
                    </a:p>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Monitoring reports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4 NYP Implementation</a:t>
                      </a:r>
                    </a:p>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Monitoring reports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877913">
                <a:tc vMerge="1">
                  <a:txBody>
                    <a:bodyPr/>
                    <a:lstStyle/>
                    <a:p>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vMerge="1">
                  <a:txBody>
                    <a:bodyPr/>
                    <a:lstStyle/>
                    <a:p>
                      <a:pPr algn="l"/>
                      <a:endParaRPr lang="en-ZA" sz="1200" b="0" i="0" u="none" strike="noStrike" kern="1200" baseline="0" dirty="0">
                        <a:solidFill>
                          <a:schemeClr val="dk1"/>
                        </a:solidFill>
                        <a:latin typeface="MyriadPro-Light"/>
                        <a:ea typeface="+mn-ea"/>
                        <a:cs typeface="+mn-cs"/>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South African Youth Development Bill</a:t>
                      </a:r>
                    </a:p>
                    <a:p>
                      <a:pPr algn="just"/>
                      <a:r>
                        <a:rPr lang="en-ZA" sz="1100" b="0" i="0" u="none" strike="noStrike" baseline="0" dirty="0" smtClean="0">
                          <a:latin typeface="Arial" panose="020B0604020202020204" pitchFamily="34" charset="0"/>
                          <a:cs typeface="Arial" panose="020B0604020202020204" pitchFamily="34" charset="0"/>
                        </a:rPr>
                        <a:t>refined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South African Youth Development Bill</a:t>
                      </a:r>
                    </a:p>
                    <a:p>
                      <a:pPr algn="just"/>
                      <a:r>
                        <a:rPr lang="en-ZA" sz="1100" b="0" i="0" u="none" strike="noStrike" baseline="0" dirty="0" smtClean="0">
                          <a:latin typeface="Arial" panose="020B0604020202020204" pitchFamily="34" charset="0"/>
                          <a:cs typeface="Arial" panose="020B0604020202020204" pitchFamily="34" charset="0"/>
                        </a:rPr>
                        <a:t>refined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877913">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Monitoring of the NYDA</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NYDA monitoring reports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4 NYDA quarterly monitoring reports</a:t>
                      </a:r>
                    </a:p>
                    <a:p>
                      <a:pPr algn="just"/>
                      <a:r>
                        <a:rPr lang="en-ZA" sz="1100" b="0" i="0" u="none" strike="noStrike" baseline="0" dirty="0" smtClean="0">
                          <a:latin typeface="Arial" panose="020B0604020202020204" pitchFamily="34" charset="0"/>
                          <a:cs typeface="Arial" panose="020B0604020202020204" pitchFamily="34" charset="0"/>
                        </a:rPr>
                        <a:t>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877913">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Integrated Gender, Youth</a:t>
                      </a:r>
                    </a:p>
                    <a:p>
                      <a:pPr algn="just"/>
                      <a:r>
                        <a:rPr lang="en-ZA" sz="1100" b="0" i="0" u="none" strike="noStrike" baseline="0" dirty="0" smtClean="0">
                          <a:latin typeface="Arial" panose="020B0604020202020204" pitchFamily="34" charset="0"/>
                          <a:cs typeface="Arial" panose="020B0604020202020204" pitchFamily="34" charset="0"/>
                        </a:rPr>
                        <a:t>and Disability Machineries (GUD) Framework</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National youth machinery</a:t>
                      </a:r>
                    </a:p>
                    <a:p>
                      <a:pPr algn="just"/>
                      <a:r>
                        <a:rPr lang="en-ZA" sz="1100" b="0" i="0" u="none" strike="noStrike" baseline="0" dirty="0" smtClean="0">
                          <a:latin typeface="Arial" panose="020B0604020202020204" pitchFamily="34" charset="0"/>
                          <a:cs typeface="Arial" panose="020B0604020202020204" pitchFamily="34" charset="0"/>
                        </a:rPr>
                        <a:t>Meetings convened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4 National Youth machinery</a:t>
                      </a:r>
                    </a:p>
                    <a:p>
                      <a:pPr algn="just"/>
                      <a:r>
                        <a:rPr lang="en-ZA" sz="1100" b="0" i="0" u="none" strike="noStrike" baseline="0" dirty="0" smtClean="0">
                          <a:latin typeface="Arial" panose="020B0604020202020204" pitchFamily="34" charset="0"/>
                          <a:cs typeface="Arial" panose="020B0604020202020204" pitchFamily="34" charset="0"/>
                        </a:rPr>
                        <a:t>Meetings convened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877913">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Report on international youth work</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international</a:t>
                      </a:r>
                    </a:p>
                    <a:p>
                      <a:pPr algn="just"/>
                      <a:r>
                        <a:rPr lang="en-ZA" sz="1100" b="0" i="0" u="none" strike="noStrike" baseline="0" dirty="0" smtClean="0">
                          <a:latin typeface="Arial" panose="020B0604020202020204" pitchFamily="34" charset="0"/>
                          <a:cs typeface="Arial" panose="020B0604020202020204" pitchFamily="34" charset="0"/>
                        </a:rPr>
                        <a:t>Youth engagement reports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2 International youth engagement reports produced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4" name="Title 1"/>
          <p:cNvSpPr>
            <a:spLocks noGrp="1"/>
          </p:cNvSpPr>
          <p:nvPr>
            <p:ph type="title"/>
          </p:nvPr>
        </p:nvSpPr>
        <p:spPr>
          <a:xfrm>
            <a:off x="1" y="1"/>
            <a:ext cx="9144000" cy="800099"/>
          </a:xfrm>
          <a:solidFill>
            <a:schemeClr val="accent3">
              <a:lumMod val="75000"/>
            </a:schemeClr>
          </a:solidFill>
        </p:spPr>
        <p:txBody>
          <a:bodyPr>
            <a:normAutofit fontScale="90000"/>
          </a:bodyPr>
          <a:lstStyle/>
          <a:p>
            <a:pPr lvl="0">
              <a:lnSpc>
                <a:spcPct val="100000"/>
              </a:lnSpc>
              <a:spcBef>
                <a:spcPts val="0"/>
              </a:spcBef>
            </a:pPr>
            <a:r>
              <a:rPr lang="en-US" sz="2200" b="1" dirty="0" smtClean="0">
                <a:solidFill>
                  <a:schemeClr val="bg1"/>
                </a:solidFill>
              </a:rPr>
              <a:t>Programme </a:t>
            </a:r>
            <a:r>
              <a:rPr lang="en-US" sz="2200" b="1" dirty="0">
                <a:solidFill>
                  <a:schemeClr val="bg1"/>
                </a:solidFill>
              </a:rPr>
              <a:t>4</a:t>
            </a:r>
            <a:r>
              <a:rPr lang="en-US" sz="2200" b="1" dirty="0">
                <a:solidFill>
                  <a:schemeClr val="bg1"/>
                </a:solidFill>
                <a:ea typeface="+mn-ea"/>
              </a:rPr>
              <a:t>: </a:t>
            </a:r>
            <a:r>
              <a:rPr lang="en-US" sz="2200" b="1" dirty="0" smtClean="0">
                <a:solidFill>
                  <a:schemeClr val="bg1"/>
                </a:solidFill>
                <a:ea typeface="+mn-ea"/>
              </a:rPr>
              <a:t>Mainstreaming </a:t>
            </a:r>
            <a:r>
              <a:rPr lang="en-US" sz="2200" b="1" dirty="0">
                <a:solidFill>
                  <a:schemeClr val="bg1"/>
                </a:solidFill>
                <a:ea typeface="+mn-ea"/>
              </a:rPr>
              <a:t>Youth and Persons with Disabilities Rights and Advocacy</a:t>
            </a:r>
            <a:r>
              <a:rPr lang="en-US" sz="2200" dirty="0">
                <a:solidFill>
                  <a:srgbClr val="006632"/>
                </a:solidFill>
                <a:ea typeface="+mn-ea"/>
              </a:rPr>
              <a:t/>
            </a:r>
            <a:br>
              <a:rPr lang="en-US" sz="2200" dirty="0">
                <a:solidFill>
                  <a:srgbClr val="006632"/>
                </a:solidFill>
                <a:ea typeface="+mn-ea"/>
              </a:rPr>
            </a:br>
            <a:r>
              <a:rPr lang="en-US" sz="1800" dirty="0">
                <a:solidFill>
                  <a:srgbClr val="006632"/>
                </a:solidFill>
              </a:rPr>
              <a:t/>
            </a:r>
            <a:br>
              <a:rPr lang="en-US" sz="1800" dirty="0">
                <a:solidFill>
                  <a:srgbClr val="006632"/>
                </a:solidFill>
              </a:rPr>
            </a:br>
            <a:endParaRPr lang="en-US" sz="1800" dirty="0">
              <a:solidFill>
                <a:srgbClr val="006632"/>
              </a:solidFill>
              <a:ea typeface="+mn-ea"/>
            </a:endParaRPr>
          </a:p>
        </p:txBody>
      </p:sp>
    </p:spTree>
    <p:extLst>
      <p:ext uri="{BB962C8B-B14F-4D97-AF65-F5344CB8AC3E}">
        <p14:creationId xmlns:p14="http://schemas.microsoft.com/office/powerpoint/2010/main" xmlns="" val="2877253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277996982"/>
              </p:ext>
            </p:extLst>
          </p:nvPr>
        </p:nvGraphicFramePr>
        <p:xfrm>
          <a:off x="92772" y="896469"/>
          <a:ext cx="8716913" cy="5617257"/>
        </p:xfrm>
        <a:graphic>
          <a:graphicData uri="http://schemas.openxmlformats.org/drawingml/2006/table">
            <a:tbl>
              <a:tblPr firstRow="1" bandRow="1">
                <a:tableStyleId>{5C22544A-7EE6-4342-B048-85BDC9FD1C3A}</a:tableStyleId>
              </a:tblPr>
              <a:tblGrid>
                <a:gridCol w="2169042"/>
                <a:gridCol w="2169042"/>
                <a:gridCol w="2169147"/>
                <a:gridCol w="2209682"/>
              </a:tblGrid>
              <a:tr h="397257">
                <a:tc>
                  <a:txBody>
                    <a:bodyPr/>
                    <a:lstStyle/>
                    <a:p>
                      <a:pPr algn="just"/>
                      <a:r>
                        <a:rPr lang="en-US" sz="1100" b="1" dirty="0" smtClean="0">
                          <a:latin typeface="Arial" panose="020B0604020202020204" pitchFamily="34" charset="0"/>
                          <a:cs typeface="Arial" panose="020B0604020202020204" pitchFamily="34" charset="0"/>
                        </a:rPr>
                        <a:t>OUTCOME </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OUTPUT INDICATOR</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just"/>
                      <a:r>
                        <a:rPr lang="en-US" sz="1100" b="1" dirty="0" smtClean="0">
                          <a:latin typeface="Arial" panose="020B0604020202020204" pitchFamily="34" charset="0"/>
                          <a:cs typeface="Arial" panose="020B0604020202020204" pitchFamily="34" charset="0"/>
                        </a:rPr>
                        <a:t>ANNUAL TARGET</a:t>
                      </a:r>
                      <a:endParaRPr lang="en-US" sz="1100" b="1" dirty="0">
                        <a:latin typeface="Arial" panose="020B0604020202020204" pitchFamily="34" charset="0"/>
                        <a:cs typeface="Arial" panose="020B0604020202020204" pitchFamily="34" charset="0"/>
                      </a:endParaRPr>
                    </a:p>
                  </a:txBody>
                  <a:tcPr>
                    <a:solidFill>
                      <a:schemeClr val="accent3">
                        <a:lumMod val="75000"/>
                      </a:schemeClr>
                    </a:solidFill>
                  </a:tcPr>
                </a:tc>
              </a:tr>
              <a:tr h="447074">
                <a:tc gridSpan="4">
                  <a:txBody>
                    <a:bodyPr/>
                    <a:lstStyle/>
                    <a:p>
                      <a:pPr marL="0" algn="just" defTabSz="914400" rtl="0" eaLnBrk="1" latinLnBrk="0" hangingPunct="1"/>
                      <a:r>
                        <a:rPr lang="en-US" sz="1100" b="1" i="0" u="none" strike="noStrike" baseline="0" dirty="0" smtClean="0">
                          <a:solidFill>
                            <a:schemeClr val="tx1"/>
                          </a:solidFill>
                          <a:latin typeface="Arial" panose="020B0604020202020204" pitchFamily="34" charset="0"/>
                          <a:cs typeface="Arial" panose="020B0604020202020204" pitchFamily="34" charset="0"/>
                        </a:rPr>
                        <a:t>Sub-</a:t>
                      </a:r>
                      <a:r>
                        <a:rPr lang="en-US" sz="1100" b="1" i="0" u="none" strike="noStrike" baseline="0" dirty="0" err="1" smtClean="0">
                          <a:solidFill>
                            <a:schemeClr val="tx1"/>
                          </a:solidFill>
                          <a:latin typeface="Arial" panose="020B0604020202020204" pitchFamily="34" charset="0"/>
                          <a:cs typeface="Arial" panose="020B0604020202020204" pitchFamily="34" charset="0"/>
                        </a:rPr>
                        <a:t>programme</a:t>
                      </a:r>
                      <a:r>
                        <a:rPr lang="en-US" sz="1100" b="1" i="0" u="none" strike="noStrike" baseline="0" dirty="0" smtClean="0">
                          <a:solidFill>
                            <a:schemeClr val="tx1"/>
                          </a:solidFill>
                          <a:latin typeface="Arial" panose="020B0604020202020204" pitchFamily="34" charset="0"/>
                          <a:cs typeface="Arial" panose="020B0604020202020204" pitchFamily="34" charset="0"/>
                        </a:rPr>
                        <a:t>: Advocacy and Mainstreaming for the Rights of Persons with Disabilities</a:t>
                      </a:r>
                      <a:endParaRPr lang="en-ZA" sz="11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r>
              <a:tr h="1168403">
                <a:tc rowSpan="4">
                  <a:txBody>
                    <a:bodyPr/>
                    <a:lstStyle/>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Revised legislative framework to respond to and enforce rights of women, youth and persons with disabilities</a:t>
                      </a:r>
                      <a:endParaRPr lang="en-ZA"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rowSpan="4">
                  <a:txBody>
                    <a:bodyPr/>
                    <a:lstStyle/>
                    <a:p>
                      <a:pPr algn="just"/>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Frameworks on Persons with disabilities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awareness</a:t>
                      </a:r>
                    </a:p>
                    <a:p>
                      <a:pPr algn="just"/>
                      <a:r>
                        <a:rPr lang="en-ZA" sz="1100" b="0" i="0" u="none" strike="noStrike" baseline="0" dirty="0" smtClean="0">
                          <a:latin typeface="Arial" panose="020B0604020202020204" pitchFamily="34" charset="0"/>
                          <a:cs typeface="Arial" panose="020B0604020202020204" pitchFamily="34" charset="0"/>
                        </a:rPr>
                        <a:t>raising reports developed on the awareness raising Framework</a:t>
                      </a:r>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Awareness raising report</a:t>
                      </a:r>
                    </a:p>
                    <a:p>
                      <a:pPr algn="just"/>
                      <a:r>
                        <a:rPr lang="en-ZA" sz="1100" b="0" i="0" u="none" strike="noStrike" baseline="0" dirty="0" smtClean="0">
                          <a:latin typeface="Arial" panose="020B0604020202020204" pitchFamily="34" charset="0"/>
                          <a:cs typeface="Arial" panose="020B0604020202020204" pitchFamily="34" charset="0"/>
                        </a:rPr>
                        <a:t>developed on the Awareness</a:t>
                      </a:r>
                    </a:p>
                    <a:p>
                      <a:pPr algn="just"/>
                      <a:r>
                        <a:rPr lang="en-ZA" sz="1100" b="0" i="0" u="none" strike="noStrike" baseline="0" dirty="0" smtClean="0">
                          <a:latin typeface="Arial" panose="020B0604020202020204" pitchFamily="34" charset="0"/>
                          <a:cs typeface="Arial" panose="020B0604020202020204" pitchFamily="34" charset="0"/>
                        </a:rPr>
                        <a:t>Raising Framework</a:t>
                      </a:r>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911355">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vMerge="1">
                  <a:txBody>
                    <a:bodyPr/>
                    <a:lstStyle/>
                    <a:p>
                      <a:pPr marL="0" algn="l" defTabSz="914400" rtl="0" eaLnBrk="1" latinLnBrk="0" hangingPunct="1"/>
                      <a:endParaRPr lang="en-ZA" sz="1200" b="0" i="0" u="none" strike="noStrike" kern="1200" baseline="0" dirty="0">
                        <a:solidFill>
                          <a:schemeClr val="dk1"/>
                        </a:solidFill>
                        <a:latin typeface="MyriadPro-Light"/>
                        <a:ea typeface="+mn-ea"/>
                        <a:cs typeface="+mn-cs"/>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Awareness raising reports developed on Self-representation framework</a:t>
                      </a:r>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Awareness raising report</a:t>
                      </a:r>
                    </a:p>
                    <a:p>
                      <a:pPr algn="just"/>
                      <a:r>
                        <a:rPr lang="en-ZA" sz="1100" b="0" i="0" u="none" strike="noStrike" baseline="0" dirty="0" smtClean="0">
                          <a:latin typeface="Arial" panose="020B0604020202020204" pitchFamily="34" charset="0"/>
                          <a:cs typeface="Arial" panose="020B0604020202020204" pitchFamily="34" charset="0"/>
                        </a:rPr>
                        <a:t>developed on Self-representation framework</a:t>
                      </a:r>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1168403">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vMerge="1">
                  <a:txBody>
                    <a:bodyPr/>
                    <a:lstStyle/>
                    <a:p>
                      <a:pPr algn="l"/>
                      <a:endParaRPr lang="en-ZA" sz="1200" b="0" i="0" u="none" strike="noStrike" kern="1200" baseline="0" dirty="0">
                        <a:solidFill>
                          <a:schemeClr val="dk1"/>
                        </a:solidFill>
                        <a:latin typeface="MyriadPro-Light"/>
                        <a:ea typeface="+mn-ea"/>
                        <a:cs typeface="+mn-cs"/>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awareness raising reports developed on Reasonable accommodation framework</a:t>
                      </a:r>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report on awareness raising</a:t>
                      </a:r>
                    </a:p>
                    <a:p>
                      <a:pPr algn="just"/>
                      <a:r>
                        <a:rPr lang="en-ZA" sz="1100" b="0" i="0" u="none" strike="noStrike" baseline="0" dirty="0" smtClean="0">
                          <a:latin typeface="Arial" panose="020B0604020202020204" pitchFamily="34" charset="0"/>
                          <a:cs typeface="Arial" panose="020B0604020202020204" pitchFamily="34" charset="0"/>
                        </a:rPr>
                        <a:t>developed on Reasonable accommodation framework</a:t>
                      </a:r>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1524765">
                <a:tc vMerge="1">
                  <a:txBody>
                    <a:bodyPr/>
                    <a:lstStyle/>
                    <a:p>
                      <a:pPr algn="l"/>
                      <a:endParaRPr lang="en-ZA"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vMerge="1">
                  <a:txBody>
                    <a:bodyPr/>
                    <a:lstStyle/>
                    <a:p>
                      <a:pPr algn="l"/>
                      <a:endParaRPr lang="en-ZA" sz="1200" b="0" i="0" u="none" strike="noStrike" kern="1200" baseline="0" dirty="0">
                        <a:solidFill>
                          <a:schemeClr val="dk1"/>
                        </a:solidFill>
                        <a:latin typeface="MyriadPro-Light"/>
                        <a:ea typeface="+mn-ea"/>
                        <a:cs typeface="+mn-cs"/>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Number of reports on</a:t>
                      </a:r>
                    </a:p>
                    <a:p>
                      <a:pPr algn="just"/>
                      <a:r>
                        <a:rPr lang="en-ZA" sz="1100" b="0" i="0" u="none" strike="noStrike" baseline="0" dirty="0" smtClean="0">
                          <a:latin typeface="Arial" panose="020B0604020202020204" pitchFamily="34" charset="0"/>
                          <a:cs typeface="Arial" panose="020B0604020202020204" pitchFamily="34" charset="0"/>
                        </a:rPr>
                        <a:t>awareness raising on Universal design and access framework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ZA" sz="1100" b="0" i="0" u="none" strike="noStrike" baseline="0" dirty="0" smtClean="0">
                          <a:latin typeface="Arial" panose="020B0604020202020204" pitchFamily="34" charset="0"/>
                          <a:cs typeface="Arial" panose="020B0604020202020204" pitchFamily="34" charset="0"/>
                        </a:rPr>
                        <a:t>1 report on awareness</a:t>
                      </a:r>
                    </a:p>
                    <a:p>
                      <a:pPr algn="just"/>
                      <a:r>
                        <a:rPr lang="en-ZA" sz="1100" b="0" i="0" u="none" strike="noStrike" baseline="0" dirty="0" smtClean="0">
                          <a:latin typeface="Arial" panose="020B0604020202020204" pitchFamily="34" charset="0"/>
                          <a:cs typeface="Arial" panose="020B0604020202020204" pitchFamily="34" charset="0"/>
                        </a:rPr>
                        <a:t>raising on Universal design</a:t>
                      </a:r>
                    </a:p>
                    <a:p>
                      <a:pPr algn="just"/>
                      <a:r>
                        <a:rPr lang="en-ZA" sz="1100" b="0" i="0" u="none" strike="noStrike" baseline="0" dirty="0" smtClean="0">
                          <a:latin typeface="Arial" panose="020B0604020202020204" pitchFamily="34" charset="0"/>
                          <a:cs typeface="Arial" panose="020B0604020202020204" pitchFamily="34" charset="0"/>
                        </a:rPr>
                        <a:t>and Access framework developed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4" name="Title 1"/>
          <p:cNvSpPr>
            <a:spLocks noGrp="1"/>
          </p:cNvSpPr>
          <p:nvPr>
            <p:ph type="title"/>
          </p:nvPr>
        </p:nvSpPr>
        <p:spPr>
          <a:xfrm>
            <a:off x="1" y="1"/>
            <a:ext cx="9144000" cy="800099"/>
          </a:xfrm>
          <a:solidFill>
            <a:schemeClr val="accent3">
              <a:lumMod val="75000"/>
            </a:schemeClr>
          </a:solidFill>
        </p:spPr>
        <p:txBody>
          <a:bodyPr>
            <a:normAutofit fontScale="90000"/>
          </a:bodyPr>
          <a:lstStyle/>
          <a:p>
            <a:pPr lvl="0">
              <a:lnSpc>
                <a:spcPct val="100000"/>
              </a:lnSpc>
              <a:spcBef>
                <a:spcPts val="0"/>
              </a:spcBef>
            </a:pPr>
            <a:r>
              <a:rPr lang="en-US" sz="2200" b="1" dirty="0" smtClean="0">
                <a:solidFill>
                  <a:schemeClr val="bg1"/>
                </a:solidFill>
              </a:rPr>
              <a:t>Programme </a:t>
            </a:r>
            <a:r>
              <a:rPr lang="en-US" sz="2200" b="1" dirty="0">
                <a:solidFill>
                  <a:schemeClr val="bg1"/>
                </a:solidFill>
              </a:rPr>
              <a:t>4</a:t>
            </a:r>
            <a:r>
              <a:rPr lang="en-US" sz="2200" b="1" dirty="0">
                <a:solidFill>
                  <a:schemeClr val="bg1"/>
                </a:solidFill>
                <a:ea typeface="+mn-ea"/>
              </a:rPr>
              <a:t>: </a:t>
            </a:r>
            <a:r>
              <a:rPr lang="en-US" sz="2200" b="1" dirty="0" smtClean="0">
                <a:solidFill>
                  <a:schemeClr val="bg1"/>
                </a:solidFill>
                <a:ea typeface="+mn-ea"/>
              </a:rPr>
              <a:t>Mainstreaming </a:t>
            </a:r>
            <a:r>
              <a:rPr lang="en-US" sz="2200" b="1" dirty="0">
                <a:solidFill>
                  <a:schemeClr val="bg1"/>
                </a:solidFill>
                <a:ea typeface="+mn-ea"/>
              </a:rPr>
              <a:t>Youth and Persons with Disabilities Rights and Advocacy</a:t>
            </a:r>
            <a:r>
              <a:rPr lang="en-US" sz="2200" dirty="0">
                <a:solidFill>
                  <a:srgbClr val="006632"/>
                </a:solidFill>
                <a:ea typeface="+mn-ea"/>
              </a:rPr>
              <a:t/>
            </a:r>
            <a:br>
              <a:rPr lang="en-US" sz="2200" dirty="0">
                <a:solidFill>
                  <a:srgbClr val="006632"/>
                </a:solidFill>
                <a:ea typeface="+mn-ea"/>
              </a:rPr>
            </a:br>
            <a:r>
              <a:rPr lang="en-US" sz="1800" dirty="0">
                <a:solidFill>
                  <a:srgbClr val="006632"/>
                </a:solidFill>
              </a:rPr>
              <a:t/>
            </a:r>
            <a:br>
              <a:rPr lang="en-US" sz="1800" dirty="0">
                <a:solidFill>
                  <a:srgbClr val="006632"/>
                </a:solidFill>
              </a:rPr>
            </a:br>
            <a:endParaRPr lang="en-US" sz="1800" dirty="0">
              <a:solidFill>
                <a:srgbClr val="006632"/>
              </a:solidFill>
              <a:ea typeface="+mn-ea"/>
            </a:endParaRPr>
          </a:p>
        </p:txBody>
      </p:sp>
    </p:spTree>
    <p:extLst>
      <p:ext uri="{BB962C8B-B14F-4D97-AF65-F5344CB8AC3E}">
        <p14:creationId xmlns:p14="http://schemas.microsoft.com/office/powerpoint/2010/main" xmlns="" val="164333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156E41-A32E-CB40-AA0D-A68570179920}"/>
              </a:ext>
            </a:extLst>
          </p:cNvPr>
          <p:cNvSpPr>
            <a:spLocks noGrp="1"/>
          </p:cNvSpPr>
          <p:nvPr>
            <p:ph idx="1"/>
          </p:nvPr>
        </p:nvSpPr>
        <p:spPr>
          <a:xfrm>
            <a:off x="198782" y="752475"/>
            <a:ext cx="8736495" cy="5715000"/>
          </a:xfrm>
        </p:spPr>
        <p:txBody>
          <a:bodyPr>
            <a:noAutofit/>
          </a:bodyPr>
          <a:lstStyle/>
          <a:p>
            <a:pPr algn="just">
              <a:lnSpc>
                <a:spcPct val="100000"/>
              </a:lnSpc>
              <a:spcBef>
                <a:spcPts val="0"/>
              </a:spcBef>
            </a:pPr>
            <a:r>
              <a:rPr lang="en-ZA" sz="1600" dirty="0" smtClean="0">
                <a:solidFill>
                  <a:schemeClr val="tx1"/>
                </a:solidFill>
              </a:rPr>
              <a:t>The Gender, youth and disability responsive analysis of the strategic plans, IDPs and DDM One plans: a combined estimated cost of R1,5 million, the strategic plans analysis for national and provincial departments was awarded for R450 000.00 in 2022/23.</a:t>
            </a:r>
          </a:p>
          <a:p>
            <a:pPr algn="just">
              <a:lnSpc>
                <a:spcPct val="100000"/>
              </a:lnSpc>
              <a:spcBef>
                <a:spcPts val="0"/>
              </a:spcBef>
            </a:pPr>
            <a:r>
              <a:rPr lang="en-ZA" sz="1600" dirty="0" smtClean="0">
                <a:solidFill>
                  <a:schemeClr val="tx1"/>
                </a:solidFill>
              </a:rPr>
              <a:t>The formative evaluation of the implementation of the Gender Responsive Planning, Budgeting, Monitoring, Evaluation and Auditing Framework; cost estimated R1 million (HSRC)</a:t>
            </a:r>
          </a:p>
          <a:p>
            <a:pPr algn="just">
              <a:lnSpc>
                <a:spcPct val="100000"/>
              </a:lnSpc>
              <a:spcBef>
                <a:spcPts val="0"/>
              </a:spcBef>
            </a:pPr>
            <a:r>
              <a:rPr lang="en-ZA" sz="1600" dirty="0" smtClean="0">
                <a:solidFill>
                  <a:schemeClr val="tx1"/>
                </a:solidFill>
              </a:rPr>
              <a:t>Layout and design of M&amp;E Frameworks X2 at a total cost of R250 000.00</a:t>
            </a:r>
          </a:p>
          <a:p>
            <a:pPr algn="just">
              <a:lnSpc>
                <a:spcPct val="100000"/>
              </a:lnSpc>
              <a:spcBef>
                <a:spcPts val="0"/>
              </a:spcBef>
            </a:pPr>
            <a:r>
              <a:rPr lang="en-GB" sz="1600" dirty="0" smtClean="0">
                <a:solidFill>
                  <a:schemeClr val="tx1"/>
                </a:solidFill>
              </a:rPr>
              <a:t>National Policy Review – under EU funding (HSRC)</a:t>
            </a:r>
          </a:p>
          <a:p>
            <a:pPr algn="just">
              <a:lnSpc>
                <a:spcPct val="100000"/>
              </a:lnSpc>
              <a:spcBef>
                <a:spcPts val="0"/>
              </a:spcBef>
            </a:pPr>
            <a:r>
              <a:rPr lang="en-GB" sz="1600" dirty="0" smtClean="0">
                <a:solidFill>
                  <a:schemeClr val="tx1"/>
                </a:solidFill>
              </a:rPr>
              <a:t>Gender Mainstreaming Strategy and Guidelines – EU Funding (HSRC)</a:t>
            </a:r>
          </a:p>
          <a:p>
            <a:pPr algn="just">
              <a:lnSpc>
                <a:spcPct val="100000"/>
              </a:lnSpc>
              <a:spcBef>
                <a:spcPts val="0"/>
              </a:spcBef>
            </a:pPr>
            <a:r>
              <a:rPr lang="en-GB" sz="1600" dirty="0" smtClean="0">
                <a:solidFill>
                  <a:schemeClr val="tx1"/>
                </a:solidFill>
              </a:rPr>
              <a:t>Research on ERRP – R 1million (HSRC)</a:t>
            </a:r>
          </a:p>
          <a:p>
            <a:pPr algn="just">
              <a:lnSpc>
                <a:spcPct val="100000"/>
              </a:lnSpc>
              <a:spcBef>
                <a:spcPts val="0"/>
              </a:spcBef>
            </a:pPr>
            <a:r>
              <a:rPr lang="en-GB" sz="1600" dirty="0" smtClean="0">
                <a:solidFill>
                  <a:schemeClr val="tx1"/>
                </a:solidFill>
              </a:rPr>
              <a:t>DWYPD is undertaking a partnership with HSRC on its research programmes</a:t>
            </a:r>
          </a:p>
          <a:p>
            <a:pPr algn="just">
              <a:lnSpc>
                <a:spcPct val="100000"/>
              </a:lnSpc>
              <a:spcBef>
                <a:spcPts val="0"/>
              </a:spcBef>
            </a:pPr>
            <a:r>
              <a:rPr lang="en-ZA" sz="1600" dirty="0" smtClean="0">
                <a:solidFill>
                  <a:schemeClr val="tx1"/>
                </a:solidFill>
              </a:rPr>
              <a:t>Professional </a:t>
            </a:r>
            <a:r>
              <a:rPr lang="en-ZA" sz="1600" dirty="0">
                <a:solidFill>
                  <a:schemeClr val="tx1"/>
                </a:solidFill>
              </a:rPr>
              <a:t>service provider </a:t>
            </a:r>
            <a:r>
              <a:rPr lang="en-ZA" sz="1600" dirty="0" smtClean="0">
                <a:solidFill>
                  <a:schemeClr val="tx1"/>
                </a:solidFill>
              </a:rPr>
              <a:t>to help </a:t>
            </a:r>
            <a:r>
              <a:rPr lang="en-ZA" sz="1600" dirty="0">
                <a:solidFill>
                  <a:schemeClr val="tx1"/>
                </a:solidFill>
              </a:rPr>
              <a:t>the department to develop and implement a </a:t>
            </a:r>
            <a:r>
              <a:rPr lang="en-ZA" sz="1600" dirty="0" smtClean="0">
                <a:solidFill>
                  <a:schemeClr val="tx1"/>
                </a:solidFill>
              </a:rPr>
              <a:t>WYPD comprehensive and sectoral Stakeholder Database</a:t>
            </a:r>
            <a:endParaRPr lang="en-ZA" sz="1600" dirty="0">
              <a:solidFill>
                <a:schemeClr val="tx1"/>
              </a:solidFill>
            </a:endParaRPr>
          </a:p>
        </p:txBody>
      </p:sp>
      <p:sp>
        <p:nvSpPr>
          <p:cNvPr id="6" name="Title 1"/>
          <p:cNvSpPr txBox="1">
            <a:spLocks/>
          </p:cNvSpPr>
          <p:nvPr/>
        </p:nvSpPr>
        <p:spPr>
          <a:xfrm>
            <a:off x="0" y="78769"/>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2000" b="1" dirty="0" smtClean="0">
                <a:solidFill>
                  <a:prstClr val="white"/>
                </a:solidFill>
              </a:rPr>
              <a:t>Use of Consultants/Researchers</a:t>
            </a:r>
            <a:endParaRPr lang="en-ZA" sz="2000" b="1" dirty="0">
              <a:solidFill>
                <a:prstClr val="white"/>
              </a:solidFill>
            </a:endParaRPr>
          </a:p>
        </p:txBody>
      </p:sp>
    </p:spTree>
    <p:extLst>
      <p:ext uri="{BB962C8B-B14F-4D97-AF65-F5344CB8AC3E}">
        <p14:creationId xmlns:p14="http://schemas.microsoft.com/office/powerpoint/2010/main" xmlns="" val="3393553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6596"/>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ZA" sz="2000" b="1" dirty="0">
                <a:solidFill>
                  <a:prstClr val="white"/>
                </a:solidFill>
              </a:rPr>
              <a:t>Events/campaigns</a:t>
            </a:r>
          </a:p>
        </p:txBody>
      </p:sp>
      <p:sp>
        <p:nvSpPr>
          <p:cNvPr id="9" name="Rectangle 8"/>
          <p:cNvSpPr/>
          <p:nvPr/>
        </p:nvSpPr>
        <p:spPr>
          <a:xfrm>
            <a:off x="-129413" y="511981"/>
            <a:ext cx="9139028" cy="2554545"/>
          </a:xfrm>
          <a:prstGeom prst="rect">
            <a:avLst/>
          </a:prstGeom>
        </p:spPr>
        <p:txBody>
          <a:bodyPr wrap="square">
            <a:spAutoFit/>
          </a:bodyPr>
          <a:lstStyle/>
          <a:p>
            <a:pPr marL="171450" indent="-171450" algn="just">
              <a:buFont typeface="Arial" panose="020B0604020202020204" pitchFamily="34" charset="0"/>
              <a:buChar char="•"/>
            </a:pPr>
            <a:r>
              <a:rPr lang="en-ZA" sz="1600" dirty="0">
                <a:solidFill>
                  <a:prstClr val="black"/>
                </a:solidFill>
                <a:latin typeface="Arial" panose="020B0604020202020204" pitchFamily="34" charset="0"/>
                <a:cs typeface="Arial" panose="020B0604020202020204" pitchFamily="34" charset="0"/>
              </a:rPr>
              <a:t>DWYPD will conduct a total of thirty-six (36) </a:t>
            </a:r>
            <a:r>
              <a:rPr lang="en-US" sz="1600" dirty="0">
                <a:solidFill>
                  <a:prstClr val="black"/>
                </a:solidFill>
                <a:latin typeface="Arial" panose="020B0604020202020204" pitchFamily="34" charset="0"/>
                <a:cs typeface="Arial" panose="020B0604020202020204" pitchFamily="34" charset="0"/>
              </a:rPr>
              <a:t>stakeholder engagements on the empowerment of women, youth and persons with disability as well as a total of twelve (12) community </a:t>
            </a:r>
            <a:r>
              <a:rPr lang="en-US" sz="1600" dirty="0" err="1">
                <a:solidFill>
                  <a:prstClr val="black"/>
                </a:solidFill>
                <a:latin typeface="Arial" panose="020B0604020202020204" pitchFamily="34" charset="0"/>
                <a:cs typeface="Arial" panose="020B0604020202020204" pitchFamily="34" charset="0"/>
              </a:rPr>
              <a:t>mobilisation</a:t>
            </a:r>
            <a:r>
              <a:rPr lang="en-US" sz="1600" dirty="0">
                <a:solidFill>
                  <a:prstClr val="black"/>
                </a:solidFill>
                <a:latin typeface="Arial" panose="020B0604020202020204" pitchFamily="34" charset="0"/>
                <a:cs typeface="Arial" panose="020B0604020202020204" pitchFamily="34" charset="0"/>
              </a:rPr>
              <a:t> initiatives on the rights of women, youth and persons with disabilities over the next five years. The </a:t>
            </a:r>
            <a:r>
              <a:rPr lang="en-ZA" sz="1600" dirty="0">
                <a:solidFill>
                  <a:prstClr val="black"/>
                </a:solidFill>
                <a:latin typeface="Arial" panose="020B0604020202020204" pitchFamily="34" charset="0"/>
                <a:cs typeface="Arial" panose="020B0604020202020204" pitchFamily="34" charset="0"/>
              </a:rPr>
              <a:t>intended number of beneficiaries to be targeted for these initiatives is on average 500 depending on the topic for each initiative. </a:t>
            </a:r>
          </a:p>
          <a:p>
            <a:pPr marL="171450" indent="-171450" algn="just">
              <a:buFont typeface="Arial" panose="020B0604020202020204" pitchFamily="34" charset="0"/>
              <a:buChar char="•"/>
            </a:pPr>
            <a:r>
              <a:rPr lang="en-ZA" sz="1600" dirty="0">
                <a:solidFill>
                  <a:prstClr val="black"/>
                </a:solidFill>
                <a:latin typeface="Arial" panose="020B0604020202020204" pitchFamily="34" charset="0"/>
                <a:cs typeface="Arial" panose="020B0604020202020204" pitchFamily="34" charset="0"/>
              </a:rPr>
              <a:t>Workshops on mainstreaming GRPBMEAF with Provinces and National Department R350 000.00. Estimated number  is 100 officials for each workshop.</a:t>
            </a:r>
          </a:p>
          <a:p>
            <a:pPr marL="171450" indent="-171450" algn="just">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Series of consultations on review of National Policy Framework on Women’s Empowerment and Gender Equality – cost included in EU funding</a:t>
            </a:r>
          </a:p>
          <a:p>
            <a:pPr marL="171450" indent="-171450" algn="just">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Series of workshops on gender mainstreaming across sectors – costs included in EU funding</a:t>
            </a:r>
          </a:p>
        </p:txBody>
      </p:sp>
    </p:spTree>
    <p:extLst>
      <p:ext uri="{BB962C8B-B14F-4D97-AF65-F5344CB8AC3E}">
        <p14:creationId xmlns:p14="http://schemas.microsoft.com/office/powerpoint/2010/main" xmlns="" val="149946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198780" y="54442"/>
            <a:ext cx="8736495" cy="602381"/>
          </a:xfrm>
        </p:spPr>
        <p:txBody>
          <a:bodyPr>
            <a:normAutofit fontScale="90000"/>
          </a:bodyPr>
          <a:lstStyle/>
          <a:p>
            <a:pPr lvl="0" algn="ctr" eaLnBrk="0" fontAlgn="base" hangingPunct="0">
              <a:lnSpc>
                <a:spcPct val="100000"/>
              </a:lnSpc>
              <a:spcAft>
                <a:spcPct val="0"/>
              </a:spcAft>
            </a:pPr>
            <a:r>
              <a:rPr lang="en-GB" sz="2700" b="1" dirty="0" smtClean="0"/>
              <a:t>Events / Campaigns: Details </a:t>
            </a:r>
            <a:r>
              <a:rPr lang="en-GB" b="1" dirty="0"/>
              <a:t/>
            </a:r>
            <a:br>
              <a:rPr lang="en-GB" b="1" dirty="0"/>
            </a:br>
            <a:endParaRPr lang="en-ZA" b="1" dirty="0"/>
          </a:p>
        </p:txBody>
      </p:sp>
      <p:graphicFrame>
        <p:nvGraphicFramePr>
          <p:cNvPr id="5" name="Table 4"/>
          <p:cNvGraphicFramePr>
            <a:graphicFrameLocks noGrp="1"/>
          </p:cNvGraphicFramePr>
          <p:nvPr>
            <p:extLst/>
          </p:nvPr>
        </p:nvGraphicFramePr>
        <p:xfrm>
          <a:off x="82239" y="523346"/>
          <a:ext cx="9061760" cy="5850560"/>
        </p:xfrm>
        <a:graphic>
          <a:graphicData uri="http://schemas.openxmlformats.org/drawingml/2006/table">
            <a:tbl>
              <a:tblPr firstRow="1" bandRow="1">
                <a:tableStyleId>{5C22544A-7EE6-4342-B048-85BDC9FD1C3A}</a:tableStyleId>
              </a:tblPr>
              <a:tblGrid>
                <a:gridCol w="2265440"/>
                <a:gridCol w="2265440"/>
                <a:gridCol w="2265440"/>
                <a:gridCol w="2265440"/>
              </a:tblGrid>
              <a:tr h="460254">
                <a:tc>
                  <a:txBody>
                    <a:bodyPr/>
                    <a:lstStyle/>
                    <a:p>
                      <a:r>
                        <a:rPr lang="en-ZA" sz="1400" dirty="0" smtClean="0">
                          <a:latin typeface="Arial" panose="020B0604020202020204" pitchFamily="34" charset="0"/>
                          <a:cs typeface="Arial" panose="020B0604020202020204" pitchFamily="34" charset="0"/>
                        </a:rPr>
                        <a:t>Output</a:t>
                      </a:r>
                      <a:r>
                        <a:rPr lang="en-ZA" sz="1400" baseline="0" dirty="0" smtClean="0">
                          <a:latin typeface="Arial" panose="020B0604020202020204" pitchFamily="34" charset="0"/>
                          <a:cs typeface="Arial" panose="020B0604020202020204" pitchFamily="34" charset="0"/>
                        </a:rPr>
                        <a:t>s</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2022-23</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2023-24</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2024-25</a:t>
                      </a:r>
                      <a:endParaRPr lang="en-ZA" sz="1400" dirty="0">
                        <a:latin typeface="Arial" panose="020B0604020202020204" pitchFamily="34" charset="0"/>
                        <a:cs typeface="Arial" panose="020B0604020202020204" pitchFamily="34" charset="0"/>
                      </a:endParaRPr>
                    </a:p>
                  </a:txBody>
                  <a:tcPr/>
                </a:tc>
              </a:tr>
              <a:tr h="1248359">
                <a:tc>
                  <a:txBody>
                    <a:bodyPr/>
                    <a:lstStyle/>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WYPD Stakeholder Management Framework</a:t>
                      </a:r>
                      <a:endParaRPr lang="en-ZA" sz="1400" dirty="0">
                        <a:latin typeface="Arial" panose="020B0604020202020204" pitchFamily="34" charset="0"/>
                        <a:cs typeface="Arial" panose="020B0604020202020204" pitchFamily="34" charset="0"/>
                      </a:endParaRPr>
                    </a:p>
                  </a:txBody>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2 progress reports developed</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on the implementation</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of the WYPD Stakeholder Management</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Framework</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4 progress reports developed</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on the implementation</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of the WYPD Stakeholder Management</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Framework</a:t>
                      </a:r>
                      <a:endParaRPr lang="en-ZA" sz="1400" dirty="0" smtClean="0">
                        <a:solidFill>
                          <a:schemeClr val="tx1"/>
                        </a:solidFill>
                        <a:latin typeface="Arial" panose="020B0604020202020204" pitchFamily="34" charset="0"/>
                        <a:cs typeface="Arial" panose="020B0604020202020204" pitchFamily="34" charset="0"/>
                      </a:endParaRPr>
                    </a:p>
                  </a:txBody>
                  <a:tcPr/>
                </a:tc>
                <a:tc>
                  <a:txBody>
                    <a:bodyPr/>
                    <a:lstStyle/>
                    <a:p>
                      <a:pPr algn="just"/>
                      <a:r>
                        <a:rPr lang="en-US" sz="1400" dirty="0" smtClean="0">
                          <a:solidFill>
                            <a:schemeClr val="tx1"/>
                          </a:solidFill>
                          <a:latin typeface="Arial" panose="020B0604020202020204" pitchFamily="34" charset="0"/>
                          <a:cs typeface="Arial" panose="020B0604020202020204" pitchFamily="34" charset="0"/>
                        </a:rPr>
                        <a:t>4 progress reports developed</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on the implementation</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of the WYPD Stakeholder Management</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Framework</a:t>
                      </a:r>
                      <a:endParaRPr lang="en-ZA" sz="1400" dirty="0" smtClean="0">
                        <a:solidFill>
                          <a:schemeClr val="tx1"/>
                        </a:solidFill>
                        <a:latin typeface="Arial" panose="020B0604020202020204" pitchFamily="34" charset="0"/>
                        <a:cs typeface="Arial" panose="020B0604020202020204" pitchFamily="34" charset="0"/>
                      </a:endParaRPr>
                    </a:p>
                  </a:txBody>
                  <a:tcPr/>
                </a:tc>
              </a:tr>
              <a:tr h="1248359">
                <a:tc>
                  <a:txBody>
                    <a:bodyPr/>
                    <a:lstStyle/>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Stakeholder engagements on the empowerment of women, youth and persons with disability</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solidFill>
                            <a:schemeClr val="tx1"/>
                          </a:solidFill>
                          <a:latin typeface="Arial" panose="020B0604020202020204" pitchFamily="34" charset="0"/>
                          <a:cs typeface="Arial" panose="020B0604020202020204" pitchFamily="34" charset="0"/>
                        </a:rPr>
                        <a:t>12 stakeholder</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engagements</a:t>
                      </a:r>
                    </a:p>
                    <a:p>
                      <a:r>
                        <a:rPr lang="en-US" sz="1400" dirty="0" smtClean="0">
                          <a:solidFill>
                            <a:schemeClr val="tx1"/>
                          </a:solidFill>
                          <a:latin typeface="Arial" panose="020B0604020202020204" pitchFamily="34" charset="0"/>
                          <a:cs typeface="Arial" panose="020B0604020202020204" pitchFamily="34" charset="0"/>
                        </a:rPr>
                        <a:t>on the empowerment of women, youth and persons with disability conducted</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tx1"/>
                          </a:solidFill>
                          <a:latin typeface="Arial" panose="020B0604020202020204" pitchFamily="34" charset="0"/>
                          <a:cs typeface="Arial" panose="020B0604020202020204" pitchFamily="34" charset="0"/>
                        </a:rPr>
                        <a:t>12 stakeholder engagements</a:t>
                      </a:r>
                    </a:p>
                    <a:p>
                      <a:r>
                        <a:rPr lang="en-US" sz="1400" dirty="0" smtClean="0">
                          <a:solidFill>
                            <a:schemeClr val="tx1"/>
                          </a:solidFill>
                          <a:latin typeface="Arial" panose="020B0604020202020204" pitchFamily="34" charset="0"/>
                          <a:cs typeface="Arial" panose="020B0604020202020204" pitchFamily="34" charset="0"/>
                        </a:rPr>
                        <a:t>on the empowerment of women, youth and persons with disability conducted</a:t>
                      </a:r>
                      <a:endParaRPr lang="en-ZA" sz="1400" dirty="0" smtClean="0">
                        <a:solidFill>
                          <a:schemeClr val="tx1"/>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tx1"/>
                          </a:solidFill>
                          <a:latin typeface="Arial" panose="020B0604020202020204" pitchFamily="34" charset="0"/>
                          <a:cs typeface="Arial" panose="020B0604020202020204" pitchFamily="34" charset="0"/>
                        </a:rPr>
                        <a:t>12 stakeholder engagements</a:t>
                      </a:r>
                    </a:p>
                    <a:p>
                      <a:r>
                        <a:rPr lang="en-US" sz="1400" dirty="0" smtClean="0">
                          <a:solidFill>
                            <a:schemeClr val="tx1"/>
                          </a:solidFill>
                          <a:latin typeface="Arial" panose="020B0604020202020204" pitchFamily="34" charset="0"/>
                          <a:cs typeface="Arial" panose="020B0604020202020204" pitchFamily="34" charset="0"/>
                        </a:rPr>
                        <a:t>on the empowerment of women, youth and persons with disability conducted</a:t>
                      </a:r>
                      <a:endParaRPr lang="en-ZA" sz="1400" dirty="0" smtClean="0">
                        <a:solidFill>
                          <a:schemeClr val="tx1"/>
                        </a:solidFill>
                        <a:latin typeface="Arial" panose="020B0604020202020204" pitchFamily="34" charset="0"/>
                        <a:cs typeface="Arial" panose="020B0604020202020204" pitchFamily="34" charset="0"/>
                      </a:endParaRPr>
                    </a:p>
                  </a:txBody>
                  <a:tcPr/>
                </a:tc>
              </a:tr>
              <a:tr h="1398747">
                <a:tc>
                  <a:txBody>
                    <a:bodyPr/>
                    <a:lstStyle/>
                    <a:p>
                      <a:r>
                        <a:rPr lang="en-US" sz="1400" dirty="0" smtClean="0">
                          <a:latin typeface="Arial" panose="020B0604020202020204" pitchFamily="34" charset="0"/>
                          <a:cs typeface="Arial" panose="020B0604020202020204" pitchFamily="34" charset="0"/>
                        </a:rPr>
                        <a:t>Community mobilisation</a:t>
                      </a:r>
                    </a:p>
                    <a:p>
                      <a:r>
                        <a:rPr lang="en-US" sz="1400" dirty="0" smtClean="0">
                          <a:latin typeface="Arial" panose="020B0604020202020204" pitchFamily="34" charset="0"/>
                          <a:cs typeface="Arial" panose="020B0604020202020204" pitchFamily="34" charset="0"/>
                        </a:rPr>
                        <a:t>initiatives on the rights of</a:t>
                      </a:r>
                    </a:p>
                    <a:p>
                      <a:r>
                        <a:rPr lang="en-US" sz="1400" dirty="0" smtClean="0">
                          <a:latin typeface="Arial" panose="020B0604020202020204" pitchFamily="34" charset="0"/>
                          <a:cs typeface="Arial" panose="020B0604020202020204" pitchFamily="34" charset="0"/>
                        </a:rPr>
                        <a:t>women, youth and person with disabilities</a:t>
                      </a:r>
                      <a:endParaRPr lang="en-ZA" sz="1400" dirty="0">
                        <a:latin typeface="Arial" panose="020B0604020202020204" pitchFamily="34" charset="0"/>
                        <a:cs typeface="Arial" panose="020B0604020202020204" pitchFamily="34" charset="0"/>
                      </a:endParaRPr>
                    </a:p>
                  </a:txBody>
                  <a:tcPr/>
                </a:tc>
                <a:tc>
                  <a:txBody>
                    <a:bodyPr/>
                    <a:lstStyle/>
                    <a:p>
                      <a:r>
                        <a:rPr lang="en-US" sz="1400" dirty="0" smtClean="0">
                          <a:solidFill>
                            <a:schemeClr val="tx1"/>
                          </a:solidFill>
                          <a:latin typeface="Arial" panose="020B0604020202020204" pitchFamily="34" charset="0"/>
                          <a:cs typeface="Arial" panose="020B0604020202020204" pitchFamily="34" charset="0"/>
                        </a:rPr>
                        <a:t>4 community mobilisation</a:t>
                      </a:r>
                    </a:p>
                    <a:p>
                      <a:r>
                        <a:rPr lang="en-US" sz="1400" dirty="0" smtClean="0">
                          <a:solidFill>
                            <a:schemeClr val="tx1"/>
                          </a:solidFill>
                          <a:latin typeface="Arial" panose="020B0604020202020204" pitchFamily="34" charset="0"/>
                          <a:cs typeface="Arial" panose="020B0604020202020204" pitchFamily="34" charset="0"/>
                        </a:rPr>
                        <a:t>initiatives on the rights of</a:t>
                      </a:r>
                    </a:p>
                    <a:p>
                      <a:r>
                        <a:rPr lang="en-US" sz="1400" dirty="0" smtClean="0">
                          <a:solidFill>
                            <a:schemeClr val="tx1"/>
                          </a:solidFill>
                          <a:latin typeface="Arial" panose="020B0604020202020204" pitchFamily="34" charset="0"/>
                          <a:cs typeface="Arial" panose="020B0604020202020204" pitchFamily="34" charset="0"/>
                        </a:rPr>
                        <a:t>women, youth and persons</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with disabilities coordinated</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tx1"/>
                          </a:solidFill>
                          <a:latin typeface="Arial" panose="020B0604020202020204" pitchFamily="34" charset="0"/>
                          <a:cs typeface="Arial" panose="020B0604020202020204" pitchFamily="34" charset="0"/>
                        </a:rPr>
                        <a:t>4 community mobilisation</a:t>
                      </a:r>
                    </a:p>
                    <a:p>
                      <a:r>
                        <a:rPr lang="en-US" sz="1400" dirty="0" smtClean="0">
                          <a:solidFill>
                            <a:schemeClr val="tx1"/>
                          </a:solidFill>
                          <a:latin typeface="Arial" panose="020B0604020202020204" pitchFamily="34" charset="0"/>
                          <a:cs typeface="Arial" panose="020B0604020202020204" pitchFamily="34" charset="0"/>
                        </a:rPr>
                        <a:t>initiatives on the rights of</a:t>
                      </a:r>
                    </a:p>
                    <a:p>
                      <a:r>
                        <a:rPr lang="en-US" sz="1400" dirty="0" smtClean="0">
                          <a:solidFill>
                            <a:schemeClr val="tx1"/>
                          </a:solidFill>
                          <a:latin typeface="Arial" panose="020B0604020202020204" pitchFamily="34" charset="0"/>
                          <a:cs typeface="Arial" panose="020B0604020202020204" pitchFamily="34" charset="0"/>
                        </a:rPr>
                        <a:t>women, youth and persons</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with disabilities coordinated</a:t>
                      </a:r>
                      <a:endParaRPr lang="en-ZA" sz="1400" dirty="0" smtClean="0">
                        <a:solidFill>
                          <a:schemeClr val="tx1"/>
                        </a:solidFill>
                        <a:latin typeface="Arial" panose="020B0604020202020204" pitchFamily="34" charset="0"/>
                        <a:cs typeface="Arial" panose="020B0604020202020204" pitchFamily="34" charset="0"/>
                      </a:endParaRPr>
                    </a:p>
                  </a:txBody>
                  <a:tcPr/>
                </a:tc>
                <a:tc>
                  <a:txBody>
                    <a:bodyPr/>
                    <a:lstStyle/>
                    <a:p>
                      <a:r>
                        <a:rPr lang="en-US" sz="1400" dirty="0" smtClean="0">
                          <a:solidFill>
                            <a:schemeClr val="tx1"/>
                          </a:solidFill>
                          <a:latin typeface="Arial" panose="020B0604020202020204" pitchFamily="34" charset="0"/>
                          <a:cs typeface="Arial" panose="020B0604020202020204" pitchFamily="34" charset="0"/>
                        </a:rPr>
                        <a:t>4 community mobilisation</a:t>
                      </a:r>
                    </a:p>
                    <a:p>
                      <a:r>
                        <a:rPr lang="en-US" sz="1400" dirty="0" smtClean="0">
                          <a:solidFill>
                            <a:schemeClr val="tx1"/>
                          </a:solidFill>
                          <a:latin typeface="Arial" panose="020B0604020202020204" pitchFamily="34" charset="0"/>
                          <a:cs typeface="Arial" panose="020B0604020202020204" pitchFamily="34" charset="0"/>
                        </a:rPr>
                        <a:t>initiatives on the rights of</a:t>
                      </a:r>
                    </a:p>
                    <a:p>
                      <a:r>
                        <a:rPr lang="en-US" sz="1400" dirty="0" smtClean="0">
                          <a:solidFill>
                            <a:schemeClr val="tx1"/>
                          </a:solidFill>
                          <a:latin typeface="Arial" panose="020B0604020202020204" pitchFamily="34" charset="0"/>
                          <a:cs typeface="Arial" panose="020B0604020202020204" pitchFamily="34" charset="0"/>
                        </a:rPr>
                        <a:t>women, youth and persons</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with disabilities coordinated</a:t>
                      </a:r>
                      <a:endParaRPr lang="en-ZA" sz="1400" dirty="0" smtClean="0">
                        <a:solidFill>
                          <a:schemeClr val="tx1"/>
                        </a:solidFill>
                        <a:latin typeface="Arial" panose="020B0604020202020204" pitchFamily="34" charset="0"/>
                        <a:cs typeface="Arial" panose="020B0604020202020204" pitchFamily="34" charset="0"/>
                      </a:endParaRPr>
                    </a:p>
                  </a:txBody>
                  <a:tcPr/>
                </a:tc>
              </a:tr>
              <a:tr h="1248359">
                <a:tc>
                  <a:txBody>
                    <a:bodyPr/>
                    <a:lstStyle/>
                    <a:p>
                      <a:r>
                        <a:rPr lang="en-ZA" sz="1400" b="1" dirty="0" smtClean="0">
                          <a:latin typeface="Arial" panose="020B0604020202020204" pitchFamily="34" charset="0"/>
                          <a:cs typeface="Arial" panose="020B0604020202020204" pitchFamily="34" charset="0"/>
                        </a:rPr>
                        <a:t>TOTAL</a:t>
                      </a:r>
                      <a:r>
                        <a:rPr lang="en-ZA" sz="1400" b="1" baseline="0" dirty="0" smtClean="0">
                          <a:latin typeface="Arial" panose="020B0604020202020204" pitchFamily="34" charset="0"/>
                          <a:cs typeface="Arial" panose="020B0604020202020204" pitchFamily="34" charset="0"/>
                        </a:rPr>
                        <a:t> ESTIMATED COSTS</a:t>
                      </a:r>
                      <a:endParaRPr lang="en-ZA" sz="1400" b="1" dirty="0">
                        <a:latin typeface="Arial" panose="020B0604020202020204" pitchFamily="34" charset="0"/>
                        <a:cs typeface="Arial" panose="020B0604020202020204" pitchFamily="34" charset="0"/>
                      </a:endParaRPr>
                    </a:p>
                  </a:txBody>
                  <a:tcPr/>
                </a:tc>
                <a:tc>
                  <a:txBody>
                    <a:bodyPr/>
                    <a:lstStyle/>
                    <a:p>
                      <a:r>
                        <a:rPr lang="en-ZA" sz="1400" b="1" dirty="0" smtClean="0">
                          <a:solidFill>
                            <a:schemeClr val="tx1"/>
                          </a:solidFill>
                          <a:latin typeface="Arial" panose="020B0604020202020204" pitchFamily="34" charset="0"/>
                          <a:cs typeface="Arial" panose="020B0604020202020204" pitchFamily="34" charset="0"/>
                        </a:rPr>
                        <a:t>R2 400 000 (150k per initiative for 12 stakeholder engagements &amp; 4 community mobilization initiatives)</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cs typeface="Arial" panose="020B0604020202020204" pitchFamily="34" charset="0"/>
                        </a:rPr>
                        <a:t>R2 560 000 (160k per initiative for 12 stakeholder engagements &amp; 4 community mobilization initiatives)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Arial" panose="020B0604020202020204" pitchFamily="34" charset="0"/>
                          <a:cs typeface="Arial" panose="020B0604020202020204" pitchFamily="34" charset="0"/>
                        </a:rPr>
                        <a:t>R2 720 000 (170k per initiative for 12 stakeholder engagements &amp; 4 community mobilization initiatives)</a:t>
                      </a:r>
                    </a:p>
                  </a:txBody>
                  <a:tcPr/>
                </a:tc>
              </a:tr>
            </a:tbl>
          </a:graphicData>
        </a:graphic>
      </p:graphicFrame>
      <p:sp>
        <p:nvSpPr>
          <p:cNvPr id="6" name="Title 1"/>
          <p:cNvSpPr txBox="1">
            <a:spLocks/>
          </p:cNvSpPr>
          <p:nvPr/>
        </p:nvSpPr>
        <p:spPr>
          <a:xfrm>
            <a:off x="0" y="6596"/>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ZA" sz="2000" b="1" dirty="0" smtClean="0">
                <a:solidFill>
                  <a:prstClr val="white"/>
                </a:solidFill>
              </a:rPr>
              <a:t>Events/campaigns: Details </a:t>
            </a:r>
            <a:endParaRPr lang="en-ZA" sz="2000" b="1" dirty="0">
              <a:solidFill>
                <a:prstClr val="white"/>
              </a:solidFill>
            </a:endParaRPr>
          </a:p>
        </p:txBody>
      </p:sp>
    </p:spTree>
    <p:extLst>
      <p:ext uri="{BB962C8B-B14F-4D97-AF65-F5344CB8AC3E}">
        <p14:creationId xmlns:p14="http://schemas.microsoft.com/office/powerpoint/2010/main" xmlns="" val="761454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156E41-A32E-CB40-AA0D-A68570179920}"/>
              </a:ext>
            </a:extLst>
          </p:cNvPr>
          <p:cNvSpPr>
            <a:spLocks noGrp="1"/>
          </p:cNvSpPr>
          <p:nvPr>
            <p:ph idx="1"/>
          </p:nvPr>
        </p:nvSpPr>
        <p:spPr>
          <a:xfrm>
            <a:off x="198781" y="862886"/>
            <a:ext cx="8736495" cy="5338998"/>
          </a:xfrm>
        </p:spPr>
        <p:txBody>
          <a:bodyPr>
            <a:normAutofit/>
          </a:bodyPr>
          <a:lstStyle/>
          <a:p>
            <a:pPr algn="just"/>
            <a:r>
              <a:rPr lang="en-US" sz="1600" dirty="0" smtClean="0">
                <a:solidFill>
                  <a:schemeClr val="tx1"/>
                </a:solidFill>
              </a:rPr>
              <a:t>The department hosts events linked to international commitments made by the country such as consultations leading up to the Commission on the Status of Women’s session. </a:t>
            </a:r>
          </a:p>
          <a:p>
            <a:pPr algn="just"/>
            <a:r>
              <a:rPr lang="en-US" sz="1600" dirty="0" smtClean="0">
                <a:solidFill>
                  <a:schemeClr val="tx1"/>
                </a:solidFill>
              </a:rPr>
              <a:t>The department also holds the following commemorative events:</a:t>
            </a:r>
          </a:p>
          <a:p>
            <a:pPr marL="0" indent="0" algn="just">
              <a:buNone/>
            </a:pPr>
            <a:r>
              <a:rPr lang="en-US" sz="1600" dirty="0" smtClean="0">
                <a:solidFill>
                  <a:schemeClr val="tx1"/>
                </a:solidFill>
              </a:rPr>
              <a:t>	 - National Women’s Day and Women’s Month</a:t>
            </a:r>
          </a:p>
          <a:p>
            <a:pPr marL="0" indent="0" algn="just">
              <a:buNone/>
            </a:pPr>
            <a:r>
              <a:rPr lang="en-US" sz="1600" dirty="0">
                <a:solidFill>
                  <a:schemeClr val="tx1"/>
                </a:solidFill>
              </a:rPr>
              <a:t>	</a:t>
            </a:r>
            <a:r>
              <a:rPr lang="en-US" sz="1600" dirty="0" smtClean="0">
                <a:solidFill>
                  <a:schemeClr val="tx1"/>
                </a:solidFill>
              </a:rPr>
              <a:t>- International Women’s Day, </a:t>
            </a:r>
          </a:p>
          <a:p>
            <a:pPr marL="0" indent="0" algn="just">
              <a:buNone/>
            </a:pPr>
            <a:r>
              <a:rPr lang="en-US" sz="1600" dirty="0">
                <a:solidFill>
                  <a:schemeClr val="tx1"/>
                </a:solidFill>
              </a:rPr>
              <a:t>	</a:t>
            </a:r>
            <a:r>
              <a:rPr lang="en-US" sz="1600" dirty="0" smtClean="0">
                <a:solidFill>
                  <a:schemeClr val="tx1"/>
                </a:solidFill>
              </a:rPr>
              <a:t>- National Youth Day and Youth Month </a:t>
            </a:r>
          </a:p>
          <a:p>
            <a:pPr marL="0" indent="0" algn="just">
              <a:buNone/>
            </a:pPr>
            <a:r>
              <a:rPr lang="en-US" sz="1600" dirty="0">
                <a:solidFill>
                  <a:schemeClr val="tx1"/>
                </a:solidFill>
              </a:rPr>
              <a:t>	</a:t>
            </a:r>
            <a:r>
              <a:rPr lang="en-US" sz="1600" dirty="0" smtClean="0">
                <a:solidFill>
                  <a:schemeClr val="tx1"/>
                </a:solidFill>
              </a:rPr>
              <a:t>- 16 Days of Activism for no Violence Against Women and Children</a:t>
            </a:r>
          </a:p>
          <a:p>
            <a:pPr marL="0" indent="0" algn="just">
              <a:buNone/>
            </a:pPr>
            <a:r>
              <a:rPr lang="en-US" sz="1600" dirty="0">
                <a:solidFill>
                  <a:schemeClr val="tx1"/>
                </a:solidFill>
              </a:rPr>
              <a:t>	</a:t>
            </a:r>
            <a:r>
              <a:rPr lang="en-US" sz="1600" dirty="0" smtClean="0">
                <a:solidFill>
                  <a:schemeClr val="tx1"/>
                </a:solidFill>
              </a:rPr>
              <a:t>- National Disability Day and Disability Month  </a:t>
            </a:r>
          </a:p>
          <a:p>
            <a:pPr algn="just"/>
            <a:endParaRPr lang="en-US" sz="1600" dirty="0">
              <a:solidFill>
                <a:schemeClr val="tx1"/>
              </a:solidFill>
            </a:endParaRPr>
          </a:p>
          <a:p>
            <a:pPr algn="just"/>
            <a:r>
              <a:rPr lang="en-US" sz="1600" dirty="0" smtClean="0">
                <a:solidFill>
                  <a:schemeClr val="tx1"/>
                </a:solidFill>
              </a:rPr>
              <a:t>Over the Next five years the Department will develop and implement a track and trace system on issues </a:t>
            </a:r>
            <a:r>
              <a:rPr lang="en-GB" sz="1600" dirty="0" smtClean="0">
                <a:solidFill>
                  <a:schemeClr val="tx1"/>
                </a:solidFill>
              </a:rPr>
              <a:t>emerging out of all activities, campaigns and stakeholder queries / complaints</a:t>
            </a:r>
            <a:r>
              <a:rPr lang="en-GB" dirty="0" smtClean="0">
                <a:solidFill>
                  <a:schemeClr val="tx1"/>
                </a:solidFill>
              </a:rPr>
              <a:t>/</a:t>
            </a:r>
            <a:endParaRPr lang="en-ZA" dirty="0">
              <a:solidFill>
                <a:schemeClr val="tx1"/>
              </a:solidFill>
            </a:endParaRPr>
          </a:p>
          <a:p>
            <a:pPr marL="0" lvl="0" indent="0" algn="just">
              <a:lnSpc>
                <a:spcPct val="100000"/>
              </a:lnSpc>
              <a:buNone/>
            </a:pPr>
            <a:endParaRPr lang="en-ZA" dirty="0">
              <a:solidFill>
                <a:srgbClr val="001F00"/>
              </a:solidFill>
              <a:ea typeface="Times New Roman" panose="02020603050405020304" pitchFamily="18" charset="0"/>
            </a:endParaRPr>
          </a:p>
        </p:txBody>
      </p:sp>
      <p:sp>
        <p:nvSpPr>
          <p:cNvPr id="4" name="Title 1"/>
          <p:cNvSpPr txBox="1">
            <a:spLocks/>
          </p:cNvSpPr>
          <p:nvPr/>
        </p:nvSpPr>
        <p:spPr>
          <a:xfrm>
            <a:off x="0" y="96243"/>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2000" b="1" dirty="0">
                <a:solidFill>
                  <a:prstClr val="white"/>
                </a:solidFill>
              </a:rPr>
              <a:t>Activities / Campaigns</a:t>
            </a:r>
            <a:endParaRPr lang="en-ZA" sz="2000" b="1" dirty="0">
              <a:solidFill>
                <a:prstClr val="white"/>
              </a:solidFill>
            </a:endParaRPr>
          </a:p>
        </p:txBody>
      </p:sp>
    </p:spTree>
    <p:extLst>
      <p:ext uri="{BB962C8B-B14F-4D97-AF65-F5344CB8AC3E}">
        <p14:creationId xmlns:p14="http://schemas.microsoft.com/office/powerpoint/2010/main" xmlns="" val="959995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156E41-A32E-CB40-AA0D-A68570179920}"/>
              </a:ext>
            </a:extLst>
          </p:cNvPr>
          <p:cNvSpPr>
            <a:spLocks noGrp="1"/>
          </p:cNvSpPr>
          <p:nvPr>
            <p:ph idx="1"/>
          </p:nvPr>
        </p:nvSpPr>
        <p:spPr>
          <a:xfrm>
            <a:off x="198781" y="542926"/>
            <a:ext cx="8736495" cy="5580236"/>
          </a:xfrm>
        </p:spPr>
        <p:txBody>
          <a:bodyPr>
            <a:normAutofit/>
          </a:bodyPr>
          <a:lstStyle/>
          <a:p>
            <a:pPr lvl="0" algn="just"/>
            <a:r>
              <a:rPr lang="en-GB" sz="1600" dirty="0">
                <a:solidFill>
                  <a:schemeClr val="tx1"/>
                </a:solidFill>
              </a:rPr>
              <a:t>The International Relations (IR)  work for the Department of Women, Youth and Persons with Dissabilities (DWYPD) is guided by the </a:t>
            </a:r>
            <a:r>
              <a:rPr lang="en-ZA" sz="1600" dirty="0">
                <a:solidFill>
                  <a:schemeClr val="tx1"/>
                </a:solidFill>
              </a:rPr>
              <a:t>WYPD International Relations Strategy which is premised on the f</a:t>
            </a:r>
            <a:r>
              <a:rPr lang="en-GB" sz="1600" dirty="0" err="1">
                <a:solidFill>
                  <a:schemeClr val="tx1"/>
                </a:solidFill>
              </a:rPr>
              <a:t>ollowing</a:t>
            </a:r>
            <a:r>
              <a:rPr lang="en-GB" sz="1600" dirty="0">
                <a:solidFill>
                  <a:schemeClr val="tx1"/>
                </a:solidFill>
              </a:rPr>
              <a:t> four (4) dimensions:</a:t>
            </a:r>
          </a:p>
          <a:p>
            <a:pPr marL="457200" lvl="1" indent="0" algn="just">
              <a:buNone/>
            </a:pPr>
            <a:r>
              <a:rPr lang="en-GB" sz="1600" dirty="0">
                <a:solidFill>
                  <a:schemeClr val="tx1"/>
                </a:solidFill>
              </a:rPr>
              <a:t>    (a) Bilateral relations </a:t>
            </a:r>
          </a:p>
          <a:p>
            <a:pPr marL="457200" lvl="1" indent="0" algn="just">
              <a:buNone/>
            </a:pPr>
            <a:r>
              <a:rPr lang="en-GB" sz="1600" dirty="0" smtClean="0">
                <a:solidFill>
                  <a:schemeClr val="tx1"/>
                </a:solidFill>
              </a:rPr>
              <a:t>    </a:t>
            </a:r>
            <a:r>
              <a:rPr lang="en-GB" sz="1600" dirty="0">
                <a:solidFill>
                  <a:schemeClr val="tx1"/>
                </a:solidFill>
              </a:rPr>
              <a:t>(b</a:t>
            </a:r>
            <a:r>
              <a:rPr lang="en-GB" sz="1600" dirty="0" smtClean="0">
                <a:solidFill>
                  <a:schemeClr val="tx1"/>
                </a:solidFill>
              </a:rPr>
              <a:t>)</a:t>
            </a:r>
            <a:r>
              <a:rPr lang="en-GB" sz="1600" dirty="0">
                <a:solidFill>
                  <a:schemeClr val="tx1"/>
                </a:solidFill>
              </a:rPr>
              <a:t> Multilateral relations   </a:t>
            </a:r>
          </a:p>
          <a:p>
            <a:pPr marL="457200" lvl="1" indent="0" algn="just">
              <a:buNone/>
            </a:pPr>
            <a:r>
              <a:rPr lang="en-GB" sz="1600" dirty="0">
                <a:solidFill>
                  <a:schemeClr val="tx1"/>
                </a:solidFill>
              </a:rPr>
              <a:t>    (c) Official Development </a:t>
            </a:r>
            <a:r>
              <a:rPr lang="en-GB" sz="1600" dirty="0" smtClean="0">
                <a:solidFill>
                  <a:schemeClr val="tx1"/>
                </a:solidFill>
              </a:rPr>
              <a:t>Assistance (ODA)</a:t>
            </a:r>
            <a:endParaRPr lang="en-ZA" sz="1600" dirty="0" smtClean="0">
              <a:solidFill>
                <a:schemeClr val="tx1"/>
              </a:solidFill>
            </a:endParaRPr>
          </a:p>
          <a:p>
            <a:pPr marL="457200" lvl="1" indent="0" algn="just">
              <a:buNone/>
            </a:pPr>
            <a:r>
              <a:rPr lang="en-GB" sz="1600" dirty="0" smtClean="0">
                <a:solidFill>
                  <a:schemeClr val="tx1"/>
                </a:solidFill>
              </a:rPr>
              <a:t>    </a:t>
            </a:r>
            <a:r>
              <a:rPr lang="en-GB" sz="1600" dirty="0">
                <a:solidFill>
                  <a:schemeClr val="tx1"/>
                </a:solidFill>
              </a:rPr>
              <a:t>(d) </a:t>
            </a:r>
            <a:r>
              <a:rPr lang="en-GB" sz="1600" dirty="0" smtClean="0">
                <a:solidFill>
                  <a:schemeClr val="tx1"/>
                </a:solidFill>
              </a:rPr>
              <a:t>International Treaty obligations</a:t>
            </a:r>
            <a:endParaRPr lang="en-GB" sz="2400" dirty="0" smtClean="0">
              <a:solidFill>
                <a:schemeClr val="tx1"/>
              </a:solidFill>
            </a:endParaRPr>
          </a:p>
          <a:p>
            <a:pPr algn="just"/>
            <a:r>
              <a:rPr lang="en-GB" sz="1600" dirty="0">
                <a:solidFill>
                  <a:schemeClr val="tx1"/>
                </a:solidFill>
              </a:rPr>
              <a:t>The International Relations Unit in Programme 3 coordinates and manages all International Relations activities of the Department across the three sectors: Women, Youth and Persons with Dissabilities</a:t>
            </a:r>
          </a:p>
          <a:p>
            <a:pPr marL="0" lvl="0" indent="0" algn="just">
              <a:buNone/>
            </a:pPr>
            <a:endParaRPr lang="en-ZA" sz="2400" dirty="0" smtClean="0">
              <a:solidFill>
                <a:schemeClr val="tx1"/>
              </a:solidFill>
            </a:endParaRPr>
          </a:p>
        </p:txBody>
      </p:sp>
      <p:sp>
        <p:nvSpPr>
          <p:cNvPr id="4" name="Title 1"/>
          <p:cNvSpPr txBox="1">
            <a:spLocks/>
          </p:cNvSpPr>
          <p:nvPr/>
        </p:nvSpPr>
        <p:spPr>
          <a:xfrm>
            <a:off x="113968" y="37541"/>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2000" b="1" dirty="0">
                <a:solidFill>
                  <a:prstClr val="white"/>
                </a:solidFill>
              </a:rPr>
              <a:t>International Relations (IR) Activities</a:t>
            </a:r>
            <a:endParaRPr lang="en-ZA" sz="2000" b="1" dirty="0">
              <a:solidFill>
                <a:prstClr val="white"/>
              </a:solidFill>
            </a:endParaRPr>
          </a:p>
        </p:txBody>
      </p:sp>
    </p:spTree>
    <p:extLst>
      <p:ext uri="{BB962C8B-B14F-4D97-AF65-F5344CB8AC3E}">
        <p14:creationId xmlns:p14="http://schemas.microsoft.com/office/powerpoint/2010/main" xmlns="" val="3459478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198782" y="158761"/>
            <a:ext cx="8736495" cy="546319"/>
          </a:xfrm>
        </p:spPr>
        <p:txBody>
          <a:bodyPr>
            <a:normAutofit fontScale="90000"/>
          </a:bodyPr>
          <a:lstStyle/>
          <a:p>
            <a:pPr lvl="0" algn="ctr" eaLnBrk="0" fontAlgn="base" hangingPunct="0">
              <a:lnSpc>
                <a:spcPct val="100000"/>
              </a:lnSpc>
              <a:spcAft>
                <a:spcPct val="0"/>
              </a:spcAft>
            </a:pPr>
            <a:r>
              <a:rPr lang="en-GB" b="1" dirty="0" smtClean="0"/>
              <a:t> </a:t>
            </a:r>
            <a:r>
              <a:rPr lang="en-GB" b="1" dirty="0"/>
              <a:t>Bilateral </a:t>
            </a:r>
            <a:r>
              <a:rPr lang="en-GB" b="1" dirty="0" smtClean="0"/>
              <a:t>Agreements  </a:t>
            </a:r>
            <a:endParaRPr lang="en-ZA" b="1" dirty="0"/>
          </a:p>
        </p:txBody>
      </p:sp>
      <p:sp>
        <p:nvSpPr>
          <p:cNvPr id="3" name="Content Placeholder 2">
            <a:extLst>
              <a:ext uri="{FF2B5EF4-FFF2-40B4-BE49-F238E27FC236}">
                <a16:creationId xmlns="" xmlns:a16="http://schemas.microsoft.com/office/drawing/2014/main" id="{A1156E41-A32E-CB40-AA0D-A68570179920}"/>
              </a:ext>
            </a:extLst>
          </p:cNvPr>
          <p:cNvSpPr>
            <a:spLocks noGrp="1"/>
          </p:cNvSpPr>
          <p:nvPr>
            <p:ph idx="1"/>
          </p:nvPr>
        </p:nvSpPr>
        <p:spPr>
          <a:xfrm>
            <a:off x="198781" y="705080"/>
            <a:ext cx="8736495" cy="5496804"/>
          </a:xfrm>
        </p:spPr>
        <p:txBody>
          <a:bodyPr>
            <a:normAutofit/>
          </a:bodyPr>
          <a:lstStyle/>
          <a:p>
            <a:pPr algn="just"/>
            <a:r>
              <a:rPr lang="en-GB" sz="1600" dirty="0">
                <a:solidFill>
                  <a:schemeClr val="tx1"/>
                </a:solidFill>
              </a:rPr>
              <a:t> The activities  on Bilateral Agreements are managed on ongoing basis, and also on adhoc basis, as and when necessary.</a:t>
            </a:r>
          </a:p>
          <a:p>
            <a:pPr algn="just"/>
            <a:r>
              <a:rPr lang="en-GB" sz="1600" dirty="0">
                <a:solidFill>
                  <a:schemeClr val="tx1"/>
                </a:solidFill>
              </a:rPr>
              <a:t>The implementation of MoUs, and the servicing thereof, is guided by set time frames on the agreed deliverables.</a:t>
            </a:r>
          </a:p>
          <a:p>
            <a:pPr algn="just"/>
            <a:r>
              <a:rPr lang="en-GB" sz="1600" dirty="0">
                <a:solidFill>
                  <a:schemeClr val="tx1"/>
                </a:solidFill>
              </a:rPr>
              <a:t>For the next  five (5) years (2020-2025), the Department will manage and advance the following bilateral relations: </a:t>
            </a:r>
          </a:p>
          <a:p>
            <a:pPr marL="457200" lvl="1" indent="0">
              <a:lnSpc>
                <a:spcPct val="100000"/>
              </a:lnSpc>
              <a:buNone/>
            </a:pPr>
            <a:endParaRPr lang="en-ZA" dirty="0">
              <a:solidFill>
                <a:srgbClr val="001F00"/>
              </a:solidFill>
            </a:endParaRPr>
          </a:p>
        </p:txBody>
      </p:sp>
      <p:graphicFrame>
        <p:nvGraphicFramePr>
          <p:cNvPr id="4" name="Table 3"/>
          <p:cNvGraphicFramePr>
            <a:graphicFrameLocks noGrp="1"/>
          </p:cNvGraphicFramePr>
          <p:nvPr>
            <p:extLst/>
          </p:nvPr>
        </p:nvGraphicFramePr>
        <p:xfrm>
          <a:off x="198782" y="2381445"/>
          <a:ext cx="8736495" cy="4064896"/>
        </p:xfrm>
        <a:graphic>
          <a:graphicData uri="http://schemas.openxmlformats.org/drawingml/2006/table">
            <a:tbl>
              <a:tblPr firstRow="1" bandRow="1">
                <a:tableStyleId>{5C22544A-7EE6-4342-B048-85BDC9FD1C3A}</a:tableStyleId>
              </a:tblPr>
              <a:tblGrid>
                <a:gridCol w="1771687"/>
                <a:gridCol w="5718219"/>
                <a:gridCol w="1246589"/>
              </a:tblGrid>
              <a:tr h="412974">
                <a:tc>
                  <a:txBody>
                    <a:bodyPr/>
                    <a:lstStyle/>
                    <a:p>
                      <a:pPr algn="ctr"/>
                      <a:r>
                        <a:rPr lang="en-ZA" sz="1400" dirty="0" smtClean="0">
                          <a:latin typeface="Arial" panose="020B0604020202020204" pitchFamily="34" charset="0"/>
                          <a:cs typeface="Arial" panose="020B0604020202020204" pitchFamily="34" charset="0"/>
                        </a:rPr>
                        <a:t>Country </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Interest </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Status </a:t>
                      </a:r>
                      <a:endParaRPr lang="en-ZA" sz="1400" dirty="0">
                        <a:latin typeface="Arial" panose="020B0604020202020204" pitchFamily="34" charset="0"/>
                        <a:cs typeface="Arial" panose="020B0604020202020204" pitchFamily="34" charset="0"/>
                      </a:endParaRPr>
                    </a:p>
                  </a:txBody>
                  <a:tcPr/>
                </a:tc>
              </a:tr>
              <a:tr h="738181">
                <a:tc>
                  <a:txBody>
                    <a:bodyPr/>
                    <a:lstStyle/>
                    <a:p>
                      <a:r>
                        <a:rPr lang="en-ZA" sz="1400" dirty="0" smtClean="0">
                          <a:latin typeface="Arial" panose="020B0604020202020204" pitchFamily="34" charset="0"/>
                          <a:cs typeface="Arial" panose="020B0604020202020204" pitchFamily="34" charset="0"/>
                        </a:rPr>
                        <a:t>Republic of Ireland </a:t>
                      </a:r>
                      <a:endParaRPr lang="en-ZA" sz="1400" dirty="0">
                        <a:latin typeface="Arial" panose="020B0604020202020204" pitchFamily="34" charset="0"/>
                        <a:cs typeface="Arial" panose="020B0604020202020204" pitchFamily="34" charset="0"/>
                      </a:endParaRPr>
                    </a:p>
                  </a:txBody>
                  <a:tcPr/>
                </a:tc>
                <a:tc>
                  <a:txBody>
                    <a:bodyPr/>
                    <a:lstStyle/>
                    <a:p>
                      <a:pPr algn="just"/>
                      <a:r>
                        <a:rPr lang="en-GB" sz="1400" dirty="0" smtClean="0">
                          <a:latin typeface="Arial" panose="020B0604020202020204" pitchFamily="34" charset="0"/>
                          <a:cs typeface="Arial" panose="020B0604020202020204" pitchFamily="34" charset="0"/>
                        </a:rPr>
                        <a:t>Support on the National Strategic Plan on GBV, a</a:t>
                      </a:r>
                      <a:r>
                        <a:rPr lang="en-GB" sz="1400" baseline="0" dirty="0" smtClean="0">
                          <a:latin typeface="Arial" panose="020B0604020202020204" pitchFamily="34" charset="0"/>
                          <a:cs typeface="Arial" panose="020B0604020202020204" pitchFamily="34" charset="0"/>
                        </a:rPr>
                        <a:t>nd </a:t>
                      </a:r>
                      <a:endParaRPr lang="en-GB" sz="1400" dirty="0" smtClean="0">
                        <a:latin typeface="Arial" panose="020B0604020202020204" pitchFamily="34" charset="0"/>
                        <a:cs typeface="Arial" panose="020B0604020202020204" pitchFamily="34" charset="0"/>
                      </a:endParaRPr>
                    </a:p>
                    <a:p>
                      <a:pPr algn="just"/>
                      <a:r>
                        <a:rPr lang="en-GB" sz="1400" dirty="0" smtClean="0">
                          <a:latin typeface="Arial" panose="020B0604020202020204" pitchFamily="34" charset="0"/>
                          <a:cs typeface="Arial" panose="020B0604020202020204" pitchFamily="34" charset="0"/>
                        </a:rPr>
                        <a:t>Cooperation</a:t>
                      </a:r>
                      <a:r>
                        <a:rPr lang="en-GB" sz="1400" baseline="0" dirty="0" smtClean="0">
                          <a:latin typeface="Arial" panose="020B0604020202020204" pitchFamily="34" charset="0"/>
                          <a:cs typeface="Arial" panose="020B0604020202020204" pitchFamily="34" charset="0"/>
                        </a:rPr>
                        <a:t> on </a:t>
                      </a:r>
                      <a:r>
                        <a:rPr lang="en-GB" sz="1400" dirty="0" smtClean="0">
                          <a:latin typeface="Arial" panose="020B0604020202020204" pitchFamily="34" charset="0"/>
                          <a:cs typeface="Arial" panose="020B0604020202020204" pitchFamily="34" charset="0"/>
                        </a:rPr>
                        <a:t>Disability</a:t>
                      </a:r>
                      <a:r>
                        <a:rPr lang="en-GB" sz="1400" baseline="0" dirty="0" smtClean="0">
                          <a:latin typeface="Arial" panose="020B0604020202020204" pitchFamily="34" charset="0"/>
                          <a:cs typeface="Arial" panose="020B0604020202020204" pitchFamily="34" charset="0"/>
                        </a:rPr>
                        <a:t> Sector</a:t>
                      </a:r>
                      <a:endParaRPr lang="en-GB" sz="1400" dirty="0" smtClean="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Under discussion</a:t>
                      </a:r>
                      <a:r>
                        <a:rPr lang="en-ZA" sz="1400" baseline="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txBody>
                  <a:tcPr/>
                </a:tc>
              </a:tr>
              <a:tr h="722704">
                <a:tc>
                  <a:txBody>
                    <a:bodyPr/>
                    <a:lstStyle/>
                    <a:p>
                      <a:r>
                        <a:rPr lang="en-ZA" sz="1400" dirty="0" smtClean="0">
                          <a:latin typeface="Arial" panose="020B0604020202020204" pitchFamily="34" charset="0"/>
                          <a:cs typeface="Arial" panose="020B0604020202020204" pitchFamily="34" charset="0"/>
                        </a:rPr>
                        <a:t>Republic of Ecuador </a:t>
                      </a:r>
                      <a:endParaRPr lang="en-ZA" sz="1400" dirty="0">
                        <a:latin typeface="Arial" panose="020B0604020202020204" pitchFamily="34" charset="0"/>
                        <a:cs typeface="Arial" panose="020B0604020202020204" pitchFamily="34" charset="0"/>
                      </a:endParaRPr>
                    </a:p>
                  </a:txBody>
                  <a:tcPr/>
                </a:tc>
                <a:tc>
                  <a:txBody>
                    <a:bodyPr/>
                    <a:lstStyle/>
                    <a:p>
                      <a:r>
                        <a:rPr lang="en-GB" sz="1400" dirty="0" smtClean="0">
                          <a:latin typeface="Arial" panose="020B0604020202020204" pitchFamily="34" charset="0"/>
                          <a:cs typeface="Arial" panose="020B0604020202020204" pitchFamily="34" charset="0"/>
                        </a:rPr>
                        <a:t>Violence Against Gils and  Women</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Under discussion</a:t>
                      </a:r>
                      <a:endParaRPr lang="en-ZA" sz="1400" dirty="0">
                        <a:latin typeface="Arial" panose="020B0604020202020204" pitchFamily="34" charset="0"/>
                        <a:cs typeface="Arial" panose="020B0604020202020204" pitchFamily="34" charset="0"/>
                      </a:endParaRPr>
                    </a:p>
                  </a:txBody>
                  <a:tcPr/>
                </a:tc>
              </a:tr>
              <a:tr h="722704">
                <a:tc>
                  <a:txBody>
                    <a:bodyPr/>
                    <a:lstStyle/>
                    <a:p>
                      <a:r>
                        <a:rPr lang="en-ZA" sz="1400" dirty="0" smtClean="0">
                          <a:latin typeface="Arial" panose="020B0604020202020204" pitchFamily="34" charset="0"/>
                          <a:cs typeface="Arial" panose="020B0604020202020204" pitchFamily="34" charset="0"/>
                        </a:rPr>
                        <a:t>Canada</a:t>
                      </a:r>
                      <a:r>
                        <a:rPr lang="en-ZA" sz="1400" baseline="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txBody>
                  <a:tcPr/>
                </a:tc>
                <a:tc>
                  <a:txBody>
                    <a:bodyPr/>
                    <a:lstStyle/>
                    <a:p>
                      <a:r>
                        <a:rPr lang="en-GB" sz="1400" dirty="0" smtClean="0">
                          <a:latin typeface="Arial" panose="020B0604020202020204" pitchFamily="34" charset="0"/>
                          <a:cs typeface="Arial" panose="020B0604020202020204" pitchFamily="34" charset="0"/>
                        </a:rPr>
                        <a:t>Gender Based Analysis Training for South Africa</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Under discussion</a:t>
                      </a:r>
                      <a:endParaRPr lang="en-ZA" sz="1400" dirty="0">
                        <a:latin typeface="Arial" panose="020B0604020202020204" pitchFamily="34" charset="0"/>
                        <a:cs typeface="Arial" panose="020B0604020202020204" pitchFamily="34" charset="0"/>
                      </a:endParaRPr>
                    </a:p>
                  </a:txBody>
                  <a:tcPr/>
                </a:tc>
              </a:tr>
              <a:tr h="722704">
                <a:tc>
                  <a:txBody>
                    <a:bodyPr/>
                    <a:lstStyle/>
                    <a:p>
                      <a:r>
                        <a:rPr lang="en-ZA" sz="1400" dirty="0" smtClean="0">
                          <a:latin typeface="Arial" panose="020B0604020202020204" pitchFamily="34" charset="0"/>
                          <a:cs typeface="Arial" panose="020B0604020202020204" pitchFamily="34" charset="0"/>
                        </a:rPr>
                        <a:t>Federal Republic of Nigeria</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Youth Development  and Women Empowerment </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Signed </a:t>
                      </a:r>
                      <a:endParaRPr lang="en-ZA" sz="1400" dirty="0">
                        <a:latin typeface="Arial" panose="020B0604020202020204" pitchFamily="34" charset="0"/>
                        <a:cs typeface="Arial" panose="020B0604020202020204" pitchFamily="34" charset="0"/>
                      </a:endParaRPr>
                    </a:p>
                  </a:txBody>
                  <a:tcPr/>
                </a:tc>
              </a:tr>
              <a:tr h="745629">
                <a:tc>
                  <a:txBody>
                    <a:bodyPr/>
                    <a:lstStyle/>
                    <a:p>
                      <a:r>
                        <a:rPr lang="en-ZA" sz="1400" dirty="0" smtClean="0">
                          <a:latin typeface="Arial" panose="020B0604020202020204" pitchFamily="34" charset="0"/>
                          <a:cs typeface="Arial" panose="020B0604020202020204" pitchFamily="34" charset="0"/>
                        </a:rPr>
                        <a:t>Republic of </a:t>
                      </a:r>
                      <a:r>
                        <a:rPr lang="en-GB" sz="1400" dirty="0" smtClean="0">
                          <a:latin typeface="Arial" panose="020B0604020202020204" pitchFamily="34" charset="0"/>
                          <a:cs typeface="Arial" panose="020B0604020202020204" pitchFamily="34" charset="0"/>
                        </a:rPr>
                        <a:t>Côte d’Ivoire</a:t>
                      </a:r>
                      <a:endParaRPr lang="en-ZA" sz="1400" dirty="0">
                        <a:latin typeface="Arial" panose="020B0604020202020204" pitchFamily="34" charset="0"/>
                        <a:cs typeface="Arial" panose="020B0604020202020204" pitchFamily="34" charset="0"/>
                      </a:endParaRPr>
                    </a:p>
                  </a:txBody>
                  <a:tcPr/>
                </a:tc>
                <a:tc>
                  <a:txBody>
                    <a:bodyPr/>
                    <a:lstStyle/>
                    <a:p>
                      <a:r>
                        <a:rPr lang="en-GB" sz="1400" dirty="0" smtClean="0">
                          <a:latin typeface="Arial" panose="020B0604020202020204" pitchFamily="34" charset="0"/>
                          <a:cs typeface="Arial" panose="020B0604020202020204" pitchFamily="34" charset="0"/>
                        </a:rPr>
                        <a:t>Youth Development, Women Empowerment and Gender Equality</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Signed</a:t>
                      </a:r>
                      <a:endParaRPr lang="en-ZA" sz="1400" dirty="0">
                        <a:latin typeface="Arial" panose="020B0604020202020204" pitchFamily="34" charset="0"/>
                        <a:cs typeface="Arial" panose="020B0604020202020204" pitchFamily="34" charset="0"/>
                      </a:endParaRPr>
                    </a:p>
                  </a:txBody>
                  <a:tcPr/>
                </a:tc>
              </a:tr>
            </a:tbl>
          </a:graphicData>
        </a:graphic>
      </p:graphicFrame>
      <p:sp>
        <p:nvSpPr>
          <p:cNvPr id="5" name="Title 1"/>
          <p:cNvSpPr txBox="1">
            <a:spLocks/>
          </p:cNvSpPr>
          <p:nvPr/>
        </p:nvSpPr>
        <p:spPr>
          <a:xfrm>
            <a:off x="268634" y="90150"/>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10000"/>
              </a:lnSpc>
            </a:pPr>
            <a:r>
              <a:rPr lang="en-GB" sz="2000" b="1" dirty="0">
                <a:solidFill>
                  <a:prstClr val="white"/>
                </a:solidFill>
              </a:rPr>
              <a:t> Bilateral Agreements </a:t>
            </a:r>
            <a:endParaRPr lang="en-ZA" sz="2000" b="1" dirty="0">
              <a:solidFill>
                <a:prstClr val="white"/>
              </a:solidFill>
            </a:endParaRPr>
          </a:p>
        </p:txBody>
      </p:sp>
    </p:spTree>
    <p:extLst>
      <p:ext uri="{BB962C8B-B14F-4D97-AF65-F5344CB8AC3E}">
        <p14:creationId xmlns:p14="http://schemas.microsoft.com/office/powerpoint/2010/main" xmlns="" val="41155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198438" y="0"/>
            <a:ext cx="8736495" cy="638175"/>
          </a:xfrm>
        </p:spPr>
        <p:txBody>
          <a:bodyPr>
            <a:normAutofit fontScale="90000"/>
          </a:bodyPr>
          <a:lstStyle/>
          <a:p>
            <a:pPr lvl="0" eaLnBrk="0" fontAlgn="base" hangingPunct="0">
              <a:lnSpc>
                <a:spcPct val="100000"/>
              </a:lnSpc>
              <a:spcAft>
                <a:spcPct val="0"/>
              </a:spcAft>
            </a:pPr>
            <a:r>
              <a:rPr lang="en-GB" sz="3100" b="1" dirty="0" smtClean="0"/>
              <a:t>Multilateral Standing Meetings (Annually)</a:t>
            </a:r>
            <a:r>
              <a:rPr lang="en-GB" b="1" dirty="0" smtClean="0"/>
              <a:t> </a:t>
            </a:r>
            <a:br>
              <a:rPr lang="en-GB" b="1" dirty="0" smtClean="0"/>
            </a:br>
            <a:r>
              <a:rPr lang="en-GB" b="1" dirty="0" smtClean="0"/>
              <a:t/>
            </a:r>
            <a:br>
              <a:rPr lang="en-GB" b="1" dirty="0" smtClean="0"/>
            </a:br>
            <a:r>
              <a:rPr lang="en-GB" sz="1800" dirty="0">
                <a:solidFill>
                  <a:schemeClr val="tx1"/>
                </a:solidFill>
                <a:ea typeface="+mn-ea"/>
              </a:rPr>
              <a:t>The budget cover flight tickets, accommodation, S&amp;T and ground transport for the delegation representing South Africa. </a:t>
            </a:r>
            <a:endParaRPr lang="en-ZA" sz="1800" dirty="0">
              <a:solidFill>
                <a:schemeClr val="tx1"/>
              </a:solidFill>
              <a:ea typeface="+mn-ea"/>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5248630"/>
              </p:ext>
            </p:extLst>
          </p:nvPr>
        </p:nvGraphicFramePr>
        <p:xfrm>
          <a:off x="197334" y="1710491"/>
          <a:ext cx="8737599" cy="4671570"/>
        </p:xfrm>
        <a:graphic>
          <a:graphicData uri="http://schemas.openxmlformats.org/drawingml/2006/table">
            <a:tbl>
              <a:tblPr firstRow="1" bandRow="1">
                <a:tableStyleId>{5C22544A-7EE6-4342-B048-85BDC9FD1C3A}</a:tableStyleId>
              </a:tblPr>
              <a:tblGrid>
                <a:gridCol w="1567072"/>
                <a:gridCol w="5254580"/>
                <a:gridCol w="1915947"/>
              </a:tblGrid>
              <a:tr h="566671">
                <a:tc>
                  <a:txBody>
                    <a:bodyPr/>
                    <a:lstStyle/>
                    <a:p>
                      <a:pPr>
                        <a:lnSpc>
                          <a:spcPct val="100000"/>
                        </a:lnSpc>
                      </a:pPr>
                      <a:r>
                        <a:rPr lang="en-ZA" sz="1200" dirty="0" smtClean="0">
                          <a:latin typeface="Arial" panose="020B0604020202020204" pitchFamily="34" charset="0"/>
                          <a:cs typeface="Arial" panose="020B0604020202020204" pitchFamily="34" charset="0"/>
                        </a:rPr>
                        <a:t>Organisations </a:t>
                      </a:r>
                      <a:endParaRPr lang="en-ZA" sz="1200" dirty="0">
                        <a:latin typeface="Arial" panose="020B0604020202020204" pitchFamily="34" charset="0"/>
                        <a:cs typeface="Arial" panose="020B0604020202020204" pitchFamily="34" charset="0"/>
                      </a:endParaRPr>
                    </a:p>
                  </a:txBody>
                  <a:tcPr/>
                </a:tc>
                <a:tc>
                  <a:txBody>
                    <a:bodyPr/>
                    <a:lstStyle/>
                    <a:p>
                      <a:pPr>
                        <a:lnSpc>
                          <a:spcPct val="100000"/>
                        </a:lnSpc>
                      </a:pPr>
                      <a:r>
                        <a:rPr lang="en-ZA" sz="1200" dirty="0" smtClean="0">
                          <a:latin typeface="Arial" panose="020B0604020202020204" pitchFamily="34" charset="0"/>
                          <a:cs typeface="Arial" panose="020B0604020202020204" pitchFamily="34" charset="0"/>
                        </a:rPr>
                        <a:t>Nature of Meeting </a:t>
                      </a:r>
                      <a:endParaRPr lang="en-ZA" sz="1200" dirty="0">
                        <a:latin typeface="Arial" panose="020B0604020202020204" pitchFamily="34" charset="0"/>
                        <a:cs typeface="Arial" panose="020B0604020202020204" pitchFamily="34" charset="0"/>
                      </a:endParaRPr>
                    </a:p>
                  </a:txBody>
                  <a:tcPr/>
                </a:tc>
                <a:tc>
                  <a:txBody>
                    <a:bodyPr/>
                    <a:lstStyle/>
                    <a:p>
                      <a:pPr>
                        <a:lnSpc>
                          <a:spcPct val="100000"/>
                        </a:lnSpc>
                      </a:pPr>
                      <a:r>
                        <a:rPr lang="en-ZA" sz="1200" baseline="0" dirty="0" smtClean="0">
                          <a:latin typeface="Arial" panose="020B0604020202020204" pitchFamily="34" charset="0"/>
                          <a:cs typeface="Arial" panose="020B0604020202020204" pitchFamily="34" charset="0"/>
                        </a:rPr>
                        <a:t>Approx. Cost Per Year (dependent on delegation size)</a:t>
                      </a:r>
                      <a:endParaRPr lang="en-ZA" sz="1200" dirty="0">
                        <a:latin typeface="Arial" panose="020B0604020202020204" pitchFamily="34" charset="0"/>
                        <a:cs typeface="Arial" panose="020B0604020202020204" pitchFamily="34" charset="0"/>
                      </a:endParaRPr>
                    </a:p>
                  </a:txBody>
                  <a:tcPr/>
                </a:tc>
              </a:tr>
              <a:tr h="344529">
                <a:tc>
                  <a:txBody>
                    <a:bodyPr/>
                    <a:lstStyle/>
                    <a:p>
                      <a:pPr>
                        <a:lnSpc>
                          <a:spcPct val="100000"/>
                        </a:lnSpc>
                      </a:pPr>
                      <a:r>
                        <a:rPr lang="en-ZA" sz="1200" b="1" dirty="0" smtClean="0">
                          <a:latin typeface="Arial" panose="020B0604020202020204" pitchFamily="34" charset="0"/>
                          <a:cs typeface="Arial" panose="020B0604020202020204" pitchFamily="34" charset="0"/>
                        </a:rPr>
                        <a:t>African Union</a:t>
                      </a:r>
                      <a:endParaRPr lang="en-ZA" sz="1200" b="1" dirty="0">
                        <a:latin typeface="Arial" panose="020B0604020202020204" pitchFamily="34" charset="0"/>
                        <a:cs typeface="Arial" panose="020B0604020202020204" pitchFamily="34" charset="0"/>
                      </a:endParaRPr>
                    </a:p>
                  </a:txBody>
                  <a:tcPr/>
                </a:tc>
                <a:tc>
                  <a:txBody>
                    <a:bodyPr/>
                    <a:lstStyle/>
                    <a:p>
                      <a:pPr algn="just">
                        <a:lnSpc>
                          <a:spcPct val="10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Special Technical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Committee </a:t>
                      </a:r>
                      <a:r>
                        <a:rPr lang="en-ZA" sz="1200" dirty="0">
                          <a:effectLst/>
                          <a:latin typeface="Arial" panose="020B0604020202020204" pitchFamily="34" charset="0"/>
                          <a:ea typeface="Times New Roman" panose="02020603050405020304" pitchFamily="18" charset="0"/>
                          <a:cs typeface="Arial" panose="020B0604020202020204" pitchFamily="34" charset="0"/>
                        </a:rPr>
                        <a:t>on Gender Equality and Women Empowerment (STC)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R141 402.96</a:t>
                      </a:r>
                    </a:p>
                  </a:txBody>
                  <a:tcPr/>
                </a:tc>
              </a:tr>
              <a:tr h="229686">
                <a:tc>
                  <a:txBody>
                    <a:bodyPr/>
                    <a:lstStyle/>
                    <a:p>
                      <a:pPr>
                        <a:lnSpc>
                          <a:spcPct val="100000"/>
                        </a:lnSpc>
                      </a:pPr>
                      <a:endParaRPr lang="en-ZA" sz="1200" dirty="0">
                        <a:latin typeface="Arial" panose="020B0604020202020204" pitchFamily="34" charset="0"/>
                        <a:cs typeface="Arial" panose="020B0604020202020204" pitchFamily="34" charset="0"/>
                      </a:endParaRPr>
                    </a:p>
                  </a:txBody>
                  <a:tcPr/>
                </a:tc>
                <a:tc>
                  <a:txBody>
                    <a:bodyPr/>
                    <a:lstStyle/>
                    <a:p>
                      <a:pPr algn="just">
                        <a:lnSpc>
                          <a:spcPct val="100000"/>
                        </a:lnSpc>
                        <a:spcAft>
                          <a:spcPts val="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AU Specialised Technical Committee on Youth, Culture and Sport (YCS)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R120.000</a:t>
                      </a:r>
                      <a:endParaRPr lang="en-ZA" sz="1200" b="1" dirty="0">
                        <a:latin typeface="Arial" panose="020B0604020202020204" pitchFamily="34" charset="0"/>
                        <a:cs typeface="Arial" panose="020B0604020202020204" pitchFamily="34" charset="0"/>
                      </a:endParaRPr>
                    </a:p>
                  </a:txBody>
                  <a:tcPr/>
                </a:tc>
              </a:tr>
              <a:tr h="373240">
                <a:tc>
                  <a:txBody>
                    <a:bodyPr/>
                    <a:lstStyle/>
                    <a:p>
                      <a:pPr>
                        <a:lnSpc>
                          <a:spcPct val="100000"/>
                        </a:lnSpc>
                      </a:pPr>
                      <a:endParaRPr lang="en-ZA" sz="1200" dirty="0">
                        <a:latin typeface="Arial" panose="020B0604020202020204" pitchFamily="34" charset="0"/>
                        <a:cs typeface="Arial" panose="020B0604020202020204" pitchFamily="34" charset="0"/>
                      </a:endParaRPr>
                    </a:p>
                  </a:txBody>
                  <a:tcPr/>
                </a:tc>
                <a:tc>
                  <a:txBody>
                    <a:bodyPr/>
                    <a:lstStyle/>
                    <a:p>
                      <a:pPr algn="just">
                        <a:lnSpc>
                          <a:spcPct val="10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African Union High Level Panel on Gender Equality and Women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Empowerment(GEWE)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pt-BR" sz="1200" b="1" dirty="0" smtClean="0">
                          <a:latin typeface="Arial" panose="020B0604020202020204" pitchFamily="34" charset="0"/>
                          <a:cs typeface="Arial" panose="020B0604020202020204" pitchFamily="34" charset="0"/>
                        </a:rPr>
                        <a:t>R 119 840.78</a:t>
                      </a:r>
                    </a:p>
                    <a:p>
                      <a:pPr>
                        <a:lnSpc>
                          <a:spcPct val="100000"/>
                        </a:lnSpc>
                      </a:pPr>
                      <a:endParaRPr lang="en-ZA" sz="1200" b="1" dirty="0">
                        <a:latin typeface="Arial" panose="020B0604020202020204" pitchFamily="34" charset="0"/>
                        <a:cs typeface="Arial" panose="020B0604020202020204" pitchFamily="34" charset="0"/>
                      </a:endParaRPr>
                    </a:p>
                  </a:txBody>
                  <a:tcPr/>
                </a:tc>
              </a:tr>
              <a:tr h="373240">
                <a:tc rowSpan="3">
                  <a:txBody>
                    <a:bodyPr/>
                    <a:lstStyle/>
                    <a:p>
                      <a:pPr algn="just">
                        <a:lnSpc>
                          <a:spcPct val="100000"/>
                        </a:lnSpc>
                        <a:spcAft>
                          <a:spcPts val="0"/>
                        </a:spcAft>
                      </a:pPr>
                      <a:r>
                        <a:rPr lang="en-ZA" sz="1200" b="1" dirty="0" smtClean="0">
                          <a:effectLst/>
                          <a:latin typeface="Arial" panose="020B0604020202020204" pitchFamily="34" charset="0"/>
                          <a:ea typeface="Times New Roman" panose="02020603050405020304" pitchFamily="18" charset="0"/>
                          <a:cs typeface="Arial" panose="020B0604020202020204" pitchFamily="34" charset="0"/>
                        </a:rPr>
                        <a:t>United Nations</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Commission on the Status of Women (CSW)</a:t>
                      </a: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R1 794 390.00</a:t>
                      </a:r>
                    </a:p>
                    <a:p>
                      <a:pPr>
                        <a:lnSpc>
                          <a:spcPct val="100000"/>
                        </a:lnSpc>
                      </a:pPr>
                      <a:endParaRPr lang="en-ZA" sz="1200" b="1" dirty="0">
                        <a:latin typeface="Arial" panose="020B0604020202020204" pitchFamily="34" charset="0"/>
                        <a:cs typeface="Arial" panose="020B0604020202020204" pitchFamily="34" charset="0"/>
                      </a:endParaRPr>
                    </a:p>
                  </a:txBody>
                  <a:tcPr/>
                </a:tc>
              </a:tr>
              <a:tr h="298194">
                <a:tc vMerge="1">
                  <a:txBody>
                    <a:bodyPr/>
                    <a:lstStyle/>
                    <a:p>
                      <a:endParaRPr lang="en-ZA"/>
                    </a:p>
                  </a:txBody>
                  <a:tcPr/>
                </a:tc>
                <a:tc>
                  <a:txBody>
                    <a:bodyPr/>
                    <a:lstStyle/>
                    <a:p>
                      <a:pPr algn="just">
                        <a:lnSpc>
                          <a:spcPct val="100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United Nations General Assembly (UNGA)</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R830.000</a:t>
                      </a:r>
                      <a:endParaRPr lang="en-ZA" sz="1200" b="1" dirty="0">
                        <a:latin typeface="Arial" panose="020B0604020202020204" pitchFamily="34" charset="0"/>
                        <a:cs typeface="Arial" panose="020B0604020202020204" pitchFamily="34" charset="0"/>
                      </a:endParaRPr>
                    </a:p>
                  </a:txBody>
                  <a:tcPr/>
                </a:tc>
              </a:tr>
              <a:tr h="373240">
                <a:tc vMerge="1">
                  <a:txBody>
                    <a:bodyPr/>
                    <a:lstStyle/>
                    <a:p>
                      <a:pPr algn="just">
                        <a:lnSpc>
                          <a:spcPct val="150000"/>
                        </a:lnSpc>
                        <a:spcAft>
                          <a:spcPts val="0"/>
                        </a:spcAft>
                      </a:pPr>
                      <a:endParaRPr lang="en-ZA"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GB" sz="1200" dirty="0" smtClean="0">
                          <a:latin typeface="Arial" panose="020B0604020202020204" pitchFamily="34" charset="0"/>
                          <a:cs typeface="Arial" panose="020B0604020202020204" pitchFamily="34" charset="0"/>
                        </a:rPr>
                        <a:t>The Conference of the States Parties (COSP)</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R90 780</a:t>
                      </a:r>
                    </a:p>
                    <a:p>
                      <a:pPr>
                        <a:lnSpc>
                          <a:spcPct val="100000"/>
                        </a:lnSpc>
                      </a:pPr>
                      <a:endParaRPr lang="en-ZA" sz="1200" b="1" dirty="0">
                        <a:latin typeface="Arial" panose="020B0604020202020204" pitchFamily="34" charset="0"/>
                        <a:cs typeface="Arial" panose="020B0604020202020204" pitchFamily="34" charset="0"/>
                      </a:endParaRPr>
                    </a:p>
                  </a:txBody>
                  <a:tcPr/>
                </a:tc>
              </a:tr>
              <a:tr h="295462">
                <a:tc>
                  <a:txBody>
                    <a:bodyPr/>
                    <a:lstStyle/>
                    <a:p>
                      <a:pPr algn="just">
                        <a:lnSpc>
                          <a:spcPct val="100000"/>
                        </a:lnSpc>
                        <a:spcAft>
                          <a:spcPts val="0"/>
                        </a:spcAft>
                      </a:pPr>
                      <a:r>
                        <a:rPr lang="en-ZA" sz="1200" b="1" dirty="0" smtClean="0">
                          <a:effectLst/>
                          <a:latin typeface="Arial" panose="020B0604020202020204" pitchFamily="34" charset="0"/>
                          <a:ea typeface="Times New Roman" panose="02020603050405020304" pitchFamily="18" charset="0"/>
                          <a:cs typeface="Arial" panose="020B0604020202020204" pitchFamily="34" charset="0"/>
                        </a:rPr>
                        <a:t>European Union</a:t>
                      </a:r>
                    </a:p>
                  </a:txBody>
                  <a:tcPr marL="68580" marR="68580" marT="0" marB="0"/>
                </a:tc>
                <a:tc>
                  <a:txBody>
                    <a:bodyPr/>
                    <a:lstStyle/>
                    <a:p>
                      <a:pPr algn="just">
                        <a:lnSpc>
                          <a:spcPct val="100000"/>
                        </a:lnSpc>
                        <a:spcAft>
                          <a:spcPts val="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G20  Empower Meeting</a:t>
                      </a:r>
                      <a:r>
                        <a:rPr lang="en-GB" sz="1200" baseline="0" dirty="0" smtClean="0">
                          <a:effectLst/>
                          <a:latin typeface="Arial" panose="020B0604020202020204" pitchFamily="34" charset="0"/>
                          <a:ea typeface="Times New Roman" panose="02020603050405020304" pitchFamily="18" charset="0"/>
                          <a:cs typeface="Arial" panose="020B0604020202020204" pitchFamily="34" charset="0"/>
                        </a:rPr>
                        <a:t> on Gender Equality </a:t>
                      </a: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R88.000</a:t>
                      </a:r>
                      <a:endParaRPr lang="en-ZA" sz="1200" b="1" dirty="0">
                        <a:latin typeface="Arial" panose="020B0604020202020204" pitchFamily="34" charset="0"/>
                        <a:cs typeface="Arial" panose="020B0604020202020204" pitchFamily="34" charset="0"/>
                      </a:endParaRPr>
                    </a:p>
                  </a:txBody>
                  <a:tcPr/>
                </a:tc>
              </a:tr>
              <a:tr h="430662">
                <a:tc>
                  <a:txBody>
                    <a:bodyPr/>
                    <a:lstStyle/>
                    <a:p>
                      <a:pPr algn="just">
                        <a:lnSpc>
                          <a:spcPct val="10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SADC</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SADC Ministers responsible for Gender and Women’s Affairs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R90 780</a:t>
                      </a:r>
                    </a:p>
                    <a:p>
                      <a:pPr>
                        <a:lnSpc>
                          <a:spcPct val="100000"/>
                        </a:lnSpc>
                      </a:pPr>
                      <a:endParaRPr lang="en-ZA" sz="1200" b="1" dirty="0">
                        <a:latin typeface="Arial" panose="020B0604020202020204" pitchFamily="34" charset="0"/>
                        <a:cs typeface="Arial" panose="020B0604020202020204" pitchFamily="34" charset="0"/>
                      </a:endParaRPr>
                    </a:p>
                  </a:txBody>
                  <a:tcPr/>
                </a:tc>
              </a:tr>
              <a:tr h="484477">
                <a:tc>
                  <a:txBody>
                    <a:bodyPr/>
                    <a:lstStyle/>
                    <a:p>
                      <a:pPr algn="just">
                        <a:lnSpc>
                          <a:spcPct val="100000"/>
                        </a:lnSpc>
                        <a:spcAft>
                          <a:spcPts val="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Aft>
                          <a:spcPts val="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SADC Technical Experts Workshops / sector meetings targeted at women, youth and disability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R70.000</a:t>
                      </a:r>
                      <a:endParaRPr lang="en-ZA" sz="1200" b="1" dirty="0">
                        <a:latin typeface="Arial" panose="020B0604020202020204" pitchFamily="34" charset="0"/>
                        <a:cs typeface="Arial" panose="020B0604020202020204" pitchFamily="34" charset="0"/>
                      </a:endParaRPr>
                    </a:p>
                  </a:txBody>
                  <a:tcPr/>
                </a:tc>
              </a:tr>
              <a:tr h="484477">
                <a:tc>
                  <a:txBody>
                    <a:bodyPr/>
                    <a:lstStyle/>
                    <a:p>
                      <a:pPr>
                        <a:lnSpc>
                          <a:spcPct val="10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Commonwealth</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00000"/>
                        </a:lnSpc>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Commonwealth Women’s Affairs Ministers Meeting</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en-ZA" sz="1200" b="1" dirty="0" smtClean="0">
                          <a:latin typeface="Arial" panose="020B0604020202020204" pitchFamily="34" charset="0"/>
                          <a:cs typeface="Arial" panose="020B0604020202020204" pitchFamily="34" charset="0"/>
                        </a:rPr>
                        <a:t>R 244 238</a:t>
                      </a:r>
                    </a:p>
                    <a:p>
                      <a:pPr>
                        <a:lnSpc>
                          <a:spcPct val="100000"/>
                        </a:lnSpc>
                      </a:pPr>
                      <a:endParaRPr lang="en-ZA" sz="1200" b="1" dirty="0">
                        <a:latin typeface="Arial" panose="020B0604020202020204" pitchFamily="34" charset="0"/>
                        <a:cs typeface="Arial" panose="020B0604020202020204" pitchFamily="34" charset="0"/>
                      </a:endParaRPr>
                    </a:p>
                  </a:txBody>
                  <a:tcPr/>
                </a:tc>
              </a:tr>
            </a:tbl>
          </a:graphicData>
        </a:graphic>
      </p:graphicFrame>
      <p:sp>
        <p:nvSpPr>
          <p:cNvPr id="4" name="Title 1"/>
          <p:cNvSpPr txBox="1">
            <a:spLocks/>
          </p:cNvSpPr>
          <p:nvPr/>
        </p:nvSpPr>
        <p:spPr>
          <a:xfrm>
            <a:off x="0" y="132790"/>
            <a:ext cx="9144000" cy="505385"/>
          </a:xfrm>
          <a:prstGeom prst="rect">
            <a:avLst/>
          </a:prstGeom>
          <a:solidFill>
            <a:schemeClr val="accent3">
              <a:lumMod val="75000"/>
            </a:schemeClr>
          </a:solidFill>
        </p:spPr>
        <p:txBody>
          <a:bodyPr>
            <a:normAutofit fontScale="92500" lnSpcReduction="100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3200" b="1" dirty="0">
                <a:solidFill>
                  <a:prstClr val="white"/>
                </a:solidFill>
              </a:rPr>
              <a:t> </a:t>
            </a:r>
            <a:r>
              <a:rPr lang="en-GB" sz="2200" b="1" dirty="0">
                <a:solidFill>
                  <a:prstClr val="white"/>
                </a:solidFill>
              </a:rPr>
              <a:t>Multilateral Standing Meetings (</a:t>
            </a:r>
            <a:r>
              <a:rPr lang="en-GB" sz="2200" b="1" dirty="0" smtClean="0">
                <a:solidFill>
                  <a:prstClr val="white"/>
                </a:solidFill>
              </a:rPr>
              <a:t>Annually)</a:t>
            </a:r>
            <a:r>
              <a:rPr lang="en-GB" sz="3000" b="1" dirty="0" smtClean="0">
                <a:solidFill>
                  <a:srgbClr val="37A76F">
                    <a:lumMod val="75000"/>
                  </a:srgbClr>
                </a:solidFill>
              </a:rPr>
              <a:t>)</a:t>
            </a:r>
            <a:endParaRPr lang="en-ZA" sz="2000" b="1" dirty="0">
              <a:solidFill>
                <a:prstClr val="white"/>
              </a:solidFill>
            </a:endParaRPr>
          </a:p>
        </p:txBody>
      </p:sp>
    </p:spTree>
    <p:extLst>
      <p:ext uri="{BB962C8B-B14F-4D97-AF65-F5344CB8AC3E}">
        <p14:creationId xmlns:p14="http://schemas.microsoft.com/office/powerpoint/2010/main" xmlns="" val="2782377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198782" y="110170"/>
            <a:ext cx="9228553" cy="636806"/>
          </a:xfrm>
        </p:spPr>
        <p:txBody>
          <a:bodyPr>
            <a:normAutofit fontScale="90000"/>
          </a:bodyPr>
          <a:lstStyle/>
          <a:p>
            <a:pPr lvl="0" algn="ctr" eaLnBrk="0" fontAlgn="base" hangingPunct="0">
              <a:lnSpc>
                <a:spcPct val="100000"/>
              </a:lnSpc>
              <a:spcAft>
                <a:spcPct val="0"/>
              </a:spcAft>
            </a:pPr>
            <a:r>
              <a:rPr lang="en-GB" b="1" dirty="0" smtClean="0">
                <a:latin typeface="Arial Rounded MT Bold" panose="020F0704030504030204" pitchFamily="34" charset="0"/>
              </a:rPr>
              <a:t> </a:t>
            </a:r>
            <a:r>
              <a:rPr lang="en-GB" b="1" dirty="0" smtClean="0"/>
              <a:t>Multilateral </a:t>
            </a:r>
            <a:r>
              <a:rPr lang="en-GB" b="1" dirty="0"/>
              <a:t>Standing Meetings (Annually</a:t>
            </a:r>
            <a:r>
              <a:rPr lang="en-GB" b="1" dirty="0" smtClean="0"/>
              <a:t>)</a:t>
            </a:r>
            <a:br>
              <a:rPr lang="en-GB" b="1" dirty="0" smtClean="0"/>
            </a:br>
            <a:r>
              <a:rPr lang="en-GB" b="1" dirty="0"/>
              <a:t/>
            </a:r>
            <a:br>
              <a:rPr lang="en-GB" b="1" dirty="0"/>
            </a:br>
            <a:endParaRPr lang="en-ZA" b="1" dirty="0"/>
          </a:p>
        </p:txBody>
      </p:sp>
      <p:graphicFrame>
        <p:nvGraphicFramePr>
          <p:cNvPr id="6" name="Content Placeholder 5"/>
          <p:cNvGraphicFramePr>
            <a:graphicFrameLocks noGrp="1"/>
          </p:cNvGraphicFramePr>
          <p:nvPr>
            <p:ph idx="1"/>
            <p:extLst/>
          </p:nvPr>
        </p:nvGraphicFramePr>
        <p:xfrm>
          <a:off x="198782" y="746976"/>
          <a:ext cx="8737599" cy="5728058"/>
        </p:xfrm>
        <a:graphic>
          <a:graphicData uri="http://schemas.openxmlformats.org/drawingml/2006/table">
            <a:tbl>
              <a:tblPr firstRow="1" bandRow="1">
                <a:tableStyleId>{5C22544A-7EE6-4342-B048-85BDC9FD1C3A}</a:tableStyleId>
              </a:tblPr>
              <a:tblGrid>
                <a:gridCol w="1617483"/>
                <a:gridCol w="4159532"/>
                <a:gridCol w="2960584"/>
              </a:tblGrid>
              <a:tr h="1023003">
                <a:tc>
                  <a:txBody>
                    <a:bodyPr/>
                    <a:lstStyle/>
                    <a:p>
                      <a:r>
                        <a:rPr lang="en-ZA" dirty="0" smtClean="0"/>
                        <a:t>Organisations </a:t>
                      </a:r>
                      <a:endParaRPr lang="en-ZA" dirty="0"/>
                    </a:p>
                  </a:txBody>
                  <a:tcPr/>
                </a:tc>
                <a:tc>
                  <a:txBody>
                    <a:bodyPr/>
                    <a:lstStyle/>
                    <a:p>
                      <a:r>
                        <a:rPr lang="en-ZA" dirty="0" smtClean="0"/>
                        <a:t>Nature of Meeting </a:t>
                      </a:r>
                      <a:endParaRPr lang="en-ZA" dirty="0"/>
                    </a:p>
                  </a:txBody>
                  <a:tcPr/>
                </a:tc>
                <a:tc>
                  <a:txBody>
                    <a:bodyPr/>
                    <a:lstStyle/>
                    <a:p>
                      <a:r>
                        <a:rPr lang="en-GB" dirty="0" smtClean="0"/>
                        <a:t>Approx. Cost Per Year (dependent on delegation size)</a:t>
                      </a:r>
                    </a:p>
                  </a:txBody>
                  <a:tcPr/>
                </a:tc>
              </a:tr>
              <a:tr h="1227604">
                <a:tc rowSpan="2">
                  <a:txBody>
                    <a:bodyPr/>
                    <a:lstStyle/>
                    <a:p>
                      <a:pPr algn="just">
                        <a:lnSpc>
                          <a:spcPct val="150000"/>
                        </a:lnSpc>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IORA</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IORA Working Group on Women’s Economic Empowerment and Senior Officials meeting</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600" dirty="0" smtClean="0">
                          <a:latin typeface="Arial" panose="020B0604020202020204" pitchFamily="34" charset="0"/>
                          <a:cs typeface="Arial" panose="020B0604020202020204" pitchFamily="34" charset="0"/>
                        </a:rPr>
                        <a:t>TBD</a:t>
                      </a:r>
                      <a:endParaRPr lang="en-ZA" sz="1600" dirty="0">
                        <a:latin typeface="Arial" panose="020B0604020202020204" pitchFamily="34" charset="0"/>
                        <a:cs typeface="Arial" panose="020B0604020202020204" pitchFamily="34" charset="0"/>
                      </a:endParaRPr>
                    </a:p>
                  </a:txBody>
                  <a:tcPr/>
                </a:tc>
              </a:tr>
              <a:tr h="818403">
                <a:tc vMerge="1">
                  <a:txBody>
                    <a:bodyPr/>
                    <a:lstStyle/>
                    <a:p>
                      <a:endParaRPr lang="en-ZA"/>
                    </a:p>
                  </a:txBody>
                  <a:tcPr/>
                </a:tc>
                <a:tc>
                  <a:txBody>
                    <a:bodyPr/>
                    <a:lstStyle/>
                    <a:p>
                      <a:pPr algn="just">
                        <a:lnSpc>
                          <a:spcPct val="150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IORA Ministerial Conference on Women’s Economic Empowerment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600" dirty="0" smtClean="0">
                          <a:latin typeface="Arial" panose="020B0604020202020204" pitchFamily="34" charset="0"/>
                          <a:cs typeface="Arial" panose="020B0604020202020204" pitchFamily="34" charset="0"/>
                        </a:rPr>
                        <a:t>TBD</a:t>
                      </a:r>
                      <a:endParaRPr lang="en-ZA" sz="1600" dirty="0">
                        <a:latin typeface="Arial" panose="020B0604020202020204" pitchFamily="34" charset="0"/>
                        <a:cs typeface="Arial" panose="020B0604020202020204" pitchFamily="34" charset="0"/>
                      </a:endParaRPr>
                    </a:p>
                  </a:txBody>
                  <a:tcPr/>
                </a:tc>
              </a:tr>
              <a:tr h="664762">
                <a:tc>
                  <a:txBody>
                    <a:bodyPr/>
                    <a:lstStyle/>
                    <a:p>
                      <a:pPr algn="just">
                        <a:lnSpc>
                          <a:spcPct val="150000"/>
                        </a:lnSpc>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BRICS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BRICS Women’s Forum</a:t>
                      </a:r>
                    </a:p>
                  </a:txBody>
                  <a:tcPr marL="68580" marR="68580" marT="0" marB="0"/>
                </a:tc>
                <a:tc>
                  <a:txBody>
                    <a:bodyPr/>
                    <a:lstStyle/>
                    <a:p>
                      <a:r>
                        <a:rPr lang="en-ZA" sz="1600" dirty="0" smtClean="0">
                          <a:latin typeface="Arial" panose="020B0604020202020204" pitchFamily="34" charset="0"/>
                          <a:cs typeface="Arial" panose="020B0604020202020204" pitchFamily="34" charset="0"/>
                        </a:rPr>
                        <a:t>R60.000</a:t>
                      </a:r>
                      <a:endParaRPr lang="en-ZA" sz="1600" dirty="0">
                        <a:latin typeface="Arial" panose="020B0604020202020204" pitchFamily="34" charset="0"/>
                        <a:cs typeface="Arial" panose="020B0604020202020204" pitchFamily="34" charset="0"/>
                      </a:endParaRPr>
                    </a:p>
                  </a:txBody>
                  <a:tcPr/>
                </a:tc>
              </a:tr>
              <a:tr h="664762">
                <a:tc>
                  <a:txBody>
                    <a:bodyPr/>
                    <a:lstStyle/>
                    <a:p>
                      <a:pPr algn="just">
                        <a:lnSpc>
                          <a:spcPct val="150000"/>
                        </a:lnSpc>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BRICS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BRICS Youth Summit</a:t>
                      </a:r>
                    </a:p>
                  </a:txBody>
                  <a:tcPr marL="68580" marR="68580" marT="0" marB="0"/>
                </a:tc>
                <a:tc>
                  <a:txBody>
                    <a:bodyPr/>
                    <a:lstStyle/>
                    <a:p>
                      <a:r>
                        <a:rPr lang="en-ZA" sz="1600" dirty="0" smtClean="0">
                          <a:latin typeface="Arial" panose="020B0604020202020204" pitchFamily="34" charset="0"/>
                          <a:cs typeface="Arial" panose="020B0604020202020204" pitchFamily="34" charset="0"/>
                        </a:rPr>
                        <a:t>R60.000</a:t>
                      </a:r>
                      <a:r>
                        <a:rPr lang="en-ZA" sz="1600" baseline="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r>
              <a:tr h="664762">
                <a:tc>
                  <a:txBody>
                    <a:bodyPr/>
                    <a:lstStyle/>
                    <a:p>
                      <a:pPr algn="just">
                        <a:lnSpc>
                          <a:spcPct val="150000"/>
                        </a:lnSpc>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IBSA</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IBSA Women’s Forum</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600" dirty="0" smtClean="0">
                          <a:latin typeface="Arial" panose="020B0604020202020204" pitchFamily="34" charset="0"/>
                          <a:cs typeface="Arial" panose="020B0604020202020204" pitchFamily="34" charset="0"/>
                        </a:rPr>
                        <a:t>TBD</a:t>
                      </a:r>
                      <a:endParaRPr lang="en-ZA" sz="1600" dirty="0">
                        <a:latin typeface="Arial" panose="020B0604020202020204" pitchFamily="34" charset="0"/>
                        <a:cs typeface="Arial" panose="020B0604020202020204" pitchFamily="34" charset="0"/>
                      </a:endParaRPr>
                    </a:p>
                  </a:txBody>
                  <a:tcPr/>
                </a:tc>
              </a:tr>
              <a:tr h="664762">
                <a:tc>
                  <a:txBody>
                    <a:bodyPr/>
                    <a:lstStyle/>
                    <a:p>
                      <a:pPr algn="just">
                        <a:lnSpc>
                          <a:spcPct val="150000"/>
                        </a:lnSpc>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UNESCO</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UNESCO General Conference (biannual)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600" dirty="0" smtClean="0">
                          <a:latin typeface="Arial" panose="020B0604020202020204" pitchFamily="34" charset="0"/>
                          <a:cs typeface="Arial" panose="020B0604020202020204" pitchFamily="34" charset="0"/>
                        </a:rPr>
                        <a:t>R 289 413.72</a:t>
                      </a:r>
                    </a:p>
                    <a:p>
                      <a:endParaRPr lang="en-ZA" sz="1600" dirty="0">
                        <a:latin typeface="Arial" panose="020B0604020202020204" pitchFamily="34" charset="0"/>
                        <a:cs typeface="Arial" panose="020B0604020202020204" pitchFamily="34" charset="0"/>
                      </a:endParaRPr>
                    </a:p>
                  </a:txBody>
                  <a:tcPr/>
                </a:tc>
              </a:tr>
            </a:tbl>
          </a:graphicData>
        </a:graphic>
      </p:graphicFrame>
      <p:sp>
        <p:nvSpPr>
          <p:cNvPr id="4" name="Title 1"/>
          <p:cNvSpPr txBox="1">
            <a:spLocks/>
          </p:cNvSpPr>
          <p:nvPr/>
        </p:nvSpPr>
        <p:spPr>
          <a:xfrm>
            <a:off x="0" y="134318"/>
            <a:ext cx="9144000" cy="505385"/>
          </a:xfrm>
          <a:prstGeom prst="rect">
            <a:avLst/>
          </a:prstGeom>
          <a:solidFill>
            <a:schemeClr val="accent3">
              <a:lumMod val="75000"/>
            </a:schemeClr>
          </a:solidFill>
        </p:spPr>
        <p:txBody>
          <a:bodyPr>
            <a:normAutofit fontScale="92500" lnSpcReduction="100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3200" b="1" dirty="0">
                <a:solidFill>
                  <a:prstClr val="white"/>
                </a:solidFill>
              </a:rPr>
              <a:t> </a:t>
            </a:r>
            <a:r>
              <a:rPr lang="en-GB" sz="3000" b="1" dirty="0">
                <a:solidFill>
                  <a:prstClr val="white"/>
                </a:solidFill>
              </a:rPr>
              <a:t>Multilateral Standing Meetings (Annually</a:t>
            </a:r>
            <a:r>
              <a:rPr lang="en-GB" sz="3000" b="1" dirty="0">
                <a:solidFill>
                  <a:srgbClr val="37A76F">
                    <a:lumMod val="75000"/>
                  </a:srgbClr>
                </a:solidFill>
              </a:rPr>
              <a:t>)</a:t>
            </a:r>
            <a:endParaRPr lang="en-ZA" sz="2000" b="1" dirty="0">
              <a:solidFill>
                <a:prstClr val="white"/>
              </a:solidFill>
            </a:endParaRPr>
          </a:p>
        </p:txBody>
      </p:sp>
    </p:spTree>
    <p:extLst>
      <p:ext uri="{BB962C8B-B14F-4D97-AF65-F5344CB8AC3E}">
        <p14:creationId xmlns:p14="http://schemas.microsoft.com/office/powerpoint/2010/main" xmlns="" val="198050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430305"/>
          </a:xfrm>
          <a:solidFill>
            <a:schemeClr val="accent3">
              <a:lumMod val="75000"/>
            </a:schemeClr>
          </a:solidFill>
        </p:spPr>
        <p:txBody>
          <a:bodyPr>
            <a:normAutofit fontScale="90000"/>
          </a:bodyPr>
          <a:lstStyle/>
          <a:p>
            <a:r>
              <a:rPr lang="en-ZA" sz="2000" b="1" dirty="0">
                <a:solidFill>
                  <a:schemeClr val="bg1"/>
                </a:solidFill>
              </a:rPr>
              <a:t>Key Priorities </a:t>
            </a:r>
            <a:r>
              <a:rPr lang="en-ZA" sz="2000" b="1" dirty="0" smtClean="0">
                <a:solidFill>
                  <a:schemeClr val="bg1"/>
                </a:solidFill>
              </a:rPr>
              <a:t>for </a:t>
            </a:r>
            <a:r>
              <a:rPr lang="en-ZA" sz="2000" b="1" dirty="0">
                <a:solidFill>
                  <a:schemeClr val="bg1"/>
                </a:solidFill>
              </a:rPr>
              <a:t>2022/23</a:t>
            </a:r>
            <a:br>
              <a:rPr lang="en-ZA" sz="2000" b="1" dirty="0">
                <a:solidFill>
                  <a:schemeClr val="bg1"/>
                </a:solidFill>
              </a:rPr>
            </a:br>
            <a:endParaRPr lang="en-ZA" sz="2000" b="1" dirty="0">
              <a:solidFill>
                <a:schemeClr val="bg1"/>
              </a:solidFill>
            </a:endParaRPr>
          </a:p>
        </p:txBody>
      </p:sp>
      <p:sp>
        <p:nvSpPr>
          <p:cNvPr id="3" name="Content Placeholder 2"/>
          <p:cNvSpPr>
            <a:spLocks noGrp="1"/>
          </p:cNvSpPr>
          <p:nvPr>
            <p:ph idx="1"/>
          </p:nvPr>
        </p:nvSpPr>
        <p:spPr>
          <a:xfrm>
            <a:off x="1" y="511932"/>
            <a:ext cx="9143999" cy="5389159"/>
          </a:xfrm>
        </p:spPr>
        <p:txBody>
          <a:bodyPr>
            <a:normAutofit/>
          </a:bodyPr>
          <a:lstStyle/>
          <a:p>
            <a:pPr marL="0" indent="0">
              <a:lnSpc>
                <a:spcPct val="70000"/>
              </a:lnSpc>
              <a:buNone/>
            </a:pPr>
            <a:r>
              <a:rPr lang="en-ZA" sz="1400" b="1" dirty="0"/>
              <a:t>Programme 2: Mainstreaming Women’s Rights and Advocacy</a:t>
            </a:r>
          </a:p>
          <a:p>
            <a:pPr marL="0" indent="0">
              <a:lnSpc>
                <a:spcPct val="70000"/>
              </a:lnSpc>
              <a:buNone/>
            </a:pPr>
            <a:r>
              <a:rPr lang="en-ZA" sz="1400" b="1" dirty="0"/>
              <a:t>Sub-Programme: Social Empowerment of Women (cont.)</a:t>
            </a:r>
          </a:p>
          <a:p>
            <a:pPr marL="342900" indent="-342900">
              <a:buFont typeface="Arial" panose="020B0604020202020204" pitchFamily="34" charset="0"/>
              <a:buChar char="-"/>
            </a:pPr>
            <a:r>
              <a:rPr lang="en-GB" sz="1400" spc="30" dirty="0">
                <a:solidFill>
                  <a:schemeClr val="tx1"/>
                </a:solidFill>
                <a:ea typeface="Times New Roman" panose="02020603050405020304" pitchFamily="18" charset="0"/>
                <a:cs typeface="Times New Roman" panose="02020603050405020304" pitchFamily="18" charset="0"/>
              </a:rPr>
              <a:t>Introduction of the National Council on GBVF (NCGBVF) Bill in Parliament and its adoption</a:t>
            </a:r>
          </a:p>
          <a:p>
            <a:pPr marL="342900" indent="-342900">
              <a:buFont typeface="Arial" panose="020B0604020202020204" pitchFamily="34" charset="0"/>
              <a:buChar char="-"/>
            </a:pPr>
            <a:r>
              <a:rPr lang="en-GB" sz="1400" spc="30" dirty="0">
                <a:solidFill>
                  <a:schemeClr val="tx1"/>
                </a:solidFill>
                <a:ea typeface="Times New Roman" panose="02020603050405020304" pitchFamily="18" charset="0"/>
                <a:cs typeface="Times New Roman" panose="02020603050405020304" pitchFamily="18" charset="0"/>
              </a:rPr>
              <a:t>Establishment of the NCGBVF</a:t>
            </a:r>
            <a:r>
              <a:rPr lang="en-US" sz="1400" spc="30" dirty="0">
                <a:solidFill>
                  <a:schemeClr val="tx1"/>
                </a:solidFill>
                <a:ea typeface="Times New Roman" panose="02020603050405020304" pitchFamily="18" charset="0"/>
                <a:cs typeface="Times New Roman" panose="02020603050405020304" pitchFamily="18" charset="0"/>
              </a:rPr>
              <a:t> to drive the national response to GBVF</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Localization of the National Strategic Plan on GBVF through establishment of 18 </a:t>
            </a:r>
            <a:r>
              <a:rPr lang="en-US" sz="1400" spc="30" dirty="0" smtClean="0">
                <a:solidFill>
                  <a:schemeClr val="tx1"/>
                </a:solidFill>
                <a:ea typeface="Times New Roman" panose="02020603050405020304" pitchFamily="18" charset="0"/>
                <a:cs typeface="Times New Roman" panose="02020603050405020304" pitchFamily="18" charset="0"/>
              </a:rPr>
              <a:t>multi-</a:t>
            </a:r>
            <a:r>
              <a:rPr lang="en-US" sz="1400" spc="30" dirty="0" err="1" smtClean="0">
                <a:solidFill>
                  <a:schemeClr val="tx1"/>
                </a:solidFill>
                <a:ea typeface="Times New Roman" panose="02020603050405020304" pitchFamily="18" charset="0"/>
                <a:cs typeface="Times New Roman" panose="02020603050405020304" pitchFamily="18" charset="0"/>
              </a:rPr>
              <a:t>sectoral</a:t>
            </a:r>
            <a:r>
              <a:rPr lang="en-US" sz="1400" spc="30" dirty="0" smtClean="0">
                <a:solidFill>
                  <a:schemeClr val="tx1"/>
                </a:solidFill>
                <a:ea typeface="Times New Roman" panose="02020603050405020304" pitchFamily="18" charset="0"/>
                <a:cs typeface="Times New Roman" panose="02020603050405020304" pitchFamily="18" charset="0"/>
              </a:rPr>
              <a:t> </a:t>
            </a:r>
            <a:r>
              <a:rPr lang="en-US" sz="1400" spc="30" dirty="0">
                <a:solidFill>
                  <a:schemeClr val="tx1"/>
                </a:solidFill>
                <a:ea typeface="Times New Roman" panose="02020603050405020304" pitchFamily="18" charset="0"/>
                <a:cs typeface="Times New Roman" panose="02020603050405020304" pitchFamily="18" charset="0"/>
              </a:rPr>
              <a:t>rapid response teams</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Fast-tracking Cabinet approval of the comprehensive national GBVF prevention strategy as well as awareness raising on the strategy </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Public release of the NSP on GBF year two implementation report </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Conducting the mid-term evaluation of the implementation of the NSP on GBVF that will inform the development of the NSP on GBVF Monitoring and Evaluation Framework for 2025 to 2030</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Coordinating progress reporting on the NSP on GBVF through placements of officials at province level to drive monitoring and evaluation, including data capturing</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Conducting of high level GBVF policy dialogues focusing on enhancing a </a:t>
            </a:r>
            <a:r>
              <a:rPr lang="en-US" sz="1400" spc="30" dirty="0" err="1">
                <a:solidFill>
                  <a:schemeClr val="tx1"/>
                </a:solidFill>
                <a:ea typeface="Times New Roman" panose="02020603050405020304" pitchFamily="18" charset="0"/>
                <a:cs typeface="Times New Roman" panose="02020603050405020304" pitchFamily="18" charset="0"/>
              </a:rPr>
              <a:t>multisectoral</a:t>
            </a:r>
            <a:r>
              <a:rPr lang="en-US" sz="1400" spc="30" dirty="0">
                <a:solidFill>
                  <a:schemeClr val="tx1"/>
                </a:solidFill>
                <a:ea typeface="Times New Roman" panose="02020603050405020304" pitchFamily="18" charset="0"/>
                <a:cs typeface="Times New Roman" panose="02020603050405020304" pitchFamily="18" charset="0"/>
              </a:rPr>
              <a:t> response and turning the tide through prevention and rebuilding the social fabric </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Coordination of the gender, youth and disability rights joint forum to drive an integrated approach to mainstreaming</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Revitalization of the National Gender Machinery mainly to inform a programmatic approach to gender mainstreaming and to facilitate the standardization of the employment of focal points;</a:t>
            </a:r>
          </a:p>
          <a:p>
            <a:pPr marL="342900" indent="-342900">
              <a:buFont typeface="Arial" panose="020B0604020202020204" pitchFamily="34" charset="0"/>
              <a:buChar char="-"/>
            </a:pPr>
            <a:r>
              <a:rPr lang="en-US" sz="1400" spc="30" dirty="0">
                <a:solidFill>
                  <a:schemeClr val="tx1"/>
                </a:solidFill>
                <a:ea typeface="Times New Roman" panose="02020603050405020304" pitchFamily="18" charset="0"/>
                <a:cs typeface="Times New Roman" panose="02020603050405020304" pitchFamily="18" charset="0"/>
              </a:rPr>
              <a:t>Convening the 2nd Presidential Summit on GBVF.</a:t>
            </a:r>
          </a:p>
          <a:p>
            <a:pPr marL="0" indent="0">
              <a:lnSpc>
                <a:spcPct val="70000"/>
              </a:lnSpc>
              <a:buNone/>
            </a:pPr>
            <a:endParaRPr lang="en-US" sz="1400" spc="30" dirty="0" smtClean="0">
              <a:solidFill>
                <a:schemeClr val="tx1"/>
              </a:solidFill>
              <a:ea typeface="Times New Roman" panose="02020603050405020304" pitchFamily="18" charset="0"/>
              <a:cs typeface="Times New Roman" panose="02020603050405020304" pitchFamily="18" charset="0"/>
            </a:endParaRPr>
          </a:p>
          <a:p>
            <a:pPr marL="0" lvl="0" indent="0">
              <a:buNone/>
            </a:pPr>
            <a:endParaRPr lang="en-ZA" sz="1100" dirty="0" smtClean="0">
              <a:solidFill>
                <a:srgbClr val="FF0000"/>
              </a:solidFill>
            </a:endParaRPr>
          </a:p>
        </p:txBody>
      </p:sp>
    </p:spTree>
    <p:extLst>
      <p:ext uri="{BB962C8B-B14F-4D97-AF65-F5344CB8AC3E}">
        <p14:creationId xmlns:p14="http://schemas.microsoft.com/office/powerpoint/2010/main" xmlns="" val="4249549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198782" y="0"/>
            <a:ext cx="8736495" cy="784215"/>
          </a:xfrm>
        </p:spPr>
        <p:txBody>
          <a:bodyPr>
            <a:normAutofit fontScale="90000"/>
          </a:bodyPr>
          <a:lstStyle/>
          <a:p>
            <a:pPr lvl="0" algn="ctr" eaLnBrk="0" fontAlgn="base" hangingPunct="0">
              <a:lnSpc>
                <a:spcPct val="100000"/>
              </a:lnSpc>
              <a:spcAft>
                <a:spcPct val="0"/>
              </a:spcAft>
            </a:pPr>
            <a:r>
              <a:rPr lang="en-GB" b="1" dirty="0" smtClean="0"/>
              <a:t>Official </a:t>
            </a:r>
            <a:r>
              <a:rPr lang="en-GB" b="1" dirty="0"/>
              <a:t>Development Assistance (ODA) </a:t>
            </a:r>
            <a:r>
              <a:rPr lang="en-GB" b="1" dirty="0">
                <a:latin typeface="Arial Rounded MT Bold" panose="020F0704030504030204" pitchFamily="34" charset="0"/>
              </a:rPr>
              <a:t/>
            </a:r>
            <a:br>
              <a:rPr lang="en-GB" b="1" dirty="0">
                <a:latin typeface="Arial Rounded MT Bold" panose="020F0704030504030204" pitchFamily="34" charset="0"/>
              </a:rPr>
            </a:br>
            <a:r>
              <a:rPr lang="en-GB" b="1" dirty="0">
                <a:latin typeface="Arial Rounded MT Bold" panose="020F0704030504030204" pitchFamily="34" charset="0"/>
              </a:rPr>
              <a:t/>
            </a:r>
            <a:br>
              <a:rPr lang="en-GB" b="1" dirty="0">
                <a:latin typeface="Arial Rounded MT Bold" panose="020F0704030504030204" pitchFamily="34" charset="0"/>
              </a:rPr>
            </a:br>
            <a:endParaRPr lang="en-ZA" b="1" dirty="0">
              <a:latin typeface="Arial Rounded MT Bold" panose="020F0704030504030204" pitchFamily="34" charset="0"/>
            </a:endParaRPr>
          </a:p>
        </p:txBody>
      </p:sp>
      <p:graphicFrame>
        <p:nvGraphicFramePr>
          <p:cNvPr id="4" name="Table 3"/>
          <p:cNvGraphicFramePr>
            <a:graphicFrameLocks noGrp="1"/>
          </p:cNvGraphicFramePr>
          <p:nvPr>
            <p:extLst/>
          </p:nvPr>
        </p:nvGraphicFramePr>
        <p:xfrm>
          <a:off x="198782" y="1046602"/>
          <a:ext cx="8925058" cy="5641848"/>
        </p:xfrm>
        <a:graphic>
          <a:graphicData uri="http://schemas.openxmlformats.org/drawingml/2006/table">
            <a:tbl>
              <a:tblPr firstRow="1" bandRow="1">
                <a:tableStyleId>{5C22544A-7EE6-4342-B048-85BDC9FD1C3A}</a:tableStyleId>
              </a:tblPr>
              <a:tblGrid>
                <a:gridCol w="8925058"/>
              </a:tblGrid>
              <a:tr h="301919">
                <a:tc>
                  <a:txBody>
                    <a:bodyPr/>
                    <a:lstStyle/>
                    <a:p>
                      <a:pPr marL="914400" marR="0" lvl="2" indent="0" algn="l" defTabSz="914400" rtl="0" eaLnBrk="1" fontAlgn="auto" latinLnBrk="0" hangingPunct="1">
                        <a:lnSpc>
                          <a:spcPct val="90000"/>
                        </a:lnSpc>
                        <a:spcBef>
                          <a:spcPts val="500"/>
                        </a:spcBef>
                        <a:spcAft>
                          <a:spcPts val="0"/>
                        </a:spcAft>
                        <a:buClrTx/>
                        <a:buSzTx/>
                        <a:buFont typeface="+mj-lt"/>
                        <a:buNone/>
                        <a:tabLst/>
                        <a:defRPr/>
                      </a:pPr>
                      <a:endParaRPr kumimoji="0" lang="en-ZA" sz="1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txBody>
                  <a:tcPr/>
                </a:tc>
              </a:tr>
              <a:tr h="4732790">
                <a:tc>
                  <a:txBody>
                    <a:bodyPr/>
                    <a:lstStyle/>
                    <a:p>
                      <a:pPr marL="285750" indent="-285750">
                        <a:lnSpc>
                          <a:spcPct val="150000"/>
                        </a:lnSpc>
                        <a:buFont typeface="Wingdings" panose="05000000000000000000" pitchFamily="2" charset="2"/>
                        <a:buChar char="q"/>
                      </a:pPr>
                      <a:r>
                        <a:rPr lang="en-GB" dirty="0" smtClean="0"/>
                        <a:t>Resource mobilisation for the Department </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GB" dirty="0" smtClean="0"/>
                        <a:t>Managed</a:t>
                      </a:r>
                      <a:r>
                        <a:rPr lang="en-GB" baseline="0" dirty="0" smtClean="0"/>
                        <a:t> and coordinated as follows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baseline="0" dirty="0" smtClean="0"/>
                    </a:p>
                    <a:p>
                      <a:pPr marL="285750" indent="-285750">
                        <a:buFont typeface="Wingdings" panose="05000000000000000000" pitchFamily="2" charset="2"/>
                        <a:buChar char="q"/>
                      </a:pPr>
                      <a:endParaRPr lang="en-GB" baseline="0" dirty="0" smtClean="0"/>
                    </a:p>
                    <a:p>
                      <a:pPr marL="285750" indent="-285750">
                        <a:buFont typeface="Wingdings" panose="05000000000000000000" pitchFamily="2" charset="2"/>
                        <a:buChar char="q"/>
                      </a:pPr>
                      <a:endParaRPr lang="en-GB" baseline="0" dirty="0" smtClean="0"/>
                    </a:p>
                    <a:p>
                      <a:pPr marL="285750" indent="-285750">
                        <a:buFont typeface="Wingdings" panose="05000000000000000000" pitchFamily="2" charset="2"/>
                        <a:buChar char="q"/>
                      </a:pPr>
                      <a:endParaRPr lang="en-GB" baseline="0"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endParaRPr lang="en-GB" dirty="0" smtClean="0"/>
                    </a:p>
                  </a:txBody>
                  <a:tcPr/>
                </a:tc>
              </a:tr>
            </a:tbl>
          </a:graphicData>
        </a:graphic>
      </p:graphicFrame>
      <p:graphicFrame>
        <p:nvGraphicFramePr>
          <p:cNvPr id="8" name="Table 7"/>
          <p:cNvGraphicFramePr>
            <a:graphicFrameLocks noGrp="1"/>
          </p:cNvGraphicFramePr>
          <p:nvPr>
            <p:extLst/>
          </p:nvPr>
        </p:nvGraphicFramePr>
        <p:xfrm>
          <a:off x="108629" y="2580352"/>
          <a:ext cx="8736495" cy="3498759"/>
        </p:xfrm>
        <a:graphic>
          <a:graphicData uri="http://schemas.openxmlformats.org/drawingml/2006/table">
            <a:tbl>
              <a:tblPr firstRow="1" bandRow="1">
                <a:tableStyleId>{5C22544A-7EE6-4342-B048-85BDC9FD1C3A}</a:tableStyleId>
              </a:tblPr>
              <a:tblGrid>
                <a:gridCol w="2912165"/>
                <a:gridCol w="2912165"/>
                <a:gridCol w="2912165"/>
              </a:tblGrid>
              <a:tr h="0">
                <a:tc>
                  <a:txBody>
                    <a:bodyPr/>
                    <a:lstStyle/>
                    <a:p>
                      <a:r>
                        <a:rPr lang="en-ZA" sz="1600" dirty="0" smtClean="0"/>
                        <a:t>Committee </a:t>
                      </a:r>
                      <a:endParaRPr lang="en-ZA" sz="1600" dirty="0"/>
                    </a:p>
                  </a:txBody>
                  <a:tcPr/>
                </a:tc>
                <a:tc>
                  <a:txBody>
                    <a:bodyPr/>
                    <a:lstStyle/>
                    <a:p>
                      <a:r>
                        <a:rPr lang="en-ZA" sz="1600" dirty="0" smtClean="0"/>
                        <a:t>Level</a:t>
                      </a:r>
                      <a:r>
                        <a:rPr lang="en-ZA" sz="1600" baseline="0" dirty="0" smtClean="0"/>
                        <a:t> </a:t>
                      </a:r>
                      <a:endParaRPr lang="en-ZA" sz="1600" dirty="0"/>
                    </a:p>
                  </a:txBody>
                  <a:tcPr/>
                </a:tc>
                <a:tc>
                  <a:txBody>
                    <a:bodyPr/>
                    <a:lstStyle/>
                    <a:p>
                      <a:r>
                        <a:rPr lang="en-ZA" sz="1600" dirty="0" smtClean="0"/>
                        <a:t>Stakeholder </a:t>
                      </a:r>
                      <a:endParaRPr lang="en-ZA" sz="1600" dirty="0"/>
                    </a:p>
                  </a:txBody>
                  <a:tcPr/>
                </a:tc>
              </a:tr>
              <a:tr h="1257941">
                <a:tc>
                  <a:txBody>
                    <a:bodyPr/>
                    <a:lstStyle/>
                    <a:p>
                      <a:r>
                        <a:rPr lang="en-GB" sz="1600" dirty="0" smtClean="0">
                          <a:latin typeface="Arial" panose="020B0604020202020204" pitchFamily="34" charset="0"/>
                          <a:cs typeface="Arial" panose="020B0604020202020204" pitchFamily="34" charset="0"/>
                        </a:rPr>
                        <a:t>Executive ODA Co-ordinating Forum</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Minister Level </a:t>
                      </a:r>
                    </a:p>
                    <a:p>
                      <a:endParaRPr lang="en-ZA"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forum will review progress on agreed outcomes and objectives.</a:t>
                      </a:r>
                      <a:endParaRPr lang="en-ZA"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Heads of the Development Partners (International Organisations, Agencies, Embassies and High Commissions</a:t>
                      </a:r>
                      <a:endParaRPr lang="en-ZA" sz="1600" dirty="0">
                        <a:latin typeface="Arial" panose="020B0604020202020204" pitchFamily="34" charset="0"/>
                        <a:cs typeface="Arial" panose="020B0604020202020204" pitchFamily="34" charset="0"/>
                      </a:endParaRPr>
                    </a:p>
                  </a:txBody>
                  <a:tcPr/>
                </a:tc>
              </a:tr>
              <a:tr h="1852839">
                <a:tc>
                  <a:txBody>
                    <a:bodyPr/>
                    <a:lstStyle/>
                    <a:p>
                      <a:r>
                        <a:rPr lang="en-ZA" sz="1600" dirty="0" smtClean="0">
                          <a:latin typeface="Arial" panose="020B0604020202020204" pitchFamily="34" charset="0"/>
                          <a:cs typeface="Arial" panose="020B0604020202020204" pitchFamily="34" charset="0"/>
                        </a:rPr>
                        <a:t>Technical ODA Planning Forum: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Director-General</a:t>
                      </a:r>
                    </a:p>
                    <a:p>
                      <a:endParaRPr lang="en-ZA" sz="1600" dirty="0" smtClean="0">
                        <a:latin typeface="Arial" panose="020B0604020202020204" pitchFamily="34" charset="0"/>
                        <a:cs typeface="Arial" panose="020B0604020202020204" pitchFamily="34" charset="0"/>
                      </a:endParaRPr>
                    </a:p>
                    <a:p>
                      <a:endParaRPr lang="en-ZA"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forum will outline the priorities for ODA support by the departments.</a:t>
                      </a:r>
                    </a:p>
                  </a:txBody>
                  <a:tcPr/>
                </a:tc>
                <a:tc>
                  <a:txBody>
                    <a:bodyPr/>
                    <a:lstStyle/>
                    <a:p>
                      <a:pPr algn="just"/>
                      <a:r>
                        <a:rPr lang="en-GB" sz="1600" dirty="0" smtClean="0">
                          <a:latin typeface="Arial" panose="020B0604020202020204" pitchFamily="34" charset="0"/>
                          <a:cs typeface="Arial" panose="020B0604020202020204" pitchFamily="34" charset="0"/>
                        </a:rPr>
                        <a:t>Development Councillors of the Agencies, Embassies and High Commissions to agree on the specific areas for technical or/and financial support</a:t>
                      </a:r>
                    </a:p>
                    <a:p>
                      <a:pPr algn="just"/>
                      <a:endParaRPr lang="en-ZA" sz="1600" dirty="0">
                        <a:latin typeface="Arial" panose="020B0604020202020204" pitchFamily="34" charset="0"/>
                        <a:cs typeface="Arial" panose="020B0604020202020204" pitchFamily="34" charset="0"/>
                      </a:endParaRPr>
                    </a:p>
                  </a:txBody>
                  <a:tcPr/>
                </a:tc>
              </a:tr>
            </a:tbl>
          </a:graphicData>
        </a:graphic>
      </p:graphicFrame>
      <p:sp>
        <p:nvSpPr>
          <p:cNvPr id="5" name="Title 1"/>
          <p:cNvSpPr txBox="1">
            <a:spLocks/>
          </p:cNvSpPr>
          <p:nvPr/>
        </p:nvSpPr>
        <p:spPr>
          <a:xfrm>
            <a:off x="307818" y="139414"/>
            <a:ext cx="9144000" cy="505385"/>
          </a:xfrm>
          <a:prstGeom prst="rect">
            <a:avLst/>
          </a:prstGeom>
          <a:solidFill>
            <a:schemeClr val="accent3">
              <a:lumMod val="75000"/>
            </a:schemeClr>
          </a:solidFill>
        </p:spPr>
        <p:txBody>
          <a:bodyPr>
            <a:normAutofit fontScale="92500" lnSpcReduction="200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3200" b="1" dirty="0">
                <a:solidFill>
                  <a:prstClr val="white"/>
                </a:solidFill>
              </a:rPr>
              <a:t> </a:t>
            </a:r>
            <a:r>
              <a:rPr lang="en-GB" sz="3500" b="1" dirty="0">
                <a:solidFill>
                  <a:prstClr val="white"/>
                </a:solidFill>
              </a:rPr>
              <a:t>Official Development Assistance (ODA)</a:t>
            </a:r>
            <a:r>
              <a:rPr lang="en-GB" sz="3000" b="1" dirty="0" smtClean="0">
                <a:solidFill>
                  <a:prstClr val="white"/>
                </a:solidFill>
              </a:rPr>
              <a:t>)</a:t>
            </a:r>
            <a:endParaRPr lang="en-ZA" sz="2000" b="1" dirty="0">
              <a:solidFill>
                <a:prstClr val="white"/>
              </a:solidFill>
            </a:endParaRPr>
          </a:p>
        </p:txBody>
      </p:sp>
    </p:spTree>
    <p:extLst>
      <p:ext uri="{BB962C8B-B14F-4D97-AF65-F5344CB8AC3E}">
        <p14:creationId xmlns:p14="http://schemas.microsoft.com/office/powerpoint/2010/main" xmlns="" val="813860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95751" y="158761"/>
            <a:ext cx="8736495" cy="784215"/>
          </a:xfrm>
        </p:spPr>
        <p:txBody>
          <a:bodyPr>
            <a:normAutofit fontScale="90000"/>
          </a:bodyPr>
          <a:lstStyle/>
          <a:p>
            <a:pPr lvl="0" algn="ctr" eaLnBrk="0" fontAlgn="base" hangingPunct="0">
              <a:lnSpc>
                <a:spcPct val="100000"/>
              </a:lnSpc>
              <a:spcAft>
                <a:spcPct val="0"/>
              </a:spcAft>
            </a:pPr>
            <a:r>
              <a:rPr lang="en-GB" b="1" dirty="0" smtClean="0"/>
              <a:t>Official </a:t>
            </a:r>
            <a:r>
              <a:rPr lang="en-GB" b="1" dirty="0"/>
              <a:t>Development Assistance (ODA) </a:t>
            </a:r>
            <a:r>
              <a:rPr lang="en-GB" b="1" dirty="0">
                <a:latin typeface="Arial Rounded MT Bold" panose="020F0704030504030204" pitchFamily="34" charset="0"/>
              </a:rPr>
              <a:t/>
            </a:r>
            <a:br>
              <a:rPr lang="en-GB" b="1" dirty="0">
                <a:latin typeface="Arial Rounded MT Bold" panose="020F0704030504030204" pitchFamily="34" charset="0"/>
              </a:rPr>
            </a:br>
            <a:r>
              <a:rPr lang="en-GB" b="1" dirty="0">
                <a:latin typeface="Arial Rounded MT Bold" panose="020F0704030504030204" pitchFamily="34" charset="0"/>
              </a:rPr>
              <a:t/>
            </a:r>
            <a:br>
              <a:rPr lang="en-GB" b="1" dirty="0">
                <a:latin typeface="Arial Rounded MT Bold" panose="020F0704030504030204" pitchFamily="34" charset="0"/>
              </a:rPr>
            </a:br>
            <a:endParaRPr lang="en-ZA" b="1" dirty="0">
              <a:latin typeface="Arial Rounded MT Bold" panose="020F0704030504030204" pitchFamily="34" charset="0"/>
            </a:endParaRPr>
          </a:p>
        </p:txBody>
      </p:sp>
      <p:graphicFrame>
        <p:nvGraphicFramePr>
          <p:cNvPr id="5" name="Content Placeholder 4"/>
          <p:cNvGraphicFramePr>
            <a:graphicFrameLocks noGrp="1"/>
          </p:cNvGraphicFramePr>
          <p:nvPr>
            <p:ph idx="1"/>
            <p:extLst/>
          </p:nvPr>
        </p:nvGraphicFramePr>
        <p:xfrm>
          <a:off x="198438" y="942975"/>
          <a:ext cx="8737599" cy="2225040"/>
        </p:xfrm>
        <a:graphic>
          <a:graphicData uri="http://schemas.openxmlformats.org/drawingml/2006/table">
            <a:tbl>
              <a:tblPr firstRow="1" bandRow="1">
                <a:tableStyleId>{5C22544A-7EE6-4342-B048-85BDC9FD1C3A}</a:tableStyleId>
              </a:tblPr>
              <a:tblGrid>
                <a:gridCol w="2912533"/>
                <a:gridCol w="2912533"/>
                <a:gridCol w="2912533"/>
              </a:tblGrid>
              <a:tr h="370840">
                <a:tc>
                  <a:txBody>
                    <a:bodyPr/>
                    <a:lstStyle/>
                    <a:p>
                      <a:endParaRPr lang="en-ZA" dirty="0"/>
                    </a:p>
                  </a:txBody>
                  <a:tcPr/>
                </a:tc>
                <a:tc>
                  <a:txBody>
                    <a:bodyPr/>
                    <a:lstStyle/>
                    <a:p>
                      <a:endParaRPr lang="en-ZA" dirty="0"/>
                    </a:p>
                  </a:txBody>
                  <a:tcPr/>
                </a:tc>
                <a:tc>
                  <a:txBody>
                    <a:bodyPr/>
                    <a:lstStyle/>
                    <a:p>
                      <a:endParaRPr lang="en-ZA" dirty="0"/>
                    </a:p>
                  </a:txBody>
                  <a:tcPr/>
                </a:tc>
              </a:tr>
              <a:tr h="370840">
                <a:tc>
                  <a:txBody>
                    <a:bodyPr/>
                    <a:lstStyle/>
                    <a:p>
                      <a:endParaRPr lang="en-ZA" dirty="0"/>
                    </a:p>
                  </a:txBody>
                  <a:tcPr/>
                </a:tc>
                <a:tc>
                  <a:txBody>
                    <a:bodyPr/>
                    <a:lstStyle/>
                    <a:p>
                      <a:endParaRPr lang="en-ZA" dirty="0"/>
                    </a:p>
                  </a:txBody>
                  <a:tcPr/>
                </a:tc>
                <a:tc>
                  <a:txBody>
                    <a:bodyPr/>
                    <a:lstStyle/>
                    <a:p>
                      <a:endParaRPr lang="en-ZA" dirty="0"/>
                    </a:p>
                  </a:txBody>
                  <a:tcPr/>
                </a:tc>
              </a:tr>
              <a:tr h="370840">
                <a:tc>
                  <a:txBody>
                    <a:bodyPr/>
                    <a:lstStyle/>
                    <a:p>
                      <a:endParaRPr lang="en-ZA" dirty="0"/>
                    </a:p>
                  </a:txBody>
                  <a:tcPr/>
                </a:tc>
                <a:tc>
                  <a:txBody>
                    <a:bodyPr/>
                    <a:lstStyle/>
                    <a:p>
                      <a:endParaRPr lang="en-ZA" dirty="0"/>
                    </a:p>
                  </a:txBody>
                  <a:tcPr/>
                </a:tc>
                <a:tc>
                  <a:txBody>
                    <a:bodyPr/>
                    <a:lstStyle/>
                    <a:p>
                      <a:endParaRPr lang="en-ZA" dirty="0"/>
                    </a:p>
                  </a:txBody>
                  <a:tcPr/>
                </a:tc>
              </a:tr>
              <a:tr h="370840">
                <a:tc>
                  <a:txBody>
                    <a:bodyPr/>
                    <a:lstStyle/>
                    <a:p>
                      <a:endParaRPr lang="en-ZA" dirty="0"/>
                    </a:p>
                  </a:txBody>
                  <a:tcPr/>
                </a:tc>
                <a:tc>
                  <a:txBody>
                    <a:bodyPr/>
                    <a:lstStyle/>
                    <a:p>
                      <a:endParaRPr lang="en-ZA" dirty="0"/>
                    </a:p>
                  </a:txBody>
                  <a:tcPr/>
                </a:tc>
                <a:tc>
                  <a:txBody>
                    <a:bodyPr/>
                    <a:lstStyle/>
                    <a:p>
                      <a:endParaRPr lang="en-ZA" dirty="0"/>
                    </a:p>
                  </a:txBody>
                  <a:tcPr/>
                </a:tc>
              </a:tr>
              <a:tr h="370840">
                <a:tc>
                  <a:txBody>
                    <a:bodyPr/>
                    <a:lstStyle/>
                    <a:p>
                      <a:endParaRPr lang="en-ZA" dirty="0"/>
                    </a:p>
                  </a:txBody>
                  <a:tcPr/>
                </a:tc>
                <a:tc>
                  <a:txBody>
                    <a:bodyPr/>
                    <a:lstStyle/>
                    <a:p>
                      <a:endParaRPr lang="en-ZA" dirty="0"/>
                    </a:p>
                  </a:txBody>
                  <a:tcPr/>
                </a:tc>
                <a:tc>
                  <a:txBody>
                    <a:bodyPr/>
                    <a:lstStyle/>
                    <a:p>
                      <a:endParaRPr lang="en-ZA" dirty="0"/>
                    </a:p>
                  </a:txBody>
                  <a:tcPr/>
                </a:tc>
              </a:tr>
              <a:tr h="370840">
                <a:tc>
                  <a:txBody>
                    <a:bodyPr/>
                    <a:lstStyle/>
                    <a:p>
                      <a:endParaRPr lang="en-ZA" dirty="0"/>
                    </a:p>
                  </a:txBody>
                  <a:tcPr/>
                </a:tc>
                <a:tc>
                  <a:txBody>
                    <a:bodyPr/>
                    <a:lstStyle/>
                    <a:p>
                      <a:endParaRPr lang="en-ZA" dirty="0"/>
                    </a:p>
                  </a:txBody>
                  <a:tcPr/>
                </a:tc>
                <a:tc>
                  <a:txBody>
                    <a:bodyPr/>
                    <a:lstStyle/>
                    <a:p>
                      <a:endParaRPr lang="en-ZA" dirty="0"/>
                    </a:p>
                  </a:txBody>
                  <a:tcPr/>
                </a:tc>
              </a:tr>
            </a:tbl>
          </a:graphicData>
        </a:graphic>
      </p:graphicFrame>
      <p:graphicFrame>
        <p:nvGraphicFramePr>
          <p:cNvPr id="4" name="Table 3"/>
          <p:cNvGraphicFramePr>
            <a:graphicFrameLocks noGrp="1"/>
          </p:cNvGraphicFramePr>
          <p:nvPr>
            <p:extLst/>
          </p:nvPr>
        </p:nvGraphicFramePr>
        <p:xfrm>
          <a:off x="198781" y="942976"/>
          <a:ext cx="8737256" cy="5534942"/>
        </p:xfrm>
        <a:graphic>
          <a:graphicData uri="http://schemas.openxmlformats.org/drawingml/2006/table">
            <a:tbl>
              <a:tblPr firstRow="1" bandRow="1">
                <a:tableStyleId>{5C22544A-7EE6-4342-B048-85BDC9FD1C3A}</a:tableStyleId>
              </a:tblPr>
              <a:tblGrid>
                <a:gridCol w="8737256"/>
              </a:tblGrid>
              <a:tr h="386985">
                <a:tc>
                  <a:txBody>
                    <a:bodyPr/>
                    <a:lstStyle/>
                    <a:p>
                      <a:pPr marL="914400" marR="0" lvl="2" indent="0" algn="l" defTabSz="914400" rtl="0" eaLnBrk="1" fontAlgn="auto" latinLnBrk="0" hangingPunct="1">
                        <a:lnSpc>
                          <a:spcPct val="90000"/>
                        </a:lnSpc>
                        <a:spcBef>
                          <a:spcPts val="500"/>
                        </a:spcBef>
                        <a:spcAft>
                          <a:spcPts val="0"/>
                        </a:spcAft>
                        <a:buClrTx/>
                        <a:buSzTx/>
                        <a:buFont typeface="+mj-lt"/>
                        <a:buNone/>
                        <a:tabLst/>
                        <a:defRPr/>
                      </a:pPr>
                      <a:endParaRPr kumimoji="0" lang="en-ZA" sz="1800" b="0"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txBody>
                  <a:tcPr/>
                </a:tc>
              </a:tr>
              <a:tr h="5147957">
                <a:tc>
                  <a:txBody>
                    <a:bodyPr/>
                    <a:lstStyle/>
                    <a:p>
                      <a:pPr marL="285750" indent="-285750">
                        <a:buFont typeface="Wingdings" panose="05000000000000000000" pitchFamily="2" charset="2"/>
                        <a:buChar char="q"/>
                      </a:pPr>
                      <a:r>
                        <a:rPr lang="en-GB" b="1" baseline="0" dirty="0" smtClean="0"/>
                        <a:t>Through mobilising and soliciting resources for Women, Youth and Persons with Dissabilities in the next five (5) years,  the Department will embark on the following ODA Partnerships :</a:t>
                      </a:r>
                    </a:p>
                    <a:p>
                      <a:pPr marL="285750" indent="-285750">
                        <a:buFont typeface="Wingdings" panose="05000000000000000000" pitchFamily="2" charset="2"/>
                        <a:buChar char="q"/>
                      </a:pPr>
                      <a:endParaRPr lang="en-GB" baseline="0" dirty="0" smtClean="0"/>
                    </a:p>
                    <a:p>
                      <a:pPr marL="285750" indent="-285750">
                        <a:buFont typeface="Wingdings" panose="05000000000000000000" pitchFamily="2" charset="2"/>
                        <a:buChar char="q"/>
                      </a:pPr>
                      <a:endParaRPr lang="en-GB" baseline="0" dirty="0" smtClean="0"/>
                    </a:p>
                    <a:p>
                      <a:pPr marL="285750" indent="-285750">
                        <a:buFont typeface="Wingdings" panose="05000000000000000000" pitchFamily="2" charset="2"/>
                        <a:buChar char="q"/>
                      </a:pPr>
                      <a:endParaRPr lang="en-GB" baseline="0" dirty="0" smtClean="0"/>
                    </a:p>
                    <a:p>
                      <a:pPr marL="285750" indent="-285750">
                        <a:buFont typeface="Wingdings" panose="05000000000000000000" pitchFamily="2" charset="2"/>
                        <a:buChar char="q"/>
                      </a:pPr>
                      <a:endParaRPr lang="en-GB" dirty="0" smtClean="0"/>
                    </a:p>
                  </a:txBody>
                  <a:tcPr/>
                </a:tc>
              </a:tr>
            </a:tbl>
          </a:graphicData>
        </a:graphic>
      </p:graphicFrame>
      <p:graphicFrame>
        <p:nvGraphicFramePr>
          <p:cNvPr id="6" name="Table 5"/>
          <p:cNvGraphicFramePr>
            <a:graphicFrameLocks noGrp="1"/>
          </p:cNvGraphicFramePr>
          <p:nvPr>
            <p:extLst/>
          </p:nvPr>
        </p:nvGraphicFramePr>
        <p:xfrm>
          <a:off x="377781" y="2555913"/>
          <a:ext cx="8135154" cy="3602516"/>
        </p:xfrm>
        <a:graphic>
          <a:graphicData uri="http://schemas.openxmlformats.org/drawingml/2006/table">
            <a:tbl>
              <a:tblPr firstRow="1" bandRow="1">
                <a:tableStyleId>{5C22544A-7EE6-4342-B048-85BDC9FD1C3A}</a:tableStyleId>
              </a:tblPr>
              <a:tblGrid>
                <a:gridCol w="2711718"/>
                <a:gridCol w="2711718"/>
                <a:gridCol w="2711718"/>
              </a:tblGrid>
              <a:tr h="541198">
                <a:tc>
                  <a:txBody>
                    <a:bodyPr/>
                    <a:lstStyle/>
                    <a:p>
                      <a:r>
                        <a:rPr lang="en-ZA" sz="1600" dirty="0" smtClean="0">
                          <a:latin typeface="Arial" panose="020B0604020202020204" pitchFamily="34" charset="0"/>
                          <a:cs typeface="Arial" panose="020B0604020202020204" pitchFamily="34" charset="0"/>
                        </a:rPr>
                        <a:t>Country / Institution</a:t>
                      </a:r>
                      <a:r>
                        <a:rPr lang="en-ZA" sz="1600" baseline="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Nature of Interest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Nature of ODA</a:t>
                      </a:r>
                      <a:endParaRPr lang="en-ZA" sz="1600" dirty="0">
                        <a:latin typeface="Arial" panose="020B0604020202020204" pitchFamily="34" charset="0"/>
                        <a:cs typeface="Arial" panose="020B0604020202020204" pitchFamily="34" charset="0"/>
                      </a:endParaRPr>
                    </a:p>
                  </a:txBody>
                  <a:tcPr/>
                </a:tc>
              </a:tr>
              <a:tr h="653540">
                <a:tc>
                  <a:txBody>
                    <a:bodyPr/>
                    <a:lstStyle/>
                    <a:p>
                      <a:r>
                        <a:rPr lang="en-ZA" sz="1600" dirty="0" smtClean="0">
                          <a:latin typeface="Arial" panose="020B0604020202020204" pitchFamily="34" charset="0"/>
                          <a:cs typeface="Arial" panose="020B0604020202020204" pitchFamily="34" charset="0"/>
                        </a:rPr>
                        <a:t>European Union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Gender Equality and Women Empowerment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Monetary support and Technical Assistance </a:t>
                      </a:r>
                      <a:endParaRPr lang="en-ZA" sz="1600" dirty="0">
                        <a:latin typeface="Arial" panose="020B0604020202020204" pitchFamily="34" charset="0"/>
                        <a:cs typeface="Arial" panose="020B0604020202020204" pitchFamily="34" charset="0"/>
                      </a:endParaRPr>
                    </a:p>
                  </a:txBody>
                  <a:tcPr/>
                </a:tc>
              </a:tr>
              <a:tr h="1203889">
                <a:tc>
                  <a:txBody>
                    <a:bodyPr/>
                    <a:lstStyle/>
                    <a:p>
                      <a:r>
                        <a:rPr lang="en-ZA" sz="1600" dirty="0" smtClean="0">
                          <a:latin typeface="Arial" panose="020B0604020202020204" pitchFamily="34" charset="0"/>
                          <a:cs typeface="Arial" panose="020B0604020202020204" pitchFamily="34" charset="0"/>
                        </a:rPr>
                        <a:t>United Kingdom </a:t>
                      </a:r>
                      <a:endParaRPr lang="en-ZA"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Harness an Inclusive Demographic Dividend and drive Gender Equality in Africa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Technical Assistance</a:t>
                      </a:r>
                      <a:endParaRPr lang="en-ZA" sz="1600" dirty="0">
                        <a:latin typeface="Arial" panose="020B0604020202020204" pitchFamily="34" charset="0"/>
                        <a:cs typeface="Arial" panose="020B0604020202020204" pitchFamily="34" charset="0"/>
                      </a:endParaRPr>
                    </a:p>
                  </a:txBody>
                  <a:tcPr/>
                </a:tc>
              </a:tr>
              <a:tr h="1203889">
                <a:tc>
                  <a:txBody>
                    <a:bodyPr/>
                    <a:lstStyle/>
                    <a:p>
                      <a:r>
                        <a:rPr lang="en-ZA" sz="1600" dirty="0" smtClean="0">
                          <a:latin typeface="Arial" panose="020B0604020202020204" pitchFamily="34" charset="0"/>
                          <a:cs typeface="Arial" panose="020B0604020202020204" pitchFamily="34" charset="0"/>
                        </a:rPr>
                        <a:t>UNICEF</a:t>
                      </a:r>
                      <a:endParaRPr lang="en-ZA"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Roll-out of an Automated Reporting System Against the National Youth</a:t>
                      </a:r>
                      <a:r>
                        <a:rPr lang="en-GB" sz="1600" baseline="0" dirty="0" smtClean="0">
                          <a:latin typeface="Arial" panose="020B0604020202020204" pitchFamily="34" charset="0"/>
                          <a:cs typeface="Arial" panose="020B0604020202020204" pitchFamily="34" charset="0"/>
                        </a:rPr>
                        <a:t> Policy and M&amp;E Framework. </a:t>
                      </a:r>
                      <a:endParaRPr lang="en-GB" sz="1600" dirty="0" smtClean="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Technical Assistance</a:t>
                      </a:r>
                      <a:endParaRPr lang="en-ZA" sz="1600" dirty="0">
                        <a:latin typeface="Arial" panose="020B0604020202020204" pitchFamily="34" charset="0"/>
                        <a:cs typeface="Arial" panose="020B0604020202020204" pitchFamily="34" charset="0"/>
                      </a:endParaRPr>
                    </a:p>
                  </a:txBody>
                  <a:tcPr/>
                </a:tc>
              </a:tr>
            </a:tbl>
          </a:graphicData>
        </a:graphic>
      </p:graphicFrame>
      <p:sp>
        <p:nvSpPr>
          <p:cNvPr id="7" name="Title 1"/>
          <p:cNvSpPr txBox="1">
            <a:spLocks/>
          </p:cNvSpPr>
          <p:nvPr/>
        </p:nvSpPr>
        <p:spPr>
          <a:xfrm>
            <a:off x="198781" y="298175"/>
            <a:ext cx="8945219" cy="505385"/>
          </a:xfrm>
          <a:prstGeom prst="rect">
            <a:avLst/>
          </a:prstGeom>
          <a:solidFill>
            <a:schemeClr val="accent3">
              <a:lumMod val="75000"/>
            </a:schemeClr>
          </a:solidFill>
        </p:spPr>
        <p:txBody>
          <a:bodyPr>
            <a:normAutofit fontScale="92500" lnSpcReduction="200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3200" b="1" dirty="0">
                <a:solidFill>
                  <a:prstClr val="white"/>
                </a:solidFill>
              </a:rPr>
              <a:t> </a:t>
            </a:r>
            <a:r>
              <a:rPr lang="en-GB" sz="3500" b="1" dirty="0">
                <a:solidFill>
                  <a:prstClr val="white"/>
                </a:solidFill>
              </a:rPr>
              <a:t>Official Development Assistance (ODA)</a:t>
            </a:r>
            <a:r>
              <a:rPr lang="en-GB" sz="3000" b="1" dirty="0" smtClean="0">
                <a:solidFill>
                  <a:prstClr val="white"/>
                </a:solidFill>
              </a:rPr>
              <a:t>)</a:t>
            </a:r>
            <a:endParaRPr lang="en-ZA" sz="2000" b="1" dirty="0">
              <a:solidFill>
                <a:prstClr val="white"/>
              </a:solidFill>
            </a:endParaRPr>
          </a:p>
        </p:txBody>
      </p:sp>
    </p:spTree>
    <p:extLst>
      <p:ext uri="{BB962C8B-B14F-4D97-AF65-F5344CB8AC3E}">
        <p14:creationId xmlns:p14="http://schemas.microsoft.com/office/powerpoint/2010/main" xmlns="" val="2646809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156E41-A32E-CB40-AA0D-A68570179920}"/>
              </a:ext>
            </a:extLst>
          </p:cNvPr>
          <p:cNvSpPr>
            <a:spLocks noGrp="1"/>
          </p:cNvSpPr>
          <p:nvPr>
            <p:ph idx="1"/>
          </p:nvPr>
        </p:nvSpPr>
        <p:spPr>
          <a:xfrm>
            <a:off x="198781" y="542926"/>
            <a:ext cx="8736495" cy="5580236"/>
          </a:xfrm>
        </p:spPr>
        <p:txBody>
          <a:bodyPr>
            <a:normAutofit/>
          </a:bodyPr>
          <a:lstStyle/>
          <a:p>
            <a:pPr lvl="0" algn="just"/>
            <a:r>
              <a:rPr lang="en-GB" sz="1600" dirty="0">
                <a:solidFill>
                  <a:prstClr val="black"/>
                </a:solidFill>
              </a:rPr>
              <a:t>The activities on International  Treaty Obligations follow an on-going basis, and the country is expected and obligated to report on activities, progress and implementation of the treaty prescript(s), on periodic basis. The  specific treaty reporting cycles for international treaties , vary between two – five years. </a:t>
            </a:r>
          </a:p>
          <a:p>
            <a:pPr marL="285750" lvl="0" indent="-285750" algn="just">
              <a:lnSpc>
                <a:spcPct val="100000"/>
              </a:lnSpc>
              <a:spcBef>
                <a:spcPts val="0"/>
              </a:spcBef>
              <a:buFont typeface="Wingdings" panose="05000000000000000000" pitchFamily="2" charset="2"/>
              <a:buChar char="q"/>
            </a:pPr>
            <a:endParaRPr lang="en-GB" sz="2000" dirty="0">
              <a:solidFill>
                <a:prstClr val="black"/>
              </a:solidFill>
            </a:endParaRPr>
          </a:p>
          <a:p>
            <a:pPr algn="just"/>
            <a:r>
              <a:rPr lang="en-GB" sz="1600" dirty="0">
                <a:solidFill>
                  <a:prstClr val="black"/>
                </a:solidFill>
              </a:rPr>
              <a:t>In the next five(5) years the Department will lead the country  treaty obligations report on the following :</a:t>
            </a:r>
          </a:p>
          <a:p>
            <a:pPr marL="800100" lvl="1" indent="-342900" algn="just">
              <a:lnSpc>
                <a:spcPct val="100000"/>
              </a:lnSpc>
              <a:spcBef>
                <a:spcPts val="0"/>
              </a:spcBef>
              <a:buFont typeface="+mj-lt"/>
              <a:buAutoNum type="arabicPeriod"/>
            </a:pPr>
            <a:r>
              <a:rPr lang="en-GB" sz="1600" dirty="0">
                <a:solidFill>
                  <a:prstClr val="black"/>
                </a:solidFill>
              </a:rPr>
              <a:t>African Commission on Human and People’s Rights (ACHPR)</a:t>
            </a:r>
          </a:p>
          <a:p>
            <a:pPr marL="800100" lvl="1" indent="-342900" algn="just">
              <a:lnSpc>
                <a:spcPct val="100000"/>
              </a:lnSpc>
              <a:spcBef>
                <a:spcPts val="0"/>
              </a:spcBef>
              <a:buFont typeface="+mj-lt"/>
              <a:buAutoNum type="arabicPeriod"/>
            </a:pPr>
            <a:r>
              <a:rPr lang="en-GB" sz="1600" dirty="0">
                <a:solidFill>
                  <a:prstClr val="black"/>
                </a:solidFill>
              </a:rPr>
              <a:t>Convention on the Rights of Persons with Disabilities (CRPD) </a:t>
            </a:r>
          </a:p>
          <a:p>
            <a:pPr marL="800100" lvl="1" indent="-342900" algn="just">
              <a:lnSpc>
                <a:spcPct val="100000"/>
              </a:lnSpc>
              <a:spcBef>
                <a:spcPts val="0"/>
              </a:spcBef>
              <a:buFont typeface="+mj-lt"/>
              <a:buAutoNum type="arabicPeriod"/>
            </a:pPr>
            <a:r>
              <a:rPr lang="en-GB" sz="1600" dirty="0" smtClean="0">
                <a:solidFill>
                  <a:prstClr val="black"/>
                </a:solidFill>
              </a:rPr>
              <a:t>Convention </a:t>
            </a:r>
            <a:r>
              <a:rPr lang="en-GB" sz="1600" dirty="0">
                <a:solidFill>
                  <a:prstClr val="black"/>
                </a:solidFill>
              </a:rPr>
              <a:t>on the Elimination of All Forms of Discrimination against Women (CEDAW)</a:t>
            </a:r>
          </a:p>
          <a:p>
            <a:pPr marL="0" lvl="0" indent="0" algn="just">
              <a:buNone/>
            </a:pPr>
            <a:endParaRPr lang="en-ZA" sz="2400" dirty="0" smtClean="0">
              <a:solidFill>
                <a:schemeClr val="tx1"/>
              </a:solidFill>
            </a:endParaRPr>
          </a:p>
        </p:txBody>
      </p:sp>
      <p:sp>
        <p:nvSpPr>
          <p:cNvPr id="4" name="Title 1"/>
          <p:cNvSpPr txBox="1">
            <a:spLocks/>
          </p:cNvSpPr>
          <p:nvPr/>
        </p:nvSpPr>
        <p:spPr>
          <a:xfrm>
            <a:off x="113968" y="37541"/>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2000" b="1" dirty="0" smtClean="0">
                <a:solidFill>
                  <a:prstClr val="white"/>
                </a:solidFill>
              </a:rPr>
              <a:t>International Relations </a:t>
            </a:r>
            <a:r>
              <a:rPr lang="en-GB" sz="2000" b="1" dirty="0">
                <a:solidFill>
                  <a:prstClr val="white"/>
                </a:solidFill>
              </a:rPr>
              <a:t>Treaty Obligations</a:t>
            </a:r>
            <a:endParaRPr lang="en-ZA" sz="1200" b="1" dirty="0">
              <a:solidFill>
                <a:prstClr val="white"/>
              </a:solidFill>
            </a:endParaRPr>
          </a:p>
        </p:txBody>
      </p:sp>
    </p:spTree>
    <p:extLst>
      <p:ext uri="{BB962C8B-B14F-4D97-AF65-F5344CB8AC3E}">
        <p14:creationId xmlns:p14="http://schemas.microsoft.com/office/powerpoint/2010/main" xmlns="" val="2722946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99391" y="117304"/>
            <a:ext cx="8736495" cy="784215"/>
          </a:xfrm>
        </p:spPr>
        <p:txBody>
          <a:bodyPr>
            <a:normAutofit fontScale="90000"/>
          </a:bodyPr>
          <a:lstStyle/>
          <a:p>
            <a:pPr lvl="0" algn="ctr" eaLnBrk="0" fontAlgn="base" hangingPunct="0">
              <a:lnSpc>
                <a:spcPct val="100000"/>
              </a:lnSpc>
              <a:spcAft>
                <a:spcPct val="0"/>
              </a:spcAft>
            </a:pPr>
            <a:r>
              <a:rPr lang="en-GB" b="1" dirty="0" smtClean="0"/>
              <a:t>IR Treaty Obligations and Reporting</a:t>
            </a:r>
            <a:r>
              <a:rPr lang="en-GB" b="1" dirty="0">
                <a:latin typeface="Arial Rounded MT Bold" panose="020F0704030504030204" pitchFamily="34" charset="0"/>
              </a:rPr>
              <a:t/>
            </a:r>
            <a:br>
              <a:rPr lang="en-GB" b="1" dirty="0">
                <a:latin typeface="Arial Rounded MT Bold" panose="020F0704030504030204" pitchFamily="34" charset="0"/>
              </a:rPr>
            </a:br>
            <a:endParaRPr lang="en-ZA" b="1"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787632795"/>
              </p:ext>
            </p:extLst>
          </p:nvPr>
        </p:nvGraphicFramePr>
        <p:xfrm>
          <a:off x="270456" y="815788"/>
          <a:ext cx="8565429" cy="5377321"/>
        </p:xfrm>
        <a:graphic>
          <a:graphicData uri="http://schemas.openxmlformats.org/drawingml/2006/table">
            <a:tbl>
              <a:tblPr firstRow="1" bandRow="1">
                <a:tableStyleId>{5C22544A-7EE6-4342-B048-85BDC9FD1C3A}</a:tableStyleId>
              </a:tblPr>
              <a:tblGrid>
                <a:gridCol w="5460643"/>
                <a:gridCol w="1229977"/>
                <a:gridCol w="1874809"/>
              </a:tblGrid>
              <a:tr h="509365">
                <a:tc>
                  <a:txBody>
                    <a:bodyPr/>
                    <a:lstStyle/>
                    <a:p>
                      <a:pPr algn="ctr">
                        <a:lnSpc>
                          <a:spcPct val="100000"/>
                        </a:lnSpc>
                        <a:spcBef>
                          <a:spcPts val="0"/>
                        </a:spcBef>
                      </a:pPr>
                      <a:r>
                        <a:rPr lang="en-ZA" sz="1100" dirty="0" smtClean="0">
                          <a:latin typeface="Arial" panose="020B0604020202020204" pitchFamily="34" charset="0"/>
                          <a:cs typeface="Arial" panose="020B0604020202020204" pitchFamily="34" charset="0"/>
                        </a:rPr>
                        <a:t>Treaty /Protocols and  Declaration </a:t>
                      </a:r>
                      <a:endParaRPr lang="en-ZA" sz="1100" dirty="0">
                        <a:latin typeface="Arial" panose="020B0604020202020204" pitchFamily="34" charset="0"/>
                        <a:cs typeface="Arial" panose="020B0604020202020204" pitchFamily="34" charset="0"/>
                      </a:endParaRPr>
                    </a:p>
                  </a:txBody>
                  <a:tcPr/>
                </a:tc>
                <a:tc>
                  <a:txBody>
                    <a:bodyPr/>
                    <a:lstStyle/>
                    <a:p>
                      <a:pPr>
                        <a:lnSpc>
                          <a:spcPct val="100000"/>
                        </a:lnSpc>
                        <a:spcBef>
                          <a:spcPts val="0"/>
                        </a:spcBef>
                      </a:pPr>
                      <a:r>
                        <a:rPr lang="en-ZA" sz="1100" dirty="0" smtClean="0">
                          <a:latin typeface="Arial" panose="020B0604020202020204" pitchFamily="34" charset="0"/>
                          <a:cs typeface="Arial" panose="020B0604020202020204" pitchFamily="34" charset="0"/>
                        </a:rPr>
                        <a:t>Entry</a:t>
                      </a:r>
                      <a:r>
                        <a:rPr lang="en-ZA" sz="1100" baseline="0" dirty="0" smtClean="0">
                          <a:latin typeface="Arial" panose="020B0604020202020204" pitchFamily="34" charset="0"/>
                          <a:cs typeface="Arial" panose="020B0604020202020204" pitchFamily="34" charset="0"/>
                        </a:rPr>
                        <a:t> of Force Date </a:t>
                      </a:r>
                      <a:endParaRPr lang="en-ZA" sz="1100" dirty="0">
                        <a:latin typeface="Arial" panose="020B0604020202020204" pitchFamily="34" charset="0"/>
                        <a:cs typeface="Arial" panose="020B0604020202020204" pitchFamily="34" charset="0"/>
                      </a:endParaRPr>
                    </a:p>
                  </a:txBody>
                  <a:tcPr/>
                </a:tc>
                <a:tc>
                  <a:txBody>
                    <a:bodyPr/>
                    <a:lstStyle/>
                    <a:p>
                      <a:pPr>
                        <a:lnSpc>
                          <a:spcPct val="100000"/>
                        </a:lnSpc>
                        <a:spcBef>
                          <a:spcPts val="0"/>
                        </a:spcBef>
                      </a:pPr>
                      <a:r>
                        <a:rPr lang="en-ZA" sz="1100" dirty="0" smtClean="0">
                          <a:latin typeface="Arial" panose="020B0604020202020204" pitchFamily="34" charset="0"/>
                          <a:cs typeface="Arial" panose="020B0604020202020204" pitchFamily="34" charset="0"/>
                        </a:rPr>
                        <a:t>Reporting Cycle </a:t>
                      </a:r>
                      <a:endParaRPr lang="en-ZA" sz="1100" dirty="0">
                        <a:latin typeface="Arial" panose="020B0604020202020204" pitchFamily="34" charset="0"/>
                        <a:cs typeface="Arial" panose="020B0604020202020204" pitchFamily="34" charset="0"/>
                      </a:endParaRPr>
                    </a:p>
                  </a:txBody>
                  <a:tcPr/>
                </a:tc>
              </a:tr>
              <a:tr h="479951">
                <a:tc>
                  <a:txBody>
                    <a:bodyPr/>
                    <a:lstStyle/>
                    <a:p>
                      <a:pPr indent="82550" algn="l">
                        <a:lnSpc>
                          <a:spcPct val="100000"/>
                        </a:lnSpc>
                        <a:spcBef>
                          <a:spcPts val="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Protocol</a:t>
                      </a:r>
                      <a:r>
                        <a:rPr lang="en-US" sz="1100" baseline="0" dirty="0" smtClean="0">
                          <a:effectLst/>
                          <a:latin typeface="Arial" panose="020B0604020202020204" pitchFamily="34" charset="0"/>
                          <a:ea typeface="Times New Roman" panose="02020603050405020304" pitchFamily="18" charset="0"/>
                          <a:cs typeface="Arial" panose="020B0604020202020204" pitchFamily="34" charset="0"/>
                        </a:rPr>
                        <a:t> on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African Commission </a:t>
                      </a:r>
                      <a:r>
                        <a:rPr lang="en-US" sz="1100" dirty="0">
                          <a:effectLst/>
                          <a:latin typeface="Arial" panose="020B0604020202020204" pitchFamily="34" charset="0"/>
                          <a:ea typeface="Times New Roman" panose="02020603050405020304" pitchFamily="18" charset="0"/>
                          <a:cs typeface="Arial" panose="020B0604020202020204" pitchFamily="34" charset="0"/>
                        </a:rPr>
                        <a:t>on Human and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People’s</a:t>
                      </a:r>
                      <a:r>
                        <a:rPr lang="en-ZA" sz="11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Rights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indent="82550" algn="l">
                        <a:lnSpc>
                          <a:spcPct val="100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(ACHPR)</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indent="82550" algn="l">
                        <a:lnSpc>
                          <a:spcPct val="100000"/>
                        </a:lnSpc>
                        <a:spcBef>
                          <a:spcPts val="0"/>
                        </a:spcBef>
                        <a:spcAft>
                          <a:spcPts val="0"/>
                        </a:spcAft>
                      </a:pPr>
                      <a:r>
                        <a:rPr lang="en-US" sz="11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p>
                      <a:pPr indent="82550" algn="l">
                        <a:lnSpc>
                          <a:spcPct val="100000"/>
                        </a:lnSpc>
                        <a:spcBef>
                          <a:spcPts val="0"/>
                        </a:spcBef>
                        <a:spcAft>
                          <a:spcPts val="0"/>
                        </a:spcAft>
                      </a:pPr>
                      <a:r>
                        <a:rPr lang="en-US" sz="1100" b="1" dirty="0" smtClean="0">
                          <a:effectLst/>
                          <a:latin typeface="Arial" panose="020B0604020202020204" pitchFamily="34" charset="0"/>
                          <a:ea typeface="Times New Roman" panose="02020603050405020304" pitchFamily="18" charset="0"/>
                          <a:cs typeface="Arial" panose="020B0604020202020204" pitchFamily="34" charset="0"/>
                        </a:rPr>
                        <a:t>25 </a:t>
                      </a:r>
                      <a:r>
                        <a:rPr lang="en-US" sz="1100" b="1" dirty="0">
                          <a:effectLst/>
                          <a:latin typeface="Arial" panose="020B0604020202020204" pitchFamily="34" charset="0"/>
                          <a:ea typeface="Times New Roman" panose="02020603050405020304" pitchFamily="18" charset="0"/>
                          <a:cs typeface="Arial" panose="020B0604020202020204" pitchFamily="34" charset="0"/>
                        </a:rPr>
                        <a:t>11 2005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algn="l">
                        <a:lnSpc>
                          <a:spcPct val="10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Two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years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r>
              <a:tr h="319967">
                <a:tc>
                  <a:txBody>
                    <a:bodyPr/>
                    <a:lstStyle/>
                    <a:p>
                      <a:pPr>
                        <a:lnSpc>
                          <a:spcPct val="100000"/>
                        </a:lnSpc>
                        <a:spcBef>
                          <a:spcPts val="0"/>
                        </a:spcBef>
                      </a:pPr>
                      <a:r>
                        <a:rPr lang="en-GB" sz="1100" dirty="0" smtClean="0">
                          <a:latin typeface="Arial" panose="020B0604020202020204" pitchFamily="34" charset="0"/>
                          <a:cs typeface="Arial" panose="020B0604020202020204" pitchFamily="34" charset="0"/>
                        </a:rPr>
                        <a:t>Protocol to the African Charter on Human and People’s Rights on the Rights of Persons with Disabilities in Africa</a:t>
                      </a:r>
                      <a:endParaRPr lang="en-ZA" sz="1100" dirty="0">
                        <a:latin typeface="Arial" panose="020B0604020202020204" pitchFamily="34" charset="0"/>
                        <a:cs typeface="Arial" panose="020B0604020202020204" pitchFamily="34" charset="0"/>
                      </a:endParaRPr>
                    </a:p>
                  </a:txBody>
                  <a:tcPr marL="0" marR="42545" marT="0" marB="0"/>
                </a:tc>
                <a:tc>
                  <a:txBody>
                    <a:bodyPr/>
                    <a:lstStyle/>
                    <a:p>
                      <a:pPr>
                        <a:lnSpc>
                          <a:spcPct val="100000"/>
                        </a:lnSpc>
                        <a:spcBef>
                          <a:spcPts val="0"/>
                        </a:spcBef>
                      </a:pPr>
                      <a:r>
                        <a:rPr lang="en-ZA" sz="1100" dirty="0" smtClean="0">
                          <a:latin typeface="Arial" panose="020B0604020202020204" pitchFamily="34" charset="0"/>
                          <a:cs typeface="Arial" panose="020B0604020202020204" pitchFamily="34" charset="0"/>
                        </a:rPr>
                        <a:t>29</a:t>
                      </a:r>
                      <a:r>
                        <a:rPr lang="en-ZA" sz="1100" baseline="0" dirty="0" smtClean="0">
                          <a:latin typeface="Arial" panose="020B0604020202020204" pitchFamily="34" charset="0"/>
                          <a:cs typeface="Arial" panose="020B0604020202020204" pitchFamily="34" charset="0"/>
                        </a:rPr>
                        <a:t>012018</a:t>
                      </a:r>
                      <a:endParaRPr lang="en-ZA" sz="1100" dirty="0">
                        <a:latin typeface="Arial" panose="020B0604020202020204" pitchFamily="34" charset="0"/>
                        <a:cs typeface="Arial" panose="020B0604020202020204" pitchFamily="34" charset="0"/>
                      </a:endParaRPr>
                    </a:p>
                  </a:txBody>
                  <a:tcPr marL="0" marR="42545" marT="0" marB="0"/>
                </a:tc>
                <a:tc>
                  <a:txBody>
                    <a:bodyPr/>
                    <a:lstStyle/>
                    <a:p>
                      <a:pPr algn="l">
                        <a:lnSpc>
                          <a:spcPct val="100000"/>
                        </a:lnSpc>
                        <a:spcBef>
                          <a:spcPts val="0"/>
                        </a:spcBef>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r>
              <a:tr h="360009">
                <a:tc>
                  <a:txBody>
                    <a:bodyPr/>
                    <a:lstStyle/>
                    <a:p>
                      <a:pPr marL="82550" algn="l">
                        <a:lnSpc>
                          <a:spcPct val="100000"/>
                        </a:lnSpc>
                        <a:spcBef>
                          <a:spcPts val="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Convention</a:t>
                      </a:r>
                      <a:r>
                        <a:rPr lang="en-US" sz="11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on the Rights of Persons with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Disabilities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indent="82550" algn="l">
                        <a:lnSpc>
                          <a:spcPct val="100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(CRPD)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indent="82550" algn="l">
                        <a:lnSpc>
                          <a:spcPct val="100000"/>
                        </a:lnSpc>
                        <a:spcBef>
                          <a:spcPts val="0"/>
                        </a:spcBef>
                        <a:spcAft>
                          <a:spcPts val="0"/>
                        </a:spcAft>
                      </a:pPr>
                      <a:r>
                        <a:rPr lang="en-US" sz="1100" b="1" dirty="0" smtClean="0">
                          <a:effectLst/>
                          <a:latin typeface="Arial" panose="020B0604020202020204" pitchFamily="34" charset="0"/>
                          <a:ea typeface="Times New Roman" panose="02020603050405020304" pitchFamily="18" charset="0"/>
                          <a:cs typeface="Arial" panose="020B0604020202020204" pitchFamily="34" charset="0"/>
                        </a:rPr>
                        <a:t>03052008</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algn="l">
                        <a:lnSpc>
                          <a:spcPct val="10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Four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years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r>
              <a:tr h="426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smtClean="0">
                          <a:effectLst/>
                          <a:highlight>
                            <a:srgbClr val="FFFFFF"/>
                          </a:highlight>
                          <a:latin typeface="Arial" panose="020B0604020202020204" pitchFamily="34" charset="0"/>
                          <a:ea typeface="Times New Roman" panose="02020603050405020304" pitchFamily="18" charset="0"/>
                          <a:cs typeface="Arial" panose="020B0604020202020204" pitchFamily="34" charset="0"/>
                        </a:rPr>
                        <a:t>Convention on the Elimination of All Forms of Discrimination against Women </a:t>
                      </a:r>
                      <a:r>
                        <a:rPr lang="en-US" sz="1100" b="1" dirty="0" smtClean="0">
                          <a:effectLst/>
                          <a:highlight>
                            <a:srgbClr val="FFFFFF"/>
                          </a:highlight>
                          <a:latin typeface="Arial" panose="020B0604020202020204" pitchFamily="34" charset="0"/>
                          <a:ea typeface="Times New Roman" panose="02020603050405020304" pitchFamily="18" charset="0"/>
                          <a:cs typeface="Arial" panose="020B0604020202020204" pitchFamily="34" charset="0"/>
                        </a:rPr>
                        <a:t>(CEDAW)</a:t>
                      </a:r>
                      <a:endParaRPr lang="en-ZA" sz="11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indent="82550" algn="l">
                        <a:lnSpc>
                          <a:spcPct val="100000"/>
                        </a:lnSpc>
                        <a:spcBef>
                          <a:spcPts val="0"/>
                        </a:spcBef>
                        <a:spcAft>
                          <a:spcPts val="0"/>
                        </a:spcAft>
                      </a:pPr>
                      <a:r>
                        <a:rPr lang="en-US" sz="1100" b="1" dirty="0" smtClean="0">
                          <a:effectLst/>
                          <a:highlight>
                            <a:srgbClr val="FFFFFF"/>
                          </a:highlight>
                          <a:latin typeface="Arial" panose="020B0604020202020204" pitchFamily="34" charset="0"/>
                          <a:ea typeface="Times New Roman" panose="02020603050405020304" pitchFamily="18" charset="0"/>
                          <a:cs typeface="Arial" panose="020B0604020202020204" pitchFamily="34" charset="0"/>
                        </a:rPr>
                        <a:t>19960115</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algn="l">
                        <a:lnSpc>
                          <a:spcPct val="10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6</a:t>
                      </a:r>
                      <a:r>
                        <a:rPr lang="en-GB" sz="1100" baseline="30000" dirty="0" smtClean="0">
                          <a:effectLst/>
                          <a:latin typeface="Arial" panose="020B0604020202020204" pitchFamily="34" charset="0"/>
                          <a:ea typeface="Times New Roman" panose="02020603050405020304" pitchFamily="18" charset="0"/>
                          <a:cs typeface="Arial" panose="020B0604020202020204" pitchFamily="34" charset="0"/>
                        </a:rPr>
                        <a:t>th</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 Periodic due in 2025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r>
              <a:tr h="348341">
                <a:tc>
                  <a:txBody>
                    <a:bodyPr/>
                    <a:lstStyle/>
                    <a:p>
                      <a:pPr>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SADC Protocol on Gender </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and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a:t>
                      </a:r>
                      <a:endParaRPr lang="en-ZA"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00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20080817</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Two </a:t>
                      </a:r>
                    </a:p>
                    <a:p>
                      <a:pPr>
                        <a:lnSpc>
                          <a:spcPct val="100000"/>
                        </a:lnSpc>
                        <a:spcBef>
                          <a:spcPts val="0"/>
                        </a:spcBef>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r>
              <a:tr h="490222">
                <a:tc>
                  <a:txBody>
                    <a:bodyPr/>
                    <a:lstStyle/>
                    <a:p>
                      <a:pPr>
                        <a:lnSpc>
                          <a:spcPct val="100000"/>
                        </a:lnSpc>
                        <a:spcBef>
                          <a:spcPts val="0"/>
                        </a:spcBef>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Declaration on Youth Development and Empowerment in SADC</a:t>
                      </a:r>
                      <a:endParaRPr lang="en-ZA"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00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20150818</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r>
              <a:tr h="490222">
                <a:tc>
                  <a:txBody>
                    <a:bodyPr/>
                    <a:lstStyle/>
                    <a:p>
                      <a:pPr>
                        <a:lnSpc>
                          <a:spcPct val="100000"/>
                        </a:lnSpc>
                        <a:spcBef>
                          <a:spcPts val="0"/>
                        </a:spcBef>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Agreement Amending the SADC Protocol on Gender and Development</a:t>
                      </a:r>
                      <a:endParaRPr lang="en-ZA"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00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20160831</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Two</a:t>
                      </a:r>
                    </a:p>
                    <a:p>
                      <a:pPr>
                        <a:lnSpc>
                          <a:spcPct val="100000"/>
                        </a:lnSpc>
                        <a:spcBef>
                          <a:spcPts val="0"/>
                        </a:spcBef>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years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r>
              <a:tr h="479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SADC Declaration on Gender and Development</a:t>
                      </a:r>
                      <a:endParaRPr lang="en-ZA" sz="1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19970908</a:t>
                      </a:r>
                      <a:endParaRPr lang="en-ZA" sz="1100" b="1"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r>
              <a:tr h="375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effectLst/>
                          <a:latin typeface="Arial" panose="020B0604020202020204" pitchFamily="34" charset="0"/>
                          <a:ea typeface="Times New Roman" panose="02020603050405020304" pitchFamily="18" charset="0"/>
                          <a:cs typeface="Arial" panose="020B0604020202020204" pitchFamily="34" charset="0"/>
                        </a:rPr>
                        <a:t>Declaration on People with Albinism </a:t>
                      </a:r>
                      <a:endParaRPr lang="en-ZA" sz="1100" b="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indent="82550" algn="l">
                        <a:lnSpc>
                          <a:spcPct val="100000"/>
                        </a:lnSpc>
                        <a:spcBef>
                          <a:spcPts val="0"/>
                        </a:spcBef>
                        <a:spcAft>
                          <a:spcPts val="0"/>
                        </a:spcAft>
                      </a:pPr>
                      <a:r>
                        <a:rPr lang="en-ZA" sz="1100" b="1" dirty="0" smtClean="0">
                          <a:effectLst/>
                          <a:latin typeface="Arial" panose="020B0604020202020204" pitchFamily="34" charset="0"/>
                          <a:ea typeface="Times New Roman" panose="02020603050405020304" pitchFamily="18" charset="0"/>
                          <a:cs typeface="Arial" panose="020B0604020202020204" pitchFamily="34" charset="0"/>
                        </a:rPr>
                        <a:t>Under negotiation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algn="l">
                        <a:lnSpc>
                          <a:spcPct val="100000"/>
                        </a:lnSpc>
                        <a:spcBef>
                          <a:spcPts val="0"/>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Under negotiation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r>
              <a:tr h="375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effectLst/>
                          <a:latin typeface="Arial" panose="020B0604020202020204" pitchFamily="34" charset="0"/>
                          <a:ea typeface="Times New Roman" panose="02020603050405020304" pitchFamily="18" charset="0"/>
                          <a:cs typeface="Arial" panose="020B0604020202020204" pitchFamily="34" charset="0"/>
                        </a:rPr>
                        <a:t>Au</a:t>
                      </a:r>
                      <a:r>
                        <a:rPr lang="en-GB" sz="1100" b="0" baseline="0" dirty="0" smtClean="0">
                          <a:effectLst/>
                          <a:latin typeface="Arial" panose="020B0604020202020204" pitchFamily="34" charset="0"/>
                          <a:ea typeface="Times New Roman" panose="02020603050405020304" pitchFamily="18" charset="0"/>
                          <a:cs typeface="Arial" panose="020B0604020202020204" pitchFamily="34" charset="0"/>
                        </a:rPr>
                        <a:t> Heads of States Solemn Declaration on Gender Equality in Africa</a:t>
                      </a:r>
                      <a:endParaRPr lang="en-ZA" sz="1100" b="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indent="82550" algn="l">
                        <a:lnSpc>
                          <a:spcPct val="100000"/>
                        </a:lnSpc>
                        <a:spcBef>
                          <a:spcPts val="0"/>
                        </a:spcBef>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algn="l">
                        <a:lnSpc>
                          <a:spcPct val="100000"/>
                        </a:lnSpc>
                        <a:spcBef>
                          <a:spcPts val="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Annual. Current report</a:t>
                      </a:r>
                      <a:r>
                        <a:rPr lang="en-GB" sz="1100" baseline="0" dirty="0" smtClean="0">
                          <a:effectLst/>
                          <a:latin typeface="Arial" panose="020B0604020202020204" pitchFamily="34" charset="0"/>
                          <a:ea typeface="Times New Roman" panose="02020603050405020304" pitchFamily="18" charset="0"/>
                          <a:cs typeface="Arial" panose="020B0604020202020204" pitchFamily="34" charset="0"/>
                        </a:rPr>
                        <a:t> due is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2021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r>
              <a:tr h="660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effectLst/>
                          <a:latin typeface="Arial" panose="020B0604020202020204" pitchFamily="34" charset="0"/>
                          <a:ea typeface="Times New Roman" panose="02020603050405020304" pitchFamily="18" charset="0"/>
                          <a:cs typeface="Arial" panose="020B0604020202020204" pitchFamily="34" charset="0"/>
                        </a:rPr>
                        <a:t>Beijing Platform</a:t>
                      </a:r>
                      <a:r>
                        <a:rPr lang="en-GB" sz="1100" b="0" baseline="0" dirty="0" smtClean="0">
                          <a:effectLst/>
                          <a:latin typeface="Arial" panose="020B0604020202020204" pitchFamily="34" charset="0"/>
                          <a:ea typeface="Times New Roman" panose="02020603050405020304" pitchFamily="18" charset="0"/>
                          <a:cs typeface="Arial" panose="020B0604020202020204" pitchFamily="34" charset="0"/>
                        </a:rPr>
                        <a:t> for Action +30 Country Reporting </a:t>
                      </a:r>
                      <a:endParaRPr lang="en-ZA" sz="1100" b="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indent="82550" algn="l">
                        <a:lnSpc>
                          <a:spcPct val="100000"/>
                        </a:lnSpc>
                        <a:spcBef>
                          <a:spcPts val="0"/>
                        </a:spcBef>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c>
                  <a:txBody>
                    <a:bodyPr/>
                    <a:lstStyle/>
                    <a:p>
                      <a:pPr algn="l">
                        <a:lnSpc>
                          <a:spcPct val="100000"/>
                        </a:lnSpc>
                        <a:spcBef>
                          <a:spcPts val="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2025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42545" marT="0" marB="0"/>
                </a:tc>
              </a:tr>
            </a:tbl>
          </a:graphicData>
        </a:graphic>
      </p:graphicFrame>
      <p:sp>
        <p:nvSpPr>
          <p:cNvPr id="4" name="Title 1"/>
          <p:cNvSpPr txBox="1">
            <a:spLocks/>
          </p:cNvSpPr>
          <p:nvPr/>
        </p:nvSpPr>
        <p:spPr>
          <a:xfrm>
            <a:off x="0" y="215832"/>
            <a:ext cx="8945219" cy="505385"/>
          </a:xfrm>
          <a:prstGeom prst="rect">
            <a:avLst/>
          </a:prstGeom>
          <a:solidFill>
            <a:schemeClr val="accent3">
              <a:lumMod val="75000"/>
            </a:schemeClr>
          </a:solidFill>
        </p:spPr>
        <p:txBody>
          <a:bodyPr>
            <a:normAutofit fontScale="70000" lnSpcReduction="20000"/>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3200" b="1" dirty="0">
                <a:solidFill>
                  <a:prstClr val="white"/>
                </a:solidFill>
              </a:rPr>
              <a:t> </a:t>
            </a:r>
            <a:r>
              <a:rPr lang="en-GB" sz="3500" b="1" dirty="0" smtClean="0">
                <a:solidFill>
                  <a:prstClr val="white"/>
                </a:solidFill>
              </a:rPr>
              <a:t>International Relations </a:t>
            </a:r>
            <a:r>
              <a:rPr lang="en-GB" sz="3500" b="1" dirty="0">
                <a:solidFill>
                  <a:prstClr val="white"/>
                </a:solidFill>
              </a:rPr>
              <a:t>Treaty Obligations and Reporting</a:t>
            </a:r>
            <a:endParaRPr lang="en-ZA" sz="2000" b="1" dirty="0">
              <a:solidFill>
                <a:prstClr val="white"/>
              </a:solidFill>
            </a:endParaRPr>
          </a:p>
        </p:txBody>
      </p:sp>
    </p:spTree>
    <p:extLst>
      <p:ext uri="{BB962C8B-B14F-4D97-AF65-F5344CB8AC3E}">
        <p14:creationId xmlns:p14="http://schemas.microsoft.com/office/powerpoint/2010/main" xmlns="" val="1327990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3" y="746478"/>
            <a:ext cx="8736495" cy="481688"/>
          </a:xfrm>
        </p:spPr>
        <p:txBody>
          <a:bodyPr>
            <a:normAutofit fontScale="90000"/>
          </a:bodyPr>
          <a:lstStyle/>
          <a:p>
            <a:pPr marL="228600" indent="-228600" algn="just">
              <a:spcBef>
                <a:spcPts val="1000"/>
              </a:spcBef>
              <a:buFont typeface="Arial" panose="020B0604020202020204" pitchFamily="34" charset="0"/>
              <a:buChar char="•"/>
            </a:pPr>
            <a:r>
              <a:rPr lang="en-US" sz="1600" b="1" dirty="0" smtClean="0">
                <a:solidFill>
                  <a:prstClr val="black"/>
                </a:solidFill>
                <a:ea typeface="+mn-ea"/>
              </a:rPr>
              <a:t>Promotion of Women’s Rights, Empowerment and Gender Equality Bill, 2022/20223 Targets</a:t>
            </a:r>
            <a:endParaRPr lang="en-US" sz="1600" b="1" dirty="0">
              <a:solidFill>
                <a:prstClr val="black"/>
              </a:solidFill>
              <a:ea typeface="+mn-ea"/>
            </a:endParaRPr>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198783" y="987322"/>
            <a:ext cx="8736495" cy="3980415"/>
          </a:xfrm>
        </p:spPr>
        <p:txBody>
          <a:bodyPr>
            <a:normAutofit/>
          </a:bodyPr>
          <a:lstStyle/>
          <a:p>
            <a:pPr marL="0" lvl="1" indent="0">
              <a:lnSpc>
                <a:spcPct val="110000"/>
              </a:lnSpc>
              <a:spcBef>
                <a:spcPts val="1000"/>
              </a:spcBef>
              <a:buNone/>
            </a:pPr>
            <a:r>
              <a:rPr lang="en-US" sz="1600" b="1" dirty="0" smtClean="0">
                <a:solidFill>
                  <a:prstClr val="black">
                    <a:lumMod val="85000"/>
                    <a:lumOff val="15000"/>
                  </a:prstClr>
                </a:solidFill>
              </a:rPr>
              <a:t>Quarter 1, April – June 2022</a:t>
            </a:r>
          </a:p>
          <a:p>
            <a:pPr marL="457200" lvl="1" indent="-457200">
              <a:lnSpc>
                <a:spcPct val="120000"/>
              </a:lnSpc>
              <a:spcBef>
                <a:spcPts val="0"/>
              </a:spcBef>
              <a:buFontTx/>
              <a:buChar char="-"/>
            </a:pPr>
            <a:r>
              <a:rPr lang="en-GB" sz="1400" dirty="0" smtClean="0">
                <a:solidFill>
                  <a:prstClr val="black"/>
                </a:solidFill>
              </a:rPr>
              <a:t>Participate </a:t>
            </a:r>
            <a:r>
              <a:rPr lang="en-GB" sz="1400" dirty="0">
                <a:solidFill>
                  <a:prstClr val="black"/>
                </a:solidFill>
              </a:rPr>
              <a:t>in the </a:t>
            </a:r>
            <a:r>
              <a:rPr lang="en-GB" sz="1400" dirty="0" err="1">
                <a:solidFill>
                  <a:prstClr val="black"/>
                </a:solidFill>
              </a:rPr>
              <a:t>Nedlac</a:t>
            </a:r>
            <a:r>
              <a:rPr lang="en-GB" sz="1400" dirty="0">
                <a:solidFill>
                  <a:prstClr val="black"/>
                </a:solidFill>
              </a:rPr>
              <a:t> deliberations on the Bill.</a:t>
            </a:r>
          </a:p>
          <a:p>
            <a:pPr marL="457200" lvl="1" indent="-457200">
              <a:lnSpc>
                <a:spcPct val="120000"/>
              </a:lnSpc>
              <a:spcBef>
                <a:spcPts val="0"/>
              </a:spcBef>
              <a:buFontTx/>
              <a:buChar char="-"/>
            </a:pPr>
            <a:r>
              <a:rPr lang="en-GB" sz="1400" dirty="0">
                <a:solidFill>
                  <a:prstClr val="black"/>
                </a:solidFill>
              </a:rPr>
              <a:t>Submit a request to the Cabinet to introduce the NCGBVF Bill to parliament.</a:t>
            </a:r>
          </a:p>
          <a:p>
            <a:pPr marL="457200" lvl="1" indent="-457200">
              <a:lnSpc>
                <a:spcPct val="120000"/>
              </a:lnSpc>
              <a:spcBef>
                <a:spcPts val="0"/>
              </a:spcBef>
              <a:buFontTx/>
              <a:buChar char="-"/>
            </a:pPr>
            <a:r>
              <a:rPr lang="en-GB" sz="1400" dirty="0">
                <a:solidFill>
                  <a:prstClr val="black"/>
                </a:solidFill>
              </a:rPr>
              <a:t> Obtain the legal opinion/final certification from the OCSLA.</a:t>
            </a:r>
          </a:p>
          <a:p>
            <a:pPr marL="457200" lvl="1" indent="-457200">
              <a:lnSpc>
                <a:spcPct val="120000"/>
              </a:lnSpc>
              <a:spcBef>
                <a:spcPts val="0"/>
              </a:spcBef>
              <a:buFontTx/>
              <a:buChar char="-"/>
            </a:pPr>
            <a:r>
              <a:rPr lang="en-GB" sz="1400" dirty="0">
                <a:solidFill>
                  <a:prstClr val="black"/>
                </a:solidFill>
              </a:rPr>
              <a:t>Introduce the NCGBVF Bill to parliament.</a:t>
            </a:r>
            <a:endParaRPr lang="en-US" sz="1400" dirty="0">
              <a:solidFill>
                <a:prstClr val="black"/>
              </a:solidFill>
            </a:endParaRPr>
          </a:p>
        </p:txBody>
      </p:sp>
      <p:sp>
        <p:nvSpPr>
          <p:cNvPr id="4" name="Title 1"/>
          <p:cNvSpPr txBox="1">
            <a:spLocks/>
          </p:cNvSpPr>
          <p:nvPr/>
        </p:nvSpPr>
        <p:spPr>
          <a:xfrm>
            <a:off x="0" y="78769"/>
            <a:ext cx="9144000" cy="505385"/>
          </a:xfrm>
          <a:prstGeom prst="rect">
            <a:avLst/>
          </a:prstGeom>
          <a:solidFill>
            <a:schemeClr val="accent3">
              <a:lumMod val="75000"/>
            </a:schemeClr>
          </a:solidFill>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GB" sz="2000" b="1" dirty="0" smtClean="0">
                <a:solidFill>
                  <a:prstClr val="white"/>
                </a:solidFill>
              </a:rPr>
              <a:t>Legislative Programme </a:t>
            </a:r>
            <a:endParaRPr lang="en-ZA" sz="2000" b="1" dirty="0">
              <a:solidFill>
                <a:prstClr val="white"/>
              </a:solidFill>
            </a:endParaRPr>
          </a:p>
        </p:txBody>
      </p:sp>
      <p:sp>
        <p:nvSpPr>
          <p:cNvPr id="5" name="Rectangle 4"/>
          <p:cNvSpPr/>
          <p:nvPr/>
        </p:nvSpPr>
        <p:spPr>
          <a:xfrm>
            <a:off x="198783" y="2819602"/>
            <a:ext cx="8425264" cy="2515560"/>
          </a:xfrm>
          <a:prstGeom prst="rect">
            <a:avLst/>
          </a:prstGeom>
        </p:spPr>
        <p:txBody>
          <a:bodyPr wrap="square">
            <a:spAutoFit/>
          </a:bodyPr>
          <a:lstStyle/>
          <a:p>
            <a:pPr marL="228600" lvl="1" indent="-228600" algn="just" defTabSz="914400">
              <a:lnSpc>
                <a:spcPct val="90000"/>
              </a:lnSpc>
              <a:spcBef>
                <a:spcPts val="1000"/>
              </a:spcBef>
              <a:buFont typeface="Arial" panose="020B0604020202020204" pitchFamily="34" charset="0"/>
              <a:buChar char="•"/>
            </a:pPr>
            <a:r>
              <a:rPr lang="en-US" sz="1400" b="1" dirty="0" smtClean="0">
                <a:solidFill>
                  <a:prstClr val="black"/>
                </a:solidFill>
                <a:latin typeface="Arial" panose="020B0604020202020204" pitchFamily="34" charset="0"/>
                <a:cs typeface="Arial" panose="020B0604020202020204" pitchFamily="34" charset="0"/>
              </a:rPr>
              <a:t>National Council on Gender Based Violence and Femicide Bill, 2022/20223 Targets</a:t>
            </a:r>
            <a:endParaRPr lang="en-GB" sz="1400" b="1" dirty="0" smtClean="0">
              <a:solidFill>
                <a:prstClr val="black"/>
              </a:solidFill>
              <a:latin typeface="Arial" panose="020B0604020202020204" pitchFamily="34" charset="0"/>
              <a:cs typeface="Arial" panose="020B0604020202020204" pitchFamily="34" charset="0"/>
            </a:endParaRPr>
          </a:p>
          <a:p>
            <a:pPr marL="0" lvl="1" defTabSz="914400">
              <a:lnSpc>
                <a:spcPct val="110000"/>
              </a:lnSpc>
              <a:spcBef>
                <a:spcPts val="1000"/>
              </a:spcBef>
            </a:pPr>
            <a:r>
              <a:rPr lang="en-GB" sz="1600" b="1" dirty="0" smtClean="0">
                <a:solidFill>
                  <a:prstClr val="black">
                    <a:lumMod val="85000"/>
                    <a:lumOff val="15000"/>
                  </a:prstClr>
                </a:solidFill>
                <a:latin typeface="Arial" panose="020B0604020202020204" pitchFamily="34" charset="0"/>
                <a:cs typeface="Arial" panose="020B0604020202020204" pitchFamily="34" charset="0"/>
              </a:rPr>
              <a:t>Quarter </a:t>
            </a:r>
            <a:r>
              <a:rPr lang="en-GB" sz="1600" b="1" dirty="0">
                <a:solidFill>
                  <a:prstClr val="black">
                    <a:lumMod val="85000"/>
                    <a:lumOff val="15000"/>
                  </a:prstClr>
                </a:solidFill>
                <a:latin typeface="Arial" panose="020B0604020202020204" pitchFamily="34" charset="0"/>
                <a:cs typeface="Arial" panose="020B0604020202020204" pitchFamily="34" charset="0"/>
              </a:rPr>
              <a:t>2: July-September 2022</a:t>
            </a:r>
          </a:p>
          <a:p>
            <a:pPr lvl="1" indent="-457200" defTabSz="914400">
              <a:lnSpc>
                <a:spcPct val="120000"/>
              </a:lnSpc>
              <a:buFontTx/>
              <a:buChar char="-"/>
            </a:pPr>
            <a:r>
              <a:rPr lang="en-GB" sz="1400" dirty="0">
                <a:solidFill>
                  <a:prstClr val="black"/>
                </a:solidFill>
                <a:latin typeface="Arial" panose="020B0604020202020204" pitchFamily="34" charset="0"/>
                <a:cs typeface="Arial" panose="020B0604020202020204" pitchFamily="34" charset="0"/>
              </a:rPr>
              <a:t>Submit the revised SEIAS report to the Presidency for approval</a:t>
            </a:r>
            <a:r>
              <a:rPr lang="en-GB" sz="1400" dirty="0" smtClean="0">
                <a:solidFill>
                  <a:prstClr val="black"/>
                </a:solidFill>
                <a:latin typeface="Arial" panose="020B0604020202020204" pitchFamily="34" charset="0"/>
                <a:cs typeface="Arial" panose="020B0604020202020204" pitchFamily="34" charset="0"/>
              </a:rPr>
              <a:t>.</a:t>
            </a:r>
            <a:endParaRPr lang="en-GB" sz="2400" dirty="0">
              <a:solidFill>
                <a:prstClr val="black">
                  <a:lumMod val="85000"/>
                  <a:lumOff val="15000"/>
                </a:prstClr>
              </a:solidFill>
              <a:latin typeface="Arial" panose="020B0604020202020204" pitchFamily="34" charset="0"/>
              <a:cs typeface="Arial" panose="020B0604020202020204" pitchFamily="34" charset="0"/>
            </a:endParaRPr>
          </a:p>
          <a:p>
            <a:pPr marL="0" lvl="1" defTabSz="914400">
              <a:lnSpc>
                <a:spcPct val="110000"/>
              </a:lnSpc>
              <a:spcBef>
                <a:spcPts val="1000"/>
              </a:spcBef>
            </a:pPr>
            <a:r>
              <a:rPr lang="en-GB" sz="1600" b="1" dirty="0" smtClean="0">
                <a:solidFill>
                  <a:prstClr val="black">
                    <a:lumMod val="85000"/>
                    <a:lumOff val="15000"/>
                  </a:prstClr>
                </a:solidFill>
                <a:latin typeface="Arial" panose="020B0604020202020204" pitchFamily="34" charset="0"/>
                <a:cs typeface="Arial" panose="020B0604020202020204" pitchFamily="34" charset="0"/>
              </a:rPr>
              <a:t>Quarter 3: October-December 2022</a:t>
            </a:r>
          </a:p>
          <a:p>
            <a:pPr lvl="1" indent="-457200" defTabSz="914400">
              <a:lnSpc>
                <a:spcPct val="120000"/>
              </a:lnSpc>
              <a:spcBef>
                <a:spcPts val="1000"/>
              </a:spcBef>
              <a:buFontTx/>
              <a:buChar char="-"/>
            </a:pPr>
            <a:r>
              <a:rPr lang="en-GB" sz="1400" dirty="0">
                <a:solidFill>
                  <a:prstClr val="black"/>
                </a:solidFill>
                <a:latin typeface="Arial" panose="020B0604020202020204" pitchFamily="34" charset="0"/>
                <a:cs typeface="Arial" panose="020B0604020202020204" pitchFamily="34" charset="0"/>
              </a:rPr>
              <a:t>Submit the draft Bill to the OCSLA for pre – certification</a:t>
            </a:r>
            <a:r>
              <a:rPr lang="en-GB" sz="1400" dirty="0" smtClean="0">
                <a:solidFill>
                  <a:prstClr val="black"/>
                </a:solidFill>
                <a:latin typeface="Arial" panose="020B0604020202020204" pitchFamily="34" charset="0"/>
                <a:cs typeface="Arial" panose="020B0604020202020204" pitchFamily="34" charset="0"/>
              </a:rPr>
              <a:t>.</a:t>
            </a:r>
            <a:endParaRPr lang="en-GB" sz="2400" dirty="0">
              <a:solidFill>
                <a:prstClr val="black">
                  <a:lumMod val="85000"/>
                  <a:lumOff val="15000"/>
                </a:prstClr>
              </a:solidFill>
              <a:latin typeface="Arial" panose="020B0604020202020204" pitchFamily="34" charset="0"/>
              <a:cs typeface="Arial" panose="020B0604020202020204" pitchFamily="34" charset="0"/>
            </a:endParaRPr>
          </a:p>
          <a:p>
            <a:pPr marL="0" lvl="1" defTabSz="914400">
              <a:lnSpc>
                <a:spcPct val="110000"/>
              </a:lnSpc>
              <a:spcBef>
                <a:spcPts val="1000"/>
              </a:spcBef>
            </a:pPr>
            <a:r>
              <a:rPr lang="en-GB" sz="1600" b="1" dirty="0">
                <a:solidFill>
                  <a:prstClr val="black">
                    <a:lumMod val="85000"/>
                    <a:lumOff val="15000"/>
                  </a:prstClr>
                </a:solidFill>
                <a:latin typeface="Arial" panose="020B0604020202020204" pitchFamily="34" charset="0"/>
                <a:cs typeface="Arial" panose="020B0604020202020204" pitchFamily="34" charset="0"/>
              </a:rPr>
              <a:t>Quarter 4: January-March 2023</a:t>
            </a:r>
          </a:p>
          <a:p>
            <a:pPr lvl="1" indent="-457200" defTabSz="914400">
              <a:lnSpc>
                <a:spcPct val="120000"/>
              </a:lnSpc>
              <a:spcBef>
                <a:spcPts val="1000"/>
              </a:spcBef>
              <a:buFontTx/>
              <a:buChar char="-"/>
            </a:pPr>
            <a:r>
              <a:rPr lang="en-GB" sz="1400" dirty="0">
                <a:solidFill>
                  <a:prstClr val="black"/>
                </a:solidFill>
                <a:latin typeface="Arial" panose="020B0604020202020204" pitchFamily="34" charset="0"/>
                <a:cs typeface="Arial" panose="020B0604020202020204" pitchFamily="34" charset="0"/>
              </a:rPr>
              <a:t>Submit the draft Bill to the DG’s Clusters for deliberation</a:t>
            </a:r>
            <a:endParaRPr lang="en-ZA"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1348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1" y="169745"/>
            <a:ext cx="8736495" cy="767931"/>
          </a:xfrm>
          <a:solidFill>
            <a:schemeClr val="accent3">
              <a:lumMod val="75000"/>
            </a:schemeClr>
          </a:solidFill>
        </p:spPr>
        <p:txBody>
          <a:bodyPr>
            <a:noAutofit/>
          </a:bodyPr>
          <a:lstStyle/>
          <a:p>
            <a:pPr algn="just"/>
            <a:r>
              <a:rPr lang="en-ZA" sz="2000" b="1" dirty="0" smtClean="0">
                <a:solidFill>
                  <a:schemeClr val="bg1"/>
                </a:solidFill>
              </a:rPr>
              <a:t>Human Resource Management</a:t>
            </a:r>
            <a:endParaRPr lang="en-ZA" sz="2000" b="1" dirty="0">
              <a:solidFill>
                <a:schemeClr val="bg1"/>
              </a:solidFill>
            </a:endParaRPr>
          </a:p>
        </p:txBody>
      </p:sp>
      <p:pic>
        <p:nvPicPr>
          <p:cNvPr id="3" name="Picture 2"/>
          <p:cNvPicPr>
            <a:picLocks noChangeAspect="1"/>
          </p:cNvPicPr>
          <p:nvPr/>
        </p:nvPicPr>
        <p:blipFill>
          <a:blip r:embed="rId2"/>
          <a:stretch>
            <a:fillRect/>
          </a:stretch>
        </p:blipFill>
        <p:spPr>
          <a:xfrm>
            <a:off x="94611" y="937675"/>
            <a:ext cx="8736495" cy="5039673"/>
          </a:xfrm>
          <a:prstGeom prst="rect">
            <a:avLst/>
          </a:prstGeom>
        </p:spPr>
      </p:pic>
    </p:spTree>
    <p:extLst>
      <p:ext uri="{BB962C8B-B14F-4D97-AF65-F5344CB8AC3E}">
        <p14:creationId xmlns:p14="http://schemas.microsoft.com/office/powerpoint/2010/main" xmlns="" val="3670404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FE62D-7892-9A46-9713-D128B1BBC2A1}"/>
              </a:ext>
            </a:extLst>
          </p:cNvPr>
          <p:cNvSpPr>
            <a:spLocks noGrp="1"/>
          </p:cNvSpPr>
          <p:nvPr>
            <p:ph type="title"/>
          </p:nvPr>
        </p:nvSpPr>
        <p:spPr>
          <a:xfrm>
            <a:off x="198783" y="174812"/>
            <a:ext cx="8736495" cy="578223"/>
          </a:xfrm>
        </p:spPr>
        <p:txBody>
          <a:bodyPr>
            <a:normAutofit/>
          </a:bodyPr>
          <a:lstStyle/>
          <a:p>
            <a:r>
              <a:rPr lang="en-ZA" sz="2400" b="1" dirty="0" smtClean="0"/>
              <a:t>OUTLINE OF THE DEPARTMENT’S ORGANOGRAM. 1</a:t>
            </a:r>
            <a:endParaRPr lang="en-US" sz="2400" b="1" dirty="0"/>
          </a:p>
        </p:txBody>
      </p:sp>
      <p:sp>
        <p:nvSpPr>
          <p:cNvPr id="3" name="Content Placeholder 2">
            <a:extLst>
              <a:ext uri="{FF2B5EF4-FFF2-40B4-BE49-F238E27FC236}">
                <a16:creationId xmlns="" xmlns:a16="http://schemas.microsoft.com/office/drawing/2014/main" id="{6237EBA8-DEB3-7241-89E0-A621E3A73047}"/>
              </a:ext>
            </a:extLst>
          </p:cNvPr>
          <p:cNvSpPr>
            <a:spLocks noGrp="1"/>
          </p:cNvSpPr>
          <p:nvPr>
            <p:ph idx="1"/>
          </p:nvPr>
        </p:nvSpPr>
        <p:spPr>
          <a:xfrm>
            <a:off x="198783" y="968315"/>
            <a:ext cx="8736495" cy="5109756"/>
          </a:xfrm>
        </p:spPr>
        <p:txBody>
          <a:bodyPr>
            <a:normAutofit/>
          </a:bodyPr>
          <a:lstStyle/>
          <a:p>
            <a:r>
              <a:rPr lang="en-ZA" sz="1700" dirty="0" smtClean="0"/>
              <a:t>The current organisational structure is organised around the following Programmes-</a:t>
            </a:r>
          </a:p>
          <a:p>
            <a:pPr lvl="1">
              <a:buFont typeface="Wingdings" panose="05000000000000000000" pitchFamily="2" charset="2"/>
              <a:buChar char="Ø"/>
            </a:pPr>
            <a:r>
              <a:rPr lang="en-US" sz="1700" dirty="0" smtClean="0"/>
              <a:t>1. Administration;</a:t>
            </a:r>
          </a:p>
          <a:p>
            <a:pPr lvl="1">
              <a:buFont typeface="Wingdings" panose="05000000000000000000" pitchFamily="2" charset="2"/>
              <a:buChar char="Ø"/>
            </a:pPr>
            <a:r>
              <a:rPr lang="en-US" sz="1700" dirty="0" smtClean="0"/>
              <a:t>2</a:t>
            </a:r>
            <a:r>
              <a:rPr lang="en-US" sz="1700" dirty="0"/>
              <a:t>. Social Transformation and Economic </a:t>
            </a:r>
            <a:r>
              <a:rPr lang="en-US" sz="1700" dirty="0" smtClean="0"/>
              <a:t>Empowerment;</a:t>
            </a:r>
          </a:p>
          <a:p>
            <a:pPr lvl="1">
              <a:buFont typeface="Wingdings" panose="05000000000000000000" pitchFamily="2" charset="2"/>
              <a:buChar char="Ø"/>
            </a:pPr>
            <a:r>
              <a:rPr lang="en-US" sz="1700" dirty="0"/>
              <a:t>3. Policy, Stakeholder Coordination and Knowledge </a:t>
            </a:r>
            <a:r>
              <a:rPr lang="en-US" sz="1700" dirty="0" smtClean="0"/>
              <a:t>Management;</a:t>
            </a:r>
          </a:p>
          <a:p>
            <a:pPr lvl="1">
              <a:buFont typeface="Wingdings" panose="05000000000000000000" pitchFamily="2" charset="2"/>
              <a:buChar char="Ø"/>
            </a:pPr>
            <a:r>
              <a:rPr lang="en-US" sz="1700" dirty="0" smtClean="0"/>
              <a:t>4</a:t>
            </a:r>
            <a:r>
              <a:rPr lang="en-US" sz="1700" dirty="0"/>
              <a:t>. Rights of Persons with </a:t>
            </a:r>
            <a:r>
              <a:rPr lang="en-US" sz="1700" dirty="0" smtClean="0"/>
              <a:t>Disabilities; and</a:t>
            </a:r>
          </a:p>
          <a:p>
            <a:pPr lvl="1">
              <a:buFont typeface="Wingdings" panose="05000000000000000000" pitchFamily="2" charset="2"/>
              <a:buChar char="Ø"/>
            </a:pPr>
            <a:r>
              <a:rPr lang="en-US" sz="1700" dirty="0" smtClean="0"/>
              <a:t>5. National </a:t>
            </a:r>
            <a:r>
              <a:rPr lang="en-US" sz="1700" dirty="0"/>
              <a:t>Youth Development </a:t>
            </a:r>
            <a:r>
              <a:rPr lang="en-US" sz="1700" dirty="0" smtClean="0"/>
              <a:t>Programme.</a:t>
            </a:r>
          </a:p>
          <a:p>
            <a:pPr lvl="1">
              <a:buFont typeface="Wingdings" panose="05000000000000000000" pitchFamily="2" charset="2"/>
              <a:buChar char="Ø"/>
            </a:pPr>
            <a:endParaRPr lang="en-US" sz="1700" dirty="0"/>
          </a:p>
          <a:p>
            <a:r>
              <a:rPr lang="en-US" sz="1700" dirty="0" smtClean="0"/>
              <a:t>Programme 1 comprises the following components-</a:t>
            </a:r>
          </a:p>
          <a:p>
            <a:pPr lvl="1">
              <a:buFont typeface="Wingdings" panose="05000000000000000000" pitchFamily="2" charset="2"/>
              <a:buChar char="Ø"/>
            </a:pPr>
            <a:r>
              <a:rPr lang="en-US" sz="1700" dirty="0"/>
              <a:t>Office of the </a:t>
            </a:r>
            <a:r>
              <a:rPr lang="en-US" sz="1700" dirty="0" smtClean="0"/>
              <a:t>Minister;</a:t>
            </a:r>
          </a:p>
          <a:p>
            <a:pPr lvl="1">
              <a:buFont typeface="Wingdings" panose="05000000000000000000" pitchFamily="2" charset="2"/>
              <a:buChar char="Ø"/>
            </a:pPr>
            <a:r>
              <a:rPr lang="en-US" sz="1700" dirty="0"/>
              <a:t>Office of the Deputy </a:t>
            </a:r>
            <a:r>
              <a:rPr lang="en-US" sz="1700" dirty="0" smtClean="0"/>
              <a:t>Minister;</a:t>
            </a:r>
          </a:p>
          <a:p>
            <a:pPr lvl="1">
              <a:buFont typeface="Wingdings" panose="05000000000000000000" pitchFamily="2" charset="2"/>
              <a:buChar char="Ø"/>
            </a:pPr>
            <a:r>
              <a:rPr lang="en-US" sz="1700" dirty="0"/>
              <a:t>Office of the </a:t>
            </a:r>
            <a:r>
              <a:rPr lang="en-US" sz="1700" dirty="0" smtClean="0"/>
              <a:t>Director-General (see next slide);</a:t>
            </a:r>
          </a:p>
          <a:p>
            <a:pPr lvl="1">
              <a:buFont typeface="Wingdings" panose="05000000000000000000" pitchFamily="2" charset="2"/>
              <a:buChar char="Ø"/>
            </a:pPr>
            <a:r>
              <a:rPr lang="en-US" sz="1700" dirty="0"/>
              <a:t>Corporate </a:t>
            </a:r>
            <a:r>
              <a:rPr lang="en-US" sz="1700" dirty="0" smtClean="0"/>
              <a:t>Management (</a:t>
            </a:r>
            <a:r>
              <a:rPr lang="en-US" sz="1700" dirty="0"/>
              <a:t>see next slide</a:t>
            </a:r>
            <a:r>
              <a:rPr lang="en-US" sz="1700" dirty="0" smtClean="0"/>
              <a:t>); and</a:t>
            </a:r>
          </a:p>
          <a:p>
            <a:pPr lvl="1">
              <a:buFont typeface="Wingdings" panose="05000000000000000000" pitchFamily="2" charset="2"/>
              <a:buChar char="Ø"/>
            </a:pPr>
            <a:r>
              <a:rPr lang="en-US" sz="1700" dirty="0"/>
              <a:t>Financial Management </a:t>
            </a:r>
            <a:r>
              <a:rPr lang="en-US" sz="1700" dirty="0" smtClean="0"/>
              <a:t>(Office of the CFO) (</a:t>
            </a:r>
            <a:r>
              <a:rPr lang="en-US" sz="1700" dirty="0"/>
              <a:t>see next slide</a:t>
            </a:r>
            <a:r>
              <a:rPr lang="en-US" sz="1700" dirty="0" smtClean="0"/>
              <a:t>).</a:t>
            </a:r>
            <a:endParaRPr lang="en-US" sz="1700" dirty="0"/>
          </a:p>
        </p:txBody>
      </p:sp>
    </p:spTree>
    <p:extLst>
      <p:ext uri="{BB962C8B-B14F-4D97-AF65-F5344CB8AC3E}">
        <p14:creationId xmlns:p14="http://schemas.microsoft.com/office/powerpoint/2010/main" xmlns="" val="1927214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FE62D-7892-9A46-9713-D128B1BBC2A1}"/>
              </a:ext>
            </a:extLst>
          </p:cNvPr>
          <p:cNvSpPr>
            <a:spLocks noGrp="1"/>
          </p:cNvSpPr>
          <p:nvPr>
            <p:ph type="title"/>
          </p:nvPr>
        </p:nvSpPr>
        <p:spPr>
          <a:xfrm>
            <a:off x="198783" y="174812"/>
            <a:ext cx="8736495" cy="578223"/>
          </a:xfrm>
        </p:spPr>
        <p:txBody>
          <a:bodyPr>
            <a:normAutofit/>
          </a:bodyPr>
          <a:lstStyle/>
          <a:p>
            <a:r>
              <a:rPr lang="en-ZA" sz="2400" b="1" dirty="0" smtClean="0"/>
              <a:t>OUTLINE OF THE DEPARTMENT’S ORGANOGRAM. 2</a:t>
            </a:r>
            <a:endParaRPr lang="en-US" sz="2400" b="1" dirty="0"/>
          </a:p>
        </p:txBody>
      </p:sp>
      <p:sp>
        <p:nvSpPr>
          <p:cNvPr id="3" name="Content Placeholder 2">
            <a:extLst>
              <a:ext uri="{FF2B5EF4-FFF2-40B4-BE49-F238E27FC236}">
                <a16:creationId xmlns="" xmlns:a16="http://schemas.microsoft.com/office/drawing/2014/main" id="{6237EBA8-DEB3-7241-89E0-A621E3A73047}"/>
              </a:ext>
            </a:extLst>
          </p:cNvPr>
          <p:cNvSpPr>
            <a:spLocks noGrp="1"/>
          </p:cNvSpPr>
          <p:nvPr>
            <p:ph idx="1"/>
          </p:nvPr>
        </p:nvSpPr>
        <p:spPr>
          <a:xfrm>
            <a:off x="198783" y="658906"/>
            <a:ext cx="8736495" cy="5809129"/>
          </a:xfrm>
        </p:spPr>
        <p:txBody>
          <a:bodyPr>
            <a:normAutofit fontScale="92500" lnSpcReduction="10000"/>
          </a:bodyPr>
          <a:lstStyle/>
          <a:p>
            <a:r>
              <a:rPr lang="en-US" dirty="0"/>
              <a:t>Office of the Director-General </a:t>
            </a:r>
            <a:r>
              <a:rPr lang="en-US" dirty="0" smtClean="0"/>
              <a:t>comprises the following components-</a:t>
            </a:r>
          </a:p>
          <a:p>
            <a:pPr lvl="1">
              <a:buFont typeface="Wingdings" panose="05000000000000000000" pitchFamily="2" charset="2"/>
              <a:buChar char="Ø"/>
            </a:pPr>
            <a:r>
              <a:rPr lang="en-US" dirty="0"/>
              <a:t>Management</a:t>
            </a:r>
            <a:r>
              <a:rPr lang="en-US" dirty="0" smtClean="0"/>
              <a:t>;</a:t>
            </a:r>
          </a:p>
          <a:p>
            <a:pPr lvl="1">
              <a:buFont typeface="Wingdings" panose="05000000000000000000" pitchFamily="2" charset="2"/>
              <a:buChar char="Ø"/>
            </a:pPr>
            <a:r>
              <a:rPr lang="en-US" dirty="0"/>
              <a:t>Internal </a:t>
            </a:r>
            <a:r>
              <a:rPr lang="en-US" dirty="0" smtClean="0"/>
              <a:t>Audit;</a:t>
            </a:r>
          </a:p>
          <a:p>
            <a:pPr lvl="1">
              <a:buFont typeface="Wingdings" panose="05000000000000000000" pitchFamily="2" charset="2"/>
              <a:buChar char="Ø"/>
            </a:pPr>
            <a:r>
              <a:rPr lang="en-US" dirty="0"/>
              <a:t>Risk </a:t>
            </a:r>
            <a:r>
              <a:rPr lang="en-US" dirty="0" smtClean="0"/>
              <a:t>Management;</a:t>
            </a:r>
          </a:p>
          <a:p>
            <a:pPr lvl="1">
              <a:buFont typeface="Wingdings" panose="05000000000000000000" pitchFamily="2" charset="2"/>
              <a:buChar char="Ø"/>
            </a:pPr>
            <a:r>
              <a:rPr lang="en-US" dirty="0"/>
              <a:t>Management </a:t>
            </a:r>
            <a:r>
              <a:rPr lang="en-US" dirty="0" smtClean="0"/>
              <a:t>Secretariat;</a:t>
            </a:r>
          </a:p>
          <a:p>
            <a:pPr lvl="1">
              <a:buFont typeface="Wingdings" panose="05000000000000000000" pitchFamily="2" charset="2"/>
              <a:buChar char="Ø"/>
            </a:pPr>
            <a:r>
              <a:rPr lang="en-US" dirty="0"/>
              <a:t>Strategic Planning and </a:t>
            </a:r>
            <a:r>
              <a:rPr lang="en-US" dirty="0" smtClean="0"/>
              <a:t>Reporting; </a:t>
            </a:r>
          </a:p>
          <a:p>
            <a:pPr lvl="1">
              <a:buFont typeface="Wingdings" panose="05000000000000000000" pitchFamily="2" charset="2"/>
              <a:buChar char="Ø"/>
            </a:pPr>
            <a:r>
              <a:rPr lang="en-US" dirty="0"/>
              <a:t>Internal Operations </a:t>
            </a:r>
            <a:r>
              <a:rPr lang="en-US" dirty="0" smtClean="0"/>
              <a:t>Efficiency; and</a:t>
            </a:r>
            <a:endParaRPr lang="en-US" dirty="0"/>
          </a:p>
          <a:p>
            <a:pPr lvl="1">
              <a:buFont typeface="Wingdings" panose="05000000000000000000" pitchFamily="2" charset="2"/>
              <a:buChar char="Ø"/>
            </a:pPr>
            <a:r>
              <a:rPr lang="en-US" dirty="0" smtClean="0"/>
              <a:t>Communications.</a:t>
            </a:r>
          </a:p>
          <a:p>
            <a:pPr marL="0" indent="0">
              <a:buNone/>
            </a:pPr>
            <a:endParaRPr lang="en-US" dirty="0" smtClean="0"/>
          </a:p>
          <a:p>
            <a:r>
              <a:rPr lang="en-US" dirty="0"/>
              <a:t>Corporate </a:t>
            </a:r>
            <a:r>
              <a:rPr lang="en-US" dirty="0" smtClean="0"/>
              <a:t>Management comprises </a:t>
            </a:r>
            <a:r>
              <a:rPr lang="en-US" dirty="0"/>
              <a:t>the following components-</a:t>
            </a:r>
          </a:p>
          <a:p>
            <a:pPr lvl="1">
              <a:buFont typeface="Wingdings" panose="05000000000000000000" pitchFamily="2" charset="2"/>
              <a:buChar char="Ø"/>
            </a:pPr>
            <a:r>
              <a:rPr lang="en-US" dirty="0" smtClean="0"/>
              <a:t>Management;</a:t>
            </a:r>
          </a:p>
          <a:p>
            <a:pPr lvl="1">
              <a:buFont typeface="Wingdings" panose="05000000000000000000" pitchFamily="2" charset="2"/>
              <a:buChar char="Ø"/>
            </a:pPr>
            <a:r>
              <a:rPr lang="en-US" dirty="0"/>
              <a:t>Human Resource </a:t>
            </a:r>
            <a:r>
              <a:rPr lang="en-US" dirty="0" smtClean="0"/>
              <a:t>Management;</a:t>
            </a:r>
          </a:p>
          <a:p>
            <a:pPr lvl="1">
              <a:buFont typeface="Wingdings" panose="05000000000000000000" pitchFamily="2" charset="2"/>
              <a:buChar char="Ø"/>
            </a:pPr>
            <a:r>
              <a:rPr lang="en-US" dirty="0"/>
              <a:t>Legal </a:t>
            </a:r>
            <a:r>
              <a:rPr lang="en-US" dirty="0" smtClean="0"/>
              <a:t>Services;</a:t>
            </a:r>
          </a:p>
          <a:p>
            <a:pPr lvl="1">
              <a:buFont typeface="Wingdings" panose="05000000000000000000" pitchFamily="2" charset="2"/>
              <a:buChar char="Ø"/>
            </a:pPr>
            <a:r>
              <a:rPr lang="en-US" dirty="0"/>
              <a:t>Information and Communication </a:t>
            </a:r>
            <a:r>
              <a:rPr lang="en-US" dirty="0" smtClean="0"/>
              <a:t>Technology; and</a:t>
            </a:r>
          </a:p>
          <a:p>
            <a:pPr lvl="1">
              <a:buFont typeface="Wingdings" panose="05000000000000000000" pitchFamily="2" charset="2"/>
              <a:buChar char="Ø"/>
            </a:pPr>
            <a:r>
              <a:rPr lang="en-US" dirty="0"/>
              <a:t>Auxiliary and Security </a:t>
            </a:r>
            <a:r>
              <a:rPr lang="en-US" dirty="0" smtClean="0"/>
              <a:t>Services.</a:t>
            </a:r>
            <a:endParaRPr lang="en-US" dirty="0"/>
          </a:p>
          <a:p>
            <a:endParaRPr lang="en-US" dirty="0" smtClean="0"/>
          </a:p>
          <a:p>
            <a:r>
              <a:rPr lang="en-US" dirty="0"/>
              <a:t>Financial Management (Office of the CFO) </a:t>
            </a:r>
            <a:r>
              <a:rPr lang="en-US" dirty="0" smtClean="0"/>
              <a:t>comprises </a:t>
            </a:r>
            <a:r>
              <a:rPr lang="en-US" dirty="0"/>
              <a:t>the following components-</a:t>
            </a:r>
          </a:p>
          <a:p>
            <a:pPr lvl="1">
              <a:buFont typeface="Wingdings" panose="05000000000000000000" pitchFamily="2" charset="2"/>
              <a:buChar char="Ø"/>
            </a:pPr>
            <a:r>
              <a:rPr lang="en-US" dirty="0"/>
              <a:t>Management;</a:t>
            </a:r>
          </a:p>
          <a:p>
            <a:pPr lvl="1">
              <a:buFont typeface="Wingdings" panose="05000000000000000000" pitchFamily="2" charset="2"/>
              <a:buChar char="Ø"/>
            </a:pPr>
            <a:r>
              <a:rPr lang="en-US" dirty="0" smtClean="0"/>
              <a:t>Financial Management; and</a:t>
            </a:r>
          </a:p>
          <a:p>
            <a:pPr lvl="1">
              <a:buFont typeface="Wingdings" panose="05000000000000000000" pitchFamily="2" charset="2"/>
              <a:buChar char="Ø"/>
            </a:pPr>
            <a:r>
              <a:rPr lang="en-US" dirty="0"/>
              <a:t>Supply Chain </a:t>
            </a:r>
            <a:r>
              <a:rPr lang="en-US" dirty="0" smtClean="0"/>
              <a:t>Management.</a:t>
            </a:r>
            <a:endParaRPr lang="en-US" dirty="0"/>
          </a:p>
        </p:txBody>
      </p:sp>
    </p:spTree>
    <p:extLst>
      <p:ext uri="{BB962C8B-B14F-4D97-AF65-F5344CB8AC3E}">
        <p14:creationId xmlns:p14="http://schemas.microsoft.com/office/powerpoint/2010/main" xmlns="" val="1161804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FE62D-7892-9A46-9713-D128B1BBC2A1}"/>
              </a:ext>
            </a:extLst>
          </p:cNvPr>
          <p:cNvSpPr>
            <a:spLocks noGrp="1"/>
          </p:cNvSpPr>
          <p:nvPr>
            <p:ph type="title"/>
          </p:nvPr>
        </p:nvSpPr>
        <p:spPr>
          <a:xfrm>
            <a:off x="198783" y="174812"/>
            <a:ext cx="8736495" cy="578223"/>
          </a:xfrm>
        </p:spPr>
        <p:txBody>
          <a:bodyPr>
            <a:normAutofit/>
          </a:bodyPr>
          <a:lstStyle/>
          <a:p>
            <a:r>
              <a:rPr lang="en-ZA" sz="2400" b="1" dirty="0" smtClean="0"/>
              <a:t>OUTLINE OF THE DEPARTMENT’S ORGANOGRAM. 3</a:t>
            </a:r>
            <a:endParaRPr lang="en-US" sz="2400" b="1" dirty="0"/>
          </a:p>
        </p:txBody>
      </p:sp>
      <p:sp>
        <p:nvSpPr>
          <p:cNvPr id="3" name="Content Placeholder 2">
            <a:extLst>
              <a:ext uri="{FF2B5EF4-FFF2-40B4-BE49-F238E27FC236}">
                <a16:creationId xmlns="" xmlns:a16="http://schemas.microsoft.com/office/drawing/2014/main" id="{6237EBA8-DEB3-7241-89E0-A621E3A73047}"/>
              </a:ext>
            </a:extLst>
          </p:cNvPr>
          <p:cNvSpPr>
            <a:spLocks noGrp="1"/>
          </p:cNvSpPr>
          <p:nvPr>
            <p:ph idx="1"/>
          </p:nvPr>
        </p:nvSpPr>
        <p:spPr>
          <a:xfrm>
            <a:off x="198783" y="658906"/>
            <a:ext cx="8736495" cy="5809129"/>
          </a:xfrm>
        </p:spPr>
        <p:txBody>
          <a:bodyPr>
            <a:normAutofit lnSpcReduction="10000"/>
          </a:bodyPr>
          <a:lstStyle/>
          <a:p>
            <a:pPr>
              <a:lnSpc>
                <a:spcPct val="100000"/>
              </a:lnSpc>
              <a:spcBef>
                <a:spcPts val="300"/>
              </a:spcBef>
            </a:pPr>
            <a:r>
              <a:rPr lang="en-US" sz="1700" dirty="0"/>
              <a:t>Programme 2 </a:t>
            </a:r>
            <a:r>
              <a:rPr lang="en-US" sz="1700" dirty="0" smtClean="0"/>
              <a:t>comprises </a:t>
            </a:r>
            <a:r>
              <a:rPr lang="en-US" sz="1700" dirty="0"/>
              <a:t>the following components-</a:t>
            </a:r>
          </a:p>
          <a:p>
            <a:pPr lvl="1">
              <a:lnSpc>
                <a:spcPct val="100000"/>
              </a:lnSpc>
              <a:spcBef>
                <a:spcPts val="300"/>
              </a:spcBef>
              <a:buFont typeface="Wingdings" panose="05000000000000000000" pitchFamily="2" charset="2"/>
              <a:buChar char="Ø"/>
            </a:pPr>
            <a:r>
              <a:rPr lang="en-US" sz="1700" dirty="0" smtClean="0"/>
              <a:t>STEE Management;</a:t>
            </a:r>
            <a:endParaRPr lang="en-US" sz="1700" dirty="0"/>
          </a:p>
          <a:p>
            <a:pPr lvl="1">
              <a:lnSpc>
                <a:spcPct val="100000"/>
              </a:lnSpc>
              <a:spcBef>
                <a:spcPts val="300"/>
              </a:spcBef>
              <a:buFont typeface="Wingdings" panose="05000000000000000000" pitchFamily="2" charset="2"/>
              <a:buChar char="Ø"/>
            </a:pPr>
            <a:r>
              <a:rPr lang="en-US" sz="1700" dirty="0"/>
              <a:t>Social Empowerment and Participation;</a:t>
            </a:r>
          </a:p>
          <a:p>
            <a:pPr lvl="1">
              <a:lnSpc>
                <a:spcPct val="100000"/>
              </a:lnSpc>
              <a:spcBef>
                <a:spcPts val="300"/>
              </a:spcBef>
              <a:buFont typeface="Wingdings" panose="05000000000000000000" pitchFamily="2" charset="2"/>
              <a:buChar char="Ø"/>
            </a:pPr>
            <a:r>
              <a:rPr lang="en-US" sz="1700" dirty="0"/>
              <a:t>Governance Transformation, Justice and Security</a:t>
            </a:r>
            <a:r>
              <a:rPr lang="en-US" sz="1700" dirty="0" smtClean="0"/>
              <a:t>; and</a:t>
            </a:r>
            <a:endParaRPr lang="en-US" sz="1700" dirty="0"/>
          </a:p>
          <a:p>
            <a:pPr lvl="1">
              <a:lnSpc>
                <a:spcPct val="100000"/>
              </a:lnSpc>
              <a:spcBef>
                <a:spcPts val="300"/>
              </a:spcBef>
              <a:buFont typeface="Wingdings" panose="05000000000000000000" pitchFamily="2" charset="2"/>
              <a:buChar char="Ø"/>
            </a:pPr>
            <a:r>
              <a:rPr lang="en-US" sz="1700" dirty="0"/>
              <a:t>Economic Empowerment and Participation.</a:t>
            </a:r>
            <a:endParaRPr lang="en-US" sz="1700" dirty="0" smtClean="0"/>
          </a:p>
          <a:p>
            <a:pPr lvl="1">
              <a:lnSpc>
                <a:spcPct val="100000"/>
              </a:lnSpc>
              <a:spcBef>
                <a:spcPts val="300"/>
              </a:spcBef>
              <a:buFont typeface="Wingdings" panose="05000000000000000000" pitchFamily="2" charset="2"/>
              <a:buChar char="Ø"/>
            </a:pPr>
            <a:endParaRPr lang="en-US" sz="1700" dirty="0"/>
          </a:p>
          <a:p>
            <a:pPr>
              <a:lnSpc>
                <a:spcPct val="100000"/>
              </a:lnSpc>
              <a:spcBef>
                <a:spcPts val="300"/>
              </a:spcBef>
            </a:pPr>
            <a:r>
              <a:rPr lang="en-US" sz="1700" dirty="0"/>
              <a:t>Programme </a:t>
            </a:r>
            <a:r>
              <a:rPr lang="en-US" sz="1700" dirty="0" smtClean="0"/>
              <a:t>3 </a:t>
            </a:r>
            <a:r>
              <a:rPr lang="en-US" sz="1700" dirty="0"/>
              <a:t>comprises the following components-</a:t>
            </a:r>
          </a:p>
          <a:p>
            <a:pPr lvl="1">
              <a:lnSpc>
                <a:spcPct val="100000"/>
              </a:lnSpc>
              <a:spcBef>
                <a:spcPts val="300"/>
              </a:spcBef>
              <a:buFont typeface="Wingdings" panose="05000000000000000000" pitchFamily="2" charset="2"/>
              <a:buChar char="Ø"/>
            </a:pPr>
            <a:r>
              <a:rPr lang="en-US" sz="1700" dirty="0" smtClean="0"/>
              <a:t>PSCKM Management</a:t>
            </a:r>
            <a:r>
              <a:rPr lang="en-US" sz="1700" dirty="0"/>
              <a:t>;</a:t>
            </a:r>
          </a:p>
          <a:p>
            <a:pPr lvl="1">
              <a:lnSpc>
                <a:spcPct val="100000"/>
              </a:lnSpc>
              <a:spcBef>
                <a:spcPts val="300"/>
              </a:spcBef>
              <a:buFont typeface="Wingdings" panose="05000000000000000000" pitchFamily="2" charset="2"/>
              <a:buChar char="Ø"/>
            </a:pPr>
            <a:r>
              <a:rPr lang="en-US" sz="1700" dirty="0"/>
              <a:t>Research, Policy Analysis and Knowledge Management;</a:t>
            </a:r>
          </a:p>
          <a:p>
            <a:pPr lvl="1">
              <a:lnSpc>
                <a:spcPct val="100000"/>
              </a:lnSpc>
              <a:spcBef>
                <a:spcPts val="300"/>
              </a:spcBef>
              <a:buFont typeface="Wingdings" panose="05000000000000000000" pitchFamily="2" charset="2"/>
              <a:buChar char="Ø"/>
            </a:pPr>
            <a:r>
              <a:rPr lang="en-US" sz="1700" dirty="0"/>
              <a:t>Stakeholder Coordination and Outreach;</a:t>
            </a:r>
          </a:p>
          <a:p>
            <a:pPr lvl="1">
              <a:lnSpc>
                <a:spcPct val="100000"/>
              </a:lnSpc>
              <a:spcBef>
                <a:spcPts val="300"/>
              </a:spcBef>
              <a:buFont typeface="Wingdings" panose="05000000000000000000" pitchFamily="2" charset="2"/>
              <a:buChar char="Ø"/>
            </a:pPr>
            <a:r>
              <a:rPr lang="en-US" sz="1700" dirty="0"/>
              <a:t>Monitoring and Evaluation.</a:t>
            </a:r>
          </a:p>
          <a:p>
            <a:pPr marL="0" indent="0">
              <a:lnSpc>
                <a:spcPct val="100000"/>
              </a:lnSpc>
              <a:spcBef>
                <a:spcPts val="300"/>
              </a:spcBef>
              <a:buNone/>
            </a:pPr>
            <a:endParaRPr lang="en-US" sz="1700" dirty="0" smtClean="0"/>
          </a:p>
          <a:p>
            <a:pPr>
              <a:lnSpc>
                <a:spcPct val="100000"/>
              </a:lnSpc>
              <a:spcBef>
                <a:spcPts val="300"/>
              </a:spcBef>
            </a:pPr>
            <a:r>
              <a:rPr lang="en-US" sz="1700" dirty="0" smtClean="0"/>
              <a:t>Programme 4 </a:t>
            </a:r>
            <a:r>
              <a:rPr lang="en-US" sz="1700" dirty="0"/>
              <a:t>comprises the following components-</a:t>
            </a:r>
          </a:p>
          <a:p>
            <a:pPr lvl="1">
              <a:lnSpc>
                <a:spcPct val="100000"/>
              </a:lnSpc>
              <a:spcBef>
                <a:spcPts val="300"/>
              </a:spcBef>
              <a:buFont typeface="Wingdings" panose="05000000000000000000" pitchFamily="2" charset="2"/>
              <a:buChar char="Ø"/>
            </a:pPr>
            <a:r>
              <a:rPr lang="en-US" sz="1700" dirty="0" smtClean="0"/>
              <a:t>RDP Management</a:t>
            </a:r>
            <a:r>
              <a:rPr lang="en-US" sz="1700" dirty="0"/>
              <a:t>;</a:t>
            </a:r>
          </a:p>
          <a:p>
            <a:pPr lvl="1">
              <a:lnSpc>
                <a:spcPct val="100000"/>
              </a:lnSpc>
              <a:spcBef>
                <a:spcPts val="300"/>
              </a:spcBef>
              <a:buFont typeface="Wingdings" panose="05000000000000000000" pitchFamily="2" charset="2"/>
              <a:buChar char="Ø"/>
            </a:pPr>
            <a:r>
              <a:rPr lang="en-US" sz="1700" dirty="0"/>
              <a:t>Advocacy and Mainstreaming</a:t>
            </a:r>
            <a:r>
              <a:rPr lang="en-US" sz="1700" dirty="0" smtClean="0"/>
              <a:t>;</a:t>
            </a:r>
            <a:endParaRPr lang="en-US" sz="1700" dirty="0"/>
          </a:p>
          <a:p>
            <a:pPr lvl="1">
              <a:lnSpc>
                <a:spcPct val="100000"/>
              </a:lnSpc>
              <a:spcBef>
                <a:spcPts val="300"/>
              </a:spcBef>
              <a:buFont typeface="Wingdings" panose="05000000000000000000" pitchFamily="2" charset="2"/>
              <a:buChar char="Ø"/>
            </a:pPr>
            <a:r>
              <a:rPr lang="en-US" sz="1700" dirty="0"/>
              <a:t>Governance and Compliance.</a:t>
            </a:r>
          </a:p>
          <a:p>
            <a:pPr>
              <a:lnSpc>
                <a:spcPct val="100000"/>
              </a:lnSpc>
              <a:spcBef>
                <a:spcPts val="300"/>
              </a:spcBef>
            </a:pPr>
            <a:endParaRPr lang="en-US" sz="1700" dirty="0" smtClean="0"/>
          </a:p>
          <a:p>
            <a:pPr>
              <a:lnSpc>
                <a:spcPct val="100000"/>
              </a:lnSpc>
              <a:spcBef>
                <a:spcPts val="300"/>
              </a:spcBef>
            </a:pPr>
            <a:r>
              <a:rPr lang="en-US" sz="1700" dirty="0"/>
              <a:t>Programme </a:t>
            </a:r>
            <a:r>
              <a:rPr lang="en-US" sz="1700" dirty="0" smtClean="0"/>
              <a:t>5 </a:t>
            </a:r>
            <a:r>
              <a:rPr lang="en-US" sz="1700" dirty="0"/>
              <a:t>comprises the following components-</a:t>
            </a:r>
          </a:p>
          <a:p>
            <a:pPr lvl="1">
              <a:lnSpc>
                <a:spcPct val="100000"/>
              </a:lnSpc>
              <a:spcBef>
                <a:spcPts val="300"/>
              </a:spcBef>
              <a:buFont typeface="Wingdings" panose="05000000000000000000" pitchFamily="2" charset="2"/>
              <a:buChar char="Ø"/>
            </a:pPr>
            <a:r>
              <a:rPr lang="en-US" sz="1700" dirty="0" smtClean="0"/>
              <a:t>NYD </a:t>
            </a:r>
            <a:r>
              <a:rPr lang="en-US" sz="1700" dirty="0"/>
              <a:t>Management;</a:t>
            </a:r>
          </a:p>
          <a:p>
            <a:pPr lvl="1">
              <a:lnSpc>
                <a:spcPct val="100000"/>
              </a:lnSpc>
              <a:spcBef>
                <a:spcPts val="300"/>
              </a:spcBef>
              <a:buFont typeface="Wingdings" panose="05000000000000000000" pitchFamily="2" charset="2"/>
              <a:buChar char="Ø"/>
            </a:pPr>
            <a:r>
              <a:rPr lang="en-US" sz="1700" dirty="0"/>
              <a:t>Youth Legislation and Policy;</a:t>
            </a:r>
          </a:p>
          <a:p>
            <a:pPr lvl="1">
              <a:lnSpc>
                <a:spcPct val="100000"/>
              </a:lnSpc>
              <a:spcBef>
                <a:spcPts val="300"/>
              </a:spcBef>
              <a:buFont typeface="Wingdings" panose="05000000000000000000" pitchFamily="2" charset="2"/>
              <a:buChar char="Ø"/>
            </a:pPr>
            <a:r>
              <a:rPr lang="en-US" sz="1700" dirty="0"/>
              <a:t>Stakeholder Engagement</a:t>
            </a:r>
            <a:r>
              <a:rPr lang="en-US" sz="1700" dirty="0" smtClean="0"/>
              <a:t>.</a:t>
            </a:r>
            <a:endParaRPr lang="en-US" sz="1700" dirty="0"/>
          </a:p>
        </p:txBody>
      </p:sp>
    </p:spTree>
    <p:extLst>
      <p:ext uri="{BB962C8B-B14F-4D97-AF65-F5344CB8AC3E}">
        <p14:creationId xmlns:p14="http://schemas.microsoft.com/office/powerpoint/2010/main" xmlns="" val="3401475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FE62D-7892-9A46-9713-D128B1BBC2A1}"/>
              </a:ext>
            </a:extLst>
          </p:cNvPr>
          <p:cNvSpPr>
            <a:spLocks noGrp="1"/>
          </p:cNvSpPr>
          <p:nvPr>
            <p:ph type="title"/>
          </p:nvPr>
        </p:nvSpPr>
        <p:spPr>
          <a:xfrm>
            <a:off x="198783" y="174812"/>
            <a:ext cx="8736495" cy="578223"/>
          </a:xfrm>
        </p:spPr>
        <p:txBody>
          <a:bodyPr>
            <a:normAutofit/>
          </a:bodyPr>
          <a:lstStyle/>
          <a:p>
            <a:r>
              <a:rPr lang="en-ZA" sz="2400" b="1" dirty="0" smtClean="0"/>
              <a:t>OUTLINE OF THE DEPARTMENT’S ORGANOGRAM. 4</a:t>
            </a:r>
            <a:endParaRPr lang="en-US" sz="2400" b="1" dirty="0"/>
          </a:p>
        </p:txBody>
      </p:sp>
      <p:sp>
        <p:nvSpPr>
          <p:cNvPr id="3" name="Content Placeholder 2">
            <a:extLst>
              <a:ext uri="{FF2B5EF4-FFF2-40B4-BE49-F238E27FC236}">
                <a16:creationId xmlns="" xmlns:a16="http://schemas.microsoft.com/office/drawing/2014/main" id="{6237EBA8-DEB3-7241-89E0-A621E3A73047}"/>
              </a:ext>
            </a:extLst>
          </p:cNvPr>
          <p:cNvSpPr>
            <a:spLocks noGrp="1"/>
          </p:cNvSpPr>
          <p:nvPr>
            <p:ph idx="1"/>
          </p:nvPr>
        </p:nvSpPr>
        <p:spPr>
          <a:xfrm>
            <a:off x="198783" y="900953"/>
            <a:ext cx="8736495" cy="5567082"/>
          </a:xfrm>
        </p:spPr>
        <p:txBody>
          <a:bodyPr>
            <a:normAutofit/>
          </a:bodyPr>
          <a:lstStyle/>
          <a:p>
            <a:r>
              <a:rPr lang="en-US" sz="1700" dirty="0" smtClean="0"/>
              <a:t>Note that </a:t>
            </a:r>
            <a:r>
              <a:rPr lang="en-GB" sz="1700" dirty="0"/>
              <a:t>w</a:t>
            </a:r>
            <a:r>
              <a:rPr lang="en-GB" sz="1700" dirty="0" smtClean="0"/>
              <a:t>hile </a:t>
            </a:r>
            <a:r>
              <a:rPr lang="en-GB" sz="1700" dirty="0"/>
              <a:t>the current organisational structure of the Department is a remnant of the 2019 NMOG process, a process of organisational redesign has been undertaken to ensure that the structural architecture is more appropriately aligned and responsive to the mandate, strategic intentions and service delivery model of the </a:t>
            </a:r>
            <a:r>
              <a:rPr lang="en-GB" sz="1700" dirty="0" smtClean="0"/>
              <a:t>Department.</a:t>
            </a:r>
          </a:p>
          <a:p>
            <a:endParaRPr lang="en-GB" sz="1700" dirty="0" smtClean="0"/>
          </a:p>
          <a:p>
            <a:r>
              <a:rPr lang="en-GB" sz="1700" dirty="0" smtClean="0"/>
              <a:t>The </a:t>
            </a:r>
            <a:r>
              <a:rPr lang="en-GB" sz="1700" dirty="0"/>
              <a:t>Minister as Executive Authority has supported proposed revisions to the approved organisational structure and post establishment, and addressed a consultation request seeking concurrence from the Minister for Public Service and Administration regarding changes to the approved structures. The resultant redesign and restructuring processes shall be dependent on the response and feedback received from the MPSA.</a:t>
            </a:r>
          </a:p>
          <a:p>
            <a:pPr marL="0" indent="0">
              <a:buNone/>
            </a:pPr>
            <a:endParaRPr lang="en-GB" sz="1700" dirty="0"/>
          </a:p>
          <a:p>
            <a:r>
              <a:rPr lang="en-GB" sz="1700" dirty="0"/>
              <a:t>As precursor to the revised organisational structure, a revised budget programme structure has been approved for 2022/23 whereby the Department will report on four programmes, namely-</a:t>
            </a:r>
          </a:p>
          <a:p>
            <a:pPr lvl="1">
              <a:buFont typeface="Wingdings" panose="05000000000000000000" pitchFamily="2" charset="2"/>
              <a:buChar char="Ø"/>
            </a:pPr>
            <a:r>
              <a:rPr lang="en-GB" sz="1700" dirty="0"/>
              <a:t>Administration;</a:t>
            </a:r>
          </a:p>
          <a:p>
            <a:pPr lvl="1">
              <a:buFont typeface="Wingdings" panose="05000000000000000000" pitchFamily="2" charset="2"/>
              <a:buChar char="Ø"/>
            </a:pPr>
            <a:r>
              <a:rPr lang="en-GB" sz="1700" dirty="0"/>
              <a:t>Advocacy and Mainstreaming for the Rights of Women; </a:t>
            </a:r>
          </a:p>
          <a:p>
            <a:pPr lvl="1">
              <a:buFont typeface="Wingdings" panose="05000000000000000000" pitchFamily="2" charset="2"/>
              <a:buChar char="Ø"/>
            </a:pPr>
            <a:r>
              <a:rPr lang="en-GB" sz="1700" dirty="0"/>
              <a:t>Monitoring, Evaluation, Research and Coordination; and</a:t>
            </a:r>
          </a:p>
          <a:p>
            <a:pPr lvl="1">
              <a:buFont typeface="Wingdings" panose="05000000000000000000" pitchFamily="2" charset="2"/>
              <a:buChar char="Ø"/>
            </a:pPr>
            <a:r>
              <a:rPr lang="en-GB" sz="1700" dirty="0"/>
              <a:t>Advocacy and Mainstreaming for the Rights of Youth and Persons with Disabilities</a:t>
            </a:r>
            <a:r>
              <a:rPr lang="en-GB" sz="1700" dirty="0" smtClean="0"/>
              <a:t>.</a:t>
            </a:r>
            <a:endParaRPr lang="en-GB" sz="1700" dirty="0"/>
          </a:p>
        </p:txBody>
      </p:sp>
    </p:spTree>
    <p:extLst>
      <p:ext uri="{BB962C8B-B14F-4D97-AF65-F5344CB8AC3E}">
        <p14:creationId xmlns:p14="http://schemas.microsoft.com/office/powerpoint/2010/main" xmlns="" val="105606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448234"/>
          </a:xfrm>
          <a:solidFill>
            <a:schemeClr val="accent3">
              <a:lumMod val="75000"/>
            </a:schemeClr>
          </a:solidFill>
        </p:spPr>
        <p:txBody>
          <a:bodyPr>
            <a:normAutofit fontScale="90000"/>
          </a:bodyPr>
          <a:lstStyle/>
          <a:p>
            <a:r>
              <a:rPr lang="en-ZA" sz="2000" b="1" dirty="0">
                <a:solidFill>
                  <a:schemeClr val="bg1"/>
                </a:solidFill>
              </a:rPr>
              <a:t>Key Priorities </a:t>
            </a:r>
            <a:r>
              <a:rPr lang="en-ZA" sz="2000" b="1" dirty="0" smtClean="0">
                <a:solidFill>
                  <a:schemeClr val="bg1"/>
                </a:solidFill>
              </a:rPr>
              <a:t>for </a:t>
            </a:r>
            <a:r>
              <a:rPr lang="en-ZA" sz="2000" b="1" dirty="0">
                <a:solidFill>
                  <a:schemeClr val="bg1"/>
                </a:solidFill>
              </a:rPr>
              <a:t>2022/23</a:t>
            </a:r>
            <a:br>
              <a:rPr lang="en-ZA" sz="2000" b="1" dirty="0">
                <a:solidFill>
                  <a:schemeClr val="bg1"/>
                </a:solidFill>
              </a:rPr>
            </a:br>
            <a:endParaRPr lang="en-ZA" sz="2000" b="1" dirty="0">
              <a:solidFill>
                <a:schemeClr val="bg1"/>
              </a:solidFill>
            </a:endParaRPr>
          </a:p>
        </p:txBody>
      </p:sp>
      <p:sp>
        <p:nvSpPr>
          <p:cNvPr id="3" name="Content Placeholder 2"/>
          <p:cNvSpPr>
            <a:spLocks noGrp="1"/>
          </p:cNvSpPr>
          <p:nvPr>
            <p:ph idx="1"/>
          </p:nvPr>
        </p:nvSpPr>
        <p:spPr>
          <a:xfrm>
            <a:off x="1" y="529861"/>
            <a:ext cx="9143999" cy="5389159"/>
          </a:xfrm>
        </p:spPr>
        <p:txBody>
          <a:bodyPr>
            <a:normAutofit/>
          </a:bodyPr>
          <a:lstStyle/>
          <a:p>
            <a:pPr marL="0" indent="0">
              <a:lnSpc>
                <a:spcPct val="70000"/>
              </a:lnSpc>
              <a:buNone/>
            </a:pPr>
            <a:r>
              <a:rPr lang="en-ZA" sz="1400" b="1" dirty="0"/>
              <a:t>Programme 2: Mainstreaming Women’s Rights and Advocacy</a:t>
            </a:r>
          </a:p>
          <a:p>
            <a:pPr marL="0" indent="0">
              <a:lnSpc>
                <a:spcPct val="70000"/>
              </a:lnSpc>
              <a:buNone/>
            </a:pPr>
            <a:endParaRPr lang="en-US" sz="1400" spc="30" dirty="0" smtClean="0">
              <a:solidFill>
                <a:schemeClr val="tx1"/>
              </a:solidFill>
              <a:ea typeface="Times New Roman" panose="02020603050405020304" pitchFamily="18" charset="0"/>
              <a:cs typeface="Times New Roman" panose="02020603050405020304" pitchFamily="18" charset="0"/>
            </a:endParaRPr>
          </a:p>
          <a:p>
            <a:pPr marL="0" indent="0">
              <a:lnSpc>
                <a:spcPct val="70000"/>
              </a:lnSpc>
              <a:buNone/>
            </a:pPr>
            <a:r>
              <a:rPr lang="en-US" sz="1400" b="1" dirty="0"/>
              <a:t>Sub-Programme: Economic Empowerment of Women</a:t>
            </a:r>
            <a:endParaRPr lang="en-ZA" sz="1400" b="1" dirty="0"/>
          </a:p>
          <a:p>
            <a:pPr marL="0" lvl="0" indent="0">
              <a:buNone/>
            </a:pPr>
            <a:endParaRPr lang="en-ZA" sz="900" spc="30" dirty="0">
              <a:solidFill>
                <a:srgbClr val="001F00"/>
              </a:solidFill>
              <a:ea typeface="Times New Roman" panose="02020603050405020304" pitchFamily="18" charset="0"/>
              <a:cs typeface="Times New Roman" panose="02020603050405020304" pitchFamily="18" charset="0"/>
            </a:endParaRPr>
          </a:p>
          <a:p>
            <a:pPr marL="457200" indent="-457200">
              <a:lnSpc>
                <a:spcPct val="100000"/>
              </a:lnSpc>
              <a:spcBef>
                <a:spcPts val="0"/>
              </a:spcBef>
              <a:buFontTx/>
              <a:buChar char="-"/>
            </a:pPr>
            <a:r>
              <a:rPr lang="en-US" sz="1400" dirty="0" err="1">
                <a:solidFill>
                  <a:prstClr val="black"/>
                </a:solidFill>
              </a:rPr>
              <a:t>Localisation</a:t>
            </a:r>
            <a:r>
              <a:rPr lang="en-US" sz="1400" dirty="0">
                <a:solidFill>
                  <a:prstClr val="black"/>
                </a:solidFill>
              </a:rPr>
              <a:t> of the National Strategic Plan on GBVF through establishment of </a:t>
            </a:r>
            <a:r>
              <a:rPr lang="en-US" sz="1400" dirty="0" smtClean="0">
                <a:solidFill>
                  <a:prstClr val="black"/>
                </a:solidFill>
              </a:rPr>
              <a:t>18 </a:t>
            </a:r>
            <a:r>
              <a:rPr lang="en-US" sz="1400" dirty="0" err="1" smtClean="0">
                <a:solidFill>
                  <a:prstClr val="black"/>
                </a:solidFill>
              </a:rPr>
              <a:t>multisectoral</a:t>
            </a:r>
            <a:r>
              <a:rPr lang="en-US" sz="1400" dirty="0" smtClean="0">
                <a:solidFill>
                  <a:prstClr val="black"/>
                </a:solidFill>
              </a:rPr>
              <a:t> </a:t>
            </a:r>
            <a:r>
              <a:rPr lang="en-US" sz="1400" dirty="0">
                <a:solidFill>
                  <a:prstClr val="black"/>
                </a:solidFill>
              </a:rPr>
              <a:t>rapid response teams</a:t>
            </a:r>
            <a:endParaRPr lang="en-GB" sz="1400" dirty="0">
              <a:solidFill>
                <a:prstClr val="black"/>
              </a:solidFill>
            </a:endParaRPr>
          </a:p>
          <a:p>
            <a:pPr marL="457200" lvl="0" indent="-457200">
              <a:lnSpc>
                <a:spcPct val="100000"/>
              </a:lnSpc>
              <a:spcBef>
                <a:spcPts val="0"/>
              </a:spcBef>
              <a:buFontTx/>
              <a:buChar char="-"/>
            </a:pPr>
            <a:r>
              <a:rPr lang="en-GB" sz="1400" dirty="0" smtClean="0">
                <a:solidFill>
                  <a:prstClr val="black"/>
                </a:solidFill>
              </a:rPr>
              <a:t>Implementing </a:t>
            </a:r>
            <a:r>
              <a:rPr lang="en-GB" sz="1400" dirty="0">
                <a:solidFill>
                  <a:prstClr val="black"/>
                </a:solidFill>
              </a:rPr>
              <a:t>information awareness workshops intended to support increased women economic participation in various economic sectors, including agriculture, green economy and etc.</a:t>
            </a:r>
          </a:p>
          <a:p>
            <a:pPr marL="457200" lvl="0" indent="-457200">
              <a:lnSpc>
                <a:spcPct val="100000"/>
              </a:lnSpc>
              <a:spcBef>
                <a:spcPts val="0"/>
              </a:spcBef>
              <a:buFontTx/>
              <a:buChar char="-"/>
            </a:pPr>
            <a:r>
              <a:rPr lang="en-GB" sz="1400" dirty="0" smtClean="0">
                <a:solidFill>
                  <a:prstClr val="black"/>
                </a:solidFill>
              </a:rPr>
              <a:t>Conducting </a:t>
            </a:r>
            <a:r>
              <a:rPr lang="en-GB" sz="1400" dirty="0">
                <a:solidFill>
                  <a:prstClr val="black"/>
                </a:solidFill>
              </a:rPr>
              <a:t>further research into the development of the WYPD socio economic empowerment index, which would eventually support the department’s regulatory mandate</a:t>
            </a:r>
          </a:p>
          <a:p>
            <a:pPr marL="457200" lvl="0" indent="-457200">
              <a:lnSpc>
                <a:spcPct val="100000"/>
              </a:lnSpc>
              <a:spcBef>
                <a:spcPts val="0"/>
              </a:spcBef>
              <a:buFontTx/>
              <a:buChar char="-"/>
            </a:pPr>
            <a:r>
              <a:rPr lang="en-GB" sz="1400" dirty="0" smtClean="0">
                <a:solidFill>
                  <a:prstClr val="black"/>
                </a:solidFill>
              </a:rPr>
              <a:t>Developing </a:t>
            </a:r>
            <a:r>
              <a:rPr lang="en-GB" sz="1400" dirty="0">
                <a:solidFill>
                  <a:prstClr val="black"/>
                </a:solidFill>
              </a:rPr>
              <a:t>the Strategy for economic empowerment of WYPD, to ensure that </a:t>
            </a:r>
            <a:r>
              <a:rPr lang="en-US" sz="1400" dirty="0">
                <a:solidFill>
                  <a:prstClr val="black"/>
                </a:solidFill>
              </a:rPr>
              <a:t>government programmes, in particular infrastructure programmes mainstream WYPD’s economic participation</a:t>
            </a:r>
          </a:p>
          <a:p>
            <a:pPr marL="0" lvl="0" indent="0">
              <a:buNone/>
            </a:pPr>
            <a:endParaRPr lang="en-ZA" sz="1100" dirty="0" smtClean="0">
              <a:solidFill>
                <a:srgbClr val="FF0000"/>
              </a:solidFill>
            </a:endParaRPr>
          </a:p>
        </p:txBody>
      </p:sp>
    </p:spTree>
    <p:extLst>
      <p:ext uri="{BB962C8B-B14F-4D97-AF65-F5344CB8AC3E}">
        <p14:creationId xmlns:p14="http://schemas.microsoft.com/office/powerpoint/2010/main" xmlns="" val="12149784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34472"/>
            <a:ext cx="8736495" cy="537882"/>
          </a:xfrm>
        </p:spPr>
        <p:txBody>
          <a:bodyPr>
            <a:normAutofit/>
          </a:bodyPr>
          <a:lstStyle/>
          <a:p>
            <a:r>
              <a:rPr lang="en-ZA" sz="2400" b="1" dirty="0" smtClean="0"/>
              <a:t>STRUCTURE: DWYPD</a:t>
            </a:r>
            <a:endParaRPr lang="en-GB" sz="24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3" y="673100"/>
            <a:ext cx="8736495" cy="5245100"/>
          </a:xfrm>
        </p:spPr>
      </p:pic>
    </p:spTree>
    <p:extLst>
      <p:ext uri="{BB962C8B-B14F-4D97-AF65-F5344CB8AC3E}">
        <p14:creationId xmlns:p14="http://schemas.microsoft.com/office/powerpoint/2010/main" xmlns="" val="4038178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34471"/>
            <a:ext cx="8736495" cy="658905"/>
          </a:xfrm>
        </p:spPr>
        <p:txBody>
          <a:bodyPr>
            <a:normAutofit/>
          </a:bodyPr>
          <a:lstStyle/>
          <a:p>
            <a:r>
              <a:rPr lang="en-ZA" sz="2400" b="1" dirty="0" smtClean="0"/>
              <a:t>STRUCTURE: DIRECTOR-GENERAL</a:t>
            </a:r>
            <a:endParaRPr lang="en-GB"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4" y="927847"/>
            <a:ext cx="8736494" cy="5351929"/>
          </a:xfrm>
        </p:spPr>
      </p:pic>
    </p:spTree>
    <p:extLst>
      <p:ext uri="{BB962C8B-B14F-4D97-AF65-F5344CB8AC3E}">
        <p14:creationId xmlns:p14="http://schemas.microsoft.com/office/powerpoint/2010/main" xmlns="" val="3092816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5154"/>
            <a:ext cx="8736495" cy="510988"/>
          </a:xfrm>
        </p:spPr>
        <p:txBody>
          <a:bodyPr>
            <a:normAutofit/>
          </a:bodyPr>
          <a:lstStyle/>
          <a:p>
            <a:r>
              <a:rPr lang="en-ZA" sz="2400" b="1" dirty="0"/>
              <a:t>STRUCTURE</a:t>
            </a:r>
            <a:r>
              <a:rPr lang="en-ZA" sz="2400" b="1" dirty="0" smtClean="0"/>
              <a:t>: OFFICE OF THE DIRECTOR-GENERAL</a:t>
            </a:r>
            <a:endParaRPr lang="en-GB"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1" y="619125"/>
            <a:ext cx="8736495" cy="5727700"/>
          </a:xfrm>
        </p:spPr>
      </p:pic>
    </p:spTree>
    <p:extLst>
      <p:ext uri="{BB962C8B-B14F-4D97-AF65-F5344CB8AC3E}">
        <p14:creationId xmlns:p14="http://schemas.microsoft.com/office/powerpoint/2010/main" xmlns="" val="3269813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5154"/>
            <a:ext cx="8736495" cy="510988"/>
          </a:xfrm>
        </p:spPr>
        <p:txBody>
          <a:bodyPr>
            <a:normAutofit/>
          </a:bodyPr>
          <a:lstStyle/>
          <a:p>
            <a:r>
              <a:rPr lang="en-ZA" sz="2400" b="1" dirty="0"/>
              <a:t>STRUCTURE</a:t>
            </a:r>
            <a:r>
              <a:rPr lang="en-ZA" sz="2400" b="1" dirty="0" smtClean="0">
                <a:solidFill>
                  <a:srgbClr val="297D53"/>
                </a:solidFill>
              </a:rPr>
              <a:t>: </a:t>
            </a:r>
            <a:r>
              <a:rPr lang="en-US" sz="2400" b="1" dirty="0" smtClean="0">
                <a:solidFill>
                  <a:srgbClr val="297D53"/>
                </a:solidFill>
              </a:rPr>
              <a:t>CORPORATE MANAGEMENT </a:t>
            </a:r>
            <a:endParaRPr lang="en-GB" sz="2400" b="1" dirty="0">
              <a:solidFill>
                <a:srgbClr val="297D53"/>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3" y="619125"/>
            <a:ext cx="8736494" cy="5727700"/>
          </a:xfrm>
        </p:spPr>
      </p:pic>
    </p:spTree>
    <p:extLst>
      <p:ext uri="{BB962C8B-B14F-4D97-AF65-F5344CB8AC3E}">
        <p14:creationId xmlns:p14="http://schemas.microsoft.com/office/powerpoint/2010/main" xmlns="" val="1648172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5154"/>
            <a:ext cx="8736495" cy="847164"/>
          </a:xfrm>
        </p:spPr>
        <p:txBody>
          <a:bodyPr>
            <a:noAutofit/>
          </a:bodyPr>
          <a:lstStyle/>
          <a:p>
            <a:r>
              <a:rPr lang="en-ZA" sz="2400" b="1" dirty="0"/>
              <a:t>STRUCTURE</a:t>
            </a:r>
            <a:r>
              <a:rPr lang="en-ZA" sz="2400" b="1" dirty="0" smtClean="0"/>
              <a:t>: </a:t>
            </a:r>
            <a:r>
              <a:rPr lang="en-US" sz="2400" b="1" dirty="0" smtClean="0"/>
              <a:t>FINANCIAL MANAGEMENT (OFFICE OF CFO</a:t>
            </a:r>
            <a:r>
              <a:rPr lang="en-US" sz="2400" b="1" dirty="0"/>
              <a:t>) </a:t>
            </a:r>
            <a:endParaRPr lang="en-GB"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2" y="914399"/>
            <a:ext cx="8736495" cy="5432425"/>
          </a:xfrm>
        </p:spPr>
      </p:pic>
    </p:spTree>
    <p:extLst>
      <p:ext uri="{BB962C8B-B14F-4D97-AF65-F5344CB8AC3E}">
        <p14:creationId xmlns:p14="http://schemas.microsoft.com/office/powerpoint/2010/main" xmlns="" val="1387685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5154"/>
            <a:ext cx="8736495" cy="510988"/>
          </a:xfrm>
        </p:spPr>
        <p:txBody>
          <a:bodyPr>
            <a:noAutofit/>
          </a:bodyPr>
          <a:lstStyle/>
          <a:p>
            <a:r>
              <a:rPr lang="en-ZA" sz="2400" b="1" dirty="0" smtClean="0"/>
              <a:t>STRUCTURE: </a:t>
            </a:r>
            <a:r>
              <a:rPr lang="en-US" sz="2400" b="1" dirty="0" smtClean="0"/>
              <a:t>SOCIAL TRANSFORMATION AND ECONOMIC EMPOWERMENT</a:t>
            </a:r>
            <a:endParaRPr lang="en-GB"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3" y="1035423"/>
            <a:ext cx="8736494" cy="5311401"/>
          </a:xfrm>
        </p:spPr>
      </p:pic>
    </p:spTree>
    <p:extLst>
      <p:ext uri="{BB962C8B-B14F-4D97-AF65-F5344CB8AC3E}">
        <p14:creationId xmlns:p14="http://schemas.microsoft.com/office/powerpoint/2010/main" xmlns="" val="19885000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5153"/>
            <a:ext cx="8736495" cy="941293"/>
          </a:xfrm>
        </p:spPr>
        <p:txBody>
          <a:bodyPr>
            <a:normAutofit/>
          </a:bodyPr>
          <a:lstStyle/>
          <a:p>
            <a:r>
              <a:rPr lang="en-ZA" sz="2400" b="1" dirty="0"/>
              <a:t>STRUCTURE</a:t>
            </a:r>
            <a:r>
              <a:rPr lang="en-ZA" sz="2400" b="1" dirty="0" smtClean="0"/>
              <a:t>: </a:t>
            </a:r>
            <a:r>
              <a:rPr lang="en-US" sz="2400" b="1" dirty="0" smtClean="0"/>
              <a:t>POLICY, STAKEHOLDER COORDINATION AND KNOWLEDGE MANAGEMENT</a:t>
            </a:r>
            <a:endParaRPr lang="en-GB"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2" y="1021975"/>
            <a:ext cx="8736495" cy="5324849"/>
          </a:xfrm>
        </p:spPr>
      </p:pic>
    </p:spTree>
    <p:extLst>
      <p:ext uri="{BB962C8B-B14F-4D97-AF65-F5344CB8AC3E}">
        <p14:creationId xmlns:p14="http://schemas.microsoft.com/office/powerpoint/2010/main" xmlns="" val="174682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5154"/>
            <a:ext cx="8736495" cy="510988"/>
          </a:xfrm>
        </p:spPr>
        <p:txBody>
          <a:bodyPr>
            <a:normAutofit/>
          </a:bodyPr>
          <a:lstStyle/>
          <a:p>
            <a:r>
              <a:rPr lang="en-ZA" sz="2400" b="1" dirty="0" smtClean="0"/>
              <a:t>STRUCTURE</a:t>
            </a:r>
            <a:r>
              <a:rPr lang="en-ZA" sz="2400" dirty="0" smtClean="0"/>
              <a:t>: </a:t>
            </a:r>
            <a:r>
              <a:rPr lang="en-US" sz="2400" b="1" dirty="0" smtClean="0"/>
              <a:t>RIGHTS OF PERSONS WITH DISABILITIES</a:t>
            </a:r>
            <a:endParaRPr lang="en-GB"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3" y="619125"/>
            <a:ext cx="8736494" cy="5727700"/>
          </a:xfrm>
        </p:spPr>
      </p:pic>
    </p:spTree>
    <p:extLst>
      <p:ext uri="{BB962C8B-B14F-4D97-AF65-F5344CB8AC3E}">
        <p14:creationId xmlns:p14="http://schemas.microsoft.com/office/powerpoint/2010/main" xmlns="" val="27857653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15154"/>
            <a:ext cx="8736495" cy="510988"/>
          </a:xfrm>
        </p:spPr>
        <p:txBody>
          <a:bodyPr>
            <a:noAutofit/>
          </a:bodyPr>
          <a:lstStyle/>
          <a:p>
            <a:r>
              <a:rPr lang="en-ZA" sz="2400" b="1" dirty="0" smtClean="0"/>
              <a:t>STRUCTURE: </a:t>
            </a:r>
            <a:r>
              <a:rPr lang="en-US" sz="2400" b="1" dirty="0" smtClean="0"/>
              <a:t>NATIONAL YOUTH DEVELOPMENT PROGRAMME</a:t>
            </a:r>
            <a:endParaRPr lang="en-GB"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782" y="968188"/>
            <a:ext cx="8736495" cy="5230160"/>
          </a:xfrm>
        </p:spPr>
      </p:pic>
    </p:spTree>
    <p:extLst>
      <p:ext uri="{BB962C8B-B14F-4D97-AF65-F5344CB8AC3E}">
        <p14:creationId xmlns:p14="http://schemas.microsoft.com/office/powerpoint/2010/main" xmlns="" val="3065197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88259"/>
            <a:ext cx="8945217" cy="847165"/>
          </a:xfrm>
        </p:spPr>
        <p:txBody>
          <a:bodyPr>
            <a:normAutofit/>
          </a:bodyPr>
          <a:lstStyle/>
          <a:p>
            <a:pPr lvl="0"/>
            <a:r>
              <a:rPr lang="en-ZA" sz="2400" b="1" dirty="0" smtClean="0"/>
              <a:t>COST OF EMPLOYMENT: COMPENSATION OF EMPLOYEES (COE) BUDGET</a:t>
            </a:r>
            <a:endParaRPr lang="en-GB" sz="2400" b="1" dirty="0"/>
          </a:p>
        </p:txBody>
      </p:sp>
      <p:graphicFrame>
        <p:nvGraphicFramePr>
          <p:cNvPr id="4" name="Content Placeholder 3"/>
          <p:cNvGraphicFramePr>
            <a:graphicFrameLocks noGrp="1"/>
          </p:cNvGraphicFramePr>
          <p:nvPr>
            <p:ph idx="1"/>
            <p:extLst/>
          </p:nvPr>
        </p:nvGraphicFramePr>
        <p:xfrm>
          <a:off x="198783" y="1304364"/>
          <a:ext cx="8743511" cy="3333772"/>
        </p:xfrm>
        <a:graphic>
          <a:graphicData uri="http://schemas.openxmlformats.org/drawingml/2006/table">
            <a:tbl>
              <a:tblPr firstRow="1" bandRow="1">
                <a:tableStyleId>{5C22544A-7EE6-4342-B048-85BDC9FD1C3A}</a:tableStyleId>
              </a:tblPr>
              <a:tblGrid>
                <a:gridCol w="7170205">
                  <a:extLst>
                    <a:ext uri="{9D8B030D-6E8A-4147-A177-3AD203B41FA5}">
                      <a16:colId xmlns="" xmlns:a16="http://schemas.microsoft.com/office/drawing/2014/main" val="405597112"/>
                    </a:ext>
                  </a:extLst>
                </a:gridCol>
                <a:gridCol w="1573306">
                  <a:extLst>
                    <a:ext uri="{9D8B030D-6E8A-4147-A177-3AD203B41FA5}">
                      <a16:colId xmlns="" xmlns:a16="http://schemas.microsoft.com/office/drawing/2014/main" val="1932352472"/>
                    </a:ext>
                  </a:extLst>
                </a:gridCol>
              </a:tblGrid>
              <a:tr h="528643">
                <a:tc>
                  <a:txBody>
                    <a:bodyPr/>
                    <a:lstStyle/>
                    <a:p>
                      <a:r>
                        <a:rPr lang="en-ZA" sz="1700" dirty="0" smtClean="0">
                          <a:solidFill>
                            <a:schemeClr val="tx1"/>
                          </a:solidFill>
                          <a:latin typeface="Arial" panose="020B0604020202020204" pitchFamily="34" charset="0"/>
                          <a:cs typeface="Arial" panose="020B0604020202020204" pitchFamily="34" charset="0"/>
                        </a:rPr>
                        <a:t>Programme</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sz="1700" dirty="0" smtClean="0">
                          <a:solidFill>
                            <a:schemeClr val="tx1"/>
                          </a:solidFill>
                          <a:latin typeface="Arial" panose="020B0604020202020204" pitchFamily="34" charset="0"/>
                          <a:cs typeface="Arial" panose="020B0604020202020204" pitchFamily="34" charset="0"/>
                        </a:rPr>
                        <a:t>2022/23</a:t>
                      </a:r>
                    </a:p>
                    <a:p>
                      <a:pPr algn="ctr"/>
                      <a:r>
                        <a:rPr lang="en-ZA" sz="1700" dirty="0" smtClean="0">
                          <a:solidFill>
                            <a:schemeClr val="tx1"/>
                          </a:solidFill>
                          <a:latin typeface="Arial" panose="020B0604020202020204" pitchFamily="34" charset="0"/>
                          <a:cs typeface="Arial" panose="020B0604020202020204" pitchFamily="34" charset="0"/>
                        </a:rPr>
                        <a:t>(‘000)</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3309915584"/>
                  </a:ext>
                </a:extLst>
              </a:tr>
              <a:tr h="528643">
                <a:tc>
                  <a:txBody>
                    <a:bodyPr/>
                    <a:lstStyle/>
                    <a:p>
                      <a:pPr lvl="0">
                        <a:buFontTx/>
                        <a:buNone/>
                      </a:pPr>
                      <a:r>
                        <a:rPr lang="en-US" sz="1700" dirty="0" smtClean="0">
                          <a:latin typeface="Arial" panose="020B0604020202020204" pitchFamily="34" charset="0"/>
                          <a:cs typeface="Arial" panose="020B0604020202020204" pitchFamily="34" charset="0"/>
                        </a:rPr>
                        <a:t>1. Administration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FontTx/>
                        <a:buNone/>
                      </a:pPr>
                      <a:r>
                        <a:rPr lang="en-ZA" sz="1700" dirty="0" smtClean="0">
                          <a:solidFill>
                            <a:schemeClr val="tx1"/>
                          </a:solidFill>
                          <a:latin typeface="Arial" panose="020B0604020202020204" pitchFamily="34" charset="0"/>
                          <a:cs typeface="Arial" panose="020B0604020202020204" pitchFamily="34" charset="0"/>
                        </a:rPr>
                        <a:t>58 717</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90481385"/>
                  </a:ext>
                </a:extLst>
              </a:tr>
              <a:tr h="528643">
                <a:tc>
                  <a:txBody>
                    <a:bodyPr/>
                    <a:lstStyle/>
                    <a:p>
                      <a:r>
                        <a:rPr lang="en-US" sz="1700" dirty="0" smtClean="0">
                          <a:latin typeface="Arial" panose="020B0604020202020204" pitchFamily="34" charset="0"/>
                          <a:cs typeface="Arial" panose="020B0604020202020204" pitchFamily="34" charset="0"/>
                        </a:rPr>
                        <a:t>2. Advocacy and Mainstreaming for the Rights of Women</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700" dirty="0" smtClean="0">
                          <a:solidFill>
                            <a:schemeClr val="tx1"/>
                          </a:solidFill>
                          <a:latin typeface="Arial" panose="020B0604020202020204" pitchFamily="34" charset="0"/>
                          <a:cs typeface="Arial" panose="020B0604020202020204" pitchFamily="34" charset="0"/>
                        </a:rPr>
                        <a:t>14 975</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72849503"/>
                  </a:ext>
                </a:extLst>
              </a:tr>
              <a:tr h="528643">
                <a:tc>
                  <a:txBody>
                    <a:bodyPr/>
                    <a:lstStyle/>
                    <a:p>
                      <a:r>
                        <a:rPr lang="en-US" sz="1700" dirty="0" smtClean="0">
                          <a:latin typeface="Arial" panose="020B0604020202020204" pitchFamily="34" charset="0"/>
                          <a:cs typeface="Arial" panose="020B0604020202020204" pitchFamily="34" charset="0"/>
                        </a:rPr>
                        <a:t>3. Monitoring, Evaluation, Research and Coordination</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700" dirty="0" smtClean="0">
                          <a:solidFill>
                            <a:schemeClr val="tx1"/>
                          </a:solidFill>
                          <a:latin typeface="Arial" panose="020B0604020202020204" pitchFamily="34" charset="0"/>
                          <a:cs typeface="Arial" panose="020B0604020202020204" pitchFamily="34" charset="0"/>
                        </a:rPr>
                        <a:t>23 496</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26682231"/>
                  </a:ext>
                </a:extLst>
              </a:tr>
              <a:tr h="528643">
                <a:tc>
                  <a:txBody>
                    <a:bodyPr/>
                    <a:lstStyle/>
                    <a:p>
                      <a:r>
                        <a:rPr lang="en-US" sz="1700" dirty="0" smtClean="0">
                          <a:latin typeface="Arial" panose="020B0604020202020204" pitchFamily="34" charset="0"/>
                          <a:cs typeface="Arial" panose="020B0604020202020204" pitchFamily="34" charset="0"/>
                        </a:rPr>
                        <a:t>4. Advocacy and Mainstreaming for the Rights of  Youth and Persons with Disabilities</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700" dirty="0" smtClean="0">
                          <a:solidFill>
                            <a:schemeClr val="tx1"/>
                          </a:solidFill>
                          <a:latin typeface="Arial" panose="020B0604020202020204" pitchFamily="34" charset="0"/>
                          <a:cs typeface="Arial" panose="020B0604020202020204" pitchFamily="34" charset="0"/>
                        </a:rPr>
                        <a:t>15 866</a:t>
                      </a:r>
                      <a:endParaRPr lang="en-GB"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74227296"/>
                  </a:ext>
                </a:extLst>
              </a:tr>
              <a:tr h="528643">
                <a:tc>
                  <a:txBody>
                    <a:bodyPr/>
                    <a:lstStyle/>
                    <a:p>
                      <a:r>
                        <a:rPr lang="en-ZA" sz="1700" b="1" dirty="0" smtClean="0">
                          <a:latin typeface="Arial" panose="020B0604020202020204" pitchFamily="34" charset="0"/>
                          <a:cs typeface="Arial" panose="020B0604020202020204" pitchFamily="34" charset="0"/>
                        </a:rPr>
                        <a:t>Total for DWYPD</a:t>
                      </a:r>
                      <a:endParaRPr lang="en-GB" sz="17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r>
                        <a:rPr lang="en-ZA" sz="1700" b="1" dirty="0" smtClean="0">
                          <a:latin typeface="Arial" panose="020B0604020202020204" pitchFamily="34" charset="0"/>
                          <a:cs typeface="Arial" panose="020B0604020202020204" pitchFamily="34" charset="0"/>
                        </a:rPr>
                        <a:t>113 054</a:t>
                      </a:r>
                      <a:endParaRPr lang="en-GB" sz="17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3626849842"/>
                  </a:ext>
                </a:extLst>
              </a:tr>
            </a:tbl>
          </a:graphicData>
        </a:graphic>
      </p:graphicFrame>
    </p:spTree>
    <p:extLst>
      <p:ext uri="{BB962C8B-B14F-4D97-AF65-F5344CB8AC3E}">
        <p14:creationId xmlns:p14="http://schemas.microsoft.com/office/powerpoint/2010/main" xmlns="" val="359850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403411"/>
          </a:xfrm>
          <a:solidFill>
            <a:schemeClr val="accent3">
              <a:lumMod val="75000"/>
            </a:schemeClr>
          </a:solidFill>
        </p:spPr>
        <p:txBody>
          <a:bodyPr>
            <a:normAutofit fontScale="90000"/>
          </a:bodyPr>
          <a:lstStyle/>
          <a:p>
            <a:r>
              <a:rPr lang="en-ZA" sz="2000" b="1" dirty="0">
                <a:solidFill>
                  <a:schemeClr val="bg1"/>
                </a:solidFill>
              </a:rPr>
              <a:t>Key Priorities </a:t>
            </a:r>
            <a:r>
              <a:rPr lang="en-ZA" sz="2000" b="1" dirty="0" smtClean="0">
                <a:solidFill>
                  <a:schemeClr val="bg1"/>
                </a:solidFill>
              </a:rPr>
              <a:t>for </a:t>
            </a:r>
            <a:r>
              <a:rPr lang="en-ZA" sz="2000" b="1" dirty="0">
                <a:solidFill>
                  <a:schemeClr val="bg1"/>
                </a:solidFill>
              </a:rPr>
              <a:t>2022/23</a:t>
            </a:r>
            <a:br>
              <a:rPr lang="en-ZA" sz="2000" b="1" dirty="0">
                <a:solidFill>
                  <a:schemeClr val="bg1"/>
                </a:solidFill>
              </a:rPr>
            </a:br>
            <a:endParaRPr lang="en-ZA" sz="2000" b="1" dirty="0">
              <a:solidFill>
                <a:schemeClr val="bg1"/>
              </a:solidFill>
            </a:endParaRPr>
          </a:p>
        </p:txBody>
      </p:sp>
      <p:sp>
        <p:nvSpPr>
          <p:cNvPr id="3" name="Content Placeholder 2"/>
          <p:cNvSpPr>
            <a:spLocks noGrp="1"/>
          </p:cNvSpPr>
          <p:nvPr>
            <p:ph idx="1"/>
          </p:nvPr>
        </p:nvSpPr>
        <p:spPr>
          <a:xfrm>
            <a:off x="1" y="476073"/>
            <a:ext cx="9143999" cy="5389159"/>
          </a:xfrm>
        </p:spPr>
        <p:txBody>
          <a:bodyPr>
            <a:normAutofit/>
          </a:bodyPr>
          <a:lstStyle/>
          <a:p>
            <a:pPr marL="0" indent="0">
              <a:lnSpc>
                <a:spcPct val="70000"/>
              </a:lnSpc>
              <a:buNone/>
            </a:pPr>
            <a:r>
              <a:rPr lang="en-ZA" sz="1400" b="1" dirty="0"/>
              <a:t>Programme </a:t>
            </a:r>
            <a:r>
              <a:rPr lang="en-ZA" sz="1400" b="1" dirty="0" smtClean="0"/>
              <a:t>3: Monitoring, Evaluation, Research and Coordination</a:t>
            </a:r>
            <a:endParaRPr lang="en-ZA" sz="1400" b="1" dirty="0"/>
          </a:p>
          <a:p>
            <a:pPr marL="457200" indent="-457200">
              <a:lnSpc>
                <a:spcPct val="110000"/>
              </a:lnSpc>
              <a:spcBef>
                <a:spcPts val="0"/>
              </a:spcBef>
              <a:buFontTx/>
              <a:buChar char="-"/>
            </a:pPr>
            <a:r>
              <a:rPr lang="en-US" sz="1400" dirty="0">
                <a:solidFill>
                  <a:prstClr val="black"/>
                </a:solidFill>
              </a:rPr>
              <a:t>Review of South Africa’s Policy Framework for Women’s Empowerment and Gender Equality towards development of a National Policy </a:t>
            </a:r>
          </a:p>
          <a:p>
            <a:pPr marL="457200" indent="-457200">
              <a:lnSpc>
                <a:spcPct val="110000"/>
              </a:lnSpc>
              <a:spcBef>
                <a:spcPts val="0"/>
              </a:spcBef>
              <a:buFontTx/>
              <a:buChar char="-"/>
            </a:pPr>
            <a:r>
              <a:rPr lang="en-US" sz="1400" dirty="0">
                <a:solidFill>
                  <a:prstClr val="black"/>
                </a:solidFill>
              </a:rPr>
              <a:t>Policy and SEIAS work for Women Empowerment and Gender Equality Bill </a:t>
            </a:r>
            <a:endParaRPr lang="en-ZA" sz="1400" dirty="0">
              <a:solidFill>
                <a:prstClr val="black"/>
              </a:solidFill>
            </a:endParaRPr>
          </a:p>
          <a:p>
            <a:pPr marL="457200" indent="-457200">
              <a:lnSpc>
                <a:spcPct val="110000"/>
              </a:lnSpc>
              <a:spcBef>
                <a:spcPts val="0"/>
              </a:spcBef>
              <a:buFontTx/>
              <a:buChar char="-"/>
            </a:pPr>
            <a:r>
              <a:rPr lang="en-GB" sz="1400" dirty="0">
                <a:solidFill>
                  <a:prstClr val="black"/>
                </a:solidFill>
              </a:rPr>
              <a:t>Roll-out of Gender Responsive Budgeting and Planning (Phase 1 in partnership with National Treasury. We are to work on Gender Needs Assessment and gender priorities for next five years) </a:t>
            </a:r>
          </a:p>
          <a:p>
            <a:pPr marL="457200" indent="-457200">
              <a:lnSpc>
                <a:spcPct val="110000"/>
              </a:lnSpc>
              <a:spcBef>
                <a:spcPts val="0"/>
              </a:spcBef>
              <a:buFontTx/>
              <a:buChar char="-"/>
            </a:pPr>
            <a:r>
              <a:rPr lang="en-GB" sz="1400" dirty="0">
                <a:solidFill>
                  <a:prstClr val="black"/>
                </a:solidFill>
              </a:rPr>
              <a:t>Development of a comprehensive National Gender Mainstreaming Strategy and </a:t>
            </a:r>
            <a:r>
              <a:rPr lang="en-GB" sz="1400" dirty="0" err="1">
                <a:solidFill>
                  <a:prstClr val="black"/>
                </a:solidFill>
              </a:rPr>
              <a:t>Sectoral</a:t>
            </a:r>
            <a:r>
              <a:rPr lang="en-GB" sz="1400" dirty="0">
                <a:solidFill>
                  <a:prstClr val="black"/>
                </a:solidFill>
              </a:rPr>
              <a:t> Guidelines and norms and standards </a:t>
            </a:r>
          </a:p>
          <a:p>
            <a:pPr marL="457200" indent="-457200">
              <a:lnSpc>
                <a:spcPct val="110000"/>
              </a:lnSpc>
              <a:spcBef>
                <a:spcPts val="0"/>
              </a:spcBef>
              <a:buFontTx/>
              <a:buChar char="-"/>
            </a:pPr>
            <a:r>
              <a:rPr lang="en-ZA" sz="1400" dirty="0">
                <a:solidFill>
                  <a:prstClr val="black"/>
                </a:solidFill>
              </a:rPr>
              <a:t>Gender, youth and disability responsive analysis of the strategic plans, IDPs and DDM One plans</a:t>
            </a:r>
          </a:p>
          <a:p>
            <a:pPr marL="457200" indent="-457200">
              <a:lnSpc>
                <a:spcPct val="110000"/>
              </a:lnSpc>
              <a:spcBef>
                <a:spcPts val="0"/>
              </a:spcBef>
              <a:buFontTx/>
              <a:buChar char="-"/>
            </a:pPr>
            <a:r>
              <a:rPr lang="en-ZA" sz="1400" dirty="0">
                <a:solidFill>
                  <a:prstClr val="black"/>
                </a:solidFill>
              </a:rPr>
              <a:t>Formative evaluation of the implementation of the Gender Responsive Planning, Budgeting, Monitoring, Evaluation and Auditing Framework</a:t>
            </a:r>
          </a:p>
          <a:p>
            <a:pPr marL="457200" indent="-457200">
              <a:lnSpc>
                <a:spcPct val="110000"/>
              </a:lnSpc>
              <a:spcBef>
                <a:spcPts val="0"/>
              </a:spcBef>
              <a:buFontTx/>
              <a:buChar char="-"/>
            </a:pPr>
            <a:r>
              <a:rPr lang="en-GB" sz="1400" dirty="0">
                <a:solidFill>
                  <a:prstClr val="black"/>
                </a:solidFill>
              </a:rPr>
              <a:t>Research on </a:t>
            </a:r>
            <a:r>
              <a:rPr lang="en-GB" sz="1400" dirty="0" smtClean="0">
                <a:solidFill>
                  <a:prstClr val="black"/>
                </a:solidFill>
              </a:rPr>
              <a:t>Economic Construction and Recovery Plan (ERRP)</a:t>
            </a:r>
            <a:endParaRPr lang="en-GB" sz="1400" dirty="0">
              <a:solidFill>
                <a:prstClr val="black"/>
              </a:solidFill>
            </a:endParaRPr>
          </a:p>
          <a:p>
            <a:pPr marL="457200" indent="-457200">
              <a:lnSpc>
                <a:spcPct val="110000"/>
              </a:lnSpc>
              <a:spcBef>
                <a:spcPts val="0"/>
              </a:spcBef>
              <a:buFontTx/>
              <a:buChar char="-"/>
            </a:pPr>
            <a:r>
              <a:rPr lang="en-ZA" sz="1400" dirty="0">
                <a:solidFill>
                  <a:prstClr val="black"/>
                </a:solidFill>
              </a:rPr>
              <a:t>Development of WYPD comprehensive and </a:t>
            </a:r>
            <a:r>
              <a:rPr lang="en-ZA" sz="1400" dirty="0" err="1">
                <a:solidFill>
                  <a:prstClr val="black"/>
                </a:solidFill>
              </a:rPr>
              <a:t>sectoral</a:t>
            </a:r>
            <a:r>
              <a:rPr lang="en-ZA" sz="1400" dirty="0">
                <a:solidFill>
                  <a:prstClr val="black"/>
                </a:solidFill>
              </a:rPr>
              <a:t> Stakeholder Database</a:t>
            </a:r>
          </a:p>
          <a:p>
            <a:pPr marL="457200" indent="-457200">
              <a:lnSpc>
                <a:spcPct val="110000"/>
              </a:lnSpc>
              <a:spcBef>
                <a:spcPts val="0"/>
              </a:spcBef>
              <a:buFontTx/>
              <a:buChar char="-"/>
            </a:pPr>
            <a:r>
              <a:rPr lang="en-US" sz="1400" dirty="0">
                <a:solidFill>
                  <a:prstClr val="black"/>
                </a:solidFill>
              </a:rPr>
              <a:t>Stakeholder engagements on the empowerment of women, youth and persons with disability on specific topics such as economic empowerment; GBV programme with Taxi Association and Training Programme (in partnership with NDG); Maintenance Act; Climate Change including waste management – opportunities for employment and entrepreneurship </a:t>
            </a:r>
          </a:p>
          <a:p>
            <a:pPr marL="457200" indent="-457200">
              <a:lnSpc>
                <a:spcPct val="110000"/>
              </a:lnSpc>
              <a:spcBef>
                <a:spcPts val="0"/>
              </a:spcBef>
              <a:buFontTx/>
              <a:buChar char="-"/>
            </a:pPr>
            <a:r>
              <a:rPr lang="en-US" sz="1400" dirty="0">
                <a:solidFill>
                  <a:prstClr val="black"/>
                </a:solidFill>
              </a:rPr>
              <a:t>Ongoing International Work including Ministerial Meetings and preparations for CSW67 in 2023; as well as taking forward the bilateral MOUs signed in terms of Implementation Plans, etc.</a:t>
            </a:r>
          </a:p>
          <a:p>
            <a:pPr marL="457200" indent="-457200">
              <a:lnSpc>
                <a:spcPct val="110000"/>
              </a:lnSpc>
              <a:spcBef>
                <a:spcPts val="0"/>
              </a:spcBef>
              <a:buFontTx/>
              <a:buChar char="-"/>
            </a:pPr>
            <a:r>
              <a:rPr lang="en-US" sz="1400" dirty="0" smtClean="0">
                <a:solidFill>
                  <a:prstClr val="black"/>
                </a:solidFill>
              </a:rPr>
              <a:t>Reporting to International reports recommendations </a:t>
            </a:r>
            <a:r>
              <a:rPr lang="en-US" sz="1400" dirty="0">
                <a:solidFill>
                  <a:prstClr val="black"/>
                </a:solidFill>
              </a:rPr>
              <a:t>– </a:t>
            </a:r>
            <a:r>
              <a:rPr lang="en-US" sz="1400" dirty="0" smtClean="0">
                <a:solidFill>
                  <a:prstClr val="black"/>
                </a:solidFill>
              </a:rPr>
              <a:t>CEDAW; </a:t>
            </a:r>
            <a:r>
              <a:rPr lang="en-US" sz="1400" dirty="0">
                <a:solidFill>
                  <a:prstClr val="black"/>
                </a:solidFill>
              </a:rPr>
              <a:t>SDGEA 2021; UN CRPD (responses to list of Issues on Disability); Maputo Protocol on Women Report 2016 – 2022 (Part B)</a:t>
            </a:r>
            <a:endParaRPr lang="en-GB" sz="1400" dirty="0">
              <a:solidFill>
                <a:prstClr val="black"/>
              </a:solidFill>
            </a:endParaRPr>
          </a:p>
          <a:p>
            <a:pPr marL="0" lvl="0" indent="0">
              <a:buNone/>
            </a:pPr>
            <a:endParaRPr lang="en-ZA" sz="1100" dirty="0" smtClean="0">
              <a:solidFill>
                <a:srgbClr val="FF0000"/>
              </a:solidFill>
            </a:endParaRPr>
          </a:p>
        </p:txBody>
      </p:sp>
    </p:spTree>
    <p:extLst>
      <p:ext uri="{BB962C8B-B14F-4D97-AF65-F5344CB8AC3E}">
        <p14:creationId xmlns:p14="http://schemas.microsoft.com/office/powerpoint/2010/main" xmlns="" val="3838860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1" y="169745"/>
            <a:ext cx="8736495" cy="767931"/>
          </a:xfrm>
          <a:solidFill>
            <a:schemeClr val="accent3">
              <a:lumMod val="75000"/>
            </a:schemeClr>
          </a:solidFill>
        </p:spPr>
        <p:txBody>
          <a:bodyPr>
            <a:noAutofit/>
          </a:bodyPr>
          <a:lstStyle/>
          <a:p>
            <a:pPr algn="just"/>
            <a:r>
              <a:rPr lang="en-ZA" sz="2000" b="1" dirty="0" smtClean="0">
                <a:solidFill>
                  <a:schemeClr val="bg1"/>
                </a:solidFill>
              </a:rPr>
              <a:t>Financial Management</a:t>
            </a:r>
            <a:endParaRPr lang="en-ZA" sz="2000" b="1" dirty="0">
              <a:solidFill>
                <a:schemeClr val="bg1"/>
              </a:solidFill>
            </a:endParaRPr>
          </a:p>
        </p:txBody>
      </p:sp>
      <p:pic>
        <p:nvPicPr>
          <p:cNvPr id="3074" name="Picture 2" descr="What Are The Four Stages Of The Budget Process? (Budget)"/>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98783" y="1134319"/>
            <a:ext cx="8736495" cy="4967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3937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187267"/>
            <a:ext cx="8736495" cy="767931"/>
          </a:xfrm>
        </p:spPr>
        <p:txBody>
          <a:bodyPr>
            <a:noAutofit/>
          </a:bodyPr>
          <a:lstStyle/>
          <a:p>
            <a:r>
              <a:rPr lang="it-IT" sz="2800" dirty="0"/>
              <a:t>2022/23 BUDGET ALLOCATION PER PROGRAMME</a:t>
            </a:r>
            <a:endParaRPr lang="en-US" sz="2800" dirty="0"/>
          </a:p>
        </p:txBody>
      </p:sp>
      <p:graphicFrame>
        <p:nvGraphicFramePr>
          <p:cNvPr id="5" name="Content Placeholder 4"/>
          <p:cNvGraphicFramePr>
            <a:graphicFrameLocks noGrp="1"/>
          </p:cNvGraphicFramePr>
          <p:nvPr>
            <p:ph idx="1"/>
          </p:nvPr>
        </p:nvGraphicFramePr>
        <p:xfrm>
          <a:off x="198783" y="915953"/>
          <a:ext cx="8606889" cy="4316955"/>
        </p:xfrm>
        <a:graphic>
          <a:graphicData uri="http://schemas.openxmlformats.org/drawingml/2006/table">
            <a:tbl>
              <a:tblPr firstRow="1" bandRow="1">
                <a:tableStyleId>{5C22544A-7EE6-4342-B048-85BDC9FD1C3A}</a:tableStyleId>
              </a:tblPr>
              <a:tblGrid>
                <a:gridCol w="2270097">
                  <a:extLst>
                    <a:ext uri="{9D8B030D-6E8A-4147-A177-3AD203B41FA5}">
                      <a16:colId xmlns:a16="http://schemas.microsoft.com/office/drawing/2014/main" xmlns="" val="3579736231"/>
                    </a:ext>
                  </a:extLst>
                </a:gridCol>
                <a:gridCol w="1115568">
                  <a:extLst>
                    <a:ext uri="{9D8B030D-6E8A-4147-A177-3AD203B41FA5}">
                      <a16:colId xmlns:a16="http://schemas.microsoft.com/office/drawing/2014/main" xmlns="" val="1149884710"/>
                    </a:ext>
                  </a:extLst>
                </a:gridCol>
                <a:gridCol w="1106424">
                  <a:extLst>
                    <a:ext uri="{9D8B030D-6E8A-4147-A177-3AD203B41FA5}">
                      <a16:colId xmlns:a16="http://schemas.microsoft.com/office/drawing/2014/main" xmlns="" val="4278927082"/>
                    </a:ext>
                  </a:extLst>
                </a:gridCol>
                <a:gridCol w="850392">
                  <a:extLst>
                    <a:ext uri="{9D8B030D-6E8A-4147-A177-3AD203B41FA5}">
                      <a16:colId xmlns:a16="http://schemas.microsoft.com/office/drawing/2014/main" xmlns="" val="647481019"/>
                    </a:ext>
                  </a:extLst>
                </a:gridCol>
                <a:gridCol w="832104">
                  <a:extLst>
                    <a:ext uri="{9D8B030D-6E8A-4147-A177-3AD203B41FA5}">
                      <a16:colId xmlns:a16="http://schemas.microsoft.com/office/drawing/2014/main" xmlns="" val="3174965608"/>
                    </a:ext>
                  </a:extLst>
                </a:gridCol>
                <a:gridCol w="804672">
                  <a:extLst>
                    <a:ext uri="{9D8B030D-6E8A-4147-A177-3AD203B41FA5}">
                      <a16:colId xmlns:a16="http://schemas.microsoft.com/office/drawing/2014/main" xmlns="" val="586420466"/>
                    </a:ext>
                  </a:extLst>
                </a:gridCol>
                <a:gridCol w="804672">
                  <a:extLst>
                    <a:ext uri="{9D8B030D-6E8A-4147-A177-3AD203B41FA5}">
                      <a16:colId xmlns:a16="http://schemas.microsoft.com/office/drawing/2014/main" xmlns="" val="1688282082"/>
                    </a:ext>
                  </a:extLst>
                </a:gridCol>
                <a:gridCol w="822960">
                  <a:extLst>
                    <a:ext uri="{9D8B030D-6E8A-4147-A177-3AD203B41FA5}">
                      <a16:colId xmlns:a16="http://schemas.microsoft.com/office/drawing/2014/main" xmlns="" val="430693349"/>
                    </a:ext>
                  </a:extLst>
                </a:gridCol>
              </a:tblGrid>
              <a:tr h="789155">
                <a:tc>
                  <a:txBody>
                    <a:bodyPr/>
                    <a:lstStyle/>
                    <a:p>
                      <a:r>
                        <a:rPr lang="en-US" sz="1200" dirty="0">
                          <a:solidFill>
                            <a:schemeClr val="tx1"/>
                          </a:solidFill>
                          <a:latin typeface="Calibri" panose="020F0502020204030204" pitchFamily="34" charset="0"/>
                          <a:cs typeface="Calibri" panose="020F0502020204030204" pitchFamily="34" charset="0"/>
                        </a:rPr>
                        <a:t>Programme </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2020/21</a:t>
                      </a:r>
                    </a:p>
                    <a:p>
                      <a:r>
                        <a:rPr lang="en-US" sz="1200" dirty="0">
                          <a:solidFill>
                            <a:schemeClr val="tx1"/>
                          </a:solidFill>
                          <a:latin typeface="Calibri" panose="020F0502020204030204" pitchFamily="34" charset="0"/>
                          <a:cs typeface="Calibri" panose="020F0502020204030204" pitchFamily="34" charset="0"/>
                        </a:rPr>
                        <a:t>Adjusted Appropriation</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2021/22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Main Appropriation</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2021/22 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2022/23</a:t>
                      </a:r>
                      <a:r>
                        <a:rPr lang="en-US" sz="1200" baseline="0" dirty="0">
                          <a:solidFill>
                            <a:schemeClr val="tx1"/>
                          </a:solidFill>
                          <a:latin typeface="Calibri" panose="020F0502020204030204" pitchFamily="34" charset="0"/>
                          <a:cs typeface="Calibri" panose="020F0502020204030204" pitchFamily="34" charset="0"/>
                        </a:rPr>
                        <a:t> Estimates</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2022/23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2023/24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2023/24 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811342864"/>
                  </a:ext>
                </a:extLst>
              </a:tr>
              <a:tr h="263052">
                <a:tc>
                  <a:txBody>
                    <a:bodyPr/>
                    <a:lstStyle/>
                    <a:p>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R’000</a:t>
                      </a:r>
                      <a:endParaRPr lang="en-ZA" sz="12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1395672"/>
                  </a:ext>
                </a:extLst>
              </a:tr>
              <a:tr h="263052">
                <a:tc>
                  <a:txBody>
                    <a:bodyPr/>
                    <a:lstStyle/>
                    <a:p>
                      <a:r>
                        <a:rPr lang="en-US" sz="1200" dirty="0">
                          <a:solidFill>
                            <a:schemeClr val="tx1"/>
                          </a:solidFill>
                          <a:latin typeface="Calibri" panose="020F0502020204030204" pitchFamily="34" charset="0"/>
                          <a:cs typeface="Calibri" panose="020F0502020204030204" pitchFamily="34" charset="0"/>
                        </a:rPr>
                        <a:t>1.</a:t>
                      </a:r>
                      <a:r>
                        <a:rPr lang="en-US" sz="1200" baseline="0" dirty="0">
                          <a:solidFill>
                            <a:schemeClr val="tx1"/>
                          </a:solidFill>
                          <a:latin typeface="Calibri" panose="020F0502020204030204" pitchFamily="34" charset="0"/>
                          <a:cs typeface="Calibri" panose="020F0502020204030204" pitchFamily="34" charset="0"/>
                        </a:rPr>
                        <a:t> Administration</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92 566</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98 017</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5.9%</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98 709</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0.7%</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97 681</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(1.0%)</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7667665"/>
                  </a:ext>
                </a:extLst>
              </a:tr>
              <a:tr h="419071">
                <a:tc>
                  <a:txBody>
                    <a:bodyPr/>
                    <a:lstStyle/>
                    <a:p>
                      <a:r>
                        <a:rPr lang="en-US" sz="1200" dirty="0">
                          <a:solidFill>
                            <a:schemeClr val="tx1"/>
                          </a:solidFill>
                          <a:latin typeface="Calibri" panose="020F0502020204030204" pitchFamily="34" charset="0"/>
                          <a:cs typeface="Calibri" panose="020F0502020204030204" pitchFamily="34" charset="0"/>
                        </a:rPr>
                        <a:t>2. Mainstreaming of the</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Rights</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of Women</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and</a:t>
                      </a:r>
                      <a:r>
                        <a:rPr lang="en-US" sz="1200" baseline="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Advocacy</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25 888</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32 865</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27.0%</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33</a:t>
                      </a:r>
                      <a:r>
                        <a:rPr lang="en-US" sz="1200" baseline="0" dirty="0">
                          <a:solidFill>
                            <a:schemeClr val="tx1"/>
                          </a:solidFill>
                          <a:latin typeface="Calibri" panose="020F0502020204030204" pitchFamily="34" charset="0"/>
                          <a:cs typeface="Calibri" panose="020F0502020204030204" pitchFamily="34" charset="0"/>
                        </a:rPr>
                        <a:t> 551</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2.1%</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33 646</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0.3%</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7937263"/>
                  </a:ext>
                </a:extLst>
              </a:tr>
              <a:tr h="428215">
                <a:tc>
                  <a:txBody>
                    <a:bodyPr/>
                    <a:lstStyle/>
                    <a:p>
                      <a:r>
                        <a:rPr lang="en-US" sz="1200" dirty="0">
                          <a:solidFill>
                            <a:schemeClr val="tx1"/>
                          </a:solidFill>
                          <a:latin typeface="Calibri" panose="020F0502020204030204" pitchFamily="34" charset="0"/>
                          <a:cs typeface="Calibri" panose="020F0502020204030204" pitchFamily="34" charset="0"/>
                        </a:rPr>
                        <a:t>3. Monitoring</a:t>
                      </a:r>
                      <a:r>
                        <a:rPr lang="en-US" sz="1200" baseline="0" dirty="0">
                          <a:solidFill>
                            <a:schemeClr val="tx1"/>
                          </a:solidFill>
                          <a:latin typeface="Calibri" panose="020F0502020204030204" pitchFamily="34" charset="0"/>
                          <a:cs typeface="Calibri" panose="020F0502020204030204" pitchFamily="34" charset="0"/>
                        </a:rPr>
                        <a:t>, Evaluation, Research and Coordination</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34 070</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40 632</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19.3%</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42 516</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4.6%</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42 719</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Calibri" panose="020F0502020204030204" pitchFamily="34" charset="0"/>
                          <a:cs typeface="Calibri" panose="020F0502020204030204" pitchFamily="34" charset="0"/>
                        </a:rPr>
                        <a:t>0.5%</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92642538"/>
                  </a:ext>
                </a:extLst>
              </a:tr>
              <a:tr h="428215">
                <a:tc>
                  <a:txBody>
                    <a:bodyPr/>
                    <a:lstStyle/>
                    <a:p>
                      <a:r>
                        <a:rPr lang="en-US" sz="1200" b="0" dirty="0">
                          <a:solidFill>
                            <a:schemeClr val="tx1"/>
                          </a:solidFill>
                          <a:latin typeface="Calibri" panose="020F0502020204030204" pitchFamily="34" charset="0"/>
                          <a:cs typeface="Calibri" panose="020F0502020204030204" pitchFamily="34" charset="0"/>
                        </a:rPr>
                        <a:t>4. Mainstreaming of</a:t>
                      </a:r>
                      <a:r>
                        <a:rPr lang="en-US" sz="1200" b="0" baseline="0" dirty="0">
                          <a:solidFill>
                            <a:schemeClr val="tx1"/>
                          </a:solidFill>
                          <a:latin typeface="Calibri" panose="020F0502020204030204" pitchFamily="34" charset="0"/>
                          <a:cs typeface="Calibri" panose="020F0502020204030204" pitchFamily="34" charset="0"/>
                        </a:rPr>
                        <a:t> the Rights of Youth and Person with Disabilities</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22</a:t>
                      </a:r>
                      <a:r>
                        <a:rPr lang="en-US" sz="1200" b="0" baseline="0" dirty="0">
                          <a:solidFill>
                            <a:schemeClr val="tx1"/>
                          </a:solidFill>
                          <a:latin typeface="Calibri" panose="020F0502020204030204" pitchFamily="34" charset="0"/>
                          <a:cs typeface="Calibri" panose="020F0502020204030204" pitchFamily="34" charset="0"/>
                        </a:rPr>
                        <a:t> </a:t>
                      </a:r>
                      <a:r>
                        <a:rPr lang="en-US" sz="1200" b="0" dirty="0">
                          <a:solidFill>
                            <a:schemeClr val="tx1"/>
                          </a:solidFill>
                          <a:latin typeface="Calibri" panose="020F0502020204030204" pitchFamily="34" charset="0"/>
                          <a:cs typeface="Calibri" panose="020F0502020204030204" pitchFamily="34" charset="0"/>
                        </a:rPr>
                        <a:t>017</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29 687</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34.8%</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30 491</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2.7%</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30 616</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0.4%</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33731893"/>
                  </a:ext>
                </a:extLst>
              </a:tr>
              <a:tr h="254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Total Operational Allocation</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174 541</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201 201</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15.3%</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  205 267</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2.0%</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204 662</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(0.2%)</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2583648"/>
                  </a:ext>
                </a:extLst>
              </a:tr>
              <a:tr h="300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panose="020F0502020204030204" pitchFamily="34" charset="0"/>
                          <a:cs typeface="Calibri" panose="020F0502020204030204" pitchFamily="34" charset="0"/>
                        </a:rPr>
                        <a:t>Commission for Gender Equality</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78 615</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91 376</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16.2%</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100 722</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10.2%</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94 140</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(6.5%)</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5843700"/>
                  </a:ext>
                </a:extLst>
              </a:tr>
              <a:tr h="300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panose="020F0502020204030204" pitchFamily="34" charset="0"/>
                          <a:cs typeface="Calibri" panose="020F0502020204030204" pitchFamily="34" charset="0"/>
                        </a:rPr>
                        <a:t>National Youth Development Agency</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367 820</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470 962</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28.0%</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681 265</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44.7%</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733 114</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Calibri" panose="020F0502020204030204" pitchFamily="34" charset="0"/>
                          <a:cs typeface="Calibri" panose="020F0502020204030204" pitchFamily="34" charset="0"/>
                        </a:rPr>
                        <a:t>7.6%</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1442454"/>
                  </a:ext>
                </a:extLst>
              </a:tr>
              <a:tr h="392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Total payments and estimates:</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620 976</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763 539</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23.0%</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987 254</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29.3%</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1 031 916</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4.5%</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76757283"/>
                  </a:ext>
                </a:extLst>
              </a:tr>
            </a:tbl>
          </a:graphicData>
        </a:graphic>
      </p:graphicFrame>
    </p:spTree>
    <p:extLst>
      <p:ext uri="{BB962C8B-B14F-4D97-AF65-F5344CB8AC3E}">
        <p14:creationId xmlns:p14="http://schemas.microsoft.com/office/powerpoint/2010/main" xmlns="" val="1899335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187267"/>
            <a:ext cx="8736495" cy="767931"/>
          </a:xfrm>
        </p:spPr>
        <p:txBody>
          <a:bodyPr>
            <a:noAutofit/>
          </a:bodyPr>
          <a:lstStyle/>
          <a:p>
            <a:r>
              <a:rPr lang="en-US" sz="2800" dirty="0"/>
              <a:t>2022/23 BASELINE INCREASES / REDUCTIONS</a:t>
            </a:r>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198783" y="1097281"/>
            <a:ext cx="8736495" cy="4821268"/>
          </a:xfrm>
        </p:spPr>
        <p:txBody>
          <a:bodyPr>
            <a:normAutofit/>
          </a:bodyPr>
          <a:lstStyle/>
          <a:p>
            <a:r>
              <a:rPr lang="en-US" sz="1800" dirty="0"/>
              <a:t>The appropriation of the department increases from R763.5 million to R987.2 million over the 2022 MTEF. </a:t>
            </a:r>
          </a:p>
          <a:p>
            <a:pPr marL="0" indent="0">
              <a:buNone/>
            </a:pPr>
            <a:endParaRPr lang="en-US" sz="1800" dirty="0"/>
          </a:p>
          <a:p>
            <a:r>
              <a:rPr lang="en-US" dirty="0"/>
              <a:t>The operational appropriation increased mainly due to the following:</a:t>
            </a:r>
          </a:p>
          <a:p>
            <a:pPr lvl="1"/>
            <a:r>
              <a:rPr lang="en-US" dirty="0"/>
              <a:t>Annual inflationary adjustment increases for SMS to be implemented across all programmes.</a:t>
            </a:r>
          </a:p>
          <a:p>
            <a:pPr lvl="1"/>
            <a:r>
              <a:rPr lang="en-US" sz="1800" dirty="0"/>
              <a:t>The allocation in programme 2: Mainstreaming of the Rights of Women and Advocacy include:</a:t>
            </a:r>
          </a:p>
          <a:p>
            <a:pPr lvl="2"/>
            <a:r>
              <a:rPr lang="en-US" dirty="0"/>
              <a:t>Baseline increase of earmarked funds for transfer to CGE of R6.9 million.</a:t>
            </a:r>
          </a:p>
          <a:p>
            <a:pPr lvl="2"/>
            <a:r>
              <a:rPr lang="en-US" sz="1800" dirty="0"/>
              <a:t>GBVF Council earmarked funds of R5 million.</a:t>
            </a:r>
          </a:p>
          <a:p>
            <a:pPr marL="914400" lvl="2" indent="0">
              <a:buNone/>
            </a:pPr>
            <a:endParaRPr lang="en-US" sz="1800" dirty="0"/>
          </a:p>
          <a:p>
            <a:pPr marL="285750" indent="-285750"/>
            <a:r>
              <a:rPr lang="en-US" sz="1800" dirty="0"/>
              <a:t>The increase in National Youth Development Agency of R200 million is for implementation of the Presidential Youth Employment intervention – National Youth Service.</a:t>
            </a:r>
          </a:p>
          <a:p>
            <a:pPr lvl="1">
              <a:spcBef>
                <a:spcPts val="0"/>
              </a:spcBef>
              <a:defRPr/>
            </a:pPr>
            <a:endParaRPr lang="en-US" dirty="0">
              <a:solidFill>
                <a:prstClr val="black">
                  <a:lumMod val="85000"/>
                  <a:lumOff val="15000"/>
                </a:prstClr>
              </a:solidFill>
            </a:endParaRPr>
          </a:p>
          <a:p>
            <a:pPr>
              <a:spcBef>
                <a:spcPts val="0"/>
              </a:spcBef>
              <a:defRPr/>
            </a:pPr>
            <a:endPar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xmlns="" val="2531811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187267"/>
            <a:ext cx="8736495" cy="767931"/>
          </a:xfrm>
        </p:spPr>
        <p:txBody>
          <a:bodyPr>
            <a:noAutofit/>
          </a:bodyPr>
          <a:lstStyle/>
          <a:p>
            <a:r>
              <a:rPr lang="it-IT" sz="2800" dirty="0"/>
              <a:t>2022/23 BUDGET ALLOCATION PER ECONOMIC CLASSIFICATION</a:t>
            </a:r>
            <a:endParaRPr lang="en-US" sz="2800" dirty="0"/>
          </a:p>
        </p:txBody>
      </p:sp>
      <p:graphicFrame>
        <p:nvGraphicFramePr>
          <p:cNvPr id="5" name="Content Placeholder 4"/>
          <p:cNvGraphicFramePr>
            <a:graphicFrameLocks noGrp="1"/>
          </p:cNvGraphicFramePr>
          <p:nvPr>
            <p:ph idx="1"/>
            <p:extLst/>
          </p:nvPr>
        </p:nvGraphicFramePr>
        <p:xfrm>
          <a:off x="338328" y="1142999"/>
          <a:ext cx="8523041" cy="2976552"/>
        </p:xfrm>
        <a:graphic>
          <a:graphicData uri="http://schemas.openxmlformats.org/drawingml/2006/table">
            <a:tbl>
              <a:tblPr firstRow="1" bandRow="1">
                <a:tableStyleId>{5C22544A-7EE6-4342-B048-85BDC9FD1C3A}</a:tableStyleId>
              </a:tblPr>
              <a:tblGrid>
                <a:gridCol w="2153860">
                  <a:extLst>
                    <a:ext uri="{9D8B030D-6E8A-4147-A177-3AD203B41FA5}">
                      <a16:colId xmlns:a16="http://schemas.microsoft.com/office/drawing/2014/main" xmlns="" val="3579736231"/>
                    </a:ext>
                  </a:extLst>
                </a:gridCol>
                <a:gridCol w="1147483">
                  <a:extLst>
                    <a:ext uri="{9D8B030D-6E8A-4147-A177-3AD203B41FA5}">
                      <a16:colId xmlns:a16="http://schemas.microsoft.com/office/drawing/2014/main" xmlns="" val="1149884710"/>
                    </a:ext>
                  </a:extLst>
                </a:gridCol>
                <a:gridCol w="1099414">
                  <a:extLst>
                    <a:ext uri="{9D8B030D-6E8A-4147-A177-3AD203B41FA5}">
                      <a16:colId xmlns:a16="http://schemas.microsoft.com/office/drawing/2014/main" xmlns="" val="4278927082"/>
                    </a:ext>
                  </a:extLst>
                </a:gridCol>
                <a:gridCol w="844709">
                  <a:extLst>
                    <a:ext uri="{9D8B030D-6E8A-4147-A177-3AD203B41FA5}">
                      <a16:colId xmlns:a16="http://schemas.microsoft.com/office/drawing/2014/main" xmlns="" val="647481019"/>
                    </a:ext>
                  </a:extLst>
                </a:gridCol>
                <a:gridCol w="835427">
                  <a:extLst>
                    <a:ext uri="{9D8B030D-6E8A-4147-A177-3AD203B41FA5}">
                      <a16:colId xmlns:a16="http://schemas.microsoft.com/office/drawing/2014/main" xmlns="" val="3174965608"/>
                    </a:ext>
                  </a:extLst>
                </a:gridCol>
                <a:gridCol w="789014">
                  <a:extLst>
                    <a:ext uri="{9D8B030D-6E8A-4147-A177-3AD203B41FA5}">
                      <a16:colId xmlns:a16="http://schemas.microsoft.com/office/drawing/2014/main" xmlns="" val="586420466"/>
                    </a:ext>
                  </a:extLst>
                </a:gridCol>
                <a:gridCol w="811036">
                  <a:extLst>
                    <a:ext uri="{9D8B030D-6E8A-4147-A177-3AD203B41FA5}">
                      <a16:colId xmlns:a16="http://schemas.microsoft.com/office/drawing/2014/main" xmlns="" val="1688282082"/>
                    </a:ext>
                  </a:extLst>
                </a:gridCol>
                <a:gridCol w="842098">
                  <a:extLst>
                    <a:ext uri="{9D8B030D-6E8A-4147-A177-3AD203B41FA5}">
                      <a16:colId xmlns:a16="http://schemas.microsoft.com/office/drawing/2014/main" xmlns="" val="430693349"/>
                    </a:ext>
                  </a:extLst>
                </a:gridCol>
              </a:tblGrid>
              <a:tr h="781294">
                <a:tc>
                  <a:txBody>
                    <a:bodyPr/>
                    <a:lstStyle/>
                    <a:p>
                      <a:r>
                        <a:rPr lang="en-US" sz="1200" dirty="0">
                          <a:solidFill>
                            <a:schemeClr val="tx1"/>
                          </a:solidFill>
                          <a:latin typeface="Calibri" panose="020F0502020204030204" pitchFamily="34" charset="0"/>
                          <a:cs typeface="Calibri" panose="020F0502020204030204" pitchFamily="34" charset="0"/>
                        </a:rPr>
                        <a:t>Economic</a:t>
                      </a:r>
                      <a:r>
                        <a:rPr lang="en-US" sz="1200" baseline="0" dirty="0">
                          <a:solidFill>
                            <a:schemeClr val="tx1"/>
                          </a:solidFill>
                          <a:latin typeface="Calibri" panose="020F0502020204030204" pitchFamily="34" charset="0"/>
                          <a:cs typeface="Calibri" panose="020F0502020204030204" pitchFamily="34" charset="0"/>
                        </a:rPr>
                        <a:t> Classification</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2020/21</a:t>
                      </a:r>
                    </a:p>
                    <a:p>
                      <a:r>
                        <a:rPr lang="en-US" sz="1200" dirty="0">
                          <a:solidFill>
                            <a:schemeClr val="tx1"/>
                          </a:solidFill>
                          <a:latin typeface="Calibri" panose="020F0502020204030204" pitchFamily="34" charset="0"/>
                          <a:cs typeface="Calibri" panose="020F0502020204030204" pitchFamily="34" charset="0"/>
                        </a:rPr>
                        <a:t>Adjusted Appropriation</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2021/22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Main</a:t>
                      </a:r>
                      <a:r>
                        <a:rPr lang="en-US" sz="1200" baseline="0" dirty="0">
                          <a:solidFill>
                            <a:schemeClr val="tx1"/>
                          </a:solidFill>
                          <a:latin typeface="Calibri" panose="020F0502020204030204" pitchFamily="34" charset="0"/>
                          <a:cs typeface="Calibri" panose="020F0502020204030204" pitchFamily="34" charset="0"/>
                        </a:rPr>
                        <a:t> Appropriation</a:t>
                      </a:r>
                      <a:endParaRPr lang="en-ZA" sz="1200" dirty="0">
                        <a:solidFill>
                          <a:schemeClr val="tx1"/>
                        </a:solidFill>
                        <a:latin typeface="Calibri" panose="020F0502020204030204" pitchFamily="34" charset="0"/>
                        <a:cs typeface="Calibri" panose="020F0502020204030204" pitchFamily="34" charset="0"/>
                      </a:endParaRPr>
                    </a:p>
                    <a:p>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2021/22 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2022/23</a:t>
                      </a:r>
                      <a:r>
                        <a:rPr lang="en-US" sz="1200" baseline="0" dirty="0">
                          <a:solidFill>
                            <a:schemeClr val="tx1"/>
                          </a:solidFill>
                          <a:latin typeface="Calibri" panose="020F0502020204030204" pitchFamily="34" charset="0"/>
                          <a:cs typeface="Calibri" panose="020F0502020204030204" pitchFamily="34" charset="0"/>
                        </a:rPr>
                        <a:t> Estimates</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2022/23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2023/24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dirty="0">
                          <a:solidFill>
                            <a:schemeClr val="tx1"/>
                          </a:solidFill>
                          <a:latin typeface="Calibri" panose="020F0502020204030204" pitchFamily="34" charset="0"/>
                          <a:cs typeface="Calibri" panose="020F0502020204030204" pitchFamily="34" charset="0"/>
                        </a:rPr>
                        <a:t>2023/24 increase/decrease</a:t>
                      </a:r>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811342864"/>
                  </a:ext>
                </a:extLst>
              </a:tr>
              <a:tr h="260431">
                <a:tc>
                  <a:txBody>
                    <a:bodyPr/>
                    <a:lstStyle/>
                    <a:p>
                      <a:endParaRPr lang="en-ZA"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R’000</a:t>
                      </a:r>
                      <a:endParaRPr lang="en-ZA" sz="12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R’000</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1395672"/>
                  </a:ext>
                </a:extLst>
              </a:tr>
              <a:tr h="260431">
                <a:tc>
                  <a:txBody>
                    <a:bodyPr/>
                    <a:lstStyle/>
                    <a:p>
                      <a:r>
                        <a:rPr lang="en-US" sz="1200" dirty="0">
                          <a:solidFill>
                            <a:schemeClr val="tx1"/>
                          </a:solidFill>
                          <a:latin typeface="Calibri" panose="020F0502020204030204" pitchFamily="34" charset="0"/>
                          <a:cs typeface="Calibri" panose="020F0502020204030204" pitchFamily="34" charset="0"/>
                        </a:rPr>
                        <a:t>Compensation of employees</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111 753</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111 284</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(0.4%)</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113 054</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1.6%</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111 943</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(1.0%)</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7667665"/>
                  </a:ext>
                </a:extLst>
              </a:tr>
              <a:tr h="419644">
                <a:tc>
                  <a:txBody>
                    <a:bodyPr/>
                    <a:lstStyle/>
                    <a:p>
                      <a:r>
                        <a:rPr lang="en-US" sz="1200" dirty="0">
                          <a:solidFill>
                            <a:schemeClr val="tx1"/>
                          </a:solidFill>
                          <a:latin typeface="Calibri" panose="020F0502020204030204" pitchFamily="34" charset="0"/>
                          <a:cs typeface="Calibri" panose="020F0502020204030204" pitchFamily="34" charset="0"/>
                        </a:rPr>
                        <a:t>Goods and services</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58</a:t>
                      </a:r>
                      <a:r>
                        <a:rPr lang="en-US" sz="1200" baseline="0" dirty="0">
                          <a:solidFill>
                            <a:schemeClr val="tx1"/>
                          </a:solidFill>
                          <a:latin typeface="Calibri" panose="020F0502020204030204" pitchFamily="34" charset="0"/>
                          <a:cs typeface="Calibri" panose="020F0502020204030204" pitchFamily="34" charset="0"/>
                        </a:rPr>
                        <a:t> 889</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85 807</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45.7%</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87 909</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2.4%</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88 234</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0.4%</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7937263"/>
                  </a:ext>
                </a:extLst>
              </a:tr>
              <a:tr h="419644">
                <a:tc>
                  <a:txBody>
                    <a:bodyPr/>
                    <a:lstStyle/>
                    <a:p>
                      <a:r>
                        <a:rPr lang="en-US" sz="1200" dirty="0">
                          <a:solidFill>
                            <a:schemeClr val="tx1"/>
                          </a:solidFill>
                          <a:latin typeface="Calibri" panose="020F0502020204030204" pitchFamily="34" charset="0"/>
                          <a:cs typeface="Calibri" panose="020F0502020204030204" pitchFamily="34" charset="0"/>
                        </a:rPr>
                        <a:t>Transfers and subsidies</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446 653</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562 561</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26.0%</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782 209</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39.0%</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827 477</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Calibri" panose="020F0502020204030204" pitchFamily="34" charset="0"/>
                          <a:cs typeface="Calibri" panose="020F0502020204030204" pitchFamily="34" charset="0"/>
                        </a:rPr>
                        <a:t>5.8%</a:t>
                      </a:r>
                      <a:endParaRPr lang="en-ZA" sz="120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92642538"/>
                  </a:ext>
                </a:extLst>
              </a:tr>
              <a:tr h="419644">
                <a:tc>
                  <a:txBody>
                    <a:bodyPr/>
                    <a:lstStyle/>
                    <a:p>
                      <a:r>
                        <a:rPr lang="en-US" sz="1200" b="0" dirty="0">
                          <a:solidFill>
                            <a:schemeClr val="tx1"/>
                          </a:solidFill>
                          <a:latin typeface="Calibri" panose="020F0502020204030204" pitchFamily="34" charset="0"/>
                          <a:cs typeface="Calibri" panose="020F0502020204030204" pitchFamily="34" charset="0"/>
                        </a:rPr>
                        <a:t>Machinery and Equipment</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3 681</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3 887</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5.6%</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4 082</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5.0%</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4 262</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0" dirty="0">
                          <a:solidFill>
                            <a:schemeClr val="tx1"/>
                          </a:solidFill>
                          <a:latin typeface="Calibri" panose="020F0502020204030204" pitchFamily="34" charset="0"/>
                          <a:cs typeface="Calibri" panose="020F0502020204030204" pitchFamily="34" charset="0"/>
                        </a:rPr>
                        <a:t>4.4%</a:t>
                      </a:r>
                      <a:endParaRPr lang="en-ZA" sz="1200" b="0"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33731893"/>
                  </a:ext>
                </a:extLst>
              </a:tr>
              <a:tr h="346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Total economic</a:t>
                      </a:r>
                      <a:r>
                        <a:rPr lang="en-US" sz="1200" b="1" baseline="0" dirty="0">
                          <a:solidFill>
                            <a:schemeClr val="tx1"/>
                          </a:solidFill>
                          <a:latin typeface="Calibri" panose="020F0502020204030204" pitchFamily="34" charset="0"/>
                          <a:cs typeface="Calibri" panose="020F0502020204030204" pitchFamily="34" charset="0"/>
                        </a:rPr>
                        <a:t> classification</a:t>
                      </a:r>
                      <a:r>
                        <a:rPr lang="en-US" sz="1200" b="1" dirty="0">
                          <a:solidFill>
                            <a:schemeClr val="tx1"/>
                          </a:solidFill>
                          <a:latin typeface="Calibri" panose="020F0502020204030204" pitchFamily="34" charset="0"/>
                          <a:cs typeface="Calibri" panose="020F0502020204030204" pitchFamily="34" charset="0"/>
                        </a:rPr>
                        <a:t>:</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620 976</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763 539</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23.0%</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987 254</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29.3%</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1 031 916</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Calibri" panose="020F0502020204030204" pitchFamily="34" charset="0"/>
                          <a:cs typeface="Calibri" panose="020F0502020204030204" pitchFamily="34" charset="0"/>
                        </a:rPr>
                        <a:t>4.5%</a:t>
                      </a:r>
                      <a:endParaRPr lang="en-ZA" sz="1200" b="1" dirty="0">
                        <a:solidFill>
                          <a:schemeClr val="tx1"/>
                        </a:solidFill>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76757283"/>
                  </a:ext>
                </a:extLst>
              </a:tr>
            </a:tbl>
          </a:graphicData>
        </a:graphic>
      </p:graphicFrame>
      <p:sp>
        <p:nvSpPr>
          <p:cNvPr id="7" name="Rectangle 6"/>
          <p:cNvSpPr/>
          <p:nvPr/>
        </p:nvSpPr>
        <p:spPr>
          <a:xfrm>
            <a:off x="338328" y="4307352"/>
            <a:ext cx="8523041" cy="2246769"/>
          </a:xfrm>
          <a:prstGeom prst="rect">
            <a:avLst/>
          </a:prstGeom>
        </p:spPr>
        <p:txBody>
          <a:bodyPr wrap="square">
            <a:spAutoFit/>
          </a:bodyPr>
          <a:lstStyle/>
          <a:p>
            <a:pPr marL="171450" indent="-17145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Compensation of employees increases in the 2022 MTEF by Annual inflationary adjustment increases for SMS to be implemented across all programmes.</a:t>
            </a:r>
          </a:p>
          <a:p>
            <a:pPr marL="171450" indent="-17145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budget increase in goods and services over the 2022 MTEF is linked to annual inflationary adjustment increases.</a:t>
            </a:r>
          </a:p>
          <a:p>
            <a:pPr marL="171450" indent="-17145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allocation for transfers and subsidies is earmarked for transfers to the Commission on Gender Equality and National Youth Development Agency.</a:t>
            </a:r>
          </a:p>
          <a:p>
            <a:pPr marL="171450" indent="-17145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budget increase in machinery and equipment over the 2022 MTEF is linked to annual inflationary adjustment increases.</a:t>
            </a:r>
          </a:p>
          <a:p>
            <a:endParaRPr lang="en-US" sz="1400" dirty="0">
              <a:solidFill>
                <a:prstClr val="black"/>
              </a:solidFill>
              <a:latin typeface="Arial" panose="020B0604020202020204" pitchFamily="34" charset="0"/>
              <a:cs typeface="Arial" panose="020B0604020202020204" pitchFamily="34" charset="0"/>
            </a:endParaRPr>
          </a:p>
          <a:p>
            <a:r>
              <a:rPr lang="en-US" sz="14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994012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277FC-F808-2A4C-AD71-EBAEEDDB7135}"/>
              </a:ext>
            </a:extLst>
          </p:cNvPr>
          <p:cNvSpPr>
            <a:spLocks noGrp="1"/>
          </p:cNvSpPr>
          <p:nvPr>
            <p:ph type="title"/>
          </p:nvPr>
        </p:nvSpPr>
        <p:spPr>
          <a:xfrm>
            <a:off x="1987232" y="2279721"/>
            <a:ext cx="4552464" cy="2298557"/>
          </a:xfrm>
        </p:spPr>
        <p:txBody>
          <a:bodyPr>
            <a:normAutofit/>
          </a:bodyPr>
          <a:lstStyle/>
          <a:p>
            <a:pPr algn="ctr"/>
            <a:r>
              <a:rPr lang="en-US" sz="2400" dirty="0">
                <a:solidFill>
                  <a:schemeClr val="bg1"/>
                </a:solidFill>
              </a:rPr>
              <a:t>Thank you</a:t>
            </a:r>
          </a:p>
        </p:txBody>
      </p:sp>
    </p:spTree>
    <p:extLst>
      <p:ext uri="{BB962C8B-B14F-4D97-AF65-F5344CB8AC3E}">
        <p14:creationId xmlns:p14="http://schemas.microsoft.com/office/powerpoint/2010/main" xmlns="" val="3239371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430305"/>
          </a:xfrm>
          <a:solidFill>
            <a:schemeClr val="accent3">
              <a:lumMod val="75000"/>
            </a:schemeClr>
          </a:solidFill>
        </p:spPr>
        <p:txBody>
          <a:bodyPr>
            <a:normAutofit fontScale="90000"/>
          </a:bodyPr>
          <a:lstStyle/>
          <a:p>
            <a:r>
              <a:rPr lang="en-ZA" sz="2000" b="1" dirty="0">
                <a:solidFill>
                  <a:schemeClr val="bg1"/>
                </a:solidFill>
              </a:rPr>
              <a:t>Key Priorities </a:t>
            </a:r>
            <a:r>
              <a:rPr lang="en-ZA" sz="2000" b="1" dirty="0" smtClean="0">
                <a:solidFill>
                  <a:schemeClr val="bg1"/>
                </a:solidFill>
              </a:rPr>
              <a:t>for </a:t>
            </a:r>
            <a:r>
              <a:rPr lang="en-ZA" sz="2000" b="1" dirty="0">
                <a:solidFill>
                  <a:schemeClr val="bg1"/>
                </a:solidFill>
              </a:rPr>
              <a:t>2022/23</a:t>
            </a:r>
            <a:br>
              <a:rPr lang="en-ZA" sz="2000" b="1" dirty="0">
                <a:solidFill>
                  <a:schemeClr val="bg1"/>
                </a:solidFill>
              </a:rPr>
            </a:br>
            <a:endParaRPr lang="en-ZA" sz="2000" b="1" dirty="0">
              <a:solidFill>
                <a:schemeClr val="bg1"/>
              </a:solidFill>
            </a:endParaRPr>
          </a:p>
        </p:txBody>
      </p:sp>
      <p:sp>
        <p:nvSpPr>
          <p:cNvPr id="3" name="Content Placeholder 2"/>
          <p:cNvSpPr>
            <a:spLocks noGrp="1"/>
          </p:cNvSpPr>
          <p:nvPr>
            <p:ph idx="1"/>
          </p:nvPr>
        </p:nvSpPr>
        <p:spPr>
          <a:xfrm>
            <a:off x="-1" y="870520"/>
            <a:ext cx="9143999" cy="5389159"/>
          </a:xfrm>
        </p:spPr>
        <p:txBody>
          <a:bodyPr>
            <a:normAutofit/>
          </a:bodyPr>
          <a:lstStyle/>
          <a:p>
            <a:pPr marL="0" indent="0">
              <a:lnSpc>
                <a:spcPct val="70000"/>
              </a:lnSpc>
              <a:buNone/>
            </a:pPr>
            <a:r>
              <a:rPr lang="en-ZA" sz="1400" b="1" dirty="0"/>
              <a:t>Programme </a:t>
            </a:r>
            <a:r>
              <a:rPr lang="en-ZA" sz="1400" b="1" dirty="0" smtClean="0"/>
              <a:t>4: Mainstreaming Youth and Persons with Disabilities Rights and Advocacy </a:t>
            </a:r>
          </a:p>
          <a:p>
            <a:pPr marL="0" indent="0">
              <a:lnSpc>
                <a:spcPct val="70000"/>
              </a:lnSpc>
              <a:buNone/>
            </a:pPr>
            <a:r>
              <a:rPr lang="en-ZA" sz="1400" b="1" dirty="0" smtClean="0"/>
              <a:t>Sub-Programme: Advocacy and Mainstreaming for the Rights of Youth </a:t>
            </a:r>
            <a:endParaRPr lang="en-ZA" sz="1400" b="1" dirty="0"/>
          </a:p>
          <a:p>
            <a:pPr marL="457200" lvl="0" indent="-457200">
              <a:lnSpc>
                <a:spcPct val="120000"/>
              </a:lnSpc>
              <a:spcBef>
                <a:spcPts val="0"/>
              </a:spcBef>
              <a:buFontTx/>
              <a:buChar char="-"/>
            </a:pPr>
            <a:r>
              <a:rPr lang="en-ZA" altLang="en-US" sz="1500" dirty="0">
                <a:solidFill>
                  <a:prstClr val="black"/>
                </a:solidFill>
              </a:rPr>
              <a:t>Data will be collected against the NYP2030 policy domains and NYP implementation monitoring reports will be compiled quarterly. </a:t>
            </a:r>
            <a:endParaRPr lang="en-ZA" sz="1500" dirty="0">
              <a:solidFill>
                <a:prstClr val="black"/>
              </a:solidFill>
            </a:endParaRPr>
          </a:p>
          <a:p>
            <a:pPr marL="457200" lvl="0" indent="-457200">
              <a:lnSpc>
                <a:spcPct val="120000"/>
              </a:lnSpc>
              <a:spcBef>
                <a:spcPts val="0"/>
              </a:spcBef>
              <a:buFontTx/>
              <a:buChar char="-"/>
            </a:pPr>
            <a:r>
              <a:rPr lang="en-US" altLang="en-US" sz="1500" dirty="0">
                <a:solidFill>
                  <a:prstClr val="black"/>
                </a:solidFill>
              </a:rPr>
              <a:t>The process to review the M&amp;E Framework is underway. The document has been consulted with government clusters in Q3 of 21/22 financial year. It will soon be processed to Cabinet for approval.</a:t>
            </a:r>
          </a:p>
          <a:p>
            <a:pPr marL="457200" lvl="0" indent="-457200">
              <a:lnSpc>
                <a:spcPct val="120000"/>
              </a:lnSpc>
              <a:spcBef>
                <a:spcPts val="0"/>
              </a:spcBef>
              <a:buFontTx/>
              <a:buChar char="-"/>
            </a:pPr>
            <a:r>
              <a:rPr lang="en-ZA" sz="1500" dirty="0">
                <a:solidFill>
                  <a:prstClr val="black"/>
                </a:solidFill>
              </a:rPr>
              <a:t>The process to amend the National Youth Development Agency Amendment Bill  was finalised and the Bill was approved by Cabinet for tabling in Parliament. The Bill has been gazetted; correspondence has been forwarded to Parliament for tabling of the Bill; the DWYPD will support the Parliamentary process. </a:t>
            </a:r>
          </a:p>
          <a:p>
            <a:pPr marL="457200" lvl="0" indent="-457200">
              <a:lnSpc>
                <a:spcPct val="120000"/>
              </a:lnSpc>
              <a:spcBef>
                <a:spcPts val="0"/>
              </a:spcBef>
              <a:buFontTx/>
              <a:buChar char="-"/>
            </a:pPr>
            <a:r>
              <a:rPr lang="en-ZA" sz="1500" dirty="0">
                <a:solidFill>
                  <a:prstClr val="black"/>
                </a:solidFill>
              </a:rPr>
              <a:t>The South African </a:t>
            </a:r>
            <a:r>
              <a:rPr lang="en-GB" sz="1500" dirty="0">
                <a:solidFill>
                  <a:prstClr val="black"/>
                </a:solidFill>
              </a:rPr>
              <a:t>South African Youth </a:t>
            </a:r>
            <a:r>
              <a:rPr lang="en-US" sz="1500" dirty="0">
                <a:solidFill>
                  <a:prstClr val="black"/>
                </a:solidFill>
              </a:rPr>
              <a:t>Development Bill has been developed </a:t>
            </a:r>
            <a:r>
              <a:rPr lang="en-GB" sz="1500" dirty="0">
                <a:solidFill>
                  <a:prstClr val="black"/>
                </a:solidFill>
              </a:rPr>
              <a:t>and is being consulted. Once refined it will be presented to Cabinet for approval as a discussion document. </a:t>
            </a:r>
          </a:p>
          <a:p>
            <a:pPr marL="457200" lvl="0" indent="-457200">
              <a:lnSpc>
                <a:spcPct val="120000"/>
              </a:lnSpc>
              <a:spcBef>
                <a:spcPts val="0"/>
              </a:spcBef>
              <a:buFontTx/>
              <a:buChar char="-"/>
            </a:pPr>
            <a:r>
              <a:rPr lang="en-ZA" sz="1500" dirty="0">
                <a:solidFill>
                  <a:prstClr val="black"/>
                </a:solidFill>
              </a:rPr>
              <a:t>4 National Youth Machinery meetings will be convened quarterly and a report will be produced.</a:t>
            </a:r>
          </a:p>
          <a:p>
            <a:pPr marL="457200" lvl="0" indent="-457200">
              <a:lnSpc>
                <a:spcPct val="120000"/>
              </a:lnSpc>
              <a:spcBef>
                <a:spcPts val="0"/>
              </a:spcBef>
              <a:buFontTx/>
              <a:buChar char="-"/>
            </a:pPr>
            <a:r>
              <a:rPr lang="en-ZA" sz="1500" dirty="0">
                <a:solidFill>
                  <a:prstClr val="black"/>
                </a:solidFill>
              </a:rPr>
              <a:t>NYDA oversight will be performed and the NYDA monitoring reports will be produced quarterly.</a:t>
            </a:r>
          </a:p>
          <a:p>
            <a:pPr marL="457200" lvl="0" indent="-457200">
              <a:lnSpc>
                <a:spcPct val="120000"/>
              </a:lnSpc>
              <a:spcBef>
                <a:spcPts val="0"/>
              </a:spcBef>
              <a:buFontTx/>
              <a:buChar char="-"/>
            </a:pPr>
            <a:r>
              <a:rPr lang="en-US" sz="1500" dirty="0">
                <a:solidFill>
                  <a:prstClr val="black"/>
                </a:solidFill>
              </a:rPr>
              <a:t>A Presidential initiative - the inaugural Nelson Mandela Youth Dialogue will be </a:t>
            </a:r>
            <a:r>
              <a:rPr lang="en-US" sz="1500" dirty="0" err="1">
                <a:solidFill>
                  <a:prstClr val="black"/>
                </a:solidFill>
              </a:rPr>
              <a:t>organised</a:t>
            </a:r>
            <a:r>
              <a:rPr lang="en-US" sz="1500" dirty="0">
                <a:solidFill>
                  <a:prstClr val="black"/>
                </a:solidFill>
              </a:rPr>
              <a:t> and held as part of SA’s Youth month programme.  It will target fifteen (15) countries within the AU regions. </a:t>
            </a:r>
          </a:p>
          <a:p>
            <a:pPr marL="457200" lvl="0" indent="-457200">
              <a:lnSpc>
                <a:spcPct val="120000"/>
              </a:lnSpc>
              <a:spcBef>
                <a:spcPts val="0"/>
              </a:spcBef>
              <a:buFontTx/>
              <a:buChar char="-"/>
            </a:pPr>
            <a:r>
              <a:rPr lang="en-US" sz="1500" dirty="0">
                <a:solidFill>
                  <a:prstClr val="black"/>
                </a:solidFill>
              </a:rPr>
              <a:t>Implementation plans to give effect to the signed bi-lateral agreements between SA and Nigeria as well as SA and the Ivory Coast on Youth Development would be developed</a:t>
            </a:r>
            <a:endParaRPr lang="en-ZA" sz="1500" dirty="0">
              <a:solidFill>
                <a:prstClr val="black"/>
              </a:solidFill>
            </a:endParaRPr>
          </a:p>
        </p:txBody>
      </p:sp>
    </p:spTree>
    <p:extLst>
      <p:ext uri="{BB962C8B-B14F-4D97-AF65-F5344CB8AC3E}">
        <p14:creationId xmlns:p14="http://schemas.microsoft.com/office/powerpoint/2010/main" xmlns="" val="1019728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403411"/>
          </a:xfrm>
          <a:solidFill>
            <a:schemeClr val="accent3">
              <a:lumMod val="75000"/>
            </a:schemeClr>
          </a:solidFill>
        </p:spPr>
        <p:txBody>
          <a:bodyPr>
            <a:normAutofit fontScale="90000"/>
          </a:bodyPr>
          <a:lstStyle/>
          <a:p>
            <a:r>
              <a:rPr lang="en-ZA" sz="1800" b="1" dirty="0">
                <a:solidFill>
                  <a:prstClr val="white"/>
                </a:solidFill>
              </a:rPr>
              <a:t>Key Priorities </a:t>
            </a:r>
            <a:r>
              <a:rPr lang="en-ZA" sz="1800" b="1" dirty="0" smtClean="0">
                <a:solidFill>
                  <a:prstClr val="white"/>
                </a:solidFill>
              </a:rPr>
              <a:t>for </a:t>
            </a:r>
            <a:r>
              <a:rPr lang="en-ZA" sz="1800" b="1" dirty="0">
                <a:solidFill>
                  <a:prstClr val="white"/>
                </a:solidFill>
              </a:rPr>
              <a:t>2022/23 </a:t>
            </a:r>
            <a:r>
              <a:rPr lang="en-ZA" sz="2000" b="1" dirty="0" smtClean="0">
                <a:solidFill>
                  <a:schemeClr val="bg1"/>
                </a:solidFill>
              </a:rPr>
              <a:t>2/23</a:t>
            </a:r>
            <a:r>
              <a:rPr lang="en-ZA" sz="2000" b="1" dirty="0">
                <a:solidFill>
                  <a:schemeClr val="bg1"/>
                </a:solidFill>
              </a:rPr>
              <a:t/>
            </a:r>
            <a:br>
              <a:rPr lang="en-ZA" sz="2000" b="1" dirty="0">
                <a:solidFill>
                  <a:schemeClr val="bg1"/>
                </a:solidFill>
              </a:rPr>
            </a:br>
            <a:endParaRPr lang="en-ZA" sz="2000" b="1" dirty="0">
              <a:solidFill>
                <a:schemeClr val="bg1"/>
              </a:solidFill>
            </a:endParaRPr>
          </a:p>
        </p:txBody>
      </p:sp>
      <p:sp>
        <p:nvSpPr>
          <p:cNvPr id="3" name="Content Placeholder 2"/>
          <p:cNvSpPr>
            <a:spLocks noGrp="1"/>
          </p:cNvSpPr>
          <p:nvPr>
            <p:ph idx="1"/>
          </p:nvPr>
        </p:nvSpPr>
        <p:spPr>
          <a:xfrm>
            <a:off x="-1" y="485038"/>
            <a:ext cx="9143999" cy="5389159"/>
          </a:xfrm>
        </p:spPr>
        <p:txBody>
          <a:bodyPr>
            <a:normAutofit fontScale="92500"/>
          </a:bodyPr>
          <a:lstStyle/>
          <a:p>
            <a:pPr marL="0" indent="0">
              <a:lnSpc>
                <a:spcPct val="70000"/>
              </a:lnSpc>
              <a:buNone/>
            </a:pPr>
            <a:r>
              <a:rPr lang="en-ZA" sz="1400" b="1" dirty="0"/>
              <a:t>Programme </a:t>
            </a:r>
            <a:r>
              <a:rPr lang="en-ZA" sz="1400" b="1" dirty="0" smtClean="0"/>
              <a:t>4: Mainstreaming Youth and Persons with Disabilities Rights and Advocacy </a:t>
            </a:r>
          </a:p>
          <a:p>
            <a:pPr marL="0" indent="0">
              <a:lnSpc>
                <a:spcPct val="70000"/>
              </a:lnSpc>
              <a:buNone/>
            </a:pPr>
            <a:r>
              <a:rPr lang="en-ZA" sz="1400" b="1" dirty="0" smtClean="0"/>
              <a:t>Sub-Programme: Advocacy and Mainstreaming for the Rights of Persons with Disabilities  </a:t>
            </a:r>
          </a:p>
          <a:p>
            <a:pPr marL="0" indent="0">
              <a:lnSpc>
                <a:spcPct val="70000"/>
              </a:lnSpc>
              <a:buNone/>
            </a:pPr>
            <a:endParaRPr lang="en-ZA" sz="1400" b="1" dirty="0"/>
          </a:p>
          <a:p>
            <a:pPr marL="457200" indent="-457200">
              <a:lnSpc>
                <a:spcPct val="120000"/>
              </a:lnSpc>
              <a:spcBef>
                <a:spcPts val="0"/>
              </a:spcBef>
              <a:buFontTx/>
              <a:buChar char="-"/>
            </a:pPr>
            <a:r>
              <a:rPr lang="en-ZA" sz="1500" dirty="0">
                <a:solidFill>
                  <a:prstClr val="black"/>
                </a:solidFill>
              </a:rPr>
              <a:t>Annual Compliance Report on the implementation of </a:t>
            </a:r>
            <a:r>
              <a:rPr lang="en-ZA" sz="1500" dirty="0" smtClean="0">
                <a:solidFill>
                  <a:prstClr val="black"/>
                </a:solidFill>
              </a:rPr>
              <a:t>White Paper on the Rights of Persons with Disabilities</a:t>
            </a:r>
            <a:endParaRPr lang="en-ZA" sz="1500" dirty="0">
              <a:solidFill>
                <a:prstClr val="black"/>
              </a:solidFill>
            </a:endParaRPr>
          </a:p>
          <a:p>
            <a:pPr marL="457200" indent="-457200">
              <a:lnSpc>
                <a:spcPct val="120000"/>
              </a:lnSpc>
              <a:spcBef>
                <a:spcPts val="0"/>
              </a:spcBef>
              <a:buFontTx/>
              <a:buChar char="-"/>
            </a:pPr>
            <a:r>
              <a:rPr lang="en-ZA" sz="1500" dirty="0">
                <a:solidFill>
                  <a:prstClr val="black"/>
                </a:solidFill>
              </a:rPr>
              <a:t>Analysis of Draft Annual Performance Plans (APPs) for all government departments 2023/24 financial year</a:t>
            </a:r>
          </a:p>
          <a:p>
            <a:pPr marL="457200" indent="-457200">
              <a:lnSpc>
                <a:spcPct val="120000"/>
              </a:lnSpc>
              <a:spcBef>
                <a:spcPts val="0"/>
              </a:spcBef>
              <a:buFontTx/>
              <a:buChar char="-"/>
            </a:pPr>
            <a:r>
              <a:rPr lang="en-ZA" sz="1500" dirty="0">
                <a:solidFill>
                  <a:prstClr val="black"/>
                </a:solidFill>
              </a:rPr>
              <a:t>White Paper on the Rights of Persons with </a:t>
            </a:r>
            <a:r>
              <a:rPr lang="en-ZA" sz="1500" dirty="0" smtClean="0">
                <a:solidFill>
                  <a:prstClr val="black"/>
                </a:solidFill>
              </a:rPr>
              <a:t>Disabilities Implementation </a:t>
            </a:r>
            <a:r>
              <a:rPr lang="en-ZA" sz="1500" dirty="0">
                <a:solidFill>
                  <a:prstClr val="black"/>
                </a:solidFill>
              </a:rPr>
              <a:t>Evaluation Report</a:t>
            </a:r>
          </a:p>
          <a:p>
            <a:pPr marL="457200" indent="-457200">
              <a:lnSpc>
                <a:spcPct val="120000"/>
              </a:lnSpc>
              <a:spcBef>
                <a:spcPts val="0"/>
              </a:spcBef>
              <a:buFontTx/>
              <a:buChar char="-"/>
            </a:pPr>
            <a:r>
              <a:rPr lang="en-ZA" sz="1500" dirty="0">
                <a:solidFill>
                  <a:prstClr val="black"/>
                </a:solidFill>
              </a:rPr>
              <a:t>Harmonisation of disability rights instruments</a:t>
            </a:r>
          </a:p>
          <a:p>
            <a:pPr marL="457200" indent="-457200">
              <a:lnSpc>
                <a:spcPct val="120000"/>
              </a:lnSpc>
              <a:spcBef>
                <a:spcPts val="0"/>
              </a:spcBef>
              <a:buFontTx/>
              <a:buChar char="-"/>
            </a:pPr>
            <a:r>
              <a:rPr lang="en-ZA" sz="1500" dirty="0">
                <a:solidFill>
                  <a:prstClr val="black"/>
                </a:solidFill>
              </a:rPr>
              <a:t>Preparations for participation of South Africa at 15th Conference of State Parties, June 2022. This will also include drafting of country position </a:t>
            </a:r>
            <a:r>
              <a:rPr lang="en-ZA" sz="1500" dirty="0" smtClean="0">
                <a:solidFill>
                  <a:prstClr val="black"/>
                </a:solidFill>
              </a:rPr>
              <a:t>statements</a:t>
            </a:r>
          </a:p>
          <a:p>
            <a:pPr marL="457200" lvl="0" indent="-457200">
              <a:lnSpc>
                <a:spcPct val="120000"/>
              </a:lnSpc>
              <a:spcBef>
                <a:spcPts val="0"/>
              </a:spcBef>
              <a:buFontTx/>
              <a:buChar char="-"/>
            </a:pPr>
            <a:r>
              <a:rPr lang="en-US" sz="1500" dirty="0">
                <a:solidFill>
                  <a:prstClr val="black"/>
                </a:solidFill>
              </a:rPr>
              <a:t>Awareness-Raising for the four frameworks :</a:t>
            </a:r>
          </a:p>
          <a:p>
            <a:pPr lvl="1"/>
            <a:r>
              <a:rPr lang="en-US" sz="1600" dirty="0">
                <a:solidFill>
                  <a:prstClr val="black">
                    <a:lumMod val="85000"/>
                    <a:lumOff val="15000"/>
                  </a:prstClr>
                </a:solidFill>
                <a:ea typeface="Times New Roman" panose="02020603050405020304" pitchFamily="18" charset="0"/>
              </a:rPr>
              <a:t>Self Representation  </a:t>
            </a:r>
          </a:p>
          <a:p>
            <a:pPr lvl="1"/>
            <a:r>
              <a:rPr lang="en-US" sz="1600" dirty="0">
                <a:solidFill>
                  <a:prstClr val="black">
                    <a:lumMod val="85000"/>
                    <a:lumOff val="15000"/>
                  </a:prstClr>
                </a:solidFill>
                <a:ea typeface="Times New Roman" panose="02020603050405020304" pitchFamily="18" charset="0"/>
              </a:rPr>
              <a:t>Universal Access and design framework </a:t>
            </a:r>
          </a:p>
          <a:p>
            <a:pPr lvl="1"/>
            <a:r>
              <a:rPr lang="en-US" sz="1600" dirty="0">
                <a:solidFill>
                  <a:prstClr val="black">
                    <a:lumMod val="85000"/>
                    <a:lumOff val="15000"/>
                  </a:prstClr>
                </a:solidFill>
                <a:ea typeface="Times New Roman" panose="02020603050405020304" pitchFamily="18" charset="0"/>
              </a:rPr>
              <a:t> Reasonable Accommodation </a:t>
            </a:r>
          </a:p>
          <a:p>
            <a:pPr lvl="1"/>
            <a:r>
              <a:rPr lang="en-US" sz="1600" dirty="0">
                <a:solidFill>
                  <a:prstClr val="black">
                    <a:lumMod val="85000"/>
                    <a:lumOff val="15000"/>
                  </a:prstClr>
                </a:solidFill>
                <a:ea typeface="Times New Roman" panose="02020603050405020304" pitchFamily="18" charset="0"/>
              </a:rPr>
              <a:t>Awareness Raising </a:t>
            </a:r>
            <a:r>
              <a:rPr lang="en-US" sz="1600" dirty="0" smtClean="0">
                <a:solidFill>
                  <a:prstClr val="black">
                    <a:lumMod val="85000"/>
                    <a:lumOff val="15000"/>
                  </a:prstClr>
                </a:solidFill>
                <a:ea typeface="Times New Roman" panose="02020603050405020304" pitchFamily="18" charset="0"/>
              </a:rPr>
              <a:t>Framework</a:t>
            </a:r>
          </a:p>
          <a:p>
            <a:pPr marL="457200" indent="-457200">
              <a:lnSpc>
                <a:spcPct val="120000"/>
              </a:lnSpc>
              <a:spcBef>
                <a:spcPts val="0"/>
              </a:spcBef>
              <a:buFontTx/>
              <a:buChar char="-"/>
            </a:pPr>
            <a:r>
              <a:rPr lang="en-US" sz="1500" dirty="0">
                <a:solidFill>
                  <a:prstClr val="black"/>
                </a:solidFill>
              </a:rPr>
              <a:t>Policy and Legislative Environment</a:t>
            </a:r>
          </a:p>
          <a:p>
            <a:pPr lvl="1"/>
            <a:r>
              <a:rPr lang="en-US" sz="1600" dirty="0">
                <a:solidFill>
                  <a:prstClr val="black">
                    <a:lumMod val="85000"/>
                    <a:lumOff val="15000"/>
                  </a:prstClr>
                </a:solidFill>
                <a:ea typeface="Times New Roman" panose="02020603050405020304" pitchFamily="18" charset="0"/>
              </a:rPr>
              <a:t>Resume and </a:t>
            </a:r>
            <a:r>
              <a:rPr lang="en-US" sz="1600" dirty="0" smtClean="0">
                <a:solidFill>
                  <a:prstClr val="black">
                    <a:lumMod val="85000"/>
                    <a:lumOff val="15000"/>
                  </a:prstClr>
                </a:solidFill>
                <a:ea typeface="Times New Roman" panose="02020603050405020304" pitchFamily="18" charset="0"/>
              </a:rPr>
              <a:t>finalize </a:t>
            </a:r>
            <a:r>
              <a:rPr lang="en-US" sz="1600" dirty="0">
                <a:solidFill>
                  <a:prstClr val="black">
                    <a:lumMod val="85000"/>
                    <a:lumOff val="15000"/>
                  </a:prstClr>
                </a:solidFill>
                <a:ea typeface="Times New Roman" panose="02020603050405020304" pitchFamily="18" charset="0"/>
              </a:rPr>
              <a:t>Consultations on the Discussion paper towards the Disability Rights Bill</a:t>
            </a:r>
          </a:p>
          <a:p>
            <a:pPr lvl="1"/>
            <a:r>
              <a:rPr lang="en-US" sz="1600" dirty="0">
                <a:solidFill>
                  <a:prstClr val="black">
                    <a:lumMod val="85000"/>
                    <a:lumOff val="15000"/>
                  </a:prstClr>
                </a:solidFill>
                <a:ea typeface="Times New Roman" panose="02020603050405020304" pitchFamily="18" charset="0"/>
              </a:rPr>
              <a:t>Implemented the 365 days campaign (Oct –Nov)  and Disability Rights Awareness Month in November – Dec 2022</a:t>
            </a:r>
          </a:p>
          <a:p>
            <a:pPr lvl="1"/>
            <a:r>
              <a:rPr lang="en-US" sz="1600" dirty="0">
                <a:solidFill>
                  <a:prstClr val="black">
                    <a:lumMod val="85000"/>
                    <a:lumOff val="15000"/>
                  </a:prstClr>
                </a:solidFill>
                <a:ea typeface="Times New Roman" panose="02020603050405020304" pitchFamily="18" charset="0"/>
              </a:rPr>
              <a:t>Strengthen  the National Disability Rights machinery and the Presidential Working group  held</a:t>
            </a:r>
          </a:p>
          <a:p>
            <a:pPr lvl="1"/>
            <a:r>
              <a:rPr lang="en-US" sz="1600" dirty="0">
                <a:solidFill>
                  <a:prstClr val="black">
                    <a:lumMod val="85000"/>
                    <a:lumOff val="15000"/>
                  </a:prstClr>
                </a:solidFill>
                <a:ea typeface="Times New Roman" panose="02020603050405020304" pitchFamily="18" charset="0"/>
              </a:rPr>
              <a:t>Advocate and Mainstream economic Empowerment of Persons with Disabilities</a:t>
            </a:r>
          </a:p>
          <a:p>
            <a:pPr marL="457200" indent="-457200">
              <a:lnSpc>
                <a:spcPct val="120000"/>
              </a:lnSpc>
              <a:spcBef>
                <a:spcPts val="0"/>
              </a:spcBef>
              <a:buFontTx/>
              <a:buChar char="-"/>
            </a:pPr>
            <a:endParaRPr lang="en-ZA" sz="1500" dirty="0" smtClean="0">
              <a:solidFill>
                <a:prstClr val="black"/>
              </a:solidFill>
            </a:endParaRPr>
          </a:p>
        </p:txBody>
      </p:sp>
    </p:spTree>
    <p:extLst>
      <p:ext uri="{BB962C8B-B14F-4D97-AF65-F5344CB8AC3E}">
        <p14:creationId xmlns:p14="http://schemas.microsoft.com/office/powerpoint/2010/main" xmlns="" val="831926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590550"/>
          </a:xfrm>
          <a:solidFill>
            <a:schemeClr val="accent3">
              <a:lumMod val="75000"/>
            </a:schemeClr>
          </a:solidFill>
        </p:spPr>
        <p:txBody>
          <a:bodyPr>
            <a:normAutofit/>
          </a:bodyPr>
          <a:lstStyle/>
          <a:p>
            <a:r>
              <a:rPr lang="en-US" sz="2000" b="1" dirty="0">
                <a:solidFill>
                  <a:schemeClr val="bg1"/>
                </a:solidFill>
              </a:rPr>
              <a:t>MTSF Priorities for the Sixth Administration</a:t>
            </a:r>
            <a:endParaRPr lang="en-ZA" sz="2000" b="1" dirty="0">
              <a:solidFill>
                <a:schemeClr val="bg1"/>
              </a:solidFill>
            </a:endParaRPr>
          </a:p>
        </p:txBody>
      </p:sp>
      <p:sp>
        <p:nvSpPr>
          <p:cNvPr id="3" name="Content Placeholder 2"/>
          <p:cNvSpPr>
            <a:spLocks noGrp="1"/>
          </p:cNvSpPr>
          <p:nvPr>
            <p:ph idx="1"/>
          </p:nvPr>
        </p:nvSpPr>
        <p:spPr>
          <a:xfrm>
            <a:off x="198783" y="590551"/>
            <a:ext cx="8736495" cy="5138619"/>
          </a:xfrm>
        </p:spPr>
        <p:txBody>
          <a:bodyPr>
            <a:normAutofit/>
          </a:bodyPr>
          <a:lstStyle/>
          <a:p>
            <a:pPr marL="0" lvl="0" indent="0" algn="just">
              <a:buNone/>
            </a:pPr>
            <a:r>
              <a:rPr lang="en-ZA" sz="1600" dirty="0" smtClean="0">
                <a:solidFill>
                  <a:schemeClr val="tx1"/>
                </a:solidFill>
              </a:rPr>
              <a:t>Outcomes and priorities for women, youth and persons with disabilities are underscored in the implementation of both the MTSF (2019-2024) and the NDP. </a:t>
            </a:r>
          </a:p>
          <a:p>
            <a:pPr marL="0" lvl="0" indent="0" algn="just">
              <a:buNone/>
            </a:pPr>
            <a:r>
              <a:rPr lang="en-ZA" sz="1600" dirty="0" smtClean="0">
                <a:solidFill>
                  <a:schemeClr val="tx1"/>
                </a:solidFill>
              </a:rPr>
              <a:t>DWYPD </a:t>
            </a:r>
            <a:r>
              <a:rPr lang="en-ZA" sz="1600" dirty="0">
                <a:solidFill>
                  <a:schemeClr val="tx1"/>
                </a:solidFill>
              </a:rPr>
              <a:t>ensures that interventions aimed at implementing the priorities adopted by the Sixth Administration result in</a:t>
            </a:r>
            <a:r>
              <a:rPr lang="en-US" sz="1600" dirty="0">
                <a:solidFill>
                  <a:schemeClr val="tx1"/>
                </a:solidFill>
              </a:rPr>
              <a:t> advancement, empowerment and development of women, youth and persons with disabilities by guiding policy and legislation.</a:t>
            </a:r>
          </a:p>
          <a:p>
            <a:pPr marL="0" lvl="0" indent="0" algn="just">
              <a:buNone/>
            </a:pPr>
            <a:r>
              <a:rPr lang="en-US" sz="1600" dirty="0" smtClean="0">
                <a:solidFill>
                  <a:schemeClr val="tx1"/>
                </a:solidFill>
              </a:rPr>
              <a:t>The outcomes outlines in the Strategic Plan are aligned to the  7 MTSF priorities  of government as </a:t>
            </a:r>
            <a:r>
              <a:rPr lang="en-US" sz="1600" dirty="0">
                <a:solidFill>
                  <a:schemeClr val="tx1"/>
                </a:solidFill>
              </a:rPr>
              <a:t>follows: </a:t>
            </a:r>
          </a:p>
          <a:p>
            <a:pPr marL="0" indent="0">
              <a:buNone/>
            </a:pPr>
            <a:endParaRPr lang="en-ZA" dirty="0"/>
          </a:p>
        </p:txBody>
      </p:sp>
      <p:graphicFrame>
        <p:nvGraphicFramePr>
          <p:cNvPr id="4" name="Table 3"/>
          <p:cNvGraphicFramePr>
            <a:graphicFrameLocks noGrp="1"/>
          </p:cNvGraphicFramePr>
          <p:nvPr>
            <p:extLst/>
          </p:nvPr>
        </p:nvGraphicFramePr>
        <p:xfrm>
          <a:off x="127065" y="2435760"/>
          <a:ext cx="8736495" cy="3901440"/>
        </p:xfrm>
        <a:graphic>
          <a:graphicData uri="http://schemas.openxmlformats.org/drawingml/2006/table">
            <a:tbl>
              <a:tblPr firstRow="1" bandRow="1">
                <a:tableStyleId>{5C22544A-7EE6-4342-B048-85BDC9FD1C3A}</a:tableStyleId>
              </a:tblPr>
              <a:tblGrid>
                <a:gridCol w="2436842"/>
                <a:gridCol w="6299653"/>
              </a:tblGrid>
              <a:tr h="0">
                <a:tc>
                  <a:txBody>
                    <a:bodyPr/>
                    <a:lstStyle/>
                    <a:p>
                      <a:r>
                        <a:rPr lang="en-ZA" sz="1400" dirty="0" smtClean="0">
                          <a:latin typeface="Arial" panose="020B0604020202020204" pitchFamily="34" charset="0"/>
                          <a:cs typeface="Arial" panose="020B0604020202020204" pitchFamily="34" charset="0"/>
                        </a:rPr>
                        <a:t>MTSF Priorities </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DWYPD Outcomes </a:t>
                      </a:r>
                      <a:endParaRPr lang="en-ZA" sz="1400" dirty="0">
                        <a:latin typeface="Arial" panose="020B0604020202020204" pitchFamily="34" charset="0"/>
                        <a:cs typeface="Arial" panose="020B0604020202020204" pitchFamily="34" charset="0"/>
                      </a:endParaRPr>
                    </a:p>
                  </a:txBody>
                  <a:tcPr/>
                </a:tc>
              </a:tr>
              <a:tr h="370840">
                <a:tc>
                  <a:txBody>
                    <a:bodyPr/>
                    <a:lstStyle/>
                    <a:p>
                      <a:r>
                        <a:rPr lang="en-US" sz="1400" b="0" i="0" u="none" strike="noStrike" baseline="0" dirty="0" smtClean="0">
                          <a:solidFill>
                            <a:schemeClr val="tx1"/>
                          </a:solidFill>
                          <a:latin typeface="Arial" panose="020B0604020202020204" pitchFamily="34" charset="0"/>
                          <a:cs typeface="Arial" panose="020B0604020202020204" pitchFamily="34" charset="0"/>
                        </a:rPr>
                        <a:t>Priority 1:A Capable, Ethical and Developmental State</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Improved governance</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processes and systems for</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DWYPD</a:t>
                      </a:r>
                    </a:p>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Government-wide planning, budgeting, M&amp;E addresses priorities relating to women’s empowerment, youth development and </a:t>
                      </a:r>
                      <a:r>
                        <a:rPr lang="en-US" sz="1400" b="0" i="0" u="none" strike="noStrike" baseline="0" dirty="0" smtClean="0">
                          <a:solidFill>
                            <a:schemeClr val="tx1"/>
                          </a:solidFill>
                          <a:latin typeface="Arial" panose="020B0604020202020204" pitchFamily="34" charset="0"/>
                          <a:cs typeface="Arial" panose="020B0604020202020204" pitchFamily="34" charset="0"/>
                        </a:rPr>
                        <a:t>the rights of persons with </a:t>
                      </a:r>
                      <a:r>
                        <a:rPr lang="en-ZA" sz="1400" b="0" i="0" u="none" strike="noStrike" baseline="0" dirty="0" smtClean="0">
                          <a:solidFill>
                            <a:schemeClr val="tx1"/>
                          </a:solidFill>
                          <a:latin typeface="Arial" panose="020B0604020202020204" pitchFamily="34" charset="0"/>
                          <a:cs typeface="Arial" panose="020B0604020202020204" pitchFamily="34" charset="0"/>
                        </a:rPr>
                        <a:t>disabilities</a:t>
                      </a:r>
                    </a:p>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Gender, youth and disability rights machineries institutionalized</a:t>
                      </a:r>
                    </a:p>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Accessible and available evidence based knowledge</a:t>
                      </a:r>
                    </a:p>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and information on access to services, empowerment</a:t>
                      </a:r>
                    </a:p>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and participation for women, youth and persons with disabilities.</a:t>
                      </a:r>
                    </a:p>
                    <a:p>
                      <a:pPr marL="171450" indent="-171450" algn="l">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Strengthened stakeholder</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relations and community</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mobilisation</a:t>
                      </a:r>
                      <a:r>
                        <a:rPr lang="en-US" sz="1400" dirty="0" smtClean="0">
                          <a:solidFill>
                            <a:schemeClr val="tx1"/>
                          </a:solidFill>
                          <a:latin typeface="Arial" panose="020B0604020202020204" pitchFamily="34" charset="0"/>
                          <a:cs typeface="Arial" panose="020B0604020202020204" pitchFamily="34" charset="0"/>
                        </a:rPr>
                        <a:t> towards the</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realisation</a:t>
                      </a:r>
                      <a:r>
                        <a:rPr lang="en-US" sz="1400" dirty="0" smtClean="0">
                          <a:solidFill>
                            <a:schemeClr val="tx1"/>
                          </a:solidFill>
                          <a:latin typeface="Arial" panose="020B0604020202020204" pitchFamily="34" charset="0"/>
                          <a:cs typeface="Arial" panose="020B0604020202020204" pitchFamily="34" charset="0"/>
                        </a:rPr>
                        <a:t> of women’s</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empowerment, youth</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development and disability rights</a:t>
                      </a:r>
                    </a:p>
                    <a:p>
                      <a:pPr marL="171450" indent="-171450">
                        <a:buFont typeface="Arial" panose="020B0604020202020204" pitchFamily="34" charset="0"/>
                        <a:buChar char="•"/>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Revised legislative framework to respond </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to and enforce rights of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women, youth and persons with disabilities</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400" b="0" i="0" u="none" strike="noStrike" baseline="0" dirty="0" smtClean="0">
                          <a:solidFill>
                            <a:schemeClr val="tx1"/>
                          </a:solidFill>
                          <a:latin typeface="Arial" panose="020B0604020202020204" pitchFamily="34" charset="0"/>
                          <a:cs typeface="Arial" panose="020B0604020202020204" pitchFamily="34" charset="0"/>
                        </a:rPr>
                        <a:t>Priority 2: Economic Transformation and Job Creation</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ZA" sz="1400" b="0" i="0" u="none" strike="noStrike" baseline="0" dirty="0" smtClean="0">
                          <a:solidFill>
                            <a:schemeClr val="tx1"/>
                          </a:solidFill>
                          <a:latin typeface="Arial" panose="020B0604020202020204" pitchFamily="34" charset="0"/>
                          <a:cs typeface="Arial" panose="020B0604020202020204" pitchFamily="34" charset="0"/>
                        </a:rPr>
                        <a:t>Equitable economic empowerment, participation and ownership for women youth and persons with </a:t>
                      </a:r>
                      <a:r>
                        <a:rPr lang="en-US" sz="1400" b="0" i="0" u="none" strike="noStrike" baseline="0" dirty="0" smtClean="0">
                          <a:solidFill>
                            <a:schemeClr val="tx1"/>
                          </a:solidFill>
                          <a:latin typeface="Arial" panose="020B0604020202020204" pitchFamily="34" charset="0"/>
                          <a:cs typeface="Arial" panose="020B0604020202020204" pitchFamily="34" charset="0"/>
                        </a:rPr>
                        <a:t>disabilities being at the </a:t>
                      </a:r>
                      <a:r>
                        <a:rPr lang="en-US" sz="1400" b="0" i="0" u="none" strike="noStrike" baseline="0" dirty="0" err="1" smtClean="0">
                          <a:solidFill>
                            <a:schemeClr val="tx1"/>
                          </a:solidFill>
                          <a:latin typeface="Arial" panose="020B0604020202020204" pitchFamily="34" charset="0"/>
                          <a:cs typeface="Arial" panose="020B0604020202020204" pitchFamily="34" charset="0"/>
                        </a:rPr>
                        <a:t>centre</a:t>
                      </a:r>
                      <a:r>
                        <a:rPr lang="en-US" sz="1400" b="0" i="0" u="none" strike="noStrike" baseline="0" dirty="0" smtClean="0">
                          <a:solidFill>
                            <a:schemeClr val="tx1"/>
                          </a:solidFill>
                          <a:latin typeface="Arial" panose="020B0604020202020204" pitchFamily="34" charset="0"/>
                          <a:cs typeface="Arial" panose="020B0604020202020204" pitchFamily="34" charset="0"/>
                        </a:rPr>
                        <a:t> </a:t>
                      </a:r>
                      <a:r>
                        <a:rPr lang="en-ZA" sz="1400" b="0" i="0" u="none" strike="noStrike" baseline="0" dirty="0" smtClean="0">
                          <a:solidFill>
                            <a:schemeClr val="tx1"/>
                          </a:solidFill>
                          <a:latin typeface="Arial" panose="020B0604020202020204" pitchFamily="34" charset="0"/>
                          <a:cs typeface="Arial" panose="020B0604020202020204" pitchFamily="34" charset="0"/>
                        </a:rPr>
                        <a:t>of the national economic agenda</a:t>
                      </a:r>
                      <a:endParaRPr lang="en-ZA" sz="14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764001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emplate/>
  <TotalTime>5922</TotalTime>
  <Words>7488</Words>
  <Application>Microsoft Office PowerPoint</Application>
  <PresentationFormat>On-screen Show (4:3)</PresentationFormat>
  <Paragraphs>1167</Paragraphs>
  <Slides>64</Slides>
  <Notes>0</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1_Office Theme</vt:lpstr>
      <vt:lpstr>PRESENTATION TO  PORTFOLIO COMMITTEE ON THE REVISED STRATEGIC PLAN,  APP AND BUDGET FOR  2022/23</vt:lpstr>
      <vt:lpstr>Presentation Outline </vt:lpstr>
      <vt:lpstr>Key Priorities for 2022/23</vt:lpstr>
      <vt:lpstr>Key Priorities for 2022/23 </vt:lpstr>
      <vt:lpstr>Key Priorities for 2022/23 </vt:lpstr>
      <vt:lpstr>Key Priorities for 2022/23 </vt:lpstr>
      <vt:lpstr>Key Priorities for 2022/23 </vt:lpstr>
      <vt:lpstr>Key Priorities for 2022/23 2/23 </vt:lpstr>
      <vt:lpstr>MTSF Priorities for the Sixth Administration</vt:lpstr>
      <vt:lpstr>MTSF Priorities for the Sixth Administration (cont.)</vt:lpstr>
      <vt:lpstr>DWYPD and the Sustainable Development Goals</vt:lpstr>
      <vt:lpstr>Links between Revised Strategic Plan and APP</vt:lpstr>
      <vt:lpstr>Links between Revised Strategic Plan and APP</vt:lpstr>
      <vt:lpstr>Links between Revised Strategic Plan and APP </vt:lpstr>
      <vt:lpstr>DWYPD Mandate </vt:lpstr>
      <vt:lpstr>Vision, Mission statements and Values</vt:lpstr>
      <vt:lpstr>DWYPD Programmes</vt:lpstr>
      <vt:lpstr>Slide 17</vt:lpstr>
      <vt:lpstr> Programme 1 Administration</vt:lpstr>
      <vt:lpstr> Programme 1 Administration</vt:lpstr>
      <vt:lpstr> Programme 2: Mainstreaming Women’s Rights and Advocacy</vt:lpstr>
      <vt:lpstr> Programme 2: Mainstreaming Women’s Rights and Advocacy</vt:lpstr>
      <vt:lpstr> Programme 2: Mainstreaming Women’s Rights and Advocacy</vt:lpstr>
      <vt:lpstr> Programme 2: Mainstreaming Women’s Rights and Advocacy</vt:lpstr>
      <vt:lpstr> Programme 3: Monitoring, Evaluation, Research and Coordination </vt:lpstr>
      <vt:lpstr>Slide 25</vt:lpstr>
      <vt:lpstr>Slide 26</vt:lpstr>
      <vt:lpstr> Programme 3: Monitoring, Evaluation, Research and Coordination </vt:lpstr>
      <vt:lpstr>Programme 4: Mainstreaming Youth and Persons with Disabilities Rights and Advocacy  </vt:lpstr>
      <vt:lpstr>Programme 4: Mainstreaming Youth and Persons with Disabilities Rights and Advocacy  </vt:lpstr>
      <vt:lpstr>Programme 4: Mainstreaming Youth and Persons with Disabilities Rights and Advocacy  </vt:lpstr>
      <vt:lpstr>Slide 31</vt:lpstr>
      <vt:lpstr>Slide 32</vt:lpstr>
      <vt:lpstr>Events / Campaigns: Details  </vt:lpstr>
      <vt:lpstr>Slide 34</vt:lpstr>
      <vt:lpstr>Slide 35</vt:lpstr>
      <vt:lpstr> Bilateral Agreements  </vt:lpstr>
      <vt:lpstr>Multilateral Standing Meetings (Annually)   The budget cover flight tickets, accommodation, S&amp;T and ground transport for the delegation representing South Africa. </vt:lpstr>
      <vt:lpstr> Multilateral Standing Meetings (Annually)  </vt:lpstr>
      <vt:lpstr>Official Development Assistance (ODA)   </vt:lpstr>
      <vt:lpstr>Official Development Assistance (ODA)   </vt:lpstr>
      <vt:lpstr>Slide 41</vt:lpstr>
      <vt:lpstr>IR Treaty Obligations and Reporting </vt:lpstr>
      <vt:lpstr>Promotion of Women’s Rights, Empowerment and Gender Equality Bill, 2022/20223 Targets</vt:lpstr>
      <vt:lpstr>Human Resource Management</vt:lpstr>
      <vt:lpstr>OUTLINE OF THE DEPARTMENT’S ORGANOGRAM. 1</vt:lpstr>
      <vt:lpstr>OUTLINE OF THE DEPARTMENT’S ORGANOGRAM. 2</vt:lpstr>
      <vt:lpstr>OUTLINE OF THE DEPARTMENT’S ORGANOGRAM. 3</vt:lpstr>
      <vt:lpstr>OUTLINE OF THE DEPARTMENT’S ORGANOGRAM. 4</vt:lpstr>
      <vt:lpstr>STRUCTURE: DWYPD</vt:lpstr>
      <vt:lpstr>STRUCTURE: DIRECTOR-GENERAL</vt:lpstr>
      <vt:lpstr>STRUCTURE: OFFICE OF THE DIRECTOR-GENERAL</vt:lpstr>
      <vt:lpstr>STRUCTURE: CORPORATE MANAGEMENT </vt:lpstr>
      <vt:lpstr>STRUCTURE: FINANCIAL MANAGEMENT (OFFICE OF CFO) </vt:lpstr>
      <vt:lpstr>STRUCTURE: SOCIAL TRANSFORMATION AND ECONOMIC EMPOWERMENT</vt:lpstr>
      <vt:lpstr>STRUCTURE: POLICY, STAKEHOLDER COORDINATION AND KNOWLEDGE MANAGEMENT</vt:lpstr>
      <vt:lpstr>STRUCTURE: RIGHTS OF PERSONS WITH DISABILITIES</vt:lpstr>
      <vt:lpstr>STRUCTURE: NATIONAL YOUTH DEVELOPMENT PROGRAMME</vt:lpstr>
      <vt:lpstr>COST OF EMPLOYMENT: COMPENSATION OF EMPLOYEES (COE) BUDGET</vt:lpstr>
      <vt:lpstr>Financial Management</vt:lpstr>
      <vt:lpstr>2022/23 BUDGET ALLOCATION PER PROGRAMME</vt:lpstr>
      <vt:lpstr>2022/23 BASELINE INCREASES / REDUCTIONS</vt:lpstr>
      <vt:lpstr>2022/23 BUDGET ALLOCATION PER ECONOMIC CLASSIFICATION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160</cp:revision>
  <cp:lastPrinted>2022-04-21T11:23:53Z</cp:lastPrinted>
  <dcterms:created xsi:type="dcterms:W3CDTF">2019-07-17T13:26:29Z</dcterms:created>
  <dcterms:modified xsi:type="dcterms:W3CDTF">2022-05-24T08:01:21Z</dcterms:modified>
</cp:coreProperties>
</file>