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 id="2147483675" r:id="rId3"/>
    <p:sldMasterId id="2147483746" r:id="rId4"/>
    <p:sldMasterId id="2147483777" r:id="rId5"/>
    <p:sldMasterId id="2147483817" r:id="rId6"/>
    <p:sldMasterId id="2147483857" r:id="rId7"/>
  </p:sldMasterIdLst>
  <p:notesMasterIdLst>
    <p:notesMasterId r:id="rId65"/>
  </p:notesMasterIdLst>
  <p:sldIdLst>
    <p:sldId id="257" r:id="rId8"/>
    <p:sldId id="10704969" r:id="rId9"/>
    <p:sldId id="258" r:id="rId10"/>
    <p:sldId id="10704971" r:id="rId11"/>
    <p:sldId id="461" r:id="rId12"/>
    <p:sldId id="10705047" r:id="rId13"/>
    <p:sldId id="261" r:id="rId14"/>
    <p:sldId id="10704970" r:id="rId15"/>
    <p:sldId id="401" r:id="rId16"/>
    <p:sldId id="265" r:id="rId17"/>
    <p:sldId id="1205" r:id="rId18"/>
    <p:sldId id="416" r:id="rId19"/>
    <p:sldId id="701" r:id="rId20"/>
    <p:sldId id="10705044" r:id="rId21"/>
    <p:sldId id="10704964" r:id="rId22"/>
    <p:sldId id="1561" r:id="rId23"/>
    <p:sldId id="279" r:id="rId24"/>
    <p:sldId id="563" r:id="rId25"/>
    <p:sldId id="1321" r:id="rId26"/>
    <p:sldId id="284" r:id="rId27"/>
    <p:sldId id="10704975" r:id="rId28"/>
    <p:sldId id="288" r:id="rId29"/>
    <p:sldId id="1335" r:id="rId30"/>
    <p:sldId id="565" r:id="rId31"/>
    <p:sldId id="1286" r:id="rId32"/>
    <p:sldId id="1283" r:id="rId33"/>
    <p:sldId id="1345" r:id="rId34"/>
    <p:sldId id="385" r:id="rId35"/>
    <p:sldId id="10704976" r:id="rId36"/>
    <p:sldId id="389" r:id="rId37"/>
    <p:sldId id="387" r:id="rId38"/>
    <p:sldId id="612" r:id="rId39"/>
    <p:sldId id="613" r:id="rId40"/>
    <p:sldId id="622" r:id="rId41"/>
    <p:sldId id="614" r:id="rId42"/>
    <p:sldId id="626" r:id="rId43"/>
    <p:sldId id="3579" r:id="rId44"/>
    <p:sldId id="585" r:id="rId45"/>
    <p:sldId id="564" r:id="rId46"/>
    <p:sldId id="10705190" r:id="rId47"/>
    <p:sldId id="604" r:id="rId48"/>
    <p:sldId id="1197" r:id="rId49"/>
    <p:sldId id="10705221" r:id="rId50"/>
    <p:sldId id="10705037" r:id="rId51"/>
    <p:sldId id="610" r:id="rId52"/>
    <p:sldId id="350" r:id="rId53"/>
    <p:sldId id="345" r:id="rId54"/>
    <p:sldId id="666" r:id="rId55"/>
    <p:sldId id="10705204" r:id="rId56"/>
    <p:sldId id="518" r:id="rId57"/>
    <p:sldId id="302" r:id="rId58"/>
    <p:sldId id="10705059" r:id="rId59"/>
    <p:sldId id="10705060" r:id="rId60"/>
    <p:sldId id="10705061" r:id="rId61"/>
    <p:sldId id="10705062" r:id="rId62"/>
    <p:sldId id="10705035" r:id="rId63"/>
    <p:sldId id="386" r:id="rId64"/>
  </p:sldIdLst>
  <p:sldSz cx="12192000" cy="6858000"/>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DejaVu Sans"/>
        <a:cs typeface="DejaVu San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DejaVu Sans"/>
        <a:cs typeface="DejaVu San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DejaVu Sans"/>
        <a:cs typeface="DejaVu San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DejaVu Sans"/>
        <a:cs typeface="DejaVu San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DejaVu Sans"/>
        <a:cs typeface="DejaVu Sans"/>
      </a:defRPr>
    </a:lvl5pPr>
    <a:lvl6pPr marL="2286000" algn="l" defTabSz="914400" rtl="0" eaLnBrk="1" latinLnBrk="0" hangingPunct="1">
      <a:defRPr kern="1200">
        <a:solidFill>
          <a:schemeClr val="tx1"/>
        </a:solidFill>
        <a:latin typeface="Arial" panose="020B0604020202020204" pitchFamily="34" charset="0"/>
        <a:ea typeface="DejaVu Sans"/>
        <a:cs typeface="DejaVu Sans"/>
      </a:defRPr>
    </a:lvl6pPr>
    <a:lvl7pPr marL="2743200" algn="l" defTabSz="914400" rtl="0" eaLnBrk="1" latinLnBrk="0" hangingPunct="1">
      <a:defRPr kern="1200">
        <a:solidFill>
          <a:schemeClr val="tx1"/>
        </a:solidFill>
        <a:latin typeface="Arial" panose="020B0604020202020204" pitchFamily="34" charset="0"/>
        <a:ea typeface="DejaVu Sans"/>
        <a:cs typeface="DejaVu Sans"/>
      </a:defRPr>
    </a:lvl7pPr>
    <a:lvl8pPr marL="3200400" algn="l" defTabSz="914400" rtl="0" eaLnBrk="1" latinLnBrk="0" hangingPunct="1">
      <a:defRPr kern="1200">
        <a:solidFill>
          <a:schemeClr val="tx1"/>
        </a:solidFill>
        <a:latin typeface="Arial" panose="020B0604020202020204" pitchFamily="34" charset="0"/>
        <a:ea typeface="DejaVu Sans"/>
        <a:cs typeface="DejaVu Sans"/>
      </a:defRPr>
    </a:lvl8pPr>
    <a:lvl9pPr marL="3657600" algn="l" defTabSz="914400" rtl="0" eaLnBrk="1" latinLnBrk="0" hangingPunct="1">
      <a:defRPr kern="1200">
        <a:solidFill>
          <a:schemeClr val="tx1"/>
        </a:solidFill>
        <a:latin typeface="Arial" panose="020B0604020202020204" pitchFamily="34" charset="0"/>
        <a:ea typeface="DejaVu Sans"/>
        <a:cs typeface="DejaVu San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84769" autoAdjust="0"/>
  </p:normalViewPr>
  <p:slideViewPr>
    <p:cSldViewPr snapToGrid="0">
      <p:cViewPr varScale="1">
        <p:scale>
          <a:sx n="58" d="100"/>
          <a:sy n="58" d="100"/>
        </p:scale>
        <p:origin x="121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CDC4CAB-179D-4877-847A-487F4A9E435A}" type="doc">
      <dgm:prSet loTypeId="urn:microsoft.com/office/officeart/2005/8/layout/default#1" loCatId="list" qsTypeId="urn:microsoft.com/office/officeart/2005/8/quickstyle/simple2#1" qsCatId="simple" csTypeId="urn:microsoft.com/office/officeart/2005/8/colors/colorful5#1" csCatId="colorful" phldr="1"/>
      <dgm:spPr/>
      <dgm:t>
        <a:bodyPr/>
        <a:lstStyle/>
        <a:p>
          <a:endParaRPr lang="en-US"/>
        </a:p>
      </dgm:t>
    </dgm:pt>
    <dgm:pt modelId="{F6305455-CF50-4503-99C2-B325B6555EC4}">
      <dgm:prSet/>
      <dgm:spPr>
        <a:xfrm>
          <a:off x="51117" y="2665"/>
          <a:ext cx="3375884" cy="2025530"/>
        </a:xfrm>
        <a:solidFill>
          <a:srgbClr val="00B050"/>
        </a:solidFill>
        <a:ln w="19050" cap="flat" cmpd="sng" algn="ctr">
          <a:solidFill>
            <a:sysClr val="window" lastClr="FFFFFF">
              <a:hueOff val="0"/>
              <a:satOff val="0"/>
              <a:lumOff val="0"/>
              <a:alphaOff val="0"/>
            </a:sysClr>
          </a:solidFill>
          <a:prstDash val="solid"/>
          <a:miter lim="800000"/>
        </a:ln>
        <a:effectLst/>
      </dgm:spPr>
      <dgm:t>
        <a:bodyPr/>
        <a:lstStyle/>
        <a:p>
          <a:pPr algn="ctr">
            <a:buNone/>
          </a:pPr>
          <a:r>
            <a:rPr lang="en-US" u="sng" dirty="0">
              <a:solidFill>
                <a:sysClr val="window" lastClr="FFFFFF"/>
              </a:solidFill>
              <a:latin typeface="Arial Narrow" pitchFamily="34" charset="0"/>
              <a:ea typeface="+mn-ea"/>
              <a:cs typeface="+mn-cs"/>
            </a:rPr>
            <a:t>INNER WEST REGION</a:t>
          </a:r>
        </a:p>
        <a:p>
          <a:pPr algn="ctr">
            <a:buNone/>
          </a:pPr>
          <a:r>
            <a:rPr lang="en-US" dirty="0">
              <a:solidFill>
                <a:sysClr val="window" lastClr="FFFFFF"/>
              </a:solidFill>
              <a:latin typeface="Arial Narrow" pitchFamily="34" charset="0"/>
              <a:ea typeface="+mn-ea"/>
              <a:cs typeface="+mn-cs"/>
            </a:rPr>
            <a:t>Supply to this region has improved from 30% to 80%</a:t>
          </a:r>
        </a:p>
      </dgm:t>
    </dgm:pt>
    <dgm:pt modelId="{0F0375A5-6D75-4D82-AEB7-FAC653695DEF}" type="parTrans" cxnId="{6690ED88-ADDC-45CA-A16D-23AF65449C67}">
      <dgm:prSet/>
      <dgm:spPr/>
      <dgm:t>
        <a:bodyPr/>
        <a:lstStyle/>
        <a:p>
          <a:endParaRPr lang="en-US"/>
        </a:p>
      </dgm:t>
    </dgm:pt>
    <dgm:pt modelId="{9542A026-ABCB-4E05-BC2C-28D6385706EC}" type="sibTrans" cxnId="{6690ED88-ADDC-45CA-A16D-23AF65449C67}">
      <dgm:prSet/>
      <dgm:spPr/>
      <dgm:t>
        <a:bodyPr/>
        <a:lstStyle/>
        <a:p>
          <a:endParaRPr lang="en-US"/>
        </a:p>
      </dgm:t>
    </dgm:pt>
    <dgm:pt modelId="{5D62D831-03A4-4893-97BA-4FEEFF641CD4}">
      <dgm:prSet/>
      <dgm:spPr>
        <a:xfrm>
          <a:off x="1907854" y="2335969"/>
          <a:ext cx="3375884" cy="2025530"/>
        </a:xfrm>
        <a:solidFill>
          <a:srgbClr val="00B050"/>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u="sng" dirty="0">
              <a:solidFill>
                <a:sysClr val="window" lastClr="FFFFFF"/>
              </a:solidFill>
              <a:latin typeface="Arial Narrow" pitchFamily="34" charset="0"/>
              <a:ea typeface="+mn-ea"/>
              <a:cs typeface="+mn-cs"/>
            </a:rPr>
            <a:t>SOUTH REGION</a:t>
          </a:r>
        </a:p>
        <a:p>
          <a:pPr>
            <a:buNone/>
          </a:pPr>
          <a:r>
            <a:rPr lang="en-US" dirty="0">
              <a:solidFill>
                <a:sysClr val="window" lastClr="FFFFFF"/>
              </a:solidFill>
              <a:latin typeface="Arial Narrow" pitchFamily="34" charset="0"/>
              <a:ea typeface="+mn-ea"/>
              <a:cs typeface="+mn-cs"/>
            </a:rPr>
            <a:t>Supply to this region has improved from 15% to 75%</a:t>
          </a:r>
        </a:p>
      </dgm:t>
    </dgm:pt>
    <dgm:pt modelId="{19B9A557-0F3B-456F-9905-880B2115AB07}" type="parTrans" cxnId="{E40CE180-4A15-4EA5-A910-23FB2207FDE3}">
      <dgm:prSet/>
      <dgm:spPr/>
      <dgm:t>
        <a:bodyPr/>
        <a:lstStyle/>
        <a:p>
          <a:endParaRPr lang="en-US"/>
        </a:p>
      </dgm:t>
    </dgm:pt>
    <dgm:pt modelId="{3CEEF68A-F5A8-4509-813C-7E3ECFB6345C}" type="sibTrans" cxnId="{E40CE180-4A15-4EA5-A910-23FB2207FDE3}">
      <dgm:prSet/>
      <dgm:spPr/>
      <dgm:t>
        <a:bodyPr/>
        <a:lstStyle/>
        <a:p>
          <a:endParaRPr lang="en-US"/>
        </a:p>
      </dgm:t>
    </dgm:pt>
    <dgm:pt modelId="{5F2AD93A-344E-4483-8E1D-850849E71CD3}">
      <dgm:prSet/>
      <dgm:spPr>
        <a:xfrm>
          <a:off x="5621327" y="2365785"/>
          <a:ext cx="3375884" cy="2025530"/>
        </a:xfrm>
        <a:solidFill>
          <a:schemeClr val="bg2">
            <a:lumMod val="90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b="1" u="sng" dirty="0">
              <a:solidFill>
                <a:schemeClr val="tx1"/>
              </a:solidFill>
              <a:latin typeface="Arial Narrow" pitchFamily="34" charset="0"/>
              <a:ea typeface="+mn-ea"/>
              <a:cs typeface="+mn-cs"/>
            </a:rPr>
            <a:t>NORTH REGION</a:t>
          </a:r>
        </a:p>
        <a:p>
          <a:pPr>
            <a:buNone/>
          </a:pPr>
          <a:r>
            <a:rPr lang="en-US" b="1" dirty="0">
              <a:solidFill>
                <a:schemeClr val="tx1"/>
              </a:solidFill>
              <a:latin typeface="Arial Narrow" pitchFamily="34" charset="0"/>
              <a:ea typeface="+mn-ea"/>
              <a:cs typeface="+mn-cs"/>
            </a:rPr>
            <a:t>Supply to this region has improved from 40% to 45%</a:t>
          </a:r>
        </a:p>
      </dgm:t>
    </dgm:pt>
    <dgm:pt modelId="{0863B27B-EDD5-420A-9DB8-420834C5F52E}" type="parTrans" cxnId="{D68BA709-F48D-495E-B200-D47E8D242A22}">
      <dgm:prSet/>
      <dgm:spPr/>
      <dgm:t>
        <a:bodyPr/>
        <a:lstStyle/>
        <a:p>
          <a:endParaRPr lang="en-US"/>
        </a:p>
      </dgm:t>
    </dgm:pt>
    <dgm:pt modelId="{752914E0-72C8-47B8-9290-823DA70992E3}" type="sibTrans" cxnId="{D68BA709-F48D-495E-B200-D47E8D242A22}">
      <dgm:prSet/>
      <dgm:spPr/>
      <dgm:t>
        <a:bodyPr/>
        <a:lstStyle/>
        <a:p>
          <a:endParaRPr lang="en-US"/>
        </a:p>
      </dgm:t>
    </dgm:pt>
    <dgm:pt modelId="{337964E8-B10D-456E-8E44-0DB022F2E74E}">
      <dgm:prSet/>
      <dgm:spPr>
        <a:xfrm>
          <a:off x="7478063" y="2665"/>
          <a:ext cx="3375884" cy="2025530"/>
        </a:xfrm>
        <a:solidFill>
          <a:srgbClr val="00B050"/>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u="sng" dirty="0">
              <a:solidFill>
                <a:sysClr val="window" lastClr="FFFFFF"/>
              </a:solidFill>
              <a:latin typeface="Arial Narrow" pitchFamily="34" charset="0"/>
              <a:ea typeface="+mn-ea"/>
              <a:cs typeface="+mn-cs"/>
            </a:rPr>
            <a:t>CENTRAL REGION</a:t>
          </a:r>
        </a:p>
        <a:p>
          <a:pPr>
            <a:buNone/>
          </a:pPr>
          <a:r>
            <a:rPr lang="en-US" dirty="0">
              <a:solidFill>
                <a:sysClr val="window" lastClr="FFFFFF"/>
              </a:solidFill>
              <a:latin typeface="Arial Narrow" pitchFamily="34" charset="0"/>
              <a:ea typeface="+mn-ea"/>
              <a:cs typeface="+mn-cs"/>
            </a:rPr>
            <a:t>Supply to this region has improved from 45% to 72%</a:t>
          </a:r>
        </a:p>
      </dgm:t>
    </dgm:pt>
    <dgm:pt modelId="{6A53FA57-2B16-457B-AB67-A663EECB3F60}" type="parTrans" cxnId="{E315ECC1-6774-431E-A7C5-637B8742EAEE}">
      <dgm:prSet/>
      <dgm:spPr/>
      <dgm:t>
        <a:bodyPr/>
        <a:lstStyle/>
        <a:p>
          <a:endParaRPr lang="en-US"/>
        </a:p>
      </dgm:t>
    </dgm:pt>
    <dgm:pt modelId="{905891E5-CD49-4E29-8E96-248DDFDA77F6}" type="sibTrans" cxnId="{E315ECC1-6774-431E-A7C5-637B8742EAEE}">
      <dgm:prSet/>
      <dgm:spPr/>
      <dgm:t>
        <a:bodyPr/>
        <a:lstStyle/>
        <a:p>
          <a:endParaRPr lang="en-US"/>
        </a:p>
      </dgm:t>
    </dgm:pt>
    <dgm:pt modelId="{BD006574-0B22-4AF5-9DF0-5FFCF4ADB4EC}">
      <dgm:prSet/>
      <dgm:spPr>
        <a:xfrm>
          <a:off x="3764590" y="2665"/>
          <a:ext cx="3375884" cy="2025530"/>
        </a:xfrm>
        <a:solidFill>
          <a:srgbClr val="00B050"/>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u="sng" dirty="0">
              <a:solidFill>
                <a:sysClr val="window" lastClr="FFFFFF"/>
              </a:solidFill>
              <a:latin typeface="Arial Narrow" pitchFamily="34" charset="0"/>
              <a:ea typeface="+mn-ea"/>
              <a:cs typeface="+mn-cs"/>
            </a:rPr>
            <a:t>OUTER WEST REGION</a:t>
          </a:r>
        </a:p>
        <a:p>
          <a:pPr>
            <a:buNone/>
          </a:pPr>
          <a:r>
            <a:rPr lang="en-US" dirty="0">
              <a:solidFill>
                <a:sysClr val="window" lastClr="FFFFFF"/>
              </a:solidFill>
              <a:latin typeface="Arial Narrow" pitchFamily="34" charset="0"/>
              <a:ea typeface="+mn-ea"/>
              <a:cs typeface="+mn-cs"/>
            </a:rPr>
            <a:t>Supply to this region has improved from 45% to 70%</a:t>
          </a:r>
        </a:p>
      </dgm:t>
    </dgm:pt>
    <dgm:pt modelId="{97DD190D-B392-473E-896E-A31D002674D9}" type="parTrans" cxnId="{F413702C-37CA-491C-B387-77C372AFC196}">
      <dgm:prSet/>
      <dgm:spPr/>
      <dgm:t>
        <a:bodyPr/>
        <a:lstStyle/>
        <a:p>
          <a:endParaRPr lang="en-US"/>
        </a:p>
      </dgm:t>
    </dgm:pt>
    <dgm:pt modelId="{0EBEF020-0E07-47B5-BF4E-5792C346EA93}" type="sibTrans" cxnId="{F413702C-37CA-491C-B387-77C372AFC196}">
      <dgm:prSet/>
      <dgm:spPr/>
      <dgm:t>
        <a:bodyPr/>
        <a:lstStyle/>
        <a:p>
          <a:endParaRPr lang="en-US"/>
        </a:p>
      </dgm:t>
    </dgm:pt>
    <dgm:pt modelId="{1742FEE0-0B63-4E40-8F4E-052A38337BE6}" type="pres">
      <dgm:prSet presAssocID="{ACDC4CAB-179D-4877-847A-487F4A9E435A}" presName="diagram" presStyleCnt="0">
        <dgm:presLayoutVars>
          <dgm:dir/>
          <dgm:resizeHandles val="exact"/>
        </dgm:presLayoutVars>
      </dgm:prSet>
      <dgm:spPr/>
    </dgm:pt>
    <dgm:pt modelId="{E84C0AB6-8991-4FD2-9249-D1C216162F2E}" type="pres">
      <dgm:prSet presAssocID="{F6305455-CF50-4503-99C2-B325B6555EC4}" presName="node" presStyleLbl="node1" presStyleIdx="0" presStyleCnt="5" custScaleY="30420">
        <dgm:presLayoutVars>
          <dgm:bulletEnabled val="1"/>
        </dgm:presLayoutVars>
      </dgm:prSet>
      <dgm:spPr>
        <a:prstGeom prst="rect">
          <a:avLst/>
        </a:prstGeom>
      </dgm:spPr>
    </dgm:pt>
    <dgm:pt modelId="{2C019E57-8050-46CC-B2AF-249CF8B10EE6}" type="pres">
      <dgm:prSet presAssocID="{9542A026-ABCB-4E05-BC2C-28D6385706EC}" presName="sibTrans" presStyleCnt="0"/>
      <dgm:spPr/>
    </dgm:pt>
    <dgm:pt modelId="{68CE8693-0472-4A15-A94F-55ACD8093D7D}" type="pres">
      <dgm:prSet presAssocID="{BD006574-0B22-4AF5-9DF0-5FFCF4ADB4EC}" presName="node" presStyleLbl="node1" presStyleIdx="1" presStyleCnt="5" custScaleY="32688">
        <dgm:presLayoutVars>
          <dgm:bulletEnabled val="1"/>
        </dgm:presLayoutVars>
      </dgm:prSet>
      <dgm:spPr>
        <a:prstGeom prst="rect">
          <a:avLst/>
        </a:prstGeom>
      </dgm:spPr>
    </dgm:pt>
    <dgm:pt modelId="{6EC7511C-F650-411D-BB21-D314B207778D}" type="pres">
      <dgm:prSet presAssocID="{0EBEF020-0E07-47B5-BF4E-5792C346EA93}" presName="sibTrans" presStyleCnt="0"/>
      <dgm:spPr/>
    </dgm:pt>
    <dgm:pt modelId="{E146BF3A-E2BF-47CE-81BF-520936397C0B}" type="pres">
      <dgm:prSet presAssocID="{337964E8-B10D-456E-8E44-0DB022F2E74E}" presName="node" presStyleLbl="node1" presStyleIdx="2" presStyleCnt="5" custScaleY="30475">
        <dgm:presLayoutVars>
          <dgm:bulletEnabled val="1"/>
        </dgm:presLayoutVars>
      </dgm:prSet>
      <dgm:spPr>
        <a:prstGeom prst="rect">
          <a:avLst/>
        </a:prstGeom>
      </dgm:spPr>
    </dgm:pt>
    <dgm:pt modelId="{81FD8720-B854-4130-8EA9-8CA0A0B2DDC1}" type="pres">
      <dgm:prSet presAssocID="{905891E5-CD49-4E29-8E96-248DDFDA77F6}" presName="sibTrans" presStyleCnt="0"/>
      <dgm:spPr/>
    </dgm:pt>
    <dgm:pt modelId="{56EFA0EB-24BA-4DA9-8A42-E05519EA6229}" type="pres">
      <dgm:prSet presAssocID="{5D62D831-03A4-4893-97BA-4FEEFF641CD4}" presName="node" presStyleLbl="node1" presStyleIdx="3" presStyleCnt="5" custScaleY="39941" custLinFactNeighborY="-1472">
        <dgm:presLayoutVars>
          <dgm:bulletEnabled val="1"/>
        </dgm:presLayoutVars>
      </dgm:prSet>
      <dgm:spPr>
        <a:prstGeom prst="rect">
          <a:avLst/>
        </a:prstGeom>
      </dgm:spPr>
    </dgm:pt>
    <dgm:pt modelId="{D3DE0705-5F6F-412E-9AC1-87177AC78AA9}" type="pres">
      <dgm:prSet presAssocID="{3CEEF68A-F5A8-4509-813C-7E3ECFB6345C}" presName="sibTrans" presStyleCnt="0"/>
      <dgm:spPr/>
    </dgm:pt>
    <dgm:pt modelId="{D965B590-663A-4F08-8C18-9EF8A37F6E8A}" type="pres">
      <dgm:prSet presAssocID="{5F2AD93A-344E-4483-8E1D-850849E71CD3}" presName="node" presStyleLbl="node1" presStyleIdx="4" presStyleCnt="5" custScaleX="123197" custScaleY="65129">
        <dgm:presLayoutVars>
          <dgm:bulletEnabled val="1"/>
        </dgm:presLayoutVars>
      </dgm:prSet>
      <dgm:spPr>
        <a:prstGeom prst="rect">
          <a:avLst/>
        </a:prstGeom>
      </dgm:spPr>
    </dgm:pt>
  </dgm:ptLst>
  <dgm:cxnLst>
    <dgm:cxn modelId="{AFFDF900-9340-46B6-984F-BD8E3AE1ADA1}" type="presOf" srcId="{337964E8-B10D-456E-8E44-0DB022F2E74E}" destId="{E146BF3A-E2BF-47CE-81BF-520936397C0B}" srcOrd="0" destOrd="0" presId="urn:microsoft.com/office/officeart/2005/8/layout/default#1"/>
    <dgm:cxn modelId="{919C5106-0A0D-439C-A65A-049E06A42D1F}" type="presOf" srcId="{ACDC4CAB-179D-4877-847A-487F4A9E435A}" destId="{1742FEE0-0B63-4E40-8F4E-052A38337BE6}" srcOrd="0" destOrd="0" presId="urn:microsoft.com/office/officeart/2005/8/layout/default#1"/>
    <dgm:cxn modelId="{D68BA709-F48D-495E-B200-D47E8D242A22}" srcId="{ACDC4CAB-179D-4877-847A-487F4A9E435A}" destId="{5F2AD93A-344E-4483-8E1D-850849E71CD3}" srcOrd="4" destOrd="0" parTransId="{0863B27B-EDD5-420A-9DB8-420834C5F52E}" sibTransId="{752914E0-72C8-47B8-9290-823DA70992E3}"/>
    <dgm:cxn modelId="{F413702C-37CA-491C-B387-77C372AFC196}" srcId="{ACDC4CAB-179D-4877-847A-487F4A9E435A}" destId="{BD006574-0B22-4AF5-9DF0-5FFCF4ADB4EC}" srcOrd="1" destOrd="0" parTransId="{97DD190D-B392-473E-896E-A31D002674D9}" sibTransId="{0EBEF020-0E07-47B5-BF4E-5792C346EA93}"/>
    <dgm:cxn modelId="{8CFEA273-EFDF-4B25-98CE-542B81A8F2D7}" type="presOf" srcId="{F6305455-CF50-4503-99C2-B325B6555EC4}" destId="{E84C0AB6-8991-4FD2-9249-D1C216162F2E}" srcOrd="0" destOrd="0" presId="urn:microsoft.com/office/officeart/2005/8/layout/default#1"/>
    <dgm:cxn modelId="{E40CE180-4A15-4EA5-A910-23FB2207FDE3}" srcId="{ACDC4CAB-179D-4877-847A-487F4A9E435A}" destId="{5D62D831-03A4-4893-97BA-4FEEFF641CD4}" srcOrd="3" destOrd="0" parTransId="{19B9A557-0F3B-456F-9905-880B2115AB07}" sibTransId="{3CEEF68A-F5A8-4509-813C-7E3ECFB6345C}"/>
    <dgm:cxn modelId="{BEB60A83-EE8D-49DB-A59D-33AB26B59834}" type="presOf" srcId="{5F2AD93A-344E-4483-8E1D-850849E71CD3}" destId="{D965B590-663A-4F08-8C18-9EF8A37F6E8A}" srcOrd="0" destOrd="0" presId="urn:microsoft.com/office/officeart/2005/8/layout/default#1"/>
    <dgm:cxn modelId="{6690ED88-ADDC-45CA-A16D-23AF65449C67}" srcId="{ACDC4CAB-179D-4877-847A-487F4A9E435A}" destId="{F6305455-CF50-4503-99C2-B325B6555EC4}" srcOrd="0" destOrd="0" parTransId="{0F0375A5-6D75-4D82-AEB7-FAC653695DEF}" sibTransId="{9542A026-ABCB-4E05-BC2C-28D6385706EC}"/>
    <dgm:cxn modelId="{000AF9A5-F3A5-421B-ABC5-6BC01507EDF1}" type="presOf" srcId="{BD006574-0B22-4AF5-9DF0-5FFCF4ADB4EC}" destId="{68CE8693-0472-4A15-A94F-55ACD8093D7D}" srcOrd="0" destOrd="0" presId="urn:microsoft.com/office/officeart/2005/8/layout/default#1"/>
    <dgm:cxn modelId="{E315ECC1-6774-431E-A7C5-637B8742EAEE}" srcId="{ACDC4CAB-179D-4877-847A-487F4A9E435A}" destId="{337964E8-B10D-456E-8E44-0DB022F2E74E}" srcOrd="2" destOrd="0" parTransId="{6A53FA57-2B16-457B-AB67-A663EECB3F60}" sibTransId="{905891E5-CD49-4E29-8E96-248DDFDA77F6}"/>
    <dgm:cxn modelId="{661F9ECE-DFF1-4C2C-89BF-11D02B67A235}" type="presOf" srcId="{5D62D831-03A4-4893-97BA-4FEEFF641CD4}" destId="{56EFA0EB-24BA-4DA9-8A42-E05519EA6229}" srcOrd="0" destOrd="0" presId="urn:microsoft.com/office/officeart/2005/8/layout/default#1"/>
    <dgm:cxn modelId="{3C793271-8F1B-4EA5-B817-892E38093073}" type="presParOf" srcId="{1742FEE0-0B63-4E40-8F4E-052A38337BE6}" destId="{E84C0AB6-8991-4FD2-9249-D1C216162F2E}" srcOrd="0" destOrd="0" presId="urn:microsoft.com/office/officeart/2005/8/layout/default#1"/>
    <dgm:cxn modelId="{795C4AB7-66A6-43C3-AE41-CBA1C76B1DC8}" type="presParOf" srcId="{1742FEE0-0B63-4E40-8F4E-052A38337BE6}" destId="{2C019E57-8050-46CC-B2AF-249CF8B10EE6}" srcOrd="1" destOrd="0" presId="urn:microsoft.com/office/officeart/2005/8/layout/default#1"/>
    <dgm:cxn modelId="{C674A29A-CB93-4CDB-A9FB-83B50D15C947}" type="presParOf" srcId="{1742FEE0-0B63-4E40-8F4E-052A38337BE6}" destId="{68CE8693-0472-4A15-A94F-55ACD8093D7D}" srcOrd="2" destOrd="0" presId="urn:microsoft.com/office/officeart/2005/8/layout/default#1"/>
    <dgm:cxn modelId="{9E3D0C76-786A-4235-BB03-4BD513847748}" type="presParOf" srcId="{1742FEE0-0B63-4E40-8F4E-052A38337BE6}" destId="{6EC7511C-F650-411D-BB21-D314B207778D}" srcOrd="3" destOrd="0" presId="urn:microsoft.com/office/officeart/2005/8/layout/default#1"/>
    <dgm:cxn modelId="{27F6CEDF-8628-4B87-ADB1-8F57DD002302}" type="presParOf" srcId="{1742FEE0-0B63-4E40-8F4E-052A38337BE6}" destId="{E146BF3A-E2BF-47CE-81BF-520936397C0B}" srcOrd="4" destOrd="0" presId="urn:microsoft.com/office/officeart/2005/8/layout/default#1"/>
    <dgm:cxn modelId="{C854A6D7-3597-44D2-845E-58B4D34DB3BD}" type="presParOf" srcId="{1742FEE0-0B63-4E40-8F4E-052A38337BE6}" destId="{81FD8720-B854-4130-8EA9-8CA0A0B2DDC1}" srcOrd="5" destOrd="0" presId="urn:microsoft.com/office/officeart/2005/8/layout/default#1"/>
    <dgm:cxn modelId="{5A1AEB13-727B-4516-B1F4-8DA5EBA4D608}" type="presParOf" srcId="{1742FEE0-0B63-4E40-8F4E-052A38337BE6}" destId="{56EFA0EB-24BA-4DA9-8A42-E05519EA6229}" srcOrd="6" destOrd="0" presId="urn:microsoft.com/office/officeart/2005/8/layout/default#1"/>
    <dgm:cxn modelId="{AB9C7FCF-58EC-47E4-A275-B781C63833A8}" type="presParOf" srcId="{1742FEE0-0B63-4E40-8F4E-052A38337BE6}" destId="{D3DE0705-5F6F-412E-9AC1-87177AC78AA9}" srcOrd="7" destOrd="0" presId="urn:microsoft.com/office/officeart/2005/8/layout/default#1"/>
    <dgm:cxn modelId="{E9DA99D0-006B-49CF-92FF-D1410684AC08}" type="presParOf" srcId="{1742FEE0-0B63-4E40-8F4E-052A38337BE6}" destId="{D965B590-663A-4F08-8C18-9EF8A37F6E8A}"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01FA11-47AB-4CFD-8251-A65996D62356}" type="doc">
      <dgm:prSet loTypeId="urn:microsoft.com/office/officeart/2005/8/layout/venn3#1" loCatId="relationship" qsTypeId="urn:microsoft.com/office/officeart/2005/8/quickstyle/simple1#1" qsCatId="simple" csTypeId="urn:microsoft.com/office/officeart/2005/8/colors/colorful5#2" csCatId="colorful" phldr="1"/>
      <dgm:spPr/>
      <dgm:t>
        <a:bodyPr/>
        <a:lstStyle/>
        <a:p>
          <a:endParaRPr lang="en-ZA"/>
        </a:p>
      </dgm:t>
    </dgm:pt>
    <dgm:pt modelId="{4475C67C-9289-423E-B446-1D37F3F3BAB8}">
      <dgm:prSet phldrT="[Text]" custT="1"/>
      <dgm:spPr/>
      <dgm:t>
        <a:bodyPr/>
        <a:lstStyle/>
        <a:p>
          <a:r>
            <a:rPr lang="en-ZA" sz="1800" b="1" dirty="0"/>
            <a:t>Social Development (Immediate Humanitarian Aid)</a:t>
          </a:r>
        </a:p>
      </dgm:t>
    </dgm:pt>
    <dgm:pt modelId="{464F2521-A21C-4022-BA71-7DB4C811BEBE}" type="parTrans" cxnId="{3B188B44-8C93-4825-A591-0202EEA9A7B2}">
      <dgm:prSet/>
      <dgm:spPr/>
      <dgm:t>
        <a:bodyPr/>
        <a:lstStyle/>
        <a:p>
          <a:endParaRPr lang="en-ZA" sz="1800"/>
        </a:p>
      </dgm:t>
    </dgm:pt>
    <dgm:pt modelId="{9E6B91E6-D3C6-4445-A15E-A673B8C2169D}" type="sibTrans" cxnId="{3B188B44-8C93-4825-A591-0202EEA9A7B2}">
      <dgm:prSet/>
      <dgm:spPr/>
      <dgm:t>
        <a:bodyPr/>
        <a:lstStyle/>
        <a:p>
          <a:endParaRPr lang="en-ZA" sz="1800"/>
        </a:p>
      </dgm:t>
    </dgm:pt>
    <dgm:pt modelId="{DC6CFEE6-5603-4E8E-961B-8337D60AD630}">
      <dgm:prSet phldrT="[Text]" custT="1"/>
      <dgm:spPr/>
      <dgm:t>
        <a:bodyPr/>
        <a:lstStyle/>
        <a:p>
          <a:r>
            <a:rPr lang="en-ZA" sz="1800" b="1" dirty="0"/>
            <a:t>Health</a:t>
          </a:r>
        </a:p>
      </dgm:t>
    </dgm:pt>
    <dgm:pt modelId="{9307E3EF-383A-4684-A529-722405AF4FF3}" type="parTrans" cxnId="{961752B1-44B1-4677-BEF6-F8F62D4CA795}">
      <dgm:prSet/>
      <dgm:spPr/>
      <dgm:t>
        <a:bodyPr/>
        <a:lstStyle/>
        <a:p>
          <a:endParaRPr lang="en-ZA" sz="1800"/>
        </a:p>
      </dgm:t>
    </dgm:pt>
    <dgm:pt modelId="{0896B4DE-AEA4-40B3-9AE0-3E4080FA49AC}" type="sibTrans" cxnId="{961752B1-44B1-4677-BEF6-F8F62D4CA795}">
      <dgm:prSet/>
      <dgm:spPr/>
      <dgm:t>
        <a:bodyPr/>
        <a:lstStyle/>
        <a:p>
          <a:endParaRPr lang="en-ZA" sz="1800"/>
        </a:p>
      </dgm:t>
    </dgm:pt>
    <dgm:pt modelId="{B39CE189-605C-492F-9E8B-AC1F788D46BC}">
      <dgm:prSet phldrT="[Text]" custT="1"/>
      <dgm:spPr/>
      <dgm:t>
        <a:bodyPr/>
        <a:lstStyle/>
        <a:p>
          <a:r>
            <a:rPr lang="en-ZA" sz="1800" b="1" dirty="0"/>
            <a:t>Education</a:t>
          </a:r>
        </a:p>
      </dgm:t>
    </dgm:pt>
    <dgm:pt modelId="{95A646CB-8F4F-486D-968D-525E0FFFADC9}" type="parTrans" cxnId="{9F426CCD-296D-44B8-9D1F-537512CF8AE9}">
      <dgm:prSet/>
      <dgm:spPr/>
      <dgm:t>
        <a:bodyPr/>
        <a:lstStyle/>
        <a:p>
          <a:endParaRPr lang="en-ZA" sz="1800"/>
        </a:p>
      </dgm:t>
    </dgm:pt>
    <dgm:pt modelId="{20126EFB-CD69-4299-92ED-9059362EDCEB}" type="sibTrans" cxnId="{9F426CCD-296D-44B8-9D1F-537512CF8AE9}">
      <dgm:prSet/>
      <dgm:spPr/>
      <dgm:t>
        <a:bodyPr/>
        <a:lstStyle/>
        <a:p>
          <a:endParaRPr lang="en-ZA" sz="1800"/>
        </a:p>
      </dgm:t>
    </dgm:pt>
    <dgm:pt modelId="{1C59FCC1-89CB-4A1F-B8DD-BF356D9ED8F6}">
      <dgm:prSet phldrT="[Text]" custT="1"/>
      <dgm:spPr/>
      <dgm:t>
        <a:bodyPr/>
        <a:lstStyle/>
        <a:p>
          <a:r>
            <a:rPr lang="en-ZA" sz="1800" b="1" dirty="0"/>
            <a:t>Agriculture</a:t>
          </a:r>
        </a:p>
      </dgm:t>
    </dgm:pt>
    <dgm:pt modelId="{A95F974F-2D93-4E91-9630-3C089F631CCF}" type="parTrans" cxnId="{9B708165-20C1-43D7-8402-3A10408DBB9B}">
      <dgm:prSet/>
      <dgm:spPr/>
      <dgm:t>
        <a:bodyPr/>
        <a:lstStyle/>
        <a:p>
          <a:endParaRPr lang="en-ZA" sz="1800"/>
        </a:p>
      </dgm:t>
    </dgm:pt>
    <dgm:pt modelId="{DE67A991-8266-45D6-BEFC-F909D1988082}" type="sibTrans" cxnId="{9B708165-20C1-43D7-8402-3A10408DBB9B}">
      <dgm:prSet/>
      <dgm:spPr/>
      <dgm:t>
        <a:bodyPr/>
        <a:lstStyle/>
        <a:p>
          <a:endParaRPr lang="en-ZA" sz="1800"/>
        </a:p>
      </dgm:t>
    </dgm:pt>
    <dgm:pt modelId="{3A816895-69B3-4B63-B262-4896D34A2C11}">
      <dgm:prSet phldrT="[Text]" custT="1"/>
      <dgm:spPr/>
      <dgm:t>
        <a:bodyPr/>
        <a:lstStyle/>
        <a:p>
          <a:r>
            <a:rPr lang="en-ZA" sz="1800" b="1" dirty="0"/>
            <a:t>Disaster Risk Management and Coordination</a:t>
          </a:r>
        </a:p>
      </dgm:t>
    </dgm:pt>
    <dgm:pt modelId="{6AF02DEE-1BB7-4813-9A5E-74D0D75BEE66}" type="parTrans" cxnId="{880D5B81-2C87-4412-9E1A-CC36FCDB63C9}">
      <dgm:prSet/>
      <dgm:spPr/>
      <dgm:t>
        <a:bodyPr/>
        <a:lstStyle/>
        <a:p>
          <a:endParaRPr lang="en-ZA" sz="1800"/>
        </a:p>
      </dgm:t>
    </dgm:pt>
    <dgm:pt modelId="{9B478BF4-977A-4F99-9713-D6904113D819}" type="sibTrans" cxnId="{880D5B81-2C87-4412-9E1A-CC36FCDB63C9}">
      <dgm:prSet/>
      <dgm:spPr/>
      <dgm:t>
        <a:bodyPr/>
        <a:lstStyle/>
        <a:p>
          <a:endParaRPr lang="en-ZA" sz="1800"/>
        </a:p>
      </dgm:t>
    </dgm:pt>
    <dgm:pt modelId="{1C1693FF-6B45-47C5-98AE-C1D8955D91CA}">
      <dgm:prSet phldrT="[Text]" custT="1"/>
      <dgm:spPr/>
      <dgm:t>
        <a:bodyPr/>
        <a:lstStyle/>
        <a:p>
          <a:r>
            <a:rPr lang="en-ZA" sz="1800" b="1"/>
            <a:t>Support to Economic Recovery</a:t>
          </a:r>
          <a:endParaRPr lang="en-ZA" sz="1800" b="1" dirty="0"/>
        </a:p>
      </dgm:t>
    </dgm:pt>
    <dgm:pt modelId="{7C056069-4A58-469C-88A6-F577E2CD8ECB}" type="parTrans" cxnId="{FA528F34-D41B-449B-B033-C077A75003C3}">
      <dgm:prSet/>
      <dgm:spPr/>
      <dgm:t>
        <a:bodyPr/>
        <a:lstStyle/>
        <a:p>
          <a:endParaRPr lang="en-ZA"/>
        </a:p>
      </dgm:t>
    </dgm:pt>
    <dgm:pt modelId="{0B1452F3-8870-4032-9D69-43DFDB7B0707}" type="sibTrans" cxnId="{FA528F34-D41B-449B-B033-C077A75003C3}">
      <dgm:prSet/>
      <dgm:spPr/>
      <dgm:t>
        <a:bodyPr/>
        <a:lstStyle/>
        <a:p>
          <a:endParaRPr lang="en-ZA"/>
        </a:p>
      </dgm:t>
    </dgm:pt>
    <dgm:pt modelId="{2837A610-B9EE-4BEF-BEC7-1B4391BA19E0}" type="pres">
      <dgm:prSet presAssocID="{8F01FA11-47AB-4CFD-8251-A65996D62356}" presName="Name0" presStyleCnt="0">
        <dgm:presLayoutVars>
          <dgm:dir/>
          <dgm:resizeHandles val="exact"/>
        </dgm:presLayoutVars>
      </dgm:prSet>
      <dgm:spPr/>
    </dgm:pt>
    <dgm:pt modelId="{67A9DFA7-B456-4DE8-A5E6-550A371D98DB}" type="pres">
      <dgm:prSet presAssocID="{4475C67C-9289-423E-B446-1D37F3F3BAB8}" presName="Name5" presStyleLbl="vennNode1" presStyleIdx="0" presStyleCnt="6">
        <dgm:presLayoutVars>
          <dgm:bulletEnabled val="1"/>
        </dgm:presLayoutVars>
      </dgm:prSet>
      <dgm:spPr/>
    </dgm:pt>
    <dgm:pt modelId="{A4EF3BD3-F921-4CC4-9964-2A6C371F143E}" type="pres">
      <dgm:prSet presAssocID="{9E6B91E6-D3C6-4445-A15E-A673B8C2169D}" presName="space" presStyleCnt="0"/>
      <dgm:spPr/>
    </dgm:pt>
    <dgm:pt modelId="{B2928D1A-2530-4CDC-9EE4-451939913377}" type="pres">
      <dgm:prSet presAssocID="{DC6CFEE6-5603-4E8E-961B-8337D60AD630}" presName="Name5" presStyleLbl="vennNode1" presStyleIdx="1" presStyleCnt="6">
        <dgm:presLayoutVars>
          <dgm:bulletEnabled val="1"/>
        </dgm:presLayoutVars>
      </dgm:prSet>
      <dgm:spPr/>
    </dgm:pt>
    <dgm:pt modelId="{3BED5180-9880-433F-B2F7-A3259B94D9E9}" type="pres">
      <dgm:prSet presAssocID="{0896B4DE-AEA4-40B3-9AE0-3E4080FA49AC}" presName="space" presStyleCnt="0"/>
      <dgm:spPr/>
    </dgm:pt>
    <dgm:pt modelId="{A2542331-082F-4E44-BDCE-014A0811C46D}" type="pres">
      <dgm:prSet presAssocID="{B39CE189-605C-492F-9E8B-AC1F788D46BC}" presName="Name5" presStyleLbl="vennNode1" presStyleIdx="2" presStyleCnt="6">
        <dgm:presLayoutVars>
          <dgm:bulletEnabled val="1"/>
        </dgm:presLayoutVars>
      </dgm:prSet>
      <dgm:spPr/>
    </dgm:pt>
    <dgm:pt modelId="{21DA4646-8C7B-420A-9F06-F5809F9D95A7}" type="pres">
      <dgm:prSet presAssocID="{20126EFB-CD69-4299-92ED-9059362EDCEB}" presName="space" presStyleCnt="0"/>
      <dgm:spPr/>
    </dgm:pt>
    <dgm:pt modelId="{0DA337AA-55C3-4C74-92F0-DA21E718BB27}" type="pres">
      <dgm:prSet presAssocID="{1C59FCC1-89CB-4A1F-B8DD-BF356D9ED8F6}" presName="Name5" presStyleLbl="vennNode1" presStyleIdx="3" presStyleCnt="6">
        <dgm:presLayoutVars>
          <dgm:bulletEnabled val="1"/>
        </dgm:presLayoutVars>
      </dgm:prSet>
      <dgm:spPr/>
    </dgm:pt>
    <dgm:pt modelId="{E493F6D4-5819-4E41-91FD-B2EE5EB00ADA}" type="pres">
      <dgm:prSet presAssocID="{DE67A991-8266-45D6-BEFC-F909D1988082}" presName="space" presStyleCnt="0"/>
      <dgm:spPr/>
    </dgm:pt>
    <dgm:pt modelId="{43A14BE4-BB5C-4576-BEA4-5AA24100075A}" type="pres">
      <dgm:prSet presAssocID="{3A816895-69B3-4B63-B262-4896D34A2C11}" presName="Name5" presStyleLbl="vennNode1" presStyleIdx="4" presStyleCnt="6">
        <dgm:presLayoutVars>
          <dgm:bulletEnabled val="1"/>
        </dgm:presLayoutVars>
      </dgm:prSet>
      <dgm:spPr/>
    </dgm:pt>
    <dgm:pt modelId="{14BB2B36-7AFC-461F-9529-9E765927474C}" type="pres">
      <dgm:prSet presAssocID="{9B478BF4-977A-4F99-9713-D6904113D819}" presName="space" presStyleCnt="0"/>
      <dgm:spPr/>
    </dgm:pt>
    <dgm:pt modelId="{465FCDA6-A30D-483D-AC16-F2E4E2988222}" type="pres">
      <dgm:prSet presAssocID="{1C1693FF-6B45-47C5-98AE-C1D8955D91CA}" presName="Name5" presStyleLbl="vennNode1" presStyleIdx="5" presStyleCnt="6">
        <dgm:presLayoutVars>
          <dgm:bulletEnabled val="1"/>
        </dgm:presLayoutVars>
      </dgm:prSet>
      <dgm:spPr/>
    </dgm:pt>
  </dgm:ptLst>
  <dgm:cxnLst>
    <dgm:cxn modelId="{95A52E16-44CD-4BAA-9C57-5C98F2B18463}" type="presOf" srcId="{1C1693FF-6B45-47C5-98AE-C1D8955D91CA}" destId="{465FCDA6-A30D-483D-AC16-F2E4E2988222}" srcOrd="0" destOrd="0" presId="urn:microsoft.com/office/officeart/2005/8/layout/venn3#1"/>
    <dgm:cxn modelId="{70422721-8A4B-4E98-A9B8-941CD9E806F5}" type="presOf" srcId="{B39CE189-605C-492F-9E8B-AC1F788D46BC}" destId="{A2542331-082F-4E44-BDCE-014A0811C46D}" srcOrd="0" destOrd="0" presId="urn:microsoft.com/office/officeart/2005/8/layout/venn3#1"/>
    <dgm:cxn modelId="{EBC48D2E-04B8-4F46-AD1D-3CADB3E15456}" type="presOf" srcId="{DC6CFEE6-5603-4E8E-961B-8337D60AD630}" destId="{B2928D1A-2530-4CDC-9EE4-451939913377}" srcOrd="0" destOrd="0" presId="urn:microsoft.com/office/officeart/2005/8/layout/venn3#1"/>
    <dgm:cxn modelId="{FA528F34-D41B-449B-B033-C077A75003C3}" srcId="{8F01FA11-47AB-4CFD-8251-A65996D62356}" destId="{1C1693FF-6B45-47C5-98AE-C1D8955D91CA}" srcOrd="5" destOrd="0" parTransId="{7C056069-4A58-469C-88A6-F577E2CD8ECB}" sibTransId="{0B1452F3-8870-4032-9D69-43DFDB7B0707}"/>
    <dgm:cxn modelId="{3B188B44-8C93-4825-A591-0202EEA9A7B2}" srcId="{8F01FA11-47AB-4CFD-8251-A65996D62356}" destId="{4475C67C-9289-423E-B446-1D37F3F3BAB8}" srcOrd="0" destOrd="0" parTransId="{464F2521-A21C-4022-BA71-7DB4C811BEBE}" sibTransId="{9E6B91E6-D3C6-4445-A15E-A673B8C2169D}"/>
    <dgm:cxn modelId="{76DD1D45-026B-47F1-96FB-2DE8CFD78C97}" type="presOf" srcId="{1C59FCC1-89CB-4A1F-B8DD-BF356D9ED8F6}" destId="{0DA337AA-55C3-4C74-92F0-DA21E718BB27}" srcOrd="0" destOrd="0" presId="urn:microsoft.com/office/officeart/2005/8/layout/venn3#1"/>
    <dgm:cxn modelId="{9B708165-20C1-43D7-8402-3A10408DBB9B}" srcId="{8F01FA11-47AB-4CFD-8251-A65996D62356}" destId="{1C59FCC1-89CB-4A1F-B8DD-BF356D9ED8F6}" srcOrd="3" destOrd="0" parTransId="{A95F974F-2D93-4E91-9630-3C089F631CCF}" sibTransId="{DE67A991-8266-45D6-BEFC-F909D1988082}"/>
    <dgm:cxn modelId="{A7E42870-8BC2-4AC1-98F2-2B2CF4D7B87B}" type="presOf" srcId="{4475C67C-9289-423E-B446-1D37F3F3BAB8}" destId="{67A9DFA7-B456-4DE8-A5E6-550A371D98DB}" srcOrd="0" destOrd="0" presId="urn:microsoft.com/office/officeart/2005/8/layout/venn3#1"/>
    <dgm:cxn modelId="{880D5B81-2C87-4412-9E1A-CC36FCDB63C9}" srcId="{8F01FA11-47AB-4CFD-8251-A65996D62356}" destId="{3A816895-69B3-4B63-B262-4896D34A2C11}" srcOrd="4" destOrd="0" parTransId="{6AF02DEE-1BB7-4813-9A5E-74D0D75BEE66}" sibTransId="{9B478BF4-977A-4F99-9713-D6904113D819}"/>
    <dgm:cxn modelId="{961752B1-44B1-4677-BEF6-F8F62D4CA795}" srcId="{8F01FA11-47AB-4CFD-8251-A65996D62356}" destId="{DC6CFEE6-5603-4E8E-961B-8337D60AD630}" srcOrd="1" destOrd="0" parTransId="{9307E3EF-383A-4684-A529-722405AF4FF3}" sibTransId="{0896B4DE-AEA4-40B3-9AE0-3E4080FA49AC}"/>
    <dgm:cxn modelId="{9F426CCD-296D-44B8-9D1F-537512CF8AE9}" srcId="{8F01FA11-47AB-4CFD-8251-A65996D62356}" destId="{B39CE189-605C-492F-9E8B-AC1F788D46BC}" srcOrd="2" destOrd="0" parTransId="{95A646CB-8F4F-486D-968D-525E0FFFADC9}" sibTransId="{20126EFB-CD69-4299-92ED-9059362EDCEB}"/>
    <dgm:cxn modelId="{3EB01EDE-8FA4-4617-ABBE-E8F830D1DB77}" type="presOf" srcId="{3A816895-69B3-4B63-B262-4896D34A2C11}" destId="{43A14BE4-BB5C-4576-BEA4-5AA24100075A}" srcOrd="0" destOrd="0" presId="urn:microsoft.com/office/officeart/2005/8/layout/venn3#1"/>
    <dgm:cxn modelId="{D14142E5-081D-4728-9F2A-C272A4D37580}" type="presOf" srcId="{8F01FA11-47AB-4CFD-8251-A65996D62356}" destId="{2837A610-B9EE-4BEF-BEC7-1B4391BA19E0}" srcOrd="0" destOrd="0" presId="urn:microsoft.com/office/officeart/2005/8/layout/venn3#1"/>
    <dgm:cxn modelId="{E917A55B-652A-4E82-A493-682FD976160A}" type="presParOf" srcId="{2837A610-B9EE-4BEF-BEC7-1B4391BA19E0}" destId="{67A9DFA7-B456-4DE8-A5E6-550A371D98DB}" srcOrd="0" destOrd="0" presId="urn:microsoft.com/office/officeart/2005/8/layout/venn3#1"/>
    <dgm:cxn modelId="{E3E29A1F-A236-4241-8624-B6FF89300C55}" type="presParOf" srcId="{2837A610-B9EE-4BEF-BEC7-1B4391BA19E0}" destId="{A4EF3BD3-F921-4CC4-9964-2A6C371F143E}" srcOrd="1" destOrd="0" presId="urn:microsoft.com/office/officeart/2005/8/layout/venn3#1"/>
    <dgm:cxn modelId="{C27C82ED-7E1D-4B2F-BB3A-845B34A722A4}" type="presParOf" srcId="{2837A610-B9EE-4BEF-BEC7-1B4391BA19E0}" destId="{B2928D1A-2530-4CDC-9EE4-451939913377}" srcOrd="2" destOrd="0" presId="urn:microsoft.com/office/officeart/2005/8/layout/venn3#1"/>
    <dgm:cxn modelId="{E5693AF7-1E18-4454-91D2-DBD1C72CF088}" type="presParOf" srcId="{2837A610-B9EE-4BEF-BEC7-1B4391BA19E0}" destId="{3BED5180-9880-433F-B2F7-A3259B94D9E9}" srcOrd="3" destOrd="0" presId="urn:microsoft.com/office/officeart/2005/8/layout/venn3#1"/>
    <dgm:cxn modelId="{36CEE374-3D6A-4FB8-9347-D5C4EF99102F}" type="presParOf" srcId="{2837A610-B9EE-4BEF-BEC7-1B4391BA19E0}" destId="{A2542331-082F-4E44-BDCE-014A0811C46D}" srcOrd="4" destOrd="0" presId="urn:microsoft.com/office/officeart/2005/8/layout/venn3#1"/>
    <dgm:cxn modelId="{140D84D3-D251-41E4-9EE0-1CA2EA4ECB34}" type="presParOf" srcId="{2837A610-B9EE-4BEF-BEC7-1B4391BA19E0}" destId="{21DA4646-8C7B-420A-9F06-F5809F9D95A7}" srcOrd="5" destOrd="0" presId="urn:microsoft.com/office/officeart/2005/8/layout/venn3#1"/>
    <dgm:cxn modelId="{39C1808E-4D40-4DF5-93F0-993002A78BCA}" type="presParOf" srcId="{2837A610-B9EE-4BEF-BEC7-1B4391BA19E0}" destId="{0DA337AA-55C3-4C74-92F0-DA21E718BB27}" srcOrd="6" destOrd="0" presId="urn:microsoft.com/office/officeart/2005/8/layout/venn3#1"/>
    <dgm:cxn modelId="{02F5B5F1-E363-4033-AA63-234E8CDCC94C}" type="presParOf" srcId="{2837A610-B9EE-4BEF-BEC7-1B4391BA19E0}" destId="{E493F6D4-5819-4E41-91FD-B2EE5EB00ADA}" srcOrd="7" destOrd="0" presId="urn:microsoft.com/office/officeart/2005/8/layout/venn3#1"/>
    <dgm:cxn modelId="{D65C7373-9662-4A60-BC3A-D4263405E2D0}" type="presParOf" srcId="{2837A610-B9EE-4BEF-BEC7-1B4391BA19E0}" destId="{43A14BE4-BB5C-4576-BEA4-5AA24100075A}" srcOrd="8" destOrd="0" presId="urn:microsoft.com/office/officeart/2005/8/layout/venn3#1"/>
    <dgm:cxn modelId="{3E5B7A3A-E66E-428E-9206-31E3E3F2FB36}" type="presParOf" srcId="{2837A610-B9EE-4BEF-BEC7-1B4391BA19E0}" destId="{14BB2B36-7AFC-461F-9529-9E765927474C}" srcOrd="9" destOrd="0" presId="urn:microsoft.com/office/officeart/2005/8/layout/venn3#1"/>
    <dgm:cxn modelId="{5D9FB881-6214-46A8-BDCC-0F0D6797A04F}" type="presParOf" srcId="{2837A610-B9EE-4BEF-BEC7-1B4391BA19E0}" destId="{465FCDA6-A30D-483D-AC16-F2E4E2988222}" srcOrd="10" destOrd="0" presId="urn:microsoft.com/office/officeart/2005/8/layout/venn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C0AB6-8991-4FD2-9249-D1C216162F2E}">
      <dsp:nvSpPr>
        <dsp:cNvPr id="0" name=""/>
        <dsp:cNvSpPr/>
      </dsp:nvSpPr>
      <dsp:spPr>
        <a:xfrm>
          <a:off x="1181" y="510277"/>
          <a:ext cx="4609398" cy="841307"/>
        </a:xfrm>
        <a:prstGeom prst="rect">
          <a:avLst/>
        </a:prstGeom>
        <a:solidFill>
          <a:srgbClr val="00B05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u="sng" kern="1200" dirty="0">
              <a:solidFill>
                <a:sysClr val="window" lastClr="FFFFFF"/>
              </a:solidFill>
              <a:latin typeface="Arial Narrow" pitchFamily="34" charset="0"/>
              <a:ea typeface="+mn-ea"/>
              <a:cs typeface="+mn-cs"/>
            </a:rPr>
            <a:t>INNER WEST REGION</a:t>
          </a:r>
        </a:p>
        <a:p>
          <a:pPr marL="0" lvl="0" indent="0" algn="ctr" defTabSz="800100">
            <a:lnSpc>
              <a:spcPct val="90000"/>
            </a:lnSpc>
            <a:spcBef>
              <a:spcPct val="0"/>
            </a:spcBef>
            <a:spcAft>
              <a:spcPct val="35000"/>
            </a:spcAft>
            <a:buNone/>
          </a:pPr>
          <a:r>
            <a:rPr lang="en-US" sz="1800" kern="1200" dirty="0">
              <a:solidFill>
                <a:sysClr val="window" lastClr="FFFFFF"/>
              </a:solidFill>
              <a:latin typeface="Arial Narrow" pitchFamily="34" charset="0"/>
              <a:ea typeface="+mn-ea"/>
              <a:cs typeface="+mn-cs"/>
            </a:rPr>
            <a:t>Supply to this region has improved from 30% to 80%</a:t>
          </a:r>
        </a:p>
      </dsp:txBody>
      <dsp:txXfrm>
        <a:off x="1181" y="510277"/>
        <a:ext cx="4609398" cy="841307"/>
      </dsp:txXfrm>
    </dsp:sp>
    <dsp:sp modelId="{68CE8693-0472-4A15-A94F-55ACD8093D7D}">
      <dsp:nvSpPr>
        <dsp:cNvPr id="0" name=""/>
        <dsp:cNvSpPr/>
      </dsp:nvSpPr>
      <dsp:spPr>
        <a:xfrm>
          <a:off x="5071519" y="478915"/>
          <a:ext cx="4609398" cy="904032"/>
        </a:xfrm>
        <a:prstGeom prst="rect">
          <a:avLst/>
        </a:prstGeom>
        <a:solidFill>
          <a:srgbClr val="00B05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u="sng" kern="1200" dirty="0">
              <a:solidFill>
                <a:sysClr val="window" lastClr="FFFFFF"/>
              </a:solidFill>
              <a:latin typeface="Arial Narrow" pitchFamily="34" charset="0"/>
              <a:ea typeface="+mn-ea"/>
              <a:cs typeface="+mn-cs"/>
            </a:rPr>
            <a:t>OUTER WEST REGION</a:t>
          </a:r>
        </a:p>
        <a:p>
          <a:pPr marL="0" lvl="0" indent="0" algn="ctr" defTabSz="800100">
            <a:lnSpc>
              <a:spcPct val="90000"/>
            </a:lnSpc>
            <a:spcBef>
              <a:spcPct val="0"/>
            </a:spcBef>
            <a:spcAft>
              <a:spcPct val="35000"/>
            </a:spcAft>
            <a:buNone/>
          </a:pPr>
          <a:r>
            <a:rPr lang="en-US" sz="1800" kern="1200" dirty="0">
              <a:solidFill>
                <a:sysClr val="window" lastClr="FFFFFF"/>
              </a:solidFill>
              <a:latin typeface="Arial Narrow" pitchFamily="34" charset="0"/>
              <a:ea typeface="+mn-ea"/>
              <a:cs typeface="+mn-cs"/>
            </a:rPr>
            <a:t>Supply to this region has improved from 45% to 70%</a:t>
          </a:r>
        </a:p>
      </dsp:txBody>
      <dsp:txXfrm>
        <a:off x="5071519" y="478915"/>
        <a:ext cx="4609398" cy="904032"/>
      </dsp:txXfrm>
    </dsp:sp>
    <dsp:sp modelId="{E146BF3A-E2BF-47CE-81BF-520936397C0B}">
      <dsp:nvSpPr>
        <dsp:cNvPr id="0" name=""/>
        <dsp:cNvSpPr/>
      </dsp:nvSpPr>
      <dsp:spPr>
        <a:xfrm>
          <a:off x="1181" y="1974784"/>
          <a:ext cx="4609398" cy="842828"/>
        </a:xfrm>
        <a:prstGeom prst="rect">
          <a:avLst/>
        </a:prstGeom>
        <a:solidFill>
          <a:srgbClr val="00B05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u="sng" kern="1200" dirty="0">
              <a:solidFill>
                <a:sysClr val="window" lastClr="FFFFFF"/>
              </a:solidFill>
              <a:latin typeface="Arial Narrow" pitchFamily="34" charset="0"/>
              <a:ea typeface="+mn-ea"/>
              <a:cs typeface="+mn-cs"/>
            </a:rPr>
            <a:t>CENTRAL REGION</a:t>
          </a:r>
        </a:p>
        <a:p>
          <a:pPr marL="0" lvl="0" indent="0" algn="ctr" defTabSz="800100">
            <a:lnSpc>
              <a:spcPct val="90000"/>
            </a:lnSpc>
            <a:spcBef>
              <a:spcPct val="0"/>
            </a:spcBef>
            <a:spcAft>
              <a:spcPct val="35000"/>
            </a:spcAft>
            <a:buNone/>
          </a:pPr>
          <a:r>
            <a:rPr lang="en-US" sz="1800" kern="1200" dirty="0">
              <a:solidFill>
                <a:sysClr val="window" lastClr="FFFFFF"/>
              </a:solidFill>
              <a:latin typeface="Arial Narrow" pitchFamily="34" charset="0"/>
              <a:ea typeface="+mn-ea"/>
              <a:cs typeface="+mn-cs"/>
            </a:rPr>
            <a:t>Supply to this region has improved from 45% to 72%</a:t>
          </a:r>
        </a:p>
      </dsp:txBody>
      <dsp:txXfrm>
        <a:off x="1181" y="1974784"/>
        <a:ext cx="4609398" cy="842828"/>
      </dsp:txXfrm>
    </dsp:sp>
    <dsp:sp modelId="{56EFA0EB-24BA-4DA9-8A42-E05519EA6229}">
      <dsp:nvSpPr>
        <dsp:cNvPr id="0" name=""/>
        <dsp:cNvSpPr/>
      </dsp:nvSpPr>
      <dsp:spPr>
        <a:xfrm>
          <a:off x="5071519" y="1803176"/>
          <a:ext cx="4609398" cy="1104623"/>
        </a:xfrm>
        <a:prstGeom prst="rect">
          <a:avLst/>
        </a:prstGeom>
        <a:solidFill>
          <a:srgbClr val="00B05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u="sng" kern="1200" dirty="0">
              <a:solidFill>
                <a:sysClr val="window" lastClr="FFFFFF"/>
              </a:solidFill>
              <a:latin typeface="Arial Narrow" pitchFamily="34" charset="0"/>
              <a:ea typeface="+mn-ea"/>
              <a:cs typeface="+mn-cs"/>
            </a:rPr>
            <a:t>SOUTH REGION</a:t>
          </a:r>
        </a:p>
        <a:p>
          <a:pPr marL="0" lvl="0" indent="0" algn="ctr" defTabSz="800100">
            <a:lnSpc>
              <a:spcPct val="90000"/>
            </a:lnSpc>
            <a:spcBef>
              <a:spcPct val="0"/>
            </a:spcBef>
            <a:spcAft>
              <a:spcPct val="35000"/>
            </a:spcAft>
            <a:buNone/>
          </a:pPr>
          <a:r>
            <a:rPr lang="en-US" sz="1800" kern="1200" dirty="0">
              <a:solidFill>
                <a:sysClr val="window" lastClr="FFFFFF"/>
              </a:solidFill>
              <a:latin typeface="Arial Narrow" pitchFamily="34" charset="0"/>
              <a:ea typeface="+mn-ea"/>
              <a:cs typeface="+mn-cs"/>
            </a:rPr>
            <a:t>Supply to this region has improved from 15% to 75%</a:t>
          </a:r>
        </a:p>
      </dsp:txBody>
      <dsp:txXfrm>
        <a:off x="5071519" y="1803176"/>
        <a:ext cx="4609398" cy="1104623"/>
      </dsp:txXfrm>
    </dsp:sp>
    <dsp:sp modelId="{D965B590-663A-4F08-8C18-9EF8A37F6E8A}">
      <dsp:nvSpPr>
        <dsp:cNvPr id="0" name=""/>
        <dsp:cNvSpPr/>
      </dsp:nvSpPr>
      <dsp:spPr>
        <a:xfrm>
          <a:off x="2001729" y="3409450"/>
          <a:ext cx="5678640" cy="1801232"/>
        </a:xfrm>
        <a:prstGeom prst="rect">
          <a:avLst/>
        </a:prstGeom>
        <a:solidFill>
          <a:schemeClr val="bg2">
            <a:lumMod val="90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latin typeface="Arial Narrow" pitchFamily="34" charset="0"/>
              <a:ea typeface="+mn-ea"/>
              <a:cs typeface="+mn-cs"/>
            </a:rPr>
            <a:t>NORTH REGION</a:t>
          </a:r>
        </a:p>
        <a:p>
          <a:pPr marL="0" lvl="0" indent="0" algn="ctr" defTabSz="800100">
            <a:lnSpc>
              <a:spcPct val="90000"/>
            </a:lnSpc>
            <a:spcBef>
              <a:spcPct val="0"/>
            </a:spcBef>
            <a:spcAft>
              <a:spcPct val="35000"/>
            </a:spcAft>
            <a:buNone/>
          </a:pPr>
          <a:r>
            <a:rPr lang="en-US" sz="1800" b="1" kern="1200" dirty="0">
              <a:solidFill>
                <a:schemeClr val="tx1"/>
              </a:solidFill>
              <a:latin typeface="Arial Narrow" pitchFamily="34" charset="0"/>
              <a:ea typeface="+mn-ea"/>
              <a:cs typeface="+mn-cs"/>
            </a:rPr>
            <a:t>Supply to this region has improved from 40% to 45%</a:t>
          </a:r>
        </a:p>
      </dsp:txBody>
      <dsp:txXfrm>
        <a:off x="2001729" y="3409450"/>
        <a:ext cx="5678640" cy="1801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9DFA7-B456-4DE8-A5E6-550A371D98DB}">
      <dsp:nvSpPr>
        <dsp:cNvPr id="0" name=""/>
        <dsp:cNvSpPr/>
      </dsp:nvSpPr>
      <dsp:spPr>
        <a:xfrm>
          <a:off x="1400" y="1683220"/>
          <a:ext cx="2294233" cy="2294233"/>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6259" tIns="22860" rIns="126259" bIns="22860" numCol="1" spcCol="1270" anchor="ctr" anchorCtr="0">
          <a:noAutofit/>
        </a:bodyPr>
        <a:lstStyle/>
        <a:p>
          <a:pPr marL="0" lvl="0" indent="0" algn="ctr" defTabSz="800100">
            <a:lnSpc>
              <a:spcPct val="90000"/>
            </a:lnSpc>
            <a:spcBef>
              <a:spcPct val="0"/>
            </a:spcBef>
            <a:spcAft>
              <a:spcPct val="35000"/>
            </a:spcAft>
            <a:buNone/>
          </a:pPr>
          <a:r>
            <a:rPr lang="en-ZA" sz="1800" b="1" kern="1200" dirty="0"/>
            <a:t>Social Development (Immediate Humanitarian Aid)</a:t>
          </a:r>
        </a:p>
      </dsp:txBody>
      <dsp:txXfrm>
        <a:off x="337383" y="2019203"/>
        <a:ext cx="1622267" cy="1622267"/>
      </dsp:txXfrm>
    </dsp:sp>
    <dsp:sp modelId="{B2928D1A-2530-4CDC-9EE4-451939913377}">
      <dsp:nvSpPr>
        <dsp:cNvPr id="0" name=""/>
        <dsp:cNvSpPr/>
      </dsp:nvSpPr>
      <dsp:spPr>
        <a:xfrm>
          <a:off x="1836787" y="1683220"/>
          <a:ext cx="2294233" cy="2294233"/>
        </a:xfrm>
        <a:prstGeom prst="ellipse">
          <a:avLst/>
        </a:prstGeom>
        <a:solidFill>
          <a:schemeClr val="accent5">
            <a:alpha val="50000"/>
            <a:hueOff val="-2803860"/>
            <a:satOff val="4123"/>
            <a:lumOff val="35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6259" tIns="22860" rIns="126259" bIns="22860" numCol="1" spcCol="1270" anchor="ctr" anchorCtr="0">
          <a:noAutofit/>
        </a:bodyPr>
        <a:lstStyle/>
        <a:p>
          <a:pPr marL="0" lvl="0" indent="0" algn="ctr" defTabSz="800100">
            <a:lnSpc>
              <a:spcPct val="90000"/>
            </a:lnSpc>
            <a:spcBef>
              <a:spcPct val="0"/>
            </a:spcBef>
            <a:spcAft>
              <a:spcPct val="35000"/>
            </a:spcAft>
            <a:buNone/>
          </a:pPr>
          <a:r>
            <a:rPr lang="en-ZA" sz="1800" b="1" kern="1200" dirty="0"/>
            <a:t>Health</a:t>
          </a:r>
        </a:p>
      </dsp:txBody>
      <dsp:txXfrm>
        <a:off x="2172770" y="2019203"/>
        <a:ext cx="1622267" cy="1622267"/>
      </dsp:txXfrm>
    </dsp:sp>
    <dsp:sp modelId="{A2542331-082F-4E44-BDCE-014A0811C46D}">
      <dsp:nvSpPr>
        <dsp:cNvPr id="0" name=""/>
        <dsp:cNvSpPr/>
      </dsp:nvSpPr>
      <dsp:spPr>
        <a:xfrm>
          <a:off x="3672174" y="1683220"/>
          <a:ext cx="2294233" cy="2294233"/>
        </a:xfrm>
        <a:prstGeom prst="ellipse">
          <a:avLst/>
        </a:prstGeom>
        <a:solidFill>
          <a:schemeClr val="accent5">
            <a:alpha val="50000"/>
            <a:hueOff val="-5607719"/>
            <a:satOff val="8245"/>
            <a:lumOff val="7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6259" tIns="22860" rIns="126259" bIns="22860" numCol="1" spcCol="1270" anchor="ctr" anchorCtr="0">
          <a:noAutofit/>
        </a:bodyPr>
        <a:lstStyle/>
        <a:p>
          <a:pPr marL="0" lvl="0" indent="0" algn="ctr" defTabSz="800100">
            <a:lnSpc>
              <a:spcPct val="90000"/>
            </a:lnSpc>
            <a:spcBef>
              <a:spcPct val="0"/>
            </a:spcBef>
            <a:spcAft>
              <a:spcPct val="35000"/>
            </a:spcAft>
            <a:buNone/>
          </a:pPr>
          <a:r>
            <a:rPr lang="en-ZA" sz="1800" b="1" kern="1200" dirty="0"/>
            <a:t>Education</a:t>
          </a:r>
        </a:p>
      </dsp:txBody>
      <dsp:txXfrm>
        <a:off x="4008157" y="2019203"/>
        <a:ext cx="1622267" cy="1622267"/>
      </dsp:txXfrm>
    </dsp:sp>
    <dsp:sp modelId="{0DA337AA-55C3-4C74-92F0-DA21E718BB27}">
      <dsp:nvSpPr>
        <dsp:cNvPr id="0" name=""/>
        <dsp:cNvSpPr/>
      </dsp:nvSpPr>
      <dsp:spPr>
        <a:xfrm>
          <a:off x="5507561" y="1683220"/>
          <a:ext cx="2294233" cy="2294233"/>
        </a:xfrm>
        <a:prstGeom prst="ellipse">
          <a:avLst/>
        </a:prstGeom>
        <a:solidFill>
          <a:schemeClr val="accent5">
            <a:alpha val="50000"/>
            <a:hueOff val="-8411580"/>
            <a:satOff val="12368"/>
            <a:lumOff val="10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6259" tIns="22860" rIns="126259" bIns="22860" numCol="1" spcCol="1270" anchor="ctr" anchorCtr="0">
          <a:noAutofit/>
        </a:bodyPr>
        <a:lstStyle/>
        <a:p>
          <a:pPr marL="0" lvl="0" indent="0" algn="ctr" defTabSz="800100">
            <a:lnSpc>
              <a:spcPct val="90000"/>
            </a:lnSpc>
            <a:spcBef>
              <a:spcPct val="0"/>
            </a:spcBef>
            <a:spcAft>
              <a:spcPct val="35000"/>
            </a:spcAft>
            <a:buNone/>
          </a:pPr>
          <a:r>
            <a:rPr lang="en-ZA" sz="1800" b="1" kern="1200" dirty="0"/>
            <a:t>Agriculture</a:t>
          </a:r>
        </a:p>
      </dsp:txBody>
      <dsp:txXfrm>
        <a:off x="5843544" y="2019203"/>
        <a:ext cx="1622267" cy="1622267"/>
      </dsp:txXfrm>
    </dsp:sp>
    <dsp:sp modelId="{43A14BE4-BB5C-4576-BEA4-5AA24100075A}">
      <dsp:nvSpPr>
        <dsp:cNvPr id="0" name=""/>
        <dsp:cNvSpPr/>
      </dsp:nvSpPr>
      <dsp:spPr>
        <a:xfrm>
          <a:off x="7342947" y="1683220"/>
          <a:ext cx="2294233" cy="2294233"/>
        </a:xfrm>
        <a:prstGeom prst="ellipse">
          <a:avLst/>
        </a:prstGeom>
        <a:solidFill>
          <a:schemeClr val="accent5">
            <a:alpha val="50000"/>
            <a:hueOff val="-11215439"/>
            <a:satOff val="16490"/>
            <a:lumOff val="14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6259" tIns="22860" rIns="126259" bIns="22860" numCol="1" spcCol="1270" anchor="ctr" anchorCtr="0">
          <a:noAutofit/>
        </a:bodyPr>
        <a:lstStyle/>
        <a:p>
          <a:pPr marL="0" lvl="0" indent="0" algn="ctr" defTabSz="800100">
            <a:lnSpc>
              <a:spcPct val="90000"/>
            </a:lnSpc>
            <a:spcBef>
              <a:spcPct val="0"/>
            </a:spcBef>
            <a:spcAft>
              <a:spcPct val="35000"/>
            </a:spcAft>
            <a:buNone/>
          </a:pPr>
          <a:r>
            <a:rPr lang="en-ZA" sz="1800" b="1" kern="1200" dirty="0"/>
            <a:t>Disaster Risk Management and Coordination</a:t>
          </a:r>
        </a:p>
      </dsp:txBody>
      <dsp:txXfrm>
        <a:off x="7678930" y="2019203"/>
        <a:ext cx="1622267" cy="1622267"/>
      </dsp:txXfrm>
    </dsp:sp>
    <dsp:sp modelId="{465FCDA6-A30D-483D-AC16-F2E4E2988222}">
      <dsp:nvSpPr>
        <dsp:cNvPr id="0" name=""/>
        <dsp:cNvSpPr/>
      </dsp:nvSpPr>
      <dsp:spPr>
        <a:xfrm>
          <a:off x="9178334" y="1683220"/>
          <a:ext cx="2294233" cy="2294233"/>
        </a:xfrm>
        <a:prstGeom prst="ellipse">
          <a:avLst/>
        </a:prstGeom>
        <a:solidFill>
          <a:schemeClr val="accent5">
            <a:alpha val="50000"/>
            <a:hueOff val="-14019298"/>
            <a:satOff val="20613"/>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6259" tIns="22860" rIns="126259" bIns="22860" numCol="1" spcCol="1270" anchor="ctr" anchorCtr="0">
          <a:noAutofit/>
        </a:bodyPr>
        <a:lstStyle/>
        <a:p>
          <a:pPr marL="0" lvl="0" indent="0" algn="ctr" defTabSz="800100">
            <a:lnSpc>
              <a:spcPct val="90000"/>
            </a:lnSpc>
            <a:spcBef>
              <a:spcPct val="0"/>
            </a:spcBef>
            <a:spcAft>
              <a:spcPct val="35000"/>
            </a:spcAft>
            <a:buNone/>
          </a:pPr>
          <a:r>
            <a:rPr lang="en-ZA" sz="1800" b="1" kern="1200"/>
            <a:t>Support to Economic Recovery</a:t>
          </a:r>
          <a:endParaRPr lang="en-ZA" sz="1800" b="1" kern="1200" dirty="0"/>
        </a:p>
      </dsp:txBody>
      <dsp:txXfrm>
        <a:off x="9514317" y="2019203"/>
        <a:ext cx="1622267" cy="1622267"/>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1">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linDir" val="fromR"/>
          <dgm:param type="fallback" val="2D"/>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HorzCh" val="ctr"/>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53" name="PlaceHolder 1">
            <a:extLst>
              <a:ext uri="{FF2B5EF4-FFF2-40B4-BE49-F238E27FC236}">
                <a16:creationId xmlns:a16="http://schemas.microsoft.com/office/drawing/2014/main" id="{951C5B58-0BDC-B5B4-9B57-DE4189C987C1}"/>
              </a:ext>
            </a:extLst>
          </p:cNvPr>
          <p:cNvSpPr>
            <a:spLocks noGrp="1" noRot="1" noChangeAspect="1"/>
          </p:cNvSpPr>
          <p:nvPr>
            <p:ph type="sldImg"/>
          </p:nvPr>
        </p:nvSpPr>
        <p:spPr>
          <a:xfrm>
            <a:off x="215900" y="812800"/>
            <a:ext cx="7127875" cy="4008438"/>
          </a:xfrm>
          <a:prstGeom prst="rect">
            <a:avLst/>
          </a:prstGeom>
        </p:spPr>
        <p:txBody>
          <a:bodyPr lIns="0" tIns="0" rIns="0" bIns="0" anchor="ctr">
            <a:noAutofit/>
          </a:bodyPr>
          <a:lstStyle/>
          <a:p>
            <a:pPr lvl="0"/>
            <a:r>
              <a:rPr lang="en-ZA" noProof="0"/>
              <a:t>                       </a:t>
            </a:r>
          </a:p>
        </p:txBody>
      </p:sp>
      <p:sp>
        <p:nvSpPr>
          <p:cNvPr id="154" name="PlaceHolder 2">
            <a:extLst>
              <a:ext uri="{FF2B5EF4-FFF2-40B4-BE49-F238E27FC236}">
                <a16:creationId xmlns:a16="http://schemas.microsoft.com/office/drawing/2014/main" id="{2C05FA78-B802-5DE0-20E1-9F53D385873E}"/>
              </a:ext>
            </a:extLst>
          </p:cNvPr>
          <p:cNvSpPr>
            <a:spLocks noGrp="1"/>
          </p:cNvSpPr>
          <p:nvPr>
            <p:ph type="body"/>
          </p:nvPr>
        </p:nvSpPr>
        <p:spPr>
          <a:xfrm>
            <a:off x="755650" y="5078413"/>
            <a:ext cx="6048375" cy="4811712"/>
          </a:xfrm>
          <a:prstGeom prst="rect">
            <a:avLst/>
          </a:prstGeom>
        </p:spPr>
        <p:txBody>
          <a:bodyPr lIns="0" tIns="0" rIns="0" bIns="0">
            <a:noAutofit/>
          </a:bodyPr>
          <a:lstStyle/>
          <a:p>
            <a:pPr lvl="0"/>
            <a:r>
              <a:rPr lang="en-ZA" noProof="0"/>
              <a:t>Click to edit the notes format</a:t>
            </a:r>
          </a:p>
        </p:txBody>
      </p:sp>
      <p:sp>
        <p:nvSpPr>
          <p:cNvPr id="155" name="PlaceHolder 3">
            <a:extLst>
              <a:ext uri="{FF2B5EF4-FFF2-40B4-BE49-F238E27FC236}">
                <a16:creationId xmlns:a16="http://schemas.microsoft.com/office/drawing/2014/main" id="{125EB99A-36AD-1396-C173-6AA8C813D119}"/>
              </a:ext>
            </a:extLst>
          </p:cNvPr>
          <p:cNvSpPr>
            <a:spLocks noGrp="1"/>
          </p:cNvSpPr>
          <p:nvPr>
            <p:ph type="hdr"/>
          </p:nvPr>
        </p:nvSpPr>
        <p:spPr>
          <a:xfrm>
            <a:off x="0" y="0"/>
            <a:ext cx="3281363" cy="534988"/>
          </a:xfrm>
          <a:prstGeom prst="rect">
            <a:avLst/>
          </a:prstGeom>
        </p:spPr>
        <p:txBody>
          <a:bodyPr lIns="0" tIns="0" rIns="0" bIns="0">
            <a:noAutofit/>
          </a:bodyPr>
          <a:lstStyle>
            <a:lvl1pPr eaLnBrk="1" fontAlgn="auto" hangingPunct="1">
              <a:spcBef>
                <a:spcPts val="0"/>
              </a:spcBef>
              <a:spcAft>
                <a:spcPts val="0"/>
              </a:spcAft>
              <a:buFontTx/>
              <a:buNone/>
              <a:defRPr sz="1400" spc="-1">
                <a:latin typeface="Times New Roman" pitchFamily="18" charset="0"/>
                <a:ea typeface="+mn-ea"/>
                <a:cs typeface="+mn-cs"/>
              </a:defRPr>
            </a:lvl1pPr>
          </a:lstStyle>
          <a:p>
            <a:pPr>
              <a:defRPr/>
            </a:pPr>
            <a:r>
              <a:rPr lang="en-ZA"/>
              <a:t> </a:t>
            </a:r>
          </a:p>
        </p:txBody>
      </p:sp>
      <p:sp>
        <p:nvSpPr>
          <p:cNvPr id="156" name="PlaceHolder 4">
            <a:extLst>
              <a:ext uri="{FF2B5EF4-FFF2-40B4-BE49-F238E27FC236}">
                <a16:creationId xmlns:a16="http://schemas.microsoft.com/office/drawing/2014/main" id="{DA8CEDBE-591E-7831-073E-F62C84649A60}"/>
              </a:ext>
            </a:extLst>
          </p:cNvPr>
          <p:cNvSpPr>
            <a:spLocks noGrp="1"/>
          </p:cNvSpPr>
          <p:nvPr>
            <p:ph type="dt"/>
          </p:nvPr>
        </p:nvSpPr>
        <p:spPr>
          <a:xfrm>
            <a:off x="4278313" y="0"/>
            <a:ext cx="3281362" cy="534988"/>
          </a:xfrm>
          <a:prstGeom prst="rect">
            <a:avLst/>
          </a:prstGeom>
        </p:spPr>
        <p:txBody>
          <a:bodyPr lIns="0" tIns="0" rIns="0" bIns="0">
            <a:noAutofit/>
          </a:bodyPr>
          <a:lstStyle>
            <a:lvl1pPr algn="r" eaLnBrk="1" fontAlgn="auto" hangingPunct="1">
              <a:spcBef>
                <a:spcPts val="0"/>
              </a:spcBef>
              <a:spcAft>
                <a:spcPts val="0"/>
              </a:spcAft>
              <a:buFontTx/>
              <a:buNone/>
              <a:defRPr sz="1400" spc="-1">
                <a:latin typeface="Times New Roman" pitchFamily="18" charset="0"/>
                <a:ea typeface="+mn-ea"/>
                <a:cs typeface="+mn-cs"/>
              </a:defRPr>
            </a:lvl1pPr>
          </a:lstStyle>
          <a:p>
            <a:pPr>
              <a:defRPr/>
            </a:pPr>
            <a:r>
              <a:rPr lang="en-ZA"/>
              <a:t> </a:t>
            </a:r>
          </a:p>
        </p:txBody>
      </p:sp>
      <p:sp>
        <p:nvSpPr>
          <p:cNvPr id="157" name="PlaceHolder 5">
            <a:extLst>
              <a:ext uri="{FF2B5EF4-FFF2-40B4-BE49-F238E27FC236}">
                <a16:creationId xmlns:a16="http://schemas.microsoft.com/office/drawing/2014/main" id="{E9DD7AB4-90B5-4849-94AE-D4E544E39FAD}"/>
              </a:ext>
            </a:extLst>
          </p:cNvPr>
          <p:cNvSpPr>
            <a:spLocks noGrp="1"/>
          </p:cNvSpPr>
          <p:nvPr>
            <p:ph type="ftr"/>
          </p:nvPr>
        </p:nvSpPr>
        <p:spPr>
          <a:xfrm>
            <a:off x="0" y="10156825"/>
            <a:ext cx="3281363" cy="534988"/>
          </a:xfrm>
          <a:prstGeom prst="rect">
            <a:avLst/>
          </a:prstGeom>
        </p:spPr>
        <p:txBody>
          <a:bodyPr lIns="0" tIns="0" rIns="0" bIns="0" anchor="b">
            <a:noAutofit/>
          </a:bodyPr>
          <a:lstStyle>
            <a:lvl1pPr eaLnBrk="1" fontAlgn="auto" hangingPunct="1">
              <a:spcBef>
                <a:spcPts val="0"/>
              </a:spcBef>
              <a:spcAft>
                <a:spcPts val="0"/>
              </a:spcAft>
              <a:buFontTx/>
              <a:buNone/>
              <a:defRPr sz="1400" spc="-1">
                <a:latin typeface="Times New Roman" pitchFamily="18" charset="0"/>
                <a:ea typeface="+mn-ea"/>
                <a:cs typeface="+mn-cs"/>
              </a:defRPr>
            </a:lvl1pPr>
          </a:lstStyle>
          <a:p>
            <a:pPr>
              <a:defRPr/>
            </a:pPr>
            <a:r>
              <a:rPr lang="en-ZA"/>
              <a:t> </a:t>
            </a:r>
          </a:p>
        </p:txBody>
      </p:sp>
      <p:sp>
        <p:nvSpPr>
          <p:cNvPr id="158" name="PlaceHolder 6">
            <a:extLst>
              <a:ext uri="{FF2B5EF4-FFF2-40B4-BE49-F238E27FC236}">
                <a16:creationId xmlns:a16="http://schemas.microsoft.com/office/drawing/2014/main" id="{CC82C8D4-E3A5-971E-96D2-6BC23C6F0E00}"/>
              </a:ext>
            </a:extLst>
          </p:cNvPr>
          <p:cNvSpPr>
            <a:spLocks noGrp="1"/>
          </p:cNvSpPr>
          <p:nvPr>
            <p:ph type="sldNum"/>
          </p:nvPr>
        </p:nvSpPr>
        <p:spPr>
          <a:xfrm>
            <a:off x="4278313" y="10156825"/>
            <a:ext cx="3281362" cy="534988"/>
          </a:xfrm>
          <a:prstGeom prst="rect">
            <a:avLst/>
          </a:prstGeom>
        </p:spPr>
        <p:txBody>
          <a:bodyPr vert="horz" wrap="square" lIns="0" tIns="0" rIns="0" bIns="0" numCol="1" anchor="b" anchorCtr="0" compatLnSpc="1">
            <a:prstTxWarp prst="textNoShape">
              <a:avLst/>
            </a:prstTxWarp>
            <a:noAutofit/>
          </a:bodyPr>
          <a:lstStyle>
            <a:lvl1pPr algn="r" eaLnBrk="1" hangingPunct="1">
              <a:buFont typeface="Arial" panose="020B0604020202020204" pitchFamily="34" charset="0"/>
              <a:buNone/>
              <a:defRPr sz="1400" noProof="1">
                <a:latin typeface="Times New Roman" panose="02020603050405020304" pitchFamily="18" charset="0"/>
              </a:defRPr>
            </a:lvl1pPr>
          </a:lstStyle>
          <a:p>
            <a:fld id="{A1E146DC-F3AF-4B14-9694-E7499436377C}" type="slidenum">
              <a:rPr altLang="en-US"/>
              <a:pPr/>
              <a:t>‹#›</a:t>
            </a:fld>
            <a:endParaRPr lang="en-Z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mn-lt"/>
        <a:ea typeface="+mn-ea"/>
        <a:cs typeface="+mn-cs"/>
      </a:defRPr>
    </a:lvl1pPr>
    <a:lvl2pPr marL="742950" indent="-285750" algn="l" rtl="0" eaLnBrk="0" fontAlgn="base" hangingPunct="0">
      <a:spcBef>
        <a:spcPct val="0"/>
      </a:spcBef>
      <a:spcAft>
        <a:spcPct val="0"/>
      </a:spcAft>
      <a:defRPr sz="1200" kern="1200">
        <a:solidFill>
          <a:schemeClr val="tx1"/>
        </a:solidFill>
        <a:latin typeface="+mn-lt"/>
        <a:ea typeface="+mn-ea"/>
        <a:cs typeface="+mn-cs"/>
      </a:defRPr>
    </a:lvl2pPr>
    <a:lvl3pPr marL="1143000" indent="-228600" algn="l" rtl="0" eaLnBrk="0" fontAlgn="base" hangingPunct="0">
      <a:spcBef>
        <a:spcPct val="0"/>
      </a:spcBef>
      <a:spcAft>
        <a:spcPct val="0"/>
      </a:spcAft>
      <a:defRPr sz="1200" kern="1200">
        <a:solidFill>
          <a:schemeClr val="tx1"/>
        </a:solidFill>
        <a:latin typeface="+mn-lt"/>
        <a:ea typeface="+mn-ea"/>
        <a:cs typeface="+mn-cs"/>
      </a:defRPr>
    </a:lvl3pPr>
    <a:lvl4pPr marL="1600200" indent="-228600" algn="l" rtl="0" eaLnBrk="0" fontAlgn="base" hangingPunct="0">
      <a:spcBef>
        <a:spcPct val="0"/>
      </a:spcBef>
      <a:spcAft>
        <a:spcPct val="0"/>
      </a:spcAft>
      <a:defRPr sz="1200" kern="1200">
        <a:solidFill>
          <a:schemeClr val="tx1"/>
        </a:solidFill>
        <a:latin typeface="+mn-lt"/>
        <a:ea typeface="+mn-ea"/>
        <a:cs typeface="+mn-cs"/>
      </a:defRPr>
    </a:lvl4pPr>
    <a:lvl5pPr marL="2057400" indent="-2286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6165E637-95FA-BE47-BED3-01DCA5773E90}"/>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CC1228BD-ECB6-C662-14AF-A9A5F10CA4EB}"/>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88068" name="Slide Number Placeholder 3">
            <a:extLst>
              <a:ext uri="{FF2B5EF4-FFF2-40B4-BE49-F238E27FC236}">
                <a16:creationId xmlns:a16="http://schemas.microsoft.com/office/drawing/2014/main" id="{AD315EDC-4774-4EBB-D80A-67215C5AA72E}"/>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B8D1413C-ECF6-4230-A707-F59DC4032D55}" type="slidenum">
              <a:rPr altLang="en-US">
                <a:latin typeface="Times New Roman" panose="02020603050405020304" pitchFamily="18" charset="0"/>
              </a:rPr>
              <a:pPr/>
              <a:t>1</a:t>
            </a:fld>
            <a:endParaRPr lang="en-ZA"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EAF93F09-2E04-976C-6583-886EF73FC074}"/>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187E3E45-F727-A00D-5149-284161F25502}"/>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97284" name="Slide Number Placeholder 3">
            <a:extLst>
              <a:ext uri="{FF2B5EF4-FFF2-40B4-BE49-F238E27FC236}">
                <a16:creationId xmlns:a16="http://schemas.microsoft.com/office/drawing/2014/main" id="{547A86AD-2B98-D992-0882-A7F1BC117A45}"/>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DF56D21F-81B3-44F2-8356-D0C3C3D4D1BC}" type="slidenum">
              <a:rPr altLang="en-US" sz="1200">
                <a:solidFill>
                  <a:srgbClr val="000000"/>
                </a:solidFill>
                <a:latin typeface="Calibri" panose="020F0502020204030204" pitchFamily="34" charset="0"/>
              </a:rPr>
              <a:pPr/>
              <a:t>40</a:t>
            </a:fld>
            <a:endParaRPr lang="en-ZA" altLang="en-US" sz="1200">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0747B829-F430-545F-DDEB-CD95D1DDDEDC}"/>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1F2A7D0C-84FC-CDF3-7C60-E056B2F05AD8}"/>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98308" name="Slide Number Placeholder 3">
            <a:extLst>
              <a:ext uri="{FF2B5EF4-FFF2-40B4-BE49-F238E27FC236}">
                <a16:creationId xmlns:a16="http://schemas.microsoft.com/office/drawing/2014/main" id="{0B0409B8-EBEE-1F9A-1397-01604B647A0E}"/>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2B0050E9-3902-4C69-B1F8-3B49F47C0AC9}" type="slidenum">
              <a:rPr altLang="en-US" sz="1200">
                <a:solidFill>
                  <a:srgbClr val="000000"/>
                </a:solidFill>
                <a:latin typeface="Calibri" panose="020F0502020204030204" pitchFamily="34" charset="0"/>
              </a:rPr>
              <a:pPr/>
              <a:t>43</a:t>
            </a:fld>
            <a:endParaRPr lang="en-ZA" altLang="en-US" sz="1200">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79E47F74-7549-BA4D-7E35-4CDE74ED0B74}"/>
              </a:ext>
            </a:extLst>
          </p:cNvPr>
          <p:cNvSpPr>
            <a:spLocks noGrp="1" noRot="1" noChangeAspect="1" noChangeArrowheads="1" noTextEdit="1"/>
          </p:cNvSpPr>
          <p:nvPr>
            <p:ph type="sldImg" idx="4294967295"/>
          </p:nvPr>
        </p:nvSpPr>
        <p:spPr bwMode="auto">
          <a:xfrm>
            <a:off x="90488" y="744538"/>
            <a:ext cx="6616700" cy="3722687"/>
          </a:xfrm>
          <a:noFill/>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5868C44D-BAF5-B83A-6762-EBE958460F63}"/>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99332" name="Slide Number Placeholder 3">
            <a:extLst>
              <a:ext uri="{FF2B5EF4-FFF2-40B4-BE49-F238E27FC236}">
                <a16:creationId xmlns:a16="http://schemas.microsoft.com/office/drawing/2014/main" id="{77D1FDAA-6F7A-B6BC-40A9-B5CF463E8466}"/>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A2C27CC8-DF3E-41FD-8E20-A86BD430EBD3}" type="slidenum">
              <a:rPr altLang="en-US" sz="1200">
                <a:solidFill>
                  <a:srgbClr val="000000"/>
                </a:solidFill>
                <a:latin typeface="Calibri" panose="020F0502020204030204" pitchFamily="34" charset="0"/>
              </a:rPr>
              <a:pPr/>
              <a:t>44</a:t>
            </a:fld>
            <a:endParaRPr lang="en-ZA" altLang="en-US" sz="1200">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ED832249-7F9B-3F9D-6272-1F3EEEF6064E}"/>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8D64244B-047A-932D-6152-BC486767619C}"/>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100356" name="Slide Number Placeholder 3">
            <a:extLst>
              <a:ext uri="{FF2B5EF4-FFF2-40B4-BE49-F238E27FC236}">
                <a16:creationId xmlns:a16="http://schemas.microsoft.com/office/drawing/2014/main" id="{2DCAA6CC-3123-1CF3-3C09-6AC406BC8406}"/>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5DE0AD5E-E443-416D-9ADA-F2242C170648}" type="slidenum">
              <a:rPr altLang="en-US" sz="1200">
                <a:solidFill>
                  <a:srgbClr val="000000"/>
                </a:solidFill>
                <a:latin typeface="Calibri" panose="020F0502020204030204" pitchFamily="34" charset="0"/>
              </a:rPr>
              <a:pPr/>
              <a:t>49</a:t>
            </a:fld>
            <a:endParaRPr lang="en-ZA" altLang="en-US" sz="1200">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8BFE6DF2-6802-5D0B-3E67-8B9D3E612755}"/>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DA7C7803-9A46-B851-6C09-96C656E5A638}"/>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101380" name="Slide Number Placeholder 3">
            <a:extLst>
              <a:ext uri="{FF2B5EF4-FFF2-40B4-BE49-F238E27FC236}">
                <a16:creationId xmlns:a16="http://schemas.microsoft.com/office/drawing/2014/main" id="{AADD3121-986F-EC71-1DB8-BDE706852877}"/>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l"/>
            <a:fld id="{028E5253-D22E-4127-8879-6888ADF320A4}" type="slidenum">
              <a:rPr altLang="en-US" sz="1800">
                <a:solidFill>
                  <a:srgbClr val="000000"/>
                </a:solidFill>
              </a:rPr>
              <a:pPr algn="l"/>
              <a:t>50</a:t>
            </a:fld>
            <a:endParaRPr lang="en-ZA" altLang="en-US" sz="18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AEF08C90-11E3-4A5C-09F7-9EFCE1BCC186}"/>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2D7DDDFC-E9EC-DF2F-48AD-ABA3DB3C583B}"/>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102404" name="Slide Number Placeholder 3">
            <a:extLst>
              <a:ext uri="{FF2B5EF4-FFF2-40B4-BE49-F238E27FC236}">
                <a16:creationId xmlns:a16="http://schemas.microsoft.com/office/drawing/2014/main" id="{525FC5B2-064D-1E42-8BAE-2C14AF1B2D48}"/>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l"/>
            <a:fld id="{DD34F7D8-C5DC-4FB6-B625-F3A5F25BE92C}" type="slidenum">
              <a:rPr altLang="en-US" sz="1800">
                <a:solidFill>
                  <a:srgbClr val="000000"/>
                </a:solidFill>
              </a:rPr>
              <a:pPr algn="l"/>
              <a:t>51</a:t>
            </a:fld>
            <a:endParaRPr lang="en-ZA" altLang="en-US" sz="18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5011E0EF-4A7A-6219-B7CF-4A678E7E8AC8}"/>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95BA69A0-8A62-58E9-DCE8-F168DFBBD47C}"/>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103428" name="Slide Number Placeholder 3">
            <a:extLst>
              <a:ext uri="{FF2B5EF4-FFF2-40B4-BE49-F238E27FC236}">
                <a16:creationId xmlns:a16="http://schemas.microsoft.com/office/drawing/2014/main" id="{28F220E6-33A5-8D1D-A4F3-C37F5CE4B012}"/>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5341E839-0424-49F2-BEE6-9E58F5CC61B4}" type="slidenum">
              <a:rPr altLang="en-US" sz="1200">
                <a:solidFill>
                  <a:srgbClr val="000000"/>
                </a:solidFill>
                <a:latin typeface="Calibri" panose="020F0502020204030204" pitchFamily="34" charset="0"/>
              </a:rPr>
              <a:pPr/>
              <a:t>52</a:t>
            </a:fld>
            <a:endParaRPr lang="en-ZA" altLang="en-US" sz="1200">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973554E8-F415-FB08-7608-112D44581281}"/>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F956F684-4469-A2E5-F033-2F07EFC0986B}"/>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104452" name="Slide Number Placeholder 3">
            <a:extLst>
              <a:ext uri="{FF2B5EF4-FFF2-40B4-BE49-F238E27FC236}">
                <a16:creationId xmlns:a16="http://schemas.microsoft.com/office/drawing/2014/main" id="{47814001-3874-3312-6165-6BFFFE8F063E}"/>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8AB33EC8-AF36-4BF8-8C98-324DC630C2F2}" type="slidenum">
              <a:rPr altLang="en-US" sz="1200">
                <a:solidFill>
                  <a:srgbClr val="000000"/>
                </a:solidFill>
                <a:latin typeface="Calibri" panose="020F0502020204030204" pitchFamily="34" charset="0"/>
              </a:rPr>
              <a:pPr/>
              <a:t>53</a:t>
            </a:fld>
            <a:endParaRPr lang="en-ZA" altLang="en-US" sz="1200">
              <a:solidFill>
                <a:srgbClr val="000000"/>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8EE22635-29CC-94B5-087B-DCF58EDAC7D7}"/>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65FF0610-1EE5-DE92-6724-E37502E1DB2E}"/>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105476" name="Slide Number Placeholder 3">
            <a:extLst>
              <a:ext uri="{FF2B5EF4-FFF2-40B4-BE49-F238E27FC236}">
                <a16:creationId xmlns:a16="http://schemas.microsoft.com/office/drawing/2014/main" id="{7453D89D-384D-9AAD-44CD-824DE4A198F5}"/>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EEBF4DB9-8274-41A7-93C3-37D60C839684}" type="slidenum">
              <a:rPr altLang="en-US" sz="1200">
                <a:solidFill>
                  <a:srgbClr val="000000"/>
                </a:solidFill>
                <a:latin typeface="Calibri" panose="020F0502020204030204" pitchFamily="34" charset="0"/>
              </a:rPr>
              <a:pPr/>
              <a:t>54</a:t>
            </a:fld>
            <a:endParaRPr lang="en-ZA" altLang="en-US" sz="1200">
              <a:solidFill>
                <a:srgbClr val="000000"/>
              </a:solidFil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8F3B2639-DDD0-F006-E0BA-CF3BDEAAF244}"/>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F80056BD-8524-E025-973F-1C20F274258E}"/>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106500" name="Slide Number Placeholder 3">
            <a:extLst>
              <a:ext uri="{FF2B5EF4-FFF2-40B4-BE49-F238E27FC236}">
                <a16:creationId xmlns:a16="http://schemas.microsoft.com/office/drawing/2014/main" id="{B973C552-4939-D568-D450-3164AF16C3E2}"/>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66F98321-E4B3-482C-937C-CB3ACCF8FFCB}" type="slidenum">
              <a:rPr altLang="en-US" sz="1200">
                <a:solidFill>
                  <a:srgbClr val="000000"/>
                </a:solidFill>
                <a:latin typeface="Calibri" panose="020F0502020204030204" pitchFamily="34" charset="0"/>
              </a:rPr>
              <a:pPr/>
              <a:t>55</a:t>
            </a:fld>
            <a:endParaRPr lang="en-ZA" altLang="en-US" sz="120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05F9F28B-4E85-86C1-477A-5BA464515187}"/>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BCD41080-5029-74B2-4F0D-AFFE10AEC9EE}"/>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89092" name="Slide Number Placeholder 3">
            <a:extLst>
              <a:ext uri="{FF2B5EF4-FFF2-40B4-BE49-F238E27FC236}">
                <a16:creationId xmlns:a16="http://schemas.microsoft.com/office/drawing/2014/main" id="{FB64C794-4419-2DA8-AA5F-BE8577F37A31}"/>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38F72C24-9C09-4C79-A8C2-548AACE23686}" type="slidenum">
              <a:rPr altLang="en-US">
                <a:solidFill>
                  <a:srgbClr val="000000"/>
                </a:solidFill>
                <a:latin typeface="Times New Roman" panose="02020603050405020304" pitchFamily="18" charset="0"/>
              </a:rPr>
              <a:pPr/>
              <a:t>5</a:t>
            </a:fld>
            <a:endParaRPr lang="en-ZA" altLang="en-US">
              <a:solidFill>
                <a:srgbClr val="000000"/>
              </a:solidFill>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ED5365A4-F6A9-E887-25C1-861211E81DFE}"/>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2B3896CB-1925-6841-29A8-64816793E50A}"/>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107524" name="Slide Number Placeholder 3">
            <a:extLst>
              <a:ext uri="{FF2B5EF4-FFF2-40B4-BE49-F238E27FC236}">
                <a16:creationId xmlns:a16="http://schemas.microsoft.com/office/drawing/2014/main" id="{A8BD7226-B65A-0120-8FBA-9259FA89F6D9}"/>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0B059F55-35FF-403E-9233-4FFBE5CD33F5}" type="slidenum">
              <a:rPr altLang="en-US">
                <a:latin typeface="Times New Roman" panose="02020603050405020304" pitchFamily="18" charset="0"/>
              </a:rPr>
              <a:pPr/>
              <a:t>56</a:t>
            </a:fld>
            <a:endParaRPr lang="en-ZA"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3BC66858-874E-3F1E-0078-264A6AF58CFE}"/>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54C04F82-2B5C-FDED-4A8B-578AEF1D6873}"/>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90116" name="Slide Number Placeholder 3">
            <a:extLst>
              <a:ext uri="{FF2B5EF4-FFF2-40B4-BE49-F238E27FC236}">
                <a16:creationId xmlns:a16="http://schemas.microsoft.com/office/drawing/2014/main" id="{0A3F9F7C-A2DE-72EA-5B4A-997534ACAE41}"/>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BC2D7830-7FD6-4FA1-BAFB-F8291AC70B31}" type="slidenum">
              <a:rPr altLang="en-US">
                <a:solidFill>
                  <a:srgbClr val="000000"/>
                </a:solidFill>
                <a:latin typeface="Times New Roman" panose="02020603050405020304" pitchFamily="18" charset="0"/>
              </a:rPr>
              <a:pPr/>
              <a:t>6</a:t>
            </a:fld>
            <a:endParaRPr lang="en-ZA" altLang="en-US">
              <a:solidFill>
                <a:srgbClr val="000000"/>
              </a:solidFil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PlaceHolder 1">
            <a:extLst>
              <a:ext uri="{FF2B5EF4-FFF2-40B4-BE49-F238E27FC236}">
                <a16:creationId xmlns:a16="http://schemas.microsoft.com/office/drawing/2014/main" id="{7B3E7B86-682C-5E98-05D9-CFEAA0A415DF}"/>
              </a:ext>
            </a:extLst>
          </p:cNvPr>
          <p:cNvSpPr>
            <a:spLocks noGrp="1" noRot="1" noChangeAspect="1" noChangeArrowheads="1" noTextEdit="1"/>
          </p:cNvSpPr>
          <p:nvPr>
            <p:ph type="sldImg" idx="4294967295"/>
          </p:nvPr>
        </p:nvSpPr>
        <p:spPr bwMode="auto">
          <a:xfrm>
            <a:off x="685800" y="1143000"/>
            <a:ext cx="5486400" cy="3086100"/>
          </a:xfrm>
          <a:noFill/>
          <a:extLst>
            <a:ext uri="{909E8E84-426E-40DD-AFC4-6F175D3DCCD1}">
              <a14:hiddenFill xmlns:a14="http://schemas.microsoft.com/office/drawing/2010/main">
                <a:solidFill>
                  <a:srgbClr val="FFFFFF"/>
                </a:solidFill>
              </a14:hiddenFill>
            </a:ext>
          </a:extLst>
        </p:spPr>
      </p:sp>
      <p:sp>
        <p:nvSpPr>
          <p:cNvPr id="91139" name="PlaceHolder 2">
            <a:extLst>
              <a:ext uri="{FF2B5EF4-FFF2-40B4-BE49-F238E27FC236}">
                <a16:creationId xmlns:a16="http://schemas.microsoft.com/office/drawing/2014/main" id="{18D2F4A6-798D-E909-E669-3451ED0BEDDC}"/>
              </a:ext>
            </a:extLst>
          </p:cNvPr>
          <p:cNvSpPr>
            <a:spLocks noGrp="1" noChangeArrowheads="1"/>
          </p:cNvSpPr>
          <p:nvPr>
            <p:ph type="body" idx="4294967295"/>
          </p:nvPr>
        </p:nvSpPr>
        <p:spPr bwMode="auto">
          <a:xfrm>
            <a:off x="685800" y="4400550"/>
            <a:ext cx="5484813" cy="3598863"/>
          </a:xfrm>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sz="2000"/>
          </a:p>
        </p:txBody>
      </p:sp>
      <p:sp>
        <p:nvSpPr>
          <p:cNvPr id="329" name="CustomShape 3">
            <a:extLst>
              <a:ext uri="{FF2B5EF4-FFF2-40B4-BE49-F238E27FC236}">
                <a16:creationId xmlns:a16="http://schemas.microsoft.com/office/drawing/2014/main" id="{6A17E5EE-84BC-6E2E-5458-4E76C7A2D23F}"/>
              </a:ext>
            </a:extLst>
          </p:cNvPr>
          <p:cNvSpPr/>
          <p:nvPr/>
        </p:nvSpPr>
        <p:spPr>
          <a:xfrm>
            <a:off x="3884613" y="8685213"/>
            <a:ext cx="2970212"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a:buFont typeface="Arial" panose="020B0604020202020204" pitchFamily="34" charset="0"/>
              <a:buNone/>
            </a:pPr>
            <a:fld id="{CFFF45B6-B8EA-4CB3-AE64-790041497F0A}" type="slidenum">
              <a:rPr altLang="en-US" sz="1200" noProof="1">
                <a:solidFill>
                  <a:srgbClr val="000000"/>
                </a:solidFill>
                <a:sym typeface="+mn-ea"/>
              </a:rPr>
              <a:pPr algn="r">
                <a:buFont typeface="Arial" panose="020B0604020202020204" pitchFamily="34" charset="0"/>
                <a:buNone/>
              </a:pPr>
              <a:t>9</a:t>
            </a:fld>
            <a:endParaRPr lang="en-ZA" altLang="en-US" sz="1200" noProof="1">
              <a:solidFill>
                <a:srgbClr val="000000"/>
              </a:solidFill>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893DA69B-1C6F-A5AD-18ED-931B5CF7CA2F}"/>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33A3CDAF-1840-2C90-B03A-8B216826775E}"/>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92164" name="Slide Number Placeholder 3">
            <a:extLst>
              <a:ext uri="{FF2B5EF4-FFF2-40B4-BE49-F238E27FC236}">
                <a16:creationId xmlns:a16="http://schemas.microsoft.com/office/drawing/2014/main" id="{7BE75A8B-6C4F-84A9-055B-EBF19BC319C0}"/>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9A7CDC52-5626-40F8-8186-547FD3D29EBA}" type="slidenum">
              <a:rPr altLang="en-US">
                <a:latin typeface="Times New Roman" panose="02020603050405020304" pitchFamily="18" charset="0"/>
              </a:rPr>
              <a:pPr/>
              <a:t>11</a:t>
            </a:fld>
            <a:endParaRPr lang="en-ZA"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Google Shape;22638;p2:notes">
            <a:extLst>
              <a:ext uri="{FF2B5EF4-FFF2-40B4-BE49-F238E27FC236}">
                <a16:creationId xmlns:a16="http://schemas.microsoft.com/office/drawing/2014/main" id="{C1F8DB1B-7B5C-E103-6D6D-BD33C4136152}"/>
              </a:ext>
            </a:extLst>
          </p:cNvPr>
          <p:cNvSpPr>
            <a:spLocks noGrp="1" noChangeArrowheads="1"/>
          </p:cNvSpPr>
          <p:nvPr>
            <p:ph type="body" idx="4294967295"/>
          </p:nvPr>
        </p:nvSpPr>
        <p:spPr bwMode="auto">
          <a:xfrm>
            <a:off x="679450" y="4716463"/>
            <a:ext cx="5440363" cy="4468812"/>
          </a:xfrm>
          <a:noFill/>
          <a:extLst>
            <a:ext uri="{909E8E84-426E-40DD-AFC4-6F175D3DCCD1}">
              <a14:hiddenFill xmlns:a14="http://schemas.microsoft.com/office/drawing/2010/main">
                <a:solidFill>
                  <a:srgbClr val="FFFFFF"/>
                </a:solidFill>
              </a14:hiddenFill>
            </a:ext>
          </a:extLst>
        </p:spPr>
        <p:txBody>
          <a:bodyPr vert="horz" wrap="square" lIns="91443" tIns="45709" rIns="91443" bIns="45709" numCol="1" anchor="t" anchorCtr="0" compatLnSpc="1">
            <a:prstTxWarp prst="textNoShape">
              <a:avLst/>
            </a:prstTxWarp>
          </a:bodyPr>
          <a:lstStyle/>
          <a:p>
            <a:pPr eaLnBrk="1" hangingPunct="1"/>
            <a:endParaRPr lang="zh-CN" altLang="en-US"/>
          </a:p>
        </p:txBody>
      </p:sp>
      <p:sp>
        <p:nvSpPr>
          <p:cNvPr id="93187" name="Google Shape;22639;p2:notes">
            <a:extLst>
              <a:ext uri="{FF2B5EF4-FFF2-40B4-BE49-F238E27FC236}">
                <a16:creationId xmlns:a16="http://schemas.microsoft.com/office/drawing/2014/main" id="{1AF32420-2B40-4C21-EE92-A2E792511B1C}"/>
              </a:ext>
            </a:extLst>
          </p:cNvPr>
          <p:cNvSpPr>
            <a:spLocks noGrp="1" noRot="1" noChangeAspect="1" noTextEdit="1"/>
          </p:cNvSpPr>
          <p:nvPr>
            <p:ph type="sldImg" idx="2"/>
          </p:nvPr>
        </p:nvSpPr>
        <p:spPr bwMode="auto">
          <a:xfrm>
            <a:off x="90488" y="744538"/>
            <a:ext cx="6618287" cy="3724275"/>
          </a:xfrm>
          <a:custGeom>
            <a:avLst/>
            <a:gdLst>
              <a:gd name="T0" fmla="*/ 0 w 120000"/>
              <a:gd name="T1" fmla="*/ 0 h 120000"/>
              <a:gd name="T2" fmla="*/ 365014207 w 120000"/>
              <a:gd name="T3" fmla="*/ 0 h 120000"/>
              <a:gd name="T4" fmla="*/ 365014207 w 120000"/>
              <a:gd name="T5" fmla="*/ 115585172 h 120000"/>
              <a:gd name="T6" fmla="*/ 0 w 120000"/>
              <a:gd name="T7" fmla="*/ 115585172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490BBE3B-29CE-3259-804B-0908883F884A}"/>
              </a:ext>
            </a:extLst>
          </p:cNvPr>
          <p:cNvSpPr>
            <a:spLocks noGrp="1" noRot="1" noChangeAspect="1" noChangeArrowheads="1" noTextEdit="1"/>
          </p:cNvSpPr>
          <p:nvPr>
            <p:ph type="sldImg" idx="4294967295"/>
          </p:nvPr>
        </p:nvSpPr>
        <p:spPr bwMode="auto">
          <a:xfrm>
            <a:off x="90488" y="744538"/>
            <a:ext cx="6616700" cy="3722687"/>
          </a:xfrm>
          <a:noFill/>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292FF6C1-3973-DCC4-6831-4C07EC5D10A8}"/>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94212" name="Slide Number Placeholder 3">
            <a:extLst>
              <a:ext uri="{FF2B5EF4-FFF2-40B4-BE49-F238E27FC236}">
                <a16:creationId xmlns:a16="http://schemas.microsoft.com/office/drawing/2014/main" id="{E7016A32-087F-375E-F62A-9F476836D239}"/>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0FC9E83F-EECF-4A1C-B191-90028F2C650B}" type="slidenum">
              <a:rPr altLang="en-US" sz="1200">
                <a:solidFill>
                  <a:srgbClr val="000000"/>
                </a:solidFill>
                <a:latin typeface="Calibri" panose="020F0502020204030204" pitchFamily="34" charset="0"/>
              </a:rPr>
              <a:pPr/>
              <a:t>21</a:t>
            </a:fld>
            <a:endParaRPr lang="en-ZA" altLang="en-US" sz="1200">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EC948EA7-AE51-9F23-15E5-C51E37457893}"/>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5FAA3478-F14C-B9C4-DB2F-46C2041C61C3}"/>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95236" name="Slide Number Placeholder 3">
            <a:extLst>
              <a:ext uri="{FF2B5EF4-FFF2-40B4-BE49-F238E27FC236}">
                <a16:creationId xmlns:a16="http://schemas.microsoft.com/office/drawing/2014/main" id="{92756045-C71A-D31C-A4B3-9FEA9C70794B}"/>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F9B5F678-F402-47D4-80D4-B304EB990B1B}" type="slidenum">
              <a:rPr altLang="en-US">
                <a:solidFill>
                  <a:srgbClr val="000000"/>
                </a:solidFill>
                <a:latin typeface="Times New Roman" panose="02020603050405020304" pitchFamily="18" charset="0"/>
              </a:rPr>
              <a:pPr/>
              <a:t>38</a:t>
            </a:fld>
            <a:endParaRPr lang="en-ZA" altLang="en-US">
              <a:solidFill>
                <a:srgbClr val="000000"/>
              </a:solidFill>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F7108D2C-EBC7-18EA-6959-183CFE351A2C}"/>
              </a:ext>
            </a:extLst>
          </p:cNvPr>
          <p:cNvSpPr>
            <a:spLocks noGrp="1" noRot="1" noChangeAspect="1" noChangeArrowheads="1" noTextEdit="1"/>
          </p:cNvSpPr>
          <p:nvPr>
            <p:ph type="sldImg" idx="4294967295"/>
          </p:nvPr>
        </p:nvSpPr>
        <p:spPr bwMode="auto">
          <a:xfrm>
            <a:off x="217488" y="812800"/>
            <a:ext cx="7124700" cy="4008438"/>
          </a:xfrm>
          <a:noFill/>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F645A3B8-7DAC-EEA5-B0BA-D8F3C8CC6307}"/>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vert="horz" wrap="square" numCol="1" anchor="t" anchorCtr="0" compatLnSpc="1">
            <a:prstTxWarp prst="textNoShape">
              <a:avLst/>
            </a:prstTxWarp>
          </a:bodyPr>
          <a:lstStyle/>
          <a:p>
            <a:pPr eaLnBrk="1" hangingPunct="1"/>
            <a:endParaRPr lang="en-ZA" altLang="en-US"/>
          </a:p>
        </p:txBody>
      </p:sp>
      <p:sp>
        <p:nvSpPr>
          <p:cNvPr id="96260" name="Slide Number Placeholder 3">
            <a:extLst>
              <a:ext uri="{FF2B5EF4-FFF2-40B4-BE49-F238E27FC236}">
                <a16:creationId xmlns:a16="http://schemas.microsoft.com/office/drawing/2014/main" id="{0B4681EC-B325-BFA6-D5B0-FAA04B9E1F8F}"/>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9E43864F-8B72-4E04-BB13-E0980ACF8D1A}" type="slidenum">
              <a:rPr altLang="en-US">
                <a:solidFill>
                  <a:srgbClr val="000000"/>
                </a:solidFill>
                <a:latin typeface="Times New Roman" panose="02020603050405020304" pitchFamily="18" charset="0"/>
              </a:rPr>
              <a:pPr/>
              <a:t>39</a:t>
            </a:fld>
            <a:endParaRPr lang="en-ZA" altLang="en-US">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094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a:spAutoFit/>
          </a:bodyPr>
          <a:lstStyle/>
          <a:p>
            <a:endParaRPr lang="en-ZA" noProof="1"/>
          </a:p>
        </p:txBody>
      </p:sp>
      <p:sp>
        <p:nvSpPr>
          <p:cNvPr id="24" name="PlaceHolder 2"/>
          <p:cNvSpPr>
            <a:spLocks noGrp="1"/>
          </p:cNvSpPr>
          <p:nvPr>
            <p:ph type="body"/>
          </p:nvPr>
        </p:nvSpPr>
        <p:spPr>
          <a:xfrm>
            <a:off x="609480" y="1604520"/>
            <a:ext cx="10972440" cy="1896840"/>
          </a:xfrm>
          <a:prstGeom prst="rect">
            <a:avLst/>
          </a:prstGeom>
        </p:spPr>
        <p:txBody>
          <a:bodyPr/>
          <a:lstStyle/>
          <a:p>
            <a:endParaRPr lang="en-ZA" noProof="1"/>
          </a:p>
        </p:txBody>
      </p:sp>
      <p:sp>
        <p:nvSpPr>
          <p:cNvPr id="25" name="PlaceHolder 3"/>
          <p:cNvSpPr>
            <a:spLocks noGrp="1"/>
          </p:cNvSpPr>
          <p:nvPr>
            <p:ph type="body"/>
          </p:nvPr>
        </p:nvSpPr>
        <p:spPr>
          <a:xfrm>
            <a:off x="609480" y="3682080"/>
            <a:ext cx="10972440" cy="1896840"/>
          </a:xfrm>
          <a:prstGeom prst="rect">
            <a:avLst/>
          </a:prstGeom>
        </p:spPr>
        <p:txBody>
          <a:bodyPr/>
          <a:lstStyle/>
          <a:p>
            <a:endParaRPr lang="en-ZA" noProof="1"/>
          </a:p>
        </p:txBody>
      </p:sp>
    </p:spTree>
    <p:extLst>
      <p:ext uri="{BB962C8B-B14F-4D97-AF65-F5344CB8AC3E}">
        <p14:creationId xmlns:p14="http://schemas.microsoft.com/office/powerpoint/2010/main" val="4193193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a:spAutoFit/>
          </a:bodyPr>
          <a:lstStyle/>
          <a:p>
            <a:endParaRPr lang="en-ZA" noProof="1"/>
          </a:p>
        </p:txBody>
      </p:sp>
      <p:sp>
        <p:nvSpPr>
          <p:cNvPr id="27" name="PlaceHolder 2"/>
          <p:cNvSpPr>
            <a:spLocks noGrp="1"/>
          </p:cNvSpPr>
          <p:nvPr>
            <p:ph type="body"/>
          </p:nvPr>
        </p:nvSpPr>
        <p:spPr>
          <a:xfrm>
            <a:off x="609480" y="1604520"/>
            <a:ext cx="5354280" cy="1896840"/>
          </a:xfrm>
          <a:prstGeom prst="rect">
            <a:avLst/>
          </a:prstGeom>
        </p:spPr>
        <p:txBody>
          <a:bodyPr/>
          <a:lstStyle/>
          <a:p>
            <a:endParaRPr lang="en-ZA" noProof="1"/>
          </a:p>
        </p:txBody>
      </p:sp>
      <p:sp>
        <p:nvSpPr>
          <p:cNvPr id="28" name="PlaceHolder 3"/>
          <p:cNvSpPr>
            <a:spLocks noGrp="1"/>
          </p:cNvSpPr>
          <p:nvPr>
            <p:ph type="body"/>
          </p:nvPr>
        </p:nvSpPr>
        <p:spPr>
          <a:xfrm>
            <a:off x="6231960" y="1604520"/>
            <a:ext cx="5354280" cy="1896840"/>
          </a:xfrm>
          <a:prstGeom prst="rect">
            <a:avLst/>
          </a:prstGeom>
        </p:spPr>
        <p:txBody>
          <a:bodyPr/>
          <a:lstStyle/>
          <a:p>
            <a:endParaRPr lang="en-ZA" noProof="1"/>
          </a:p>
        </p:txBody>
      </p:sp>
      <p:sp>
        <p:nvSpPr>
          <p:cNvPr id="29" name="PlaceHolder 4"/>
          <p:cNvSpPr>
            <a:spLocks noGrp="1"/>
          </p:cNvSpPr>
          <p:nvPr>
            <p:ph type="body"/>
          </p:nvPr>
        </p:nvSpPr>
        <p:spPr>
          <a:xfrm>
            <a:off x="609480" y="3682080"/>
            <a:ext cx="5354280" cy="1896840"/>
          </a:xfrm>
          <a:prstGeom prst="rect">
            <a:avLst/>
          </a:prstGeom>
        </p:spPr>
        <p:txBody>
          <a:bodyPr/>
          <a:lstStyle/>
          <a:p>
            <a:endParaRPr lang="en-ZA" noProof="1"/>
          </a:p>
        </p:txBody>
      </p:sp>
      <p:sp>
        <p:nvSpPr>
          <p:cNvPr id="30" name="PlaceHolder 5"/>
          <p:cNvSpPr>
            <a:spLocks noGrp="1"/>
          </p:cNvSpPr>
          <p:nvPr>
            <p:ph type="body"/>
          </p:nvPr>
        </p:nvSpPr>
        <p:spPr>
          <a:xfrm>
            <a:off x="6231960" y="3682080"/>
            <a:ext cx="5354280" cy="1896840"/>
          </a:xfrm>
          <a:prstGeom prst="rect">
            <a:avLst/>
          </a:prstGeom>
        </p:spPr>
        <p:txBody>
          <a:bodyPr/>
          <a:lstStyle/>
          <a:p>
            <a:endParaRPr lang="en-ZA" noProof="1"/>
          </a:p>
        </p:txBody>
      </p:sp>
    </p:spTree>
    <p:extLst>
      <p:ext uri="{BB962C8B-B14F-4D97-AF65-F5344CB8AC3E}">
        <p14:creationId xmlns:p14="http://schemas.microsoft.com/office/powerpoint/2010/main" val="2357230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a:spAutoFit/>
          </a:bodyPr>
          <a:lstStyle/>
          <a:p>
            <a:endParaRPr lang="en-ZA" noProof="1"/>
          </a:p>
        </p:txBody>
      </p:sp>
      <p:sp>
        <p:nvSpPr>
          <p:cNvPr id="32" name="PlaceHolder 2"/>
          <p:cNvSpPr>
            <a:spLocks noGrp="1"/>
          </p:cNvSpPr>
          <p:nvPr>
            <p:ph type="body"/>
          </p:nvPr>
        </p:nvSpPr>
        <p:spPr>
          <a:xfrm>
            <a:off x="609480" y="1604520"/>
            <a:ext cx="3533040" cy="1896840"/>
          </a:xfrm>
          <a:prstGeom prst="rect">
            <a:avLst/>
          </a:prstGeom>
        </p:spPr>
        <p:txBody>
          <a:bodyPr/>
          <a:lstStyle/>
          <a:p>
            <a:endParaRPr lang="en-ZA" noProof="1"/>
          </a:p>
        </p:txBody>
      </p:sp>
      <p:sp>
        <p:nvSpPr>
          <p:cNvPr id="33" name="PlaceHolder 3"/>
          <p:cNvSpPr>
            <a:spLocks noGrp="1"/>
          </p:cNvSpPr>
          <p:nvPr>
            <p:ph type="body"/>
          </p:nvPr>
        </p:nvSpPr>
        <p:spPr>
          <a:xfrm>
            <a:off x="4319640" y="1604520"/>
            <a:ext cx="3533040" cy="1896840"/>
          </a:xfrm>
          <a:prstGeom prst="rect">
            <a:avLst/>
          </a:prstGeom>
        </p:spPr>
        <p:txBody>
          <a:bodyPr/>
          <a:lstStyle/>
          <a:p>
            <a:endParaRPr lang="en-ZA" noProof="1"/>
          </a:p>
        </p:txBody>
      </p:sp>
      <p:sp>
        <p:nvSpPr>
          <p:cNvPr id="34" name="PlaceHolder 4"/>
          <p:cNvSpPr>
            <a:spLocks noGrp="1"/>
          </p:cNvSpPr>
          <p:nvPr>
            <p:ph type="body"/>
          </p:nvPr>
        </p:nvSpPr>
        <p:spPr>
          <a:xfrm>
            <a:off x="8029800" y="1604520"/>
            <a:ext cx="3533040" cy="1896840"/>
          </a:xfrm>
          <a:prstGeom prst="rect">
            <a:avLst/>
          </a:prstGeom>
        </p:spPr>
        <p:txBody>
          <a:bodyPr/>
          <a:lstStyle/>
          <a:p>
            <a:endParaRPr lang="en-ZA" noProof="1"/>
          </a:p>
        </p:txBody>
      </p:sp>
      <p:sp>
        <p:nvSpPr>
          <p:cNvPr id="35" name="PlaceHolder 5"/>
          <p:cNvSpPr>
            <a:spLocks noGrp="1"/>
          </p:cNvSpPr>
          <p:nvPr>
            <p:ph type="body"/>
          </p:nvPr>
        </p:nvSpPr>
        <p:spPr>
          <a:xfrm>
            <a:off x="609480" y="3682080"/>
            <a:ext cx="3533040" cy="1896840"/>
          </a:xfrm>
          <a:prstGeom prst="rect">
            <a:avLst/>
          </a:prstGeom>
        </p:spPr>
        <p:txBody>
          <a:bodyPr/>
          <a:lstStyle/>
          <a:p>
            <a:endParaRPr lang="en-ZA" noProof="1"/>
          </a:p>
        </p:txBody>
      </p:sp>
      <p:sp>
        <p:nvSpPr>
          <p:cNvPr id="36" name="PlaceHolder 6"/>
          <p:cNvSpPr>
            <a:spLocks noGrp="1"/>
          </p:cNvSpPr>
          <p:nvPr>
            <p:ph type="body"/>
          </p:nvPr>
        </p:nvSpPr>
        <p:spPr>
          <a:xfrm>
            <a:off x="4319640" y="3682080"/>
            <a:ext cx="3533040" cy="1896840"/>
          </a:xfrm>
          <a:prstGeom prst="rect">
            <a:avLst/>
          </a:prstGeom>
        </p:spPr>
        <p:txBody>
          <a:bodyPr/>
          <a:lstStyle/>
          <a:p>
            <a:endParaRPr lang="en-ZA" noProof="1"/>
          </a:p>
        </p:txBody>
      </p:sp>
      <p:sp>
        <p:nvSpPr>
          <p:cNvPr id="37" name="PlaceHolder 7"/>
          <p:cNvSpPr>
            <a:spLocks noGrp="1"/>
          </p:cNvSpPr>
          <p:nvPr>
            <p:ph type="body"/>
          </p:nvPr>
        </p:nvSpPr>
        <p:spPr>
          <a:xfrm>
            <a:off x="8029800" y="3682080"/>
            <a:ext cx="3533040" cy="1896840"/>
          </a:xfrm>
          <a:prstGeom prst="rect">
            <a:avLst/>
          </a:prstGeom>
        </p:spPr>
        <p:txBody>
          <a:bodyPr/>
          <a:lstStyle/>
          <a:p>
            <a:endParaRPr lang="en-ZA" noProof="1"/>
          </a:p>
        </p:txBody>
      </p:sp>
    </p:spTree>
    <p:extLst>
      <p:ext uri="{BB962C8B-B14F-4D97-AF65-F5344CB8AC3E}">
        <p14:creationId xmlns:p14="http://schemas.microsoft.com/office/powerpoint/2010/main" val="1665362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noProof="1"/>
              <a:t>Click to edit Master title style</a:t>
            </a:r>
            <a:endParaRPr lang="en-ZA" noProof="1"/>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1"/>
              <a:t>Click to edit Master subtitle style</a:t>
            </a:r>
            <a:endParaRPr lang="en-ZA" noProof="1"/>
          </a:p>
        </p:txBody>
      </p:sp>
      <p:sp>
        <p:nvSpPr>
          <p:cNvPr id="4" name="Date Placeholder 3">
            <a:extLst>
              <a:ext uri="{FF2B5EF4-FFF2-40B4-BE49-F238E27FC236}">
                <a16:creationId xmlns:a16="http://schemas.microsoft.com/office/drawing/2014/main" id="{FAEEB6AF-F834-FEDC-474E-04CA4576A584}"/>
              </a:ext>
            </a:extLst>
          </p:cNvPr>
          <p:cNvSpPr>
            <a:spLocks noGrp="1"/>
          </p:cNvSpPr>
          <p:nvPr>
            <p:ph type="dt" sz="half" idx="10"/>
          </p:nvPr>
        </p:nvSpPr>
        <p:spPr/>
        <p:txBody>
          <a:bodyPr/>
          <a:lstStyle>
            <a:lvl1pPr>
              <a:defRPr/>
            </a:lvl1pPr>
          </a:lstStyle>
          <a:p>
            <a:pPr>
              <a:defRPr/>
            </a:pPr>
            <a:fld id="{B3365E76-9C74-4BBF-AE19-BE7583607408}"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BB702F7F-82EE-21D1-FB46-D77FC7C4BAAF}"/>
              </a:ext>
            </a:extLst>
          </p:cNvPr>
          <p:cNvSpPr>
            <a:spLocks noGrp="1"/>
          </p:cNvSpPr>
          <p:nvPr>
            <p:ph type="ftr" sz="quarter" idx="11"/>
          </p:nvPr>
        </p:nvSpPr>
        <p:spPr/>
        <p:txBody>
          <a:bodyPr/>
          <a:lstStyle>
            <a:lvl1pPr>
              <a:defRPr/>
            </a:lvl1pPr>
          </a:lstStyle>
          <a:p>
            <a:pPr>
              <a:defRPr/>
            </a:pPr>
            <a:endParaRPr lang="en-ZA" altLang="en-US"/>
          </a:p>
        </p:txBody>
      </p:sp>
      <p:sp>
        <p:nvSpPr>
          <p:cNvPr id="6" name="Slide Number Placeholder 5">
            <a:extLst>
              <a:ext uri="{FF2B5EF4-FFF2-40B4-BE49-F238E27FC236}">
                <a16:creationId xmlns:a16="http://schemas.microsoft.com/office/drawing/2014/main" id="{C70B9177-BF10-1F89-E31D-68858374476C}"/>
              </a:ext>
            </a:extLst>
          </p:cNvPr>
          <p:cNvSpPr>
            <a:spLocks noGrp="1"/>
          </p:cNvSpPr>
          <p:nvPr>
            <p:ph type="sldNum" sz="quarter" idx="12"/>
          </p:nvPr>
        </p:nvSpPr>
        <p:spPr/>
        <p:txBody>
          <a:bodyPr/>
          <a:lstStyle>
            <a:lvl1pPr>
              <a:defRPr/>
            </a:lvl1pPr>
          </a:lstStyle>
          <a:p>
            <a:fld id="{B4520A88-9116-470D-BE01-FE767CB07052}" type="slidenum">
              <a:rPr lang="en-ZA" altLang="en-US"/>
              <a:pPr/>
              <a:t>‹#›</a:t>
            </a:fld>
            <a:endParaRPr lang="en-ZA" altLang="en-US"/>
          </a:p>
        </p:txBody>
      </p:sp>
    </p:spTree>
    <p:extLst>
      <p:ext uri="{BB962C8B-B14F-4D97-AF65-F5344CB8AC3E}">
        <p14:creationId xmlns:p14="http://schemas.microsoft.com/office/powerpoint/2010/main" val="3289713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ZA" noProof="1"/>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4" name="Date Placeholder 3">
            <a:extLst>
              <a:ext uri="{FF2B5EF4-FFF2-40B4-BE49-F238E27FC236}">
                <a16:creationId xmlns:a16="http://schemas.microsoft.com/office/drawing/2014/main" id="{85930078-5299-AE58-42F1-67D5B89BEFC6}"/>
              </a:ext>
            </a:extLst>
          </p:cNvPr>
          <p:cNvSpPr>
            <a:spLocks noGrp="1"/>
          </p:cNvSpPr>
          <p:nvPr>
            <p:ph type="dt" sz="half" idx="10"/>
          </p:nvPr>
        </p:nvSpPr>
        <p:spPr/>
        <p:txBody>
          <a:bodyPr/>
          <a:lstStyle>
            <a:lvl1pPr>
              <a:defRPr/>
            </a:lvl1pPr>
          </a:lstStyle>
          <a:p>
            <a:pPr>
              <a:defRPr/>
            </a:pPr>
            <a:fld id="{49A113CD-CA4A-4DB1-A3A9-E5AC2355BCFA}"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7F34A2CE-826E-5669-60D3-CCE604082863}"/>
              </a:ext>
            </a:extLst>
          </p:cNvPr>
          <p:cNvSpPr>
            <a:spLocks noGrp="1"/>
          </p:cNvSpPr>
          <p:nvPr>
            <p:ph type="ftr" sz="quarter" idx="11"/>
          </p:nvPr>
        </p:nvSpPr>
        <p:spPr/>
        <p:txBody>
          <a:bodyPr/>
          <a:lstStyle>
            <a:lvl1pPr>
              <a:defRPr/>
            </a:lvl1pPr>
          </a:lstStyle>
          <a:p>
            <a:pPr>
              <a:defRPr/>
            </a:pPr>
            <a:endParaRPr lang="en-ZA" altLang="en-US"/>
          </a:p>
        </p:txBody>
      </p:sp>
      <p:sp>
        <p:nvSpPr>
          <p:cNvPr id="6" name="Slide Number Placeholder 5">
            <a:extLst>
              <a:ext uri="{FF2B5EF4-FFF2-40B4-BE49-F238E27FC236}">
                <a16:creationId xmlns:a16="http://schemas.microsoft.com/office/drawing/2014/main" id="{93AEB76F-F000-B928-1AF9-C12A1AA8C79D}"/>
              </a:ext>
            </a:extLst>
          </p:cNvPr>
          <p:cNvSpPr>
            <a:spLocks noGrp="1"/>
          </p:cNvSpPr>
          <p:nvPr>
            <p:ph type="sldNum" sz="quarter" idx="12"/>
          </p:nvPr>
        </p:nvSpPr>
        <p:spPr/>
        <p:txBody>
          <a:bodyPr/>
          <a:lstStyle>
            <a:lvl1pPr>
              <a:defRPr/>
            </a:lvl1pPr>
          </a:lstStyle>
          <a:p>
            <a:fld id="{26D8AA36-4D51-42C3-BBBF-C3F1B16FD8D7}" type="slidenum">
              <a:rPr lang="en-ZA" altLang="en-US"/>
              <a:pPr/>
              <a:t>‹#›</a:t>
            </a:fld>
            <a:endParaRPr lang="en-ZA" altLang="en-US"/>
          </a:p>
        </p:txBody>
      </p:sp>
    </p:spTree>
    <p:extLst>
      <p:ext uri="{BB962C8B-B14F-4D97-AF65-F5344CB8AC3E}">
        <p14:creationId xmlns:p14="http://schemas.microsoft.com/office/powerpoint/2010/main" val="4224765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noProof="1"/>
              <a:t>Click to edit Master title style</a:t>
            </a:r>
            <a:endParaRPr lang="en-ZA" noProof="1"/>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1"/>
              <a:t>Edit Master text styles</a:t>
            </a:r>
          </a:p>
        </p:txBody>
      </p:sp>
      <p:sp>
        <p:nvSpPr>
          <p:cNvPr id="4" name="Date Placeholder 3">
            <a:extLst>
              <a:ext uri="{FF2B5EF4-FFF2-40B4-BE49-F238E27FC236}">
                <a16:creationId xmlns:a16="http://schemas.microsoft.com/office/drawing/2014/main" id="{979ADFDD-50B4-4CBE-1380-582C95619A58}"/>
              </a:ext>
            </a:extLst>
          </p:cNvPr>
          <p:cNvSpPr>
            <a:spLocks noGrp="1"/>
          </p:cNvSpPr>
          <p:nvPr>
            <p:ph type="dt" sz="half" idx="10"/>
          </p:nvPr>
        </p:nvSpPr>
        <p:spPr/>
        <p:txBody>
          <a:bodyPr/>
          <a:lstStyle>
            <a:lvl1pPr>
              <a:defRPr/>
            </a:lvl1pPr>
          </a:lstStyle>
          <a:p>
            <a:pPr>
              <a:defRPr/>
            </a:pPr>
            <a:fld id="{193BA7EE-3A70-4FE5-AD06-F1ECE56FE086}"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DE9E5E62-6EE1-0D31-6247-2444EC88D3D1}"/>
              </a:ext>
            </a:extLst>
          </p:cNvPr>
          <p:cNvSpPr>
            <a:spLocks noGrp="1"/>
          </p:cNvSpPr>
          <p:nvPr>
            <p:ph type="ftr" sz="quarter" idx="11"/>
          </p:nvPr>
        </p:nvSpPr>
        <p:spPr/>
        <p:txBody>
          <a:bodyPr/>
          <a:lstStyle>
            <a:lvl1pPr>
              <a:defRPr/>
            </a:lvl1pPr>
          </a:lstStyle>
          <a:p>
            <a:pPr>
              <a:defRPr/>
            </a:pPr>
            <a:endParaRPr lang="en-ZA" altLang="en-US"/>
          </a:p>
        </p:txBody>
      </p:sp>
      <p:sp>
        <p:nvSpPr>
          <p:cNvPr id="6" name="Slide Number Placeholder 5">
            <a:extLst>
              <a:ext uri="{FF2B5EF4-FFF2-40B4-BE49-F238E27FC236}">
                <a16:creationId xmlns:a16="http://schemas.microsoft.com/office/drawing/2014/main" id="{28AC3E16-C6A2-65B1-10A8-9B44BD7A9B66}"/>
              </a:ext>
            </a:extLst>
          </p:cNvPr>
          <p:cNvSpPr>
            <a:spLocks noGrp="1"/>
          </p:cNvSpPr>
          <p:nvPr>
            <p:ph type="sldNum" sz="quarter" idx="12"/>
          </p:nvPr>
        </p:nvSpPr>
        <p:spPr/>
        <p:txBody>
          <a:bodyPr/>
          <a:lstStyle>
            <a:lvl1pPr>
              <a:defRPr/>
            </a:lvl1pPr>
          </a:lstStyle>
          <a:p>
            <a:fld id="{0919FC11-F8AA-4FA7-8116-6D2431AEE13A}" type="slidenum">
              <a:rPr lang="en-ZA" altLang="en-US"/>
              <a:pPr/>
              <a:t>‹#›</a:t>
            </a:fld>
            <a:endParaRPr lang="en-ZA" altLang="en-US"/>
          </a:p>
        </p:txBody>
      </p:sp>
    </p:spTree>
    <p:extLst>
      <p:ext uri="{BB962C8B-B14F-4D97-AF65-F5344CB8AC3E}">
        <p14:creationId xmlns:p14="http://schemas.microsoft.com/office/powerpoint/2010/main" val="1076364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ZA" noProof="1"/>
          </a:p>
        </p:txBody>
      </p:sp>
      <p:sp>
        <p:nvSpPr>
          <p:cNvPr id="3" name="Content Placeholder 2"/>
          <p:cNvSpPr>
            <a:spLocks noGrp="1"/>
          </p:cNvSpPr>
          <p:nvPr>
            <p:ph sz="half" idx="1"/>
          </p:nvPr>
        </p:nvSpPr>
        <p:spPr>
          <a:xfrm>
            <a:off x="838200" y="1825625"/>
            <a:ext cx="5181600" cy="435133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4" name="Content Placeholder 3"/>
          <p:cNvSpPr>
            <a:spLocks noGrp="1"/>
          </p:cNvSpPr>
          <p:nvPr>
            <p:ph sz="half" idx="2"/>
          </p:nvPr>
        </p:nvSpPr>
        <p:spPr>
          <a:xfrm>
            <a:off x="6172200" y="1825625"/>
            <a:ext cx="5181600" cy="435133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5" name="Date Placeholder 3">
            <a:extLst>
              <a:ext uri="{FF2B5EF4-FFF2-40B4-BE49-F238E27FC236}">
                <a16:creationId xmlns:a16="http://schemas.microsoft.com/office/drawing/2014/main" id="{E58865F4-FA9C-8EC4-C281-577E83AB642A}"/>
              </a:ext>
            </a:extLst>
          </p:cNvPr>
          <p:cNvSpPr>
            <a:spLocks noGrp="1"/>
          </p:cNvSpPr>
          <p:nvPr>
            <p:ph type="dt" sz="half" idx="10"/>
          </p:nvPr>
        </p:nvSpPr>
        <p:spPr/>
        <p:txBody>
          <a:bodyPr/>
          <a:lstStyle>
            <a:lvl1pPr>
              <a:defRPr/>
            </a:lvl1pPr>
          </a:lstStyle>
          <a:p>
            <a:pPr>
              <a:defRPr/>
            </a:pPr>
            <a:fld id="{5491AE90-3EE1-49D1-875B-547F8FA3EF2D}" type="datetime1">
              <a:rPr lang="en-ZA" altLang="en-US"/>
              <a:pPr>
                <a:defRPr/>
              </a:pPr>
              <a:t>2022/05/23</a:t>
            </a:fld>
            <a:endParaRPr lang="en-ZA" altLang="en-US"/>
          </a:p>
        </p:txBody>
      </p:sp>
      <p:sp>
        <p:nvSpPr>
          <p:cNvPr id="6" name="Footer Placeholder 4">
            <a:extLst>
              <a:ext uri="{FF2B5EF4-FFF2-40B4-BE49-F238E27FC236}">
                <a16:creationId xmlns:a16="http://schemas.microsoft.com/office/drawing/2014/main" id="{CD71EAA9-B34C-A79E-A99A-B0BA24A51514}"/>
              </a:ext>
            </a:extLst>
          </p:cNvPr>
          <p:cNvSpPr>
            <a:spLocks noGrp="1"/>
          </p:cNvSpPr>
          <p:nvPr>
            <p:ph type="ftr" sz="quarter" idx="11"/>
          </p:nvPr>
        </p:nvSpPr>
        <p:spPr/>
        <p:txBody>
          <a:bodyPr/>
          <a:lstStyle>
            <a:lvl1pPr>
              <a:defRPr/>
            </a:lvl1pPr>
          </a:lstStyle>
          <a:p>
            <a:pPr>
              <a:defRPr/>
            </a:pPr>
            <a:endParaRPr lang="en-ZA" altLang="en-US"/>
          </a:p>
        </p:txBody>
      </p:sp>
      <p:sp>
        <p:nvSpPr>
          <p:cNvPr id="7" name="Slide Number Placeholder 5">
            <a:extLst>
              <a:ext uri="{FF2B5EF4-FFF2-40B4-BE49-F238E27FC236}">
                <a16:creationId xmlns:a16="http://schemas.microsoft.com/office/drawing/2014/main" id="{994BFB2E-FA06-96C7-912A-2ACD72A9F6BA}"/>
              </a:ext>
            </a:extLst>
          </p:cNvPr>
          <p:cNvSpPr>
            <a:spLocks noGrp="1"/>
          </p:cNvSpPr>
          <p:nvPr>
            <p:ph type="sldNum" sz="quarter" idx="12"/>
          </p:nvPr>
        </p:nvSpPr>
        <p:spPr/>
        <p:txBody>
          <a:bodyPr/>
          <a:lstStyle>
            <a:lvl1pPr>
              <a:defRPr/>
            </a:lvl1pPr>
          </a:lstStyle>
          <a:p>
            <a:fld id="{4E7DEF06-CDB8-44C8-8F44-E4E72B4AB874}" type="slidenum">
              <a:rPr lang="en-ZA" altLang="en-US"/>
              <a:pPr/>
              <a:t>‹#›</a:t>
            </a:fld>
            <a:endParaRPr lang="en-ZA" altLang="en-US"/>
          </a:p>
        </p:txBody>
      </p:sp>
    </p:spTree>
    <p:extLst>
      <p:ext uri="{BB962C8B-B14F-4D97-AF65-F5344CB8AC3E}">
        <p14:creationId xmlns:p14="http://schemas.microsoft.com/office/powerpoint/2010/main" val="76861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noProof="1"/>
              <a:t>Click to edit Master title style</a:t>
            </a:r>
            <a:endParaRPr lang="en-ZA" noProof="1"/>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7" name="Date Placeholder 3">
            <a:extLst>
              <a:ext uri="{FF2B5EF4-FFF2-40B4-BE49-F238E27FC236}">
                <a16:creationId xmlns:a16="http://schemas.microsoft.com/office/drawing/2014/main" id="{6A2D41A8-4963-BD35-2EBD-46ADED93F58A}"/>
              </a:ext>
            </a:extLst>
          </p:cNvPr>
          <p:cNvSpPr>
            <a:spLocks noGrp="1"/>
          </p:cNvSpPr>
          <p:nvPr>
            <p:ph type="dt" sz="half" idx="10"/>
          </p:nvPr>
        </p:nvSpPr>
        <p:spPr/>
        <p:txBody>
          <a:bodyPr/>
          <a:lstStyle>
            <a:lvl1pPr>
              <a:defRPr/>
            </a:lvl1pPr>
          </a:lstStyle>
          <a:p>
            <a:pPr>
              <a:defRPr/>
            </a:pPr>
            <a:fld id="{E1374B1C-E8F0-45EC-8746-DCAAE079B5B4}" type="datetime1">
              <a:rPr lang="en-ZA" altLang="en-US"/>
              <a:pPr>
                <a:defRPr/>
              </a:pPr>
              <a:t>2022/05/23</a:t>
            </a:fld>
            <a:endParaRPr lang="en-ZA" altLang="en-US"/>
          </a:p>
        </p:txBody>
      </p:sp>
      <p:sp>
        <p:nvSpPr>
          <p:cNvPr id="8" name="Footer Placeholder 4">
            <a:extLst>
              <a:ext uri="{FF2B5EF4-FFF2-40B4-BE49-F238E27FC236}">
                <a16:creationId xmlns:a16="http://schemas.microsoft.com/office/drawing/2014/main" id="{88C8DD1E-DD52-B80C-25F6-39407F721DF6}"/>
              </a:ext>
            </a:extLst>
          </p:cNvPr>
          <p:cNvSpPr>
            <a:spLocks noGrp="1"/>
          </p:cNvSpPr>
          <p:nvPr>
            <p:ph type="ftr" sz="quarter" idx="11"/>
          </p:nvPr>
        </p:nvSpPr>
        <p:spPr/>
        <p:txBody>
          <a:bodyPr/>
          <a:lstStyle>
            <a:lvl1pPr>
              <a:defRPr/>
            </a:lvl1pPr>
          </a:lstStyle>
          <a:p>
            <a:pPr>
              <a:defRPr/>
            </a:pPr>
            <a:endParaRPr lang="en-ZA" altLang="en-US"/>
          </a:p>
        </p:txBody>
      </p:sp>
      <p:sp>
        <p:nvSpPr>
          <p:cNvPr id="9" name="Slide Number Placeholder 5">
            <a:extLst>
              <a:ext uri="{FF2B5EF4-FFF2-40B4-BE49-F238E27FC236}">
                <a16:creationId xmlns:a16="http://schemas.microsoft.com/office/drawing/2014/main" id="{78BD1E3D-25A8-8AD6-EAF8-6DBC93D21268}"/>
              </a:ext>
            </a:extLst>
          </p:cNvPr>
          <p:cNvSpPr>
            <a:spLocks noGrp="1"/>
          </p:cNvSpPr>
          <p:nvPr>
            <p:ph type="sldNum" sz="quarter" idx="12"/>
          </p:nvPr>
        </p:nvSpPr>
        <p:spPr/>
        <p:txBody>
          <a:bodyPr/>
          <a:lstStyle>
            <a:lvl1pPr>
              <a:defRPr/>
            </a:lvl1pPr>
          </a:lstStyle>
          <a:p>
            <a:fld id="{EBD78968-D95C-4A21-9EF0-0ECDCBF1E69A}" type="slidenum">
              <a:rPr lang="en-ZA" altLang="en-US"/>
              <a:pPr/>
              <a:t>‹#›</a:t>
            </a:fld>
            <a:endParaRPr lang="en-ZA" altLang="en-US"/>
          </a:p>
        </p:txBody>
      </p:sp>
    </p:spTree>
    <p:extLst>
      <p:ext uri="{BB962C8B-B14F-4D97-AF65-F5344CB8AC3E}">
        <p14:creationId xmlns:p14="http://schemas.microsoft.com/office/powerpoint/2010/main" val="1347905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ZA" noProof="1"/>
          </a:p>
        </p:txBody>
      </p:sp>
      <p:sp>
        <p:nvSpPr>
          <p:cNvPr id="3" name="Date Placeholder 3">
            <a:extLst>
              <a:ext uri="{FF2B5EF4-FFF2-40B4-BE49-F238E27FC236}">
                <a16:creationId xmlns:a16="http://schemas.microsoft.com/office/drawing/2014/main" id="{7F139675-F626-2746-5D4D-D1D13F9A6F23}"/>
              </a:ext>
            </a:extLst>
          </p:cNvPr>
          <p:cNvSpPr>
            <a:spLocks noGrp="1"/>
          </p:cNvSpPr>
          <p:nvPr>
            <p:ph type="dt" sz="half" idx="10"/>
          </p:nvPr>
        </p:nvSpPr>
        <p:spPr/>
        <p:txBody>
          <a:bodyPr/>
          <a:lstStyle>
            <a:lvl1pPr>
              <a:defRPr/>
            </a:lvl1pPr>
          </a:lstStyle>
          <a:p>
            <a:pPr>
              <a:defRPr/>
            </a:pPr>
            <a:fld id="{B6828E4C-EA17-4232-919C-595F38A60029}" type="datetime1">
              <a:rPr lang="en-ZA" altLang="en-US"/>
              <a:pPr>
                <a:defRPr/>
              </a:pPr>
              <a:t>2022/05/23</a:t>
            </a:fld>
            <a:endParaRPr lang="en-ZA" altLang="en-US"/>
          </a:p>
        </p:txBody>
      </p:sp>
      <p:sp>
        <p:nvSpPr>
          <p:cNvPr id="4" name="Footer Placeholder 4">
            <a:extLst>
              <a:ext uri="{FF2B5EF4-FFF2-40B4-BE49-F238E27FC236}">
                <a16:creationId xmlns:a16="http://schemas.microsoft.com/office/drawing/2014/main" id="{EF774F3E-04D7-D9FC-7D48-1E8F85D007E1}"/>
              </a:ext>
            </a:extLst>
          </p:cNvPr>
          <p:cNvSpPr>
            <a:spLocks noGrp="1"/>
          </p:cNvSpPr>
          <p:nvPr>
            <p:ph type="ftr" sz="quarter" idx="11"/>
          </p:nvPr>
        </p:nvSpPr>
        <p:spPr/>
        <p:txBody>
          <a:bodyPr/>
          <a:lstStyle>
            <a:lvl1pPr>
              <a:defRPr/>
            </a:lvl1pPr>
          </a:lstStyle>
          <a:p>
            <a:pPr>
              <a:defRPr/>
            </a:pPr>
            <a:endParaRPr lang="en-ZA" altLang="en-US"/>
          </a:p>
        </p:txBody>
      </p:sp>
      <p:sp>
        <p:nvSpPr>
          <p:cNvPr id="5" name="Slide Number Placeholder 5">
            <a:extLst>
              <a:ext uri="{FF2B5EF4-FFF2-40B4-BE49-F238E27FC236}">
                <a16:creationId xmlns:a16="http://schemas.microsoft.com/office/drawing/2014/main" id="{B72BF7C9-5719-2935-69F2-8323B6BAD81E}"/>
              </a:ext>
            </a:extLst>
          </p:cNvPr>
          <p:cNvSpPr>
            <a:spLocks noGrp="1"/>
          </p:cNvSpPr>
          <p:nvPr>
            <p:ph type="sldNum" sz="quarter" idx="12"/>
          </p:nvPr>
        </p:nvSpPr>
        <p:spPr/>
        <p:txBody>
          <a:bodyPr/>
          <a:lstStyle>
            <a:lvl1pPr>
              <a:defRPr/>
            </a:lvl1pPr>
          </a:lstStyle>
          <a:p>
            <a:fld id="{172D5870-2A66-4536-ABD5-9C7534597FA6}" type="slidenum">
              <a:rPr lang="en-ZA" altLang="en-US"/>
              <a:pPr/>
              <a:t>‹#›</a:t>
            </a:fld>
            <a:endParaRPr lang="en-ZA" altLang="en-US"/>
          </a:p>
        </p:txBody>
      </p:sp>
    </p:spTree>
    <p:extLst>
      <p:ext uri="{BB962C8B-B14F-4D97-AF65-F5344CB8AC3E}">
        <p14:creationId xmlns:p14="http://schemas.microsoft.com/office/powerpoint/2010/main" val="2817481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7575D8C-0E69-AE31-D81E-4217B272FEED}"/>
              </a:ext>
            </a:extLst>
          </p:cNvPr>
          <p:cNvSpPr>
            <a:spLocks noGrp="1"/>
          </p:cNvSpPr>
          <p:nvPr>
            <p:ph type="dt" sz="half" idx="10"/>
          </p:nvPr>
        </p:nvSpPr>
        <p:spPr/>
        <p:txBody>
          <a:bodyPr/>
          <a:lstStyle>
            <a:lvl1pPr>
              <a:defRPr/>
            </a:lvl1pPr>
          </a:lstStyle>
          <a:p>
            <a:pPr>
              <a:defRPr/>
            </a:pPr>
            <a:fld id="{BDEE2C03-E1BC-44A0-8C79-86422FAC6CB2}" type="datetime1">
              <a:rPr lang="en-ZA" altLang="en-US"/>
              <a:pPr>
                <a:defRPr/>
              </a:pPr>
              <a:t>2022/05/23</a:t>
            </a:fld>
            <a:endParaRPr lang="en-ZA" altLang="en-US"/>
          </a:p>
        </p:txBody>
      </p:sp>
      <p:sp>
        <p:nvSpPr>
          <p:cNvPr id="3" name="Footer Placeholder 4">
            <a:extLst>
              <a:ext uri="{FF2B5EF4-FFF2-40B4-BE49-F238E27FC236}">
                <a16:creationId xmlns:a16="http://schemas.microsoft.com/office/drawing/2014/main" id="{36948781-8757-8232-4158-92ABBC9E0185}"/>
              </a:ext>
            </a:extLst>
          </p:cNvPr>
          <p:cNvSpPr>
            <a:spLocks noGrp="1"/>
          </p:cNvSpPr>
          <p:nvPr>
            <p:ph type="ftr" sz="quarter" idx="11"/>
          </p:nvPr>
        </p:nvSpPr>
        <p:spPr/>
        <p:txBody>
          <a:bodyPr/>
          <a:lstStyle>
            <a:lvl1pPr>
              <a:defRPr/>
            </a:lvl1pPr>
          </a:lstStyle>
          <a:p>
            <a:pPr>
              <a:defRPr/>
            </a:pPr>
            <a:endParaRPr lang="en-ZA" altLang="en-US"/>
          </a:p>
        </p:txBody>
      </p:sp>
      <p:sp>
        <p:nvSpPr>
          <p:cNvPr id="4" name="Slide Number Placeholder 5">
            <a:extLst>
              <a:ext uri="{FF2B5EF4-FFF2-40B4-BE49-F238E27FC236}">
                <a16:creationId xmlns:a16="http://schemas.microsoft.com/office/drawing/2014/main" id="{EC1643B7-5F7B-5CF4-48CF-F2F5FBE959FF}"/>
              </a:ext>
            </a:extLst>
          </p:cNvPr>
          <p:cNvSpPr>
            <a:spLocks noGrp="1"/>
          </p:cNvSpPr>
          <p:nvPr>
            <p:ph type="sldNum" sz="quarter" idx="12"/>
          </p:nvPr>
        </p:nvSpPr>
        <p:spPr/>
        <p:txBody>
          <a:bodyPr/>
          <a:lstStyle>
            <a:lvl1pPr>
              <a:defRPr/>
            </a:lvl1pPr>
          </a:lstStyle>
          <a:p>
            <a:fld id="{2BB2B586-4D10-4174-ADD8-DB01AB53AB28}" type="slidenum">
              <a:rPr lang="en-ZA" altLang="en-US"/>
              <a:pPr/>
              <a:t>‹#›</a:t>
            </a:fld>
            <a:endParaRPr lang="en-ZA" altLang="en-US"/>
          </a:p>
        </p:txBody>
      </p:sp>
    </p:spTree>
    <p:extLst>
      <p:ext uri="{BB962C8B-B14F-4D97-AF65-F5344CB8AC3E}">
        <p14:creationId xmlns:p14="http://schemas.microsoft.com/office/powerpoint/2010/main" val="821930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a:spAutoFit/>
          </a:bodyPr>
          <a:lstStyle/>
          <a:p>
            <a:endParaRPr lang="en-ZA" noProof="1"/>
          </a:p>
        </p:txBody>
      </p:sp>
      <p:sp>
        <p:nvSpPr>
          <p:cNvPr id="3" name="PlaceHolder 2"/>
          <p:cNvSpPr>
            <a:spLocks noGrp="1"/>
          </p:cNvSpPr>
          <p:nvPr>
            <p:ph type="subTitle"/>
          </p:nvPr>
        </p:nvSpPr>
        <p:spPr>
          <a:xfrm>
            <a:off x="609480" y="1604520"/>
            <a:ext cx="10972440" cy="3977280"/>
          </a:xfrm>
          <a:prstGeom prst="rect">
            <a:avLst/>
          </a:prstGeom>
        </p:spPr>
        <p:txBody>
          <a:bodyPr anchor="ctr">
            <a:spAutoFit/>
          </a:bodyPr>
          <a:lstStyle/>
          <a:p>
            <a:endParaRPr lang="en-ZA" noProof="1"/>
          </a:p>
        </p:txBody>
      </p:sp>
    </p:spTree>
    <p:extLst>
      <p:ext uri="{BB962C8B-B14F-4D97-AF65-F5344CB8AC3E}">
        <p14:creationId xmlns:p14="http://schemas.microsoft.com/office/powerpoint/2010/main" val="3832744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noProof="1"/>
              <a:t>Click to edit Master title style</a:t>
            </a:r>
            <a:endParaRPr lang="en-ZA" noProof="1"/>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1"/>
              <a:t>Edit Master text styles</a:t>
            </a:r>
          </a:p>
        </p:txBody>
      </p:sp>
      <p:sp>
        <p:nvSpPr>
          <p:cNvPr id="5" name="Date Placeholder 3">
            <a:extLst>
              <a:ext uri="{FF2B5EF4-FFF2-40B4-BE49-F238E27FC236}">
                <a16:creationId xmlns:a16="http://schemas.microsoft.com/office/drawing/2014/main" id="{E84DBEAE-2FC8-66CB-705D-D32F35769889}"/>
              </a:ext>
            </a:extLst>
          </p:cNvPr>
          <p:cNvSpPr>
            <a:spLocks noGrp="1"/>
          </p:cNvSpPr>
          <p:nvPr>
            <p:ph type="dt" sz="half" idx="10"/>
          </p:nvPr>
        </p:nvSpPr>
        <p:spPr/>
        <p:txBody>
          <a:bodyPr/>
          <a:lstStyle>
            <a:lvl1pPr>
              <a:defRPr/>
            </a:lvl1pPr>
          </a:lstStyle>
          <a:p>
            <a:pPr>
              <a:defRPr/>
            </a:pPr>
            <a:fld id="{BFEF7C81-6999-46CE-BA9C-AFEA0A4E3524}" type="datetime1">
              <a:rPr lang="en-ZA" altLang="en-US"/>
              <a:pPr>
                <a:defRPr/>
              </a:pPr>
              <a:t>2022/05/23</a:t>
            </a:fld>
            <a:endParaRPr lang="en-ZA" altLang="en-US"/>
          </a:p>
        </p:txBody>
      </p:sp>
      <p:sp>
        <p:nvSpPr>
          <p:cNvPr id="6" name="Footer Placeholder 4">
            <a:extLst>
              <a:ext uri="{FF2B5EF4-FFF2-40B4-BE49-F238E27FC236}">
                <a16:creationId xmlns:a16="http://schemas.microsoft.com/office/drawing/2014/main" id="{A980B27D-EAE4-4E89-6524-99E4DF3C14FE}"/>
              </a:ext>
            </a:extLst>
          </p:cNvPr>
          <p:cNvSpPr>
            <a:spLocks noGrp="1"/>
          </p:cNvSpPr>
          <p:nvPr>
            <p:ph type="ftr" sz="quarter" idx="11"/>
          </p:nvPr>
        </p:nvSpPr>
        <p:spPr/>
        <p:txBody>
          <a:bodyPr/>
          <a:lstStyle>
            <a:lvl1pPr>
              <a:defRPr/>
            </a:lvl1pPr>
          </a:lstStyle>
          <a:p>
            <a:pPr>
              <a:defRPr/>
            </a:pPr>
            <a:endParaRPr lang="en-ZA" altLang="en-US"/>
          </a:p>
        </p:txBody>
      </p:sp>
      <p:sp>
        <p:nvSpPr>
          <p:cNvPr id="7" name="Slide Number Placeholder 5">
            <a:extLst>
              <a:ext uri="{FF2B5EF4-FFF2-40B4-BE49-F238E27FC236}">
                <a16:creationId xmlns:a16="http://schemas.microsoft.com/office/drawing/2014/main" id="{EBEDC69B-2FC7-2D17-CEC7-90394D947D73}"/>
              </a:ext>
            </a:extLst>
          </p:cNvPr>
          <p:cNvSpPr>
            <a:spLocks noGrp="1"/>
          </p:cNvSpPr>
          <p:nvPr>
            <p:ph type="sldNum" sz="quarter" idx="12"/>
          </p:nvPr>
        </p:nvSpPr>
        <p:spPr/>
        <p:txBody>
          <a:bodyPr/>
          <a:lstStyle>
            <a:lvl1pPr>
              <a:defRPr/>
            </a:lvl1pPr>
          </a:lstStyle>
          <a:p>
            <a:fld id="{88ECAB37-31A3-4B12-AC40-7A50341EB7B9}" type="slidenum">
              <a:rPr lang="en-ZA" altLang="en-US"/>
              <a:pPr/>
              <a:t>‹#›</a:t>
            </a:fld>
            <a:endParaRPr lang="en-ZA" altLang="en-US"/>
          </a:p>
        </p:txBody>
      </p:sp>
    </p:spTree>
    <p:extLst>
      <p:ext uri="{BB962C8B-B14F-4D97-AF65-F5344CB8AC3E}">
        <p14:creationId xmlns:p14="http://schemas.microsoft.com/office/powerpoint/2010/main" val="1820312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noProof="1"/>
              <a:t>Click to edit Master title style</a:t>
            </a:r>
            <a:endParaRPr lang="en-ZA" noProof="1"/>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1"/>
              <a:t>Edit Master text styles</a:t>
            </a:r>
          </a:p>
        </p:txBody>
      </p:sp>
      <p:sp>
        <p:nvSpPr>
          <p:cNvPr id="5" name="Date Placeholder 3">
            <a:extLst>
              <a:ext uri="{FF2B5EF4-FFF2-40B4-BE49-F238E27FC236}">
                <a16:creationId xmlns:a16="http://schemas.microsoft.com/office/drawing/2014/main" id="{A1C445C2-1726-ACE9-D28B-5BD20599F94A}"/>
              </a:ext>
            </a:extLst>
          </p:cNvPr>
          <p:cNvSpPr>
            <a:spLocks noGrp="1"/>
          </p:cNvSpPr>
          <p:nvPr>
            <p:ph type="dt" sz="half" idx="10"/>
          </p:nvPr>
        </p:nvSpPr>
        <p:spPr/>
        <p:txBody>
          <a:bodyPr/>
          <a:lstStyle>
            <a:lvl1pPr>
              <a:defRPr/>
            </a:lvl1pPr>
          </a:lstStyle>
          <a:p>
            <a:pPr>
              <a:defRPr/>
            </a:pPr>
            <a:fld id="{CCBACB10-A310-46BE-9690-A4B60A8182C1}" type="datetime1">
              <a:rPr lang="en-ZA" altLang="en-US"/>
              <a:pPr>
                <a:defRPr/>
              </a:pPr>
              <a:t>2022/05/23</a:t>
            </a:fld>
            <a:endParaRPr lang="en-ZA" altLang="en-US"/>
          </a:p>
        </p:txBody>
      </p:sp>
      <p:sp>
        <p:nvSpPr>
          <p:cNvPr id="6" name="Footer Placeholder 4">
            <a:extLst>
              <a:ext uri="{FF2B5EF4-FFF2-40B4-BE49-F238E27FC236}">
                <a16:creationId xmlns:a16="http://schemas.microsoft.com/office/drawing/2014/main" id="{AAF6A1C1-513D-736A-BDDF-0527AAE937A2}"/>
              </a:ext>
            </a:extLst>
          </p:cNvPr>
          <p:cNvSpPr>
            <a:spLocks noGrp="1"/>
          </p:cNvSpPr>
          <p:nvPr>
            <p:ph type="ftr" sz="quarter" idx="11"/>
          </p:nvPr>
        </p:nvSpPr>
        <p:spPr/>
        <p:txBody>
          <a:bodyPr/>
          <a:lstStyle>
            <a:lvl1pPr>
              <a:defRPr/>
            </a:lvl1pPr>
          </a:lstStyle>
          <a:p>
            <a:pPr>
              <a:defRPr/>
            </a:pPr>
            <a:endParaRPr lang="en-ZA" altLang="en-US"/>
          </a:p>
        </p:txBody>
      </p:sp>
      <p:sp>
        <p:nvSpPr>
          <p:cNvPr id="7" name="Slide Number Placeholder 5">
            <a:extLst>
              <a:ext uri="{FF2B5EF4-FFF2-40B4-BE49-F238E27FC236}">
                <a16:creationId xmlns:a16="http://schemas.microsoft.com/office/drawing/2014/main" id="{43046801-827D-EBB6-0A05-D6C38AC35C31}"/>
              </a:ext>
            </a:extLst>
          </p:cNvPr>
          <p:cNvSpPr>
            <a:spLocks noGrp="1"/>
          </p:cNvSpPr>
          <p:nvPr>
            <p:ph type="sldNum" sz="quarter" idx="12"/>
          </p:nvPr>
        </p:nvSpPr>
        <p:spPr/>
        <p:txBody>
          <a:bodyPr/>
          <a:lstStyle>
            <a:lvl1pPr>
              <a:defRPr/>
            </a:lvl1pPr>
          </a:lstStyle>
          <a:p>
            <a:fld id="{D29882F8-D54E-4ADF-8ECB-9D1B9C596983}" type="slidenum">
              <a:rPr lang="en-ZA" altLang="en-US"/>
              <a:pPr/>
              <a:t>‹#›</a:t>
            </a:fld>
            <a:endParaRPr lang="en-ZA" altLang="en-US"/>
          </a:p>
        </p:txBody>
      </p:sp>
    </p:spTree>
    <p:extLst>
      <p:ext uri="{BB962C8B-B14F-4D97-AF65-F5344CB8AC3E}">
        <p14:creationId xmlns:p14="http://schemas.microsoft.com/office/powerpoint/2010/main" val="2007461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ZA" noProof="1"/>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4" name="Date Placeholder 3">
            <a:extLst>
              <a:ext uri="{FF2B5EF4-FFF2-40B4-BE49-F238E27FC236}">
                <a16:creationId xmlns:a16="http://schemas.microsoft.com/office/drawing/2014/main" id="{D82A6835-8CF8-8C49-8615-854F6F9DA483}"/>
              </a:ext>
            </a:extLst>
          </p:cNvPr>
          <p:cNvSpPr>
            <a:spLocks noGrp="1"/>
          </p:cNvSpPr>
          <p:nvPr>
            <p:ph type="dt" sz="half" idx="10"/>
          </p:nvPr>
        </p:nvSpPr>
        <p:spPr/>
        <p:txBody>
          <a:bodyPr/>
          <a:lstStyle>
            <a:lvl1pPr>
              <a:defRPr/>
            </a:lvl1pPr>
          </a:lstStyle>
          <a:p>
            <a:pPr>
              <a:defRPr/>
            </a:pPr>
            <a:fld id="{416BF719-BD52-4BB7-B322-5D11C23AD689}"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C5A502C7-8242-68FE-C10D-BB4727FF3F37}"/>
              </a:ext>
            </a:extLst>
          </p:cNvPr>
          <p:cNvSpPr>
            <a:spLocks noGrp="1"/>
          </p:cNvSpPr>
          <p:nvPr>
            <p:ph type="ftr" sz="quarter" idx="11"/>
          </p:nvPr>
        </p:nvSpPr>
        <p:spPr/>
        <p:txBody>
          <a:bodyPr/>
          <a:lstStyle>
            <a:lvl1pPr>
              <a:defRPr/>
            </a:lvl1pPr>
          </a:lstStyle>
          <a:p>
            <a:pPr>
              <a:defRPr/>
            </a:pPr>
            <a:endParaRPr lang="en-ZA" altLang="en-US"/>
          </a:p>
        </p:txBody>
      </p:sp>
      <p:sp>
        <p:nvSpPr>
          <p:cNvPr id="6" name="Slide Number Placeholder 5">
            <a:extLst>
              <a:ext uri="{FF2B5EF4-FFF2-40B4-BE49-F238E27FC236}">
                <a16:creationId xmlns:a16="http://schemas.microsoft.com/office/drawing/2014/main" id="{4AD5EEB8-40CA-AE01-9D74-DD298CCDBBCA}"/>
              </a:ext>
            </a:extLst>
          </p:cNvPr>
          <p:cNvSpPr>
            <a:spLocks noGrp="1"/>
          </p:cNvSpPr>
          <p:nvPr>
            <p:ph type="sldNum" sz="quarter" idx="12"/>
          </p:nvPr>
        </p:nvSpPr>
        <p:spPr/>
        <p:txBody>
          <a:bodyPr/>
          <a:lstStyle>
            <a:lvl1pPr>
              <a:defRPr/>
            </a:lvl1pPr>
          </a:lstStyle>
          <a:p>
            <a:fld id="{144D3925-BFF8-48A7-8474-69165F525974}" type="slidenum">
              <a:rPr lang="en-ZA" altLang="en-US"/>
              <a:pPr/>
              <a:t>‹#›</a:t>
            </a:fld>
            <a:endParaRPr lang="en-ZA" altLang="en-US"/>
          </a:p>
        </p:txBody>
      </p:sp>
    </p:spTree>
    <p:extLst>
      <p:ext uri="{BB962C8B-B14F-4D97-AF65-F5344CB8AC3E}">
        <p14:creationId xmlns:p14="http://schemas.microsoft.com/office/powerpoint/2010/main" val="597491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noProof="1"/>
              <a:t>Click to edit Master title style</a:t>
            </a:r>
            <a:endParaRPr lang="en-ZA" noProof="1"/>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4" name="Date Placeholder 3">
            <a:extLst>
              <a:ext uri="{FF2B5EF4-FFF2-40B4-BE49-F238E27FC236}">
                <a16:creationId xmlns:a16="http://schemas.microsoft.com/office/drawing/2014/main" id="{8A260F67-D251-D436-65B1-4B8B94FF6713}"/>
              </a:ext>
            </a:extLst>
          </p:cNvPr>
          <p:cNvSpPr>
            <a:spLocks noGrp="1"/>
          </p:cNvSpPr>
          <p:nvPr>
            <p:ph type="dt" sz="half" idx="10"/>
          </p:nvPr>
        </p:nvSpPr>
        <p:spPr/>
        <p:txBody>
          <a:bodyPr/>
          <a:lstStyle>
            <a:lvl1pPr>
              <a:defRPr/>
            </a:lvl1pPr>
          </a:lstStyle>
          <a:p>
            <a:pPr>
              <a:defRPr/>
            </a:pPr>
            <a:fld id="{ADBA41A6-153C-4706-9C21-2B8C898BA598}"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171C7911-4413-007F-BD99-C57E2DA31BA3}"/>
              </a:ext>
            </a:extLst>
          </p:cNvPr>
          <p:cNvSpPr>
            <a:spLocks noGrp="1"/>
          </p:cNvSpPr>
          <p:nvPr>
            <p:ph type="ftr" sz="quarter" idx="11"/>
          </p:nvPr>
        </p:nvSpPr>
        <p:spPr/>
        <p:txBody>
          <a:bodyPr/>
          <a:lstStyle>
            <a:lvl1pPr>
              <a:defRPr/>
            </a:lvl1pPr>
          </a:lstStyle>
          <a:p>
            <a:pPr>
              <a:defRPr/>
            </a:pPr>
            <a:endParaRPr lang="en-ZA" altLang="en-US"/>
          </a:p>
        </p:txBody>
      </p:sp>
      <p:sp>
        <p:nvSpPr>
          <p:cNvPr id="6" name="Slide Number Placeholder 5">
            <a:extLst>
              <a:ext uri="{FF2B5EF4-FFF2-40B4-BE49-F238E27FC236}">
                <a16:creationId xmlns:a16="http://schemas.microsoft.com/office/drawing/2014/main" id="{204779F1-2A16-BF3B-5EEC-8CDABE538444}"/>
              </a:ext>
            </a:extLst>
          </p:cNvPr>
          <p:cNvSpPr>
            <a:spLocks noGrp="1"/>
          </p:cNvSpPr>
          <p:nvPr>
            <p:ph type="sldNum" sz="quarter" idx="12"/>
          </p:nvPr>
        </p:nvSpPr>
        <p:spPr/>
        <p:txBody>
          <a:bodyPr/>
          <a:lstStyle>
            <a:lvl1pPr>
              <a:defRPr/>
            </a:lvl1pPr>
          </a:lstStyle>
          <a:p>
            <a:fld id="{83BCB4C7-D59E-4BC5-BCED-851564A1C181}" type="slidenum">
              <a:rPr lang="en-ZA" altLang="en-US"/>
              <a:pPr/>
              <a:t>‹#›</a:t>
            </a:fld>
            <a:endParaRPr lang="en-ZA" altLang="en-US"/>
          </a:p>
        </p:txBody>
      </p:sp>
    </p:spTree>
    <p:extLst>
      <p:ext uri="{BB962C8B-B14F-4D97-AF65-F5344CB8AC3E}">
        <p14:creationId xmlns:p14="http://schemas.microsoft.com/office/powerpoint/2010/main" val="2967427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Content">
    <p:bg>
      <p:bgPr>
        <a:solidFill>
          <a:schemeClr val="bg1"/>
        </a:solidFill>
        <a:effectLst/>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spAutoFit/>
          </a:bodyPr>
          <a:lstStyle/>
          <a:p>
            <a:endParaRPr lang="en-ZA" noProof="1"/>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ZA" noProof="1"/>
          </a:p>
        </p:txBody>
      </p:sp>
      <p:sp>
        <p:nvSpPr>
          <p:cNvPr id="6" name="Date Placeholder 1">
            <a:extLst>
              <a:ext uri="{FF2B5EF4-FFF2-40B4-BE49-F238E27FC236}">
                <a16:creationId xmlns:a16="http://schemas.microsoft.com/office/drawing/2014/main" id="{5EEB39FA-89F7-4924-E1CC-51B06582BF90}"/>
              </a:ext>
            </a:extLst>
          </p:cNvPr>
          <p:cNvSpPr>
            <a:spLocks noGrp="1"/>
          </p:cNvSpPr>
          <p:nvPr>
            <p:ph type="dt" sz="half" idx="10"/>
          </p:nvPr>
        </p:nvSpPr>
        <p:spPr/>
        <p:txBody>
          <a:bodyPr/>
          <a:lstStyle>
            <a:lvl1pPr>
              <a:defRPr/>
            </a:lvl1pPr>
          </a:lstStyle>
          <a:p>
            <a:pPr>
              <a:defRPr/>
            </a:pPr>
            <a:fld id="{1865AF1D-8980-41A4-ADAA-B0FC18B0FCF9}" type="datetime1">
              <a:rPr lang="en-ZA" altLang="en-US"/>
              <a:pPr>
                <a:defRPr/>
              </a:pPr>
              <a:t>2022/05/23</a:t>
            </a:fld>
            <a:endParaRPr lang="en-ZA" altLang="en-US"/>
          </a:p>
        </p:txBody>
      </p:sp>
      <p:sp>
        <p:nvSpPr>
          <p:cNvPr id="7" name="Footer Placeholder 2">
            <a:extLst>
              <a:ext uri="{FF2B5EF4-FFF2-40B4-BE49-F238E27FC236}">
                <a16:creationId xmlns:a16="http://schemas.microsoft.com/office/drawing/2014/main" id="{A392394B-1619-CAC3-3592-1D4FE2FFE998}"/>
              </a:ext>
            </a:extLst>
          </p:cNvPr>
          <p:cNvSpPr>
            <a:spLocks noGrp="1"/>
          </p:cNvSpPr>
          <p:nvPr>
            <p:ph type="ftr" sz="quarter" idx="11"/>
          </p:nvPr>
        </p:nvSpPr>
        <p:spPr/>
        <p:txBody>
          <a:bodyPr/>
          <a:lstStyle>
            <a:lvl1pPr>
              <a:defRPr/>
            </a:lvl1pPr>
          </a:lstStyle>
          <a:p>
            <a:pPr>
              <a:defRPr/>
            </a:pPr>
            <a:endParaRPr lang="en-ZA" altLang="en-US"/>
          </a:p>
        </p:txBody>
      </p:sp>
      <p:sp>
        <p:nvSpPr>
          <p:cNvPr id="8" name="Slide Number Placeholder 5">
            <a:extLst>
              <a:ext uri="{FF2B5EF4-FFF2-40B4-BE49-F238E27FC236}">
                <a16:creationId xmlns:a16="http://schemas.microsoft.com/office/drawing/2014/main" id="{CA6C6F01-5140-3411-D5C4-2B3D9E16CE5A}"/>
              </a:ext>
            </a:extLst>
          </p:cNvPr>
          <p:cNvSpPr>
            <a:spLocks noGrp="1"/>
          </p:cNvSpPr>
          <p:nvPr>
            <p:ph type="sldNum" sz="quarter" idx="12"/>
          </p:nvPr>
        </p:nvSpPr>
        <p:spPr/>
        <p:txBody>
          <a:bodyPr/>
          <a:lstStyle>
            <a:lvl1pPr>
              <a:defRPr/>
            </a:lvl1pPr>
          </a:lstStyle>
          <a:p>
            <a:fld id="{47F47CBE-AE31-4613-B31B-49D8474FA551}" type="slidenum">
              <a:rPr lang="en-ZA" altLang="en-US"/>
              <a:pPr/>
              <a:t>‹#›</a:t>
            </a:fld>
            <a:endParaRPr lang="en-ZA" altLang="en-US"/>
          </a:p>
        </p:txBody>
      </p:sp>
    </p:spTree>
    <p:extLst>
      <p:ext uri="{BB962C8B-B14F-4D97-AF65-F5344CB8AC3E}">
        <p14:creationId xmlns:p14="http://schemas.microsoft.com/office/powerpoint/2010/main" val="853474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Title Slide">
    <p:bg>
      <p:bgPr>
        <a:solidFill>
          <a:schemeClr val="bg1"/>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spAutoFit/>
          </a:bodyPr>
          <a:lstStyle/>
          <a:p>
            <a:endParaRPr lang="en-ZA" noProof="1"/>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endParaRPr lang="en-ZA" noProof="1"/>
          </a:p>
        </p:txBody>
      </p:sp>
      <p:sp>
        <p:nvSpPr>
          <p:cNvPr id="4" name="Date Placeholder 3">
            <a:extLst>
              <a:ext uri="{FF2B5EF4-FFF2-40B4-BE49-F238E27FC236}">
                <a16:creationId xmlns:a16="http://schemas.microsoft.com/office/drawing/2014/main" id="{37083E67-162D-DC90-CBAD-E8C6137AF4AA}"/>
              </a:ext>
            </a:extLst>
          </p:cNvPr>
          <p:cNvSpPr>
            <a:spLocks noGrp="1"/>
          </p:cNvSpPr>
          <p:nvPr>
            <p:ph type="dt" sz="half" idx="10"/>
          </p:nvPr>
        </p:nvSpPr>
        <p:spPr/>
        <p:txBody>
          <a:bodyPr/>
          <a:lstStyle>
            <a:lvl1pPr>
              <a:defRPr/>
            </a:lvl1pPr>
          </a:lstStyle>
          <a:p>
            <a:pPr>
              <a:defRPr/>
            </a:pPr>
            <a:fld id="{141993DC-B09A-41A0-A80B-9858941B5475}"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11B3C27E-C051-064B-92C8-193472476F82}"/>
              </a:ext>
            </a:extLst>
          </p:cNvPr>
          <p:cNvSpPr>
            <a:spLocks noGrp="1"/>
          </p:cNvSpPr>
          <p:nvPr>
            <p:ph type="ftr" sz="quarter" idx="11"/>
          </p:nvPr>
        </p:nvSpPr>
        <p:spPr/>
        <p:txBody>
          <a:bodyPr/>
          <a:lstStyle>
            <a:lvl1pPr>
              <a:defRPr/>
            </a:lvl1pPr>
          </a:lstStyle>
          <a:p>
            <a:pPr>
              <a:defRPr/>
            </a:pPr>
            <a:endParaRPr lang="en-ZA" altLang="en-US"/>
          </a:p>
        </p:txBody>
      </p:sp>
      <p:sp>
        <p:nvSpPr>
          <p:cNvPr id="6" name="Slide Number Placeholder 5">
            <a:extLst>
              <a:ext uri="{FF2B5EF4-FFF2-40B4-BE49-F238E27FC236}">
                <a16:creationId xmlns:a16="http://schemas.microsoft.com/office/drawing/2014/main" id="{7B53D63C-EC10-DA50-250C-291FA39C729D}"/>
              </a:ext>
            </a:extLst>
          </p:cNvPr>
          <p:cNvSpPr>
            <a:spLocks noGrp="1"/>
          </p:cNvSpPr>
          <p:nvPr>
            <p:ph type="sldNum" sz="quarter" idx="12"/>
          </p:nvPr>
        </p:nvSpPr>
        <p:spPr/>
        <p:txBody>
          <a:bodyPr/>
          <a:lstStyle>
            <a:lvl1pPr>
              <a:defRPr/>
            </a:lvl1pPr>
          </a:lstStyle>
          <a:p>
            <a:fld id="{5A268DFD-329A-4EBD-BEFA-61F572B4B8B3}" type="slidenum">
              <a:rPr lang="en-ZA" altLang="en-US"/>
              <a:pPr/>
              <a:t>‹#›</a:t>
            </a:fld>
            <a:endParaRPr lang="en-ZA" altLang="en-US"/>
          </a:p>
        </p:txBody>
      </p:sp>
    </p:spTree>
    <p:extLst>
      <p:ext uri="{BB962C8B-B14F-4D97-AF65-F5344CB8AC3E}">
        <p14:creationId xmlns:p14="http://schemas.microsoft.com/office/powerpoint/2010/main" val="1917137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itle, 2 Content">
    <p:bg>
      <p:bgPr>
        <a:solidFill>
          <a:schemeClr val="bg1"/>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spAutoFit/>
          </a:bodyPr>
          <a:lstStyle/>
          <a:p>
            <a:endParaRPr lang="en-ZA" noProof="1"/>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ZA" noProof="1"/>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ZA" noProof="1"/>
          </a:p>
        </p:txBody>
      </p:sp>
      <p:sp>
        <p:nvSpPr>
          <p:cNvPr id="5" name="Date Placeholder 1">
            <a:extLst>
              <a:ext uri="{FF2B5EF4-FFF2-40B4-BE49-F238E27FC236}">
                <a16:creationId xmlns:a16="http://schemas.microsoft.com/office/drawing/2014/main" id="{6898BFCA-CC5F-7C6F-1CD1-0C19586F53B9}"/>
              </a:ext>
            </a:extLst>
          </p:cNvPr>
          <p:cNvSpPr>
            <a:spLocks noGrp="1"/>
          </p:cNvSpPr>
          <p:nvPr>
            <p:ph type="dt" sz="half" idx="10"/>
          </p:nvPr>
        </p:nvSpPr>
        <p:spPr/>
        <p:txBody>
          <a:bodyPr/>
          <a:lstStyle>
            <a:lvl1pPr>
              <a:defRPr/>
            </a:lvl1pPr>
          </a:lstStyle>
          <a:p>
            <a:pPr>
              <a:defRPr/>
            </a:pPr>
            <a:fld id="{2028AD8A-A2E9-4115-B798-62D67C68908C}" type="datetime1">
              <a:rPr lang="en-ZA" altLang="en-US"/>
              <a:pPr>
                <a:defRPr/>
              </a:pPr>
              <a:t>2022/05/23</a:t>
            </a:fld>
            <a:endParaRPr lang="en-ZA" altLang="en-US"/>
          </a:p>
        </p:txBody>
      </p:sp>
      <p:sp>
        <p:nvSpPr>
          <p:cNvPr id="9" name="Footer Placeholder 2">
            <a:extLst>
              <a:ext uri="{FF2B5EF4-FFF2-40B4-BE49-F238E27FC236}">
                <a16:creationId xmlns:a16="http://schemas.microsoft.com/office/drawing/2014/main" id="{2A8E5A41-CFCF-4F95-FEA9-9738E7634638}"/>
              </a:ext>
            </a:extLst>
          </p:cNvPr>
          <p:cNvSpPr>
            <a:spLocks noGrp="1"/>
          </p:cNvSpPr>
          <p:nvPr>
            <p:ph type="ftr" sz="quarter" idx="11"/>
          </p:nvPr>
        </p:nvSpPr>
        <p:spPr/>
        <p:txBody>
          <a:bodyPr/>
          <a:lstStyle>
            <a:lvl1pPr>
              <a:defRPr/>
            </a:lvl1pPr>
          </a:lstStyle>
          <a:p>
            <a:pPr>
              <a:defRPr/>
            </a:pPr>
            <a:endParaRPr lang="en-ZA" altLang="en-US"/>
          </a:p>
        </p:txBody>
      </p:sp>
      <p:sp>
        <p:nvSpPr>
          <p:cNvPr id="10" name="Slide Number Placeholder 3">
            <a:extLst>
              <a:ext uri="{FF2B5EF4-FFF2-40B4-BE49-F238E27FC236}">
                <a16:creationId xmlns:a16="http://schemas.microsoft.com/office/drawing/2014/main" id="{4543F9C5-0BD2-7647-E43D-FF873D0DB127}"/>
              </a:ext>
            </a:extLst>
          </p:cNvPr>
          <p:cNvSpPr>
            <a:spLocks noGrp="1"/>
          </p:cNvSpPr>
          <p:nvPr>
            <p:ph type="sldNum" sz="quarter" idx="12"/>
          </p:nvPr>
        </p:nvSpPr>
        <p:spPr/>
        <p:txBody>
          <a:bodyPr/>
          <a:lstStyle>
            <a:lvl1pPr>
              <a:defRPr/>
            </a:lvl1pPr>
          </a:lstStyle>
          <a:p>
            <a:fld id="{0A3C915F-20D6-4458-8A3C-28BB1AB51C1C}" type="slidenum">
              <a:rPr lang="en-ZA" altLang="en-US"/>
              <a:pPr/>
              <a:t>‹#›</a:t>
            </a:fld>
            <a:endParaRPr lang="en-ZA" altLang="en-US"/>
          </a:p>
        </p:txBody>
      </p:sp>
    </p:spTree>
    <p:extLst>
      <p:ext uri="{BB962C8B-B14F-4D97-AF65-F5344CB8AC3E}">
        <p14:creationId xmlns:p14="http://schemas.microsoft.com/office/powerpoint/2010/main" val="63186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en-US" noProof="1"/>
              <a:t>Click to edit Master subtitle style</a:t>
            </a:r>
          </a:p>
        </p:txBody>
      </p:sp>
      <p:sp>
        <p:nvSpPr>
          <p:cNvPr id="4" name="Date Placeholder 3">
            <a:extLst>
              <a:ext uri="{FF2B5EF4-FFF2-40B4-BE49-F238E27FC236}">
                <a16:creationId xmlns:a16="http://schemas.microsoft.com/office/drawing/2014/main" id="{6C1A23CF-78A9-C9E4-868B-1FD71A768344}"/>
              </a:ext>
            </a:extLst>
          </p:cNvPr>
          <p:cNvSpPr>
            <a:spLocks noGrp="1"/>
          </p:cNvSpPr>
          <p:nvPr>
            <p:ph type="dt" sz="half" idx="10"/>
          </p:nvPr>
        </p:nvSpPr>
        <p:spPr/>
        <p:txBody>
          <a:bodyPr/>
          <a:lstStyle>
            <a:lvl1pPr>
              <a:defRPr/>
            </a:lvl1pPr>
          </a:lstStyle>
          <a:p>
            <a:pPr>
              <a:defRPr/>
            </a:pPr>
            <a:fld id="{FF5482AF-28CF-4EB6-9DAE-299DCDCEC70A}"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E9AE75AD-1CF0-F396-C659-FB43FF15844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1AC4F45-B42C-15BE-29FA-645E4D4855F9}"/>
              </a:ext>
            </a:extLst>
          </p:cNvPr>
          <p:cNvSpPr>
            <a:spLocks noGrp="1"/>
          </p:cNvSpPr>
          <p:nvPr>
            <p:ph type="sldNum" sz="quarter" idx="12"/>
          </p:nvPr>
        </p:nvSpPr>
        <p:spPr/>
        <p:txBody>
          <a:bodyPr/>
          <a:lstStyle>
            <a:lvl1pPr>
              <a:defRPr/>
            </a:lvl1pPr>
          </a:lstStyle>
          <a:p>
            <a:fld id="{6DBC423E-90CF-494F-8011-57B42D8DCA0E}" type="slidenum">
              <a:rPr lang="en-US" altLang="en-US"/>
              <a:pPr/>
              <a:t>‹#›</a:t>
            </a:fld>
            <a:endParaRPr lang="en-US" altLang="en-US"/>
          </a:p>
        </p:txBody>
      </p:sp>
    </p:spTree>
    <p:extLst>
      <p:ext uri="{BB962C8B-B14F-4D97-AF65-F5344CB8AC3E}">
        <p14:creationId xmlns:p14="http://schemas.microsoft.com/office/powerpoint/2010/main" val="804377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DDCC5A1B-6163-E78B-63AD-2F11AE3E94BC}"/>
              </a:ext>
            </a:extLst>
          </p:cNvPr>
          <p:cNvSpPr>
            <a:spLocks noGrp="1"/>
          </p:cNvSpPr>
          <p:nvPr>
            <p:ph type="dt" sz="half" idx="10"/>
          </p:nvPr>
        </p:nvSpPr>
        <p:spPr/>
        <p:txBody>
          <a:bodyPr/>
          <a:lstStyle>
            <a:lvl1pPr>
              <a:defRPr/>
            </a:lvl1pPr>
          </a:lstStyle>
          <a:p>
            <a:pPr>
              <a:defRPr/>
            </a:pPr>
            <a:fld id="{B196B7BA-55A4-4C3B-9C5E-EE7EB3A6795D}"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C6B8953C-4720-C3DB-5E04-35D974DCEA3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1905FFC-F7EC-7D3F-8D9F-635CDF932267}"/>
              </a:ext>
            </a:extLst>
          </p:cNvPr>
          <p:cNvSpPr>
            <a:spLocks noGrp="1"/>
          </p:cNvSpPr>
          <p:nvPr>
            <p:ph type="sldNum" sz="quarter" idx="12"/>
          </p:nvPr>
        </p:nvSpPr>
        <p:spPr/>
        <p:txBody>
          <a:bodyPr/>
          <a:lstStyle>
            <a:lvl1pPr>
              <a:defRPr/>
            </a:lvl1pPr>
          </a:lstStyle>
          <a:p>
            <a:fld id="{069A6F2A-6BD7-4BCA-A175-DA5FAF23E905}" type="slidenum">
              <a:rPr lang="en-US" altLang="en-US"/>
              <a:pPr/>
              <a:t>‹#›</a:t>
            </a:fld>
            <a:endParaRPr lang="en-US" altLang="en-US"/>
          </a:p>
        </p:txBody>
      </p:sp>
    </p:spTree>
    <p:extLst>
      <p:ext uri="{BB962C8B-B14F-4D97-AF65-F5344CB8AC3E}">
        <p14:creationId xmlns:p14="http://schemas.microsoft.com/office/powerpoint/2010/main" val="2726207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16:creationId xmlns:a16="http://schemas.microsoft.com/office/drawing/2014/main" id="{383633F0-91E1-17A1-D145-7A8F6A3205FC}"/>
              </a:ext>
            </a:extLst>
          </p:cNvPr>
          <p:cNvSpPr>
            <a:spLocks noGrp="1"/>
          </p:cNvSpPr>
          <p:nvPr>
            <p:ph type="dt" sz="half" idx="10"/>
          </p:nvPr>
        </p:nvSpPr>
        <p:spPr/>
        <p:txBody>
          <a:bodyPr/>
          <a:lstStyle>
            <a:lvl1pPr>
              <a:defRPr/>
            </a:lvl1pPr>
          </a:lstStyle>
          <a:p>
            <a:pPr>
              <a:defRPr/>
            </a:pPr>
            <a:fld id="{653FE581-75EE-4E5B-B421-57C0E0D4F36E}"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26E1ED75-42AA-1271-A80F-7A2C4410A4D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E28281B-B9AB-B4D6-BD75-311F6041EAA1}"/>
              </a:ext>
            </a:extLst>
          </p:cNvPr>
          <p:cNvSpPr>
            <a:spLocks noGrp="1"/>
          </p:cNvSpPr>
          <p:nvPr>
            <p:ph type="sldNum" sz="quarter" idx="12"/>
          </p:nvPr>
        </p:nvSpPr>
        <p:spPr/>
        <p:txBody>
          <a:bodyPr/>
          <a:lstStyle>
            <a:lvl1pPr>
              <a:defRPr/>
            </a:lvl1pPr>
          </a:lstStyle>
          <a:p>
            <a:fld id="{8A284A99-D948-40C1-95AE-4066E3D919DB}" type="slidenum">
              <a:rPr lang="en-US" altLang="en-US"/>
              <a:pPr/>
              <a:t>‹#›</a:t>
            </a:fld>
            <a:endParaRPr lang="en-US" altLang="en-US"/>
          </a:p>
        </p:txBody>
      </p:sp>
    </p:spTree>
    <p:extLst>
      <p:ext uri="{BB962C8B-B14F-4D97-AF65-F5344CB8AC3E}">
        <p14:creationId xmlns:p14="http://schemas.microsoft.com/office/powerpoint/2010/main" val="122047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a:spAutoFit/>
          </a:bodyPr>
          <a:lstStyle/>
          <a:p>
            <a:endParaRPr lang="en-ZA" noProof="1"/>
          </a:p>
        </p:txBody>
      </p:sp>
      <p:sp>
        <p:nvSpPr>
          <p:cNvPr id="5" name="PlaceHolder 2"/>
          <p:cNvSpPr>
            <a:spLocks noGrp="1"/>
          </p:cNvSpPr>
          <p:nvPr>
            <p:ph type="body"/>
          </p:nvPr>
        </p:nvSpPr>
        <p:spPr>
          <a:xfrm>
            <a:off x="609480" y="1604520"/>
            <a:ext cx="10972440" cy="3977280"/>
          </a:xfrm>
          <a:prstGeom prst="rect">
            <a:avLst/>
          </a:prstGeom>
        </p:spPr>
        <p:txBody>
          <a:bodyPr/>
          <a:lstStyle/>
          <a:p>
            <a:endParaRPr lang="en-ZA" noProof="1"/>
          </a:p>
        </p:txBody>
      </p:sp>
    </p:spTree>
    <p:extLst>
      <p:ext uri="{BB962C8B-B14F-4D97-AF65-F5344CB8AC3E}">
        <p14:creationId xmlns:p14="http://schemas.microsoft.com/office/powerpoint/2010/main" val="195326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id="{43721044-4D94-5AFA-4F2F-4DF908AEAE0B}"/>
              </a:ext>
            </a:extLst>
          </p:cNvPr>
          <p:cNvSpPr>
            <a:spLocks noGrp="1"/>
          </p:cNvSpPr>
          <p:nvPr>
            <p:ph type="dt" sz="half" idx="10"/>
          </p:nvPr>
        </p:nvSpPr>
        <p:spPr/>
        <p:txBody>
          <a:bodyPr/>
          <a:lstStyle>
            <a:lvl1pPr>
              <a:defRPr/>
            </a:lvl1pPr>
          </a:lstStyle>
          <a:p>
            <a:pPr>
              <a:defRPr/>
            </a:pPr>
            <a:fld id="{A27525A4-7C1E-4242-9C63-58C369C58C78}" type="datetime1">
              <a:rPr lang="en-ZA" altLang="en-US"/>
              <a:pPr>
                <a:defRPr/>
              </a:pPr>
              <a:t>2022/05/23</a:t>
            </a:fld>
            <a:endParaRPr lang="en-ZA" altLang="en-US"/>
          </a:p>
        </p:txBody>
      </p:sp>
      <p:sp>
        <p:nvSpPr>
          <p:cNvPr id="6" name="Footer Placeholder 4">
            <a:extLst>
              <a:ext uri="{FF2B5EF4-FFF2-40B4-BE49-F238E27FC236}">
                <a16:creationId xmlns:a16="http://schemas.microsoft.com/office/drawing/2014/main" id="{2BEEAD42-DDAA-260A-614E-73F2E7D446E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DEF2AF42-13A7-372D-BEFA-F609BE023660}"/>
              </a:ext>
            </a:extLst>
          </p:cNvPr>
          <p:cNvSpPr>
            <a:spLocks noGrp="1"/>
          </p:cNvSpPr>
          <p:nvPr>
            <p:ph type="sldNum" sz="quarter" idx="12"/>
          </p:nvPr>
        </p:nvSpPr>
        <p:spPr/>
        <p:txBody>
          <a:bodyPr/>
          <a:lstStyle>
            <a:lvl1pPr>
              <a:defRPr/>
            </a:lvl1pPr>
          </a:lstStyle>
          <a:p>
            <a:fld id="{05EC85E7-D7F1-4384-9769-C9C541E31BFD}" type="slidenum">
              <a:rPr lang="en-US" altLang="en-US"/>
              <a:pPr/>
              <a:t>‹#›</a:t>
            </a:fld>
            <a:endParaRPr lang="en-US" altLang="en-US"/>
          </a:p>
        </p:txBody>
      </p:sp>
    </p:spTree>
    <p:extLst>
      <p:ext uri="{BB962C8B-B14F-4D97-AF65-F5344CB8AC3E}">
        <p14:creationId xmlns:p14="http://schemas.microsoft.com/office/powerpoint/2010/main" val="2324004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id="{B91C2630-11E8-828A-79A3-D6CC9B9487F4}"/>
              </a:ext>
            </a:extLst>
          </p:cNvPr>
          <p:cNvSpPr>
            <a:spLocks noGrp="1"/>
          </p:cNvSpPr>
          <p:nvPr>
            <p:ph type="dt" sz="half" idx="10"/>
          </p:nvPr>
        </p:nvSpPr>
        <p:spPr/>
        <p:txBody>
          <a:bodyPr/>
          <a:lstStyle>
            <a:lvl1pPr>
              <a:defRPr/>
            </a:lvl1pPr>
          </a:lstStyle>
          <a:p>
            <a:pPr>
              <a:defRPr/>
            </a:pPr>
            <a:fld id="{54FE491E-8F5D-4709-9868-BB969275088F}" type="datetime1">
              <a:rPr lang="en-ZA" altLang="en-US"/>
              <a:pPr>
                <a:defRPr/>
              </a:pPr>
              <a:t>2022/05/23</a:t>
            </a:fld>
            <a:endParaRPr lang="en-ZA" altLang="en-US"/>
          </a:p>
        </p:txBody>
      </p:sp>
      <p:sp>
        <p:nvSpPr>
          <p:cNvPr id="8" name="Footer Placeholder 4">
            <a:extLst>
              <a:ext uri="{FF2B5EF4-FFF2-40B4-BE49-F238E27FC236}">
                <a16:creationId xmlns:a16="http://schemas.microsoft.com/office/drawing/2014/main" id="{CD2C9CB8-7D1C-E9D9-E328-136793B27FEC}"/>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41918BDE-77C0-20D5-15FA-5F763F628A52}"/>
              </a:ext>
            </a:extLst>
          </p:cNvPr>
          <p:cNvSpPr>
            <a:spLocks noGrp="1"/>
          </p:cNvSpPr>
          <p:nvPr>
            <p:ph type="sldNum" sz="quarter" idx="12"/>
          </p:nvPr>
        </p:nvSpPr>
        <p:spPr/>
        <p:txBody>
          <a:bodyPr/>
          <a:lstStyle>
            <a:lvl1pPr>
              <a:defRPr/>
            </a:lvl1pPr>
          </a:lstStyle>
          <a:p>
            <a:fld id="{DEC2B011-96DD-4260-A519-71097F9DC7B0}" type="slidenum">
              <a:rPr lang="en-US" altLang="en-US"/>
              <a:pPr/>
              <a:t>‹#›</a:t>
            </a:fld>
            <a:endParaRPr lang="en-US" altLang="en-US"/>
          </a:p>
        </p:txBody>
      </p:sp>
    </p:spTree>
    <p:extLst>
      <p:ext uri="{BB962C8B-B14F-4D97-AF65-F5344CB8AC3E}">
        <p14:creationId xmlns:p14="http://schemas.microsoft.com/office/powerpoint/2010/main" val="1020128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id="{19BD0D6A-B8CB-7004-B879-9AB946B34931}"/>
              </a:ext>
            </a:extLst>
          </p:cNvPr>
          <p:cNvSpPr>
            <a:spLocks noGrp="1"/>
          </p:cNvSpPr>
          <p:nvPr>
            <p:ph type="dt" sz="half" idx="10"/>
          </p:nvPr>
        </p:nvSpPr>
        <p:spPr/>
        <p:txBody>
          <a:bodyPr/>
          <a:lstStyle>
            <a:lvl1pPr>
              <a:defRPr/>
            </a:lvl1pPr>
          </a:lstStyle>
          <a:p>
            <a:pPr>
              <a:defRPr/>
            </a:pPr>
            <a:fld id="{08E4B2B8-144C-411F-B3E2-1B4EF8B0491E}" type="datetime1">
              <a:rPr lang="en-ZA" altLang="en-US"/>
              <a:pPr>
                <a:defRPr/>
              </a:pPr>
              <a:t>2022/05/23</a:t>
            </a:fld>
            <a:endParaRPr lang="en-ZA" altLang="en-US"/>
          </a:p>
        </p:txBody>
      </p:sp>
      <p:sp>
        <p:nvSpPr>
          <p:cNvPr id="4" name="Footer Placeholder 4">
            <a:extLst>
              <a:ext uri="{FF2B5EF4-FFF2-40B4-BE49-F238E27FC236}">
                <a16:creationId xmlns:a16="http://schemas.microsoft.com/office/drawing/2014/main" id="{F5F5EDC7-BAB0-3904-98DB-171514D0FB0F}"/>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2E1C66F7-04E1-E45B-32D2-C4FD5C0237EE}"/>
              </a:ext>
            </a:extLst>
          </p:cNvPr>
          <p:cNvSpPr>
            <a:spLocks noGrp="1"/>
          </p:cNvSpPr>
          <p:nvPr>
            <p:ph type="sldNum" sz="quarter" idx="12"/>
          </p:nvPr>
        </p:nvSpPr>
        <p:spPr/>
        <p:txBody>
          <a:bodyPr/>
          <a:lstStyle>
            <a:lvl1pPr>
              <a:defRPr/>
            </a:lvl1pPr>
          </a:lstStyle>
          <a:p>
            <a:fld id="{AEBCB09A-2648-466B-8DEE-A74054C4A6E5}" type="slidenum">
              <a:rPr lang="en-US" altLang="en-US"/>
              <a:pPr/>
              <a:t>‹#›</a:t>
            </a:fld>
            <a:endParaRPr lang="en-US" altLang="en-US"/>
          </a:p>
        </p:txBody>
      </p:sp>
    </p:spTree>
    <p:extLst>
      <p:ext uri="{BB962C8B-B14F-4D97-AF65-F5344CB8AC3E}">
        <p14:creationId xmlns:p14="http://schemas.microsoft.com/office/powerpoint/2010/main" val="328324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90E839-E3D4-FB65-DE1E-B93A43252064}"/>
              </a:ext>
            </a:extLst>
          </p:cNvPr>
          <p:cNvSpPr>
            <a:spLocks noGrp="1"/>
          </p:cNvSpPr>
          <p:nvPr>
            <p:ph type="dt" sz="half" idx="10"/>
          </p:nvPr>
        </p:nvSpPr>
        <p:spPr/>
        <p:txBody>
          <a:bodyPr/>
          <a:lstStyle>
            <a:lvl1pPr>
              <a:defRPr/>
            </a:lvl1pPr>
          </a:lstStyle>
          <a:p>
            <a:pPr>
              <a:defRPr/>
            </a:pPr>
            <a:fld id="{924A30BA-A1A8-4FB3-B124-6901971E80D4}" type="datetime1">
              <a:rPr lang="en-ZA" altLang="en-US"/>
              <a:pPr>
                <a:defRPr/>
              </a:pPr>
              <a:t>2022/05/23</a:t>
            </a:fld>
            <a:endParaRPr lang="en-ZA" altLang="en-US"/>
          </a:p>
        </p:txBody>
      </p:sp>
      <p:sp>
        <p:nvSpPr>
          <p:cNvPr id="3" name="Footer Placeholder 4">
            <a:extLst>
              <a:ext uri="{FF2B5EF4-FFF2-40B4-BE49-F238E27FC236}">
                <a16:creationId xmlns:a16="http://schemas.microsoft.com/office/drawing/2014/main" id="{23DB62CE-CF10-0CF9-5E2B-8E8EA56FBC1A}"/>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945211B6-1257-C7A0-103C-0F1399A56A73}"/>
              </a:ext>
            </a:extLst>
          </p:cNvPr>
          <p:cNvSpPr>
            <a:spLocks noGrp="1"/>
          </p:cNvSpPr>
          <p:nvPr>
            <p:ph type="sldNum" sz="quarter" idx="12"/>
          </p:nvPr>
        </p:nvSpPr>
        <p:spPr/>
        <p:txBody>
          <a:bodyPr/>
          <a:lstStyle>
            <a:lvl1pPr>
              <a:defRPr/>
            </a:lvl1pPr>
          </a:lstStyle>
          <a:p>
            <a:fld id="{F8FE90E6-3EC3-41C7-B3A6-B974950B12A4}" type="slidenum">
              <a:rPr lang="en-US" altLang="en-US"/>
              <a:pPr/>
              <a:t>‹#›</a:t>
            </a:fld>
            <a:endParaRPr lang="en-US" altLang="en-US"/>
          </a:p>
        </p:txBody>
      </p:sp>
    </p:spTree>
    <p:extLst>
      <p:ext uri="{BB962C8B-B14F-4D97-AF65-F5344CB8AC3E}">
        <p14:creationId xmlns:p14="http://schemas.microsoft.com/office/powerpoint/2010/main" val="1923213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2565" indent="0">
              <a:buNone/>
              <a:defRPr sz="900"/>
            </a:lvl7pPr>
            <a:lvl8pPr marL="3199765" indent="0">
              <a:buNone/>
              <a:defRPr sz="900"/>
            </a:lvl8pPr>
            <a:lvl9pPr marL="3656965"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9CBDFE65-2988-8E2F-9711-576FF360709B}"/>
              </a:ext>
            </a:extLst>
          </p:cNvPr>
          <p:cNvSpPr>
            <a:spLocks noGrp="1"/>
          </p:cNvSpPr>
          <p:nvPr>
            <p:ph type="dt" sz="half" idx="10"/>
          </p:nvPr>
        </p:nvSpPr>
        <p:spPr/>
        <p:txBody>
          <a:bodyPr/>
          <a:lstStyle>
            <a:lvl1pPr>
              <a:defRPr/>
            </a:lvl1pPr>
          </a:lstStyle>
          <a:p>
            <a:pPr>
              <a:defRPr/>
            </a:pPr>
            <a:fld id="{956F67F0-47C5-4DF8-98E2-34A9DCD794B4}" type="datetime1">
              <a:rPr lang="en-ZA" altLang="en-US"/>
              <a:pPr>
                <a:defRPr/>
              </a:pPr>
              <a:t>2022/05/23</a:t>
            </a:fld>
            <a:endParaRPr lang="en-ZA" altLang="en-US"/>
          </a:p>
        </p:txBody>
      </p:sp>
      <p:sp>
        <p:nvSpPr>
          <p:cNvPr id="6" name="Footer Placeholder 4">
            <a:extLst>
              <a:ext uri="{FF2B5EF4-FFF2-40B4-BE49-F238E27FC236}">
                <a16:creationId xmlns:a16="http://schemas.microsoft.com/office/drawing/2014/main" id="{B8E09A26-69C0-5172-381E-E74940B2407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962889CD-91E2-90A0-EC4F-263922966E64}"/>
              </a:ext>
            </a:extLst>
          </p:cNvPr>
          <p:cNvSpPr>
            <a:spLocks noGrp="1"/>
          </p:cNvSpPr>
          <p:nvPr>
            <p:ph type="sldNum" sz="quarter" idx="12"/>
          </p:nvPr>
        </p:nvSpPr>
        <p:spPr/>
        <p:txBody>
          <a:bodyPr/>
          <a:lstStyle>
            <a:lvl1pPr>
              <a:defRPr/>
            </a:lvl1pPr>
          </a:lstStyle>
          <a:p>
            <a:fld id="{3E7E1AF4-8D52-44C2-99E3-5C5B9497EAB0}" type="slidenum">
              <a:rPr lang="en-US" altLang="en-US"/>
              <a:pPr/>
              <a:t>‹#›</a:t>
            </a:fld>
            <a:endParaRPr lang="en-US" altLang="en-US"/>
          </a:p>
        </p:txBody>
      </p:sp>
    </p:spTree>
    <p:extLst>
      <p:ext uri="{BB962C8B-B14F-4D97-AF65-F5344CB8AC3E}">
        <p14:creationId xmlns:p14="http://schemas.microsoft.com/office/powerpoint/2010/main" val="16631634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2565" indent="0">
              <a:buNone/>
              <a:defRPr sz="2000"/>
            </a:lvl7pPr>
            <a:lvl8pPr marL="3199765" indent="0">
              <a:buNone/>
              <a:defRPr sz="2000"/>
            </a:lvl8pPr>
            <a:lvl9pPr marL="3656965"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2565" indent="0">
              <a:buNone/>
              <a:defRPr sz="900"/>
            </a:lvl7pPr>
            <a:lvl8pPr marL="3199765" indent="0">
              <a:buNone/>
              <a:defRPr sz="900"/>
            </a:lvl8pPr>
            <a:lvl9pPr marL="3656965"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FA45A0C9-E9BA-ECF5-7C5B-0D77401C3A24}"/>
              </a:ext>
            </a:extLst>
          </p:cNvPr>
          <p:cNvSpPr>
            <a:spLocks noGrp="1"/>
          </p:cNvSpPr>
          <p:nvPr>
            <p:ph type="dt" sz="half" idx="10"/>
          </p:nvPr>
        </p:nvSpPr>
        <p:spPr/>
        <p:txBody>
          <a:bodyPr/>
          <a:lstStyle>
            <a:lvl1pPr>
              <a:defRPr/>
            </a:lvl1pPr>
          </a:lstStyle>
          <a:p>
            <a:pPr>
              <a:defRPr/>
            </a:pPr>
            <a:fld id="{93807A45-9737-4BA7-AD22-1A25A640AC6B}" type="datetime1">
              <a:rPr lang="en-ZA" altLang="en-US"/>
              <a:pPr>
                <a:defRPr/>
              </a:pPr>
              <a:t>2022/05/23</a:t>
            </a:fld>
            <a:endParaRPr lang="en-ZA" altLang="en-US"/>
          </a:p>
        </p:txBody>
      </p:sp>
      <p:sp>
        <p:nvSpPr>
          <p:cNvPr id="6" name="Footer Placeholder 4">
            <a:extLst>
              <a:ext uri="{FF2B5EF4-FFF2-40B4-BE49-F238E27FC236}">
                <a16:creationId xmlns:a16="http://schemas.microsoft.com/office/drawing/2014/main" id="{1D73C68D-56BC-99B2-E3C3-8F37F292670E}"/>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18F2159B-360D-CB9E-8F27-79C15C26F607}"/>
              </a:ext>
            </a:extLst>
          </p:cNvPr>
          <p:cNvSpPr>
            <a:spLocks noGrp="1"/>
          </p:cNvSpPr>
          <p:nvPr>
            <p:ph type="sldNum" sz="quarter" idx="12"/>
          </p:nvPr>
        </p:nvSpPr>
        <p:spPr/>
        <p:txBody>
          <a:bodyPr/>
          <a:lstStyle>
            <a:lvl1pPr>
              <a:defRPr/>
            </a:lvl1pPr>
          </a:lstStyle>
          <a:p>
            <a:fld id="{CB95BF32-A872-4828-968A-A28131DE53B8}" type="slidenum">
              <a:rPr lang="en-US" altLang="en-US"/>
              <a:pPr/>
              <a:t>‹#›</a:t>
            </a:fld>
            <a:endParaRPr lang="en-US" altLang="en-US"/>
          </a:p>
        </p:txBody>
      </p:sp>
    </p:spTree>
    <p:extLst>
      <p:ext uri="{BB962C8B-B14F-4D97-AF65-F5344CB8AC3E}">
        <p14:creationId xmlns:p14="http://schemas.microsoft.com/office/powerpoint/2010/main" val="2618900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007CABA3-748C-9AFB-B871-A34503ACC5BB}"/>
              </a:ext>
            </a:extLst>
          </p:cNvPr>
          <p:cNvSpPr>
            <a:spLocks noGrp="1"/>
          </p:cNvSpPr>
          <p:nvPr>
            <p:ph type="dt" sz="half" idx="10"/>
          </p:nvPr>
        </p:nvSpPr>
        <p:spPr/>
        <p:txBody>
          <a:bodyPr/>
          <a:lstStyle>
            <a:lvl1pPr>
              <a:defRPr/>
            </a:lvl1pPr>
          </a:lstStyle>
          <a:p>
            <a:pPr>
              <a:defRPr/>
            </a:pPr>
            <a:fld id="{1AEC8CD4-9585-4E4E-B027-7DE1D5AD4F0C}"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C7465001-D32D-714E-AE34-C3F2A7827BB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8ED4FF7-B347-0C84-8D5E-399AC1F36E9F}"/>
              </a:ext>
            </a:extLst>
          </p:cNvPr>
          <p:cNvSpPr>
            <a:spLocks noGrp="1"/>
          </p:cNvSpPr>
          <p:nvPr>
            <p:ph type="sldNum" sz="quarter" idx="12"/>
          </p:nvPr>
        </p:nvSpPr>
        <p:spPr/>
        <p:txBody>
          <a:bodyPr/>
          <a:lstStyle>
            <a:lvl1pPr>
              <a:defRPr/>
            </a:lvl1pPr>
          </a:lstStyle>
          <a:p>
            <a:fld id="{0DECCC32-2286-496E-A930-187F385BE573}" type="slidenum">
              <a:rPr lang="en-US" altLang="en-US"/>
              <a:pPr/>
              <a:t>‹#›</a:t>
            </a:fld>
            <a:endParaRPr lang="en-US" altLang="en-US"/>
          </a:p>
        </p:txBody>
      </p:sp>
    </p:spTree>
    <p:extLst>
      <p:ext uri="{BB962C8B-B14F-4D97-AF65-F5344CB8AC3E}">
        <p14:creationId xmlns:p14="http://schemas.microsoft.com/office/powerpoint/2010/main" val="21175556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6B4A903A-22D2-B813-80B5-1A729F6FC2EA}"/>
              </a:ext>
            </a:extLst>
          </p:cNvPr>
          <p:cNvSpPr>
            <a:spLocks noGrp="1"/>
          </p:cNvSpPr>
          <p:nvPr>
            <p:ph type="dt" sz="half" idx="10"/>
          </p:nvPr>
        </p:nvSpPr>
        <p:spPr/>
        <p:txBody>
          <a:bodyPr/>
          <a:lstStyle>
            <a:lvl1pPr>
              <a:defRPr/>
            </a:lvl1pPr>
          </a:lstStyle>
          <a:p>
            <a:pPr>
              <a:defRPr/>
            </a:pPr>
            <a:fld id="{389CE750-1990-469E-A946-60B065D9B132}"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936F297A-6E50-1067-DF94-FC278094FE2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D2F9533-E562-A9AB-9C38-AFB00FC97798}"/>
              </a:ext>
            </a:extLst>
          </p:cNvPr>
          <p:cNvSpPr>
            <a:spLocks noGrp="1"/>
          </p:cNvSpPr>
          <p:nvPr>
            <p:ph type="sldNum" sz="quarter" idx="12"/>
          </p:nvPr>
        </p:nvSpPr>
        <p:spPr/>
        <p:txBody>
          <a:bodyPr/>
          <a:lstStyle>
            <a:lvl1pPr>
              <a:defRPr/>
            </a:lvl1pPr>
          </a:lstStyle>
          <a:p>
            <a:fld id="{8D53F5B9-983D-4867-82D2-D6EED2AD4C43}" type="slidenum">
              <a:rPr lang="en-US" altLang="en-US"/>
              <a:pPr/>
              <a:t>‹#›</a:t>
            </a:fld>
            <a:endParaRPr lang="en-US" altLang="en-US"/>
          </a:p>
        </p:txBody>
      </p:sp>
    </p:spTree>
    <p:extLst>
      <p:ext uri="{BB962C8B-B14F-4D97-AF65-F5344CB8AC3E}">
        <p14:creationId xmlns:p14="http://schemas.microsoft.com/office/powerpoint/2010/main" val="1325107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 name="Picture 7">
            <a:extLst>
              <a:ext uri="{FF2B5EF4-FFF2-40B4-BE49-F238E27FC236}">
                <a16:creationId xmlns:a16="http://schemas.microsoft.com/office/drawing/2014/main" id="{D1036640-1098-AAB7-2276-4DD96566FC7A}"/>
              </a:ext>
            </a:extLst>
          </p:cNvPr>
          <p:cNvSpPr>
            <a:spLocks noChangeAspect="1" noChangeArrowheads="1"/>
          </p:cNvSpPr>
          <p:nvPr userDrawn="1"/>
        </p:nvSpPr>
        <p:spPr bwMode="auto">
          <a:xfrm>
            <a:off x="49213" y="6308725"/>
            <a:ext cx="12047537" cy="347663"/>
          </a:xfrm>
          <a:prstGeom prst="rect">
            <a:avLst/>
          </a:prstGeom>
          <a:noFill/>
          <a:ln>
            <a:noFill/>
          </a:ln>
        </p:spPr>
        <p:txBody>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defRPr/>
            </a:pPr>
            <a:endParaRPr lang="en-AU" altLang="en-US">
              <a:latin typeface="Calibri" panose="020F0502020204030204" pitchFamily="34" charset="0"/>
            </a:endParaRPr>
          </a:p>
        </p:txBody>
      </p:sp>
      <p:sp>
        <p:nvSpPr>
          <p:cNvPr id="3" name="Picture 2" descr="Coat_of_Arms-zulu">
            <a:extLst>
              <a:ext uri="{FF2B5EF4-FFF2-40B4-BE49-F238E27FC236}">
                <a16:creationId xmlns:a16="http://schemas.microsoft.com/office/drawing/2014/main" id="{DB0495A4-8F24-1B34-DAF3-E7FEA7FBA887}"/>
              </a:ext>
            </a:extLst>
          </p:cNvPr>
          <p:cNvSpPr>
            <a:spLocks noChangeAspect="1" noChangeArrowheads="1"/>
          </p:cNvSpPr>
          <p:nvPr userDrawn="1"/>
        </p:nvSpPr>
        <p:spPr bwMode="auto">
          <a:xfrm>
            <a:off x="49213" y="6415088"/>
            <a:ext cx="766762" cy="420687"/>
          </a:xfrm>
          <a:prstGeom prst="rect">
            <a:avLst/>
          </a:prstGeom>
          <a:blipFill dpi="0" rotWithShape="1">
            <a:blip cstate="print">
              <a:alphaModFix amt="0"/>
            </a:blip>
            <a:srcRect/>
            <a:tile tx="0" ty="0" sx="100000" sy="100000" flip="none" algn="tl"/>
          </a:blipFill>
          <a:ln>
            <a:noFill/>
          </a:ln>
        </p:spPr>
        <p:txBody>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defRPr/>
            </a:pPr>
            <a:endParaRPr lang="en-AU" altLang="en-US">
              <a:latin typeface="Calibri" panose="020F0502020204030204" pitchFamily="34" charset="0"/>
            </a:endParaRPr>
          </a:p>
        </p:txBody>
      </p:sp>
      <p:sp>
        <p:nvSpPr>
          <p:cNvPr id="4" name="Rectangle 6">
            <a:extLst>
              <a:ext uri="{FF2B5EF4-FFF2-40B4-BE49-F238E27FC236}">
                <a16:creationId xmlns:a16="http://schemas.microsoft.com/office/drawing/2014/main" id="{999332E2-8895-D8E0-D96C-8C692FAEFC8C}"/>
              </a:ext>
            </a:extLst>
          </p:cNvPr>
          <p:cNvSpPr>
            <a:spLocks noChangeArrowheads="1"/>
          </p:cNvSpPr>
          <p:nvPr/>
        </p:nvSpPr>
        <p:spPr bwMode="auto">
          <a:xfrm>
            <a:off x="0" y="6559550"/>
            <a:ext cx="12192000" cy="261938"/>
          </a:xfrm>
          <a:prstGeom prst="rect">
            <a:avLst/>
          </a:prstGeom>
          <a:noFill/>
          <a:ln>
            <a:noFill/>
          </a:ln>
        </p:spPr>
        <p:txBody>
          <a:bodyPr lIns="91429" tIns="45715" rIns="91429" bIns="45715">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ZA" altLang="en-US" sz="1100" b="1" i="1" baseline="30000">
                <a:solidFill>
                  <a:srgbClr val="009900"/>
                </a:solidFill>
                <a:latin typeface="Verdana" panose="020B0604030504040204" pitchFamily="34" charset="0"/>
              </a:rPr>
              <a:t>“KZN as a prosperous Province</a:t>
            </a:r>
            <a:r>
              <a:rPr lang="en-ZA" altLang="en-US" sz="1100" b="1" i="1">
                <a:solidFill>
                  <a:srgbClr val="009900"/>
                </a:solidFill>
                <a:latin typeface="Verdana" panose="020B0604030504040204" pitchFamily="34" charset="0"/>
              </a:rPr>
              <a:t> </a:t>
            </a:r>
            <a:r>
              <a:rPr lang="en-ZA" altLang="en-US" sz="1100" b="1" i="1" baseline="30000">
                <a:solidFill>
                  <a:srgbClr val="009900"/>
                </a:solidFill>
                <a:latin typeface="Verdana" panose="020B0604030504040204" pitchFamily="34" charset="0"/>
              </a:rPr>
              <a:t>with healthy, secure and skilled population, living in dignity and harmony, acting as a gateway between Africa and the World”</a:t>
            </a:r>
          </a:p>
        </p:txBody>
      </p:sp>
      <p:sp>
        <p:nvSpPr>
          <p:cNvPr id="5" name="Slide Number Placeholder 1">
            <a:extLst>
              <a:ext uri="{FF2B5EF4-FFF2-40B4-BE49-F238E27FC236}">
                <a16:creationId xmlns:a16="http://schemas.microsoft.com/office/drawing/2014/main" id="{F747A7D2-146C-1D12-63E1-C30600A7206C}"/>
              </a:ext>
            </a:extLst>
          </p:cNvPr>
          <p:cNvSpPr>
            <a:spLocks noGrp="1"/>
          </p:cNvSpPr>
          <p:nvPr>
            <p:ph type="sldNum" sz="quarter" idx="10"/>
          </p:nvPr>
        </p:nvSpPr>
        <p:spPr>
          <a:xfrm>
            <a:off x="11376025" y="6308725"/>
            <a:ext cx="720725" cy="484188"/>
          </a:xfrm>
          <a:solidFill>
            <a:schemeClr val="bg1"/>
          </a:solidFill>
          <a:ln w="38100">
            <a:solidFill>
              <a:srgbClr val="008000"/>
            </a:solidFill>
          </a:ln>
        </p:spPr>
        <p:txBody>
          <a:bodyPr/>
          <a:lstStyle>
            <a:lvl1pPr algn="ctr">
              <a:defRPr sz="1400" b="1">
                <a:solidFill>
                  <a:srgbClr val="008000"/>
                </a:solidFill>
              </a:defRPr>
            </a:lvl1pPr>
          </a:lstStyle>
          <a:p>
            <a:fld id="{05D1304F-1531-43D7-B360-1A85277D0A9D}" type="slidenum">
              <a:rPr lang="en-US" altLang="en-US"/>
              <a:pPr/>
              <a:t>‹#›</a:t>
            </a:fld>
            <a:endParaRPr lang="en-US" altLang="en-US"/>
          </a:p>
        </p:txBody>
      </p:sp>
      <p:sp>
        <p:nvSpPr>
          <p:cNvPr id="6" name="Date Placeholder 1">
            <a:extLst>
              <a:ext uri="{FF2B5EF4-FFF2-40B4-BE49-F238E27FC236}">
                <a16:creationId xmlns:a16="http://schemas.microsoft.com/office/drawing/2014/main" id="{3FC05438-1B7C-5016-F385-ACFF2E6C0D8E}"/>
              </a:ext>
            </a:extLst>
          </p:cNvPr>
          <p:cNvSpPr>
            <a:spLocks noGrp="1"/>
          </p:cNvSpPr>
          <p:nvPr>
            <p:ph type="dt" sz="half" idx="11"/>
          </p:nvPr>
        </p:nvSpPr>
        <p:spPr/>
        <p:txBody>
          <a:bodyPr/>
          <a:lstStyle>
            <a:lvl1pPr>
              <a:defRPr/>
            </a:lvl1pPr>
          </a:lstStyle>
          <a:p>
            <a:pPr>
              <a:defRPr/>
            </a:pPr>
            <a:fld id="{F83956D0-833B-4577-88E3-C5A8A7312734}" type="datetime1">
              <a:rPr lang="en-ZA" altLang="en-US"/>
              <a:pPr>
                <a:defRPr/>
              </a:pPr>
              <a:t>2022/05/23</a:t>
            </a:fld>
            <a:endParaRPr lang="en-ZA" altLang="en-US"/>
          </a:p>
        </p:txBody>
      </p:sp>
      <p:sp>
        <p:nvSpPr>
          <p:cNvPr id="7" name="Footer Placeholder 2">
            <a:extLst>
              <a:ext uri="{FF2B5EF4-FFF2-40B4-BE49-F238E27FC236}">
                <a16:creationId xmlns:a16="http://schemas.microsoft.com/office/drawing/2014/main" id="{8946887F-5851-3145-2CD4-0E78B71C7C8D}"/>
              </a:ext>
            </a:extLst>
          </p:cNvPr>
          <p:cNvSpPr>
            <a:spLocks noGrp="1"/>
          </p:cNvSpPr>
          <p:nvPr>
            <p:ph type="ftr"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201811020"/>
      </p:ext>
    </p:extLst>
  </p:cSld>
  <p:clrMapOvr>
    <a:masterClrMapping/>
  </p:clrMapOvr>
  <p:transition>
    <p:cu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AFA1FC08-AEAB-7656-2D74-E3D46BDA7867}"/>
              </a:ext>
            </a:extLst>
          </p:cNvPr>
          <p:cNvSpPr txBox="1">
            <a:spLocks noChangeArrowheads="1"/>
          </p:cNvSpPr>
          <p:nvPr userDrawn="1"/>
        </p:nvSpPr>
        <p:spPr bwMode="auto">
          <a:xfrm>
            <a:off x="527050" y="6530975"/>
            <a:ext cx="11522075"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US" altLang="en-US" sz="1400" b="1">
                <a:solidFill>
                  <a:srgbClr val="FFFFFF"/>
                </a:solidFill>
              </a:rPr>
              <a:t>Transport Gateway to Africa and the World</a:t>
            </a:r>
            <a:endParaRPr lang="en-ZA" altLang="en-US" sz="1400">
              <a:solidFill>
                <a:srgbClr val="000000"/>
              </a:solidFill>
            </a:endParaRPr>
          </a:p>
        </p:txBody>
      </p:sp>
      <p:sp>
        <p:nvSpPr>
          <p:cNvPr id="3074" name="Rectangle 2"/>
          <p:cNvSpPr>
            <a:spLocks noGrp="1"/>
          </p:cNvSpPr>
          <p:nvPr>
            <p:ph type="ctrTitle"/>
          </p:nvPr>
        </p:nvSpPr>
        <p:spPr>
          <a:xfrm>
            <a:off x="1102784" y="692151"/>
            <a:ext cx="10363200" cy="1470025"/>
          </a:xfrm>
          <a:ln>
            <a:noFill/>
          </a:ln>
        </p:spPr>
        <p:txBody>
          <a:bodyPr/>
          <a:lstStyle>
            <a:lvl1pPr>
              <a:defRPr/>
            </a:lvl1pPr>
          </a:lstStyle>
          <a:p>
            <a:r>
              <a:rPr lang="en-US" noProof="1"/>
              <a:t>Click to edit Master title style</a:t>
            </a:r>
            <a:endParaRPr lang="en-GB" noProof="1"/>
          </a:p>
        </p:txBody>
      </p:sp>
      <p:sp>
        <p:nvSpPr>
          <p:cNvPr id="3075" name="Rectangle 3"/>
          <p:cNvSpPr>
            <a:spLocks noGrp="1"/>
          </p:cNvSpPr>
          <p:nvPr>
            <p:ph type="subTitle" idx="1"/>
          </p:nvPr>
        </p:nvSpPr>
        <p:spPr>
          <a:xfrm>
            <a:off x="1828800" y="4292600"/>
            <a:ext cx="8534400" cy="1346200"/>
          </a:xfrm>
          <a:ln>
            <a:noFill/>
          </a:ln>
        </p:spPr>
        <p:txBody>
          <a:bodyPr/>
          <a:lstStyle>
            <a:lvl1pPr marL="0" indent="0" algn="ctr">
              <a:buFontTx/>
              <a:buNone/>
              <a:defRPr b="1"/>
            </a:lvl1pPr>
          </a:lstStyle>
          <a:p>
            <a:r>
              <a:rPr lang="en-US" noProof="1"/>
              <a:t>Click to edit Master subtitle style</a:t>
            </a:r>
            <a:endParaRPr lang="en-GB" noProof="1"/>
          </a:p>
        </p:txBody>
      </p:sp>
      <p:sp>
        <p:nvSpPr>
          <p:cNvPr id="5" name="Rectangle 5">
            <a:extLst>
              <a:ext uri="{FF2B5EF4-FFF2-40B4-BE49-F238E27FC236}">
                <a16:creationId xmlns:a16="http://schemas.microsoft.com/office/drawing/2014/main" id="{EB305A54-6700-9F20-C89F-7D3A224CB759}"/>
              </a:ext>
            </a:extLst>
          </p:cNvPr>
          <p:cNvSpPr>
            <a:spLocks noGrp="1"/>
          </p:cNvSpPr>
          <p:nvPr>
            <p:ph type="ftr" sz="quarter" idx="10"/>
          </p:nvPr>
        </p:nvSpPr>
        <p:spPr>
          <a:xfrm>
            <a:off x="0" y="6524625"/>
            <a:ext cx="12192000" cy="333375"/>
          </a:xfrm>
        </p:spPr>
        <p:txBody>
          <a:bodyPr/>
          <a:lstStyle>
            <a:lvl1pPr>
              <a:defRPr/>
            </a:lvl1pPr>
          </a:lstStyle>
          <a:p>
            <a:pPr>
              <a:defRPr/>
            </a:pPr>
            <a:endParaRPr lang="en-ZA" altLang="en-US"/>
          </a:p>
        </p:txBody>
      </p:sp>
      <p:sp>
        <p:nvSpPr>
          <p:cNvPr id="6" name="Rectangle 4">
            <a:extLst>
              <a:ext uri="{FF2B5EF4-FFF2-40B4-BE49-F238E27FC236}">
                <a16:creationId xmlns:a16="http://schemas.microsoft.com/office/drawing/2014/main" id="{3DBFF7A4-6562-3B84-E7BD-2402EC735563}"/>
              </a:ext>
            </a:extLst>
          </p:cNvPr>
          <p:cNvSpPr>
            <a:spLocks noGrp="1"/>
          </p:cNvSpPr>
          <p:nvPr>
            <p:ph type="dt" sz="half" idx="11"/>
          </p:nvPr>
        </p:nvSpPr>
        <p:spPr bwMode="auto">
          <a:xfrm>
            <a:off x="4559300" y="5857875"/>
            <a:ext cx="2844800" cy="476250"/>
          </a:xfrm>
          <a:prstGeom prst="rect">
            <a:avLst/>
          </a:prstGeom>
          <a:ln>
            <a:miter lim="800000"/>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400">
                <a:solidFill>
                  <a:srgbClr val="000000"/>
                </a:solidFill>
                <a:cs typeface="Arial" panose="020B0604020202020204" pitchFamily="34" charset="0"/>
              </a:defRPr>
            </a:lvl1pPr>
          </a:lstStyle>
          <a:p>
            <a:pPr>
              <a:defRPr/>
            </a:pPr>
            <a:endParaRPr lang="en-ZA" altLang="en-US"/>
          </a:p>
        </p:txBody>
      </p:sp>
      <p:sp>
        <p:nvSpPr>
          <p:cNvPr id="7" name="Slide Number Placeholder 6">
            <a:extLst>
              <a:ext uri="{FF2B5EF4-FFF2-40B4-BE49-F238E27FC236}">
                <a16:creationId xmlns:a16="http://schemas.microsoft.com/office/drawing/2014/main" id="{3EB70739-00D8-9203-88E4-3E66476CCE5B}"/>
              </a:ext>
            </a:extLst>
          </p:cNvPr>
          <p:cNvSpPr>
            <a:spLocks noGrp="1"/>
          </p:cNvSpPr>
          <p:nvPr>
            <p:ph type="sldNum" sz="quarter" idx="12"/>
          </p:nvPr>
        </p:nvSpPr>
        <p:spPr/>
        <p:txBody>
          <a:bodyPr/>
          <a:lstStyle>
            <a:lvl1pPr>
              <a:defRPr/>
            </a:lvl1pPr>
          </a:lstStyle>
          <a:p>
            <a:fld id="{3F1B89EB-390E-4E66-8097-31D74953EE04}" type="slidenum">
              <a:rPr lang="en-ZA" altLang="en-US"/>
              <a:pPr/>
              <a:t>‹#›</a:t>
            </a:fld>
            <a:endParaRPr lang="en-ZA" altLang="en-US"/>
          </a:p>
        </p:txBody>
      </p:sp>
    </p:spTree>
    <p:extLst>
      <p:ext uri="{BB962C8B-B14F-4D97-AF65-F5344CB8AC3E}">
        <p14:creationId xmlns:p14="http://schemas.microsoft.com/office/powerpoint/2010/main" val="3098011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a:spAutoFit/>
          </a:bodyPr>
          <a:lstStyle/>
          <a:p>
            <a:endParaRPr lang="en-ZA" noProof="1"/>
          </a:p>
        </p:txBody>
      </p:sp>
      <p:sp>
        <p:nvSpPr>
          <p:cNvPr id="7" name="PlaceHolder 2"/>
          <p:cNvSpPr>
            <a:spLocks noGrp="1"/>
          </p:cNvSpPr>
          <p:nvPr>
            <p:ph type="body"/>
          </p:nvPr>
        </p:nvSpPr>
        <p:spPr>
          <a:xfrm>
            <a:off x="609480" y="1604520"/>
            <a:ext cx="5354280" cy="3977280"/>
          </a:xfrm>
          <a:prstGeom prst="rect">
            <a:avLst/>
          </a:prstGeom>
        </p:spPr>
        <p:txBody>
          <a:bodyPr/>
          <a:lstStyle/>
          <a:p>
            <a:endParaRPr lang="en-ZA" noProof="1"/>
          </a:p>
        </p:txBody>
      </p:sp>
      <p:sp>
        <p:nvSpPr>
          <p:cNvPr id="8" name="PlaceHolder 3"/>
          <p:cNvSpPr>
            <a:spLocks noGrp="1"/>
          </p:cNvSpPr>
          <p:nvPr>
            <p:ph type="body"/>
          </p:nvPr>
        </p:nvSpPr>
        <p:spPr>
          <a:xfrm>
            <a:off x="6231960" y="1604520"/>
            <a:ext cx="5354280" cy="3977280"/>
          </a:xfrm>
          <a:prstGeom prst="rect">
            <a:avLst/>
          </a:prstGeom>
        </p:spPr>
        <p:txBody>
          <a:bodyPr/>
          <a:lstStyle/>
          <a:p>
            <a:endParaRPr lang="en-ZA" noProof="1"/>
          </a:p>
        </p:txBody>
      </p:sp>
    </p:spTree>
    <p:extLst>
      <p:ext uri="{BB962C8B-B14F-4D97-AF65-F5344CB8AC3E}">
        <p14:creationId xmlns:p14="http://schemas.microsoft.com/office/powerpoint/2010/main" val="9846699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4A3087-F887-1072-B686-89F1C337594A}"/>
              </a:ext>
            </a:extLst>
          </p:cNvPr>
          <p:cNvSpPr>
            <a:spLocks noChangeArrowheads="1"/>
          </p:cNvSpPr>
          <p:nvPr/>
        </p:nvSpPr>
        <p:spPr bwMode="auto">
          <a:xfrm>
            <a:off x="0" y="6500813"/>
            <a:ext cx="12192000" cy="342900"/>
          </a:xfrm>
          <a:prstGeom prst="rect">
            <a:avLst/>
          </a:prstGeom>
          <a:solidFill>
            <a:srgbClr val="00843C"/>
          </a:solidFill>
          <a:ln>
            <a:noFill/>
          </a:ln>
        </p:spPr>
        <p:txBody>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endParaRPr lang="en-ZA" altLang="en-US" b="1" i="1">
              <a:solidFill>
                <a:srgbClr val="000000"/>
              </a:solidFill>
            </a:endParaRPr>
          </a:p>
        </p:txBody>
      </p:sp>
      <p:sp>
        <p:nvSpPr>
          <p:cNvPr id="5" name="TextBox 12">
            <a:extLst>
              <a:ext uri="{FF2B5EF4-FFF2-40B4-BE49-F238E27FC236}">
                <a16:creationId xmlns:a16="http://schemas.microsoft.com/office/drawing/2014/main" id="{25482293-CA68-B104-8C43-0D2E56EEF6CC}"/>
              </a:ext>
            </a:extLst>
          </p:cNvPr>
          <p:cNvSpPr txBox="1">
            <a:spLocks noChangeArrowheads="1"/>
          </p:cNvSpPr>
          <p:nvPr userDrawn="1"/>
        </p:nvSpPr>
        <p:spPr bwMode="auto">
          <a:xfrm>
            <a:off x="334963" y="6530975"/>
            <a:ext cx="11522075"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US" altLang="en-US" sz="1400" b="1">
                <a:solidFill>
                  <a:srgbClr val="FFFFFF"/>
                </a:solidFill>
              </a:rPr>
              <a:t>Transport Gateway to Africa and the World</a:t>
            </a:r>
            <a:endParaRPr lang="en-ZA" altLang="en-US" sz="1400">
              <a:solidFill>
                <a:srgbClr val="000000"/>
              </a:solidFill>
            </a:endParaRPr>
          </a:p>
        </p:txBody>
      </p:sp>
      <p:sp>
        <p:nvSpPr>
          <p:cNvPr id="6" name="Rectangle 6">
            <a:extLst>
              <a:ext uri="{FF2B5EF4-FFF2-40B4-BE49-F238E27FC236}">
                <a16:creationId xmlns:a16="http://schemas.microsoft.com/office/drawing/2014/main" id="{5BECFBF4-B919-8C61-2BCD-24E18AF94341}"/>
              </a:ext>
            </a:extLst>
          </p:cNvPr>
          <p:cNvSpPr txBox="1">
            <a:spLocks noChangeArrowheads="1"/>
          </p:cNvSpPr>
          <p:nvPr/>
        </p:nvSpPr>
        <p:spPr bwMode="auto">
          <a:xfrm>
            <a:off x="11123613" y="6524625"/>
            <a:ext cx="1068387" cy="333375"/>
          </a:xfrm>
          <a:prstGeom prst="rect">
            <a:avLst/>
          </a:prstGeom>
          <a:noFill/>
          <a:ln>
            <a:noFill/>
          </a:ln>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a:buFont typeface="Arial" panose="020B0604020202020204" pitchFamily="34" charset="0"/>
              <a:buNone/>
            </a:pPr>
            <a:fld id="{DEE8CC27-1FB0-4EDA-A8D3-9660E53D446E}" type="slidenum">
              <a:rPr lang="en-ZA" altLang="en-US" sz="1400">
                <a:solidFill>
                  <a:srgbClr val="FFFFFF"/>
                </a:solidFill>
              </a:rPr>
              <a:pPr algn="r">
                <a:buFont typeface="Arial" panose="020B0604020202020204" pitchFamily="34" charset="0"/>
                <a:buNone/>
              </a:pPr>
              <a:t>‹#›</a:t>
            </a:fld>
            <a:endParaRPr lang="en-ZA" altLang="en-US" sz="1400">
              <a:solidFill>
                <a:srgbClr val="FFFFFF"/>
              </a:solidFill>
            </a:endParaRPr>
          </a:p>
        </p:txBody>
      </p:sp>
      <p:sp>
        <p:nvSpPr>
          <p:cNvPr id="2" name="Title 1"/>
          <p:cNvSpPr>
            <a:spLocks noGrp="1"/>
          </p:cNvSpPr>
          <p:nvPr>
            <p:ph type="title"/>
          </p:nvPr>
        </p:nvSpPr>
        <p:spPr>
          <a:xfrm>
            <a:off x="0" y="785794"/>
            <a:ext cx="12192000" cy="714380"/>
          </a:xfrm>
        </p:spPr>
        <p:txBody>
          <a:bodyPr/>
          <a:lstStyle/>
          <a:p>
            <a:r>
              <a:rPr lang="en-US" noProof="1"/>
              <a:t>Click to edit Master title style</a:t>
            </a:r>
            <a:endParaRPr lang="en-ZA" noProof="1"/>
          </a:p>
        </p:txBody>
      </p:sp>
      <p:sp>
        <p:nvSpPr>
          <p:cNvPr id="3" name="Content Placeholder 2"/>
          <p:cNvSpPr>
            <a:spLocks noGrp="1"/>
          </p:cNvSpPr>
          <p:nvPr>
            <p:ph idx="1"/>
          </p:nvPr>
        </p:nvSpPr>
        <p:spPr>
          <a:xfrm>
            <a:off x="-43" y="1500174"/>
            <a:ext cx="12192043" cy="5000660"/>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7" name="Slide Number Placeholder 6">
            <a:extLst>
              <a:ext uri="{FF2B5EF4-FFF2-40B4-BE49-F238E27FC236}">
                <a16:creationId xmlns:a16="http://schemas.microsoft.com/office/drawing/2014/main" id="{7B72F710-84E2-1ED6-1467-4B1A33243CC6}"/>
              </a:ext>
            </a:extLst>
          </p:cNvPr>
          <p:cNvSpPr>
            <a:spLocks noGrp="1"/>
          </p:cNvSpPr>
          <p:nvPr>
            <p:ph type="sldNum" sz="quarter" idx="10"/>
          </p:nvPr>
        </p:nvSpPr>
        <p:spPr>
          <a:xfrm>
            <a:off x="11123613" y="6500813"/>
            <a:ext cx="1068387" cy="333375"/>
          </a:xfrm>
        </p:spPr>
        <p:txBody>
          <a:bodyPr anchor="ctr"/>
          <a:lstStyle>
            <a:lvl1pPr>
              <a:defRPr/>
            </a:lvl1pPr>
          </a:lstStyle>
          <a:p>
            <a:fld id="{3FB337FA-9A26-4354-AFED-A54B60E76CC1}" type="slidenum">
              <a:rPr lang="en-ZA" altLang="en-US"/>
              <a:pPr/>
              <a:t>‹#›</a:t>
            </a:fld>
            <a:endParaRPr lang="en-ZA" altLang="en-US"/>
          </a:p>
        </p:txBody>
      </p:sp>
      <p:sp>
        <p:nvSpPr>
          <p:cNvPr id="8" name="Rectangle 5">
            <a:extLst>
              <a:ext uri="{FF2B5EF4-FFF2-40B4-BE49-F238E27FC236}">
                <a16:creationId xmlns:a16="http://schemas.microsoft.com/office/drawing/2014/main" id="{36538CCC-9429-C0B1-20E8-588A8ADE674D}"/>
              </a:ext>
            </a:extLst>
          </p:cNvPr>
          <p:cNvSpPr>
            <a:spLocks noGrp="1"/>
          </p:cNvSpPr>
          <p:nvPr>
            <p:ph type="ftr" sz="quarter" idx="11"/>
          </p:nvPr>
        </p:nvSpPr>
        <p:spPr>
          <a:xfrm>
            <a:off x="0" y="6524625"/>
            <a:ext cx="12192000" cy="333375"/>
          </a:xfrm>
        </p:spPr>
        <p:txBody>
          <a:bodyPr/>
          <a:lstStyle>
            <a:lvl1pPr>
              <a:defRPr>
                <a:solidFill>
                  <a:srgbClr val="FFFFFF"/>
                </a:solidFill>
              </a:defRPr>
            </a:lvl1pPr>
          </a:lstStyle>
          <a:p>
            <a:pPr>
              <a:defRPr/>
            </a:pPr>
            <a:endParaRPr lang="en-ZA" altLang="en-US"/>
          </a:p>
        </p:txBody>
      </p:sp>
    </p:spTree>
    <p:extLst>
      <p:ext uri="{BB962C8B-B14F-4D97-AF65-F5344CB8AC3E}">
        <p14:creationId xmlns:p14="http://schemas.microsoft.com/office/powerpoint/2010/main" val="2169324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13C6AA51-82CF-97CC-AD35-ACE8B231D3F2}"/>
              </a:ext>
            </a:extLst>
          </p:cNvPr>
          <p:cNvSpPr txBox="1">
            <a:spLocks noChangeArrowheads="1"/>
          </p:cNvSpPr>
          <p:nvPr userDrawn="1"/>
        </p:nvSpPr>
        <p:spPr bwMode="auto">
          <a:xfrm>
            <a:off x="527050" y="6530975"/>
            <a:ext cx="11522075"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US" altLang="en-US" sz="1400" b="1">
                <a:solidFill>
                  <a:srgbClr val="FFFFFF"/>
                </a:solidFill>
              </a:rPr>
              <a:t>Transport Gateway to Africa and the World</a:t>
            </a:r>
            <a:endParaRPr lang="en-ZA" altLang="en-US" sz="1400">
              <a:solidFill>
                <a:srgbClr val="000000"/>
              </a:solidFill>
            </a:endParaRPr>
          </a:p>
        </p:txBody>
      </p:sp>
      <p:sp>
        <p:nvSpPr>
          <p:cNvPr id="5" name="Rectangle 6">
            <a:extLst>
              <a:ext uri="{FF2B5EF4-FFF2-40B4-BE49-F238E27FC236}">
                <a16:creationId xmlns:a16="http://schemas.microsoft.com/office/drawing/2014/main" id="{7A62697C-8798-0B63-9C15-9D5CCABCC710}"/>
              </a:ext>
            </a:extLst>
          </p:cNvPr>
          <p:cNvSpPr txBox="1">
            <a:spLocks noChangeArrowheads="1"/>
          </p:cNvSpPr>
          <p:nvPr/>
        </p:nvSpPr>
        <p:spPr bwMode="auto">
          <a:xfrm>
            <a:off x="11123613" y="6524625"/>
            <a:ext cx="1068387" cy="333375"/>
          </a:xfrm>
          <a:prstGeom prst="rect">
            <a:avLst/>
          </a:prstGeom>
          <a:noFill/>
          <a:ln>
            <a:noFill/>
          </a:ln>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a:buFont typeface="Arial" panose="020B0604020202020204" pitchFamily="34" charset="0"/>
              <a:buNone/>
            </a:pPr>
            <a:fld id="{0B68B2CD-7A9D-416E-A0B1-C492CDDC1C37}" type="slidenum">
              <a:rPr lang="en-ZA" altLang="en-US" sz="1400">
                <a:solidFill>
                  <a:srgbClr val="FFFFFF"/>
                </a:solidFill>
              </a:rPr>
              <a:pPr algn="r">
                <a:buFont typeface="Arial" panose="020B0604020202020204" pitchFamily="34" charset="0"/>
                <a:buNone/>
              </a:pPr>
              <a:t>‹#›</a:t>
            </a:fld>
            <a:endParaRPr lang="en-ZA" altLang="en-US" sz="1400">
              <a:solidFill>
                <a:srgbClr val="FFFFFF"/>
              </a:solidFill>
            </a:endParaRPr>
          </a:p>
        </p:txBody>
      </p:sp>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a:t>Click to edit Master title style</a:t>
            </a:r>
            <a:endParaRPr lang="en-ZA" noProof="1"/>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1"/>
              <a:t>Click to edit Master text styles</a:t>
            </a:r>
          </a:p>
        </p:txBody>
      </p:sp>
      <p:sp>
        <p:nvSpPr>
          <p:cNvPr id="6" name="Rectangle 6">
            <a:extLst>
              <a:ext uri="{FF2B5EF4-FFF2-40B4-BE49-F238E27FC236}">
                <a16:creationId xmlns:a16="http://schemas.microsoft.com/office/drawing/2014/main" id="{DB370DD3-043A-A19D-9FCE-5A448C9DA829}"/>
              </a:ext>
            </a:extLst>
          </p:cNvPr>
          <p:cNvSpPr>
            <a:spLocks noGrp="1"/>
          </p:cNvSpPr>
          <p:nvPr>
            <p:ph type="sldNum" sz="quarter" idx="10"/>
          </p:nvPr>
        </p:nvSpPr>
        <p:spPr>
          <a:xfrm>
            <a:off x="11123613" y="6500813"/>
            <a:ext cx="1068387" cy="357187"/>
          </a:xfrm>
        </p:spPr>
        <p:txBody>
          <a:bodyPr anchor="ctr"/>
          <a:lstStyle>
            <a:lvl1pPr>
              <a:defRPr/>
            </a:lvl1pPr>
          </a:lstStyle>
          <a:p>
            <a:fld id="{B0EB76D8-9358-4D5A-88BF-69E27BA63FB5}" type="slidenum">
              <a:rPr lang="en-ZA" altLang="en-US"/>
              <a:pPr/>
              <a:t>‹#›</a:t>
            </a:fld>
            <a:endParaRPr lang="en-ZA" altLang="en-US"/>
          </a:p>
        </p:txBody>
      </p:sp>
      <p:sp>
        <p:nvSpPr>
          <p:cNvPr id="7" name="Footer Placeholder 3">
            <a:extLst>
              <a:ext uri="{FF2B5EF4-FFF2-40B4-BE49-F238E27FC236}">
                <a16:creationId xmlns:a16="http://schemas.microsoft.com/office/drawing/2014/main" id="{9A05AA81-3F7A-699E-FDB0-442C4D242C54}"/>
              </a:ext>
            </a:extLst>
          </p:cNvPr>
          <p:cNvSpPr>
            <a:spLocks noGrp="1"/>
          </p:cNvSpPr>
          <p:nvPr>
            <p:ph type="ftr" sz="quarter" idx="11"/>
          </p:nvPr>
        </p:nvSpPr>
        <p:spPr/>
        <p:txBody>
          <a:bodyPr/>
          <a:lstStyle>
            <a:lvl1pPr>
              <a:defRPr/>
            </a:lvl1pPr>
          </a:lstStyle>
          <a:p>
            <a:pPr>
              <a:defRPr/>
            </a:pPr>
            <a:endParaRPr lang="en-ZA" altLang="en-US"/>
          </a:p>
        </p:txBody>
      </p:sp>
    </p:spTree>
    <p:extLst>
      <p:ext uri="{BB962C8B-B14F-4D97-AF65-F5344CB8AC3E}">
        <p14:creationId xmlns:p14="http://schemas.microsoft.com/office/powerpoint/2010/main" val="7401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D6B7630C-E7E3-3B69-0470-407437036BC3}"/>
              </a:ext>
            </a:extLst>
          </p:cNvPr>
          <p:cNvSpPr txBox="1">
            <a:spLocks noChangeArrowheads="1"/>
          </p:cNvSpPr>
          <p:nvPr userDrawn="1"/>
        </p:nvSpPr>
        <p:spPr bwMode="auto">
          <a:xfrm>
            <a:off x="527050" y="6530975"/>
            <a:ext cx="11522075"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US" altLang="en-US" sz="1400" b="1">
                <a:solidFill>
                  <a:srgbClr val="FFFFFF"/>
                </a:solidFill>
              </a:rPr>
              <a:t>Transport Gateway to Africa and the World</a:t>
            </a:r>
            <a:endParaRPr lang="en-ZA" altLang="en-US" sz="1400">
              <a:solidFill>
                <a:srgbClr val="000000"/>
              </a:solidFill>
            </a:endParaRPr>
          </a:p>
        </p:txBody>
      </p:sp>
      <p:sp>
        <p:nvSpPr>
          <p:cNvPr id="6" name="Rectangle 6">
            <a:extLst>
              <a:ext uri="{FF2B5EF4-FFF2-40B4-BE49-F238E27FC236}">
                <a16:creationId xmlns:a16="http://schemas.microsoft.com/office/drawing/2014/main" id="{4519B2FD-E6B5-B025-951D-F4DE013AEFB2}"/>
              </a:ext>
            </a:extLst>
          </p:cNvPr>
          <p:cNvSpPr txBox="1">
            <a:spLocks noChangeArrowheads="1"/>
          </p:cNvSpPr>
          <p:nvPr/>
        </p:nvSpPr>
        <p:spPr bwMode="auto">
          <a:xfrm>
            <a:off x="11109325" y="6540500"/>
            <a:ext cx="1068388" cy="333375"/>
          </a:xfrm>
          <a:prstGeom prst="rect">
            <a:avLst/>
          </a:prstGeom>
          <a:noFill/>
          <a:ln>
            <a:noFill/>
          </a:ln>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a:buFont typeface="Arial" panose="020B0604020202020204" pitchFamily="34" charset="0"/>
              <a:buNone/>
            </a:pPr>
            <a:fld id="{C6165740-B177-4717-A4CC-58C2C725142D}" type="slidenum">
              <a:rPr lang="en-ZA" altLang="en-US" sz="1400">
                <a:solidFill>
                  <a:srgbClr val="FFFFFF"/>
                </a:solidFill>
              </a:rPr>
              <a:pPr algn="r">
                <a:buFont typeface="Arial" panose="020B0604020202020204" pitchFamily="34" charset="0"/>
                <a:buNone/>
              </a:pPr>
              <a:t>‹#›</a:t>
            </a:fld>
            <a:endParaRPr lang="en-ZA" altLang="en-US" sz="1400">
              <a:solidFill>
                <a:srgbClr val="FFFFFF"/>
              </a:solidFill>
            </a:endParaRPr>
          </a:p>
        </p:txBody>
      </p:sp>
      <p:sp>
        <p:nvSpPr>
          <p:cNvPr id="2" name="Title 1"/>
          <p:cNvSpPr>
            <a:spLocks noGrp="1"/>
          </p:cNvSpPr>
          <p:nvPr>
            <p:ph type="title"/>
          </p:nvPr>
        </p:nvSpPr>
        <p:spPr/>
        <p:txBody>
          <a:bodyPr/>
          <a:lstStyle/>
          <a:p>
            <a:r>
              <a:rPr lang="en-US" noProof="1"/>
              <a:t>Click to edit Master title style</a:t>
            </a:r>
            <a:endParaRPr lang="en-ZA" noProof="1"/>
          </a:p>
        </p:txBody>
      </p:sp>
      <p:sp>
        <p:nvSpPr>
          <p:cNvPr id="3" name="Content Placeholder 2"/>
          <p:cNvSpPr>
            <a:spLocks noGrp="1"/>
          </p:cNvSpPr>
          <p:nvPr>
            <p:ph sz="half" idx="1"/>
          </p:nvPr>
        </p:nvSpPr>
        <p:spPr>
          <a:xfrm>
            <a:off x="431800" y="1773238"/>
            <a:ext cx="55626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4" name="Content Placeholder 3"/>
          <p:cNvSpPr>
            <a:spLocks noGrp="1"/>
          </p:cNvSpPr>
          <p:nvPr>
            <p:ph sz="half" idx="2"/>
          </p:nvPr>
        </p:nvSpPr>
        <p:spPr>
          <a:xfrm>
            <a:off x="6197600" y="1773238"/>
            <a:ext cx="55626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7" name="Slide Number Placeholder 6">
            <a:extLst>
              <a:ext uri="{FF2B5EF4-FFF2-40B4-BE49-F238E27FC236}">
                <a16:creationId xmlns:a16="http://schemas.microsoft.com/office/drawing/2014/main" id="{D5E71616-DC9B-1127-3056-26CC45F536C8}"/>
              </a:ext>
            </a:extLst>
          </p:cNvPr>
          <p:cNvSpPr>
            <a:spLocks noGrp="1"/>
          </p:cNvSpPr>
          <p:nvPr>
            <p:ph type="sldNum" sz="quarter" idx="10"/>
          </p:nvPr>
        </p:nvSpPr>
        <p:spPr/>
        <p:txBody>
          <a:bodyPr/>
          <a:lstStyle>
            <a:lvl1pPr>
              <a:defRPr/>
            </a:lvl1pPr>
          </a:lstStyle>
          <a:p>
            <a:fld id="{030C1C6E-B1A5-475F-8BBD-4DA326461E5A}" type="slidenum">
              <a:rPr lang="en-ZA" altLang="en-US"/>
              <a:pPr/>
              <a:t>‹#›</a:t>
            </a:fld>
            <a:endParaRPr lang="en-ZA" altLang="en-US"/>
          </a:p>
        </p:txBody>
      </p:sp>
      <p:sp>
        <p:nvSpPr>
          <p:cNvPr id="8" name="Footer Placeholder 12">
            <a:extLst>
              <a:ext uri="{FF2B5EF4-FFF2-40B4-BE49-F238E27FC236}">
                <a16:creationId xmlns:a16="http://schemas.microsoft.com/office/drawing/2014/main" id="{84F79F21-C3B3-7AF2-E196-CAB98C472CF8}"/>
              </a:ext>
            </a:extLst>
          </p:cNvPr>
          <p:cNvSpPr>
            <a:spLocks noGrp="1"/>
          </p:cNvSpPr>
          <p:nvPr>
            <p:ph type="ftr" sz="quarter" idx="11"/>
          </p:nvPr>
        </p:nvSpPr>
        <p:spPr/>
        <p:txBody>
          <a:bodyPr/>
          <a:lstStyle>
            <a:lvl1pPr>
              <a:defRPr/>
            </a:lvl1pPr>
          </a:lstStyle>
          <a:p>
            <a:pPr>
              <a:defRPr/>
            </a:pPr>
            <a:endParaRPr lang="en-ZA" altLang="en-US"/>
          </a:p>
        </p:txBody>
      </p:sp>
    </p:spTree>
    <p:extLst>
      <p:ext uri="{BB962C8B-B14F-4D97-AF65-F5344CB8AC3E}">
        <p14:creationId xmlns:p14="http://schemas.microsoft.com/office/powerpoint/2010/main" val="678836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7" name="TextBox 12">
            <a:extLst>
              <a:ext uri="{FF2B5EF4-FFF2-40B4-BE49-F238E27FC236}">
                <a16:creationId xmlns:a16="http://schemas.microsoft.com/office/drawing/2014/main" id="{50A7EE59-8BC0-F484-BD08-E02840885306}"/>
              </a:ext>
            </a:extLst>
          </p:cNvPr>
          <p:cNvSpPr txBox="1">
            <a:spLocks noChangeArrowheads="1"/>
          </p:cNvSpPr>
          <p:nvPr userDrawn="1"/>
        </p:nvSpPr>
        <p:spPr bwMode="auto">
          <a:xfrm>
            <a:off x="527050" y="6530975"/>
            <a:ext cx="11522075"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US" altLang="en-US" sz="1400" b="1">
                <a:solidFill>
                  <a:srgbClr val="FFFFFF"/>
                </a:solidFill>
              </a:rPr>
              <a:t>Transport Gateway to Africa and the World</a:t>
            </a:r>
            <a:endParaRPr lang="en-ZA" altLang="en-US" sz="1400">
              <a:solidFill>
                <a:srgbClr val="000000"/>
              </a:solidFill>
            </a:endParaRPr>
          </a:p>
        </p:txBody>
      </p:sp>
      <p:sp>
        <p:nvSpPr>
          <p:cNvPr id="8" name="Rectangle 6">
            <a:extLst>
              <a:ext uri="{FF2B5EF4-FFF2-40B4-BE49-F238E27FC236}">
                <a16:creationId xmlns:a16="http://schemas.microsoft.com/office/drawing/2014/main" id="{AF9BB5BF-B339-0365-47AB-917FD75EEA76}"/>
              </a:ext>
            </a:extLst>
          </p:cNvPr>
          <p:cNvSpPr txBox="1">
            <a:spLocks noChangeArrowheads="1"/>
          </p:cNvSpPr>
          <p:nvPr/>
        </p:nvSpPr>
        <p:spPr bwMode="auto">
          <a:xfrm>
            <a:off x="11106150" y="6527800"/>
            <a:ext cx="1069975" cy="333375"/>
          </a:xfrm>
          <a:prstGeom prst="rect">
            <a:avLst/>
          </a:prstGeom>
          <a:noFill/>
          <a:ln>
            <a:noFill/>
          </a:ln>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a:buFont typeface="Arial" panose="020B0604020202020204" pitchFamily="34" charset="0"/>
              <a:buNone/>
            </a:pPr>
            <a:fld id="{D2C04771-6CD5-4E96-BC5D-58200D203824}" type="slidenum">
              <a:rPr lang="en-ZA" altLang="en-US" sz="1400">
                <a:solidFill>
                  <a:srgbClr val="FFFFFF"/>
                </a:solidFill>
              </a:rPr>
              <a:pPr algn="r">
                <a:buFont typeface="Arial" panose="020B0604020202020204" pitchFamily="34" charset="0"/>
                <a:buNone/>
              </a:pPr>
              <a:t>‹#›</a:t>
            </a:fld>
            <a:endParaRPr lang="en-ZA" altLang="en-US" sz="1400">
              <a:solidFill>
                <a:srgbClr val="FFFFFF"/>
              </a:solidFill>
            </a:endParaRPr>
          </a:p>
        </p:txBody>
      </p:sp>
      <p:sp>
        <p:nvSpPr>
          <p:cNvPr id="2" name="Title 1"/>
          <p:cNvSpPr>
            <a:spLocks noGrp="1"/>
          </p:cNvSpPr>
          <p:nvPr>
            <p:ph type="title"/>
          </p:nvPr>
        </p:nvSpPr>
        <p:spPr>
          <a:xfrm>
            <a:off x="609600" y="274638"/>
            <a:ext cx="10972800" cy="1143000"/>
          </a:xfrm>
        </p:spPr>
        <p:txBody>
          <a:bodyPr/>
          <a:lstStyle>
            <a:lvl1pPr>
              <a:defRPr/>
            </a:lvl1pPr>
          </a:lstStyle>
          <a:p>
            <a:r>
              <a:rPr lang="en-US" noProof="1"/>
              <a:t>Click to edit Master title style</a:t>
            </a:r>
            <a:endParaRPr lang="en-ZA" noProof="1"/>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9" name="Slide Number Placeholder 10">
            <a:extLst>
              <a:ext uri="{FF2B5EF4-FFF2-40B4-BE49-F238E27FC236}">
                <a16:creationId xmlns:a16="http://schemas.microsoft.com/office/drawing/2014/main" id="{56216233-8F82-0713-2F03-826F1E9E778A}"/>
              </a:ext>
            </a:extLst>
          </p:cNvPr>
          <p:cNvSpPr>
            <a:spLocks noGrp="1"/>
          </p:cNvSpPr>
          <p:nvPr>
            <p:ph type="sldNum" sz="quarter" idx="10"/>
          </p:nvPr>
        </p:nvSpPr>
        <p:spPr/>
        <p:txBody>
          <a:bodyPr/>
          <a:lstStyle>
            <a:lvl1pPr>
              <a:defRPr/>
            </a:lvl1pPr>
          </a:lstStyle>
          <a:p>
            <a:fld id="{A1360FC0-36CE-40A7-B01D-4B7C229B9962}" type="slidenum">
              <a:rPr lang="en-ZA" altLang="en-US"/>
              <a:pPr/>
              <a:t>‹#›</a:t>
            </a:fld>
            <a:endParaRPr lang="en-ZA" altLang="en-US"/>
          </a:p>
        </p:txBody>
      </p:sp>
      <p:sp>
        <p:nvSpPr>
          <p:cNvPr id="10" name="Rectangle 5">
            <a:extLst>
              <a:ext uri="{FF2B5EF4-FFF2-40B4-BE49-F238E27FC236}">
                <a16:creationId xmlns:a16="http://schemas.microsoft.com/office/drawing/2014/main" id="{D6766DDE-4FDC-86CC-9F61-9899A84D5C4D}"/>
              </a:ext>
            </a:extLst>
          </p:cNvPr>
          <p:cNvSpPr>
            <a:spLocks noGrp="1"/>
          </p:cNvSpPr>
          <p:nvPr>
            <p:ph type="ftr" sz="quarter" idx="11"/>
          </p:nvPr>
        </p:nvSpPr>
        <p:spPr/>
        <p:txBody>
          <a:bodyPr/>
          <a:lstStyle>
            <a:lvl1pPr>
              <a:defRPr/>
            </a:lvl1pPr>
          </a:lstStyle>
          <a:p>
            <a:pPr>
              <a:defRPr/>
            </a:pPr>
            <a:endParaRPr lang="en-ZA" altLang="en-US"/>
          </a:p>
        </p:txBody>
      </p:sp>
    </p:spTree>
    <p:extLst>
      <p:ext uri="{BB962C8B-B14F-4D97-AF65-F5344CB8AC3E}">
        <p14:creationId xmlns:p14="http://schemas.microsoft.com/office/powerpoint/2010/main" val="82612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B1E68376-9952-7C15-91AA-995F5FB36379}"/>
              </a:ext>
            </a:extLst>
          </p:cNvPr>
          <p:cNvSpPr txBox="1">
            <a:spLocks noChangeArrowheads="1"/>
          </p:cNvSpPr>
          <p:nvPr userDrawn="1"/>
        </p:nvSpPr>
        <p:spPr bwMode="auto">
          <a:xfrm>
            <a:off x="527050" y="6530975"/>
            <a:ext cx="11522075"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US" altLang="en-US" sz="1400" b="1">
                <a:solidFill>
                  <a:srgbClr val="FFFFFF"/>
                </a:solidFill>
              </a:rPr>
              <a:t>Transport Gateway to Africa and the World</a:t>
            </a:r>
            <a:endParaRPr lang="en-ZA" altLang="en-US" sz="1400">
              <a:solidFill>
                <a:srgbClr val="000000"/>
              </a:solidFill>
            </a:endParaRPr>
          </a:p>
        </p:txBody>
      </p:sp>
      <p:sp>
        <p:nvSpPr>
          <p:cNvPr id="4" name="Rectangle 6">
            <a:extLst>
              <a:ext uri="{FF2B5EF4-FFF2-40B4-BE49-F238E27FC236}">
                <a16:creationId xmlns:a16="http://schemas.microsoft.com/office/drawing/2014/main" id="{6592F8D5-6003-5E50-6905-F68998F098A3}"/>
              </a:ext>
            </a:extLst>
          </p:cNvPr>
          <p:cNvSpPr txBox="1">
            <a:spLocks noChangeArrowheads="1"/>
          </p:cNvSpPr>
          <p:nvPr/>
        </p:nvSpPr>
        <p:spPr bwMode="auto">
          <a:xfrm>
            <a:off x="11106150" y="6527800"/>
            <a:ext cx="1069975" cy="333375"/>
          </a:xfrm>
          <a:prstGeom prst="rect">
            <a:avLst/>
          </a:prstGeom>
          <a:noFill/>
          <a:ln>
            <a:noFill/>
          </a:ln>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a:buFont typeface="Arial" panose="020B0604020202020204" pitchFamily="34" charset="0"/>
              <a:buNone/>
            </a:pPr>
            <a:fld id="{58E884E5-0C72-4E2D-9F2B-806A73ADE2B3}" type="slidenum">
              <a:rPr lang="en-ZA" altLang="en-US" sz="1400">
                <a:solidFill>
                  <a:srgbClr val="FFFFFF"/>
                </a:solidFill>
              </a:rPr>
              <a:pPr algn="r">
                <a:buFont typeface="Arial" panose="020B0604020202020204" pitchFamily="34" charset="0"/>
                <a:buNone/>
              </a:pPr>
              <a:t>‹#›</a:t>
            </a:fld>
            <a:endParaRPr lang="en-ZA" altLang="en-US" sz="1400">
              <a:solidFill>
                <a:srgbClr val="FFFFFF"/>
              </a:solidFill>
            </a:endParaRPr>
          </a:p>
        </p:txBody>
      </p:sp>
      <p:sp>
        <p:nvSpPr>
          <p:cNvPr id="2" name="Title 1"/>
          <p:cNvSpPr>
            <a:spLocks noGrp="1"/>
          </p:cNvSpPr>
          <p:nvPr>
            <p:ph type="title"/>
          </p:nvPr>
        </p:nvSpPr>
        <p:spPr/>
        <p:txBody>
          <a:bodyPr/>
          <a:lstStyle/>
          <a:p>
            <a:r>
              <a:rPr lang="en-US" noProof="1"/>
              <a:t>Click to edit Master title style</a:t>
            </a:r>
            <a:endParaRPr lang="en-ZA" noProof="1"/>
          </a:p>
        </p:txBody>
      </p:sp>
      <p:sp>
        <p:nvSpPr>
          <p:cNvPr id="5" name="Rectangle 6">
            <a:extLst>
              <a:ext uri="{FF2B5EF4-FFF2-40B4-BE49-F238E27FC236}">
                <a16:creationId xmlns:a16="http://schemas.microsoft.com/office/drawing/2014/main" id="{872B92A5-E8D1-59B9-DD92-EC9D1519ABC8}"/>
              </a:ext>
            </a:extLst>
          </p:cNvPr>
          <p:cNvSpPr>
            <a:spLocks noGrp="1"/>
          </p:cNvSpPr>
          <p:nvPr>
            <p:ph type="sldNum" sz="quarter" idx="10"/>
          </p:nvPr>
        </p:nvSpPr>
        <p:spPr/>
        <p:txBody>
          <a:bodyPr/>
          <a:lstStyle>
            <a:lvl1pPr>
              <a:defRPr/>
            </a:lvl1pPr>
          </a:lstStyle>
          <a:p>
            <a:fld id="{6A3AD1C5-737D-44A9-87CE-10E129476438}" type="slidenum">
              <a:rPr lang="en-ZA" altLang="en-US"/>
              <a:pPr/>
              <a:t>‹#›</a:t>
            </a:fld>
            <a:endParaRPr lang="en-ZA" altLang="en-US"/>
          </a:p>
        </p:txBody>
      </p:sp>
      <p:sp>
        <p:nvSpPr>
          <p:cNvPr id="6" name="Footer Placeholder 5">
            <a:extLst>
              <a:ext uri="{FF2B5EF4-FFF2-40B4-BE49-F238E27FC236}">
                <a16:creationId xmlns:a16="http://schemas.microsoft.com/office/drawing/2014/main" id="{3E3DEA7E-C9CF-BAF9-48C7-456351A27D96}"/>
              </a:ext>
            </a:extLst>
          </p:cNvPr>
          <p:cNvSpPr>
            <a:spLocks noGrp="1"/>
          </p:cNvSpPr>
          <p:nvPr>
            <p:ph type="ftr" sz="quarter" idx="11"/>
          </p:nvPr>
        </p:nvSpPr>
        <p:spPr/>
        <p:txBody>
          <a:bodyPr/>
          <a:lstStyle>
            <a:lvl1pPr>
              <a:defRPr/>
            </a:lvl1pPr>
          </a:lstStyle>
          <a:p>
            <a:pPr>
              <a:defRPr/>
            </a:pPr>
            <a:endParaRPr lang="en-ZA" altLang="en-US"/>
          </a:p>
        </p:txBody>
      </p:sp>
    </p:spTree>
    <p:extLst>
      <p:ext uri="{BB962C8B-B14F-4D97-AF65-F5344CB8AC3E}">
        <p14:creationId xmlns:p14="http://schemas.microsoft.com/office/powerpoint/2010/main" val="2737691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171136F2-8506-41DB-D97E-4E8B6CE0D380}"/>
              </a:ext>
            </a:extLst>
          </p:cNvPr>
          <p:cNvSpPr txBox="1">
            <a:spLocks noChangeArrowheads="1"/>
          </p:cNvSpPr>
          <p:nvPr userDrawn="1"/>
        </p:nvSpPr>
        <p:spPr bwMode="auto">
          <a:xfrm>
            <a:off x="527050" y="6530975"/>
            <a:ext cx="11522075"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US" altLang="en-US" sz="1400" b="1">
                <a:solidFill>
                  <a:srgbClr val="FFFFFF"/>
                </a:solidFill>
              </a:rPr>
              <a:t>Transport Gateway to Africa and the World</a:t>
            </a:r>
            <a:endParaRPr lang="en-ZA" altLang="en-US" sz="1400">
              <a:solidFill>
                <a:srgbClr val="000000"/>
              </a:solidFill>
            </a:endParaRPr>
          </a:p>
        </p:txBody>
      </p:sp>
      <p:sp>
        <p:nvSpPr>
          <p:cNvPr id="3" name="Rectangle 6">
            <a:extLst>
              <a:ext uri="{FF2B5EF4-FFF2-40B4-BE49-F238E27FC236}">
                <a16:creationId xmlns:a16="http://schemas.microsoft.com/office/drawing/2014/main" id="{849280BC-A98B-BDE7-1A4A-F3569A6F12B0}"/>
              </a:ext>
            </a:extLst>
          </p:cNvPr>
          <p:cNvSpPr txBox="1">
            <a:spLocks noChangeArrowheads="1"/>
          </p:cNvSpPr>
          <p:nvPr/>
        </p:nvSpPr>
        <p:spPr bwMode="auto">
          <a:xfrm>
            <a:off x="11115675" y="6527800"/>
            <a:ext cx="1069975" cy="333375"/>
          </a:xfrm>
          <a:prstGeom prst="rect">
            <a:avLst/>
          </a:prstGeom>
          <a:noFill/>
          <a:ln>
            <a:noFill/>
          </a:ln>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a:buFont typeface="Arial" panose="020B0604020202020204" pitchFamily="34" charset="0"/>
              <a:buNone/>
            </a:pPr>
            <a:fld id="{18A4EDC6-93C0-4043-8D5F-68F4C7FA4002}" type="slidenum">
              <a:rPr lang="en-ZA" altLang="en-US" sz="1400">
                <a:solidFill>
                  <a:srgbClr val="FFFFFF"/>
                </a:solidFill>
              </a:rPr>
              <a:pPr algn="r">
                <a:buFont typeface="Arial" panose="020B0604020202020204" pitchFamily="34" charset="0"/>
                <a:buNone/>
              </a:pPr>
              <a:t>‹#›</a:t>
            </a:fld>
            <a:endParaRPr lang="en-ZA" altLang="en-US" sz="1400">
              <a:solidFill>
                <a:srgbClr val="FFFFFF"/>
              </a:solidFill>
            </a:endParaRPr>
          </a:p>
        </p:txBody>
      </p:sp>
      <p:sp>
        <p:nvSpPr>
          <p:cNvPr id="4" name="Rectangle 6">
            <a:extLst>
              <a:ext uri="{FF2B5EF4-FFF2-40B4-BE49-F238E27FC236}">
                <a16:creationId xmlns:a16="http://schemas.microsoft.com/office/drawing/2014/main" id="{E052E82F-9D80-1A5C-E010-F5C805916290}"/>
              </a:ext>
            </a:extLst>
          </p:cNvPr>
          <p:cNvSpPr>
            <a:spLocks noGrp="1"/>
          </p:cNvSpPr>
          <p:nvPr>
            <p:ph type="sldNum" sz="quarter" idx="10"/>
          </p:nvPr>
        </p:nvSpPr>
        <p:spPr/>
        <p:txBody>
          <a:bodyPr/>
          <a:lstStyle>
            <a:lvl1pPr>
              <a:defRPr/>
            </a:lvl1pPr>
          </a:lstStyle>
          <a:p>
            <a:fld id="{29878164-DA27-4DF4-BEC6-BC3DABA329FB}" type="slidenum">
              <a:rPr lang="en-ZA" altLang="en-US"/>
              <a:pPr/>
              <a:t>‹#›</a:t>
            </a:fld>
            <a:endParaRPr lang="en-ZA" altLang="en-US"/>
          </a:p>
        </p:txBody>
      </p:sp>
      <p:sp>
        <p:nvSpPr>
          <p:cNvPr id="5" name="Rectangle 5">
            <a:extLst>
              <a:ext uri="{FF2B5EF4-FFF2-40B4-BE49-F238E27FC236}">
                <a16:creationId xmlns:a16="http://schemas.microsoft.com/office/drawing/2014/main" id="{C5B9960B-8DB9-10C7-EDBB-4D493AFC089B}"/>
              </a:ext>
            </a:extLst>
          </p:cNvPr>
          <p:cNvSpPr>
            <a:spLocks noGrp="1"/>
          </p:cNvSpPr>
          <p:nvPr>
            <p:ph type="ftr" sz="quarter" idx="11"/>
          </p:nvPr>
        </p:nvSpPr>
        <p:spPr/>
        <p:txBody>
          <a:bodyPr/>
          <a:lstStyle>
            <a:lvl1pPr>
              <a:defRPr/>
            </a:lvl1pPr>
          </a:lstStyle>
          <a:p>
            <a:pPr>
              <a:defRPr/>
            </a:pPr>
            <a:endParaRPr lang="en-ZA" altLang="en-US"/>
          </a:p>
        </p:txBody>
      </p:sp>
    </p:spTree>
    <p:extLst>
      <p:ext uri="{BB962C8B-B14F-4D97-AF65-F5344CB8AC3E}">
        <p14:creationId xmlns:p14="http://schemas.microsoft.com/office/powerpoint/2010/main" val="1210490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C7AADE10-20C9-034F-0C54-74FDD5FEAD52}"/>
              </a:ext>
            </a:extLst>
          </p:cNvPr>
          <p:cNvSpPr txBox="1">
            <a:spLocks noChangeArrowheads="1"/>
          </p:cNvSpPr>
          <p:nvPr userDrawn="1"/>
        </p:nvSpPr>
        <p:spPr bwMode="auto">
          <a:xfrm>
            <a:off x="527050" y="6530975"/>
            <a:ext cx="11522075"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US" altLang="en-US" sz="1400" b="1">
                <a:solidFill>
                  <a:srgbClr val="FFFFFF"/>
                </a:solidFill>
              </a:rPr>
              <a:t>Transport Gateway to Africa and the World</a:t>
            </a:r>
            <a:endParaRPr lang="en-ZA" altLang="en-US" sz="1400">
              <a:solidFill>
                <a:srgbClr val="000000"/>
              </a:solidFill>
            </a:endParaRPr>
          </a:p>
        </p:txBody>
      </p:sp>
      <p:sp>
        <p:nvSpPr>
          <p:cNvPr id="6" name="Rectangle 6">
            <a:extLst>
              <a:ext uri="{FF2B5EF4-FFF2-40B4-BE49-F238E27FC236}">
                <a16:creationId xmlns:a16="http://schemas.microsoft.com/office/drawing/2014/main" id="{4D195491-24B5-4231-0514-3DE1997FD902}"/>
              </a:ext>
            </a:extLst>
          </p:cNvPr>
          <p:cNvSpPr txBox="1">
            <a:spLocks noChangeArrowheads="1"/>
          </p:cNvSpPr>
          <p:nvPr/>
        </p:nvSpPr>
        <p:spPr bwMode="auto">
          <a:xfrm>
            <a:off x="11106150" y="6527800"/>
            <a:ext cx="1069975" cy="333375"/>
          </a:xfrm>
          <a:prstGeom prst="rect">
            <a:avLst/>
          </a:prstGeom>
          <a:noFill/>
          <a:ln>
            <a:noFill/>
          </a:ln>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a:buFont typeface="Arial" panose="020B0604020202020204" pitchFamily="34" charset="0"/>
              <a:buNone/>
            </a:pPr>
            <a:fld id="{2EF1C0DF-3AD9-442A-AAD3-B21BE58B1D1B}" type="slidenum">
              <a:rPr lang="en-ZA" altLang="en-US" sz="1400">
                <a:solidFill>
                  <a:srgbClr val="FFFFFF"/>
                </a:solidFill>
              </a:rPr>
              <a:pPr algn="r">
                <a:buFont typeface="Arial" panose="020B0604020202020204" pitchFamily="34" charset="0"/>
                <a:buNone/>
              </a:pPr>
              <a:t>‹#›</a:t>
            </a:fld>
            <a:endParaRPr lang="en-ZA" altLang="en-US" sz="1400">
              <a:solidFill>
                <a:srgbClr val="FFFFFF"/>
              </a:solidFill>
            </a:endParaRPr>
          </a:p>
        </p:txBody>
      </p:sp>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a:t>Click to edit Master title style</a:t>
            </a:r>
            <a:endParaRPr lang="en-ZA" noProof="1"/>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7" name="Slide Number Placeholder 6">
            <a:extLst>
              <a:ext uri="{FF2B5EF4-FFF2-40B4-BE49-F238E27FC236}">
                <a16:creationId xmlns:a16="http://schemas.microsoft.com/office/drawing/2014/main" id="{CB6C73BC-74BC-F957-F0C4-83BB474C74D7}"/>
              </a:ext>
            </a:extLst>
          </p:cNvPr>
          <p:cNvSpPr>
            <a:spLocks noGrp="1"/>
          </p:cNvSpPr>
          <p:nvPr>
            <p:ph type="sldNum" sz="quarter" idx="10"/>
          </p:nvPr>
        </p:nvSpPr>
        <p:spPr/>
        <p:txBody>
          <a:bodyPr/>
          <a:lstStyle>
            <a:lvl1pPr>
              <a:defRPr/>
            </a:lvl1pPr>
          </a:lstStyle>
          <a:p>
            <a:fld id="{A851ECB6-EFA9-49D7-A859-2028C99030F4}" type="slidenum">
              <a:rPr lang="en-ZA" altLang="en-US"/>
              <a:pPr/>
              <a:t>‹#›</a:t>
            </a:fld>
            <a:endParaRPr lang="en-ZA" altLang="en-US"/>
          </a:p>
        </p:txBody>
      </p:sp>
      <p:sp>
        <p:nvSpPr>
          <p:cNvPr id="8" name="Footer Placeholder 12">
            <a:extLst>
              <a:ext uri="{FF2B5EF4-FFF2-40B4-BE49-F238E27FC236}">
                <a16:creationId xmlns:a16="http://schemas.microsoft.com/office/drawing/2014/main" id="{26A1256A-3FAA-6C09-A892-900D01AF4210}"/>
              </a:ext>
            </a:extLst>
          </p:cNvPr>
          <p:cNvSpPr>
            <a:spLocks noGrp="1"/>
          </p:cNvSpPr>
          <p:nvPr>
            <p:ph type="ftr" sz="quarter" idx="11"/>
          </p:nvPr>
        </p:nvSpPr>
        <p:spPr/>
        <p:txBody>
          <a:bodyPr/>
          <a:lstStyle>
            <a:lvl1pPr>
              <a:defRPr/>
            </a:lvl1pPr>
          </a:lstStyle>
          <a:p>
            <a:pPr>
              <a:defRPr/>
            </a:pPr>
            <a:endParaRPr lang="en-ZA" altLang="en-US"/>
          </a:p>
        </p:txBody>
      </p:sp>
    </p:spTree>
    <p:extLst>
      <p:ext uri="{BB962C8B-B14F-4D97-AF65-F5344CB8AC3E}">
        <p14:creationId xmlns:p14="http://schemas.microsoft.com/office/powerpoint/2010/main" val="3989269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60A014C9-B409-7589-29DA-C68B83A73E2D}"/>
              </a:ext>
            </a:extLst>
          </p:cNvPr>
          <p:cNvSpPr txBox="1">
            <a:spLocks noChangeArrowheads="1"/>
          </p:cNvSpPr>
          <p:nvPr userDrawn="1"/>
        </p:nvSpPr>
        <p:spPr bwMode="auto">
          <a:xfrm>
            <a:off x="527050" y="6530975"/>
            <a:ext cx="11522075"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US" altLang="en-US" sz="1400" b="1">
                <a:solidFill>
                  <a:srgbClr val="FFFFFF"/>
                </a:solidFill>
              </a:rPr>
              <a:t>Transport Gateway to Africa and the World</a:t>
            </a:r>
            <a:endParaRPr lang="en-ZA" altLang="en-US" sz="1400">
              <a:solidFill>
                <a:srgbClr val="000000"/>
              </a:solidFill>
            </a:endParaRPr>
          </a:p>
        </p:txBody>
      </p:sp>
      <p:sp>
        <p:nvSpPr>
          <p:cNvPr id="6" name="Rectangle 6">
            <a:extLst>
              <a:ext uri="{FF2B5EF4-FFF2-40B4-BE49-F238E27FC236}">
                <a16:creationId xmlns:a16="http://schemas.microsoft.com/office/drawing/2014/main" id="{74E468F4-40D9-C5BB-4A35-D6231B8C6CD7}"/>
              </a:ext>
            </a:extLst>
          </p:cNvPr>
          <p:cNvSpPr txBox="1">
            <a:spLocks noChangeArrowheads="1"/>
          </p:cNvSpPr>
          <p:nvPr/>
        </p:nvSpPr>
        <p:spPr bwMode="auto">
          <a:xfrm>
            <a:off x="11106150" y="6548438"/>
            <a:ext cx="1069975" cy="333375"/>
          </a:xfrm>
          <a:prstGeom prst="rect">
            <a:avLst/>
          </a:prstGeom>
          <a:noFill/>
          <a:ln>
            <a:noFill/>
          </a:ln>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a:buFont typeface="Arial" panose="020B0604020202020204" pitchFamily="34" charset="0"/>
              <a:buNone/>
            </a:pPr>
            <a:fld id="{5B9A4A78-EA79-44C7-A1DB-D36C2CA5E0D6}" type="slidenum">
              <a:rPr lang="en-ZA" altLang="en-US" sz="1400">
                <a:solidFill>
                  <a:srgbClr val="FFFFFF"/>
                </a:solidFill>
              </a:rPr>
              <a:pPr algn="r">
                <a:buFont typeface="Arial" panose="020B0604020202020204" pitchFamily="34" charset="0"/>
                <a:buNone/>
              </a:pPr>
              <a:t>‹#›</a:t>
            </a:fld>
            <a:endParaRPr lang="en-ZA" altLang="en-US" sz="1400">
              <a:solidFill>
                <a:srgbClr val="FFFFFF"/>
              </a:solidFill>
            </a:endParaRPr>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endParaRPr lang="en-ZA" noProof="1"/>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Z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7" name="Slide Number Placeholder 6">
            <a:extLst>
              <a:ext uri="{FF2B5EF4-FFF2-40B4-BE49-F238E27FC236}">
                <a16:creationId xmlns:a16="http://schemas.microsoft.com/office/drawing/2014/main" id="{901C01D2-85A3-D36A-73EC-1C76A4B53A7F}"/>
              </a:ext>
            </a:extLst>
          </p:cNvPr>
          <p:cNvSpPr>
            <a:spLocks noGrp="1"/>
          </p:cNvSpPr>
          <p:nvPr>
            <p:ph type="sldNum" sz="quarter" idx="10"/>
          </p:nvPr>
        </p:nvSpPr>
        <p:spPr/>
        <p:txBody>
          <a:bodyPr/>
          <a:lstStyle>
            <a:lvl1pPr>
              <a:defRPr/>
            </a:lvl1pPr>
          </a:lstStyle>
          <a:p>
            <a:fld id="{006BA57D-2934-4E91-A241-4C2A9A55E32F}" type="slidenum">
              <a:rPr lang="en-ZA" altLang="en-US"/>
              <a:pPr/>
              <a:t>‹#›</a:t>
            </a:fld>
            <a:endParaRPr lang="en-ZA" altLang="en-US"/>
          </a:p>
        </p:txBody>
      </p:sp>
      <p:sp>
        <p:nvSpPr>
          <p:cNvPr id="8" name="Footer Placeholder 12">
            <a:extLst>
              <a:ext uri="{FF2B5EF4-FFF2-40B4-BE49-F238E27FC236}">
                <a16:creationId xmlns:a16="http://schemas.microsoft.com/office/drawing/2014/main" id="{9AE6169E-DF24-219A-3C4D-B5CDFA5F28BA}"/>
              </a:ext>
            </a:extLst>
          </p:cNvPr>
          <p:cNvSpPr>
            <a:spLocks noGrp="1"/>
          </p:cNvSpPr>
          <p:nvPr>
            <p:ph type="ftr" sz="quarter" idx="11"/>
          </p:nvPr>
        </p:nvSpPr>
        <p:spPr/>
        <p:txBody>
          <a:bodyPr/>
          <a:lstStyle>
            <a:lvl1pPr>
              <a:defRPr/>
            </a:lvl1pPr>
          </a:lstStyle>
          <a:p>
            <a:pPr>
              <a:defRPr/>
            </a:pPr>
            <a:endParaRPr lang="en-ZA" altLang="en-US"/>
          </a:p>
        </p:txBody>
      </p:sp>
    </p:spTree>
    <p:extLst>
      <p:ext uri="{BB962C8B-B14F-4D97-AF65-F5344CB8AC3E}">
        <p14:creationId xmlns:p14="http://schemas.microsoft.com/office/powerpoint/2010/main" val="398657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5ACB3A08-31AA-FD5E-FAB6-2A10D9299D54}"/>
              </a:ext>
            </a:extLst>
          </p:cNvPr>
          <p:cNvSpPr txBox="1">
            <a:spLocks noChangeArrowheads="1"/>
          </p:cNvSpPr>
          <p:nvPr userDrawn="1"/>
        </p:nvSpPr>
        <p:spPr bwMode="auto">
          <a:xfrm>
            <a:off x="527050" y="6530975"/>
            <a:ext cx="11522075"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US" altLang="en-US" sz="1400" b="1">
                <a:solidFill>
                  <a:srgbClr val="FFFFFF"/>
                </a:solidFill>
              </a:rPr>
              <a:t>Transport Gateway to Africa and the World</a:t>
            </a:r>
            <a:endParaRPr lang="en-ZA" altLang="en-US" sz="1400">
              <a:solidFill>
                <a:srgbClr val="000000"/>
              </a:solidFill>
            </a:endParaRPr>
          </a:p>
        </p:txBody>
      </p:sp>
      <p:sp>
        <p:nvSpPr>
          <p:cNvPr id="5" name="Rectangle 6">
            <a:extLst>
              <a:ext uri="{FF2B5EF4-FFF2-40B4-BE49-F238E27FC236}">
                <a16:creationId xmlns:a16="http://schemas.microsoft.com/office/drawing/2014/main" id="{DAFFB7B8-2C9A-37EC-87C6-848E4469244A}"/>
              </a:ext>
            </a:extLst>
          </p:cNvPr>
          <p:cNvSpPr txBox="1">
            <a:spLocks noChangeArrowheads="1"/>
          </p:cNvSpPr>
          <p:nvPr/>
        </p:nvSpPr>
        <p:spPr bwMode="auto">
          <a:xfrm>
            <a:off x="11106150" y="6527800"/>
            <a:ext cx="1069975" cy="333375"/>
          </a:xfrm>
          <a:prstGeom prst="rect">
            <a:avLst/>
          </a:prstGeom>
          <a:noFill/>
          <a:ln>
            <a:noFill/>
          </a:ln>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a:buFont typeface="Arial" panose="020B0604020202020204" pitchFamily="34" charset="0"/>
              <a:buNone/>
            </a:pPr>
            <a:fld id="{81B0BD4D-ECD2-45AD-8AAD-7EF2CFB22293}" type="slidenum">
              <a:rPr lang="en-ZA" altLang="en-US" sz="1400">
                <a:solidFill>
                  <a:srgbClr val="FFFFFF"/>
                </a:solidFill>
              </a:rPr>
              <a:pPr algn="r">
                <a:buFont typeface="Arial" panose="020B0604020202020204" pitchFamily="34" charset="0"/>
                <a:buNone/>
              </a:pPr>
              <a:t>‹#›</a:t>
            </a:fld>
            <a:endParaRPr lang="en-ZA" altLang="en-US" sz="1400">
              <a:solidFill>
                <a:srgbClr val="FFFFFF"/>
              </a:solidFill>
            </a:endParaRPr>
          </a:p>
        </p:txBody>
      </p:sp>
      <p:sp>
        <p:nvSpPr>
          <p:cNvPr id="2" name="Title 1"/>
          <p:cNvSpPr>
            <a:spLocks noGrp="1"/>
          </p:cNvSpPr>
          <p:nvPr>
            <p:ph type="title"/>
          </p:nvPr>
        </p:nvSpPr>
        <p:spPr/>
        <p:txBody>
          <a:bodyPr/>
          <a:lstStyle/>
          <a:p>
            <a:r>
              <a:rPr lang="en-US" noProof="1"/>
              <a:t>Click to edit Master title style</a:t>
            </a:r>
            <a:endParaRPr lang="en-ZA" noProof="1"/>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6" name="Rectangle 6">
            <a:extLst>
              <a:ext uri="{FF2B5EF4-FFF2-40B4-BE49-F238E27FC236}">
                <a16:creationId xmlns:a16="http://schemas.microsoft.com/office/drawing/2014/main" id="{3457C0E8-48E0-E69D-2F0A-2873EF103236}"/>
              </a:ext>
            </a:extLst>
          </p:cNvPr>
          <p:cNvSpPr>
            <a:spLocks noGrp="1"/>
          </p:cNvSpPr>
          <p:nvPr>
            <p:ph type="sldNum" sz="quarter" idx="10"/>
          </p:nvPr>
        </p:nvSpPr>
        <p:spPr/>
        <p:txBody>
          <a:bodyPr/>
          <a:lstStyle>
            <a:lvl1pPr>
              <a:defRPr/>
            </a:lvl1pPr>
          </a:lstStyle>
          <a:p>
            <a:fld id="{0FB774EB-6E2E-42FE-B153-52AD2C70435A}" type="slidenum">
              <a:rPr lang="en-ZA" altLang="en-US"/>
              <a:pPr/>
              <a:t>‹#›</a:t>
            </a:fld>
            <a:endParaRPr lang="en-ZA" altLang="en-US"/>
          </a:p>
        </p:txBody>
      </p:sp>
      <p:sp>
        <p:nvSpPr>
          <p:cNvPr id="7" name="Rectangle 5">
            <a:extLst>
              <a:ext uri="{FF2B5EF4-FFF2-40B4-BE49-F238E27FC236}">
                <a16:creationId xmlns:a16="http://schemas.microsoft.com/office/drawing/2014/main" id="{D02CBC1F-BBBA-4C18-4561-94A3BAC8F24B}"/>
              </a:ext>
            </a:extLst>
          </p:cNvPr>
          <p:cNvSpPr>
            <a:spLocks noGrp="1"/>
          </p:cNvSpPr>
          <p:nvPr>
            <p:ph type="ftr" sz="quarter" idx="11"/>
          </p:nvPr>
        </p:nvSpPr>
        <p:spPr/>
        <p:txBody>
          <a:bodyPr/>
          <a:lstStyle>
            <a:lvl1pPr>
              <a:defRPr/>
            </a:lvl1pPr>
          </a:lstStyle>
          <a:p>
            <a:pPr>
              <a:defRPr/>
            </a:pPr>
            <a:endParaRPr lang="en-ZA" altLang="en-US"/>
          </a:p>
        </p:txBody>
      </p:sp>
    </p:spTree>
    <p:extLst>
      <p:ext uri="{BB962C8B-B14F-4D97-AF65-F5344CB8AC3E}">
        <p14:creationId xmlns:p14="http://schemas.microsoft.com/office/powerpoint/2010/main" val="4066045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FEECD1E1-61C4-B430-69EF-C27CC46C6996}"/>
              </a:ext>
            </a:extLst>
          </p:cNvPr>
          <p:cNvSpPr txBox="1">
            <a:spLocks noChangeArrowheads="1"/>
          </p:cNvSpPr>
          <p:nvPr userDrawn="1"/>
        </p:nvSpPr>
        <p:spPr bwMode="auto">
          <a:xfrm>
            <a:off x="527050" y="6530975"/>
            <a:ext cx="11522075"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US" altLang="en-US" sz="1400" b="1">
                <a:solidFill>
                  <a:srgbClr val="FFFFFF"/>
                </a:solidFill>
              </a:rPr>
              <a:t>Transport Gateway to Africa and the World</a:t>
            </a:r>
            <a:endParaRPr lang="en-ZA" altLang="en-US" sz="1400">
              <a:solidFill>
                <a:srgbClr val="000000"/>
              </a:solidFill>
            </a:endParaRPr>
          </a:p>
        </p:txBody>
      </p:sp>
      <p:sp>
        <p:nvSpPr>
          <p:cNvPr id="5" name="Rectangle 6">
            <a:extLst>
              <a:ext uri="{FF2B5EF4-FFF2-40B4-BE49-F238E27FC236}">
                <a16:creationId xmlns:a16="http://schemas.microsoft.com/office/drawing/2014/main" id="{565C6F8E-BAE0-A05E-1043-3EB7DCCD010A}"/>
              </a:ext>
            </a:extLst>
          </p:cNvPr>
          <p:cNvSpPr txBox="1">
            <a:spLocks noChangeArrowheads="1"/>
          </p:cNvSpPr>
          <p:nvPr/>
        </p:nvSpPr>
        <p:spPr bwMode="auto">
          <a:xfrm>
            <a:off x="11096625" y="6518275"/>
            <a:ext cx="1068388" cy="333375"/>
          </a:xfrm>
          <a:prstGeom prst="rect">
            <a:avLst/>
          </a:prstGeom>
          <a:noFill/>
          <a:ln>
            <a:noFill/>
          </a:ln>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a:buFont typeface="Arial" panose="020B0604020202020204" pitchFamily="34" charset="0"/>
              <a:buNone/>
            </a:pPr>
            <a:fld id="{F19A4688-DCF8-4395-A4E3-418A7EFD8EB7}" type="slidenum">
              <a:rPr lang="en-ZA" altLang="en-US" sz="1400">
                <a:solidFill>
                  <a:srgbClr val="FFFFFF"/>
                </a:solidFill>
              </a:rPr>
              <a:pPr algn="r">
                <a:buFont typeface="Arial" panose="020B0604020202020204" pitchFamily="34" charset="0"/>
                <a:buNone/>
              </a:pPr>
              <a:t>‹#›</a:t>
            </a:fld>
            <a:endParaRPr lang="en-ZA" altLang="en-US" sz="1400">
              <a:solidFill>
                <a:srgbClr val="FFFFFF"/>
              </a:solidFill>
            </a:endParaRPr>
          </a:p>
        </p:txBody>
      </p:sp>
      <p:sp>
        <p:nvSpPr>
          <p:cNvPr id="2" name="Vertical Title 1"/>
          <p:cNvSpPr>
            <a:spLocks noGrp="1"/>
          </p:cNvSpPr>
          <p:nvPr>
            <p:ph type="title" orient="vert"/>
          </p:nvPr>
        </p:nvSpPr>
        <p:spPr>
          <a:xfrm>
            <a:off x="8928101" y="908050"/>
            <a:ext cx="2832100" cy="5473700"/>
          </a:xfrm>
        </p:spPr>
        <p:txBody>
          <a:bodyPr vert="eaVert"/>
          <a:lstStyle/>
          <a:p>
            <a:r>
              <a:rPr lang="en-US" noProof="1"/>
              <a:t>Click to edit Master title style</a:t>
            </a:r>
            <a:endParaRPr lang="en-ZA" noProof="1"/>
          </a:p>
        </p:txBody>
      </p:sp>
      <p:sp>
        <p:nvSpPr>
          <p:cNvPr id="3" name="Vertical Text Placeholder 2"/>
          <p:cNvSpPr>
            <a:spLocks noGrp="1"/>
          </p:cNvSpPr>
          <p:nvPr>
            <p:ph type="body" orient="vert" idx="1"/>
          </p:nvPr>
        </p:nvSpPr>
        <p:spPr>
          <a:xfrm>
            <a:off x="431801" y="908050"/>
            <a:ext cx="8293100" cy="5473700"/>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ZA" noProof="1"/>
          </a:p>
        </p:txBody>
      </p:sp>
      <p:sp>
        <p:nvSpPr>
          <p:cNvPr id="6" name="Rectangle 6">
            <a:extLst>
              <a:ext uri="{FF2B5EF4-FFF2-40B4-BE49-F238E27FC236}">
                <a16:creationId xmlns:a16="http://schemas.microsoft.com/office/drawing/2014/main" id="{06148FBE-9207-EE38-FD39-3F7F393B9A93}"/>
              </a:ext>
            </a:extLst>
          </p:cNvPr>
          <p:cNvSpPr>
            <a:spLocks noGrp="1"/>
          </p:cNvSpPr>
          <p:nvPr>
            <p:ph type="sldNum" sz="quarter" idx="10"/>
          </p:nvPr>
        </p:nvSpPr>
        <p:spPr/>
        <p:txBody>
          <a:bodyPr/>
          <a:lstStyle>
            <a:lvl1pPr>
              <a:defRPr/>
            </a:lvl1pPr>
          </a:lstStyle>
          <a:p>
            <a:fld id="{2F43D4F7-C6B1-44BD-A784-C6973F6F0DDB}" type="slidenum">
              <a:rPr lang="en-ZA" altLang="en-US"/>
              <a:pPr/>
              <a:t>‹#›</a:t>
            </a:fld>
            <a:endParaRPr lang="en-ZA" altLang="en-US"/>
          </a:p>
        </p:txBody>
      </p:sp>
      <p:sp>
        <p:nvSpPr>
          <p:cNvPr id="7" name="Rectangle 5">
            <a:extLst>
              <a:ext uri="{FF2B5EF4-FFF2-40B4-BE49-F238E27FC236}">
                <a16:creationId xmlns:a16="http://schemas.microsoft.com/office/drawing/2014/main" id="{92AD59B7-FF74-DE0D-C35E-C9A7800736DD}"/>
              </a:ext>
            </a:extLst>
          </p:cNvPr>
          <p:cNvSpPr>
            <a:spLocks noGrp="1"/>
          </p:cNvSpPr>
          <p:nvPr>
            <p:ph type="ftr" sz="quarter" idx="11"/>
          </p:nvPr>
        </p:nvSpPr>
        <p:spPr/>
        <p:txBody>
          <a:bodyPr/>
          <a:lstStyle>
            <a:lvl1pPr>
              <a:defRPr/>
            </a:lvl1pPr>
          </a:lstStyle>
          <a:p>
            <a:pPr>
              <a:defRPr/>
            </a:pPr>
            <a:endParaRPr lang="en-ZA" altLang="en-US"/>
          </a:p>
        </p:txBody>
      </p:sp>
    </p:spTree>
    <p:extLst>
      <p:ext uri="{BB962C8B-B14F-4D97-AF65-F5344CB8AC3E}">
        <p14:creationId xmlns:p14="http://schemas.microsoft.com/office/powerpoint/2010/main" val="246508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a:spAutoFit/>
          </a:bodyPr>
          <a:lstStyle/>
          <a:p>
            <a:endParaRPr lang="en-ZA" noProof="1"/>
          </a:p>
        </p:txBody>
      </p:sp>
    </p:spTree>
    <p:extLst>
      <p:ext uri="{BB962C8B-B14F-4D97-AF65-F5344CB8AC3E}">
        <p14:creationId xmlns:p14="http://schemas.microsoft.com/office/powerpoint/2010/main" val="39372258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bg>
      <p:bgPr>
        <a:solidFill>
          <a:schemeClr val="bg1"/>
        </a:solidFill>
        <a:effectLst/>
      </p:bgPr>
    </p:bg>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FDC5FE6E-6B6A-65EC-2241-7B87F11B6252}"/>
              </a:ext>
            </a:extLst>
          </p:cNvPr>
          <p:cNvSpPr txBox="1">
            <a:spLocks noChangeArrowheads="1"/>
          </p:cNvSpPr>
          <p:nvPr userDrawn="1"/>
        </p:nvSpPr>
        <p:spPr bwMode="auto">
          <a:xfrm>
            <a:off x="527050" y="6530975"/>
            <a:ext cx="11522075"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US" altLang="en-US" sz="1400" b="1">
                <a:solidFill>
                  <a:srgbClr val="FFFFFF"/>
                </a:solidFill>
              </a:rPr>
              <a:t>Transport Gateway to Africa and the World</a:t>
            </a:r>
            <a:endParaRPr lang="en-ZA" altLang="en-US" sz="1400">
              <a:solidFill>
                <a:srgbClr val="000000"/>
              </a:solidFill>
            </a:endParaRPr>
          </a:p>
        </p:txBody>
      </p:sp>
      <p:sp>
        <p:nvSpPr>
          <p:cNvPr id="5" name="Rectangle 6">
            <a:extLst>
              <a:ext uri="{FF2B5EF4-FFF2-40B4-BE49-F238E27FC236}">
                <a16:creationId xmlns:a16="http://schemas.microsoft.com/office/drawing/2014/main" id="{FADBEF2A-AC4C-11A2-E29A-4B4D1EA2D26D}"/>
              </a:ext>
            </a:extLst>
          </p:cNvPr>
          <p:cNvSpPr txBox="1">
            <a:spLocks noChangeArrowheads="1"/>
          </p:cNvSpPr>
          <p:nvPr/>
        </p:nvSpPr>
        <p:spPr bwMode="auto">
          <a:xfrm>
            <a:off x="11096625" y="6518275"/>
            <a:ext cx="1068388" cy="333375"/>
          </a:xfrm>
          <a:prstGeom prst="rect">
            <a:avLst/>
          </a:prstGeom>
          <a:noFill/>
          <a:ln>
            <a:noFill/>
          </a:ln>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a:buFont typeface="Arial" panose="020B0604020202020204" pitchFamily="34" charset="0"/>
              <a:buNone/>
            </a:pPr>
            <a:fld id="{14DC341D-6EC3-4311-83F5-894040E672B2}" type="slidenum">
              <a:rPr lang="en-ZA" altLang="en-US" sz="1400">
                <a:solidFill>
                  <a:srgbClr val="FFFFFF"/>
                </a:solidFill>
              </a:rPr>
              <a:pPr algn="r">
                <a:buFont typeface="Arial" panose="020B0604020202020204" pitchFamily="34" charset="0"/>
                <a:buNone/>
              </a:pPr>
              <a:t>‹#›</a:t>
            </a:fld>
            <a:endParaRPr lang="en-ZA" altLang="en-US" sz="1400">
              <a:solidFill>
                <a:srgbClr val="FFFFFF"/>
              </a:solidFill>
            </a:endParaRPr>
          </a:p>
        </p:txBody>
      </p:sp>
      <p:sp>
        <p:nvSpPr>
          <p:cNvPr id="2" name="Title 1"/>
          <p:cNvSpPr>
            <a:spLocks noGrp="1"/>
          </p:cNvSpPr>
          <p:nvPr>
            <p:ph type="title"/>
          </p:nvPr>
        </p:nvSpPr>
        <p:spPr>
          <a:xfrm>
            <a:off x="431800" y="908050"/>
            <a:ext cx="11328400" cy="706438"/>
          </a:xfrm>
        </p:spPr>
        <p:txBody>
          <a:bodyPr/>
          <a:lstStyle/>
          <a:p>
            <a:r>
              <a:rPr lang="en-US" noProof="1"/>
              <a:t>Click to edit Master title style</a:t>
            </a:r>
            <a:endParaRPr lang="en-ZA" noProof="1"/>
          </a:p>
        </p:txBody>
      </p:sp>
      <p:sp>
        <p:nvSpPr>
          <p:cNvPr id="3" name="Table Placeholder 2"/>
          <p:cNvSpPr>
            <a:spLocks noGrp="1"/>
          </p:cNvSpPr>
          <p:nvPr>
            <p:ph type="tbl" idx="1"/>
          </p:nvPr>
        </p:nvSpPr>
        <p:spPr>
          <a:xfrm>
            <a:off x="431800" y="1773238"/>
            <a:ext cx="11328400" cy="4608512"/>
          </a:xfrm>
        </p:spPr>
        <p:txBody>
          <a:bodyPr/>
          <a:lstStyle/>
          <a:p>
            <a:pPr lvl="0"/>
            <a:r>
              <a:rPr lang="en-US" noProof="0" dirty="0"/>
              <a:t>Click icon to add table</a:t>
            </a:r>
            <a:endParaRPr lang="en-ZA" noProof="0" dirty="0"/>
          </a:p>
        </p:txBody>
      </p:sp>
      <p:sp>
        <p:nvSpPr>
          <p:cNvPr id="6" name="Rectangle 6">
            <a:extLst>
              <a:ext uri="{FF2B5EF4-FFF2-40B4-BE49-F238E27FC236}">
                <a16:creationId xmlns:a16="http://schemas.microsoft.com/office/drawing/2014/main" id="{D08BFAD5-7866-A256-1FA1-6D957762E68B}"/>
              </a:ext>
            </a:extLst>
          </p:cNvPr>
          <p:cNvSpPr>
            <a:spLocks noGrp="1"/>
          </p:cNvSpPr>
          <p:nvPr>
            <p:ph type="sldNum" sz="quarter" idx="10"/>
          </p:nvPr>
        </p:nvSpPr>
        <p:spPr/>
        <p:txBody>
          <a:bodyPr/>
          <a:lstStyle>
            <a:lvl1pPr>
              <a:defRPr/>
            </a:lvl1pPr>
          </a:lstStyle>
          <a:p>
            <a:fld id="{3B1C7FA5-43A7-4340-8915-F23859AB5BBB}" type="slidenum">
              <a:rPr lang="en-ZA" altLang="en-US"/>
              <a:pPr/>
              <a:t>‹#›</a:t>
            </a:fld>
            <a:endParaRPr lang="en-ZA" altLang="en-US"/>
          </a:p>
        </p:txBody>
      </p:sp>
      <p:sp>
        <p:nvSpPr>
          <p:cNvPr id="7" name="Rectangle 5">
            <a:extLst>
              <a:ext uri="{FF2B5EF4-FFF2-40B4-BE49-F238E27FC236}">
                <a16:creationId xmlns:a16="http://schemas.microsoft.com/office/drawing/2014/main" id="{31E6D0DA-A875-85A5-9D6F-433404DF14BD}"/>
              </a:ext>
            </a:extLst>
          </p:cNvPr>
          <p:cNvSpPr>
            <a:spLocks noGrp="1"/>
          </p:cNvSpPr>
          <p:nvPr>
            <p:ph type="ftr" sz="quarter" idx="11"/>
          </p:nvPr>
        </p:nvSpPr>
        <p:spPr/>
        <p:txBody>
          <a:bodyPr/>
          <a:lstStyle>
            <a:lvl1pPr>
              <a:defRPr/>
            </a:lvl1pPr>
          </a:lstStyle>
          <a:p>
            <a:pPr>
              <a:defRPr/>
            </a:pPr>
            <a:endParaRPr lang="en-ZA" altLang="en-US"/>
          </a:p>
        </p:txBody>
      </p:sp>
    </p:spTree>
    <p:extLst>
      <p:ext uri="{BB962C8B-B14F-4D97-AF65-F5344CB8AC3E}">
        <p14:creationId xmlns:p14="http://schemas.microsoft.com/office/powerpoint/2010/main" val="4213592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dgm">
  <p:cSld name="Title and Diagram or Organization Chart">
    <p:bg>
      <p:bgPr>
        <a:solidFill>
          <a:schemeClr val="bg1"/>
        </a:solidFill>
        <a:effectLst/>
      </p:bgPr>
    </p:bg>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20869447-CF29-3645-F499-24B0216C33DE}"/>
              </a:ext>
            </a:extLst>
          </p:cNvPr>
          <p:cNvSpPr txBox="1">
            <a:spLocks noChangeArrowheads="1"/>
          </p:cNvSpPr>
          <p:nvPr userDrawn="1"/>
        </p:nvSpPr>
        <p:spPr bwMode="auto">
          <a:xfrm>
            <a:off x="527050" y="6530975"/>
            <a:ext cx="11522075"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US" altLang="en-US" sz="1400" b="1">
                <a:solidFill>
                  <a:srgbClr val="FFFFFF"/>
                </a:solidFill>
              </a:rPr>
              <a:t>Transport Gateway to Africa and the World</a:t>
            </a:r>
            <a:endParaRPr lang="en-ZA" altLang="en-US" sz="1400">
              <a:solidFill>
                <a:srgbClr val="000000"/>
              </a:solidFill>
            </a:endParaRPr>
          </a:p>
        </p:txBody>
      </p:sp>
      <p:sp>
        <p:nvSpPr>
          <p:cNvPr id="2" name="Title 1"/>
          <p:cNvSpPr>
            <a:spLocks noGrp="1"/>
          </p:cNvSpPr>
          <p:nvPr>
            <p:ph type="title"/>
          </p:nvPr>
        </p:nvSpPr>
        <p:spPr>
          <a:xfrm>
            <a:off x="609600" y="274638"/>
            <a:ext cx="10972800" cy="1143000"/>
          </a:xfrm>
        </p:spPr>
        <p:txBody>
          <a:bodyPr/>
          <a:lstStyle/>
          <a:p>
            <a:r>
              <a:rPr lang="en-US" noProof="1"/>
              <a:t>Click to edit Master title style</a:t>
            </a:r>
          </a:p>
        </p:txBody>
      </p:sp>
      <p:sp>
        <p:nvSpPr>
          <p:cNvPr id="3" name="SmartArt Placeholder 2"/>
          <p:cNvSpPr>
            <a:spLocks noGrp="1"/>
          </p:cNvSpPr>
          <p:nvPr>
            <p:ph type="pic" idx="1"/>
          </p:nvPr>
        </p:nvSpPr>
        <p:spPr>
          <a:xfrm>
            <a:off x="609600" y="1600201"/>
            <a:ext cx="10972800" cy="4525963"/>
          </a:xfrm>
        </p:spPr>
        <p:txBody>
          <a:bodyPr/>
          <a:lstStyle/>
          <a:p>
            <a:pPr lvl="0"/>
            <a:r>
              <a:rPr lang="en-US" noProof="0" dirty="0"/>
              <a:t>Click icon to add SmartArt graphic</a:t>
            </a:r>
          </a:p>
        </p:txBody>
      </p:sp>
      <p:sp>
        <p:nvSpPr>
          <p:cNvPr id="5" name="Date Placeholder 4">
            <a:extLst>
              <a:ext uri="{FF2B5EF4-FFF2-40B4-BE49-F238E27FC236}">
                <a16:creationId xmlns:a16="http://schemas.microsoft.com/office/drawing/2014/main" id="{F7023889-CE0D-D593-DD7F-6986DCD0A199}"/>
              </a:ext>
            </a:extLst>
          </p:cNvPr>
          <p:cNvSpPr>
            <a:spLocks noGrp="1"/>
          </p:cNvSpPr>
          <p:nvPr>
            <p:ph type="dt" sz="half" idx="10"/>
          </p:nvPr>
        </p:nvSpPr>
        <p:spPr>
          <a:xfrm>
            <a:off x="609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solidFill>
                  <a:srgbClr val="000000"/>
                </a:solidFill>
                <a:cs typeface="Arial" panose="020B0604020202020204"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46183172-F1CF-58E9-4AD8-0AA39E1129C9}"/>
              </a:ext>
            </a:extLst>
          </p:cNvPr>
          <p:cNvSpPr>
            <a:spLocks noGrp="1"/>
          </p:cNvSpPr>
          <p:nvPr>
            <p:ph type="ftr" sz="quarter" idx="11"/>
          </p:nvPr>
        </p:nvSpPr>
        <p:spPr/>
        <p:txBody>
          <a:bodyPr/>
          <a:lstStyle>
            <a:lvl1pPr>
              <a:defRPr/>
            </a:lvl1pPr>
          </a:lstStyle>
          <a:p>
            <a:pPr>
              <a:defRPr/>
            </a:pPr>
            <a:endParaRPr lang="en-ZA" altLang="en-US"/>
          </a:p>
        </p:txBody>
      </p:sp>
      <p:sp>
        <p:nvSpPr>
          <p:cNvPr id="7" name="Slide Number Placeholder 6">
            <a:extLst>
              <a:ext uri="{FF2B5EF4-FFF2-40B4-BE49-F238E27FC236}">
                <a16:creationId xmlns:a16="http://schemas.microsoft.com/office/drawing/2014/main" id="{5B39BDAC-FE52-FB8E-EA62-062169D878FB}"/>
              </a:ext>
            </a:extLst>
          </p:cNvPr>
          <p:cNvSpPr>
            <a:spLocks noGrp="1"/>
          </p:cNvSpPr>
          <p:nvPr>
            <p:ph type="sldNum" sz="quarter" idx="12"/>
          </p:nvPr>
        </p:nvSpPr>
        <p:spPr/>
        <p:txBody>
          <a:bodyPr/>
          <a:lstStyle>
            <a:lvl1pPr>
              <a:defRPr/>
            </a:lvl1pPr>
          </a:lstStyle>
          <a:p>
            <a:fld id="{78CA4AA6-05B1-4EF3-8A9F-9716386535CC}" type="slidenum">
              <a:rPr lang="en-ZA" altLang="en-US"/>
              <a:pPr/>
              <a:t>‹#›</a:t>
            </a:fld>
            <a:endParaRPr lang="en-ZA" altLang="en-US"/>
          </a:p>
        </p:txBody>
      </p:sp>
    </p:spTree>
    <p:extLst>
      <p:ext uri="{BB962C8B-B14F-4D97-AF65-F5344CB8AC3E}">
        <p14:creationId xmlns:p14="http://schemas.microsoft.com/office/powerpoint/2010/main" val="36640891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a:t>Click to edit Master subtitle style</a:t>
            </a:r>
          </a:p>
        </p:txBody>
      </p:sp>
      <p:sp>
        <p:nvSpPr>
          <p:cNvPr id="4" name="Date Placeholder 3">
            <a:extLst>
              <a:ext uri="{FF2B5EF4-FFF2-40B4-BE49-F238E27FC236}">
                <a16:creationId xmlns:a16="http://schemas.microsoft.com/office/drawing/2014/main" id="{AA53EEDC-E0BC-8660-FCFB-D0ED1CCE3E06}"/>
              </a:ext>
            </a:extLst>
          </p:cNvPr>
          <p:cNvSpPr>
            <a:spLocks noGrp="1"/>
          </p:cNvSpPr>
          <p:nvPr>
            <p:ph type="dt" sz="half" idx="10"/>
          </p:nvPr>
        </p:nvSpPr>
        <p:spPr/>
        <p:txBody>
          <a:bodyPr/>
          <a:lstStyle>
            <a:lvl1pPr>
              <a:defRPr/>
            </a:lvl1pPr>
          </a:lstStyle>
          <a:p>
            <a:pPr>
              <a:defRPr/>
            </a:pPr>
            <a:fld id="{E1FE58ED-D369-498D-BB28-4143DD64A2F4}"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64201A39-7B11-AFF2-6F49-F19DFB9B10F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1A7DF03-F878-36A7-F0E5-298A0B877F1C}"/>
              </a:ext>
            </a:extLst>
          </p:cNvPr>
          <p:cNvSpPr>
            <a:spLocks noGrp="1"/>
          </p:cNvSpPr>
          <p:nvPr>
            <p:ph type="sldNum" sz="quarter" idx="12"/>
          </p:nvPr>
        </p:nvSpPr>
        <p:spPr/>
        <p:txBody>
          <a:bodyPr/>
          <a:lstStyle>
            <a:lvl1pPr>
              <a:defRPr/>
            </a:lvl1pPr>
          </a:lstStyle>
          <a:p>
            <a:fld id="{D478A493-8A7F-460B-B639-24ED753E4671}" type="slidenum">
              <a:rPr lang="en-US" altLang="en-US"/>
              <a:pPr/>
              <a:t>‹#›</a:t>
            </a:fld>
            <a:endParaRPr lang="en-US" altLang="en-US"/>
          </a:p>
        </p:txBody>
      </p:sp>
    </p:spTree>
    <p:extLst>
      <p:ext uri="{BB962C8B-B14F-4D97-AF65-F5344CB8AC3E}">
        <p14:creationId xmlns:p14="http://schemas.microsoft.com/office/powerpoint/2010/main" val="695137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67B5FB7D-E122-80FC-5B26-75C0B44B1B3E}"/>
              </a:ext>
            </a:extLst>
          </p:cNvPr>
          <p:cNvSpPr>
            <a:spLocks noGrp="1"/>
          </p:cNvSpPr>
          <p:nvPr>
            <p:ph type="dt" sz="half" idx="10"/>
          </p:nvPr>
        </p:nvSpPr>
        <p:spPr/>
        <p:txBody>
          <a:bodyPr/>
          <a:lstStyle>
            <a:lvl1pPr>
              <a:defRPr/>
            </a:lvl1pPr>
          </a:lstStyle>
          <a:p>
            <a:pPr>
              <a:defRPr/>
            </a:pPr>
            <a:fld id="{709CD426-EEE7-4392-BDEE-430DF91F58ED}"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98DCA78F-7DC6-0E8D-2A17-9E180788B35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AFF9333-7F7D-68C0-AD1A-F05999F693CD}"/>
              </a:ext>
            </a:extLst>
          </p:cNvPr>
          <p:cNvSpPr>
            <a:spLocks noGrp="1"/>
          </p:cNvSpPr>
          <p:nvPr>
            <p:ph type="sldNum" sz="quarter" idx="12"/>
          </p:nvPr>
        </p:nvSpPr>
        <p:spPr/>
        <p:txBody>
          <a:bodyPr/>
          <a:lstStyle>
            <a:lvl1pPr>
              <a:defRPr/>
            </a:lvl1pPr>
          </a:lstStyle>
          <a:p>
            <a:fld id="{7857CF6E-C59F-4429-A373-2F14FD501427}" type="slidenum">
              <a:rPr lang="en-US" altLang="en-US"/>
              <a:pPr/>
              <a:t>‹#›</a:t>
            </a:fld>
            <a:endParaRPr lang="en-US" altLang="en-US"/>
          </a:p>
        </p:txBody>
      </p:sp>
    </p:spTree>
    <p:extLst>
      <p:ext uri="{BB962C8B-B14F-4D97-AF65-F5344CB8AC3E}">
        <p14:creationId xmlns:p14="http://schemas.microsoft.com/office/powerpoint/2010/main" val="30302872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16:creationId xmlns:a16="http://schemas.microsoft.com/office/drawing/2014/main" id="{920EC9F0-3190-4E09-B2A4-6BE4865C989D}"/>
              </a:ext>
            </a:extLst>
          </p:cNvPr>
          <p:cNvSpPr>
            <a:spLocks noGrp="1"/>
          </p:cNvSpPr>
          <p:nvPr>
            <p:ph type="dt" sz="half" idx="10"/>
          </p:nvPr>
        </p:nvSpPr>
        <p:spPr/>
        <p:txBody>
          <a:bodyPr/>
          <a:lstStyle>
            <a:lvl1pPr>
              <a:defRPr/>
            </a:lvl1pPr>
          </a:lstStyle>
          <a:p>
            <a:pPr>
              <a:defRPr/>
            </a:pPr>
            <a:fld id="{908429A3-C41B-49D1-B30F-AB5DC84636D9}"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73F8C494-76E5-2FFA-0C3B-064CEA5EACE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EDECF05-0A12-7CB4-DC40-DA2AC9E10C9C}"/>
              </a:ext>
            </a:extLst>
          </p:cNvPr>
          <p:cNvSpPr>
            <a:spLocks noGrp="1"/>
          </p:cNvSpPr>
          <p:nvPr>
            <p:ph type="sldNum" sz="quarter" idx="12"/>
          </p:nvPr>
        </p:nvSpPr>
        <p:spPr/>
        <p:txBody>
          <a:bodyPr/>
          <a:lstStyle>
            <a:lvl1pPr>
              <a:defRPr/>
            </a:lvl1pPr>
          </a:lstStyle>
          <a:p>
            <a:fld id="{2DA689E1-B942-4140-9AB6-570F4830CB27}" type="slidenum">
              <a:rPr lang="en-US" altLang="en-US"/>
              <a:pPr/>
              <a:t>‹#›</a:t>
            </a:fld>
            <a:endParaRPr lang="en-US" altLang="en-US"/>
          </a:p>
        </p:txBody>
      </p:sp>
    </p:spTree>
    <p:extLst>
      <p:ext uri="{BB962C8B-B14F-4D97-AF65-F5344CB8AC3E}">
        <p14:creationId xmlns:p14="http://schemas.microsoft.com/office/powerpoint/2010/main" val="37811986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id="{C62EEB13-D93F-6301-6482-40512ECCBAA8}"/>
              </a:ext>
            </a:extLst>
          </p:cNvPr>
          <p:cNvSpPr>
            <a:spLocks noGrp="1"/>
          </p:cNvSpPr>
          <p:nvPr>
            <p:ph type="dt" sz="half" idx="10"/>
          </p:nvPr>
        </p:nvSpPr>
        <p:spPr/>
        <p:txBody>
          <a:bodyPr/>
          <a:lstStyle>
            <a:lvl1pPr>
              <a:defRPr/>
            </a:lvl1pPr>
          </a:lstStyle>
          <a:p>
            <a:pPr>
              <a:defRPr/>
            </a:pPr>
            <a:fld id="{1210E217-8AB6-49AB-886B-DB60A38E63CF}" type="datetime1">
              <a:rPr lang="en-ZA" altLang="en-US"/>
              <a:pPr>
                <a:defRPr/>
              </a:pPr>
              <a:t>2022/05/23</a:t>
            </a:fld>
            <a:endParaRPr lang="en-ZA" altLang="en-US"/>
          </a:p>
        </p:txBody>
      </p:sp>
      <p:sp>
        <p:nvSpPr>
          <p:cNvPr id="6" name="Footer Placeholder 4">
            <a:extLst>
              <a:ext uri="{FF2B5EF4-FFF2-40B4-BE49-F238E27FC236}">
                <a16:creationId xmlns:a16="http://schemas.microsoft.com/office/drawing/2014/main" id="{648BA6AE-BFB5-B16B-00A2-788C3CB4CCC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BCD93B4C-F44E-6F6F-F080-77D57CDEACC6}"/>
              </a:ext>
            </a:extLst>
          </p:cNvPr>
          <p:cNvSpPr>
            <a:spLocks noGrp="1"/>
          </p:cNvSpPr>
          <p:nvPr>
            <p:ph type="sldNum" sz="quarter" idx="12"/>
          </p:nvPr>
        </p:nvSpPr>
        <p:spPr/>
        <p:txBody>
          <a:bodyPr/>
          <a:lstStyle>
            <a:lvl1pPr>
              <a:defRPr/>
            </a:lvl1pPr>
          </a:lstStyle>
          <a:p>
            <a:fld id="{7A807385-3EFB-4BAD-8E2C-7956D31FBC77}" type="slidenum">
              <a:rPr lang="en-US" altLang="en-US"/>
              <a:pPr/>
              <a:t>‹#›</a:t>
            </a:fld>
            <a:endParaRPr lang="en-US" altLang="en-US"/>
          </a:p>
        </p:txBody>
      </p:sp>
    </p:spTree>
    <p:extLst>
      <p:ext uri="{BB962C8B-B14F-4D97-AF65-F5344CB8AC3E}">
        <p14:creationId xmlns:p14="http://schemas.microsoft.com/office/powerpoint/2010/main" val="3688244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id="{27B4ABB2-F001-A84E-4E46-F07802160FE2}"/>
              </a:ext>
            </a:extLst>
          </p:cNvPr>
          <p:cNvSpPr>
            <a:spLocks noGrp="1"/>
          </p:cNvSpPr>
          <p:nvPr>
            <p:ph type="dt" sz="half" idx="10"/>
          </p:nvPr>
        </p:nvSpPr>
        <p:spPr/>
        <p:txBody>
          <a:bodyPr/>
          <a:lstStyle>
            <a:lvl1pPr>
              <a:defRPr/>
            </a:lvl1pPr>
          </a:lstStyle>
          <a:p>
            <a:pPr>
              <a:defRPr/>
            </a:pPr>
            <a:fld id="{BF9B4B17-0B79-43F3-9733-8D6D8FD17030}" type="datetime1">
              <a:rPr lang="en-ZA" altLang="en-US"/>
              <a:pPr>
                <a:defRPr/>
              </a:pPr>
              <a:t>2022/05/23</a:t>
            </a:fld>
            <a:endParaRPr lang="en-ZA" altLang="en-US"/>
          </a:p>
        </p:txBody>
      </p:sp>
      <p:sp>
        <p:nvSpPr>
          <p:cNvPr id="8" name="Footer Placeholder 4">
            <a:extLst>
              <a:ext uri="{FF2B5EF4-FFF2-40B4-BE49-F238E27FC236}">
                <a16:creationId xmlns:a16="http://schemas.microsoft.com/office/drawing/2014/main" id="{45AF734B-99BE-EE4A-0752-FB76D0818B37}"/>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1EE5B28A-7C4A-F110-5FC3-973C594467D7}"/>
              </a:ext>
            </a:extLst>
          </p:cNvPr>
          <p:cNvSpPr>
            <a:spLocks noGrp="1"/>
          </p:cNvSpPr>
          <p:nvPr>
            <p:ph type="sldNum" sz="quarter" idx="12"/>
          </p:nvPr>
        </p:nvSpPr>
        <p:spPr/>
        <p:txBody>
          <a:bodyPr/>
          <a:lstStyle>
            <a:lvl1pPr>
              <a:defRPr/>
            </a:lvl1pPr>
          </a:lstStyle>
          <a:p>
            <a:fld id="{F3E03C73-DDB5-40E6-B811-AA134B027921}" type="slidenum">
              <a:rPr lang="en-US" altLang="en-US"/>
              <a:pPr/>
              <a:t>‹#›</a:t>
            </a:fld>
            <a:endParaRPr lang="en-US" altLang="en-US"/>
          </a:p>
        </p:txBody>
      </p:sp>
    </p:spTree>
    <p:extLst>
      <p:ext uri="{BB962C8B-B14F-4D97-AF65-F5344CB8AC3E}">
        <p14:creationId xmlns:p14="http://schemas.microsoft.com/office/powerpoint/2010/main" val="6075292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id="{D1AE9E84-87B1-AC42-A529-90AC5F06B924}"/>
              </a:ext>
            </a:extLst>
          </p:cNvPr>
          <p:cNvSpPr>
            <a:spLocks noGrp="1"/>
          </p:cNvSpPr>
          <p:nvPr>
            <p:ph type="dt" sz="half" idx="10"/>
          </p:nvPr>
        </p:nvSpPr>
        <p:spPr/>
        <p:txBody>
          <a:bodyPr/>
          <a:lstStyle>
            <a:lvl1pPr>
              <a:defRPr/>
            </a:lvl1pPr>
          </a:lstStyle>
          <a:p>
            <a:pPr>
              <a:defRPr/>
            </a:pPr>
            <a:fld id="{B847BEB6-92FD-4C9B-8A50-243193A64AB4}" type="datetime1">
              <a:rPr lang="en-ZA" altLang="en-US"/>
              <a:pPr>
                <a:defRPr/>
              </a:pPr>
              <a:t>2022/05/23</a:t>
            </a:fld>
            <a:endParaRPr lang="en-ZA" altLang="en-US"/>
          </a:p>
        </p:txBody>
      </p:sp>
      <p:sp>
        <p:nvSpPr>
          <p:cNvPr id="4" name="Footer Placeholder 4">
            <a:extLst>
              <a:ext uri="{FF2B5EF4-FFF2-40B4-BE49-F238E27FC236}">
                <a16:creationId xmlns:a16="http://schemas.microsoft.com/office/drawing/2014/main" id="{B07E5574-BD1D-7C88-E139-0EDA29BAF924}"/>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6C13C806-5C36-EA87-7620-C0C8B18DE398}"/>
              </a:ext>
            </a:extLst>
          </p:cNvPr>
          <p:cNvSpPr>
            <a:spLocks noGrp="1"/>
          </p:cNvSpPr>
          <p:nvPr>
            <p:ph type="sldNum" sz="quarter" idx="12"/>
          </p:nvPr>
        </p:nvSpPr>
        <p:spPr/>
        <p:txBody>
          <a:bodyPr/>
          <a:lstStyle>
            <a:lvl1pPr>
              <a:defRPr/>
            </a:lvl1pPr>
          </a:lstStyle>
          <a:p>
            <a:fld id="{54E2BA47-8CF6-4C04-9A62-30931FF9C296}" type="slidenum">
              <a:rPr lang="en-US" altLang="en-US"/>
              <a:pPr/>
              <a:t>‹#›</a:t>
            </a:fld>
            <a:endParaRPr lang="en-US" altLang="en-US"/>
          </a:p>
        </p:txBody>
      </p:sp>
    </p:spTree>
    <p:extLst>
      <p:ext uri="{BB962C8B-B14F-4D97-AF65-F5344CB8AC3E}">
        <p14:creationId xmlns:p14="http://schemas.microsoft.com/office/powerpoint/2010/main" val="2602660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FF4486A-CBF1-8D5F-5605-7028B36E0183}"/>
              </a:ext>
            </a:extLst>
          </p:cNvPr>
          <p:cNvSpPr>
            <a:spLocks noGrp="1"/>
          </p:cNvSpPr>
          <p:nvPr>
            <p:ph type="dt" sz="half" idx="10"/>
          </p:nvPr>
        </p:nvSpPr>
        <p:spPr/>
        <p:txBody>
          <a:bodyPr/>
          <a:lstStyle>
            <a:lvl1pPr>
              <a:defRPr/>
            </a:lvl1pPr>
          </a:lstStyle>
          <a:p>
            <a:pPr>
              <a:defRPr/>
            </a:pPr>
            <a:fld id="{B5D51D42-66F7-4C9D-B0A2-4C06D1B558BB}" type="datetime1">
              <a:rPr lang="en-ZA" altLang="en-US"/>
              <a:pPr>
                <a:defRPr/>
              </a:pPr>
              <a:t>2022/05/23</a:t>
            </a:fld>
            <a:endParaRPr lang="en-ZA" altLang="en-US"/>
          </a:p>
        </p:txBody>
      </p:sp>
      <p:sp>
        <p:nvSpPr>
          <p:cNvPr id="3" name="Footer Placeholder 4">
            <a:extLst>
              <a:ext uri="{FF2B5EF4-FFF2-40B4-BE49-F238E27FC236}">
                <a16:creationId xmlns:a16="http://schemas.microsoft.com/office/drawing/2014/main" id="{95FBD42B-CFB4-DCE3-F442-CDE9523411DD}"/>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09ED0E59-E886-938F-F5A5-49392E06F087}"/>
              </a:ext>
            </a:extLst>
          </p:cNvPr>
          <p:cNvSpPr>
            <a:spLocks noGrp="1"/>
          </p:cNvSpPr>
          <p:nvPr>
            <p:ph type="sldNum" sz="quarter" idx="12"/>
          </p:nvPr>
        </p:nvSpPr>
        <p:spPr/>
        <p:txBody>
          <a:bodyPr/>
          <a:lstStyle>
            <a:lvl1pPr>
              <a:defRPr/>
            </a:lvl1pPr>
          </a:lstStyle>
          <a:p>
            <a:fld id="{3FA8AA40-E924-4F11-AD9C-99C4AD033F7E}" type="slidenum">
              <a:rPr lang="en-US" altLang="en-US"/>
              <a:pPr/>
              <a:t>‹#›</a:t>
            </a:fld>
            <a:endParaRPr lang="en-US" altLang="en-US"/>
          </a:p>
        </p:txBody>
      </p:sp>
    </p:spTree>
    <p:extLst>
      <p:ext uri="{BB962C8B-B14F-4D97-AF65-F5344CB8AC3E}">
        <p14:creationId xmlns:p14="http://schemas.microsoft.com/office/powerpoint/2010/main" val="5537266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6AA448C4-0928-717E-CB1B-E4D4FBC434FC}"/>
              </a:ext>
            </a:extLst>
          </p:cNvPr>
          <p:cNvSpPr>
            <a:spLocks noGrp="1"/>
          </p:cNvSpPr>
          <p:nvPr>
            <p:ph type="dt" sz="half" idx="10"/>
          </p:nvPr>
        </p:nvSpPr>
        <p:spPr/>
        <p:txBody>
          <a:bodyPr/>
          <a:lstStyle>
            <a:lvl1pPr>
              <a:defRPr/>
            </a:lvl1pPr>
          </a:lstStyle>
          <a:p>
            <a:pPr>
              <a:defRPr/>
            </a:pPr>
            <a:fld id="{EC1BD8E3-9366-464C-B7A5-5D0DB79EBFE1}" type="datetime1">
              <a:rPr lang="en-ZA" altLang="en-US"/>
              <a:pPr>
                <a:defRPr/>
              </a:pPr>
              <a:t>2022/05/23</a:t>
            </a:fld>
            <a:endParaRPr lang="en-ZA" altLang="en-US"/>
          </a:p>
        </p:txBody>
      </p:sp>
      <p:sp>
        <p:nvSpPr>
          <p:cNvPr id="6" name="Footer Placeholder 4">
            <a:extLst>
              <a:ext uri="{FF2B5EF4-FFF2-40B4-BE49-F238E27FC236}">
                <a16:creationId xmlns:a16="http://schemas.microsoft.com/office/drawing/2014/main" id="{A6AF74CF-C712-7E7B-6FA9-23E78170A5A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FDA1B7B5-44B5-8D23-DAD8-F9F3DF5A2D89}"/>
              </a:ext>
            </a:extLst>
          </p:cNvPr>
          <p:cNvSpPr>
            <a:spLocks noGrp="1"/>
          </p:cNvSpPr>
          <p:nvPr>
            <p:ph type="sldNum" sz="quarter" idx="12"/>
          </p:nvPr>
        </p:nvSpPr>
        <p:spPr/>
        <p:txBody>
          <a:bodyPr/>
          <a:lstStyle>
            <a:lvl1pPr>
              <a:defRPr/>
            </a:lvl1pPr>
          </a:lstStyle>
          <a:p>
            <a:fld id="{7A8AC7C2-AA2E-4844-83B7-037B253A30CD}" type="slidenum">
              <a:rPr lang="en-US" altLang="en-US"/>
              <a:pPr/>
              <a:t>‹#›</a:t>
            </a:fld>
            <a:endParaRPr lang="en-US" altLang="en-US"/>
          </a:p>
        </p:txBody>
      </p:sp>
    </p:spTree>
    <p:extLst>
      <p:ext uri="{BB962C8B-B14F-4D97-AF65-F5344CB8AC3E}">
        <p14:creationId xmlns:p14="http://schemas.microsoft.com/office/powerpoint/2010/main" val="2397374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anchor="ctr">
            <a:spAutoFit/>
          </a:bodyPr>
          <a:lstStyle/>
          <a:p>
            <a:endParaRPr lang="en-ZA" noProof="1"/>
          </a:p>
        </p:txBody>
      </p:sp>
    </p:spTree>
    <p:extLst>
      <p:ext uri="{BB962C8B-B14F-4D97-AF65-F5344CB8AC3E}">
        <p14:creationId xmlns:p14="http://schemas.microsoft.com/office/powerpoint/2010/main" val="27946727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FAAF10CC-2A39-6EB6-8075-1AF79141E692}"/>
              </a:ext>
            </a:extLst>
          </p:cNvPr>
          <p:cNvSpPr>
            <a:spLocks noGrp="1"/>
          </p:cNvSpPr>
          <p:nvPr>
            <p:ph type="dt" sz="half" idx="10"/>
          </p:nvPr>
        </p:nvSpPr>
        <p:spPr/>
        <p:txBody>
          <a:bodyPr/>
          <a:lstStyle>
            <a:lvl1pPr>
              <a:defRPr/>
            </a:lvl1pPr>
          </a:lstStyle>
          <a:p>
            <a:pPr>
              <a:defRPr/>
            </a:pPr>
            <a:fld id="{C4B7445D-C426-49A4-A661-34AD38BF2147}" type="datetime1">
              <a:rPr lang="en-ZA" altLang="en-US"/>
              <a:pPr>
                <a:defRPr/>
              </a:pPr>
              <a:t>2022/05/23</a:t>
            </a:fld>
            <a:endParaRPr lang="en-ZA" altLang="en-US"/>
          </a:p>
        </p:txBody>
      </p:sp>
      <p:sp>
        <p:nvSpPr>
          <p:cNvPr id="6" name="Footer Placeholder 4">
            <a:extLst>
              <a:ext uri="{FF2B5EF4-FFF2-40B4-BE49-F238E27FC236}">
                <a16:creationId xmlns:a16="http://schemas.microsoft.com/office/drawing/2014/main" id="{E1283ABE-9420-811E-A510-D1CB6476FA4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0E0EA03-F650-2522-D005-F9D8E4E3F4AE}"/>
              </a:ext>
            </a:extLst>
          </p:cNvPr>
          <p:cNvSpPr>
            <a:spLocks noGrp="1"/>
          </p:cNvSpPr>
          <p:nvPr>
            <p:ph type="sldNum" sz="quarter" idx="12"/>
          </p:nvPr>
        </p:nvSpPr>
        <p:spPr/>
        <p:txBody>
          <a:bodyPr/>
          <a:lstStyle>
            <a:lvl1pPr>
              <a:defRPr/>
            </a:lvl1pPr>
          </a:lstStyle>
          <a:p>
            <a:fld id="{BB1691BE-4843-4F34-B444-83E656716D2A}" type="slidenum">
              <a:rPr lang="en-US" altLang="en-US"/>
              <a:pPr/>
              <a:t>‹#›</a:t>
            </a:fld>
            <a:endParaRPr lang="en-US" altLang="en-US"/>
          </a:p>
        </p:txBody>
      </p:sp>
    </p:spTree>
    <p:extLst>
      <p:ext uri="{BB962C8B-B14F-4D97-AF65-F5344CB8AC3E}">
        <p14:creationId xmlns:p14="http://schemas.microsoft.com/office/powerpoint/2010/main" val="1746850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07174E43-EB2E-2E1B-3786-B7E76D26EC08}"/>
              </a:ext>
            </a:extLst>
          </p:cNvPr>
          <p:cNvSpPr>
            <a:spLocks noGrp="1"/>
          </p:cNvSpPr>
          <p:nvPr>
            <p:ph type="dt" sz="half" idx="10"/>
          </p:nvPr>
        </p:nvSpPr>
        <p:spPr/>
        <p:txBody>
          <a:bodyPr/>
          <a:lstStyle>
            <a:lvl1pPr>
              <a:defRPr/>
            </a:lvl1pPr>
          </a:lstStyle>
          <a:p>
            <a:pPr>
              <a:defRPr/>
            </a:pPr>
            <a:fld id="{CB970D40-2276-43B3-B16D-1658FBF5A5AC}"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8BE90B05-E811-59E0-D5EA-F90C7DBF463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C711737-0C5C-6908-93E7-E40B4BAE30BA}"/>
              </a:ext>
            </a:extLst>
          </p:cNvPr>
          <p:cNvSpPr>
            <a:spLocks noGrp="1"/>
          </p:cNvSpPr>
          <p:nvPr>
            <p:ph type="sldNum" sz="quarter" idx="12"/>
          </p:nvPr>
        </p:nvSpPr>
        <p:spPr/>
        <p:txBody>
          <a:bodyPr/>
          <a:lstStyle>
            <a:lvl1pPr>
              <a:defRPr/>
            </a:lvl1pPr>
          </a:lstStyle>
          <a:p>
            <a:fld id="{C1C5EBCE-80B4-438E-9EC2-14C01CC7334E}" type="slidenum">
              <a:rPr lang="en-US" altLang="en-US"/>
              <a:pPr/>
              <a:t>‹#›</a:t>
            </a:fld>
            <a:endParaRPr lang="en-US" altLang="en-US"/>
          </a:p>
        </p:txBody>
      </p:sp>
    </p:spTree>
    <p:extLst>
      <p:ext uri="{BB962C8B-B14F-4D97-AF65-F5344CB8AC3E}">
        <p14:creationId xmlns:p14="http://schemas.microsoft.com/office/powerpoint/2010/main" val="20082729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57576765-E631-1F30-3BCD-18D295DB2090}"/>
              </a:ext>
            </a:extLst>
          </p:cNvPr>
          <p:cNvSpPr>
            <a:spLocks noGrp="1"/>
          </p:cNvSpPr>
          <p:nvPr>
            <p:ph type="dt" sz="half" idx="10"/>
          </p:nvPr>
        </p:nvSpPr>
        <p:spPr/>
        <p:txBody>
          <a:bodyPr/>
          <a:lstStyle>
            <a:lvl1pPr>
              <a:defRPr/>
            </a:lvl1pPr>
          </a:lstStyle>
          <a:p>
            <a:pPr>
              <a:defRPr/>
            </a:pPr>
            <a:fld id="{3A56CD87-F0D1-414C-84C2-7D162285912C}"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BE401DAC-599E-D6D0-D7E1-FE0825805E6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539C868-8440-34DA-637C-C34A26EA0FA4}"/>
              </a:ext>
            </a:extLst>
          </p:cNvPr>
          <p:cNvSpPr>
            <a:spLocks noGrp="1"/>
          </p:cNvSpPr>
          <p:nvPr>
            <p:ph type="sldNum" sz="quarter" idx="12"/>
          </p:nvPr>
        </p:nvSpPr>
        <p:spPr/>
        <p:txBody>
          <a:bodyPr/>
          <a:lstStyle>
            <a:lvl1pPr>
              <a:defRPr/>
            </a:lvl1pPr>
          </a:lstStyle>
          <a:p>
            <a:fld id="{EB334BB7-17A8-482E-B2D1-CB7F8CFD49F4}" type="slidenum">
              <a:rPr lang="en-US" altLang="en-US"/>
              <a:pPr/>
              <a:t>‹#›</a:t>
            </a:fld>
            <a:endParaRPr lang="en-US" altLang="en-US"/>
          </a:p>
        </p:txBody>
      </p:sp>
    </p:spTree>
    <p:extLst>
      <p:ext uri="{BB962C8B-B14F-4D97-AF65-F5344CB8AC3E}">
        <p14:creationId xmlns:p14="http://schemas.microsoft.com/office/powerpoint/2010/main" val="2087450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 name="Picture 7">
            <a:extLst>
              <a:ext uri="{FF2B5EF4-FFF2-40B4-BE49-F238E27FC236}">
                <a16:creationId xmlns:a16="http://schemas.microsoft.com/office/drawing/2014/main" id="{30E73BAE-D6DD-C766-6B61-547392050EE1}"/>
              </a:ext>
            </a:extLst>
          </p:cNvPr>
          <p:cNvSpPr>
            <a:spLocks noChangeAspect="1" noChangeArrowheads="1"/>
          </p:cNvSpPr>
          <p:nvPr userDrawn="1"/>
        </p:nvSpPr>
        <p:spPr bwMode="auto">
          <a:xfrm>
            <a:off x="49213" y="6308725"/>
            <a:ext cx="12047537" cy="347663"/>
          </a:xfrm>
          <a:prstGeom prst="rect">
            <a:avLst/>
          </a:prstGeom>
          <a:noFill/>
          <a:ln>
            <a:noFill/>
          </a:ln>
        </p:spPr>
        <p:txBody>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defRPr/>
            </a:pPr>
            <a:endParaRPr lang="en-AU" altLang="en-US">
              <a:latin typeface="Calibri" panose="020F0502020204030204" pitchFamily="34" charset="0"/>
            </a:endParaRPr>
          </a:p>
        </p:txBody>
      </p:sp>
      <p:sp>
        <p:nvSpPr>
          <p:cNvPr id="3" name="Picture 2" descr="Coat_of_Arms-zulu">
            <a:extLst>
              <a:ext uri="{FF2B5EF4-FFF2-40B4-BE49-F238E27FC236}">
                <a16:creationId xmlns:a16="http://schemas.microsoft.com/office/drawing/2014/main" id="{FB4D0AD1-72D7-D940-8E20-5212FF64327F}"/>
              </a:ext>
            </a:extLst>
          </p:cNvPr>
          <p:cNvSpPr>
            <a:spLocks noChangeAspect="1" noChangeArrowheads="1"/>
          </p:cNvSpPr>
          <p:nvPr userDrawn="1"/>
        </p:nvSpPr>
        <p:spPr bwMode="auto">
          <a:xfrm>
            <a:off x="49213" y="6415088"/>
            <a:ext cx="766762" cy="420687"/>
          </a:xfrm>
          <a:prstGeom prst="rect">
            <a:avLst/>
          </a:prstGeom>
          <a:blipFill dpi="0" rotWithShape="1">
            <a:blip cstate="print">
              <a:alphaModFix amt="0"/>
            </a:blip>
            <a:srcRect/>
            <a:tile tx="0" ty="0" sx="100000" sy="100000" flip="none" algn="tl"/>
          </a:blipFill>
          <a:ln>
            <a:noFill/>
          </a:ln>
        </p:spPr>
        <p:txBody>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defRPr/>
            </a:pPr>
            <a:endParaRPr lang="en-AU" altLang="en-US">
              <a:latin typeface="Calibri" panose="020F0502020204030204" pitchFamily="34" charset="0"/>
            </a:endParaRPr>
          </a:p>
        </p:txBody>
      </p:sp>
      <p:sp>
        <p:nvSpPr>
          <p:cNvPr id="4" name="Rectangle 6">
            <a:extLst>
              <a:ext uri="{FF2B5EF4-FFF2-40B4-BE49-F238E27FC236}">
                <a16:creationId xmlns:a16="http://schemas.microsoft.com/office/drawing/2014/main" id="{D3953706-62B7-830A-D16B-48E378DA79D9}"/>
              </a:ext>
            </a:extLst>
          </p:cNvPr>
          <p:cNvSpPr>
            <a:spLocks noChangeArrowheads="1"/>
          </p:cNvSpPr>
          <p:nvPr/>
        </p:nvSpPr>
        <p:spPr bwMode="auto">
          <a:xfrm>
            <a:off x="0" y="6559550"/>
            <a:ext cx="12192000" cy="254000"/>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a:defRPr/>
            </a:pPr>
            <a:r>
              <a:rPr lang="en-ZA" altLang="en-US" sz="1000" b="1" i="1" baseline="30000">
                <a:solidFill>
                  <a:srgbClr val="009900"/>
                </a:solidFill>
                <a:latin typeface="Verdana" panose="020B0604030504040204" pitchFamily="34" charset="0"/>
              </a:rPr>
              <a:t>“KZN as a prosperous Province</a:t>
            </a:r>
            <a:r>
              <a:rPr lang="en-ZA" altLang="en-US" sz="1000" b="1" i="1">
                <a:solidFill>
                  <a:srgbClr val="009900"/>
                </a:solidFill>
                <a:latin typeface="Verdana" panose="020B0604030504040204" pitchFamily="34" charset="0"/>
              </a:rPr>
              <a:t> </a:t>
            </a:r>
            <a:r>
              <a:rPr lang="en-ZA" altLang="en-US" sz="1000" b="1" i="1" baseline="30000">
                <a:solidFill>
                  <a:srgbClr val="009900"/>
                </a:solidFill>
                <a:latin typeface="Verdana" panose="020B0604030504040204" pitchFamily="34" charset="0"/>
              </a:rPr>
              <a:t>with healthy, secure and skilled population, living in dignity and harmony, acting as a gateway between Africa and the World”</a:t>
            </a:r>
          </a:p>
        </p:txBody>
      </p:sp>
      <p:sp>
        <p:nvSpPr>
          <p:cNvPr id="5" name="Slide Number Placeholder 1">
            <a:extLst>
              <a:ext uri="{FF2B5EF4-FFF2-40B4-BE49-F238E27FC236}">
                <a16:creationId xmlns:a16="http://schemas.microsoft.com/office/drawing/2014/main" id="{745D5CB7-7204-49A0-17D4-07DC4E17CA03}"/>
              </a:ext>
            </a:extLst>
          </p:cNvPr>
          <p:cNvSpPr>
            <a:spLocks noGrp="1"/>
          </p:cNvSpPr>
          <p:nvPr>
            <p:ph type="sldNum" sz="quarter" idx="10"/>
          </p:nvPr>
        </p:nvSpPr>
        <p:spPr>
          <a:xfrm>
            <a:off x="11376025" y="6308725"/>
            <a:ext cx="720725" cy="484188"/>
          </a:xfrm>
          <a:solidFill>
            <a:schemeClr val="bg1"/>
          </a:solidFill>
          <a:ln w="38100">
            <a:solidFill>
              <a:srgbClr val="008000"/>
            </a:solidFill>
          </a:ln>
        </p:spPr>
        <p:txBody>
          <a:bodyPr/>
          <a:lstStyle>
            <a:lvl1pPr algn="ctr">
              <a:defRPr sz="1400" b="1">
                <a:solidFill>
                  <a:srgbClr val="008000"/>
                </a:solidFill>
              </a:defRPr>
            </a:lvl1pPr>
          </a:lstStyle>
          <a:p>
            <a:fld id="{51124B3B-A1AD-4662-840F-D5D61CADEA9A}" type="slidenum">
              <a:rPr lang="en-US" altLang="en-US"/>
              <a:pPr/>
              <a:t>‹#›</a:t>
            </a:fld>
            <a:endParaRPr lang="en-US" altLang="en-US"/>
          </a:p>
        </p:txBody>
      </p:sp>
      <p:sp>
        <p:nvSpPr>
          <p:cNvPr id="6" name="Date Placeholder 1">
            <a:extLst>
              <a:ext uri="{FF2B5EF4-FFF2-40B4-BE49-F238E27FC236}">
                <a16:creationId xmlns:a16="http://schemas.microsoft.com/office/drawing/2014/main" id="{E400FF54-B3BB-BC8F-1D70-82D76A118D70}"/>
              </a:ext>
            </a:extLst>
          </p:cNvPr>
          <p:cNvSpPr>
            <a:spLocks noGrp="1"/>
          </p:cNvSpPr>
          <p:nvPr>
            <p:ph type="dt" sz="half" idx="11"/>
          </p:nvPr>
        </p:nvSpPr>
        <p:spPr/>
        <p:txBody>
          <a:bodyPr/>
          <a:lstStyle>
            <a:lvl1pPr>
              <a:defRPr/>
            </a:lvl1pPr>
          </a:lstStyle>
          <a:p>
            <a:pPr>
              <a:defRPr/>
            </a:pPr>
            <a:fld id="{7411CCA4-0259-4CCE-B42F-B0BCEBB01F28}" type="datetime1">
              <a:rPr lang="en-ZA" altLang="en-US"/>
              <a:pPr>
                <a:defRPr/>
              </a:pPr>
              <a:t>2022/05/23</a:t>
            </a:fld>
            <a:endParaRPr lang="en-ZA" altLang="en-US"/>
          </a:p>
        </p:txBody>
      </p:sp>
      <p:sp>
        <p:nvSpPr>
          <p:cNvPr id="7" name="Footer Placeholder 2">
            <a:extLst>
              <a:ext uri="{FF2B5EF4-FFF2-40B4-BE49-F238E27FC236}">
                <a16:creationId xmlns:a16="http://schemas.microsoft.com/office/drawing/2014/main" id="{62AD85A6-9CF4-F417-9CAE-72A0C3F6670D}"/>
              </a:ext>
            </a:extLst>
          </p:cNvPr>
          <p:cNvSpPr>
            <a:spLocks noGrp="1"/>
          </p:cNvSpPr>
          <p:nvPr>
            <p:ph type="ftr"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02251493"/>
      </p:ext>
    </p:extLst>
  </p:cSld>
  <p:clrMapOvr>
    <a:masterClrMapping/>
  </p:clrMapOvr>
  <p:transition>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noProof="1"/>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1"/>
              <a:t>Click to edit Master subtitle style</a:t>
            </a:r>
          </a:p>
        </p:txBody>
      </p:sp>
      <p:sp>
        <p:nvSpPr>
          <p:cNvPr id="4" name="Date Placeholder 3">
            <a:extLst>
              <a:ext uri="{FF2B5EF4-FFF2-40B4-BE49-F238E27FC236}">
                <a16:creationId xmlns:a16="http://schemas.microsoft.com/office/drawing/2014/main" id="{E78287F8-94E2-784F-C14A-847FCFAE72D0}"/>
              </a:ext>
            </a:extLst>
          </p:cNvPr>
          <p:cNvSpPr>
            <a:spLocks noGrp="1"/>
          </p:cNvSpPr>
          <p:nvPr>
            <p:ph type="dt" sz="half" idx="10"/>
          </p:nvPr>
        </p:nvSpPr>
        <p:spPr/>
        <p:txBody>
          <a:bodyPr/>
          <a:lstStyle>
            <a:lvl1pPr>
              <a:defRPr/>
            </a:lvl1pPr>
          </a:lstStyle>
          <a:p>
            <a:pPr>
              <a:defRPr/>
            </a:pPr>
            <a:fld id="{AA84D100-0162-44DC-8837-7DBEC943ACA5}" type="datetime1">
              <a:rPr lang="en-US" altLang="en-US"/>
              <a:pPr>
                <a:defRPr/>
              </a:pPr>
              <a:t>5/23/2022</a:t>
            </a:fld>
            <a:endParaRPr lang="en-US" altLang="en-US"/>
          </a:p>
        </p:txBody>
      </p:sp>
      <p:sp>
        <p:nvSpPr>
          <p:cNvPr id="5" name="Footer Placeholder 4">
            <a:extLst>
              <a:ext uri="{FF2B5EF4-FFF2-40B4-BE49-F238E27FC236}">
                <a16:creationId xmlns:a16="http://schemas.microsoft.com/office/drawing/2014/main" id="{2B33F69B-0475-7B7E-CC26-8C5D5282A5E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DB756FB-7DD1-F713-C214-E522D86178C1}"/>
              </a:ext>
            </a:extLst>
          </p:cNvPr>
          <p:cNvSpPr>
            <a:spLocks noGrp="1"/>
          </p:cNvSpPr>
          <p:nvPr>
            <p:ph type="sldNum" sz="quarter" idx="12"/>
          </p:nvPr>
        </p:nvSpPr>
        <p:spPr/>
        <p:txBody>
          <a:bodyPr/>
          <a:lstStyle>
            <a:lvl1pPr>
              <a:defRPr/>
            </a:lvl1pPr>
          </a:lstStyle>
          <a:p>
            <a:fld id="{728DAFB7-6C21-477D-B42A-5F6158B8BC28}" type="slidenum">
              <a:rPr lang="en-US" altLang="en-US"/>
              <a:pPr/>
              <a:t>‹#›</a:t>
            </a:fld>
            <a:endParaRPr lang="en-US" altLang="en-US"/>
          </a:p>
        </p:txBody>
      </p:sp>
    </p:spTree>
    <p:extLst>
      <p:ext uri="{BB962C8B-B14F-4D97-AF65-F5344CB8AC3E}">
        <p14:creationId xmlns:p14="http://schemas.microsoft.com/office/powerpoint/2010/main" val="38087589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38ACDF94-CAF5-A9F3-8D83-D7DEAB3F22B8}"/>
              </a:ext>
            </a:extLst>
          </p:cNvPr>
          <p:cNvSpPr>
            <a:spLocks noGrp="1"/>
          </p:cNvSpPr>
          <p:nvPr>
            <p:ph type="dt" sz="half" idx="10"/>
          </p:nvPr>
        </p:nvSpPr>
        <p:spPr/>
        <p:txBody>
          <a:bodyPr/>
          <a:lstStyle>
            <a:lvl1pPr>
              <a:defRPr/>
            </a:lvl1pPr>
          </a:lstStyle>
          <a:p>
            <a:pPr>
              <a:defRPr/>
            </a:pPr>
            <a:fld id="{62D4E179-6436-4D68-9C5B-38177CF535D7}" type="datetime1">
              <a:rPr lang="en-US" altLang="en-US"/>
              <a:pPr>
                <a:defRPr/>
              </a:pPr>
              <a:t>5/23/2022</a:t>
            </a:fld>
            <a:endParaRPr lang="en-US" altLang="en-US"/>
          </a:p>
        </p:txBody>
      </p:sp>
      <p:sp>
        <p:nvSpPr>
          <p:cNvPr id="5" name="Footer Placeholder 4">
            <a:extLst>
              <a:ext uri="{FF2B5EF4-FFF2-40B4-BE49-F238E27FC236}">
                <a16:creationId xmlns:a16="http://schemas.microsoft.com/office/drawing/2014/main" id="{42F18A30-8BC7-5118-A8DB-BA7EC3E8F53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5777841-A202-434F-81EC-F9542A6C4B9B}"/>
              </a:ext>
            </a:extLst>
          </p:cNvPr>
          <p:cNvSpPr>
            <a:spLocks noGrp="1"/>
          </p:cNvSpPr>
          <p:nvPr>
            <p:ph type="sldNum" sz="quarter" idx="12"/>
          </p:nvPr>
        </p:nvSpPr>
        <p:spPr/>
        <p:txBody>
          <a:bodyPr/>
          <a:lstStyle>
            <a:lvl1pPr>
              <a:defRPr/>
            </a:lvl1pPr>
          </a:lstStyle>
          <a:p>
            <a:fld id="{03927B25-448D-4A34-96C9-F01582BA1B2E}" type="slidenum">
              <a:rPr lang="en-US" altLang="en-US"/>
              <a:pPr/>
              <a:t>‹#›</a:t>
            </a:fld>
            <a:endParaRPr lang="en-US" altLang="en-US"/>
          </a:p>
        </p:txBody>
      </p:sp>
    </p:spTree>
    <p:extLst>
      <p:ext uri="{BB962C8B-B14F-4D97-AF65-F5344CB8AC3E}">
        <p14:creationId xmlns:p14="http://schemas.microsoft.com/office/powerpoint/2010/main" val="799123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noProof="1"/>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16:creationId xmlns:a16="http://schemas.microsoft.com/office/drawing/2014/main" id="{FE31ECDE-092E-238A-837E-BC7687995665}"/>
              </a:ext>
            </a:extLst>
          </p:cNvPr>
          <p:cNvSpPr>
            <a:spLocks noGrp="1"/>
          </p:cNvSpPr>
          <p:nvPr>
            <p:ph type="dt" sz="half" idx="10"/>
          </p:nvPr>
        </p:nvSpPr>
        <p:spPr/>
        <p:txBody>
          <a:bodyPr/>
          <a:lstStyle>
            <a:lvl1pPr>
              <a:defRPr/>
            </a:lvl1pPr>
          </a:lstStyle>
          <a:p>
            <a:pPr>
              <a:defRPr/>
            </a:pPr>
            <a:fld id="{F6AB2B85-2CDF-4A99-8937-75D76A43019F}" type="datetime1">
              <a:rPr lang="en-US" altLang="en-US"/>
              <a:pPr>
                <a:defRPr/>
              </a:pPr>
              <a:t>5/23/2022</a:t>
            </a:fld>
            <a:endParaRPr lang="en-US" altLang="en-US"/>
          </a:p>
        </p:txBody>
      </p:sp>
      <p:sp>
        <p:nvSpPr>
          <p:cNvPr id="5" name="Footer Placeholder 4">
            <a:extLst>
              <a:ext uri="{FF2B5EF4-FFF2-40B4-BE49-F238E27FC236}">
                <a16:creationId xmlns:a16="http://schemas.microsoft.com/office/drawing/2014/main" id="{CF02C869-D797-9A41-89E1-0B6612B032B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1D223CC-E25B-CABD-D2BB-FC60648EEF90}"/>
              </a:ext>
            </a:extLst>
          </p:cNvPr>
          <p:cNvSpPr>
            <a:spLocks noGrp="1"/>
          </p:cNvSpPr>
          <p:nvPr>
            <p:ph type="sldNum" sz="quarter" idx="12"/>
          </p:nvPr>
        </p:nvSpPr>
        <p:spPr/>
        <p:txBody>
          <a:bodyPr/>
          <a:lstStyle>
            <a:lvl1pPr>
              <a:defRPr/>
            </a:lvl1pPr>
          </a:lstStyle>
          <a:p>
            <a:fld id="{4E609AFD-9053-43ED-8144-01F9FB980966}" type="slidenum">
              <a:rPr lang="en-US" altLang="en-US"/>
              <a:pPr/>
              <a:t>‹#›</a:t>
            </a:fld>
            <a:endParaRPr lang="en-US" altLang="en-US"/>
          </a:p>
        </p:txBody>
      </p:sp>
    </p:spTree>
    <p:extLst>
      <p:ext uri="{BB962C8B-B14F-4D97-AF65-F5344CB8AC3E}">
        <p14:creationId xmlns:p14="http://schemas.microsoft.com/office/powerpoint/2010/main" val="27820720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id="{7675A129-CDEC-3263-9A53-21CE5C3E3860}"/>
              </a:ext>
            </a:extLst>
          </p:cNvPr>
          <p:cNvSpPr>
            <a:spLocks noGrp="1"/>
          </p:cNvSpPr>
          <p:nvPr>
            <p:ph type="dt" sz="half" idx="10"/>
          </p:nvPr>
        </p:nvSpPr>
        <p:spPr/>
        <p:txBody>
          <a:bodyPr/>
          <a:lstStyle>
            <a:lvl1pPr>
              <a:defRPr/>
            </a:lvl1pPr>
          </a:lstStyle>
          <a:p>
            <a:pPr>
              <a:defRPr/>
            </a:pPr>
            <a:fld id="{05F4FB76-2FDC-4348-A08A-2B0933AE95DC}" type="datetime1">
              <a:rPr lang="en-US" altLang="en-US"/>
              <a:pPr>
                <a:defRPr/>
              </a:pPr>
              <a:t>5/23/2022</a:t>
            </a:fld>
            <a:endParaRPr lang="en-US" altLang="en-US"/>
          </a:p>
        </p:txBody>
      </p:sp>
      <p:sp>
        <p:nvSpPr>
          <p:cNvPr id="6" name="Footer Placeholder 4">
            <a:extLst>
              <a:ext uri="{FF2B5EF4-FFF2-40B4-BE49-F238E27FC236}">
                <a16:creationId xmlns:a16="http://schemas.microsoft.com/office/drawing/2014/main" id="{6BCAE4BB-3E62-9556-6FE5-0841EFB0507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1744305B-E5A4-DF94-69B8-CF5F192C515C}"/>
              </a:ext>
            </a:extLst>
          </p:cNvPr>
          <p:cNvSpPr>
            <a:spLocks noGrp="1"/>
          </p:cNvSpPr>
          <p:nvPr>
            <p:ph type="sldNum" sz="quarter" idx="12"/>
          </p:nvPr>
        </p:nvSpPr>
        <p:spPr/>
        <p:txBody>
          <a:bodyPr/>
          <a:lstStyle>
            <a:lvl1pPr>
              <a:defRPr/>
            </a:lvl1pPr>
          </a:lstStyle>
          <a:p>
            <a:fld id="{894352D4-2190-4692-831C-6A50B2281FC0}" type="slidenum">
              <a:rPr lang="en-US" altLang="en-US"/>
              <a:pPr/>
              <a:t>‹#›</a:t>
            </a:fld>
            <a:endParaRPr lang="en-US" altLang="en-US"/>
          </a:p>
        </p:txBody>
      </p:sp>
    </p:spTree>
    <p:extLst>
      <p:ext uri="{BB962C8B-B14F-4D97-AF65-F5344CB8AC3E}">
        <p14:creationId xmlns:p14="http://schemas.microsoft.com/office/powerpoint/2010/main" val="4032194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noProof="1"/>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id="{DD61665A-5942-3E4A-6F4D-4CE57F6E6C14}"/>
              </a:ext>
            </a:extLst>
          </p:cNvPr>
          <p:cNvSpPr>
            <a:spLocks noGrp="1"/>
          </p:cNvSpPr>
          <p:nvPr>
            <p:ph type="dt" sz="half" idx="10"/>
          </p:nvPr>
        </p:nvSpPr>
        <p:spPr/>
        <p:txBody>
          <a:bodyPr/>
          <a:lstStyle>
            <a:lvl1pPr>
              <a:defRPr/>
            </a:lvl1pPr>
          </a:lstStyle>
          <a:p>
            <a:pPr>
              <a:defRPr/>
            </a:pPr>
            <a:fld id="{7C67567B-2544-452F-9918-6EB0542339FE}" type="datetime1">
              <a:rPr lang="en-US" altLang="en-US"/>
              <a:pPr>
                <a:defRPr/>
              </a:pPr>
              <a:t>5/23/2022</a:t>
            </a:fld>
            <a:endParaRPr lang="en-US" altLang="en-US"/>
          </a:p>
        </p:txBody>
      </p:sp>
      <p:sp>
        <p:nvSpPr>
          <p:cNvPr id="8" name="Footer Placeholder 4">
            <a:extLst>
              <a:ext uri="{FF2B5EF4-FFF2-40B4-BE49-F238E27FC236}">
                <a16:creationId xmlns:a16="http://schemas.microsoft.com/office/drawing/2014/main" id="{C4F9F37D-EA87-2FE4-E01A-5229CEA2DE9F}"/>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836BE7D9-FCE0-413D-B3B6-F5BD2E7DCC9E}"/>
              </a:ext>
            </a:extLst>
          </p:cNvPr>
          <p:cNvSpPr>
            <a:spLocks noGrp="1"/>
          </p:cNvSpPr>
          <p:nvPr>
            <p:ph type="sldNum" sz="quarter" idx="12"/>
          </p:nvPr>
        </p:nvSpPr>
        <p:spPr/>
        <p:txBody>
          <a:bodyPr/>
          <a:lstStyle>
            <a:lvl1pPr>
              <a:defRPr/>
            </a:lvl1pPr>
          </a:lstStyle>
          <a:p>
            <a:fld id="{A9804A8A-C6B4-4B38-A1C0-5A951691F934}" type="slidenum">
              <a:rPr lang="en-US" altLang="en-US"/>
              <a:pPr/>
              <a:t>‹#›</a:t>
            </a:fld>
            <a:endParaRPr lang="en-US" altLang="en-US"/>
          </a:p>
        </p:txBody>
      </p:sp>
    </p:spTree>
    <p:extLst>
      <p:ext uri="{BB962C8B-B14F-4D97-AF65-F5344CB8AC3E}">
        <p14:creationId xmlns:p14="http://schemas.microsoft.com/office/powerpoint/2010/main" val="1465649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id="{8750CB9A-6EAB-4A8F-FFA4-34AE69EE779A}"/>
              </a:ext>
            </a:extLst>
          </p:cNvPr>
          <p:cNvSpPr>
            <a:spLocks noGrp="1"/>
          </p:cNvSpPr>
          <p:nvPr>
            <p:ph type="dt" sz="half" idx="10"/>
          </p:nvPr>
        </p:nvSpPr>
        <p:spPr/>
        <p:txBody>
          <a:bodyPr/>
          <a:lstStyle>
            <a:lvl1pPr>
              <a:defRPr/>
            </a:lvl1pPr>
          </a:lstStyle>
          <a:p>
            <a:pPr>
              <a:defRPr/>
            </a:pPr>
            <a:fld id="{61CAD208-3B8D-48CB-9C46-7B582252A51C}" type="datetime1">
              <a:rPr lang="en-US" altLang="en-US"/>
              <a:pPr>
                <a:defRPr/>
              </a:pPr>
              <a:t>5/23/2022</a:t>
            </a:fld>
            <a:endParaRPr lang="en-US" altLang="en-US"/>
          </a:p>
        </p:txBody>
      </p:sp>
      <p:sp>
        <p:nvSpPr>
          <p:cNvPr id="4" name="Footer Placeholder 4">
            <a:extLst>
              <a:ext uri="{FF2B5EF4-FFF2-40B4-BE49-F238E27FC236}">
                <a16:creationId xmlns:a16="http://schemas.microsoft.com/office/drawing/2014/main" id="{375B2B6E-32A0-8357-5901-C0E829A6CC9F}"/>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0793BCDE-FFBE-05EC-2903-2B122A167231}"/>
              </a:ext>
            </a:extLst>
          </p:cNvPr>
          <p:cNvSpPr>
            <a:spLocks noGrp="1"/>
          </p:cNvSpPr>
          <p:nvPr>
            <p:ph type="sldNum" sz="quarter" idx="12"/>
          </p:nvPr>
        </p:nvSpPr>
        <p:spPr/>
        <p:txBody>
          <a:bodyPr/>
          <a:lstStyle>
            <a:lvl1pPr>
              <a:defRPr/>
            </a:lvl1pPr>
          </a:lstStyle>
          <a:p>
            <a:fld id="{BDA56966-9EDD-4656-A62A-2C2D05DE32A8}" type="slidenum">
              <a:rPr lang="en-US" altLang="en-US"/>
              <a:pPr/>
              <a:t>‹#›</a:t>
            </a:fld>
            <a:endParaRPr lang="en-US" altLang="en-US"/>
          </a:p>
        </p:txBody>
      </p:sp>
    </p:spTree>
    <p:extLst>
      <p:ext uri="{BB962C8B-B14F-4D97-AF65-F5344CB8AC3E}">
        <p14:creationId xmlns:p14="http://schemas.microsoft.com/office/powerpoint/2010/main" val="1054641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a:spAutoFit/>
          </a:bodyPr>
          <a:lstStyle/>
          <a:p>
            <a:endParaRPr lang="en-ZA" noProof="1"/>
          </a:p>
        </p:txBody>
      </p:sp>
      <p:sp>
        <p:nvSpPr>
          <p:cNvPr id="12" name="PlaceHolder 2"/>
          <p:cNvSpPr>
            <a:spLocks noGrp="1"/>
          </p:cNvSpPr>
          <p:nvPr>
            <p:ph type="body"/>
          </p:nvPr>
        </p:nvSpPr>
        <p:spPr>
          <a:xfrm>
            <a:off x="609480" y="1604520"/>
            <a:ext cx="5354280" cy="1896840"/>
          </a:xfrm>
          <a:prstGeom prst="rect">
            <a:avLst/>
          </a:prstGeom>
        </p:spPr>
        <p:txBody>
          <a:bodyPr/>
          <a:lstStyle/>
          <a:p>
            <a:endParaRPr lang="en-ZA" noProof="1"/>
          </a:p>
        </p:txBody>
      </p:sp>
      <p:sp>
        <p:nvSpPr>
          <p:cNvPr id="13" name="PlaceHolder 3"/>
          <p:cNvSpPr>
            <a:spLocks noGrp="1"/>
          </p:cNvSpPr>
          <p:nvPr>
            <p:ph type="body"/>
          </p:nvPr>
        </p:nvSpPr>
        <p:spPr>
          <a:xfrm>
            <a:off x="6231960" y="1604520"/>
            <a:ext cx="5354280" cy="3977280"/>
          </a:xfrm>
          <a:prstGeom prst="rect">
            <a:avLst/>
          </a:prstGeom>
        </p:spPr>
        <p:txBody>
          <a:bodyPr/>
          <a:lstStyle/>
          <a:p>
            <a:endParaRPr lang="en-ZA" noProof="1"/>
          </a:p>
        </p:txBody>
      </p:sp>
      <p:sp>
        <p:nvSpPr>
          <p:cNvPr id="14" name="PlaceHolder 4"/>
          <p:cNvSpPr>
            <a:spLocks noGrp="1"/>
          </p:cNvSpPr>
          <p:nvPr>
            <p:ph type="body"/>
          </p:nvPr>
        </p:nvSpPr>
        <p:spPr>
          <a:xfrm>
            <a:off x="609480" y="3682080"/>
            <a:ext cx="5354280" cy="1896840"/>
          </a:xfrm>
          <a:prstGeom prst="rect">
            <a:avLst/>
          </a:prstGeom>
        </p:spPr>
        <p:txBody>
          <a:bodyPr/>
          <a:lstStyle/>
          <a:p>
            <a:endParaRPr lang="en-ZA" noProof="1"/>
          </a:p>
        </p:txBody>
      </p:sp>
    </p:spTree>
    <p:extLst>
      <p:ext uri="{BB962C8B-B14F-4D97-AF65-F5344CB8AC3E}">
        <p14:creationId xmlns:p14="http://schemas.microsoft.com/office/powerpoint/2010/main" val="12567709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CFC1367-3183-02EE-91E6-559DFE973964}"/>
              </a:ext>
            </a:extLst>
          </p:cNvPr>
          <p:cNvSpPr>
            <a:spLocks noGrp="1"/>
          </p:cNvSpPr>
          <p:nvPr>
            <p:ph type="dt" sz="half" idx="10"/>
          </p:nvPr>
        </p:nvSpPr>
        <p:spPr/>
        <p:txBody>
          <a:bodyPr/>
          <a:lstStyle>
            <a:lvl1pPr>
              <a:defRPr/>
            </a:lvl1pPr>
          </a:lstStyle>
          <a:p>
            <a:pPr>
              <a:defRPr/>
            </a:pPr>
            <a:fld id="{6FEA9E54-4080-47FD-8229-13E5C1597A07}" type="datetime1">
              <a:rPr lang="en-US" altLang="en-US"/>
              <a:pPr>
                <a:defRPr/>
              </a:pPr>
              <a:t>5/23/2022</a:t>
            </a:fld>
            <a:endParaRPr lang="en-US" altLang="en-US"/>
          </a:p>
        </p:txBody>
      </p:sp>
      <p:sp>
        <p:nvSpPr>
          <p:cNvPr id="3" name="Footer Placeholder 4">
            <a:extLst>
              <a:ext uri="{FF2B5EF4-FFF2-40B4-BE49-F238E27FC236}">
                <a16:creationId xmlns:a16="http://schemas.microsoft.com/office/drawing/2014/main" id="{B8DE64D7-8E18-2400-E803-DCAE04559721}"/>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042D210A-E697-2754-3C72-020FBA73F2A2}"/>
              </a:ext>
            </a:extLst>
          </p:cNvPr>
          <p:cNvSpPr>
            <a:spLocks noGrp="1"/>
          </p:cNvSpPr>
          <p:nvPr>
            <p:ph type="sldNum" sz="quarter" idx="12"/>
          </p:nvPr>
        </p:nvSpPr>
        <p:spPr/>
        <p:txBody>
          <a:bodyPr/>
          <a:lstStyle>
            <a:lvl1pPr>
              <a:defRPr/>
            </a:lvl1pPr>
          </a:lstStyle>
          <a:p>
            <a:fld id="{98BDA44A-6277-4D2C-972E-06953962F418}" type="slidenum">
              <a:rPr lang="en-US" altLang="en-US"/>
              <a:pPr/>
              <a:t>‹#›</a:t>
            </a:fld>
            <a:endParaRPr lang="en-US" altLang="en-US"/>
          </a:p>
        </p:txBody>
      </p:sp>
    </p:spTree>
    <p:extLst>
      <p:ext uri="{BB962C8B-B14F-4D97-AF65-F5344CB8AC3E}">
        <p14:creationId xmlns:p14="http://schemas.microsoft.com/office/powerpoint/2010/main" val="8010215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noProof="1"/>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1A9C56CE-36BB-C0C6-FF7B-701C1CF94057}"/>
              </a:ext>
            </a:extLst>
          </p:cNvPr>
          <p:cNvSpPr>
            <a:spLocks noGrp="1"/>
          </p:cNvSpPr>
          <p:nvPr>
            <p:ph type="dt" sz="half" idx="10"/>
          </p:nvPr>
        </p:nvSpPr>
        <p:spPr/>
        <p:txBody>
          <a:bodyPr/>
          <a:lstStyle>
            <a:lvl1pPr>
              <a:defRPr/>
            </a:lvl1pPr>
          </a:lstStyle>
          <a:p>
            <a:pPr>
              <a:defRPr/>
            </a:pPr>
            <a:fld id="{EA99EE1B-1A2F-4B1C-86DF-6D6A0BC8CDCE}" type="datetime1">
              <a:rPr lang="en-US" altLang="en-US"/>
              <a:pPr>
                <a:defRPr/>
              </a:pPr>
              <a:t>5/23/2022</a:t>
            </a:fld>
            <a:endParaRPr lang="en-US" altLang="en-US"/>
          </a:p>
        </p:txBody>
      </p:sp>
      <p:sp>
        <p:nvSpPr>
          <p:cNvPr id="6" name="Footer Placeholder 4">
            <a:extLst>
              <a:ext uri="{FF2B5EF4-FFF2-40B4-BE49-F238E27FC236}">
                <a16:creationId xmlns:a16="http://schemas.microsoft.com/office/drawing/2014/main" id="{0D911332-2425-FCFA-A0AD-1B8FF2C7F63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D5E6AE8E-83AD-6C7C-D6F6-9022AE534E00}"/>
              </a:ext>
            </a:extLst>
          </p:cNvPr>
          <p:cNvSpPr>
            <a:spLocks noGrp="1"/>
          </p:cNvSpPr>
          <p:nvPr>
            <p:ph type="sldNum" sz="quarter" idx="12"/>
          </p:nvPr>
        </p:nvSpPr>
        <p:spPr/>
        <p:txBody>
          <a:bodyPr/>
          <a:lstStyle>
            <a:lvl1pPr>
              <a:defRPr/>
            </a:lvl1pPr>
          </a:lstStyle>
          <a:p>
            <a:fld id="{71DEAFD9-A467-4F15-A337-C0F338AADBDD}" type="slidenum">
              <a:rPr lang="en-US" altLang="en-US"/>
              <a:pPr/>
              <a:t>‹#›</a:t>
            </a:fld>
            <a:endParaRPr lang="en-US" altLang="en-US"/>
          </a:p>
        </p:txBody>
      </p:sp>
    </p:spTree>
    <p:extLst>
      <p:ext uri="{BB962C8B-B14F-4D97-AF65-F5344CB8AC3E}">
        <p14:creationId xmlns:p14="http://schemas.microsoft.com/office/powerpoint/2010/main" val="10805722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noProof="1"/>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A2682AF1-264B-CA1A-60CC-2690A71EB7D4}"/>
              </a:ext>
            </a:extLst>
          </p:cNvPr>
          <p:cNvSpPr>
            <a:spLocks noGrp="1"/>
          </p:cNvSpPr>
          <p:nvPr>
            <p:ph type="dt" sz="half" idx="10"/>
          </p:nvPr>
        </p:nvSpPr>
        <p:spPr/>
        <p:txBody>
          <a:bodyPr/>
          <a:lstStyle>
            <a:lvl1pPr>
              <a:defRPr/>
            </a:lvl1pPr>
          </a:lstStyle>
          <a:p>
            <a:pPr>
              <a:defRPr/>
            </a:pPr>
            <a:fld id="{32DC61F2-4E21-429A-90F9-72946C5E80DD}" type="datetime1">
              <a:rPr lang="en-US" altLang="en-US"/>
              <a:pPr>
                <a:defRPr/>
              </a:pPr>
              <a:t>5/23/2022</a:t>
            </a:fld>
            <a:endParaRPr lang="en-US" altLang="en-US"/>
          </a:p>
        </p:txBody>
      </p:sp>
      <p:sp>
        <p:nvSpPr>
          <p:cNvPr id="6" name="Footer Placeholder 4">
            <a:extLst>
              <a:ext uri="{FF2B5EF4-FFF2-40B4-BE49-F238E27FC236}">
                <a16:creationId xmlns:a16="http://schemas.microsoft.com/office/drawing/2014/main" id="{5449E956-3E46-0D5E-DA7E-42BAF16AAC9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865CE1B8-57D4-C2A3-37AD-BC2884657936}"/>
              </a:ext>
            </a:extLst>
          </p:cNvPr>
          <p:cNvSpPr>
            <a:spLocks noGrp="1"/>
          </p:cNvSpPr>
          <p:nvPr>
            <p:ph type="sldNum" sz="quarter" idx="12"/>
          </p:nvPr>
        </p:nvSpPr>
        <p:spPr/>
        <p:txBody>
          <a:bodyPr/>
          <a:lstStyle>
            <a:lvl1pPr>
              <a:defRPr/>
            </a:lvl1pPr>
          </a:lstStyle>
          <a:p>
            <a:fld id="{D51749F5-0BCE-461F-9189-C42EFF6475F6}" type="slidenum">
              <a:rPr lang="en-US" altLang="en-US"/>
              <a:pPr/>
              <a:t>‹#›</a:t>
            </a:fld>
            <a:endParaRPr lang="en-US" altLang="en-US"/>
          </a:p>
        </p:txBody>
      </p:sp>
    </p:spTree>
    <p:extLst>
      <p:ext uri="{BB962C8B-B14F-4D97-AF65-F5344CB8AC3E}">
        <p14:creationId xmlns:p14="http://schemas.microsoft.com/office/powerpoint/2010/main" val="931774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BAAB1044-0540-3FCB-1080-799F5FE369FA}"/>
              </a:ext>
            </a:extLst>
          </p:cNvPr>
          <p:cNvSpPr>
            <a:spLocks noGrp="1"/>
          </p:cNvSpPr>
          <p:nvPr>
            <p:ph type="dt" sz="half" idx="10"/>
          </p:nvPr>
        </p:nvSpPr>
        <p:spPr/>
        <p:txBody>
          <a:bodyPr/>
          <a:lstStyle>
            <a:lvl1pPr>
              <a:defRPr/>
            </a:lvl1pPr>
          </a:lstStyle>
          <a:p>
            <a:pPr>
              <a:defRPr/>
            </a:pPr>
            <a:fld id="{3EF73C26-C96B-445D-AFBB-EF17528DD320}" type="datetime1">
              <a:rPr lang="en-US" altLang="en-US"/>
              <a:pPr>
                <a:defRPr/>
              </a:pPr>
              <a:t>5/23/2022</a:t>
            </a:fld>
            <a:endParaRPr lang="en-US" altLang="en-US"/>
          </a:p>
        </p:txBody>
      </p:sp>
      <p:sp>
        <p:nvSpPr>
          <p:cNvPr id="5" name="Footer Placeholder 4">
            <a:extLst>
              <a:ext uri="{FF2B5EF4-FFF2-40B4-BE49-F238E27FC236}">
                <a16:creationId xmlns:a16="http://schemas.microsoft.com/office/drawing/2014/main" id="{4C60883F-3694-349C-9B58-A5614B163B7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E33AA79-359B-6516-9145-4550566EFC01}"/>
              </a:ext>
            </a:extLst>
          </p:cNvPr>
          <p:cNvSpPr>
            <a:spLocks noGrp="1"/>
          </p:cNvSpPr>
          <p:nvPr>
            <p:ph type="sldNum" sz="quarter" idx="12"/>
          </p:nvPr>
        </p:nvSpPr>
        <p:spPr/>
        <p:txBody>
          <a:bodyPr/>
          <a:lstStyle>
            <a:lvl1pPr>
              <a:defRPr/>
            </a:lvl1pPr>
          </a:lstStyle>
          <a:p>
            <a:fld id="{E641EE22-B62C-4F9E-B327-2FEA51BB5813}" type="slidenum">
              <a:rPr lang="en-US" altLang="en-US"/>
              <a:pPr/>
              <a:t>‹#›</a:t>
            </a:fld>
            <a:endParaRPr lang="en-US" altLang="en-US"/>
          </a:p>
        </p:txBody>
      </p:sp>
    </p:spTree>
    <p:extLst>
      <p:ext uri="{BB962C8B-B14F-4D97-AF65-F5344CB8AC3E}">
        <p14:creationId xmlns:p14="http://schemas.microsoft.com/office/powerpoint/2010/main" val="26759285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958332FB-3948-1FC0-51A7-16EB9F1BE76C}"/>
              </a:ext>
            </a:extLst>
          </p:cNvPr>
          <p:cNvSpPr>
            <a:spLocks noGrp="1"/>
          </p:cNvSpPr>
          <p:nvPr>
            <p:ph type="dt" sz="half" idx="10"/>
          </p:nvPr>
        </p:nvSpPr>
        <p:spPr/>
        <p:txBody>
          <a:bodyPr/>
          <a:lstStyle>
            <a:lvl1pPr>
              <a:defRPr/>
            </a:lvl1pPr>
          </a:lstStyle>
          <a:p>
            <a:pPr>
              <a:defRPr/>
            </a:pPr>
            <a:fld id="{0320A753-71B3-4FCD-B774-E375AA2F4D18}" type="datetime1">
              <a:rPr lang="en-US" altLang="en-US"/>
              <a:pPr>
                <a:defRPr/>
              </a:pPr>
              <a:t>5/23/2022</a:t>
            </a:fld>
            <a:endParaRPr lang="en-US" altLang="en-US"/>
          </a:p>
        </p:txBody>
      </p:sp>
      <p:sp>
        <p:nvSpPr>
          <p:cNvPr id="5" name="Footer Placeholder 4">
            <a:extLst>
              <a:ext uri="{FF2B5EF4-FFF2-40B4-BE49-F238E27FC236}">
                <a16:creationId xmlns:a16="http://schemas.microsoft.com/office/drawing/2014/main" id="{423D8EE1-787E-C0D0-DEAA-973A0A43A98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2D2DC9F-BA84-D957-5E5C-876C2B8D8BE5}"/>
              </a:ext>
            </a:extLst>
          </p:cNvPr>
          <p:cNvSpPr>
            <a:spLocks noGrp="1"/>
          </p:cNvSpPr>
          <p:nvPr>
            <p:ph type="sldNum" sz="quarter" idx="12"/>
          </p:nvPr>
        </p:nvSpPr>
        <p:spPr/>
        <p:txBody>
          <a:bodyPr/>
          <a:lstStyle>
            <a:lvl1pPr>
              <a:defRPr/>
            </a:lvl1pPr>
          </a:lstStyle>
          <a:p>
            <a:fld id="{E14595E6-9035-4CC2-B31E-196C555BCA31}" type="slidenum">
              <a:rPr lang="en-US" altLang="en-US"/>
              <a:pPr/>
              <a:t>‹#›</a:t>
            </a:fld>
            <a:endParaRPr lang="en-US" altLang="en-US"/>
          </a:p>
        </p:txBody>
      </p:sp>
    </p:spTree>
    <p:extLst>
      <p:ext uri="{BB962C8B-B14F-4D97-AF65-F5344CB8AC3E}">
        <p14:creationId xmlns:p14="http://schemas.microsoft.com/office/powerpoint/2010/main" val="25458187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Content">
    <p:bg>
      <p:bgPr>
        <a:solidFill>
          <a:schemeClr val="bg1"/>
        </a:solidFill>
        <a:effectLst/>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spAutoFit/>
          </a:bodyPr>
          <a:lstStyle/>
          <a:p>
            <a:endParaRPr lang="en-ZA" noProof="1"/>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ZA" noProof="1"/>
          </a:p>
        </p:txBody>
      </p:sp>
      <p:sp>
        <p:nvSpPr>
          <p:cNvPr id="6" name="Date Placeholder 1">
            <a:extLst>
              <a:ext uri="{FF2B5EF4-FFF2-40B4-BE49-F238E27FC236}">
                <a16:creationId xmlns:a16="http://schemas.microsoft.com/office/drawing/2014/main" id="{430D9768-7FA3-0454-B5EF-282A497EB553}"/>
              </a:ext>
            </a:extLst>
          </p:cNvPr>
          <p:cNvSpPr>
            <a:spLocks noGrp="1"/>
          </p:cNvSpPr>
          <p:nvPr>
            <p:ph type="dt" sz="half" idx="10"/>
          </p:nvPr>
        </p:nvSpPr>
        <p:spPr/>
        <p:txBody>
          <a:bodyPr/>
          <a:lstStyle>
            <a:lvl1pPr>
              <a:defRPr/>
            </a:lvl1pPr>
          </a:lstStyle>
          <a:p>
            <a:pPr>
              <a:defRPr/>
            </a:pPr>
            <a:fld id="{A82E9B9C-02F2-4FA4-B828-A14F53774DC5}" type="datetime1">
              <a:rPr lang="en-US" altLang="en-US"/>
              <a:pPr>
                <a:defRPr/>
              </a:pPr>
              <a:t>5/23/2022</a:t>
            </a:fld>
            <a:endParaRPr lang="en-US" altLang="en-US"/>
          </a:p>
        </p:txBody>
      </p:sp>
      <p:sp>
        <p:nvSpPr>
          <p:cNvPr id="7" name="Footer Placeholder 2">
            <a:extLst>
              <a:ext uri="{FF2B5EF4-FFF2-40B4-BE49-F238E27FC236}">
                <a16:creationId xmlns:a16="http://schemas.microsoft.com/office/drawing/2014/main" id="{D0CE28E3-9B74-B20A-F7F8-60581F1484F5}"/>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5">
            <a:extLst>
              <a:ext uri="{FF2B5EF4-FFF2-40B4-BE49-F238E27FC236}">
                <a16:creationId xmlns:a16="http://schemas.microsoft.com/office/drawing/2014/main" id="{7C6E994F-E948-0E9B-E58C-BB8BBAA5FAB7}"/>
              </a:ext>
            </a:extLst>
          </p:cNvPr>
          <p:cNvSpPr>
            <a:spLocks noGrp="1"/>
          </p:cNvSpPr>
          <p:nvPr>
            <p:ph type="sldNum" sz="quarter" idx="12"/>
          </p:nvPr>
        </p:nvSpPr>
        <p:spPr/>
        <p:txBody>
          <a:bodyPr/>
          <a:lstStyle>
            <a:lvl1pPr>
              <a:defRPr/>
            </a:lvl1pPr>
          </a:lstStyle>
          <a:p>
            <a:fld id="{C414CCE0-DAAC-49A9-875C-DD99BFEBFA05}" type="slidenum">
              <a:rPr lang="en-US" altLang="en-US"/>
              <a:pPr/>
              <a:t>‹#›</a:t>
            </a:fld>
            <a:endParaRPr lang="en-US" altLang="en-US"/>
          </a:p>
        </p:txBody>
      </p:sp>
    </p:spTree>
    <p:extLst>
      <p:ext uri="{BB962C8B-B14F-4D97-AF65-F5344CB8AC3E}">
        <p14:creationId xmlns:p14="http://schemas.microsoft.com/office/powerpoint/2010/main" val="23058014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2595B1B8-C1B7-4432-6837-39B113033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7188"/>
            <a:ext cx="12192000"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1239096" y="2300860"/>
            <a:ext cx="9713805" cy="492443"/>
          </a:xfrm>
          <a:prstGeom prst="rect">
            <a:avLst/>
          </a:prstGeom>
        </p:spPr>
        <p:txBody>
          <a:bodyPr/>
          <a:lstStyle>
            <a:lvl1pPr>
              <a:defRPr sz="3200" b="1" i="0">
                <a:solidFill>
                  <a:schemeClr val="bg1"/>
                </a:solidFill>
                <a:latin typeface="Arial" charset="0"/>
                <a:cs typeface="Arial" charset="0"/>
              </a:defRPr>
            </a:lvl1pPr>
          </a:lstStyle>
          <a:p>
            <a:endParaRPr/>
          </a:p>
        </p:txBody>
      </p:sp>
      <p:sp>
        <p:nvSpPr>
          <p:cNvPr id="3" name="Holder 3"/>
          <p:cNvSpPr>
            <a:spLocks noGrp="1"/>
          </p:cNvSpPr>
          <p:nvPr>
            <p:ph type="subTitle" idx="4"/>
          </p:nvPr>
        </p:nvSpPr>
        <p:spPr>
          <a:xfrm>
            <a:off x="1828800" y="3840480"/>
            <a:ext cx="8534400" cy="246221"/>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71022133-B9F8-096F-E6F1-B3D8706DDC55}"/>
              </a:ext>
            </a:extLst>
          </p:cNvPr>
          <p:cNvSpPr>
            <a:spLocks noGrp="1"/>
          </p:cNvSpPr>
          <p:nvPr>
            <p:ph type="ftr" sz="quarter" idx="10"/>
          </p:nvPr>
        </p:nvSpPr>
        <p:spPr/>
        <p:txBody>
          <a:bodyPr/>
          <a:lstStyle>
            <a:lvl1pPr>
              <a:defRPr/>
            </a:lvl1pPr>
          </a:lstStyle>
          <a:p>
            <a:pPr>
              <a:defRPr/>
            </a:pPr>
            <a:endParaRPr lang="zh-CN" altLang="en-US"/>
          </a:p>
        </p:txBody>
      </p:sp>
      <p:sp>
        <p:nvSpPr>
          <p:cNvPr id="6" name="Holder 5">
            <a:extLst>
              <a:ext uri="{FF2B5EF4-FFF2-40B4-BE49-F238E27FC236}">
                <a16:creationId xmlns:a16="http://schemas.microsoft.com/office/drawing/2014/main" id="{D3937E45-56F1-A32D-D9B0-36B476D3698C}"/>
              </a:ext>
            </a:extLst>
          </p:cNvPr>
          <p:cNvSpPr>
            <a:spLocks noGrp="1"/>
          </p:cNvSpPr>
          <p:nvPr>
            <p:ph type="dt" sz="half" idx="11"/>
          </p:nvPr>
        </p:nvSpPr>
        <p:spPr/>
        <p:txBody>
          <a:bodyPr/>
          <a:lstStyle>
            <a:lvl1pPr>
              <a:defRPr/>
            </a:lvl1pPr>
          </a:lstStyle>
          <a:p>
            <a:pPr>
              <a:defRPr/>
            </a:pPr>
            <a:fld id="{EAF12089-2049-47F5-8EFE-CA97A3A41846}" type="datetime1">
              <a:rPr lang="en-US" altLang="en-US"/>
              <a:pPr>
                <a:defRPr/>
              </a:pPr>
              <a:t>5/23/2022</a:t>
            </a:fld>
            <a:endParaRPr lang="en-US" altLang="en-US"/>
          </a:p>
        </p:txBody>
      </p:sp>
      <p:sp>
        <p:nvSpPr>
          <p:cNvPr id="7" name="Holder 6">
            <a:extLst>
              <a:ext uri="{FF2B5EF4-FFF2-40B4-BE49-F238E27FC236}">
                <a16:creationId xmlns:a16="http://schemas.microsoft.com/office/drawing/2014/main" id="{F488F9A3-4163-678C-C714-377EE680511A}"/>
              </a:ext>
            </a:extLst>
          </p:cNvPr>
          <p:cNvSpPr>
            <a:spLocks noGrp="1"/>
          </p:cNvSpPr>
          <p:nvPr>
            <p:ph type="sldNum" sz="quarter" idx="12"/>
          </p:nvPr>
        </p:nvSpPr>
        <p:spPr/>
        <p:txBody>
          <a:bodyPr/>
          <a:lstStyle>
            <a:lvl1pPr>
              <a:defRPr/>
            </a:lvl1pPr>
          </a:lstStyle>
          <a:p>
            <a:fld id="{0C2F5882-CB85-4F80-891A-C4C3A606D3A5}" type="slidenum">
              <a:rPr lang="en-ZA" altLang="en-US"/>
              <a:pPr/>
              <a:t>‹#›</a:t>
            </a:fld>
            <a:endParaRPr lang="en-ZA" altLang="en-US"/>
          </a:p>
        </p:txBody>
      </p:sp>
    </p:spTree>
    <p:extLst>
      <p:ext uri="{BB962C8B-B14F-4D97-AF65-F5344CB8AC3E}">
        <p14:creationId xmlns:p14="http://schemas.microsoft.com/office/powerpoint/2010/main" val="4396883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6000" b="1" i="0">
                <a:solidFill>
                  <a:schemeClr val="bg1"/>
                </a:solidFill>
                <a:latin typeface="Arial" charset="0"/>
                <a:cs typeface="Arial" charset="0"/>
              </a:defRPr>
            </a:lvl1pPr>
          </a:lstStyle>
          <a:p>
            <a:endParaRPr/>
          </a:p>
        </p:txBody>
      </p:sp>
      <p:sp>
        <p:nvSpPr>
          <p:cNvPr id="3" name="Holder 3"/>
          <p:cNvSpPr>
            <a:spLocks noGrp="1"/>
          </p:cNvSpPr>
          <p:nvPr>
            <p:ph type="body" idx="1"/>
          </p:nvPr>
        </p:nvSpPr>
        <p:spPr/>
        <p:txBody>
          <a:bodyPr/>
          <a:lstStyle>
            <a:lvl1pPr>
              <a:defRPr sz="1600" b="1" i="0">
                <a:solidFill>
                  <a:schemeClr val="tx1"/>
                </a:solidFill>
                <a:latin typeface="Calibri" pitchFamily="34" charset="0"/>
                <a:cs typeface="Calibri" pitchFamily="34" charset="0"/>
              </a:defRPr>
            </a:lvl1pPr>
          </a:lstStyle>
          <a:p>
            <a:endParaRPr/>
          </a:p>
        </p:txBody>
      </p:sp>
      <p:sp>
        <p:nvSpPr>
          <p:cNvPr id="4" name="Holder 4">
            <a:extLst>
              <a:ext uri="{FF2B5EF4-FFF2-40B4-BE49-F238E27FC236}">
                <a16:creationId xmlns:a16="http://schemas.microsoft.com/office/drawing/2014/main" id="{23253C86-750F-D0FA-58CC-3D26F2CE2FE9}"/>
              </a:ext>
            </a:extLst>
          </p:cNvPr>
          <p:cNvSpPr>
            <a:spLocks noGrp="1"/>
          </p:cNvSpPr>
          <p:nvPr>
            <p:ph type="ftr" sz="quarter" idx="10"/>
          </p:nvPr>
        </p:nvSpPr>
        <p:spPr/>
        <p:txBody>
          <a:bodyPr/>
          <a:lstStyle>
            <a:lvl1pPr>
              <a:defRPr/>
            </a:lvl1pPr>
          </a:lstStyle>
          <a:p>
            <a:pPr>
              <a:defRPr/>
            </a:pPr>
            <a:endParaRPr lang="zh-CN" altLang="en-US"/>
          </a:p>
        </p:txBody>
      </p:sp>
      <p:sp>
        <p:nvSpPr>
          <p:cNvPr id="5" name="Holder 5">
            <a:extLst>
              <a:ext uri="{FF2B5EF4-FFF2-40B4-BE49-F238E27FC236}">
                <a16:creationId xmlns:a16="http://schemas.microsoft.com/office/drawing/2014/main" id="{E77FBA9C-CB66-A127-D1E5-24E1EBA1126A}"/>
              </a:ext>
            </a:extLst>
          </p:cNvPr>
          <p:cNvSpPr>
            <a:spLocks noGrp="1"/>
          </p:cNvSpPr>
          <p:nvPr>
            <p:ph type="dt" sz="half" idx="11"/>
          </p:nvPr>
        </p:nvSpPr>
        <p:spPr/>
        <p:txBody>
          <a:bodyPr/>
          <a:lstStyle>
            <a:lvl1pPr>
              <a:defRPr/>
            </a:lvl1pPr>
          </a:lstStyle>
          <a:p>
            <a:pPr>
              <a:defRPr/>
            </a:pPr>
            <a:fld id="{74DC3B5D-F65B-4507-9393-F7D2FA4AD31B}" type="datetime1">
              <a:rPr lang="en-US" altLang="en-US"/>
              <a:pPr>
                <a:defRPr/>
              </a:pPr>
              <a:t>5/23/2022</a:t>
            </a:fld>
            <a:endParaRPr lang="en-US" altLang="en-US"/>
          </a:p>
        </p:txBody>
      </p:sp>
      <p:sp>
        <p:nvSpPr>
          <p:cNvPr id="6" name="Holder 6">
            <a:extLst>
              <a:ext uri="{FF2B5EF4-FFF2-40B4-BE49-F238E27FC236}">
                <a16:creationId xmlns:a16="http://schemas.microsoft.com/office/drawing/2014/main" id="{F529806F-8D25-EAC6-57F2-B9A5147169DE}"/>
              </a:ext>
            </a:extLst>
          </p:cNvPr>
          <p:cNvSpPr>
            <a:spLocks noGrp="1"/>
          </p:cNvSpPr>
          <p:nvPr>
            <p:ph type="sldNum" sz="quarter" idx="12"/>
          </p:nvPr>
        </p:nvSpPr>
        <p:spPr/>
        <p:txBody>
          <a:bodyPr/>
          <a:lstStyle>
            <a:lvl1pPr>
              <a:defRPr/>
            </a:lvl1pPr>
          </a:lstStyle>
          <a:p>
            <a:fld id="{6E7C621A-4BB7-4F46-805F-A71688FB243C}" type="slidenum">
              <a:rPr lang="en-ZA" altLang="en-US"/>
              <a:pPr/>
              <a:t>‹#›</a:t>
            </a:fld>
            <a:endParaRPr lang="en-ZA" altLang="en-US"/>
          </a:p>
        </p:txBody>
      </p:sp>
    </p:spTree>
    <p:extLst>
      <p:ext uri="{BB962C8B-B14F-4D97-AF65-F5344CB8AC3E}">
        <p14:creationId xmlns:p14="http://schemas.microsoft.com/office/powerpoint/2010/main" val="27166712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6000" b="1" i="0">
                <a:solidFill>
                  <a:schemeClr val="bg1"/>
                </a:solidFill>
                <a:latin typeface="Arial" charset="0"/>
                <a:cs typeface="Arial" charset="0"/>
              </a:defRPr>
            </a:lvl1pPr>
          </a:lstStyle>
          <a:p>
            <a:endParaRPr/>
          </a:p>
        </p:txBody>
      </p:sp>
      <p:sp>
        <p:nvSpPr>
          <p:cNvPr id="3" name="Holder 3"/>
          <p:cNvSpPr>
            <a:spLocks noGrp="1"/>
          </p:cNvSpPr>
          <p:nvPr>
            <p:ph sz="half" idx="2"/>
          </p:nvPr>
        </p:nvSpPr>
        <p:spPr>
          <a:xfrm>
            <a:off x="609600" y="1577340"/>
            <a:ext cx="5303520" cy="246221"/>
          </a:xfrm>
          <a:prstGeom prst="rect">
            <a:avLst/>
          </a:prstGeom>
        </p:spPr>
        <p:txBody>
          <a:bodyPr/>
          <a:lstStyle>
            <a:lvl1pPr>
              <a:defRPr/>
            </a:lvl1pPr>
          </a:lstStyle>
          <a:p>
            <a:endParaRPr/>
          </a:p>
        </p:txBody>
      </p:sp>
      <p:sp>
        <p:nvSpPr>
          <p:cNvPr id="4" name="Holder 4"/>
          <p:cNvSpPr>
            <a:spLocks noGrp="1"/>
          </p:cNvSpPr>
          <p:nvPr>
            <p:ph sz="half" idx="3"/>
          </p:nvPr>
        </p:nvSpPr>
        <p:spPr>
          <a:xfrm>
            <a:off x="6278880" y="1577340"/>
            <a:ext cx="5303520" cy="246221"/>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B7750DF0-8382-45A9-286C-805FB363993F}"/>
              </a:ext>
            </a:extLst>
          </p:cNvPr>
          <p:cNvSpPr>
            <a:spLocks noGrp="1"/>
          </p:cNvSpPr>
          <p:nvPr>
            <p:ph type="ftr" sz="quarter" idx="10"/>
          </p:nvPr>
        </p:nvSpPr>
        <p:spPr/>
        <p:txBody>
          <a:bodyPr/>
          <a:lstStyle>
            <a:lvl1pPr>
              <a:defRPr/>
            </a:lvl1pPr>
          </a:lstStyle>
          <a:p>
            <a:pPr>
              <a:defRPr/>
            </a:pPr>
            <a:endParaRPr lang="zh-CN" altLang="en-US"/>
          </a:p>
        </p:txBody>
      </p:sp>
      <p:sp>
        <p:nvSpPr>
          <p:cNvPr id="6" name="Holder 5">
            <a:extLst>
              <a:ext uri="{FF2B5EF4-FFF2-40B4-BE49-F238E27FC236}">
                <a16:creationId xmlns:a16="http://schemas.microsoft.com/office/drawing/2014/main" id="{BECF3DD2-EFB1-2400-DC9C-3E38EBE5CFEC}"/>
              </a:ext>
            </a:extLst>
          </p:cNvPr>
          <p:cNvSpPr>
            <a:spLocks noGrp="1"/>
          </p:cNvSpPr>
          <p:nvPr>
            <p:ph type="dt" sz="half" idx="11"/>
          </p:nvPr>
        </p:nvSpPr>
        <p:spPr/>
        <p:txBody>
          <a:bodyPr/>
          <a:lstStyle>
            <a:lvl1pPr>
              <a:defRPr/>
            </a:lvl1pPr>
          </a:lstStyle>
          <a:p>
            <a:pPr>
              <a:defRPr/>
            </a:pPr>
            <a:fld id="{6B0E6E71-B459-4AE3-A1DD-793EC4A7122D}" type="datetime1">
              <a:rPr lang="en-US" altLang="en-US"/>
              <a:pPr>
                <a:defRPr/>
              </a:pPr>
              <a:t>5/23/2022</a:t>
            </a:fld>
            <a:endParaRPr lang="en-US" altLang="en-US"/>
          </a:p>
        </p:txBody>
      </p:sp>
      <p:sp>
        <p:nvSpPr>
          <p:cNvPr id="7" name="Holder 6">
            <a:extLst>
              <a:ext uri="{FF2B5EF4-FFF2-40B4-BE49-F238E27FC236}">
                <a16:creationId xmlns:a16="http://schemas.microsoft.com/office/drawing/2014/main" id="{00645655-CA6F-A064-D3EB-A570BF2DAF57}"/>
              </a:ext>
            </a:extLst>
          </p:cNvPr>
          <p:cNvSpPr>
            <a:spLocks noGrp="1"/>
          </p:cNvSpPr>
          <p:nvPr>
            <p:ph type="sldNum" sz="quarter" idx="12"/>
          </p:nvPr>
        </p:nvSpPr>
        <p:spPr/>
        <p:txBody>
          <a:bodyPr/>
          <a:lstStyle>
            <a:lvl1pPr>
              <a:defRPr/>
            </a:lvl1pPr>
          </a:lstStyle>
          <a:p>
            <a:fld id="{26AA4B12-2C57-4205-B996-3EA994D3A054}" type="slidenum">
              <a:rPr lang="en-ZA" altLang="en-US"/>
              <a:pPr/>
              <a:t>‹#›</a:t>
            </a:fld>
            <a:endParaRPr lang="en-ZA" altLang="en-US"/>
          </a:p>
        </p:txBody>
      </p:sp>
    </p:spTree>
    <p:extLst>
      <p:ext uri="{BB962C8B-B14F-4D97-AF65-F5344CB8AC3E}">
        <p14:creationId xmlns:p14="http://schemas.microsoft.com/office/powerpoint/2010/main" val="3180974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6000" b="1" i="0">
                <a:solidFill>
                  <a:schemeClr val="bg1"/>
                </a:solidFill>
                <a:latin typeface="Arial" charset="0"/>
                <a:cs typeface="Arial" charset="0"/>
              </a:defRPr>
            </a:lvl1pPr>
          </a:lstStyle>
          <a:p>
            <a:endParaRPr/>
          </a:p>
        </p:txBody>
      </p:sp>
      <p:sp>
        <p:nvSpPr>
          <p:cNvPr id="3" name="Holder 4">
            <a:extLst>
              <a:ext uri="{FF2B5EF4-FFF2-40B4-BE49-F238E27FC236}">
                <a16:creationId xmlns:a16="http://schemas.microsoft.com/office/drawing/2014/main" id="{5FE8864B-8302-DC91-396B-EFBB0C7F1C51}"/>
              </a:ext>
            </a:extLst>
          </p:cNvPr>
          <p:cNvSpPr>
            <a:spLocks noGrp="1"/>
          </p:cNvSpPr>
          <p:nvPr>
            <p:ph type="ftr" sz="quarter" idx="10"/>
          </p:nvPr>
        </p:nvSpPr>
        <p:spPr/>
        <p:txBody>
          <a:bodyPr/>
          <a:lstStyle>
            <a:lvl1pPr>
              <a:defRPr/>
            </a:lvl1pPr>
          </a:lstStyle>
          <a:p>
            <a:pPr>
              <a:defRPr/>
            </a:pPr>
            <a:endParaRPr lang="zh-CN" altLang="en-US"/>
          </a:p>
        </p:txBody>
      </p:sp>
      <p:sp>
        <p:nvSpPr>
          <p:cNvPr id="4" name="Holder 5">
            <a:extLst>
              <a:ext uri="{FF2B5EF4-FFF2-40B4-BE49-F238E27FC236}">
                <a16:creationId xmlns:a16="http://schemas.microsoft.com/office/drawing/2014/main" id="{EB53789D-2117-9E05-84F5-431AA0E94940}"/>
              </a:ext>
            </a:extLst>
          </p:cNvPr>
          <p:cNvSpPr>
            <a:spLocks noGrp="1"/>
          </p:cNvSpPr>
          <p:nvPr>
            <p:ph type="dt" sz="half" idx="11"/>
          </p:nvPr>
        </p:nvSpPr>
        <p:spPr/>
        <p:txBody>
          <a:bodyPr/>
          <a:lstStyle>
            <a:lvl1pPr>
              <a:defRPr/>
            </a:lvl1pPr>
          </a:lstStyle>
          <a:p>
            <a:pPr>
              <a:defRPr/>
            </a:pPr>
            <a:fld id="{78E4BCC8-D26E-4F56-92C2-BDFE9873C506}" type="datetime1">
              <a:rPr lang="en-US" altLang="en-US"/>
              <a:pPr>
                <a:defRPr/>
              </a:pPr>
              <a:t>5/23/2022</a:t>
            </a:fld>
            <a:endParaRPr lang="en-US" altLang="en-US"/>
          </a:p>
        </p:txBody>
      </p:sp>
      <p:sp>
        <p:nvSpPr>
          <p:cNvPr id="5" name="Holder 6">
            <a:extLst>
              <a:ext uri="{FF2B5EF4-FFF2-40B4-BE49-F238E27FC236}">
                <a16:creationId xmlns:a16="http://schemas.microsoft.com/office/drawing/2014/main" id="{2F938688-D1AE-4FA6-66A3-E28ED749BCCF}"/>
              </a:ext>
            </a:extLst>
          </p:cNvPr>
          <p:cNvSpPr>
            <a:spLocks noGrp="1"/>
          </p:cNvSpPr>
          <p:nvPr>
            <p:ph type="sldNum" sz="quarter" idx="12"/>
          </p:nvPr>
        </p:nvSpPr>
        <p:spPr/>
        <p:txBody>
          <a:bodyPr/>
          <a:lstStyle>
            <a:lvl1pPr>
              <a:defRPr/>
            </a:lvl1pPr>
          </a:lstStyle>
          <a:p>
            <a:fld id="{C42C2B27-8B6C-4BD3-A99B-E8C5272E4BBB}" type="slidenum">
              <a:rPr lang="en-ZA" altLang="en-US"/>
              <a:pPr/>
              <a:t>‹#›</a:t>
            </a:fld>
            <a:endParaRPr lang="en-ZA" altLang="en-US"/>
          </a:p>
        </p:txBody>
      </p:sp>
    </p:spTree>
    <p:extLst>
      <p:ext uri="{BB962C8B-B14F-4D97-AF65-F5344CB8AC3E}">
        <p14:creationId xmlns:p14="http://schemas.microsoft.com/office/powerpoint/2010/main" val="1187018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a:spAutoFit/>
          </a:bodyPr>
          <a:lstStyle/>
          <a:p>
            <a:endParaRPr lang="en-ZA" noProof="1"/>
          </a:p>
        </p:txBody>
      </p:sp>
      <p:sp>
        <p:nvSpPr>
          <p:cNvPr id="16" name="PlaceHolder 2"/>
          <p:cNvSpPr>
            <a:spLocks noGrp="1"/>
          </p:cNvSpPr>
          <p:nvPr>
            <p:ph type="body"/>
          </p:nvPr>
        </p:nvSpPr>
        <p:spPr>
          <a:xfrm>
            <a:off x="609480" y="1604520"/>
            <a:ext cx="5354280" cy="3977280"/>
          </a:xfrm>
          <a:prstGeom prst="rect">
            <a:avLst/>
          </a:prstGeom>
        </p:spPr>
        <p:txBody>
          <a:bodyPr/>
          <a:lstStyle/>
          <a:p>
            <a:endParaRPr lang="en-ZA" noProof="1"/>
          </a:p>
        </p:txBody>
      </p:sp>
      <p:sp>
        <p:nvSpPr>
          <p:cNvPr id="17" name="PlaceHolder 3"/>
          <p:cNvSpPr>
            <a:spLocks noGrp="1"/>
          </p:cNvSpPr>
          <p:nvPr>
            <p:ph type="body"/>
          </p:nvPr>
        </p:nvSpPr>
        <p:spPr>
          <a:xfrm>
            <a:off x="6231960" y="1604520"/>
            <a:ext cx="5354280" cy="1896840"/>
          </a:xfrm>
          <a:prstGeom prst="rect">
            <a:avLst/>
          </a:prstGeom>
        </p:spPr>
        <p:txBody>
          <a:bodyPr/>
          <a:lstStyle/>
          <a:p>
            <a:endParaRPr lang="en-ZA" noProof="1"/>
          </a:p>
        </p:txBody>
      </p:sp>
      <p:sp>
        <p:nvSpPr>
          <p:cNvPr id="18" name="PlaceHolder 4"/>
          <p:cNvSpPr>
            <a:spLocks noGrp="1"/>
          </p:cNvSpPr>
          <p:nvPr>
            <p:ph type="body"/>
          </p:nvPr>
        </p:nvSpPr>
        <p:spPr>
          <a:xfrm>
            <a:off x="6231960" y="3682080"/>
            <a:ext cx="5354280" cy="1896840"/>
          </a:xfrm>
          <a:prstGeom prst="rect">
            <a:avLst/>
          </a:prstGeom>
        </p:spPr>
        <p:txBody>
          <a:bodyPr/>
          <a:lstStyle/>
          <a:p>
            <a:endParaRPr lang="en-ZA" noProof="1"/>
          </a:p>
        </p:txBody>
      </p:sp>
    </p:spTree>
    <p:extLst>
      <p:ext uri="{BB962C8B-B14F-4D97-AF65-F5344CB8AC3E}">
        <p14:creationId xmlns:p14="http://schemas.microsoft.com/office/powerpoint/2010/main" val="4234636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id="{A693ED9E-FF37-008F-80C9-6B85B9C1B637}"/>
              </a:ext>
            </a:extLst>
          </p:cNvPr>
          <p:cNvSpPr>
            <a:spLocks noGrp="1"/>
          </p:cNvSpPr>
          <p:nvPr>
            <p:ph type="ftr" sz="quarter" idx="10"/>
          </p:nvPr>
        </p:nvSpPr>
        <p:spPr/>
        <p:txBody>
          <a:bodyPr/>
          <a:lstStyle>
            <a:lvl1pPr>
              <a:defRPr/>
            </a:lvl1pPr>
          </a:lstStyle>
          <a:p>
            <a:pPr>
              <a:defRPr/>
            </a:pPr>
            <a:endParaRPr lang="zh-CN" altLang="en-US"/>
          </a:p>
        </p:txBody>
      </p:sp>
      <p:sp>
        <p:nvSpPr>
          <p:cNvPr id="3" name="Holder 5">
            <a:extLst>
              <a:ext uri="{FF2B5EF4-FFF2-40B4-BE49-F238E27FC236}">
                <a16:creationId xmlns:a16="http://schemas.microsoft.com/office/drawing/2014/main" id="{9F6F1A2C-0E51-EFA6-2845-CE5A7C47D485}"/>
              </a:ext>
            </a:extLst>
          </p:cNvPr>
          <p:cNvSpPr>
            <a:spLocks noGrp="1"/>
          </p:cNvSpPr>
          <p:nvPr>
            <p:ph type="dt" sz="half" idx="11"/>
          </p:nvPr>
        </p:nvSpPr>
        <p:spPr/>
        <p:txBody>
          <a:bodyPr/>
          <a:lstStyle>
            <a:lvl1pPr>
              <a:defRPr/>
            </a:lvl1pPr>
          </a:lstStyle>
          <a:p>
            <a:pPr>
              <a:defRPr/>
            </a:pPr>
            <a:fld id="{390BB723-779B-406A-80A8-2E1BD961D80E}" type="datetime1">
              <a:rPr lang="en-US" altLang="en-US"/>
              <a:pPr>
                <a:defRPr/>
              </a:pPr>
              <a:t>5/23/2022</a:t>
            </a:fld>
            <a:endParaRPr lang="en-US" altLang="en-US"/>
          </a:p>
        </p:txBody>
      </p:sp>
      <p:sp>
        <p:nvSpPr>
          <p:cNvPr id="4" name="Holder 6">
            <a:extLst>
              <a:ext uri="{FF2B5EF4-FFF2-40B4-BE49-F238E27FC236}">
                <a16:creationId xmlns:a16="http://schemas.microsoft.com/office/drawing/2014/main" id="{AAD433E7-0B23-DF71-F06E-611E5A7C5D19}"/>
              </a:ext>
            </a:extLst>
          </p:cNvPr>
          <p:cNvSpPr>
            <a:spLocks noGrp="1"/>
          </p:cNvSpPr>
          <p:nvPr>
            <p:ph type="sldNum" sz="quarter" idx="12"/>
          </p:nvPr>
        </p:nvSpPr>
        <p:spPr/>
        <p:txBody>
          <a:bodyPr/>
          <a:lstStyle>
            <a:lvl1pPr>
              <a:defRPr/>
            </a:lvl1pPr>
          </a:lstStyle>
          <a:p>
            <a:fld id="{79DC5766-FA37-4298-93D2-4DD42D88D9B5}" type="slidenum">
              <a:rPr lang="en-ZA" altLang="en-US"/>
              <a:pPr/>
              <a:t>‹#›</a:t>
            </a:fld>
            <a:endParaRPr lang="en-ZA" altLang="en-US"/>
          </a:p>
        </p:txBody>
      </p:sp>
    </p:spTree>
    <p:extLst>
      <p:ext uri="{BB962C8B-B14F-4D97-AF65-F5344CB8AC3E}">
        <p14:creationId xmlns:p14="http://schemas.microsoft.com/office/powerpoint/2010/main" val="2054460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a:spAutoFit/>
          </a:bodyPr>
          <a:lstStyle/>
          <a:p>
            <a:endParaRPr lang="en-ZA" noProof="1"/>
          </a:p>
        </p:txBody>
      </p:sp>
      <p:sp>
        <p:nvSpPr>
          <p:cNvPr id="20" name="PlaceHolder 2"/>
          <p:cNvSpPr>
            <a:spLocks noGrp="1"/>
          </p:cNvSpPr>
          <p:nvPr>
            <p:ph type="body"/>
          </p:nvPr>
        </p:nvSpPr>
        <p:spPr>
          <a:xfrm>
            <a:off x="609480" y="1604520"/>
            <a:ext cx="5354280" cy="1896840"/>
          </a:xfrm>
          <a:prstGeom prst="rect">
            <a:avLst/>
          </a:prstGeom>
        </p:spPr>
        <p:txBody>
          <a:bodyPr/>
          <a:lstStyle/>
          <a:p>
            <a:endParaRPr lang="en-ZA" noProof="1"/>
          </a:p>
        </p:txBody>
      </p:sp>
      <p:sp>
        <p:nvSpPr>
          <p:cNvPr id="21" name="PlaceHolder 3"/>
          <p:cNvSpPr>
            <a:spLocks noGrp="1"/>
          </p:cNvSpPr>
          <p:nvPr>
            <p:ph type="body"/>
          </p:nvPr>
        </p:nvSpPr>
        <p:spPr>
          <a:xfrm>
            <a:off x="6231960" y="1604520"/>
            <a:ext cx="5354280" cy="1896840"/>
          </a:xfrm>
          <a:prstGeom prst="rect">
            <a:avLst/>
          </a:prstGeom>
        </p:spPr>
        <p:txBody>
          <a:bodyPr/>
          <a:lstStyle/>
          <a:p>
            <a:endParaRPr lang="en-ZA" noProof="1"/>
          </a:p>
        </p:txBody>
      </p:sp>
      <p:sp>
        <p:nvSpPr>
          <p:cNvPr id="22" name="PlaceHolder 4"/>
          <p:cNvSpPr>
            <a:spLocks noGrp="1"/>
          </p:cNvSpPr>
          <p:nvPr>
            <p:ph type="body"/>
          </p:nvPr>
        </p:nvSpPr>
        <p:spPr>
          <a:xfrm>
            <a:off x="609480" y="3682080"/>
            <a:ext cx="10972440" cy="1896840"/>
          </a:xfrm>
          <a:prstGeom prst="rect">
            <a:avLst/>
          </a:prstGeom>
        </p:spPr>
        <p:txBody>
          <a:bodyPr/>
          <a:lstStyle/>
          <a:p>
            <a:endParaRPr lang="en-ZA" noProof="1"/>
          </a:p>
        </p:txBody>
      </p:sp>
    </p:spTree>
    <p:extLst>
      <p:ext uri="{BB962C8B-B14F-4D97-AF65-F5344CB8AC3E}">
        <p14:creationId xmlns:p14="http://schemas.microsoft.com/office/powerpoint/2010/main" val="3307975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3.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2.emf"/><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7.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PlaceHolder 1">
            <a:extLst>
              <a:ext uri="{FF2B5EF4-FFF2-40B4-BE49-F238E27FC236}">
                <a16:creationId xmlns:a16="http://schemas.microsoft.com/office/drawing/2014/main" id="{599FE797-64CC-8968-E7B9-15133A734989}"/>
              </a:ext>
            </a:extLst>
          </p:cNvPr>
          <p:cNvSpPr>
            <a:spLocks noGrp="1"/>
          </p:cNvSpPr>
          <p:nvPr>
            <p:ph type="title"/>
          </p:nvPr>
        </p:nvSpPr>
        <p:spPr bwMode="auto">
          <a:xfrm>
            <a:off x="609600" y="273050"/>
            <a:ext cx="109728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ZA" altLang="en-US" noProof="1"/>
              <a:t>Click to edit the title text format</a:t>
            </a:r>
          </a:p>
        </p:txBody>
      </p:sp>
      <p:sp>
        <p:nvSpPr>
          <p:cNvPr id="3" name="PlaceHolder 2">
            <a:extLst>
              <a:ext uri="{FF2B5EF4-FFF2-40B4-BE49-F238E27FC236}">
                <a16:creationId xmlns:a16="http://schemas.microsoft.com/office/drawing/2014/main" id="{1CC0E98F-5DD4-D20A-A9A4-4E2CEEB6B222}"/>
              </a:ext>
            </a:extLst>
          </p:cNvPr>
          <p:cNvSpPr>
            <a:spLocks noGrp="1"/>
          </p:cNvSpPr>
          <p:nvPr>
            <p:ph type="body"/>
          </p:nvPr>
        </p:nvSpPr>
        <p:spPr>
          <a:xfrm>
            <a:off x="609600" y="1604963"/>
            <a:ext cx="10972800" cy="3976687"/>
          </a:xfrm>
          <a:prstGeom prst="rect">
            <a:avLst/>
          </a:prstGeom>
        </p:spPr>
        <p:txBody>
          <a:bodyPr lIns="0" tIns="0" rIns="0" bIns="0">
            <a:normAutofit/>
          </a:bodyPr>
          <a:lstStyle/>
          <a:p>
            <a:r>
              <a:rPr lang="en-ZA" noProof="1"/>
              <a:t>Click to edit the outline text format</a:t>
            </a:r>
          </a:p>
          <a:p>
            <a:pPr lvl="1"/>
            <a:r>
              <a:rPr lang="en-ZA" noProof="1"/>
              <a:t>Second Outline Level</a:t>
            </a:r>
          </a:p>
          <a:p>
            <a:pPr lvl="2"/>
            <a:r>
              <a:rPr lang="en-ZA" noProof="1"/>
              <a:t>Third Outline Level</a:t>
            </a:r>
          </a:p>
          <a:p>
            <a:pPr lvl="3"/>
            <a:r>
              <a:rPr lang="en-ZA" noProof="1"/>
              <a:t>Fourth Outline Level</a:t>
            </a:r>
          </a:p>
          <a:p>
            <a:pPr lvl="4"/>
            <a:r>
              <a:rPr lang="en-ZA" noProof="1"/>
              <a:t>Fifth Outline Level</a:t>
            </a:r>
          </a:p>
          <a:p>
            <a:pPr lvl="5"/>
            <a:r>
              <a:rPr lang="en-ZA" noProof="1"/>
              <a:t>Sixth Outline Level</a:t>
            </a:r>
          </a:p>
          <a:p>
            <a:pPr lvl="6"/>
            <a:r>
              <a:rPr lang="en-ZA" noProof="1"/>
              <a:t>Seventh Outline Level</a:t>
            </a:r>
          </a:p>
        </p:txBody>
      </p:sp>
    </p:spTree>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DejaVu Sans"/>
          <a:cs typeface="DejaVu Sans"/>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DejaVu Sans"/>
          <a:cs typeface="DejaVu Sans"/>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DejaVu Sans"/>
          <a:cs typeface="DejaVu Sans"/>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DejaVu Sans"/>
          <a:cs typeface="DejaVu Sans"/>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3E6E145-11F5-3255-71F9-FB313C24195C}"/>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2051" name="Text Placeholder 2">
            <a:extLst>
              <a:ext uri="{FF2B5EF4-FFF2-40B4-BE49-F238E27FC236}">
                <a16:creationId xmlns:a16="http://schemas.microsoft.com/office/drawing/2014/main" id="{65EB1C10-9E29-3D76-82F1-02702AAB67E1}"/>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a:extLst>
              <a:ext uri="{FF2B5EF4-FFF2-40B4-BE49-F238E27FC236}">
                <a16:creationId xmlns:a16="http://schemas.microsoft.com/office/drawing/2014/main" id="{0E215E3F-4C65-7112-FE00-472342D506AB}"/>
              </a:ext>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latin typeface="Calibri" panose="020F0502020204030204" pitchFamily="34" charset="0"/>
              </a:defRPr>
            </a:lvl1pPr>
          </a:lstStyle>
          <a:p>
            <a:pPr>
              <a:defRPr/>
            </a:pPr>
            <a:fld id="{3EC50696-B67B-4C46-9670-B5A30F3D64B4}"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743674BF-644A-691A-1176-E23CEFBE734E}"/>
              </a:ext>
            </a:extLst>
          </p:cNvPr>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latin typeface="Calibri" panose="020F0502020204030204" pitchFamily="34" charset="0"/>
              </a:defRPr>
            </a:lvl1pPr>
          </a:lstStyle>
          <a:p>
            <a:pPr>
              <a:defRPr/>
            </a:pPr>
            <a:endParaRPr lang="en-ZA" altLang="en-US"/>
          </a:p>
        </p:txBody>
      </p:sp>
      <p:sp>
        <p:nvSpPr>
          <p:cNvPr id="6" name="Slide Number Placeholder 5">
            <a:extLst>
              <a:ext uri="{FF2B5EF4-FFF2-40B4-BE49-F238E27FC236}">
                <a16:creationId xmlns:a16="http://schemas.microsoft.com/office/drawing/2014/main" id="{90D97113-E1EE-BA5F-ACB1-186F41AE8DD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latin typeface="Calibri" panose="020F0502020204030204" pitchFamily="34" charset="0"/>
              </a:defRPr>
            </a:lvl1pPr>
          </a:lstStyle>
          <a:p>
            <a:fld id="{641DEE8D-F9B4-40A7-B35B-23AACADD2EF0}" type="slidenum">
              <a:rPr lang="en-ZA" altLang="en-US"/>
              <a:pPr/>
              <a:t>‹#›</a:t>
            </a:fld>
            <a:endParaRPr lang="en-ZA" altLang="en-US"/>
          </a:p>
        </p:txBody>
      </p:sp>
    </p:spTree>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94" r:id="rId12"/>
    <p:sldLayoutId id="2147484295" r:id="rId13"/>
    <p:sldLayoutId id="2147484296" r:id="rId1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等线 Light" charset="0"/>
          <a:cs typeface="等线 Light"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等线" charset="0"/>
          <a:cs typeface="等线"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等线" charset="0"/>
          <a:cs typeface="等线"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等线" charset="0"/>
          <a:cs typeface="等线"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等线" charset="0"/>
          <a:cs typeface="等线"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等线" charset="0"/>
          <a:cs typeface="等线" charset="0"/>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BD7EDFEA-0EC3-5395-48FE-B9F98E8954C8}"/>
              </a:ext>
            </a:extLst>
          </p:cNvPr>
          <p:cNvSpPr>
            <a:spLocks noGrp="1" noChangeArrowheads="1"/>
          </p:cNvSpPr>
          <p:nvPr>
            <p:ph type="title" idx="4294967295"/>
          </p:nvPr>
        </p:nvSpPr>
        <p:spPr bwMode="auto">
          <a:xfrm>
            <a:off x="3071813" y="136525"/>
            <a:ext cx="5400675" cy="8001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3CF1EF78-1F90-9C1B-D21B-B30A68DA267A}"/>
              </a:ext>
            </a:extLst>
          </p:cNvPr>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5E6437A-6344-6E08-CEC2-35A7C213F4F1}"/>
              </a:ext>
            </a:extLst>
          </p:cNvPr>
          <p:cNvSpPr>
            <a:spLocks noGrp="1"/>
          </p:cNvSpPr>
          <p:nvPr>
            <p:ph type="dt" sz="half" idx="2"/>
          </p:nvPr>
        </p:nvSpPr>
        <p:spPr>
          <a:xfrm>
            <a:off x="609600" y="6356350"/>
            <a:ext cx="2844800" cy="365125"/>
          </a:xfrm>
          <a:prstGeom prst="rect">
            <a:avLst/>
          </a:prstGeom>
        </p:spPr>
        <p:txBody>
          <a:bodyPr vert="horz" wrap="square" lIns="91429" tIns="45715" rIns="91429" bIns="45715" numCol="1" anchor="ctr" anchorCtr="0" compatLnSpc="1">
            <a:prstTxWarp prst="textNoShape">
              <a:avLst/>
            </a:prstTxWarp>
          </a:bodyPr>
          <a:lstStyle>
            <a:lvl1pPr eaLnBrk="1" hangingPunct="1">
              <a:buFont typeface="Arial" panose="020B0604020202020204" pitchFamily="34" charset="0"/>
              <a:buNone/>
              <a:defRPr sz="1200">
                <a:solidFill>
                  <a:srgbClr val="898989"/>
                </a:solidFill>
                <a:latin typeface="Calibri" panose="020F0502020204030204" pitchFamily="34" charset="0"/>
                <a:ea typeface="SimSun" panose="02010600030101010101" pitchFamily="2" charset="-122"/>
              </a:defRPr>
            </a:lvl1pPr>
          </a:lstStyle>
          <a:p>
            <a:pPr>
              <a:defRPr/>
            </a:pPr>
            <a:fld id="{7EE7FCCC-5D32-47C4-B05B-1E257FBCD65F}"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7DCD294E-1BAA-1DD8-81DE-A1E02B95A677}"/>
              </a:ext>
            </a:extLst>
          </p:cNvPr>
          <p:cNvSpPr>
            <a:spLocks noGrp="1"/>
          </p:cNvSpPr>
          <p:nvPr>
            <p:ph type="ftr" sz="quarter" idx="3"/>
          </p:nvPr>
        </p:nvSpPr>
        <p:spPr>
          <a:xfrm>
            <a:off x="4165600" y="6356350"/>
            <a:ext cx="3860800" cy="365125"/>
          </a:xfrm>
          <a:prstGeom prst="rect">
            <a:avLst/>
          </a:prstGeom>
        </p:spPr>
        <p:txBody>
          <a:bodyPr vert="horz" wrap="square" lIns="91429" tIns="45715" rIns="91429" bIns="45715"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latin typeface="Calibri" panose="020F0502020204030204" pitchFamily="34" charset="0"/>
                <a:ea typeface="SimSun" panose="02010600030101010101" pitchFamily="2" charset="-122"/>
              </a:defRPr>
            </a:lvl1pPr>
          </a:lstStyle>
          <a:p>
            <a:pPr>
              <a:defRPr/>
            </a:pPr>
            <a:endParaRPr lang="en-US" altLang="en-US"/>
          </a:p>
        </p:txBody>
      </p:sp>
      <p:sp>
        <p:nvSpPr>
          <p:cNvPr id="6" name="Slide Number Placeholder 5">
            <a:extLst>
              <a:ext uri="{FF2B5EF4-FFF2-40B4-BE49-F238E27FC236}">
                <a16:creationId xmlns:a16="http://schemas.microsoft.com/office/drawing/2014/main" id="{A3A9C695-0B4C-08FA-DF8E-6F84865D78F7}"/>
              </a:ext>
            </a:extLst>
          </p:cNvPr>
          <p:cNvSpPr>
            <a:spLocks noGrp="1"/>
          </p:cNvSpPr>
          <p:nvPr>
            <p:ph type="sldNum" sz="quarter" idx="4"/>
          </p:nvPr>
        </p:nvSpPr>
        <p:spPr>
          <a:xfrm>
            <a:off x="8737600" y="6356350"/>
            <a:ext cx="2844800" cy="365125"/>
          </a:xfrm>
          <a:prstGeom prst="rect">
            <a:avLst/>
          </a:prstGeom>
        </p:spPr>
        <p:txBody>
          <a:bodyPr vert="horz" wrap="square" lIns="91429" tIns="45715" rIns="91429" bIns="45715"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latin typeface="Calibri" panose="020F0502020204030204" pitchFamily="34" charset="0"/>
                <a:ea typeface="SimSun" panose="02010600030101010101" pitchFamily="2" charset="-122"/>
              </a:defRPr>
            </a:lvl1pPr>
          </a:lstStyle>
          <a:p>
            <a:fld id="{89336901-6C15-4608-9798-0E5AD679CC29}" type="slidenum">
              <a:rPr lang="en-US" altLang="en-US"/>
              <a:pPr/>
              <a:t>‹#›</a:t>
            </a:fld>
            <a:endParaRPr lang="en-US" altLang="en-US"/>
          </a:p>
        </p:txBody>
      </p:sp>
      <p:sp>
        <p:nvSpPr>
          <p:cNvPr id="3079" name="Rectangle 9">
            <a:extLst>
              <a:ext uri="{FF2B5EF4-FFF2-40B4-BE49-F238E27FC236}">
                <a16:creationId xmlns:a16="http://schemas.microsoft.com/office/drawing/2014/main" id="{040635FA-C1A1-A4FA-E7FA-6488EE5DD25E}"/>
              </a:ext>
            </a:extLst>
          </p:cNvPr>
          <p:cNvSpPr>
            <a:spLocks noChangeArrowheads="1"/>
          </p:cNvSpPr>
          <p:nvPr userDrawn="1"/>
        </p:nvSpPr>
        <p:spPr bwMode="auto">
          <a:xfrm>
            <a:off x="8675688" y="496888"/>
            <a:ext cx="2781300" cy="309562"/>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r" eaLnBrk="1" hangingPunct="1">
              <a:defRPr/>
            </a:pPr>
            <a:r>
              <a:rPr lang="en-US" altLang="en-US" sz="1400">
                <a:latin typeface="Calibri" panose="020F0502020204030204" pitchFamily="34" charset="0"/>
              </a:rPr>
              <a:t>Growing KwaZulu-Natal together</a:t>
            </a:r>
          </a:p>
        </p:txBody>
      </p:sp>
      <p:pic>
        <p:nvPicPr>
          <p:cNvPr id="3080" name="Picture 8">
            <a:extLst>
              <a:ext uri="{FF2B5EF4-FFF2-40B4-BE49-F238E27FC236}">
                <a16:creationId xmlns:a16="http://schemas.microsoft.com/office/drawing/2014/main" id="{58C0EF6B-16C7-B783-A780-85C9AAA6F6A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12725"/>
            <a:ext cx="274002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 id="2147484297" r:id="rId12"/>
  </p:sldLayoutIdLst>
  <p:txStyles>
    <p:titleStyle>
      <a:lvl1pPr algn="ctr" rtl="0" eaLnBrk="0" fontAlgn="base" hangingPunct="0">
        <a:spcBef>
          <a:spcPct val="0"/>
        </a:spcBef>
        <a:spcAft>
          <a:spcPct val="0"/>
        </a:spcAft>
        <a:defRPr sz="4400" b="1" kern="1200">
          <a:solidFill>
            <a:schemeClr val="bg1"/>
          </a:solidFill>
          <a:latin typeface="+mj-lt"/>
          <a:ea typeface="SimSun" panose="02010600030101010101" pitchFamily="2" charset="-122"/>
          <a:cs typeface="+mj-cs"/>
        </a:defRPr>
      </a:lvl1pPr>
      <a:lvl2pPr algn="ctr" rtl="0" eaLnBrk="0" fontAlgn="base" hangingPunct="0">
        <a:spcBef>
          <a:spcPct val="0"/>
        </a:spcBef>
        <a:spcAft>
          <a:spcPct val="0"/>
        </a:spcAft>
        <a:defRPr sz="4400" b="1">
          <a:solidFill>
            <a:schemeClr val="bg1"/>
          </a:solidFill>
          <a:latin typeface="Calibri" pitchFamily="34" charset="0"/>
          <a:ea typeface="SimSun" panose="02010600030101010101" pitchFamily="2" charset="-122"/>
        </a:defRPr>
      </a:lvl2pPr>
      <a:lvl3pPr algn="ctr" rtl="0" eaLnBrk="0" fontAlgn="base" hangingPunct="0">
        <a:spcBef>
          <a:spcPct val="0"/>
        </a:spcBef>
        <a:spcAft>
          <a:spcPct val="0"/>
        </a:spcAft>
        <a:defRPr sz="4400" b="1">
          <a:solidFill>
            <a:schemeClr val="bg1"/>
          </a:solidFill>
          <a:latin typeface="Calibri" pitchFamily="34" charset="0"/>
          <a:ea typeface="SimSun" panose="02010600030101010101" pitchFamily="2" charset="-122"/>
        </a:defRPr>
      </a:lvl3pPr>
      <a:lvl4pPr algn="ctr" rtl="0" eaLnBrk="0" fontAlgn="base" hangingPunct="0">
        <a:spcBef>
          <a:spcPct val="0"/>
        </a:spcBef>
        <a:spcAft>
          <a:spcPct val="0"/>
        </a:spcAft>
        <a:defRPr sz="4400" b="1">
          <a:solidFill>
            <a:schemeClr val="bg1"/>
          </a:solidFill>
          <a:latin typeface="Calibri" pitchFamily="34" charset="0"/>
          <a:ea typeface="SimSun" panose="02010600030101010101" pitchFamily="2" charset="-122"/>
        </a:defRPr>
      </a:lvl4pPr>
      <a:lvl5pPr algn="ctr" rtl="0" eaLnBrk="0" fontAlgn="base" hangingPunct="0">
        <a:spcBef>
          <a:spcPct val="0"/>
        </a:spcBef>
        <a:spcAft>
          <a:spcPct val="0"/>
        </a:spcAft>
        <a:defRPr sz="4400" b="1">
          <a:solidFill>
            <a:schemeClr val="bg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3765" rtl="0" eaLnBrk="1" latinLnBrk="0" hangingPunct="1">
        <a:spcBef>
          <a:spcPct val="20000"/>
        </a:spcBef>
        <a:buFont typeface="Arial"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charset="0"/>
        <a:buChar char="•"/>
        <a:defRPr sz="20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63DB635-CEA7-61AE-769C-30083796E7B3}"/>
              </a:ext>
            </a:extLst>
          </p:cNvPr>
          <p:cNvSpPr>
            <a:spLocks noGrp="1" noChangeArrowheads="1"/>
          </p:cNvSpPr>
          <p:nvPr>
            <p:ph type="title" idx="4294967295"/>
          </p:nvPr>
        </p:nvSpPr>
        <p:spPr bwMode="auto">
          <a:xfrm>
            <a:off x="431800" y="908050"/>
            <a:ext cx="11328400" cy="706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099" name="Rectangle 3">
            <a:extLst>
              <a:ext uri="{FF2B5EF4-FFF2-40B4-BE49-F238E27FC236}">
                <a16:creationId xmlns:a16="http://schemas.microsoft.com/office/drawing/2014/main" id="{C0E192BF-0C06-53FB-6E8E-05A2577810D9}"/>
              </a:ext>
            </a:extLst>
          </p:cNvPr>
          <p:cNvSpPr>
            <a:spLocks noGrp="1" noChangeArrowheads="1"/>
          </p:cNvSpPr>
          <p:nvPr>
            <p:ph type="body" idx="4294967295"/>
          </p:nvPr>
        </p:nvSpPr>
        <p:spPr bwMode="auto">
          <a:xfrm>
            <a:off x="431800" y="1773238"/>
            <a:ext cx="11328400" cy="4608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9" name="Rectangle 5">
            <a:extLst>
              <a:ext uri="{FF2B5EF4-FFF2-40B4-BE49-F238E27FC236}">
                <a16:creationId xmlns:a16="http://schemas.microsoft.com/office/drawing/2014/main" id="{2659686D-A4D3-DBF4-0BD9-A0DA80689430}"/>
              </a:ext>
            </a:extLst>
          </p:cNvPr>
          <p:cNvSpPr>
            <a:spLocks noGrp="1"/>
          </p:cNvSpPr>
          <p:nvPr>
            <p:ph type="ftr" sz="quarter" idx="3"/>
          </p:nvPr>
        </p:nvSpPr>
        <p:spPr bwMode="auto">
          <a:xfrm>
            <a:off x="0" y="6515100"/>
            <a:ext cx="12192000" cy="333375"/>
          </a:xfrm>
          <a:prstGeom prst="rect">
            <a:avLst/>
          </a:prstGeom>
          <a:solidFill>
            <a:schemeClr val="accent1">
              <a:lumMod val="75000"/>
            </a:schemeClr>
          </a:solidFill>
          <a:ln w="9525">
            <a:noFill/>
            <a:miter lim="800000"/>
          </a:ln>
          <a:effec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solidFill>
                  <a:srgbClr val="000000"/>
                </a:solidFill>
                <a:cs typeface="Arial" panose="020B0604020202020204" pitchFamily="34" charset="0"/>
              </a:defRPr>
            </a:lvl1pPr>
          </a:lstStyle>
          <a:p>
            <a:pPr>
              <a:defRPr/>
            </a:pPr>
            <a:endParaRPr lang="en-ZA" altLang="en-US"/>
          </a:p>
        </p:txBody>
      </p:sp>
      <p:sp>
        <p:nvSpPr>
          <p:cNvPr id="4101" name="TextBox 12">
            <a:extLst>
              <a:ext uri="{FF2B5EF4-FFF2-40B4-BE49-F238E27FC236}">
                <a16:creationId xmlns:a16="http://schemas.microsoft.com/office/drawing/2014/main" id="{FB36311C-1768-5056-B7CC-F6C60577B5DC}"/>
              </a:ext>
            </a:extLst>
          </p:cNvPr>
          <p:cNvSpPr txBox="1">
            <a:spLocks noChangeArrowheads="1"/>
          </p:cNvSpPr>
          <p:nvPr/>
        </p:nvSpPr>
        <p:spPr bwMode="auto">
          <a:xfrm>
            <a:off x="358775" y="6542088"/>
            <a:ext cx="11520488" cy="307975"/>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DejaVu Sans"/>
                <a:cs typeface="DejaVu Sans"/>
              </a:defRPr>
            </a:lvl1pPr>
            <a:lvl2pPr marL="742950" indent="-285750">
              <a:buFont typeface="Arial" panose="020B0604020202020204" pitchFamily="34" charset="0"/>
              <a:defRPr>
                <a:solidFill>
                  <a:schemeClr val="tx1"/>
                </a:solidFill>
                <a:latin typeface="Arial" panose="020B0604020202020204" pitchFamily="34" charset="0"/>
                <a:ea typeface="DejaVu Sans"/>
                <a:cs typeface="DejaVu Sans"/>
              </a:defRPr>
            </a:lvl2pPr>
            <a:lvl3pPr marL="1143000" indent="-228600">
              <a:buFont typeface="Arial" panose="020B0604020202020204" pitchFamily="34" charset="0"/>
              <a:defRPr>
                <a:solidFill>
                  <a:schemeClr val="tx1"/>
                </a:solidFill>
                <a:latin typeface="Arial" panose="020B0604020202020204" pitchFamily="34" charset="0"/>
                <a:ea typeface="DejaVu Sans"/>
                <a:cs typeface="DejaVu Sans"/>
              </a:defRPr>
            </a:lvl3pPr>
            <a:lvl4pPr marL="1600200" indent="-228600">
              <a:buFont typeface="Arial" panose="020B0604020202020204" pitchFamily="34" charset="0"/>
              <a:defRPr>
                <a:solidFill>
                  <a:schemeClr val="tx1"/>
                </a:solidFill>
                <a:latin typeface="Arial" panose="020B0604020202020204" pitchFamily="34" charset="0"/>
                <a:ea typeface="DejaVu Sans"/>
                <a:cs typeface="DejaVu Sans"/>
              </a:defRPr>
            </a:lvl4pPr>
            <a:lvl5pPr marL="2057400" indent="-228600">
              <a:buFont typeface="Arial" panose="020B0604020202020204" pitchFamily="34" charset="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algn="ctr" eaLnBrk="1" hangingPunct="1">
              <a:defRPr/>
            </a:pPr>
            <a:r>
              <a:rPr lang="en-US" altLang="en-US" sz="1400" b="1">
                <a:solidFill>
                  <a:srgbClr val="FFFFFF"/>
                </a:solidFill>
              </a:rPr>
              <a:t>Transport Gateway to Africa and the World</a:t>
            </a:r>
            <a:endParaRPr lang="en-ZA" altLang="en-US" sz="1400">
              <a:solidFill>
                <a:srgbClr val="000000"/>
              </a:solidFill>
            </a:endParaRPr>
          </a:p>
        </p:txBody>
      </p:sp>
      <p:pic>
        <p:nvPicPr>
          <p:cNvPr id="2" name="Picture 1">
            <a:extLst>
              <a:ext uri="{FF2B5EF4-FFF2-40B4-BE49-F238E27FC236}">
                <a16:creationId xmlns:a16="http://schemas.microsoft.com/office/drawing/2014/main" id="{7B9A08DC-D415-0595-BFB3-F32B29AE0740}"/>
              </a:ext>
            </a:extLst>
          </p:cNvPr>
          <p:cNvPicPr>
            <a:picLocks noChangeAspect="1"/>
          </p:cNvPicPr>
          <p:nvPr/>
        </p:nvPicPr>
        <p:blipFill>
          <a:blip r:embed="rId15" cstate="print">
            <a:duotone>
              <a:prstClr val="black"/>
              <a:schemeClr val="accent1">
                <a:lumMod val="75000"/>
                <a:tint val="45000"/>
                <a:satMod val="400000"/>
              </a:schemeClr>
            </a:duotone>
          </a:blip>
          <a:stretch>
            <a:fillRect/>
          </a:stretch>
        </p:blipFill>
        <p:spPr>
          <a:xfrm>
            <a:off x="3695733" y="0"/>
            <a:ext cx="8496267" cy="674552"/>
          </a:xfrm>
          <a:prstGeom prst="rect">
            <a:avLst/>
          </a:prstGeom>
          <a:solidFill>
            <a:schemeClr val="accent1">
              <a:lumMod val="75000"/>
            </a:schemeClr>
          </a:solidFill>
        </p:spPr>
      </p:pic>
      <p:pic>
        <p:nvPicPr>
          <p:cNvPr id="4103" name="Picture 3">
            <a:extLst>
              <a:ext uri="{FF2B5EF4-FFF2-40B4-BE49-F238E27FC236}">
                <a16:creationId xmlns:a16="http://schemas.microsoft.com/office/drawing/2014/main" id="{D84CFE3E-0F88-F390-3354-B70F67BA61F0}"/>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47675" y="30163"/>
            <a:ext cx="32400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a:extLst>
              <a:ext uri="{FF2B5EF4-FFF2-40B4-BE49-F238E27FC236}">
                <a16:creationId xmlns:a16="http://schemas.microsoft.com/office/drawing/2014/main" id="{C85AC7FE-6F23-6520-9FD3-EBF923327805}"/>
              </a:ext>
            </a:extLst>
          </p:cNvPr>
          <p:cNvSpPr>
            <a:spLocks noGrp="1"/>
          </p:cNvSpPr>
          <p:nvPr>
            <p:ph type="sldNum" sz="quarter" idx="4"/>
          </p:nvPr>
        </p:nvSpPr>
        <p:spPr bwMode="auto">
          <a:xfrm>
            <a:off x="11123613" y="6524625"/>
            <a:ext cx="1068387" cy="333375"/>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buFont typeface="Arial" panose="020B0604020202020204" pitchFamily="34" charset="0"/>
              <a:buNone/>
              <a:defRPr sz="1400">
                <a:solidFill>
                  <a:srgbClr val="FFFFFF"/>
                </a:solidFill>
                <a:cs typeface="Arial" panose="020B0604020202020204" pitchFamily="34" charset="0"/>
              </a:defRPr>
            </a:lvl1pPr>
          </a:lstStyle>
          <a:p>
            <a:fld id="{D95DE733-5949-417E-8468-C562AE809060}" type="slidenum">
              <a:rPr lang="en-ZA" altLang="en-US"/>
              <a:pPr/>
              <a:t>‹#›</a:t>
            </a:fld>
            <a:endParaRPr lang="en-ZA" altLang="en-US"/>
          </a:p>
        </p:txBody>
      </p:sp>
    </p:spTree>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 id="2147484309" r:id="rId12"/>
    <p:sldLayoutId id="2147484310" r:id="rId13"/>
  </p:sldLayoutIdLst>
  <p:txStyles>
    <p:titleStyle>
      <a:lvl1pPr algn="ctr" rtl="0" eaLnBrk="0" fontAlgn="base" hangingPunct="0">
        <a:spcBef>
          <a:spcPct val="0"/>
        </a:spcBef>
        <a:spcAft>
          <a:spcPct val="0"/>
        </a:spcAft>
        <a:defRPr sz="4400" b="1">
          <a:solidFill>
            <a:schemeClr val="tx2"/>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cs typeface="Arial" panose="020B0604020202020204" pitchFamily="34" charset="0"/>
        </a:defRPr>
      </a:lvl2pPr>
      <a:lvl3pPr algn="ctr" rtl="0" eaLnBrk="0" fontAlgn="base" hangingPunct="0">
        <a:spcBef>
          <a:spcPct val="0"/>
        </a:spcBef>
        <a:spcAft>
          <a:spcPct val="0"/>
        </a:spcAft>
        <a:defRPr sz="4400" b="1">
          <a:solidFill>
            <a:schemeClr val="tx2"/>
          </a:solidFill>
          <a:latin typeface="Arial" charset="0"/>
          <a:cs typeface="Arial" panose="020B0604020202020204" pitchFamily="34" charset="0"/>
        </a:defRPr>
      </a:lvl3pPr>
      <a:lvl4pPr algn="ctr" rtl="0" eaLnBrk="0" fontAlgn="base" hangingPunct="0">
        <a:spcBef>
          <a:spcPct val="0"/>
        </a:spcBef>
        <a:spcAft>
          <a:spcPct val="0"/>
        </a:spcAft>
        <a:defRPr sz="4400" b="1">
          <a:solidFill>
            <a:schemeClr val="tx2"/>
          </a:solidFill>
          <a:latin typeface="Arial" charset="0"/>
          <a:cs typeface="Arial" panose="020B0604020202020204" pitchFamily="34" charset="0"/>
        </a:defRPr>
      </a:lvl4pPr>
      <a:lvl5pPr algn="ctr" rtl="0" eaLnBrk="0" fontAlgn="base" hangingPunct="0">
        <a:spcBef>
          <a:spcPct val="0"/>
        </a:spcBef>
        <a:spcAft>
          <a:spcPct val="0"/>
        </a:spcAft>
        <a:defRPr sz="4400" b="1">
          <a:solidFill>
            <a:schemeClr val="tx2"/>
          </a:solidFill>
          <a:latin typeface="Arial" charset="0"/>
          <a:cs typeface="Arial" panose="020B0604020202020204" pitchFamily="34" charset="0"/>
        </a:defRPr>
      </a:lvl5pPr>
      <a:lvl6pPr marL="457200" algn="ctr" rtl="0" eaLnBrk="1" fontAlgn="base" hangingPunct="1">
        <a:spcBef>
          <a:spcPct val="0"/>
        </a:spcBef>
        <a:spcAft>
          <a:spcPct val="0"/>
        </a:spcAft>
        <a:defRPr sz="4400" b="1">
          <a:solidFill>
            <a:schemeClr val="tx2"/>
          </a:solidFill>
          <a:latin typeface="Arial" charset="0"/>
        </a:defRPr>
      </a:lvl6pPr>
      <a:lvl7pPr marL="914400" algn="ctr" rtl="0" eaLnBrk="1" fontAlgn="base" hangingPunct="1">
        <a:spcBef>
          <a:spcPct val="0"/>
        </a:spcBef>
        <a:spcAft>
          <a:spcPct val="0"/>
        </a:spcAft>
        <a:defRPr sz="4400" b="1">
          <a:solidFill>
            <a:schemeClr val="tx2"/>
          </a:solidFill>
          <a:latin typeface="Arial" charset="0"/>
        </a:defRPr>
      </a:lvl7pPr>
      <a:lvl8pPr marL="1371600" algn="ctr" rtl="0" eaLnBrk="1" fontAlgn="base" hangingPunct="1">
        <a:spcBef>
          <a:spcPct val="0"/>
        </a:spcBef>
        <a:spcAft>
          <a:spcPct val="0"/>
        </a:spcAft>
        <a:defRPr sz="4400" b="1">
          <a:solidFill>
            <a:schemeClr val="tx2"/>
          </a:solidFill>
          <a:latin typeface="Arial" charset="0"/>
        </a:defRPr>
      </a:lvl8pPr>
      <a:lvl9pPr marL="1828800" algn="ctr" rtl="0" eaLnBrk="1" fontAlgn="base" hangingPunct="1">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Char char="–"/>
        <a:defRPr sz="2800">
          <a:solidFill>
            <a:schemeClr val="tx1"/>
          </a:solidFill>
          <a:latin typeface="+mn-lt"/>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mn-lt"/>
          <a:cs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mn-lt"/>
          <a:cs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mn-lt"/>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13DA0395-7707-9FC5-30C7-08AD7A1C42EA}"/>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9202AA0-93F0-E27B-D963-E21C4CB9BBF3}"/>
              </a:ext>
            </a:extLst>
          </p:cNvPr>
          <p:cNvSpPr>
            <a:spLocks noGrp="1" noChangeArrowheads="1"/>
          </p:cNvSpPr>
          <p:nvPr>
            <p:ph type="body" idx="4294967295"/>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FC44EE-6959-814E-4A65-FD85B82B1B64}"/>
              </a:ext>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latin typeface="Calibri" panose="020F0502020204030204" pitchFamily="34" charset="0"/>
                <a:ea typeface="SimSun" panose="02010600030101010101" pitchFamily="2" charset="-122"/>
              </a:defRPr>
            </a:lvl1pPr>
          </a:lstStyle>
          <a:p>
            <a:pPr>
              <a:defRPr/>
            </a:pPr>
            <a:fld id="{8F9D866A-1907-4A56-9F47-AA3CCBE915C9}" type="datetime1">
              <a:rPr lang="en-ZA" altLang="en-US"/>
              <a:pPr>
                <a:defRPr/>
              </a:pPr>
              <a:t>2022/05/23</a:t>
            </a:fld>
            <a:endParaRPr lang="en-ZA" altLang="en-US"/>
          </a:p>
        </p:txBody>
      </p:sp>
      <p:sp>
        <p:nvSpPr>
          <p:cNvPr id="5" name="Footer Placeholder 4">
            <a:extLst>
              <a:ext uri="{FF2B5EF4-FFF2-40B4-BE49-F238E27FC236}">
                <a16:creationId xmlns:a16="http://schemas.microsoft.com/office/drawing/2014/main" id="{B55F0417-D4EE-F301-70FF-8899F520AF29}"/>
              </a:ext>
            </a:extLst>
          </p:cNvPr>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latin typeface="Calibri" panose="020F0502020204030204" pitchFamily="34" charset="0"/>
                <a:ea typeface="SimSun" panose="02010600030101010101" pitchFamily="2" charset="-122"/>
              </a:defRPr>
            </a:lvl1pPr>
          </a:lstStyle>
          <a:p>
            <a:pPr>
              <a:defRPr/>
            </a:pPr>
            <a:endParaRPr lang="en-US" altLang="en-US"/>
          </a:p>
        </p:txBody>
      </p:sp>
      <p:sp>
        <p:nvSpPr>
          <p:cNvPr id="6" name="Slide Number Placeholder 5">
            <a:extLst>
              <a:ext uri="{FF2B5EF4-FFF2-40B4-BE49-F238E27FC236}">
                <a16:creationId xmlns:a16="http://schemas.microsoft.com/office/drawing/2014/main" id="{243A3C86-5542-7BA5-25C5-BB135549060B}"/>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latin typeface="Calibri" panose="020F0502020204030204" pitchFamily="34" charset="0"/>
                <a:ea typeface="SimSun" panose="02010600030101010101" pitchFamily="2" charset="-122"/>
              </a:defRPr>
            </a:lvl1pPr>
          </a:lstStyle>
          <a:p>
            <a:fld id="{7FDA7B77-A533-43AB-988C-EA228EE112D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311" r:id="rId12"/>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E4514139-5A0F-68E8-35DE-F51F53F10EB4}"/>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8A1B0C52-58C9-15DC-77E3-F1F7EA594B25}"/>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E2031D2-815C-6911-CD89-A4BB3A6D0945}"/>
              </a:ext>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latin typeface="Calibri" panose="020F0502020204030204" pitchFamily="34" charset="0"/>
              </a:defRPr>
            </a:lvl1pPr>
          </a:lstStyle>
          <a:p>
            <a:pPr>
              <a:defRPr/>
            </a:pPr>
            <a:fld id="{62C3A6CB-FE29-4ECF-9FB9-551C846E0759}" type="datetime1">
              <a:rPr lang="en-US" altLang="en-US"/>
              <a:pPr>
                <a:defRPr/>
              </a:pPr>
              <a:t>5/23/2022</a:t>
            </a:fld>
            <a:endParaRPr lang="en-US" altLang="en-US"/>
          </a:p>
        </p:txBody>
      </p:sp>
      <p:sp>
        <p:nvSpPr>
          <p:cNvPr id="5" name="Footer Placeholder 4">
            <a:extLst>
              <a:ext uri="{FF2B5EF4-FFF2-40B4-BE49-F238E27FC236}">
                <a16:creationId xmlns:a16="http://schemas.microsoft.com/office/drawing/2014/main" id="{BF5FC22B-2951-8811-EB31-B3680FDCC2F9}"/>
              </a:ext>
            </a:extLst>
          </p:cNvPr>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latin typeface="Calibri" panose="020F0502020204030204"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1F09ED5B-5E04-ADBD-6F46-99DD4E0EF92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latin typeface="Calibri" panose="020F0502020204030204" pitchFamily="34" charset="0"/>
              </a:defRPr>
            </a:lvl1pPr>
          </a:lstStyle>
          <a:p>
            <a:fld id="{0B8CA132-0C9A-43D5-988F-7A91E26F5F4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 id="2147484312" r:id="rId12"/>
  </p:sldLayoutIdLst>
  <p:hf sldNum="0" hdr="0" ftr="0"/>
  <p:txStyles>
    <p:titleStyle>
      <a:lvl1pPr algn="l" rtl="0" eaLnBrk="0" fontAlgn="base" hangingPunct="0">
        <a:lnSpc>
          <a:spcPct val="90000"/>
        </a:lnSpc>
        <a:spcBef>
          <a:spcPct val="0"/>
        </a:spcBef>
        <a:spcAft>
          <a:spcPct val="0"/>
        </a:spcAft>
        <a:defRPr sz="4400" kern="1200">
          <a:solidFill>
            <a:schemeClr val="tx1"/>
          </a:solidFill>
          <a:latin typeface="+mj-lt"/>
          <a:ea typeface="等线 Light" charset="0"/>
          <a:cs typeface="等线 Light"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charset="0"/>
          <a:cs typeface="等线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等线" charset="0"/>
          <a:cs typeface="等线"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等线" charset="0"/>
          <a:cs typeface="等线"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等线" charset="0"/>
          <a:cs typeface="等线"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等线" charset="0"/>
          <a:cs typeface="等线"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等线" charset="0"/>
          <a:cs typeface="等线" charset="0"/>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170" name="Holder 2">
            <a:extLst>
              <a:ext uri="{FF2B5EF4-FFF2-40B4-BE49-F238E27FC236}">
                <a16:creationId xmlns:a16="http://schemas.microsoft.com/office/drawing/2014/main" id="{699FE5CA-2ED7-201A-9DF0-B330B0513E19}"/>
              </a:ext>
            </a:extLst>
          </p:cNvPr>
          <p:cNvSpPr>
            <a:spLocks noGrp="1" noChangeArrowheads="1"/>
          </p:cNvSpPr>
          <p:nvPr>
            <p:ph type="title" idx="4294967295"/>
          </p:nvPr>
        </p:nvSpPr>
        <p:spPr bwMode="auto">
          <a:xfrm>
            <a:off x="3022600" y="2146300"/>
            <a:ext cx="6146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zh-CN" altLang="en-US"/>
          </a:p>
        </p:txBody>
      </p:sp>
      <p:sp>
        <p:nvSpPr>
          <p:cNvPr id="7171" name="Holder 3">
            <a:extLst>
              <a:ext uri="{FF2B5EF4-FFF2-40B4-BE49-F238E27FC236}">
                <a16:creationId xmlns:a16="http://schemas.microsoft.com/office/drawing/2014/main" id="{7B719048-9F0C-40A8-A674-A61BB2B1ED6A}"/>
              </a:ext>
            </a:extLst>
          </p:cNvPr>
          <p:cNvSpPr>
            <a:spLocks noGrp="1" noChangeArrowheads="1"/>
          </p:cNvSpPr>
          <p:nvPr>
            <p:ph type="body" idx="4294967295"/>
          </p:nvPr>
        </p:nvSpPr>
        <p:spPr bwMode="auto">
          <a:xfrm>
            <a:off x="1050925" y="1909763"/>
            <a:ext cx="102600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zh-CN" altLang="en-US"/>
          </a:p>
        </p:txBody>
      </p:sp>
      <p:sp>
        <p:nvSpPr>
          <p:cNvPr id="4" name="Holder 4">
            <a:extLst>
              <a:ext uri="{FF2B5EF4-FFF2-40B4-BE49-F238E27FC236}">
                <a16:creationId xmlns:a16="http://schemas.microsoft.com/office/drawing/2014/main" id="{59128A25-CAA0-BA62-AF36-D53A0C21A0A6}"/>
              </a:ext>
            </a:extLst>
          </p:cNvPr>
          <p:cNvSpPr>
            <a:spLocks noGrp="1"/>
          </p:cNvSpPr>
          <p:nvPr>
            <p:ph type="ftr" sz="quarter" idx="5"/>
          </p:nvPr>
        </p:nvSpPr>
        <p:spPr>
          <a:xfrm>
            <a:off x="4144963" y="6378575"/>
            <a:ext cx="3902075" cy="276225"/>
          </a:xfrm>
          <a:prstGeom prst="rect">
            <a:avLst/>
          </a:prstGeom>
        </p:spPr>
        <p:txBody>
          <a:bodyPr vert="horz" wrap="square" lIns="0" tIns="0" rIns="0" bIns="0" numCol="1" anchor="t" anchorCtr="0" compatLnSpc="1">
            <a:prstTxWarp prst="textNoShape">
              <a:avLst/>
            </a:prstTxWarp>
            <a:spAutoFit/>
          </a:bodyPr>
          <a:lstStyle>
            <a:lvl1pPr algn="ctr" eaLnBrk="0" hangingPunct="0">
              <a:buFont typeface="Arial" panose="020B0604020202020204" pitchFamily="34" charset="0"/>
              <a:buNone/>
              <a:defRPr>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5" name="Holder 5">
            <a:extLst>
              <a:ext uri="{FF2B5EF4-FFF2-40B4-BE49-F238E27FC236}">
                <a16:creationId xmlns:a16="http://schemas.microsoft.com/office/drawing/2014/main" id="{BED6A98A-BEBA-00A5-AFBD-2414057C24F1}"/>
              </a:ext>
            </a:extLst>
          </p:cNvPr>
          <p:cNvSpPr>
            <a:spLocks noGrp="1"/>
          </p:cNvSpPr>
          <p:nvPr>
            <p:ph type="dt" sz="half" idx="6"/>
          </p:nvPr>
        </p:nvSpPr>
        <p:spPr>
          <a:xfrm>
            <a:off x="609600" y="6378575"/>
            <a:ext cx="2803525" cy="276225"/>
          </a:xfrm>
          <a:prstGeom prst="rect">
            <a:avLst/>
          </a:prstGeom>
        </p:spPr>
        <p:txBody>
          <a:bodyPr vert="horz" wrap="square" lIns="0" tIns="0" rIns="0" bIns="0" numCol="1" anchor="t" anchorCtr="0" compatLnSpc="1">
            <a:prstTxWarp prst="textNoShape">
              <a:avLst/>
            </a:prstTxWarp>
            <a:spAutoFit/>
          </a:bodyPr>
          <a:lstStyle>
            <a:lvl1pPr eaLnBrk="0" hangingPunct="0">
              <a:buFont typeface="Arial" panose="020B0604020202020204" pitchFamily="34" charset="0"/>
              <a:buNone/>
              <a:defRPr>
                <a:solidFill>
                  <a:srgbClr val="898989"/>
                </a:solidFill>
                <a:latin typeface="Calibri" panose="020F0502020204030204" pitchFamily="34" charset="0"/>
                <a:ea typeface="SimSun" panose="02010600030101010101" pitchFamily="2" charset="-122"/>
              </a:defRPr>
            </a:lvl1pPr>
          </a:lstStyle>
          <a:p>
            <a:pPr>
              <a:defRPr/>
            </a:pPr>
            <a:fld id="{FED6678C-E250-4E8D-B55B-9B3A6BA2A8B1}" type="datetime1">
              <a:rPr lang="en-US" altLang="en-US"/>
              <a:pPr>
                <a:defRPr/>
              </a:pPr>
              <a:t>5/23/2022</a:t>
            </a:fld>
            <a:endParaRPr lang="en-US" altLang="en-US"/>
          </a:p>
        </p:txBody>
      </p:sp>
      <p:sp>
        <p:nvSpPr>
          <p:cNvPr id="6" name="Holder 6">
            <a:extLst>
              <a:ext uri="{FF2B5EF4-FFF2-40B4-BE49-F238E27FC236}">
                <a16:creationId xmlns:a16="http://schemas.microsoft.com/office/drawing/2014/main" id="{A8A93A80-4DBC-6C3E-781B-FB20E8E4A3AB}"/>
              </a:ext>
            </a:extLst>
          </p:cNvPr>
          <p:cNvSpPr>
            <a:spLocks noGrp="1"/>
          </p:cNvSpPr>
          <p:nvPr>
            <p:ph type="sldNum" sz="quarter" idx="7"/>
          </p:nvPr>
        </p:nvSpPr>
        <p:spPr>
          <a:xfrm>
            <a:off x="119063" y="6538913"/>
            <a:ext cx="341312" cy="179387"/>
          </a:xfrm>
          <a:prstGeom prst="rect">
            <a:avLst/>
          </a:prstGeom>
        </p:spPr>
        <p:txBody>
          <a:bodyPr vert="horz" wrap="square" lIns="0" tIns="0" rIns="0" bIns="0" numCol="1" anchor="t" anchorCtr="0" compatLnSpc="1">
            <a:prstTxWarp prst="textNoShape">
              <a:avLst/>
            </a:prstTxWarp>
            <a:spAutoFit/>
          </a:bodyPr>
          <a:lstStyle>
            <a:lvl1pPr>
              <a:lnSpc>
                <a:spcPts val="1425"/>
              </a:lnSpc>
              <a:buFont typeface="Arial" panose="020B0604020202020204" pitchFamily="34" charset="0"/>
              <a:buNone/>
              <a:defRPr sz="1200">
                <a:latin typeface="Calibri" panose="020F0502020204030204" pitchFamily="34" charset="0"/>
                <a:cs typeface="Arial" panose="020B0604020202020204" pitchFamily="34" charset="0"/>
              </a:defRPr>
            </a:lvl1pPr>
          </a:lstStyle>
          <a:p>
            <a:fld id="{773ABF6A-E304-4488-832D-228D6988C1EF}" type="slidenum">
              <a:rPr lang="en-ZA" altLang="en-US"/>
              <a:pPr/>
              <a:t>‹#›</a:t>
            </a:fld>
            <a:endParaRPr lang="en-ZA" altLang="en-US"/>
          </a:p>
        </p:txBody>
      </p:sp>
    </p:spTree>
  </p:cSld>
  <p:clrMap bg1="lt1" tx1="dk1" bg2="lt2" tx2="dk2" accent1="accent1" accent2="accent2" accent3="accent3" accent4="accent4" accent5="accent5" accent6="accent6" hlink="hlink" folHlink="folHlink"/>
  <p:sldLayoutIdLst>
    <p:sldLayoutId id="2147484313" r:id="rId1"/>
    <p:sldLayoutId id="2147484290" r:id="rId2"/>
    <p:sldLayoutId id="2147484291" r:id="rId3"/>
    <p:sldLayoutId id="2147484292" r:id="rId4"/>
    <p:sldLayoutId id="2147484293" r:id="rId5"/>
  </p:sldLayoutIdLst>
  <p:hf sldNum="0" hdr="0" ftr="0"/>
  <p:txStyles>
    <p:titleStyle>
      <a:lvl1pPr algn="l" rtl="0" eaLnBrk="0" fontAlgn="base" hangingPunct="0">
        <a:spcBef>
          <a:spcPct val="0"/>
        </a:spcBef>
        <a:spcAft>
          <a:spcPct val="0"/>
        </a:spcAft>
        <a:defRPr sz="4400">
          <a:solidFill>
            <a:schemeClr val="tx2"/>
          </a:solidFill>
          <a:latin typeface="+mj-lt"/>
          <a:ea typeface="SimSun" panose="02010600030101010101" pitchFamily="2" charset="-122"/>
          <a:cs typeface="+mj-cs"/>
        </a:defRPr>
      </a:lvl1pPr>
      <a:lvl2pPr algn="l" rtl="0" eaLnBrk="0" fontAlgn="base" hangingPunct="0">
        <a:spcBef>
          <a:spcPct val="0"/>
        </a:spcBef>
        <a:spcAft>
          <a:spcPct val="0"/>
        </a:spcAft>
        <a:defRPr sz="4400">
          <a:solidFill>
            <a:schemeClr val="tx2"/>
          </a:solidFill>
          <a:latin typeface="Calibri" panose="020F0502020204030204" pitchFamily="34" charset="0"/>
          <a:ea typeface="SimSun" panose="02010600030101010101" pitchFamily="2" charset="-122"/>
        </a:defRPr>
      </a:lvl2pPr>
      <a:lvl3pPr algn="l" rtl="0" eaLnBrk="0" fontAlgn="base" hangingPunct="0">
        <a:spcBef>
          <a:spcPct val="0"/>
        </a:spcBef>
        <a:spcAft>
          <a:spcPct val="0"/>
        </a:spcAft>
        <a:defRPr sz="4400">
          <a:solidFill>
            <a:schemeClr val="tx2"/>
          </a:solidFill>
          <a:latin typeface="Calibri" panose="020F0502020204030204" pitchFamily="34" charset="0"/>
          <a:ea typeface="SimSun" panose="02010600030101010101" pitchFamily="2" charset="-122"/>
        </a:defRPr>
      </a:lvl3pPr>
      <a:lvl4pPr algn="l" rtl="0" eaLnBrk="0" fontAlgn="base" hangingPunct="0">
        <a:spcBef>
          <a:spcPct val="0"/>
        </a:spcBef>
        <a:spcAft>
          <a:spcPct val="0"/>
        </a:spcAft>
        <a:defRPr sz="4400">
          <a:solidFill>
            <a:schemeClr val="tx2"/>
          </a:solidFill>
          <a:latin typeface="Calibri" panose="020F0502020204030204" pitchFamily="34" charset="0"/>
          <a:ea typeface="SimSun" panose="02010600030101010101" pitchFamily="2" charset="-122"/>
        </a:defRPr>
      </a:lvl4pPr>
      <a:lvl5pPr algn="l" rtl="0" eaLnBrk="0" fontAlgn="base" hangingPunct="0">
        <a:spcBef>
          <a:spcPct val="0"/>
        </a:spcBef>
        <a:spcAft>
          <a:spcPct val="0"/>
        </a:spcAft>
        <a:defRPr sz="4400">
          <a:solidFill>
            <a:schemeClr val="tx2"/>
          </a:solidFill>
          <a:latin typeface="Calibri" panose="020F0502020204030204" pitchFamily="34" charset="0"/>
          <a:ea typeface="SimSun" panose="02010600030101010101" pitchFamily="2" charset="-122"/>
        </a:defRPr>
      </a:lvl5pPr>
      <a:lvl6pPr marL="457200" algn="l" rtl="0" fontAlgn="base">
        <a:spcBef>
          <a:spcPct val="0"/>
        </a:spcBef>
        <a:spcAft>
          <a:spcPct val="0"/>
        </a:spcAft>
        <a:defRPr sz="4400">
          <a:solidFill>
            <a:schemeClr val="tx2"/>
          </a:solidFill>
          <a:latin typeface="Calibri" panose="020F0502020204030204" pitchFamily="34" charset="0"/>
          <a:ea typeface="SimSun" panose="02010600030101010101" pitchFamily="2" charset="-122"/>
        </a:defRPr>
      </a:lvl6pPr>
      <a:lvl7pPr marL="914400" algn="l" rtl="0" fontAlgn="base">
        <a:spcBef>
          <a:spcPct val="0"/>
        </a:spcBef>
        <a:spcAft>
          <a:spcPct val="0"/>
        </a:spcAft>
        <a:defRPr sz="4400">
          <a:solidFill>
            <a:schemeClr val="tx2"/>
          </a:solidFill>
          <a:latin typeface="Calibri" panose="020F0502020204030204" pitchFamily="34" charset="0"/>
          <a:ea typeface="SimSun" panose="02010600030101010101" pitchFamily="2" charset="-122"/>
        </a:defRPr>
      </a:lvl7pPr>
      <a:lvl8pPr marL="1371600" algn="l" rtl="0" fontAlgn="base">
        <a:spcBef>
          <a:spcPct val="0"/>
        </a:spcBef>
        <a:spcAft>
          <a:spcPct val="0"/>
        </a:spcAft>
        <a:defRPr sz="4400">
          <a:solidFill>
            <a:schemeClr val="tx2"/>
          </a:solidFill>
          <a:latin typeface="Calibri" panose="020F0502020204030204" pitchFamily="34" charset="0"/>
          <a:ea typeface="SimSun" panose="02010600030101010101" pitchFamily="2" charset="-122"/>
        </a:defRPr>
      </a:lvl8pPr>
      <a:lvl9pPr marL="1828800" algn="l" rtl="0" fontAlgn="base">
        <a:spcBef>
          <a:spcPct val="0"/>
        </a:spcBef>
        <a:spcAft>
          <a:spcPct val="0"/>
        </a:spcAft>
        <a:defRPr sz="4400">
          <a:solidFill>
            <a:schemeClr val="tx2"/>
          </a:solidFill>
          <a:latin typeface="Calibri" panose="020F0502020204030204" pitchFamily="34" charset="0"/>
          <a:ea typeface="SimSun" panose="02010600030101010101" pitchFamily="2" charset="-122"/>
        </a:defRPr>
      </a:lvl9pPr>
    </p:titleStyle>
    <p:bodyStyle>
      <a:lvl1pPr marL="342900" indent="-342900" algn="l" rtl="0" eaLnBrk="0" fontAlgn="base" hangingPunct="0">
        <a:spcBef>
          <a:spcPct val="0"/>
        </a:spcBef>
        <a:spcAft>
          <a:spcPct val="0"/>
        </a:spcAft>
        <a:defRPr sz="3200">
          <a:solidFill>
            <a:schemeClr val="tx1"/>
          </a:solidFill>
          <a:latin typeface="+mn-lt"/>
          <a:ea typeface="SimSun" panose="02010600030101010101" pitchFamily="2" charset="-122"/>
          <a:cs typeface="+mn-cs"/>
        </a:defRPr>
      </a:lvl1pPr>
      <a:lvl2pPr marL="457200" algn="l" rtl="0" eaLnBrk="0" fontAlgn="base" hangingPunct="0">
        <a:spcBef>
          <a:spcPct val="0"/>
        </a:spcBef>
        <a:spcAft>
          <a:spcPct val="0"/>
        </a:spcAft>
        <a:defRPr sz="3200">
          <a:solidFill>
            <a:schemeClr val="tx1"/>
          </a:solidFill>
          <a:latin typeface="+mn-lt"/>
          <a:ea typeface="SimSun" panose="02010600030101010101" pitchFamily="2" charset="-122"/>
          <a:cs typeface="+mn-cs"/>
        </a:defRPr>
      </a:lvl2pPr>
      <a:lvl3pPr marL="914400" algn="l" rtl="0" eaLnBrk="0" fontAlgn="base" hangingPunct="0">
        <a:spcBef>
          <a:spcPct val="0"/>
        </a:spcBef>
        <a:spcAft>
          <a:spcPct val="0"/>
        </a:spcAft>
        <a:defRPr sz="3200">
          <a:solidFill>
            <a:schemeClr val="tx1"/>
          </a:solidFill>
          <a:latin typeface="+mn-lt"/>
          <a:ea typeface="SimSun" panose="02010600030101010101" pitchFamily="2" charset="-122"/>
          <a:cs typeface="+mn-cs"/>
        </a:defRPr>
      </a:lvl3pPr>
      <a:lvl4pPr marL="1371600" algn="l" rtl="0" eaLnBrk="0" fontAlgn="base" hangingPunct="0">
        <a:spcBef>
          <a:spcPct val="0"/>
        </a:spcBef>
        <a:spcAft>
          <a:spcPct val="0"/>
        </a:spcAft>
        <a:defRPr sz="3200">
          <a:solidFill>
            <a:schemeClr val="tx1"/>
          </a:solidFill>
          <a:latin typeface="+mn-lt"/>
          <a:ea typeface="SimSun" panose="02010600030101010101" pitchFamily="2" charset="-122"/>
          <a:cs typeface="+mn-cs"/>
        </a:defRPr>
      </a:lvl4pPr>
      <a:lvl5pPr marL="1828800" algn="l" rtl="0" eaLnBrk="0" fontAlgn="base" hangingPunct="0">
        <a:spcBef>
          <a:spcPct val="0"/>
        </a:spcBef>
        <a:spcAft>
          <a:spcPct val="0"/>
        </a:spcAft>
        <a:defRPr sz="3200">
          <a:solidFill>
            <a:schemeClr val="tx1"/>
          </a:solidFill>
          <a:latin typeface="+mn-lt"/>
          <a:ea typeface="SimSun" panose="02010600030101010101" pitchFamily="2" charset="-122"/>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5.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7.jpeg"/><Relationship Id="rId2"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7.xml"/><Relationship Id="rId5" Type="http://schemas.openxmlformats.org/officeDocument/2006/relationships/image" Target="../media/image7.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8.emf"/><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9.jpe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cid:adb8f81d-ba21-4756-b2a5-0ba5bd6f8d98@ZAFP275.PROD.OUTLOOK.COM" TargetMode="Externa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descr="OTP Powerpoint Template-1.jpg">
            <a:extLst>
              <a:ext uri="{FF2B5EF4-FFF2-40B4-BE49-F238E27FC236}">
                <a16:creationId xmlns:a16="http://schemas.microsoft.com/office/drawing/2014/main" id="{BC2E7C31-EC67-BF61-8D45-0FA554578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85725"/>
            <a:ext cx="12377738" cy="75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10">
            <a:extLst>
              <a:ext uri="{FF2B5EF4-FFF2-40B4-BE49-F238E27FC236}">
                <a16:creationId xmlns:a16="http://schemas.microsoft.com/office/drawing/2014/main" id="{8A24F8B3-D944-9FE0-352B-ACEBC67F4175}"/>
              </a:ext>
            </a:extLst>
          </p:cNvPr>
          <p:cNvSpPr>
            <a:spLocks noChangeArrowheads="1"/>
          </p:cNvSpPr>
          <p:nvPr/>
        </p:nvSpPr>
        <p:spPr bwMode="auto">
          <a:xfrm>
            <a:off x="2566988" y="1773238"/>
            <a:ext cx="72009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4" rIns="91410" bIns="45704">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ctr" eaLnBrk="1" hangingPunct="1">
              <a:buFont typeface="Arial" panose="020B0604020202020204" pitchFamily="34" charset="0"/>
              <a:buNone/>
            </a:pPr>
            <a:endParaRPr lang="en-US" altLang="en-US" sz="3200" b="1">
              <a:solidFill>
                <a:srgbClr val="000000"/>
              </a:solidFill>
              <a:latin typeface="Arial Black" panose="020B0A04020102020204" pitchFamily="34" charset="0"/>
            </a:endParaRPr>
          </a:p>
          <a:p>
            <a:pPr algn="ctr" eaLnBrk="1" hangingPunct="1">
              <a:buFont typeface="Arial" panose="020B0604020202020204" pitchFamily="34" charset="0"/>
              <a:buNone/>
            </a:pPr>
            <a:endParaRPr lang="en-ZA" altLang="en-US" sz="2400" b="1">
              <a:solidFill>
                <a:srgbClr val="FFFFFF"/>
              </a:solidFill>
              <a:latin typeface="Arial Black" panose="020B0A04020102020204" pitchFamily="34" charset="0"/>
            </a:endParaRPr>
          </a:p>
          <a:p>
            <a:pPr algn="ctr" eaLnBrk="1" hangingPunct="1">
              <a:buFont typeface="Arial" panose="020B0604020202020204" pitchFamily="34" charset="0"/>
              <a:buNone/>
            </a:pPr>
            <a:endParaRPr lang="en-ZA" altLang="en-US" sz="2400" b="1">
              <a:solidFill>
                <a:srgbClr val="FFFFFF"/>
              </a:solidFill>
              <a:latin typeface="Arial Black" panose="020B0A04020102020204" pitchFamily="34" charset="0"/>
            </a:endParaRPr>
          </a:p>
        </p:txBody>
      </p:sp>
      <p:sp>
        <p:nvSpPr>
          <p:cNvPr id="28676" name="Rectangle 4">
            <a:extLst>
              <a:ext uri="{FF2B5EF4-FFF2-40B4-BE49-F238E27FC236}">
                <a16:creationId xmlns:a16="http://schemas.microsoft.com/office/drawing/2014/main" id="{C59A2B6D-E85D-09F9-37F8-712E5CD35A24}"/>
              </a:ext>
            </a:extLst>
          </p:cNvPr>
          <p:cNvSpPr>
            <a:spLocks noChangeArrowheads="1"/>
          </p:cNvSpPr>
          <p:nvPr/>
        </p:nvSpPr>
        <p:spPr bwMode="auto">
          <a:xfrm>
            <a:off x="1919288" y="2828925"/>
            <a:ext cx="8497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4" rIns="91410" bIns="45704">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ctr" eaLnBrk="1" hangingPunct="1">
              <a:buFont typeface="Arial" panose="020B0604020202020204" pitchFamily="34" charset="0"/>
              <a:buNone/>
            </a:pPr>
            <a:endParaRPr lang="en-US" altLang="en-US" sz="2400" b="1">
              <a:latin typeface="Calibri Light" panose="020F0302020204030204" pitchFamily="34" charset="0"/>
            </a:endParaRPr>
          </a:p>
        </p:txBody>
      </p:sp>
      <p:sp>
        <p:nvSpPr>
          <p:cNvPr id="6" name="Rectangle 5">
            <a:extLst>
              <a:ext uri="{FF2B5EF4-FFF2-40B4-BE49-F238E27FC236}">
                <a16:creationId xmlns:a16="http://schemas.microsoft.com/office/drawing/2014/main" id="{08FA8EDA-773C-FD73-FEB0-2CA92D792270}"/>
              </a:ext>
            </a:extLst>
          </p:cNvPr>
          <p:cNvSpPr/>
          <p:nvPr/>
        </p:nvSpPr>
        <p:spPr>
          <a:xfrm>
            <a:off x="1631950" y="2398713"/>
            <a:ext cx="8928100" cy="584200"/>
          </a:xfrm>
          <a:prstGeom prst="rect">
            <a:avLst/>
          </a:prstGeom>
        </p:spPr>
        <p:txBody>
          <a:bodyPr lIns="91410" tIns="45704" rIns="91410" bIns="45704">
            <a:spAutoFit/>
          </a:bodyPr>
          <a:lstStyle/>
          <a:p>
            <a:pPr algn="ctr" eaLnBrk="1" hangingPunct="1">
              <a:spcBef>
                <a:spcPct val="20000"/>
              </a:spcBef>
              <a:buFont typeface="Arial" panose="020B0604020202020204" pitchFamily="34" charset="0"/>
              <a:buNone/>
              <a:defRPr/>
            </a:pPr>
            <a:endParaRPr lang="en-US" altLang="en-US" sz="3200" b="1">
              <a:solidFill>
                <a:srgbClr val="FFFF66"/>
              </a:solidFill>
              <a:effectLst>
                <a:outerShdw blurRad="38100" dist="38100" dir="2700000" algn="tl">
                  <a:srgbClr val="C0C0C0"/>
                </a:outerShdw>
              </a:effectLst>
              <a:latin typeface="Calibri" panose="020F0502020204030204" pitchFamily="34" charset="0"/>
              <a:cs typeface="Arial" panose="020B0604020202020204" pitchFamily="34" charset="0"/>
            </a:endParaRPr>
          </a:p>
        </p:txBody>
      </p:sp>
      <p:sp>
        <p:nvSpPr>
          <p:cNvPr id="15368" name="Title 5">
            <a:extLst>
              <a:ext uri="{FF2B5EF4-FFF2-40B4-BE49-F238E27FC236}">
                <a16:creationId xmlns:a16="http://schemas.microsoft.com/office/drawing/2014/main" id="{95CB1E58-3016-8208-6618-6A4A2D04555B}"/>
              </a:ext>
            </a:extLst>
          </p:cNvPr>
          <p:cNvSpPr txBox="1"/>
          <p:nvPr/>
        </p:nvSpPr>
        <p:spPr bwMode="auto">
          <a:xfrm>
            <a:off x="3622675" y="4465638"/>
            <a:ext cx="4464050" cy="511175"/>
          </a:xfrm>
          <a:prstGeom prst="rect">
            <a:avLst/>
          </a:prstGeom>
          <a:noFill/>
          <a:ln>
            <a:noFill/>
          </a:ln>
        </p:spPr>
        <p:txBody>
          <a:bodyPr lIns="91410" tIns="45704" rIns="91410" bIns="45704" anchor="b"/>
          <a:lst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stStyle>
          <a:p>
            <a:pPr marL="0" algn="ctr">
              <a:lnSpc>
                <a:spcPct val="100000"/>
              </a:lnSpc>
              <a:buFont typeface="Arial" charset="0"/>
              <a:buNone/>
              <a:defRPr/>
            </a:pPr>
            <a:endParaRPr lang="en-US" altLang="en-US" sz="3600" b="1" noProof="1">
              <a:solidFill>
                <a:srgbClr val="FFD21E"/>
              </a:solidFill>
              <a:latin typeface="Arial Narrow" pitchFamily="34" charset="0"/>
              <a:ea typeface="DejaVu Sans"/>
              <a:sym typeface="+mn-ea"/>
            </a:endParaRPr>
          </a:p>
          <a:p>
            <a:pPr marL="0" algn="ctr">
              <a:lnSpc>
                <a:spcPct val="100000"/>
              </a:lnSpc>
              <a:buFont typeface="Arial" charset="0"/>
              <a:buNone/>
              <a:defRPr/>
            </a:pPr>
            <a:r>
              <a:rPr lang="en-US" altLang="en-US" sz="3600" b="1" noProof="1">
                <a:solidFill>
                  <a:schemeClr val="bg1"/>
                </a:solidFill>
                <a:effectLst>
                  <a:outerShdw blurRad="38100" dist="38100" dir="2700000">
                    <a:srgbClr val="C0C0C0"/>
                  </a:outerShdw>
                </a:effectLst>
                <a:latin typeface="Arial Narrow" pitchFamily="34" charset="0"/>
                <a:ea typeface="DejaVu Sans"/>
                <a:sym typeface="+mn-ea"/>
              </a:rPr>
              <a:t>18  MAY 2022</a:t>
            </a:r>
          </a:p>
        </p:txBody>
      </p:sp>
      <p:pic>
        <p:nvPicPr>
          <p:cNvPr id="28679" name="Picture 12" descr="NDP Logo.jpg">
            <a:extLst>
              <a:ext uri="{FF2B5EF4-FFF2-40B4-BE49-F238E27FC236}">
                <a16:creationId xmlns:a16="http://schemas.microsoft.com/office/drawing/2014/main" id="{C5FCE336-E42A-7D1E-9416-516B510EE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3788" y="115888"/>
            <a:ext cx="869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0">
            <a:extLst>
              <a:ext uri="{FF2B5EF4-FFF2-40B4-BE49-F238E27FC236}">
                <a16:creationId xmlns:a16="http://schemas.microsoft.com/office/drawing/2014/main" id="{4810019E-98C4-717B-C26B-B57F1A942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3" y="95250"/>
            <a:ext cx="233203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2">
            <a:extLst>
              <a:ext uri="{FF2B5EF4-FFF2-40B4-BE49-F238E27FC236}">
                <a16:creationId xmlns:a16="http://schemas.microsoft.com/office/drawing/2014/main" id="{9CD297F7-EBFE-807D-F212-6E40DC8BF052}"/>
              </a:ext>
            </a:extLst>
          </p:cNvPr>
          <p:cNvSpPr>
            <a:spLocks noChangeArrowheads="1"/>
          </p:cNvSpPr>
          <p:nvPr/>
        </p:nvSpPr>
        <p:spPr bwMode="auto">
          <a:xfrm>
            <a:off x="1355725" y="4465638"/>
            <a:ext cx="9623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ctr" eaLnBrk="1" hangingPunct="1">
              <a:buFont typeface="Arial" panose="020B0604020202020204" pitchFamily="34" charset="0"/>
              <a:buNone/>
            </a:pPr>
            <a:endParaRPr lang="en-ZA" altLang="en-US" sz="2800">
              <a:solidFill>
                <a:srgbClr val="000000"/>
              </a:solidFill>
              <a:latin typeface="Calibri" panose="020F0502020204030204" pitchFamily="34" charset="0"/>
            </a:endParaRPr>
          </a:p>
          <a:p>
            <a:pPr algn="ctr" eaLnBrk="1" hangingPunct="1">
              <a:buFont typeface="Arial" panose="020B0604020202020204" pitchFamily="34" charset="0"/>
              <a:buNone/>
            </a:pPr>
            <a:r>
              <a:rPr lang="en-US" altLang="en-US" sz="2800" b="1">
                <a:solidFill>
                  <a:schemeClr val="bg1"/>
                </a:solidFill>
                <a:latin typeface="Arial Narrow" panose="020B0606020202030204" pitchFamily="34" charset="0"/>
                <a:cs typeface="Segoe UI" panose="020B0502040204020203" pitchFamily="34" charset="0"/>
              </a:rPr>
              <a:t> </a:t>
            </a:r>
            <a:endParaRPr lang="en-US" altLang="en-US" sz="2800">
              <a:solidFill>
                <a:srgbClr val="000000"/>
              </a:solidFill>
              <a:latin typeface="Calibri" panose="020F0502020204030204" pitchFamily="34" charset="0"/>
            </a:endParaRPr>
          </a:p>
        </p:txBody>
      </p:sp>
      <p:sp>
        <p:nvSpPr>
          <p:cNvPr id="28682" name="Slide Number Placeholder 3">
            <a:extLst>
              <a:ext uri="{FF2B5EF4-FFF2-40B4-BE49-F238E27FC236}">
                <a16:creationId xmlns:a16="http://schemas.microsoft.com/office/drawing/2014/main" id="{7AC15480-39A8-67CF-5CBB-8FF5723B398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9BCF4DB9-CB14-4A76-B931-EC6C5F6A9E60}" type="slidenum">
              <a:rPr lang="en-ZA" altLang="en-US">
                <a:solidFill>
                  <a:srgbClr val="898989"/>
                </a:solidFill>
                <a:latin typeface="Calibri" panose="020F0502020204030204" pitchFamily="34" charset="0"/>
              </a:rPr>
              <a:pPr/>
              <a:t>1</a:t>
            </a:fld>
            <a:endParaRPr lang="en-ZA" altLang="en-US">
              <a:solidFill>
                <a:srgbClr val="898989"/>
              </a:solidFill>
              <a:latin typeface="Calibri" panose="020F0502020204030204" pitchFamily="34" charset="0"/>
            </a:endParaRPr>
          </a:p>
        </p:txBody>
      </p:sp>
      <p:sp>
        <p:nvSpPr>
          <p:cNvPr id="28683" name="TextBox 1">
            <a:extLst>
              <a:ext uri="{FF2B5EF4-FFF2-40B4-BE49-F238E27FC236}">
                <a16:creationId xmlns:a16="http://schemas.microsoft.com/office/drawing/2014/main" id="{7858D22D-FAAE-8E52-503D-BC634BE6B543}"/>
              </a:ext>
            </a:extLst>
          </p:cNvPr>
          <p:cNvSpPr txBox="1">
            <a:spLocks noChangeArrowheads="1"/>
          </p:cNvSpPr>
          <p:nvPr/>
        </p:nvSpPr>
        <p:spPr bwMode="auto">
          <a:xfrm>
            <a:off x="882650" y="1970088"/>
            <a:ext cx="104267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ctr" eaLnBrk="1" hangingPunct="1">
              <a:buFont typeface="Arial" panose="020B0604020202020204" pitchFamily="34" charset="0"/>
              <a:buNone/>
            </a:pPr>
            <a:endParaRPr lang="en-US" altLang="en-US" sz="3600" b="1">
              <a:solidFill>
                <a:schemeClr val="bg1"/>
              </a:solidFill>
              <a:latin typeface="Arial Narrow" panose="020B0606020202030204" pitchFamily="34" charset="0"/>
            </a:endParaRPr>
          </a:p>
          <a:p>
            <a:pPr algn="ctr" eaLnBrk="1" hangingPunct="1">
              <a:buFont typeface="Arial" panose="020B0604020202020204" pitchFamily="34" charset="0"/>
              <a:buNone/>
            </a:pPr>
            <a:r>
              <a:rPr lang="en-US" altLang="en-US" sz="3600" b="1">
                <a:solidFill>
                  <a:schemeClr val="bg1"/>
                </a:solidFill>
                <a:latin typeface="Arial Narrow" panose="020B0606020202030204" pitchFamily="34" charset="0"/>
              </a:rPr>
              <a:t>CONSOLIDATED PROGRESS REPORT ON THE RECENT FLOODS IN KWAZULU NATAL  </a:t>
            </a:r>
          </a:p>
        </p:txBody>
      </p:sp>
    </p:spTree>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ustomShape 1">
            <a:extLst>
              <a:ext uri="{FF2B5EF4-FFF2-40B4-BE49-F238E27FC236}">
                <a16:creationId xmlns:a16="http://schemas.microsoft.com/office/drawing/2014/main" id="{A200451B-8600-6C47-EF34-E17C487DB68E}"/>
              </a:ext>
            </a:extLst>
          </p:cNvPr>
          <p:cNvSpPr/>
          <p:nvPr/>
        </p:nvSpPr>
        <p:spPr>
          <a:xfrm>
            <a:off x="8077200" y="5624513"/>
            <a:ext cx="2132013" cy="27305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eaLnBrk="1" hangingPunct="1">
              <a:buFont typeface="Arial" panose="020B0604020202020204" pitchFamily="34" charset="0"/>
              <a:buNone/>
            </a:pPr>
            <a:fld id="{E607DDCB-05D5-403E-B9A1-D4DC6713B941}" type="slidenum">
              <a:rPr altLang="en-US" sz="1200" noProof="1">
                <a:solidFill>
                  <a:srgbClr val="FFFFFF"/>
                </a:solidFill>
                <a:latin typeface="Calibri" panose="020F0502020204030204" pitchFamily="34" charset="0"/>
                <a:sym typeface="+mn-ea"/>
              </a:rPr>
              <a:pPr algn="r" eaLnBrk="1" hangingPunct="1">
                <a:buFont typeface="Arial" panose="020B0604020202020204" pitchFamily="34" charset="0"/>
                <a:buNone/>
              </a:pPr>
              <a:t>10</a:t>
            </a:fld>
            <a:endParaRPr lang="en-ZA" altLang="en-US" sz="1200" noProof="1">
              <a:solidFill>
                <a:srgbClr val="FFFFFF"/>
              </a:solidFill>
              <a:latin typeface="Calibri" panose="020F0502020204030204" pitchFamily="34" charset="0"/>
              <a:sym typeface="+mn-ea"/>
            </a:endParaRPr>
          </a:p>
        </p:txBody>
      </p:sp>
      <p:sp>
        <p:nvSpPr>
          <p:cNvPr id="172" name="CustomShape 3">
            <a:extLst>
              <a:ext uri="{FF2B5EF4-FFF2-40B4-BE49-F238E27FC236}">
                <a16:creationId xmlns:a16="http://schemas.microsoft.com/office/drawing/2014/main" id="{99B5408F-7116-A55E-2B8F-6971BABA03AD}"/>
              </a:ext>
            </a:extLst>
          </p:cNvPr>
          <p:cNvSpPr/>
          <p:nvPr/>
        </p:nvSpPr>
        <p:spPr>
          <a:xfrm>
            <a:off x="1558925" y="5692775"/>
            <a:ext cx="2133600" cy="27305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lstStyle/>
          <a:p>
            <a:pPr eaLnBrk="1" hangingPunct="1">
              <a:buFont typeface="Arial" panose="020B0604020202020204" pitchFamily="34" charset="0"/>
              <a:buNone/>
              <a:defRPr/>
            </a:pPr>
            <a:endParaRPr lang="en-ZA" altLang="x-none" sz="900" noProof="1">
              <a:solidFill>
                <a:srgbClr val="000000"/>
              </a:solidFill>
              <a:latin typeface="Arial" charset="0"/>
              <a:ea typeface="DejaVu Sans"/>
            </a:endParaRPr>
          </a:p>
        </p:txBody>
      </p:sp>
      <p:pic>
        <p:nvPicPr>
          <p:cNvPr id="37892" name="Picture 6">
            <a:extLst>
              <a:ext uri="{FF2B5EF4-FFF2-40B4-BE49-F238E27FC236}">
                <a16:creationId xmlns:a16="http://schemas.microsoft.com/office/drawing/2014/main" id="{2AA24685-2B41-220F-C813-5C4DC2E88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18430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 name="CustomShape 4">
            <a:extLst>
              <a:ext uri="{FF2B5EF4-FFF2-40B4-BE49-F238E27FC236}">
                <a16:creationId xmlns:a16="http://schemas.microsoft.com/office/drawing/2014/main" id="{73245173-124D-A1F3-8190-7B91A8CAD88B}"/>
              </a:ext>
            </a:extLst>
          </p:cNvPr>
          <p:cNvSpPr/>
          <p:nvPr/>
        </p:nvSpPr>
        <p:spPr>
          <a:xfrm>
            <a:off x="2386013" y="392113"/>
            <a:ext cx="9472612" cy="630237"/>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67500" tIns="33750" rIns="67500" bIns="33750" anchor="ctr"/>
          <a:lstStyle/>
          <a:p>
            <a:pPr algn="ctr" eaLnBrk="1" hangingPunct="1">
              <a:buFont typeface="Arial" panose="020B0604020202020204" pitchFamily="34" charset="0"/>
              <a:buNone/>
              <a:defRPr/>
            </a:pPr>
            <a:r>
              <a:rPr sz="2400" b="1" noProof="1">
                <a:solidFill>
                  <a:srgbClr val="000000"/>
                </a:solidFill>
                <a:effectLst>
                  <a:outerShdw blurRad="38100" dist="38100" dir="2700000">
                    <a:srgbClr val="C0C0C0"/>
                  </a:outerShdw>
                </a:effectLst>
                <a:latin typeface="Arial" charset="0"/>
                <a:ea typeface="Arial" charset="0"/>
                <a:sym typeface="+mn-ea"/>
              </a:rPr>
              <a:t>GOVERNMENT DISASTER RESPONSE APPROACH</a:t>
            </a:r>
          </a:p>
        </p:txBody>
      </p:sp>
      <p:sp>
        <p:nvSpPr>
          <p:cNvPr id="175" name="CustomShape 5">
            <a:extLst>
              <a:ext uri="{FF2B5EF4-FFF2-40B4-BE49-F238E27FC236}">
                <a16:creationId xmlns:a16="http://schemas.microsoft.com/office/drawing/2014/main" id="{40A2604F-F3F9-885E-B59C-DDB65FA2947B}"/>
              </a:ext>
            </a:extLst>
          </p:cNvPr>
          <p:cNvSpPr/>
          <p:nvPr/>
        </p:nvSpPr>
        <p:spPr>
          <a:xfrm>
            <a:off x="334963" y="466725"/>
            <a:ext cx="11623675" cy="1614488"/>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lvl1pPr eaLnBrk="0" hangingPunct="0">
              <a:defRPr>
                <a:solidFill>
                  <a:schemeClr val="tx1"/>
                </a:solidFill>
                <a:latin typeface="Arial" panose="020B0604020202020204" pitchFamily="34" charset="0"/>
                <a:ea typeface="DejaVu Sans"/>
                <a:cs typeface="DejaVu Sans"/>
              </a:defRPr>
            </a:lvl1pPr>
            <a:lvl2pPr indent="457200" eaLnBrk="0" hangingPunct="0">
              <a:defRPr>
                <a:solidFill>
                  <a:schemeClr val="tx1"/>
                </a:solidFill>
                <a:latin typeface="Arial" panose="020B0604020202020204" pitchFamily="34" charset="0"/>
                <a:ea typeface="DejaVu Sans"/>
                <a:cs typeface="DejaVu Sans"/>
              </a:defRPr>
            </a:lvl2pPr>
            <a:lvl3pPr eaLnBrk="0" hangingPunct="0">
              <a:defRPr>
                <a:solidFill>
                  <a:schemeClr val="tx1"/>
                </a:solidFill>
                <a:latin typeface="Arial" panose="020B0604020202020204" pitchFamily="34" charset="0"/>
                <a:ea typeface="DejaVu Sans"/>
                <a:cs typeface="DejaVu Sans"/>
              </a:defRPr>
            </a:lvl3pPr>
            <a:lvl4pPr eaLnBrk="0" hangingPunct="0">
              <a:defRPr>
                <a:solidFill>
                  <a:schemeClr val="tx1"/>
                </a:solidFill>
                <a:latin typeface="Arial" panose="020B0604020202020204" pitchFamily="34" charset="0"/>
                <a:ea typeface="DejaVu Sans"/>
                <a:cs typeface="DejaVu Sans"/>
              </a:defRPr>
            </a:lvl4pPr>
            <a:lvl5pPr eaLnBrk="0" hangingPunct="0">
              <a:defRPr>
                <a:solidFill>
                  <a:schemeClr val="tx1"/>
                </a:solidFill>
                <a:latin typeface="Arial" panose="020B0604020202020204" pitchFamily="34" charset="0"/>
                <a:ea typeface="DejaVu Sans"/>
                <a:cs typeface="DejaVu Sans"/>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marL="0" lvl="1" indent="0" algn="just" eaLnBrk="1" hangingPunct="1">
              <a:buFont typeface="Arial" panose="020B0604020202020204" pitchFamily="34" charset="0"/>
              <a:buNone/>
              <a:defRPr/>
            </a:pPr>
            <a:endParaRPr lang="en-US" altLang="en-US" sz="2000">
              <a:solidFill>
                <a:srgbClr val="000000"/>
              </a:solidFill>
              <a:latin typeface="Century Gothic" panose="020B0502020202020204" pitchFamily="34" charset="0"/>
              <a:cs typeface="Arial" panose="020B0604020202020204" pitchFamily="34" charset="0"/>
            </a:endParaRPr>
          </a:p>
          <a:p>
            <a:pPr marL="0" lvl="1" indent="0" algn="just" eaLnBrk="1" hangingPunct="1">
              <a:lnSpc>
                <a:spcPct val="200000"/>
              </a:lnSpc>
              <a:buFont typeface="Arial" panose="020B0604020202020204" pitchFamily="34" charset="0"/>
              <a:buNone/>
              <a:defRPr/>
            </a:pPr>
            <a:r>
              <a:rPr lang="en-US" altLang="en-US" sz="2000">
                <a:solidFill>
                  <a:srgbClr val="000000"/>
                </a:solidFill>
                <a:latin typeface="Century Gothic" panose="020B0502020202020204" pitchFamily="34" charset="0"/>
                <a:cs typeface="Arial" panose="020B0604020202020204" pitchFamily="34" charset="0"/>
              </a:rPr>
              <a:t> </a:t>
            </a:r>
          </a:p>
          <a:p>
            <a:pPr marL="0" lvl="1" indent="0" algn="just" eaLnBrk="1" hangingPunct="1">
              <a:lnSpc>
                <a:spcPct val="200000"/>
              </a:lnSpc>
              <a:buFont typeface="Wingdings" panose="05000000000000000000" pitchFamily="2" charset="2"/>
              <a:buChar char="§"/>
              <a:defRPr/>
            </a:pPr>
            <a:endParaRPr lang="en-ZA" altLang="en-US" sz="2400">
              <a:solidFill>
                <a:srgbClr val="000000"/>
              </a:solidFill>
              <a:latin typeface="Calibri" panose="020F0502020204030204" pitchFamily="34" charset="0"/>
              <a:cs typeface="Arial" panose="020B0604020202020204" pitchFamily="34" charset="0"/>
            </a:endParaRPr>
          </a:p>
        </p:txBody>
      </p:sp>
      <p:sp>
        <p:nvSpPr>
          <p:cNvPr id="37895" name="Content Placeholder 2">
            <a:extLst>
              <a:ext uri="{FF2B5EF4-FFF2-40B4-BE49-F238E27FC236}">
                <a16:creationId xmlns:a16="http://schemas.microsoft.com/office/drawing/2014/main" id="{00D3B5A6-645F-BF14-59E5-857B5FFA1519}"/>
              </a:ext>
            </a:extLst>
          </p:cNvPr>
          <p:cNvSpPr txBox="1">
            <a:spLocks noChangeArrowheads="1"/>
          </p:cNvSpPr>
          <p:nvPr/>
        </p:nvSpPr>
        <p:spPr bwMode="auto">
          <a:xfrm>
            <a:off x="334963" y="1174750"/>
            <a:ext cx="11623675"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lnSpc>
                <a:spcPct val="150000"/>
              </a:lnSpc>
              <a:spcBef>
                <a:spcPts val="1000"/>
              </a:spcBef>
              <a:buFont typeface="SimSun" panose="02010600030101010101" pitchFamily="2" charset="-122"/>
              <a:buAutoNum type="arabicPeriod"/>
            </a:pPr>
            <a:r>
              <a:rPr lang="en-US" altLang="en-US" sz="2000">
                <a:latin typeface="Calibri" panose="020F0502020204030204" pitchFamily="34" charset="0"/>
              </a:rPr>
              <a:t>Government is responding to this disaster in three phases:</a:t>
            </a:r>
          </a:p>
          <a:p>
            <a:pPr algn="just" eaLnBrk="1" hangingPunct="1">
              <a:lnSpc>
                <a:spcPct val="150000"/>
              </a:lnSpc>
              <a:spcBef>
                <a:spcPts val="1000"/>
              </a:spcBef>
              <a:buFont typeface="Arial" panose="020B0604020202020204" pitchFamily="34" charset="0"/>
              <a:buNone/>
            </a:pPr>
            <a:r>
              <a:rPr lang="en-US" altLang="en-US">
                <a:latin typeface="Calibri" panose="020F0502020204030204" pitchFamily="34" charset="0"/>
              </a:rPr>
              <a:t> </a:t>
            </a:r>
          </a:p>
        </p:txBody>
      </p:sp>
      <p:sp>
        <p:nvSpPr>
          <p:cNvPr id="8" name="Rectangle 7">
            <a:extLst>
              <a:ext uri="{FF2B5EF4-FFF2-40B4-BE49-F238E27FC236}">
                <a16:creationId xmlns:a16="http://schemas.microsoft.com/office/drawing/2014/main" id="{1D3374D2-2593-FFAF-6606-F1970E232760}"/>
              </a:ext>
            </a:extLst>
          </p:cNvPr>
          <p:cNvSpPr/>
          <p:nvPr/>
        </p:nvSpPr>
        <p:spPr>
          <a:xfrm>
            <a:off x="433388" y="1854200"/>
            <a:ext cx="3640137" cy="3538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stStyle>
          <a:p>
            <a:pPr algn="ctr">
              <a:buFont typeface="Arial" panose="020B0604020202020204" pitchFamily="34" charset="0"/>
              <a:buNone/>
              <a:defRPr/>
            </a:pPr>
            <a:endParaRPr sz="900" noProof="1">
              <a:solidFill>
                <a:srgbClr val="FFFFFF"/>
              </a:solidFill>
              <a:ea typeface="DejaVu Sans"/>
            </a:endParaRPr>
          </a:p>
        </p:txBody>
      </p:sp>
      <p:sp>
        <p:nvSpPr>
          <p:cNvPr id="37897" name="TextBox 8">
            <a:extLst>
              <a:ext uri="{FF2B5EF4-FFF2-40B4-BE49-F238E27FC236}">
                <a16:creationId xmlns:a16="http://schemas.microsoft.com/office/drawing/2014/main" id="{30B0C3D1-D95E-0E14-B0B2-F3BDEA50D511}"/>
              </a:ext>
            </a:extLst>
          </p:cNvPr>
          <p:cNvSpPr txBox="1">
            <a:spLocks noChangeArrowheads="1"/>
          </p:cNvSpPr>
          <p:nvPr/>
        </p:nvSpPr>
        <p:spPr bwMode="auto">
          <a:xfrm>
            <a:off x="646113" y="1985963"/>
            <a:ext cx="935037"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US" altLang="en-US" sz="6900" b="1">
                <a:solidFill>
                  <a:schemeClr val="bg1"/>
                </a:solidFill>
                <a:latin typeface="Poppins" panose="020B0502040204020203" pitchFamily="2" charset="0"/>
                <a:ea typeface="League Spartan"/>
                <a:cs typeface="League Spartan"/>
              </a:rPr>
              <a:t>1.</a:t>
            </a:r>
          </a:p>
        </p:txBody>
      </p:sp>
      <p:sp>
        <p:nvSpPr>
          <p:cNvPr id="37898" name="Subtitle 2">
            <a:extLst>
              <a:ext uri="{FF2B5EF4-FFF2-40B4-BE49-F238E27FC236}">
                <a16:creationId xmlns:a16="http://schemas.microsoft.com/office/drawing/2014/main" id="{D0892960-6D5C-1BB4-906F-B1F963741634}"/>
              </a:ext>
            </a:extLst>
          </p:cNvPr>
          <p:cNvSpPr txBox="1">
            <a:spLocks noChangeArrowheads="1"/>
          </p:cNvSpPr>
          <p:nvPr/>
        </p:nvSpPr>
        <p:spPr bwMode="auto">
          <a:xfrm>
            <a:off x="433388" y="3270250"/>
            <a:ext cx="342265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marL="285750" indent="-285750" defTabSz="1087438">
              <a:defRPr>
                <a:solidFill>
                  <a:schemeClr val="tx1"/>
                </a:solidFill>
                <a:latin typeface="Arial" panose="020B0604020202020204" pitchFamily="34" charset="0"/>
                <a:ea typeface="DejaVu Sans"/>
                <a:cs typeface="DejaVu Sans"/>
              </a:defRPr>
            </a:lvl1pPr>
            <a:lvl2pPr marL="742950" indent="-285750" defTabSz="1087438">
              <a:defRPr>
                <a:solidFill>
                  <a:schemeClr val="tx1"/>
                </a:solidFill>
                <a:latin typeface="Arial" panose="020B0604020202020204" pitchFamily="34" charset="0"/>
                <a:ea typeface="DejaVu Sans"/>
                <a:cs typeface="DejaVu Sans"/>
              </a:defRPr>
            </a:lvl2pPr>
            <a:lvl3pPr marL="1143000" indent="-228600" defTabSz="1087438">
              <a:defRPr>
                <a:solidFill>
                  <a:schemeClr val="tx1"/>
                </a:solidFill>
                <a:latin typeface="Arial" panose="020B0604020202020204" pitchFamily="34" charset="0"/>
                <a:ea typeface="DejaVu Sans"/>
                <a:cs typeface="DejaVu Sans"/>
              </a:defRPr>
            </a:lvl3pPr>
            <a:lvl4pPr marL="1600200" indent="-228600" defTabSz="1087438">
              <a:defRPr>
                <a:solidFill>
                  <a:schemeClr val="tx1"/>
                </a:solidFill>
                <a:latin typeface="Arial" panose="020B0604020202020204" pitchFamily="34" charset="0"/>
                <a:ea typeface="DejaVu Sans"/>
                <a:cs typeface="DejaVu Sans"/>
              </a:defRPr>
            </a:lvl4pPr>
            <a:lvl5pPr marL="2057400" indent="-228600" defTabSz="1087438">
              <a:defRPr>
                <a:solidFill>
                  <a:schemeClr val="tx1"/>
                </a:solidFill>
                <a:latin typeface="Arial" panose="020B0604020202020204" pitchFamily="34" charset="0"/>
                <a:ea typeface="DejaVu Sans"/>
                <a:cs typeface="DejaVu Sans"/>
              </a:defRPr>
            </a:lvl5pPr>
            <a:lvl6pPr marL="2514600" indent="-228600" defTabSz="1087438"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defTabSz="1087438"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defTabSz="1087438"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defTabSz="1087438"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lnSpc>
                <a:spcPct val="120000"/>
              </a:lnSpc>
              <a:spcBef>
                <a:spcPct val="20000"/>
              </a:spcBef>
              <a:buFont typeface="Arial" panose="020B0604020202020204" pitchFamily="34" charset="0"/>
              <a:buChar char="•"/>
            </a:pPr>
            <a:r>
              <a:rPr lang="en-US" altLang="en-US" sz="2000">
                <a:solidFill>
                  <a:schemeClr val="bg1"/>
                </a:solidFill>
                <a:latin typeface="Open Sans Light" panose="020B0604020202020204" pitchFamily="34" charset="0"/>
              </a:rPr>
              <a:t>Focus on immediate humanitarian relief, ensuring that all affected persons are safe and that their basic needs are met.</a:t>
            </a:r>
            <a:endParaRPr lang="en-ZA" altLang="en-US" sz="2000">
              <a:solidFill>
                <a:schemeClr val="bg1"/>
              </a:solidFill>
              <a:latin typeface="Open Sans Light" panose="020B0604020202020204" pitchFamily="34" charset="0"/>
            </a:endParaRPr>
          </a:p>
        </p:txBody>
      </p:sp>
      <p:sp>
        <p:nvSpPr>
          <p:cNvPr id="12" name="Rectangle 11">
            <a:extLst>
              <a:ext uri="{FF2B5EF4-FFF2-40B4-BE49-F238E27FC236}">
                <a16:creationId xmlns:a16="http://schemas.microsoft.com/office/drawing/2014/main" id="{0DBFE451-B37A-F61F-362B-6959294CB8DE}"/>
              </a:ext>
            </a:extLst>
          </p:cNvPr>
          <p:cNvSpPr/>
          <p:nvPr/>
        </p:nvSpPr>
        <p:spPr>
          <a:xfrm>
            <a:off x="8172450" y="1854200"/>
            <a:ext cx="3686175" cy="35385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stStyle>
          <a:p>
            <a:pPr algn="ctr">
              <a:buFont typeface="Arial" panose="020B0604020202020204" pitchFamily="34" charset="0"/>
              <a:buNone/>
              <a:defRPr/>
            </a:pPr>
            <a:endParaRPr sz="900" noProof="1">
              <a:solidFill>
                <a:srgbClr val="FFFFFF"/>
              </a:solidFill>
              <a:ea typeface="DejaVu Sans"/>
            </a:endParaRPr>
          </a:p>
        </p:txBody>
      </p:sp>
      <p:sp>
        <p:nvSpPr>
          <p:cNvPr id="37900" name="TextBox 12">
            <a:extLst>
              <a:ext uri="{FF2B5EF4-FFF2-40B4-BE49-F238E27FC236}">
                <a16:creationId xmlns:a16="http://schemas.microsoft.com/office/drawing/2014/main" id="{4957AA5E-70A0-F4CF-4BBE-A1017DE0340F}"/>
              </a:ext>
            </a:extLst>
          </p:cNvPr>
          <p:cNvSpPr txBox="1">
            <a:spLocks noChangeArrowheads="1"/>
          </p:cNvSpPr>
          <p:nvPr/>
        </p:nvSpPr>
        <p:spPr bwMode="auto">
          <a:xfrm>
            <a:off x="8439150" y="1960563"/>
            <a:ext cx="935038"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US" altLang="en-US" sz="6900" b="1">
                <a:solidFill>
                  <a:schemeClr val="bg1"/>
                </a:solidFill>
                <a:latin typeface="Poppins" panose="020B0502040204020203" pitchFamily="2" charset="0"/>
                <a:ea typeface="League Spartan"/>
                <a:cs typeface="League Spartan"/>
              </a:rPr>
              <a:t>3.</a:t>
            </a:r>
          </a:p>
        </p:txBody>
      </p:sp>
      <p:sp>
        <p:nvSpPr>
          <p:cNvPr id="14" name="Rectangle 13">
            <a:extLst>
              <a:ext uri="{FF2B5EF4-FFF2-40B4-BE49-F238E27FC236}">
                <a16:creationId xmlns:a16="http://schemas.microsoft.com/office/drawing/2014/main" id="{CF43A0EB-381B-96EE-E0D2-6841D44B6EEC}"/>
              </a:ext>
            </a:extLst>
          </p:cNvPr>
          <p:cNvSpPr/>
          <p:nvPr/>
        </p:nvSpPr>
        <p:spPr>
          <a:xfrm>
            <a:off x="4435475" y="1854200"/>
            <a:ext cx="3376613" cy="35385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stStyle>
          <a:p>
            <a:pPr algn="ctr">
              <a:buFont typeface="Arial" panose="020B0604020202020204" pitchFamily="34" charset="0"/>
              <a:buNone/>
              <a:defRPr/>
            </a:pPr>
            <a:endParaRPr sz="900" noProof="1">
              <a:solidFill>
                <a:srgbClr val="FFFFFF"/>
              </a:solidFill>
              <a:ea typeface="DejaVu Sans"/>
            </a:endParaRPr>
          </a:p>
        </p:txBody>
      </p:sp>
      <p:sp>
        <p:nvSpPr>
          <p:cNvPr id="37902" name="TextBox 14">
            <a:extLst>
              <a:ext uri="{FF2B5EF4-FFF2-40B4-BE49-F238E27FC236}">
                <a16:creationId xmlns:a16="http://schemas.microsoft.com/office/drawing/2014/main" id="{B7A9F7EF-984C-9107-F684-E2CDDF06CF32}"/>
              </a:ext>
            </a:extLst>
          </p:cNvPr>
          <p:cNvSpPr txBox="1">
            <a:spLocks noChangeArrowheads="1"/>
          </p:cNvSpPr>
          <p:nvPr/>
        </p:nvSpPr>
        <p:spPr bwMode="auto">
          <a:xfrm>
            <a:off x="4689475" y="1985963"/>
            <a:ext cx="935038"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US" altLang="en-US" sz="6900" b="1">
                <a:solidFill>
                  <a:schemeClr val="bg1"/>
                </a:solidFill>
                <a:latin typeface="Poppins" panose="020B0502040204020203" pitchFamily="2" charset="0"/>
                <a:ea typeface="League Spartan"/>
                <a:cs typeface="League Spartan"/>
              </a:rPr>
              <a:t>2.</a:t>
            </a:r>
          </a:p>
        </p:txBody>
      </p:sp>
      <p:sp>
        <p:nvSpPr>
          <p:cNvPr id="37903" name="Subtitle 2">
            <a:extLst>
              <a:ext uri="{FF2B5EF4-FFF2-40B4-BE49-F238E27FC236}">
                <a16:creationId xmlns:a16="http://schemas.microsoft.com/office/drawing/2014/main" id="{B653996C-0768-4BE2-8AFB-CD1E2A33373D}"/>
              </a:ext>
            </a:extLst>
          </p:cNvPr>
          <p:cNvSpPr txBox="1">
            <a:spLocks noChangeArrowheads="1"/>
          </p:cNvSpPr>
          <p:nvPr/>
        </p:nvSpPr>
        <p:spPr bwMode="auto">
          <a:xfrm>
            <a:off x="4440238" y="3141663"/>
            <a:ext cx="342106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marL="285750" indent="-285750" defTabSz="1087438">
              <a:defRPr>
                <a:solidFill>
                  <a:schemeClr val="tx1"/>
                </a:solidFill>
                <a:latin typeface="Arial" panose="020B0604020202020204" pitchFamily="34" charset="0"/>
                <a:ea typeface="DejaVu Sans"/>
                <a:cs typeface="DejaVu Sans"/>
              </a:defRPr>
            </a:lvl1pPr>
            <a:lvl2pPr marL="742950" indent="-285750" defTabSz="1087438">
              <a:defRPr>
                <a:solidFill>
                  <a:schemeClr val="tx1"/>
                </a:solidFill>
                <a:latin typeface="Arial" panose="020B0604020202020204" pitchFamily="34" charset="0"/>
                <a:ea typeface="DejaVu Sans"/>
                <a:cs typeface="DejaVu Sans"/>
              </a:defRPr>
            </a:lvl2pPr>
            <a:lvl3pPr marL="1143000" indent="-228600" defTabSz="1087438">
              <a:defRPr>
                <a:solidFill>
                  <a:schemeClr val="tx1"/>
                </a:solidFill>
                <a:latin typeface="Arial" panose="020B0604020202020204" pitchFamily="34" charset="0"/>
                <a:ea typeface="DejaVu Sans"/>
                <a:cs typeface="DejaVu Sans"/>
              </a:defRPr>
            </a:lvl3pPr>
            <a:lvl4pPr marL="1600200" indent="-228600" defTabSz="1087438">
              <a:defRPr>
                <a:solidFill>
                  <a:schemeClr val="tx1"/>
                </a:solidFill>
                <a:latin typeface="Arial" panose="020B0604020202020204" pitchFamily="34" charset="0"/>
                <a:ea typeface="DejaVu Sans"/>
                <a:cs typeface="DejaVu Sans"/>
              </a:defRPr>
            </a:lvl4pPr>
            <a:lvl5pPr marL="2057400" indent="-228600" defTabSz="1087438">
              <a:defRPr>
                <a:solidFill>
                  <a:schemeClr val="tx1"/>
                </a:solidFill>
                <a:latin typeface="Arial" panose="020B0604020202020204" pitchFamily="34" charset="0"/>
                <a:ea typeface="DejaVu Sans"/>
                <a:cs typeface="DejaVu Sans"/>
              </a:defRPr>
            </a:lvl5pPr>
            <a:lvl6pPr marL="2514600" indent="-228600" defTabSz="1087438"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defTabSz="1087438"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defTabSz="1087438"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defTabSz="1087438"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lnSpc>
                <a:spcPct val="120000"/>
              </a:lnSpc>
              <a:spcBef>
                <a:spcPct val="20000"/>
              </a:spcBef>
              <a:buFont typeface="Arial" panose="020B0604020202020204" pitchFamily="34" charset="0"/>
              <a:buChar char="•"/>
            </a:pPr>
            <a:r>
              <a:rPr lang="en-US" altLang="en-US" sz="2000">
                <a:solidFill>
                  <a:schemeClr val="bg1"/>
                </a:solidFill>
                <a:latin typeface="Open Sans Light" panose="020B0604020202020204" pitchFamily="34" charset="0"/>
              </a:rPr>
              <a:t>Focus on stabilization and recovery, rehousing people who have lost homes and restoring provision of services.</a:t>
            </a:r>
            <a:endParaRPr lang="en-ZA" altLang="en-US" sz="2000">
              <a:solidFill>
                <a:schemeClr val="bg1"/>
              </a:solidFill>
              <a:latin typeface="Open Sans Light" panose="020B0604020202020204" pitchFamily="34" charset="0"/>
            </a:endParaRPr>
          </a:p>
        </p:txBody>
      </p:sp>
      <p:sp>
        <p:nvSpPr>
          <p:cNvPr id="37904" name="Subtitle 2">
            <a:extLst>
              <a:ext uri="{FF2B5EF4-FFF2-40B4-BE49-F238E27FC236}">
                <a16:creationId xmlns:a16="http://schemas.microsoft.com/office/drawing/2014/main" id="{000059FF-FEDA-C6B2-2514-8D6C0D378502}"/>
              </a:ext>
            </a:extLst>
          </p:cNvPr>
          <p:cNvSpPr txBox="1">
            <a:spLocks noChangeArrowheads="1"/>
          </p:cNvSpPr>
          <p:nvPr/>
        </p:nvSpPr>
        <p:spPr bwMode="auto">
          <a:xfrm>
            <a:off x="8223250" y="3178175"/>
            <a:ext cx="3421063"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marL="342900" indent="-342900" defTabSz="1087438">
              <a:defRPr>
                <a:solidFill>
                  <a:schemeClr val="tx1"/>
                </a:solidFill>
                <a:latin typeface="Arial" panose="020B0604020202020204" pitchFamily="34" charset="0"/>
                <a:ea typeface="DejaVu Sans"/>
                <a:cs typeface="DejaVu Sans"/>
              </a:defRPr>
            </a:lvl1pPr>
            <a:lvl2pPr marL="742950" indent="-285750" defTabSz="1087438">
              <a:defRPr>
                <a:solidFill>
                  <a:schemeClr val="tx1"/>
                </a:solidFill>
                <a:latin typeface="Arial" panose="020B0604020202020204" pitchFamily="34" charset="0"/>
                <a:ea typeface="DejaVu Sans"/>
                <a:cs typeface="DejaVu Sans"/>
              </a:defRPr>
            </a:lvl2pPr>
            <a:lvl3pPr marL="1143000" indent="-228600" defTabSz="1087438">
              <a:defRPr>
                <a:solidFill>
                  <a:schemeClr val="tx1"/>
                </a:solidFill>
                <a:latin typeface="Arial" panose="020B0604020202020204" pitchFamily="34" charset="0"/>
                <a:ea typeface="DejaVu Sans"/>
                <a:cs typeface="DejaVu Sans"/>
              </a:defRPr>
            </a:lvl3pPr>
            <a:lvl4pPr marL="1600200" indent="-228600" defTabSz="1087438">
              <a:defRPr>
                <a:solidFill>
                  <a:schemeClr val="tx1"/>
                </a:solidFill>
                <a:latin typeface="Arial" panose="020B0604020202020204" pitchFamily="34" charset="0"/>
                <a:ea typeface="DejaVu Sans"/>
                <a:cs typeface="DejaVu Sans"/>
              </a:defRPr>
            </a:lvl4pPr>
            <a:lvl5pPr marL="2057400" indent="-228600" defTabSz="1087438">
              <a:defRPr>
                <a:solidFill>
                  <a:schemeClr val="tx1"/>
                </a:solidFill>
                <a:latin typeface="Arial" panose="020B0604020202020204" pitchFamily="34" charset="0"/>
                <a:ea typeface="DejaVu Sans"/>
                <a:cs typeface="DejaVu Sans"/>
              </a:defRPr>
            </a:lvl5pPr>
            <a:lvl6pPr marL="2514600" indent="-228600" defTabSz="1087438"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defTabSz="1087438"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defTabSz="1087438"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defTabSz="1087438"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lnSpc>
                <a:spcPct val="120000"/>
              </a:lnSpc>
              <a:spcBef>
                <a:spcPct val="20000"/>
              </a:spcBef>
              <a:buFont typeface="Arial" panose="020B0604020202020204" pitchFamily="34" charset="0"/>
              <a:buChar char="•"/>
            </a:pPr>
            <a:r>
              <a:rPr lang="en-US" altLang="en-US" sz="2000">
                <a:solidFill>
                  <a:schemeClr val="bg1"/>
                </a:solidFill>
                <a:latin typeface="Open Sans Light" panose="020B0604020202020204" pitchFamily="34" charset="0"/>
              </a:rPr>
              <a:t>Focus on rehabilitation and reconstruction (Building Back Better).</a:t>
            </a:r>
            <a:endParaRPr lang="en-ZA" altLang="en-US" sz="2000">
              <a:solidFill>
                <a:schemeClr val="bg1"/>
              </a:solidFill>
              <a:latin typeface="Open Sans Light" panose="020B0604020202020204" pitchFamily="34" charset="0"/>
            </a:endParaRPr>
          </a:p>
        </p:txBody>
      </p:sp>
      <p:sp>
        <p:nvSpPr>
          <p:cNvPr id="37905" name="Rectangle 2">
            <a:extLst>
              <a:ext uri="{FF2B5EF4-FFF2-40B4-BE49-F238E27FC236}">
                <a16:creationId xmlns:a16="http://schemas.microsoft.com/office/drawing/2014/main" id="{1E7AE9DC-CDB5-51A0-5510-9F0F1A90D01D}"/>
              </a:ext>
            </a:extLst>
          </p:cNvPr>
          <p:cNvSpPr>
            <a:spLocks noChangeArrowheads="1"/>
          </p:cNvSpPr>
          <p:nvPr/>
        </p:nvSpPr>
        <p:spPr bwMode="auto">
          <a:xfrm>
            <a:off x="434975" y="5545138"/>
            <a:ext cx="11423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lnSpc>
                <a:spcPct val="150000"/>
              </a:lnSpc>
              <a:spcBef>
                <a:spcPts val="1000"/>
              </a:spcBef>
              <a:buFont typeface="Calibri Light" panose="020F0302020204030204" pitchFamily="34" charset="0"/>
              <a:buAutoNum type="arabicPeriod" startAt="2"/>
            </a:pPr>
            <a:r>
              <a:rPr lang="en-US" altLang="en-US" sz="1600">
                <a:latin typeface="Calibri" panose="020F0502020204030204" pitchFamily="34" charset="0"/>
              </a:rPr>
              <a:t>This will not only involve the construction and repair of major infrastructure. It will also involve the construction of houses in suitably-located areas and measures to protect the residents of these areas from such adverse weather events in the future.</a:t>
            </a:r>
          </a:p>
        </p:txBody>
      </p:sp>
      <p:sp>
        <p:nvSpPr>
          <p:cNvPr id="37906" name="Rectangle 20">
            <a:extLst>
              <a:ext uri="{FF2B5EF4-FFF2-40B4-BE49-F238E27FC236}">
                <a16:creationId xmlns:a16="http://schemas.microsoft.com/office/drawing/2014/main" id="{31E2551B-C1DD-8A77-359F-5F0E40471BAC}"/>
              </a:ext>
            </a:extLst>
          </p:cNvPr>
          <p:cNvSpPr>
            <a:spLocks noChangeArrowheads="1"/>
          </p:cNvSpPr>
          <p:nvPr/>
        </p:nvSpPr>
        <p:spPr bwMode="auto">
          <a:xfrm>
            <a:off x="9437688" y="90488"/>
            <a:ext cx="2754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4" rIns="91410" bIns="45704">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eaLnBrk="1" hangingPunct="1">
              <a:buFont typeface="Arial" panose="020B0604020202020204" pitchFamily="34" charset="0"/>
              <a:buNone/>
            </a:pPr>
            <a:r>
              <a:rPr lang="en-US" altLang="en-US" sz="900">
                <a:latin typeface="Calibri" panose="020F0502020204030204" pitchFamily="34" charset="0"/>
              </a:rPr>
              <a:t>GROWING KWAZULU-NATAL TOGETHER</a:t>
            </a:r>
          </a:p>
        </p:txBody>
      </p:sp>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4">
            <a:extLst>
              <a:ext uri="{FF2B5EF4-FFF2-40B4-BE49-F238E27FC236}">
                <a16:creationId xmlns:a16="http://schemas.microsoft.com/office/drawing/2014/main" id="{870FCE4E-16EE-D99D-F9C0-A9A933A8ED41}"/>
              </a:ext>
            </a:extLst>
          </p:cNvPr>
          <p:cNvSpPr/>
          <p:nvPr/>
        </p:nvSpPr>
        <p:spPr>
          <a:xfrm>
            <a:off x="2600325" y="136525"/>
            <a:ext cx="9515475" cy="503238"/>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eaLnBrk="1" fontAlgn="auto" hangingPunct="1">
              <a:spcBef>
                <a:spcPts val="0"/>
              </a:spcBef>
              <a:spcAft>
                <a:spcPts val="0"/>
              </a:spcAft>
              <a:defRPr/>
            </a:pPr>
            <a:r>
              <a:rPr lang="en-US" sz="3200" b="1" dirty="0">
                <a:solidFill>
                  <a:prstClr val="black"/>
                </a:solidFill>
                <a:ea typeface="Calibri" pitchFamily="34" charset="0"/>
                <a:cs typeface="Times New Roman" pitchFamily="18" charset="0"/>
                <a:sym typeface="+mn-ea"/>
              </a:rPr>
              <a:t>SEARCH AND RESCUE TEAMS FROM OTHER PROVINCES</a:t>
            </a:r>
          </a:p>
        </p:txBody>
      </p:sp>
      <p:pic>
        <p:nvPicPr>
          <p:cNvPr id="38915" name="Picture 6">
            <a:extLst>
              <a:ext uri="{FF2B5EF4-FFF2-40B4-BE49-F238E27FC236}">
                <a16:creationId xmlns:a16="http://schemas.microsoft.com/office/drawing/2014/main" id="{C667D835-2FFE-0BF2-38A7-15F8A0FB3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219233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CCBCD6EF-72E6-C9E5-EA4E-32082B71F375}"/>
              </a:ext>
            </a:extLst>
          </p:cNvPr>
          <p:cNvGraphicFramePr>
            <a:graphicFrameLocks noGrp="1"/>
          </p:cNvGraphicFramePr>
          <p:nvPr/>
        </p:nvGraphicFramePr>
        <p:xfrm>
          <a:off x="212267" y="778890"/>
          <a:ext cx="11246307" cy="5296904"/>
        </p:xfrm>
        <a:graphic>
          <a:graphicData uri="http://schemas.openxmlformats.org/drawingml/2006/table">
            <a:tbl>
              <a:tblPr firstRow="1" firstCol="1" bandRow="1">
                <a:tableStyleId>{775DCB02-9BB8-47FD-8907-85C794F793BA}</a:tableStyleId>
              </a:tblPr>
              <a:tblGrid>
                <a:gridCol w="4009738">
                  <a:extLst>
                    <a:ext uri="{9D8B030D-6E8A-4147-A177-3AD203B41FA5}">
                      <a16:colId xmlns:a16="http://schemas.microsoft.com/office/drawing/2014/main" val="20000"/>
                    </a:ext>
                  </a:extLst>
                </a:gridCol>
                <a:gridCol w="2662434">
                  <a:extLst>
                    <a:ext uri="{9D8B030D-6E8A-4147-A177-3AD203B41FA5}">
                      <a16:colId xmlns:a16="http://schemas.microsoft.com/office/drawing/2014/main" val="20001"/>
                    </a:ext>
                  </a:extLst>
                </a:gridCol>
                <a:gridCol w="4574135">
                  <a:extLst>
                    <a:ext uri="{9D8B030D-6E8A-4147-A177-3AD203B41FA5}">
                      <a16:colId xmlns:a16="http://schemas.microsoft.com/office/drawing/2014/main" val="20002"/>
                    </a:ext>
                  </a:extLst>
                </a:gridCol>
              </a:tblGrid>
              <a:tr h="339734">
                <a:tc>
                  <a:txBody>
                    <a:bodyPr/>
                    <a:lstStyle/>
                    <a:p>
                      <a:pPr algn="just">
                        <a:lnSpc>
                          <a:spcPct val="100000"/>
                        </a:lnSpc>
                        <a:spcAft>
                          <a:spcPts val="600"/>
                        </a:spcAft>
                      </a:pPr>
                      <a:r>
                        <a:rPr lang="en-US" sz="1400">
                          <a:effectLst/>
                        </a:rPr>
                        <a:t>NAME OF TEAM</a:t>
                      </a:r>
                      <a:endParaRPr lang="en-ZA" sz="140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00000"/>
                        </a:lnSpc>
                        <a:spcAft>
                          <a:spcPts val="600"/>
                        </a:spcAft>
                      </a:pPr>
                      <a:r>
                        <a:rPr lang="en-US" sz="1400">
                          <a:effectLst/>
                        </a:rPr>
                        <a:t>ARRIVAL DATE</a:t>
                      </a:r>
                      <a:endParaRPr lang="en-ZA" sz="140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00000"/>
                        </a:lnSpc>
                        <a:spcAft>
                          <a:spcPts val="600"/>
                        </a:spcAft>
                      </a:pPr>
                      <a:r>
                        <a:rPr lang="en-US" sz="1400" dirty="0">
                          <a:effectLst/>
                        </a:rPr>
                        <a:t>DEMOBILIZATION DATE</a:t>
                      </a:r>
                      <a:endParaRPr lang="en-ZA" sz="140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1965469">
                <a:tc>
                  <a:txBody>
                    <a:bodyPr/>
                    <a:lstStyle/>
                    <a:p>
                      <a:pPr algn="just">
                        <a:lnSpc>
                          <a:spcPct val="100000"/>
                        </a:lnSpc>
                        <a:spcAft>
                          <a:spcPts val="600"/>
                        </a:spcAft>
                      </a:pPr>
                      <a:r>
                        <a:rPr lang="en-US" sz="1200" dirty="0">
                          <a:effectLst/>
                        </a:rPr>
                        <a:t> Western Cape </a:t>
                      </a:r>
                    </a:p>
                    <a:p>
                      <a:pPr algn="just">
                        <a:lnSpc>
                          <a:spcPct val="100000"/>
                        </a:lnSpc>
                        <a:spcAft>
                          <a:spcPts val="600"/>
                        </a:spcAft>
                      </a:pPr>
                      <a:r>
                        <a:rPr lang="en-US" sz="1200" b="0" dirty="0">
                          <a:effectLst/>
                        </a:rPr>
                        <a:t>10 Rescuers </a:t>
                      </a:r>
                      <a:endParaRPr lang="en-ZA" sz="1200" b="0" dirty="0">
                        <a:effectLst/>
                      </a:endParaRPr>
                    </a:p>
                    <a:p>
                      <a:pPr algn="just">
                        <a:lnSpc>
                          <a:spcPct val="100000"/>
                        </a:lnSpc>
                        <a:spcAft>
                          <a:spcPts val="600"/>
                        </a:spcAft>
                      </a:pPr>
                      <a:r>
                        <a:rPr lang="en-US" sz="1200" b="0" dirty="0">
                          <a:effectLst/>
                        </a:rPr>
                        <a:t>3  DM Coordinator  </a:t>
                      </a:r>
                      <a:endParaRPr lang="en-ZA" sz="1200" b="0" dirty="0">
                        <a:effectLst/>
                      </a:endParaRPr>
                    </a:p>
                    <a:p>
                      <a:pPr algn="just">
                        <a:lnSpc>
                          <a:spcPct val="100000"/>
                        </a:lnSpc>
                        <a:spcAft>
                          <a:spcPts val="600"/>
                        </a:spcAft>
                      </a:pPr>
                      <a:r>
                        <a:rPr lang="en-US" sz="1200" b="0" dirty="0">
                          <a:effectLst/>
                        </a:rPr>
                        <a:t>1 Engineer</a:t>
                      </a:r>
                      <a:r>
                        <a:rPr lang="en-US" sz="1200" dirty="0">
                          <a:effectLst/>
                        </a:rPr>
                        <a:t>  </a:t>
                      </a:r>
                    </a:p>
                    <a:p>
                      <a:pPr algn="just">
                        <a:lnSpc>
                          <a:spcPct val="100000"/>
                        </a:lnSpc>
                        <a:spcAft>
                          <a:spcPts val="600"/>
                        </a:spcAft>
                      </a:pPr>
                      <a:r>
                        <a:rPr lang="en-US" sz="1200" b="1" dirty="0">
                          <a:solidFill>
                            <a:sysClr val="windowText" lastClr="000000">
                              <a:hueOff val="0"/>
                              <a:satOff val="0"/>
                              <a:lumOff val="0"/>
                              <a:alphaOff val="0"/>
                            </a:sysClr>
                          </a:solidFill>
                          <a:latin typeface="+mn-lt"/>
                        </a:rPr>
                        <a:t>Search and Rescue ZA</a:t>
                      </a:r>
                    </a:p>
                    <a:p>
                      <a:pPr algn="just">
                        <a:lnSpc>
                          <a:spcPct val="100000"/>
                        </a:lnSpc>
                        <a:spcAft>
                          <a:spcPts val="600"/>
                        </a:spcAft>
                      </a:pPr>
                      <a:r>
                        <a:rPr lang="en-US" sz="1200" b="0" dirty="0">
                          <a:solidFill>
                            <a:sysClr val="windowText" lastClr="000000">
                              <a:hueOff val="0"/>
                              <a:satOff val="0"/>
                              <a:lumOff val="0"/>
                              <a:alphaOff val="0"/>
                            </a:sysClr>
                          </a:solidFill>
                          <a:latin typeface="+mn-lt"/>
                        </a:rPr>
                        <a:t>Rescuers 22</a:t>
                      </a:r>
                    </a:p>
                    <a:p>
                      <a:pPr marL="0" marR="0" lvl="0" indent="0" algn="l" defTabSz="914400" rtl="0" eaLnBrk="1" fontAlgn="auto" latinLnBrk="0" hangingPunct="1">
                        <a:lnSpc>
                          <a:spcPct val="100000"/>
                        </a:lnSpc>
                        <a:spcBef>
                          <a:spcPts val="1000"/>
                        </a:spcBef>
                        <a:spcAft>
                          <a:spcPts val="0"/>
                        </a:spcAft>
                        <a:buClrTx/>
                        <a:buSzTx/>
                        <a:buFont typeface="Arial" charset="0"/>
                        <a:buNone/>
                        <a:defRPr/>
                      </a:pP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mn-lt"/>
                        </a:rPr>
                        <a:t>Vehicles </a:t>
                      </a:r>
                      <a:r>
                        <a:rPr lang="en-US" sz="1200" b="0" dirty="0">
                          <a:solidFill>
                            <a:sysClr val="windowText" lastClr="000000">
                              <a:hueOff val="0"/>
                              <a:satOff val="0"/>
                              <a:lumOff val="0"/>
                              <a:alphaOff val="0"/>
                            </a:sysClr>
                          </a:solidFill>
                          <a:latin typeface="+mn-lt"/>
                        </a:rPr>
                        <a:t>18</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600"/>
                        </a:spcAft>
                      </a:pPr>
                      <a:r>
                        <a:rPr lang="en-US" sz="1200" dirty="0">
                          <a:effectLst/>
                        </a:rPr>
                        <a:t> </a:t>
                      </a:r>
                      <a:endParaRPr lang="en-ZA" sz="1200" dirty="0">
                        <a:effectLst/>
                      </a:endParaRPr>
                    </a:p>
                    <a:p>
                      <a:pPr algn="just">
                        <a:lnSpc>
                          <a:spcPct val="100000"/>
                        </a:lnSpc>
                        <a:spcAft>
                          <a:spcPts val="600"/>
                        </a:spcAft>
                      </a:pPr>
                      <a:r>
                        <a:rPr lang="en-US" sz="1200" dirty="0">
                          <a:effectLst/>
                        </a:rPr>
                        <a:t>15 April 2022 </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600"/>
                        </a:spcAft>
                      </a:pPr>
                      <a:r>
                        <a:rPr lang="en-US" sz="1200" dirty="0">
                          <a:effectLst/>
                        </a:rPr>
                        <a:t> </a:t>
                      </a:r>
                      <a:endParaRPr lang="en-ZA" sz="1200" dirty="0">
                        <a:effectLst/>
                      </a:endParaRPr>
                    </a:p>
                    <a:p>
                      <a:pPr algn="just">
                        <a:lnSpc>
                          <a:spcPct val="100000"/>
                        </a:lnSpc>
                        <a:spcAft>
                          <a:spcPts val="600"/>
                        </a:spcAft>
                      </a:pPr>
                      <a:r>
                        <a:rPr lang="en-US" sz="1200" dirty="0">
                          <a:effectLst/>
                        </a:rPr>
                        <a:t>22 April 2022</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98568">
                <a:tc>
                  <a:txBody>
                    <a:bodyPr/>
                    <a:lstStyle/>
                    <a:p>
                      <a:pPr marL="0" marR="0" lvl="0" indent="0" algn="l" defTabSz="914400" rtl="0" eaLnBrk="1" fontAlgn="auto" latinLnBrk="0" hangingPunct="1">
                        <a:lnSpc>
                          <a:spcPct val="100000"/>
                        </a:lnSpc>
                        <a:spcBef>
                          <a:spcPts val="1000"/>
                        </a:spcBef>
                        <a:spcAft>
                          <a:spcPts val="0"/>
                        </a:spcAft>
                        <a:buClrTx/>
                        <a:buSzTx/>
                        <a:buFont typeface="Arial" charset="0"/>
                        <a:buNone/>
                        <a:defRPr/>
                      </a:pPr>
                      <a:r>
                        <a:rPr lang="en-US" sz="1200" dirty="0">
                          <a:effectLst/>
                        </a:rPr>
                        <a:t> Free State</a:t>
                      </a:r>
                    </a:p>
                    <a:p>
                      <a:pPr marL="0" marR="0" lvl="0" indent="0" algn="l" defTabSz="914400" rtl="0" eaLnBrk="1" fontAlgn="auto" latinLnBrk="0" hangingPunct="1">
                        <a:lnSpc>
                          <a:spcPct val="100000"/>
                        </a:lnSpc>
                        <a:spcBef>
                          <a:spcPts val="1000"/>
                        </a:spcBef>
                        <a:spcAft>
                          <a:spcPts val="0"/>
                        </a:spcAft>
                        <a:buClrTx/>
                        <a:buSzTx/>
                        <a:buFont typeface="Arial" charset="0"/>
                        <a:buNone/>
                        <a:defRPr/>
                      </a:pPr>
                      <a:r>
                        <a:rPr kumimoji="0" lang="en-US" sz="1200" b="0" i="0" u="none" strike="noStrike" kern="1200" cap="none" spc="0" normalizeH="0" baseline="0" noProof="0" dirty="0">
                          <a:ln>
                            <a:noFill/>
                          </a:ln>
                          <a:solidFill>
                            <a:schemeClr val="dk1"/>
                          </a:solidFill>
                          <a:effectLst/>
                          <a:uLnTx/>
                          <a:uFillTx/>
                          <a:latin typeface="+mn-lt"/>
                        </a:rPr>
                        <a:t>01 </a:t>
                      </a: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mn-lt"/>
                        </a:rPr>
                        <a:t>Disaster Managers</a:t>
                      </a:r>
                    </a:p>
                    <a:p>
                      <a:pPr marL="0" marR="0" lvl="0" indent="0" algn="l" defTabSz="914400" rtl="0" eaLnBrk="1" fontAlgn="auto" latinLnBrk="0" hangingPunct="1">
                        <a:lnSpc>
                          <a:spcPct val="100000"/>
                        </a:lnSpc>
                        <a:spcBef>
                          <a:spcPts val="1000"/>
                        </a:spcBef>
                        <a:spcAft>
                          <a:spcPts val="0"/>
                        </a:spcAft>
                        <a:buClrTx/>
                        <a:buSzTx/>
                        <a:buFont typeface="Arial" charset="0"/>
                        <a:buNone/>
                        <a:defRPr/>
                      </a:pP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mn-lt"/>
                        </a:rPr>
                        <a:t>03 Rescuers</a:t>
                      </a:r>
                    </a:p>
                    <a:p>
                      <a:pPr marL="0" marR="0" lvl="0" indent="0" algn="l" defTabSz="914400" rtl="0" eaLnBrk="1" fontAlgn="auto" latinLnBrk="0" hangingPunct="1">
                        <a:lnSpc>
                          <a:spcPct val="100000"/>
                        </a:lnSpc>
                        <a:spcBef>
                          <a:spcPts val="1000"/>
                        </a:spcBef>
                        <a:spcAft>
                          <a:spcPts val="0"/>
                        </a:spcAft>
                        <a:buClrTx/>
                        <a:buSzTx/>
                        <a:buFont typeface="Arial" charset="0"/>
                        <a:buNone/>
                        <a:defRPr/>
                      </a:pPr>
                      <a:r>
                        <a:rPr kumimoji="0" lang="en-US" sz="1200" b="0" i="0" u="none" strike="noStrike" kern="1200" cap="none" spc="0" normalizeH="0" baseline="0" noProof="0" dirty="0">
                          <a:ln>
                            <a:noFill/>
                          </a:ln>
                          <a:solidFill>
                            <a:sysClr val="windowText" lastClr="000000">
                              <a:hueOff val="0"/>
                              <a:satOff val="0"/>
                              <a:lumOff val="0"/>
                              <a:alphaOff val="0"/>
                            </a:sysClr>
                          </a:solidFill>
                          <a:effectLst/>
                          <a:uLnTx/>
                          <a:uFillTx/>
                          <a:latin typeface="+mn-lt"/>
                        </a:rPr>
                        <a:t>03 Structural Engineers</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charset="0"/>
                        <a:buNone/>
                        <a:defRPr/>
                      </a:pPr>
                      <a:r>
                        <a:rPr lang="en-US" sz="1200" dirty="0">
                          <a:effectLst/>
                          <a:latin typeface="Calibri" pitchFamily="34" charset="0"/>
                          <a:ea typeface="Calibri" pitchFamily="34" charset="0"/>
                          <a:cs typeface="Times New Roman" pitchFamily="18" charset="0"/>
                        </a:rPr>
                        <a:t>17 April 2022</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600"/>
                        </a:spcAft>
                      </a:pPr>
                      <a:r>
                        <a:rPr lang="en-US" sz="1200" dirty="0">
                          <a:effectLst/>
                        </a:rPr>
                        <a:t> 21 April</a:t>
                      </a:r>
                      <a:r>
                        <a:rPr lang="en-US" sz="1200" baseline="0" dirty="0">
                          <a:effectLst/>
                        </a:rPr>
                        <a:t> 2022</a:t>
                      </a:r>
                      <a:r>
                        <a:rPr lang="en-US" sz="1200" dirty="0">
                          <a:effectLst/>
                        </a:rPr>
                        <a:t> </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76056">
                <a:tc>
                  <a:txBody>
                    <a:bodyPr/>
                    <a:lstStyle/>
                    <a:p>
                      <a:pPr marL="0" marR="0" lvl="0" indent="0" algn="l" defTabSz="914400" rtl="0" eaLnBrk="1" fontAlgn="auto" latinLnBrk="0" hangingPunct="1">
                        <a:lnSpc>
                          <a:spcPct val="100000"/>
                        </a:lnSpc>
                        <a:spcBef>
                          <a:spcPts val="1000"/>
                        </a:spcBef>
                        <a:spcAft>
                          <a:spcPts val="0"/>
                        </a:spcAft>
                        <a:buClrTx/>
                        <a:buSzTx/>
                        <a:buFont typeface="Arial" charset="0"/>
                        <a:buNone/>
                        <a:defRPr/>
                      </a:pPr>
                      <a:r>
                        <a:rPr lang="en-US" sz="1200" b="1" dirty="0">
                          <a:effectLst/>
                          <a:latin typeface="Calibri" pitchFamily="34" charset="0"/>
                          <a:ea typeface="Calibri" pitchFamily="34" charset="0"/>
                          <a:cs typeface="Times New Roman" pitchFamily="18" charset="0"/>
                        </a:rPr>
                        <a:t>Gauteng</a:t>
                      </a:r>
                      <a:r>
                        <a:rPr lang="en-US" sz="1200" b="0" baseline="0" dirty="0">
                          <a:effectLst/>
                          <a:latin typeface="Calibri" pitchFamily="34" charset="0"/>
                          <a:ea typeface="Calibri" pitchFamily="34" charset="0"/>
                          <a:cs typeface="Times New Roman" pitchFamily="18" charset="0"/>
                        </a:rPr>
                        <a:t> </a:t>
                      </a:r>
                      <a:endParaRPr lang="en-ZA" sz="1200" b="0" baseline="0" dirty="0">
                        <a:effectLst/>
                        <a:latin typeface="Calibri" pitchFamily="34" charset="0"/>
                        <a:ea typeface="Calibri" pitchFamily="34" charset="0"/>
                        <a:cs typeface="Times New Roman" pitchFamily="18" charset="0"/>
                      </a:endParaRPr>
                    </a:p>
                    <a:p>
                      <a:pPr marL="0" marR="0" lvl="0" indent="0" algn="l" defTabSz="914400" rtl="0" eaLnBrk="1" fontAlgn="auto" latinLnBrk="0" hangingPunct="1">
                        <a:lnSpc>
                          <a:spcPct val="100000"/>
                        </a:lnSpc>
                        <a:spcBef>
                          <a:spcPts val="1000"/>
                        </a:spcBef>
                        <a:spcAft>
                          <a:spcPts val="0"/>
                        </a:spcAft>
                        <a:buClrTx/>
                        <a:buSzTx/>
                        <a:buFont typeface="Arial" charset="0"/>
                        <a:buNone/>
                        <a:defRPr/>
                      </a:pPr>
                      <a:r>
                        <a:rPr lang="en-US" sz="1200" b="0" baseline="0" dirty="0">
                          <a:effectLst/>
                          <a:latin typeface="Calibri" pitchFamily="34" charset="0"/>
                          <a:ea typeface="Calibri" pitchFamily="34" charset="0"/>
                          <a:cs typeface="Times New Roman" pitchFamily="18" charset="0"/>
                        </a:rPr>
                        <a:t>30 Rescuers </a:t>
                      </a:r>
                      <a:endParaRPr lang="en-ZA" sz="1200" b="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charset="0"/>
                        <a:buNone/>
                        <a:defRPr/>
                      </a:pPr>
                      <a:r>
                        <a:rPr lang="en-US" sz="1200" b="0" dirty="0">
                          <a:effectLst/>
                          <a:latin typeface="Calibri" pitchFamily="34" charset="0"/>
                          <a:ea typeface="Calibri" pitchFamily="34" charset="0"/>
                          <a:cs typeface="Times New Roman" pitchFamily="18" charset="0"/>
                        </a:rPr>
                        <a:t>21 April 2022 </a:t>
                      </a:r>
                      <a:endParaRPr lang="en-ZA" sz="1200" b="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600"/>
                        </a:spcAft>
                      </a:pPr>
                      <a:r>
                        <a:rPr lang="en-US" sz="1200" b="0" dirty="0">
                          <a:effectLst/>
                          <a:latin typeface="Calibri" pitchFamily="34" charset="0"/>
                          <a:ea typeface="Calibri" pitchFamily="34" charset="0"/>
                          <a:cs typeface="Times New Roman" pitchFamily="18" charset="0"/>
                        </a:rPr>
                        <a:t>27 April 2022 </a:t>
                      </a:r>
                      <a:endParaRPr lang="en-ZA" sz="1200" b="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9600">
                <a:tc>
                  <a:txBody>
                    <a:bodyPr/>
                    <a:lstStyle/>
                    <a:p>
                      <a:pPr marL="0" marR="0" lvl="0" indent="0" algn="l" defTabSz="914400" rtl="0" eaLnBrk="1" fontAlgn="auto" latinLnBrk="0" hangingPunct="1">
                        <a:lnSpc>
                          <a:spcPct val="100000"/>
                        </a:lnSpc>
                        <a:spcBef>
                          <a:spcPts val="1000"/>
                        </a:spcBef>
                        <a:spcAft>
                          <a:spcPts val="0"/>
                        </a:spcAft>
                        <a:buClrTx/>
                        <a:buSzTx/>
                        <a:buFont typeface="Arial" charset="0"/>
                        <a:buNone/>
                        <a:defRPr/>
                      </a:pPr>
                      <a:r>
                        <a:rPr lang="en-US" sz="1200" b="1" dirty="0">
                          <a:solidFill>
                            <a:schemeClr val="tx1"/>
                          </a:solidFill>
                          <a:effectLst/>
                          <a:latin typeface="Calibri" pitchFamily="34" charset="0"/>
                          <a:ea typeface="Calibri" pitchFamily="34" charset="0"/>
                          <a:cs typeface="Times New Roman" pitchFamily="18" charset="0"/>
                        </a:rPr>
                        <a:t>Northwest - Rustenburg</a:t>
                      </a:r>
                      <a:r>
                        <a:rPr lang="en-US" sz="1200" b="1" baseline="0" dirty="0">
                          <a:solidFill>
                            <a:schemeClr val="tx1"/>
                          </a:solidFill>
                          <a:effectLst/>
                          <a:latin typeface="Calibri" pitchFamily="34" charset="0"/>
                          <a:ea typeface="Calibri" pitchFamily="34" charset="0"/>
                          <a:cs typeface="Times New Roman" pitchFamily="18" charset="0"/>
                        </a:rPr>
                        <a:t> </a:t>
                      </a:r>
                      <a:endParaRPr lang="en-ZA" sz="1200" b="1" dirty="0">
                        <a:solidFill>
                          <a:schemeClr val="tx1"/>
                        </a:solidFill>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charset="0"/>
                        <a:buNone/>
                        <a:defRPr/>
                      </a:pPr>
                      <a:r>
                        <a:rPr lang="en-US" sz="1200" b="0" dirty="0">
                          <a:effectLst/>
                          <a:latin typeface="Calibri" pitchFamily="34" charset="0"/>
                          <a:ea typeface="Calibri" pitchFamily="34" charset="0"/>
                          <a:cs typeface="Times New Roman" pitchFamily="18" charset="0"/>
                        </a:rPr>
                        <a:t>21 April 2022</a:t>
                      </a:r>
                      <a:r>
                        <a:rPr lang="en-US" sz="1200" b="0" baseline="0" dirty="0">
                          <a:effectLst/>
                          <a:latin typeface="Calibri" pitchFamily="34" charset="0"/>
                          <a:ea typeface="Calibri" pitchFamily="34" charset="0"/>
                          <a:cs typeface="Times New Roman" pitchFamily="18" charset="0"/>
                        </a:rPr>
                        <a:t> </a:t>
                      </a:r>
                      <a:endParaRPr lang="en-ZA" sz="1200" b="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600"/>
                        </a:spcAft>
                      </a:pPr>
                      <a:r>
                        <a:rPr lang="en-US" sz="1200" b="0" dirty="0">
                          <a:effectLst/>
                          <a:latin typeface="Calibri" pitchFamily="34" charset="0"/>
                          <a:ea typeface="Calibri" pitchFamily="34" charset="0"/>
                          <a:cs typeface="Times New Roman" pitchFamily="18" charset="0"/>
                        </a:rPr>
                        <a:t>29 April 2022</a:t>
                      </a:r>
                      <a:endParaRPr lang="en-ZA" sz="1200" b="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87477">
                <a:tc>
                  <a:txBody>
                    <a:bodyPr/>
                    <a:lstStyle/>
                    <a:p>
                      <a:pPr marL="0" marR="0" lvl="0" indent="0" algn="l" defTabSz="914400" rtl="0" eaLnBrk="1" fontAlgn="auto" latinLnBrk="0" hangingPunct="1">
                        <a:lnSpc>
                          <a:spcPct val="100000"/>
                        </a:lnSpc>
                        <a:spcBef>
                          <a:spcPts val="1000"/>
                        </a:spcBef>
                        <a:spcAft>
                          <a:spcPts val="0"/>
                        </a:spcAft>
                        <a:buClrTx/>
                        <a:buSzTx/>
                        <a:buFont typeface="Arial" charset="0"/>
                        <a:buNone/>
                        <a:defRPr/>
                      </a:pPr>
                      <a:r>
                        <a:rPr lang="en-US" sz="1200" b="1" dirty="0">
                          <a:solidFill>
                            <a:schemeClr val="tx1"/>
                          </a:solidFill>
                          <a:effectLst/>
                          <a:latin typeface="Calibri" pitchFamily="34" charset="0"/>
                          <a:ea typeface="Calibri" pitchFamily="34" charset="0"/>
                          <a:cs typeface="Times New Roman" pitchFamily="18" charset="0"/>
                        </a:rPr>
                        <a:t>Welkom</a:t>
                      </a:r>
                      <a:r>
                        <a:rPr lang="en-US" sz="1200" b="1" baseline="0" dirty="0">
                          <a:solidFill>
                            <a:schemeClr val="tx1"/>
                          </a:solidFill>
                          <a:effectLst/>
                          <a:latin typeface="Calibri" pitchFamily="34" charset="0"/>
                          <a:ea typeface="Calibri" pitchFamily="34" charset="0"/>
                          <a:cs typeface="Times New Roman" pitchFamily="18" charset="0"/>
                        </a:rPr>
                        <a:t> </a:t>
                      </a:r>
                      <a:endParaRPr lang="en-ZA" sz="1200" b="1" dirty="0">
                        <a:solidFill>
                          <a:schemeClr val="tx1"/>
                        </a:solidFill>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charset="0"/>
                        <a:buNone/>
                        <a:defRPr/>
                      </a:pPr>
                      <a:r>
                        <a:rPr lang="en-US" sz="1200" b="0" dirty="0">
                          <a:effectLst/>
                          <a:latin typeface="Calibri" pitchFamily="34" charset="0"/>
                          <a:ea typeface="Calibri" pitchFamily="34" charset="0"/>
                          <a:cs typeface="Times New Roman" pitchFamily="18" charset="0"/>
                        </a:rPr>
                        <a:t>29 April 2022</a:t>
                      </a:r>
                      <a:endParaRPr lang="en-ZA" sz="1200" b="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600"/>
                        </a:spcAft>
                      </a:pPr>
                      <a:r>
                        <a:rPr lang="en-US" sz="1200" b="0" dirty="0">
                          <a:effectLst/>
                          <a:latin typeface="Calibri" pitchFamily="34" charset="0"/>
                          <a:ea typeface="Calibri" pitchFamily="34" charset="0"/>
                          <a:cs typeface="Times New Roman" pitchFamily="18" charset="0"/>
                        </a:rPr>
                        <a:t>02</a:t>
                      </a:r>
                      <a:r>
                        <a:rPr lang="en-US" sz="1200" b="0" baseline="0" dirty="0">
                          <a:effectLst/>
                          <a:latin typeface="Calibri" pitchFamily="34" charset="0"/>
                          <a:ea typeface="Calibri" pitchFamily="34" charset="0"/>
                          <a:cs typeface="Times New Roman" pitchFamily="18" charset="0"/>
                        </a:rPr>
                        <a:t> April 2022</a:t>
                      </a:r>
                      <a:endParaRPr lang="en-ZA" sz="1200" b="0" dirty="0">
                        <a:effectLst/>
                        <a:latin typeface="Calibri" pitchFamily="34" charset="0"/>
                        <a:ea typeface="Calibri" pitchFamily="34" charset="0"/>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13" name="Content Placeholder 3">
            <a:extLst>
              <a:ext uri="{FF2B5EF4-FFF2-40B4-BE49-F238E27FC236}">
                <a16:creationId xmlns:a16="http://schemas.microsoft.com/office/drawing/2014/main" id="{C20F16FA-3237-7BF7-561C-41A02630DFA5}"/>
              </a:ext>
            </a:extLst>
          </p:cNvPr>
          <p:cNvSpPr txBox="1"/>
          <p:nvPr/>
        </p:nvSpPr>
        <p:spPr>
          <a:xfrm>
            <a:off x="6334125" y="5581650"/>
            <a:ext cx="5124450" cy="115570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pPr marL="0" fontAlgn="auto">
              <a:spcAft>
                <a:spcPts val="0"/>
              </a:spcAft>
              <a:buFont typeface="Arial" charset="0"/>
              <a:buNone/>
              <a:defRPr/>
            </a:pPr>
            <a:r>
              <a:rPr lang="en-GB" sz="1600" b="1" dirty="0">
                <a:ea typeface="Calibri" pitchFamily="34" charset="0"/>
                <a:cs typeface="Arial" charset="0"/>
                <a:sym typeface="+mn-ea"/>
              </a:rPr>
              <a:t> </a:t>
            </a:r>
          </a:p>
          <a:p>
            <a:pPr fontAlgn="auto">
              <a:spcAft>
                <a:spcPts val="0"/>
              </a:spcAft>
              <a:defRPr/>
            </a:pPr>
            <a:r>
              <a:rPr lang="en-ZA" sz="6400" b="1" dirty="0">
                <a:sym typeface="+mn-ea"/>
              </a:rPr>
              <a:t>TOTAL CALL OUTS             		 : 760</a:t>
            </a:r>
          </a:p>
          <a:p>
            <a:pPr fontAlgn="auto">
              <a:spcAft>
                <a:spcPts val="0"/>
              </a:spcAft>
              <a:defRPr/>
            </a:pPr>
            <a:r>
              <a:rPr lang="en-ZA" sz="6400" b="1" dirty="0">
                <a:sym typeface="+mn-ea"/>
              </a:rPr>
              <a:t>TOTAL RESCUED 			:165</a:t>
            </a:r>
          </a:p>
          <a:p>
            <a:pPr fontAlgn="auto">
              <a:spcAft>
                <a:spcPts val="0"/>
              </a:spcAft>
              <a:defRPr/>
            </a:pPr>
            <a:r>
              <a:rPr lang="en-ZA" sz="6400" b="1" dirty="0">
                <a:sym typeface="+mn-ea"/>
              </a:rPr>
              <a:t>TOTAL BODIES RECOVERD		: 448</a:t>
            </a:r>
          </a:p>
          <a:p>
            <a:pPr fontAlgn="auto">
              <a:spcAft>
                <a:spcPts val="0"/>
              </a:spcAft>
              <a:defRPr/>
            </a:pPr>
            <a:r>
              <a:rPr lang="en-ZA" sz="6400" b="1" dirty="0">
                <a:sym typeface="+mn-ea"/>
              </a:rPr>
              <a:t>HUMANITARIAN ASSISSTANCE 	: 15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Google Shape;22642;p15">
            <a:extLst>
              <a:ext uri="{FF2B5EF4-FFF2-40B4-BE49-F238E27FC236}">
                <a16:creationId xmlns:a16="http://schemas.microsoft.com/office/drawing/2014/main" id="{12BF4AF5-9CD1-71BD-BE8F-83EC54AD1193}"/>
              </a:ext>
            </a:extLst>
          </p:cNvPr>
          <p:cNvSpPr>
            <a:spLocks noGrp="1" noChangeArrowheads="1"/>
          </p:cNvSpPr>
          <p:nvPr>
            <p:ph type="sldNum" sz="quarter" idx="12"/>
          </p:nvPr>
        </p:nvSpPr>
        <p:spPr bwMode="auto">
          <a:xfrm>
            <a:off x="807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B0A870A7-FF48-4792-8CBC-90C8E2C0FD4C}" type="slidenum">
              <a:rPr lang="en-ZA" altLang="en-US" sz="1600">
                <a:solidFill>
                  <a:srgbClr val="FFFFFF"/>
                </a:solidFill>
                <a:latin typeface="Calibri" panose="020F0502020204030204" pitchFamily="34" charset="0"/>
              </a:rPr>
              <a:pPr/>
              <a:t>12</a:t>
            </a:fld>
            <a:endParaRPr lang="en-ZA" altLang="en-US" sz="1600">
              <a:solidFill>
                <a:srgbClr val="FFFFFF"/>
              </a:solidFill>
              <a:latin typeface="Calibri" panose="020F0502020204030204" pitchFamily="34" charset="0"/>
            </a:endParaRPr>
          </a:p>
        </p:txBody>
      </p:sp>
      <p:sp>
        <p:nvSpPr>
          <p:cNvPr id="39939" name="Google Shape;22644;p15">
            <a:extLst>
              <a:ext uri="{FF2B5EF4-FFF2-40B4-BE49-F238E27FC236}">
                <a16:creationId xmlns:a16="http://schemas.microsoft.com/office/drawing/2014/main" id="{60FDB0B1-D684-3D74-2659-9545E29A9DAC}"/>
              </a:ext>
            </a:extLst>
          </p:cNvPr>
          <p:cNvSpPr txBox="1">
            <a:spLocks noChangeArrowheads="1"/>
          </p:cNvSpPr>
          <p:nvPr/>
        </p:nvSpPr>
        <p:spPr bwMode="auto">
          <a:xfrm>
            <a:off x="1558925" y="644842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zh-CN" altLang="en-US" sz="1200">
              <a:solidFill>
                <a:srgbClr val="000000"/>
              </a:solidFill>
              <a:latin typeface="Calibri" panose="020F0502020204030204" pitchFamily="34" charset="0"/>
              <a:sym typeface="Arial" panose="020B0604020202020204" pitchFamily="34" charset="0"/>
            </a:endParaRPr>
          </a:p>
        </p:txBody>
      </p:sp>
      <p:graphicFrame>
        <p:nvGraphicFramePr>
          <p:cNvPr id="2" name="Table 1">
            <a:extLst>
              <a:ext uri="{FF2B5EF4-FFF2-40B4-BE49-F238E27FC236}">
                <a16:creationId xmlns:a16="http://schemas.microsoft.com/office/drawing/2014/main" id="{41E27450-2D60-2EB3-1B55-95307F95680D}"/>
              </a:ext>
            </a:extLst>
          </p:cNvPr>
          <p:cNvGraphicFramePr>
            <a:graphicFrameLocks noGrp="1"/>
          </p:cNvGraphicFramePr>
          <p:nvPr/>
        </p:nvGraphicFramePr>
        <p:xfrm>
          <a:off x="133350" y="819150"/>
          <a:ext cx="8048625" cy="5829300"/>
        </p:xfrm>
        <a:graphic>
          <a:graphicData uri="http://schemas.openxmlformats.org/drawingml/2006/table">
            <a:tbl>
              <a:tblPr firstRow="1" bandRow="1"/>
              <a:tblGrid>
                <a:gridCol w="1533526">
                  <a:extLst>
                    <a:ext uri="{9D8B030D-6E8A-4147-A177-3AD203B41FA5}">
                      <a16:colId xmlns:a16="http://schemas.microsoft.com/office/drawing/2014/main" val="20000"/>
                    </a:ext>
                  </a:extLst>
                </a:gridCol>
                <a:gridCol w="1171575">
                  <a:extLst>
                    <a:ext uri="{9D8B030D-6E8A-4147-A177-3AD203B41FA5}">
                      <a16:colId xmlns:a16="http://schemas.microsoft.com/office/drawing/2014/main" val="20001"/>
                    </a:ext>
                  </a:extLst>
                </a:gridCol>
                <a:gridCol w="756624">
                  <a:extLst>
                    <a:ext uri="{9D8B030D-6E8A-4147-A177-3AD203B41FA5}">
                      <a16:colId xmlns:a16="http://schemas.microsoft.com/office/drawing/2014/main" val="20002"/>
                    </a:ext>
                  </a:extLst>
                </a:gridCol>
                <a:gridCol w="1049939">
                  <a:extLst>
                    <a:ext uri="{9D8B030D-6E8A-4147-A177-3AD203B41FA5}">
                      <a16:colId xmlns:a16="http://schemas.microsoft.com/office/drawing/2014/main" val="20003"/>
                    </a:ext>
                  </a:extLst>
                </a:gridCol>
                <a:gridCol w="1730525">
                  <a:extLst>
                    <a:ext uri="{9D8B030D-6E8A-4147-A177-3AD203B41FA5}">
                      <a16:colId xmlns:a16="http://schemas.microsoft.com/office/drawing/2014/main" val="20004"/>
                    </a:ext>
                  </a:extLst>
                </a:gridCol>
                <a:gridCol w="1806436">
                  <a:extLst>
                    <a:ext uri="{9D8B030D-6E8A-4147-A177-3AD203B41FA5}">
                      <a16:colId xmlns:a16="http://schemas.microsoft.com/office/drawing/2014/main" val="20005"/>
                    </a:ext>
                  </a:extLst>
                </a:gridCol>
              </a:tblGrid>
              <a:tr h="741538">
                <a:tc>
                  <a:txBody>
                    <a:bodyPr/>
                    <a:lstStyle/>
                    <a:p>
                      <a:r>
                        <a:rPr lang="en-US" sz="1400" b="1" dirty="0">
                          <a:solidFill>
                            <a:schemeClr val="tx1"/>
                          </a:solidFill>
                          <a:latin typeface="Arial" charset="0"/>
                          <a:cs typeface="Arial" charset="0"/>
                        </a:rPr>
                        <a:t> District </a:t>
                      </a:r>
                    </a:p>
                  </a:txBody>
                  <a:tcPr>
                    <a:solidFill>
                      <a:schemeClr val="bg1">
                        <a:lumMod val="85000"/>
                      </a:schemeClr>
                    </a:solidFill>
                  </a:tcPr>
                </a:tc>
                <a:tc>
                  <a:txBody>
                    <a:bodyPr/>
                    <a:lstStyle/>
                    <a:p>
                      <a:pPr marR="0" algn="l" rtl="0">
                        <a:lnSpc>
                          <a:spcPct val="100000"/>
                        </a:lnSpc>
                        <a:spcBef>
                          <a:spcPts val="0"/>
                        </a:spcBef>
                        <a:spcAft>
                          <a:spcPts val="0"/>
                        </a:spcAft>
                        <a:buClr>
                          <a:srgbClr val="000000"/>
                        </a:buClr>
                        <a:buFont typeface="Arial" charset="0"/>
                      </a:pPr>
                      <a:r>
                        <a:rPr lang="en-US" sz="1400" b="1" i="0" u="none" strike="noStrike" cap="none" dirty="0">
                          <a:solidFill>
                            <a:schemeClr val="tx1"/>
                          </a:solidFill>
                          <a:latin typeface="Arial" charset="0"/>
                          <a:ea typeface="+mn-ea"/>
                          <a:cs typeface="Arial" charset="0"/>
                          <a:sym typeface="Arial" charset="0"/>
                        </a:rPr>
                        <a:t>Local Municipality</a:t>
                      </a:r>
                    </a:p>
                  </a:txBody>
                  <a:tcPr>
                    <a:solidFill>
                      <a:schemeClr val="bg1">
                        <a:lumMod val="85000"/>
                      </a:schemeClr>
                    </a:solidFill>
                  </a:tcPr>
                </a:tc>
                <a:tc>
                  <a:txBody>
                    <a:bodyPr/>
                    <a:lstStyle/>
                    <a:p>
                      <a:pPr marR="0" algn="l" rtl="0">
                        <a:lnSpc>
                          <a:spcPct val="100000"/>
                        </a:lnSpc>
                        <a:spcBef>
                          <a:spcPts val="0"/>
                        </a:spcBef>
                        <a:spcAft>
                          <a:spcPts val="0"/>
                        </a:spcAft>
                        <a:buClr>
                          <a:srgbClr val="000000"/>
                        </a:buClr>
                        <a:buFont typeface="Arial" charset="0"/>
                      </a:pPr>
                      <a:r>
                        <a:rPr lang="en-US" sz="1400" b="1" i="0" u="none" strike="noStrike" cap="none" dirty="0">
                          <a:solidFill>
                            <a:schemeClr val="tx1"/>
                          </a:solidFill>
                          <a:latin typeface="Arial" charset="0"/>
                          <a:ea typeface="+mn-ea"/>
                          <a:cs typeface="Arial" charset="0"/>
                          <a:sym typeface="Arial" charset="0"/>
                        </a:rPr>
                        <a:t>No. of Shelters </a:t>
                      </a:r>
                    </a:p>
                  </a:txBody>
                  <a:tcPr>
                    <a:solidFill>
                      <a:schemeClr val="bg1">
                        <a:lumMod val="85000"/>
                      </a:schemeClr>
                    </a:solidFill>
                  </a:tcPr>
                </a:tc>
                <a:tc>
                  <a:txBody>
                    <a:bodyPr/>
                    <a:lstStyle/>
                    <a:p>
                      <a:pPr marR="0" algn="l" rtl="0">
                        <a:lnSpc>
                          <a:spcPct val="100000"/>
                        </a:lnSpc>
                        <a:spcBef>
                          <a:spcPts val="0"/>
                        </a:spcBef>
                        <a:spcAft>
                          <a:spcPts val="0"/>
                        </a:spcAft>
                        <a:buClr>
                          <a:srgbClr val="000000"/>
                        </a:buClr>
                        <a:buFont typeface="Arial" charset="0"/>
                      </a:pPr>
                      <a:r>
                        <a:rPr lang="en-US" sz="1400" b="1" i="0" u="none" strike="noStrike" cap="none" dirty="0">
                          <a:solidFill>
                            <a:schemeClr val="tx1"/>
                          </a:solidFill>
                          <a:latin typeface="Arial" charset="0"/>
                          <a:ea typeface="+mn-ea"/>
                          <a:cs typeface="Arial" charset="0"/>
                          <a:sym typeface="Arial" charset="0"/>
                        </a:rPr>
                        <a:t>No of  People</a:t>
                      </a:r>
                      <a:r>
                        <a:rPr lang="en-US" sz="1400" b="1" i="0" u="none" strike="noStrike" cap="none" baseline="0" dirty="0">
                          <a:solidFill>
                            <a:schemeClr val="tx1"/>
                          </a:solidFill>
                          <a:latin typeface="Arial" charset="0"/>
                          <a:ea typeface="+mn-ea"/>
                          <a:cs typeface="Arial" charset="0"/>
                          <a:sym typeface="Arial" charset="0"/>
                        </a:rPr>
                        <a:t> </a:t>
                      </a:r>
                      <a:endParaRPr lang="en-US" sz="1400" b="1" i="0" u="none" strike="noStrike" cap="none" dirty="0">
                        <a:solidFill>
                          <a:schemeClr val="tx1"/>
                        </a:solidFill>
                        <a:latin typeface="Arial" charset="0"/>
                        <a:ea typeface="+mn-ea"/>
                        <a:cs typeface="Arial" charset="0"/>
                        <a:sym typeface="Arial" charset="0"/>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1" i="0" u="none" strike="noStrike" kern="0" cap="none" spc="0" normalizeH="0" baseline="0" noProof="0" dirty="0">
                          <a:ln>
                            <a:noFill/>
                          </a:ln>
                          <a:solidFill>
                            <a:schemeClr val="tx1"/>
                          </a:solidFill>
                          <a:effectLst/>
                          <a:uLnTx/>
                          <a:uFillTx/>
                          <a:latin typeface="Arial" charset="0"/>
                          <a:ea typeface="+mn-ea"/>
                          <a:cs typeface="Arial" charset="0"/>
                          <a:sym typeface="Arial" charset="0"/>
                        </a:rPr>
                        <a:t>Support provided </a:t>
                      </a:r>
                    </a:p>
                    <a:p>
                      <a:pPr marR="0" algn="l" rtl="0">
                        <a:lnSpc>
                          <a:spcPct val="100000"/>
                        </a:lnSpc>
                        <a:spcBef>
                          <a:spcPts val="0"/>
                        </a:spcBef>
                        <a:spcAft>
                          <a:spcPts val="0"/>
                        </a:spcAft>
                        <a:buClr>
                          <a:srgbClr val="000000"/>
                        </a:buClr>
                        <a:buFont typeface="Arial" charset="0"/>
                      </a:pPr>
                      <a:endParaRPr lang="en-US" sz="1400" b="1" i="0" u="none" strike="noStrike" cap="none" dirty="0">
                        <a:solidFill>
                          <a:schemeClr val="tx1"/>
                        </a:solidFill>
                        <a:latin typeface="Arial" charset="0"/>
                        <a:ea typeface="+mn-ea"/>
                        <a:cs typeface="Arial" charset="0"/>
                        <a:sym typeface="Arial" charset="0"/>
                      </a:endParaRPr>
                    </a:p>
                  </a:txBody>
                  <a:tcPr>
                    <a:solidFill>
                      <a:schemeClr val="bg1">
                        <a:lumMod val="85000"/>
                      </a:schemeClr>
                    </a:solidFill>
                  </a:tcPr>
                </a:tc>
                <a:tc>
                  <a:txBody>
                    <a:bodyPr/>
                    <a:lstStyle/>
                    <a:p>
                      <a:pPr marR="0" algn="l" rtl="0">
                        <a:lnSpc>
                          <a:spcPct val="100000"/>
                        </a:lnSpc>
                        <a:spcBef>
                          <a:spcPts val="0"/>
                        </a:spcBef>
                        <a:spcAft>
                          <a:spcPts val="0"/>
                        </a:spcAft>
                        <a:buClr>
                          <a:srgbClr val="000000"/>
                        </a:buClr>
                        <a:buFont typeface="Arial" charset="0"/>
                      </a:pPr>
                      <a:r>
                        <a:rPr lang="en-US" sz="1400" b="1" i="0" u="none" strike="noStrike" cap="none" dirty="0">
                          <a:solidFill>
                            <a:schemeClr val="tx1"/>
                          </a:solidFill>
                          <a:latin typeface="Arial" charset="0"/>
                          <a:ea typeface="+mn-ea"/>
                          <a:cs typeface="Arial" charset="0"/>
                          <a:sym typeface="Arial" charset="0"/>
                        </a:rPr>
                        <a:t>Organization</a:t>
                      </a:r>
                      <a:r>
                        <a:rPr lang="en-US" sz="1400" b="1" i="0" u="none" strike="noStrike" cap="none" baseline="0" dirty="0">
                          <a:solidFill>
                            <a:schemeClr val="tx1"/>
                          </a:solidFill>
                          <a:latin typeface="Arial" charset="0"/>
                          <a:ea typeface="+mn-ea"/>
                          <a:cs typeface="Arial" charset="0"/>
                          <a:sym typeface="Arial" charset="0"/>
                        </a:rPr>
                        <a:t> Providing support </a:t>
                      </a:r>
                      <a:r>
                        <a:rPr lang="en-US" sz="1400" b="1" i="0" u="none" strike="noStrike" cap="none" dirty="0">
                          <a:solidFill>
                            <a:schemeClr val="tx1"/>
                          </a:solidFill>
                          <a:latin typeface="Arial" charset="0"/>
                          <a:ea typeface="+mn-ea"/>
                          <a:cs typeface="Arial" charset="0"/>
                          <a:sym typeface="Arial" charset="0"/>
                        </a:rPr>
                        <a:t> </a:t>
                      </a:r>
                    </a:p>
                  </a:txBody>
                  <a:tcPr>
                    <a:solidFill>
                      <a:schemeClr val="bg1">
                        <a:lumMod val="85000"/>
                      </a:schemeClr>
                    </a:solidFill>
                  </a:tcPr>
                </a:tc>
                <a:extLst>
                  <a:ext uri="{0D108BD9-81ED-4DB2-BD59-A6C34878D82A}">
                    <a16:rowId xmlns:a16="http://schemas.microsoft.com/office/drawing/2014/main" val="10000"/>
                  </a:ext>
                </a:extLst>
              </a:tr>
              <a:tr h="74153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noProof="0" dirty="0">
                          <a:ln>
                            <a:noFill/>
                          </a:ln>
                          <a:solidFill>
                            <a:schemeClr val="tx1"/>
                          </a:solidFill>
                          <a:effectLst/>
                          <a:uLnTx/>
                          <a:uFillTx/>
                          <a:latin typeface="Arial" charset="0"/>
                          <a:ea typeface="+mn-ea"/>
                          <a:cs typeface="Arial" charset="0"/>
                          <a:sym typeface="Arial" charset="0"/>
                        </a:rPr>
                        <a:t>UMgungundlovu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err="1">
                          <a:ln>
                            <a:noFill/>
                          </a:ln>
                          <a:solidFill>
                            <a:schemeClr val="tx1"/>
                          </a:solidFill>
                          <a:effectLst/>
                          <a:uLnTx/>
                          <a:uFillTx/>
                          <a:latin typeface="Arial" charset="0"/>
                          <a:ea typeface="+mn-ea"/>
                          <a:cs typeface="Arial" charset="0"/>
                          <a:sym typeface="Arial" charset="0"/>
                        </a:rPr>
                        <a:t>Msunduzi</a:t>
                      </a:r>
                      <a:endPar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 01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35</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noProof="0" dirty="0">
                          <a:ln>
                            <a:noFill/>
                          </a:ln>
                          <a:solidFill>
                            <a:schemeClr val="tx1"/>
                          </a:solidFill>
                          <a:effectLst/>
                          <a:uLnTx/>
                          <a:uFillTx/>
                          <a:latin typeface="Arial" charset="0"/>
                          <a:ea typeface="+mn-ea"/>
                          <a:cs typeface="Arial" charset="0"/>
                        </a:rPr>
                        <a:t>Blankets, sponges, vanity packs and hot meals</a:t>
                      </a:r>
                      <a:endParaRPr kumimoji="0" lang="en-ZA" sz="1400" b="0" i="0" u="none" strike="noStrike" kern="0" cap="none" spc="0" normalizeH="0" baseline="0" noProof="0" dirty="0">
                        <a:ln>
                          <a:noFill/>
                        </a:ln>
                        <a:solidFill>
                          <a:schemeClr val="tx1"/>
                        </a:solidFill>
                        <a:effectLst/>
                        <a:uLnTx/>
                        <a:uFillTx/>
                        <a:latin typeface="Arial" charset="0"/>
                        <a:ea typeface="+mn-ea"/>
                        <a:cs typeface="Arial"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lang="en-US" sz="1400" b="0" i="0" u="none" strike="noStrike" cap="none" dirty="0">
                          <a:solidFill>
                            <a:schemeClr val="tx1"/>
                          </a:solidFill>
                          <a:latin typeface="Arial" charset="0"/>
                          <a:ea typeface="+mn-ea"/>
                          <a:cs typeface="Arial" charset="0"/>
                          <a:sym typeface="Arial" charset="0"/>
                        </a:rPr>
                        <a:t>SASSA, DSD </a:t>
                      </a:r>
                      <a:r>
                        <a:rPr kumimoji="0" lang="en-ZA" sz="1400" b="0" i="0" u="none" strike="noStrike" kern="0" cap="none" spc="0" normalizeH="0" baseline="0" noProof="0" dirty="0">
                          <a:ln>
                            <a:noFill/>
                          </a:ln>
                          <a:solidFill>
                            <a:prstClr val="black"/>
                          </a:solidFill>
                          <a:effectLst/>
                          <a:uLnTx/>
                          <a:uFillTx/>
                          <a:latin typeface="Arial" charset="0"/>
                          <a:ea typeface="+mn-ea"/>
                          <a:cs typeface="Arial" charset="0"/>
                        </a:rPr>
                        <a:t>&amp; NGOs</a:t>
                      </a:r>
                      <a:endParaRPr kumimoji="0" lang="en-US" sz="1400" b="0" i="0" u="none" strike="noStrike" kern="0" cap="none" spc="0" normalizeH="0" baseline="0" noProof="0" dirty="0">
                        <a:ln>
                          <a:noFill/>
                        </a:ln>
                        <a:solidFill>
                          <a:schemeClr val="tx1"/>
                        </a:solidFill>
                        <a:effectLst/>
                        <a:uLnTx/>
                        <a:uFillTx/>
                        <a:latin typeface="Arial" charset="0"/>
                        <a:ea typeface="+mn-ea"/>
                        <a:cs typeface="Arial" charset="0"/>
                        <a:sym typeface="Arial" charset="0"/>
                      </a:endParaRPr>
                    </a:p>
                  </a:txBody>
                  <a:tcPr/>
                </a:tc>
                <a:extLst>
                  <a:ext uri="{0D108BD9-81ED-4DB2-BD59-A6C34878D82A}">
                    <a16:rowId xmlns:a16="http://schemas.microsoft.com/office/drawing/2014/main" val="10001"/>
                  </a:ext>
                </a:extLst>
              </a:tr>
              <a:tr h="741538">
                <a:tc row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noProof="0" dirty="0" err="1">
                          <a:ln>
                            <a:noFill/>
                          </a:ln>
                          <a:solidFill>
                            <a:schemeClr val="tx1"/>
                          </a:solidFill>
                          <a:effectLst/>
                          <a:uLnTx/>
                          <a:uFillTx/>
                          <a:latin typeface="Arial" charset="0"/>
                          <a:ea typeface="+mn-ea"/>
                          <a:cs typeface="Arial" charset="0"/>
                          <a:sym typeface="Arial" charset="0"/>
                        </a:rPr>
                        <a:t>Ilembe</a:t>
                      </a:r>
                      <a:r>
                        <a:rPr kumimoji="0" lang="en-US" sz="1400" b="0" i="0" u="none" strike="noStrike" kern="0" cap="none" spc="0" normalizeH="0" baseline="0" noProof="0" dirty="0">
                          <a:ln>
                            <a:noFill/>
                          </a:ln>
                          <a:solidFill>
                            <a:schemeClr val="tx1"/>
                          </a:solidFill>
                          <a:effectLst/>
                          <a:uLnTx/>
                          <a:uFillTx/>
                          <a:latin typeface="Arial" charset="0"/>
                          <a:ea typeface="+mn-ea"/>
                          <a:cs typeface="Arial" charset="0"/>
                          <a:sym typeface="Arial" charset="0"/>
                        </a:rPr>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KwaDukuza</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09</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245</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noProof="0" dirty="0">
                          <a:ln>
                            <a:noFill/>
                          </a:ln>
                          <a:solidFill>
                            <a:schemeClr val="tx1"/>
                          </a:solidFill>
                          <a:effectLst/>
                          <a:uLnTx/>
                          <a:uFillTx/>
                          <a:latin typeface="Arial" charset="0"/>
                          <a:ea typeface="+mn-ea"/>
                          <a:cs typeface="Arial" charset="0"/>
                        </a:rPr>
                        <a:t>Blankets, sponges, vanity packs and hot meals</a:t>
                      </a:r>
                      <a:endParaRPr kumimoji="0" lang="en-ZA" sz="1400" b="0" i="0" u="none" strike="noStrike" kern="0" cap="none" spc="0" normalizeH="0" baseline="0" noProof="0" dirty="0">
                        <a:ln>
                          <a:noFill/>
                        </a:ln>
                        <a:solidFill>
                          <a:schemeClr val="tx1"/>
                        </a:solidFill>
                        <a:effectLst/>
                        <a:uLnTx/>
                        <a:uFillTx/>
                        <a:latin typeface="Arial" charset="0"/>
                        <a:ea typeface="+mn-ea"/>
                        <a:cs typeface="Arial"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lang="en-US" sz="1400" b="0" i="0" u="none" strike="noStrike" cap="none" dirty="0">
                          <a:solidFill>
                            <a:schemeClr val="tx1"/>
                          </a:solidFill>
                          <a:latin typeface="Arial" charset="0"/>
                          <a:ea typeface="+mn-ea"/>
                          <a:cs typeface="Arial" charset="0"/>
                          <a:sym typeface="Arial" charset="0"/>
                        </a:rPr>
                        <a:t>SASSA,DSD </a:t>
                      </a:r>
                      <a:r>
                        <a:rPr kumimoji="0" lang="en-ZA" sz="1400" b="0" i="0" u="none" strike="noStrike" kern="0" cap="none" spc="0" normalizeH="0" baseline="0" noProof="0" dirty="0">
                          <a:ln>
                            <a:noFill/>
                          </a:ln>
                          <a:solidFill>
                            <a:prstClr val="black"/>
                          </a:solidFill>
                          <a:effectLst/>
                          <a:uLnTx/>
                          <a:uFillTx/>
                          <a:latin typeface="Arial" charset="0"/>
                          <a:ea typeface="+mn-ea"/>
                          <a:cs typeface="Arial" charset="0"/>
                        </a:rPr>
                        <a:t>&amp; NGOs</a:t>
                      </a:r>
                      <a:endParaRPr lang="en-US" sz="1400" b="0" i="0" u="none" strike="noStrike" cap="none" dirty="0">
                        <a:solidFill>
                          <a:schemeClr val="tx1"/>
                        </a:solidFill>
                        <a:latin typeface="Arial" charset="0"/>
                        <a:ea typeface="+mn-ea"/>
                        <a:cs typeface="Arial" charset="0"/>
                        <a:sym typeface="Arial" charset="0"/>
                      </a:endParaRPr>
                    </a:p>
                  </a:txBody>
                  <a:tcPr/>
                </a:tc>
                <a:extLst>
                  <a:ext uri="{0D108BD9-81ED-4DB2-BD59-A6C34878D82A}">
                    <a16:rowId xmlns:a16="http://schemas.microsoft.com/office/drawing/2014/main" val="10002"/>
                  </a:ext>
                </a:extLst>
              </a:tr>
              <a:tr h="484046">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ZA" sz="1400" b="0" i="0" u="none" strike="noStrike" kern="0" cap="none" spc="0" normalizeH="0" baseline="0" dirty="0">
                          <a:ln>
                            <a:noFill/>
                          </a:ln>
                          <a:solidFill>
                            <a:schemeClr val="tx1"/>
                          </a:solidFill>
                          <a:effectLst/>
                          <a:uLnTx/>
                          <a:uFillTx/>
                          <a:latin typeface="Arial" charset="0"/>
                          <a:ea typeface="+mn-ea"/>
                          <a:cs typeface="Arial" charset="0"/>
                        </a:rPr>
                        <a:t>Ndwedwe</a:t>
                      </a:r>
                    </a:p>
                  </a:txBody>
                  <a:tcPr/>
                </a:tc>
                <a:tc gridSpan="4">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ZA" sz="1400" b="0" i="0" u="none" strike="noStrike" kern="0" cap="none" spc="0" normalizeH="0" baseline="0" dirty="0">
                          <a:ln>
                            <a:noFill/>
                          </a:ln>
                          <a:solidFill>
                            <a:schemeClr val="tx1"/>
                          </a:solidFill>
                          <a:effectLst/>
                          <a:uLnTx/>
                          <a:uFillTx/>
                          <a:latin typeface="Arial" charset="0"/>
                          <a:ea typeface="+mn-ea"/>
                          <a:cs typeface="Arial" charset="0"/>
                        </a:rPr>
                        <a:t>Shelter closed. </a:t>
                      </a:r>
                      <a:r>
                        <a:rPr kumimoji="0" lang="en-GB" sz="1400" b="0" i="0" u="none" strike="noStrike" kern="0" cap="none" spc="0" normalizeH="0" baseline="0" dirty="0">
                          <a:ln>
                            <a:noFill/>
                          </a:ln>
                          <a:solidFill>
                            <a:schemeClr val="tx1"/>
                          </a:solidFill>
                          <a:effectLst/>
                          <a:uLnTx/>
                          <a:uFillTx/>
                          <a:latin typeface="Arial" charset="0"/>
                          <a:ea typeface="+mn-ea"/>
                          <a:cs typeface="Arial" charset="0"/>
                        </a:rPr>
                        <a:t>People have managed to get back to their homes </a:t>
                      </a:r>
                      <a:endParaRPr kumimoji="0" lang="en-ZA" sz="1400" b="0" i="0" u="none" strike="noStrike" kern="0" cap="none" spc="0" normalizeH="0" baseline="0" dirty="0">
                        <a:ln>
                          <a:noFill/>
                        </a:ln>
                        <a:solidFill>
                          <a:schemeClr val="tx1"/>
                        </a:solidFill>
                        <a:effectLst/>
                        <a:uLnTx/>
                        <a:uFillTx/>
                        <a:latin typeface="Arial" charset="0"/>
                        <a:ea typeface="+mn-ea"/>
                        <a:cs typeface="Arial" charset="0"/>
                      </a:endParaRPr>
                    </a:p>
                  </a:txBody>
                  <a:tcPr/>
                </a:tc>
                <a:tc hMerge="1">
                  <a:txBody>
                    <a:bodyPr/>
                    <a:lstStyle/>
                    <a:p>
                      <a:endParaRPr lang="en-US"/>
                    </a:p>
                  </a:txBody>
                  <a:tcPr/>
                </a:tc>
                <a:tc hMerge="1">
                  <a:txBody>
                    <a:bodyPr/>
                    <a:lstStyle/>
                    <a:p>
                      <a:endParaRPr lang="en-US"/>
                    </a:p>
                  </a:txBody>
                  <a:tcPr marL="68580" marR="68580" marT="0" marB="0"/>
                </a:tc>
                <a:tc hMerge="1">
                  <a:txBody>
                    <a:bodyPr/>
                    <a:lstStyle/>
                    <a:p>
                      <a:endParaRPr lang="en-US"/>
                    </a:p>
                  </a:txBody>
                  <a:tcPr marL="68580" marR="68580" marT="0" marB="0"/>
                </a:tc>
                <a:extLst>
                  <a:ext uri="{0D108BD9-81ED-4DB2-BD59-A6C34878D82A}">
                    <a16:rowId xmlns:a16="http://schemas.microsoft.com/office/drawing/2014/main" val="10003"/>
                  </a:ext>
                </a:extLst>
              </a:tr>
              <a:tr h="64884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noProof="0" dirty="0">
                          <a:ln>
                            <a:noFill/>
                          </a:ln>
                          <a:solidFill>
                            <a:schemeClr val="tx1"/>
                          </a:solidFill>
                          <a:effectLst/>
                          <a:uLnTx/>
                          <a:uFillTx/>
                          <a:latin typeface="Arial" charset="0"/>
                          <a:ea typeface="+mn-ea"/>
                          <a:cs typeface="Arial" charset="0"/>
                          <a:sym typeface="Arial" charset="0"/>
                        </a:rPr>
                        <a:t>UGu</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Umzumbe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01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12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noProof="0" dirty="0">
                          <a:ln>
                            <a:noFill/>
                          </a:ln>
                          <a:solidFill>
                            <a:schemeClr val="tx1"/>
                          </a:solidFill>
                          <a:effectLst/>
                          <a:uLnTx/>
                          <a:uFillTx/>
                          <a:latin typeface="Arial" charset="0"/>
                          <a:ea typeface="+mn-ea"/>
                          <a:cs typeface="Arial" charset="0"/>
                        </a:rPr>
                        <a:t>Blankets, sponges, vanity packs and hot meals</a:t>
                      </a:r>
                      <a:endParaRPr kumimoji="0" lang="en-ZA" sz="1400" b="0" i="0" u="none" strike="noStrike" kern="0" cap="none" spc="0" normalizeH="0" baseline="0" noProof="0" dirty="0">
                        <a:ln>
                          <a:noFill/>
                        </a:ln>
                        <a:solidFill>
                          <a:schemeClr val="tx1"/>
                        </a:solidFill>
                        <a:effectLst/>
                        <a:uLnTx/>
                        <a:uFillTx/>
                        <a:latin typeface="Arial" charset="0"/>
                        <a:ea typeface="+mn-ea"/>
                        <a:cs typeface="Arial"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ZA" sz="1400" b="0" i="0" u="none" strike="noStrike" kern="0" cap="none" spc="0" normalizeH="0" baseline="0" dirty="0">
                          <a:ln>
                            <a:noFill/>
                          </a:ln>
                          <a:solidFill>
                            <a:schemeClr val="tx1"/>
                          </a:solidFill>
                          <a:effectLst/>
                          <a:uLnTx/>
                          <a:uFillTx/>
                          <a:latin typeface="Arial" charset="0"/>
                          <a:ea typeface="+mn-ea"/>
                          <a:cs typeface="Arial" charset="0"/>
                        </a:rPr>
                        <a:t>SASSA, DSD </a:t>
                      </a:r>
                      <a:r>
                        <a:rPr kumimoji="0" lang="en-ZA" sz="1400" b="0" i="0" u="none" strike="noStrike" kern="0" cap="none" spc="0" normalizeH="0" baseline="0" noProof="0" dirty="0">
                          <a:ln>
                            <a:noFill/>
                          </a:ln>
                          <a:solidFill>
                            <a:prstClr val="black"/>
                          </a:solidFill>
                          <a:effectLst/>
                          <a:uLnTx/>
                          <a:uFillTx/>
                          <a:latin typeface="Arial" charset="0"/>
                          <a:ea typeface="+mn-ea"/>
                          <a:cs typeface="Arial" charset="0"/>
                        </a:rPr>
                        <a:t>&amp; NGOs</a:t>
                      </a:r>
                      <a:endParaRPr kumimoji="0" lang="en-ZA" sz="1400" b="0" i="0" u="none" strike="noStrike" kern="0" cap="none" spc="0" normalizeH="0" baseline="0" dirty="0">
                        <a:ln>
                          <a:noFill/>
                        </a:ln>
                        <a:solidFill>
                          <a:schemeClr val="tx1"/>
                        </a:solidFill>
                        <a:effectLst/>
                        <a:uLnTx/>
                        <a:uFillTx/>
                        <a:latin typeface="Arial" charset="0"/>
                        <a:ea typeface="+mn-ea"/>
                        <a:cs typeface="Arial" charset="0"/>
                      </a:endParaRPr>
                    </a:p>
                  </a:txBody>
                  <a:tcPr marL="68580" marR="68580" marT="0" marB="0"/>
                </a:tc>
                <a:extLst>
                  <a:ext uri="{0D108BD9-81ED-4DB2-BD59-A6C34878D82A}">
                    <a16:rowId xmlns:a16="http://schemas.microsoft.com/office/drawing/2014/main" val="10004"/>
                  </a:ext>
                </a:extLst>
              </a:tr>
              <a:tr h="64884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endParaRPr kumimoji="0" lang="en-US" sz="1400" b="0" i="0" u="none" strike="noStrike" kern="0" cap="none" spc="0" normalizeH="0" baseline="0" noProof="0" dirty="0">
                        <a:ln>
                          <a:noFill/>
                        </a:ln>
                        <a:solidFill>
                          <a:schemeClr val="tx1"/>
                        </a:solidFill>
                        <a:effectLst/>
                        <a:uLnTx/>
                        <a:uFillTx/>
                        <a:latin typeface="Arial" charset="0"/>
                        <a:ea typeface="+mn-ea"/>
                        <a:cs typeface="Arial" charset="0"/>
                        <a:sym typeface="Arial"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err="1">
                          <a:ln>
                            <a:noFill/>
                          </a:ln>
                          <a:solidFill>
                            <a:schemeClr val="tx1"/>
                          </a:solidFill>
                          <a:effectLst/>
                          <a:uLnTx/>
                          <a:uFillTx/>
                          <a:latin typeface="Arial" charset="0"/>
                          <a:ea typeface="+mn-ea"/>
                          <a:cs typeface="Arial" charset="0"/>
                          <a:sym typeface="Arial" charset="0"/>
                        </a:rPr>
                        <a:t>Umdoni</a:t>
                      </a: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04</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91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noProof="0" dirty="0">
                          <a:ln>
                            <a:noFill/>
                          </a:ln>
                          <a:solidFill>
                            <a:schemeClr val="tx1"/>
                          </a:solidFill>
                          <a:effectLst/>
                          <a:uLnTx/>
                          <a:uFillTx/>
                          <a:latin typeface="Arial" charset="0"/>
                          <a:ea typeface="+mn-ea"/>
                          <a:cs typeface="Arial" charset="0"/>
                        </a:rPr>
                        <a:t>Blankets, sponges, vanity packs and hot meals</a:t>
                      </a:r>
                      <a:endParaRPr kumimoji="0" lang="en-ZA" sz="1400" b="0" i="0" u="none" strike="noStrike" kern="0" cap="none" spc="0" normalizeH="0" baseline="0" noProof="0" dirty="0">
                        <a:ln>
                          <a:noFill/>
                        </a:ln>
                        <a:solidFill>
                          <a:schemeClr val="tx1"/>
                        </a:solidFill>
                        <a:effectLst/>
                        <a:uLnTx/>
                        <a:uFillTx/>
                        <a:latin typeface="Arial" charset="0"/>
                        <a:ea typeface="+mn-ea"/>
                        <a:cs typeface="Arial"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ZA" sz="1400" b="0" i="0" u="none" strike="noStrike" kern="0" cap="none" spc="0" normalizeH="0" baseline="0" dirty="0">
                          <a:ln>
                            <a:noFill/>
                          </a:ln>
                          <a:solidFill>
                            <a:schemeClr val="tx1"/>
                          </a:solidFill>
                          <a:effectLst/>
                          <a:uLnTx/>
                          <a:uFillTx/>
                          <a:latin typeface="Arial" charset="0"/>
                          <a:ea typeface="+mn-ea"/>
                          <a:cs typeface="Arial" charset="0"/>
                        </a:rPr>
                        <a:t>SASSA,  DSD </a:t>
                      </a:r>
                      <a:r>
                        <a:rPr kumimoji="0" lang="en-ZA" sz="1400" b="0" i="0" u="none" strike="noStrike" kern="0" cap="none" spc="0" normalizeH="0" baseline="0" noProof="0" dirty="0">
                          <a:ln>
                            <a:noFill/>
                          </a:ln>
                          <a:solidFill>
                            <a:prstClr val="black"/>
                          </a:solidFill>
                          <a:effectLst/>
                          <a:uLnTx/>
                          <a:uFillTx/>
                          <a:latin typeface="Arial" charset="0"/>
                          <a:ea typeface="+mn-ea"/>
                          <a:cs typeface="Arial" charset="0"/>
                        </a:rPr>
                        <a:t>&amp; NGOs</a:t>
                      </a:r>
                      <a:endParaRPr kumimoji="0" lang="en-ZA" sz="1400" b="0" i="0" u="none" strike="noStrike" kern="0" cap="none" spc="0" normalizeH="0" baseline="0" dirty="0">
                        <a:ln>
                          <a:noFill/>
                        </a:ln>
                        <a:solidFill>
                          <a:schemeClr val="tx1"/>
                        </a:solidFill>
                        <a:effectLst/>
                        <a:uLnTx/>
                        <a:uFillTx/>
                        <a:latin typeface="Arial" charset="0"/>
                        <a:ea typeface="+mn-ea"/>
                        <a:cs typeface="Arial" charset="0"/>
                      </a:endParaRPr>
                    </a:p>
                  </a:txBody>
                  <a:tcPr marL="68580" marR="68580" marT="0" marB="0"/>
                </a:tc>
                <a:extLst>
                  <a:ext uri="{0D108BD9-81ED-4DB2-BD59-A6C34878D82A}">
                    <a16:rowId xmlns:a16="http://schemas.microsoft.com/office/drawing/2014/main" val="10005"/>
                  </a:ext>
                </a:extLst>
              </a:tr>
              <a:tr h="64884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endParaRPr kumimoji="0" lang="en-US" sz="1400" b="0" i="0" u="none" strike="noStrike" kern="0" cap="none" spc="0" normalizeH="0" baseline="0" noProof="0" dirty="0">
                        <a:ln>
                          <a:noFill/>
                        </a:ln>
                        <a:solidFill>
                          <a:schemeClr val="tx1"/>
                        </a:solidFill>
                        <a:effectLst/>
                        <a:uLnTx/>
                        <a:uFillTx/>
                        <a:latin typeface="Arial" charset="0"/>
                        <a:ea typeface="+mn-ea"/>
                        <a:cs typeface="Arial" charset="0"/>
                        <a:sym typeface="Arial"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Ray Nkonyeni</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03</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dirty="0">
                          <a:ln>
                            <a:noFill/>
                          </a:ln>
                          <a:solidFill>
                            <a:schemeClr val="tx1"/>
                          </a:solidFill>
                          <a:effectLst/>
                          <a:uLnTx/>
                          <a:uFillTx/>
                          <a:latin typeface="Arial" charset="0"/>
                          <a:ea typeface="+mn-ea"/>
                          <a:cs typeface="Arial" charset="0"/>
                          <a:sym typeface="Arial" charset="0"/>
                        </a:rPr>
                        <a:t>56</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noProof="0" dirty="0">
                          <a:ln>
                            <a:noFill/>
                          </a:ln>
                          <a:solidFill>
                            <a:schemeClr val="tx1"/>
                          </a:solidFill>
                          <a:effectLst/>
                          <a:uLnTx/>
                          <a:uFillTx/>
                          <a:latin typeface="Arial" charset="0"/>
                          <a:ea typeface="+mn-ea"/>
                          <a:cs typeface="Arial" charset="0"/>
                        </a:rPr>
                        <a:t>Blankets, sponges, vanity packs and hot meals</a:t>
                      </a:r>
                      <a:endParaRPr kumimoji="0" lang="en-ZA" sz="1400" b="0" i="0" u="none" strike="noStrike" kern="0" cap="none" spc="0" normalizeH="0" baseline="0" noProof="0" dirty="0">
                        <a:ln>
                          <a:noFill/>
                        </a:ln>
                        <a:solidFill>
                          <a:schemeClr val="tx1"/>
                        </a:solidFill>
                        <a:effectLst/>
                        <a:uLnTx/>
                        <a:uFillTx/>
                        <a:latin typeface="Arial" charset="0"/>
                        <a:ea typeface="+mn-ea"/>
                        <a:cs typeface="Arial"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ZA" sz="1400" b="0" i="0" u="none" strike="noStrike" kern="0" cap="none" spc="0" normalizeH="0" baseline="0" dirty="0">
                          <a:ln>
                            <a:noFill/>
                          </a:ln>
                          <a:solidFill>
                            <a:schemeClr val="tx1"/>
                          </a:solidFill>
                          <a:effectLst/>
                          <a:uLnTx/>
                          <a:uFillTx/>
                          <a:latin typeface="Arial" charset="0"/>
                          <a:ea typeface="+mn-ea"/>
                          <a:cs typeface="Arial" charset="0"/>
                        </a:rPr>
                        <a:t>SASSA,  DSD &amp; NGOs</a:t>
                      </a:r>
                    </a:p>
                  </a:txBody>
                  <a:tcPr marL="68580" marR="68580" marT="0" marB="0"/>
                </a:tc>
                <a:extLst>
                  <a:ext uri="{0D108BD9-81ED-4DB2-BD59-A6C34878D82A}">
                    <a16:rowId xmlns:a16="http://schemas.microsoft.com/office/drawing/2014/main" val="10006"/>
                  </a:ext>
                </a:extLst>
              </a:tr>
              <a:tr h="52525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noProof="0" dirty="0">
                          <a:ln>
                            <a:noFill/>
                          </a:ln>
                          <a:solidFill>
                            <a:schemeClr val="tx1"/>
                          </a:solidFill>
                          <a:effectLst/>
                          <a:uLnTx/>
                          <a:uFillTx/>
                          <a:latin typeface="Arial" charset="0"/>
                          <a:ea typeface="+mn-ea"/>
                          <a:cs typeface="Arial" charset="0"/>
                          <a:sym typeface="Arial" charset="0"/>
                        </a:rPr>
                        <a:t>King </a:t>
                      </a:r>
                      <a:r>
                        <a:rPr kumimoji="0" lang="en-US" sz="1400" b="0" i="0" u="none" strike="noStrike" kern="0" cap="none" spc="0" normalizeH="0" baseline="0" noProof="0" dirty="0" err="1">
                          <a:ln>
                            <a:noFill/>
                          </a:ln>
                          <a:solidFill>
                            <a:schemeClr val="tx1"/>
                          </a:solidFill>
                          <a:effectLst/>
                          <a:uLnTx/>
                          <a:uFillTx/>
                          <a:latin typeface="Arial" charset="0"/>
                          <a:ea typeface="+mn-ea"/>
                          <a:cs typeface="Arial" charset="0"/>
                          <a:sym typeface="Arial" charset="0"/>
                        </a:rPr>
                        <a:t>Cetshwayo</a:t>
                      </a:r>
                      <a:endParaRPr kumimoji="0" lang="en-US" sz="1400" b="0" i="0" u="none" strike="noStrike" kern="0" cap="none" spc="0" normalizeH="0" baseline="0" noProof="0" dirty="0">
                        <a:ln>
                          <a:noFill/>
                        </a:ln>
                        <a:solidFill>
                          <a:schemeClr val="tx1"/>
                        </a:solidFill>
                        <a:effectLst/>
                        <a:uLnTx/>
                        <a:uFillTx/>
                        <a:latin typeface="Arial" charset="0"/>
                        <a:ea typeface="+mn-ea"/>
                        <a:cs typeface="Arial" charset="0"/>
                        <a:sym typeface="Arial"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ZA" sz="1400" b="0" i="0" u="none" strike="noStrike" kern="0" cap="none" spc="0" normalizeH="0" baseline="0" dirty="0" err="1">
                          <a:ln>
                            <a:noFill/>
                          </a:ln>
                          <a:solidFill>
                            <a:schemeClr val="tx1"/>
                          </a:solidFill>
                          <a:effectLst/>
                          <a:uLnTx/>
                          <a:uFillTx/>
                          <a:latin typeface="Arial" charset="0"/>
                          <a:ea typeface="+mn-ea"/>
                          <a:cs typeface="Arial" charset="0"/>
                        </a:rPr>
                        <a:t>uMhlathuze</a:t>
                      </a:r>
                      <a:r>
                        <a:rPr kumimoji="0" lang="en-ZA" sz="1400" b="0" i="0" u="none" strike="noStrike" kern="0" cap="none" spc="0" normalizeH="0" baseline="0" dirty="0">
                          <a:ln>
                            <a:noFill/>
                          </a:ln>
                          <a:solidFill>
                            <a:schemeClr val="tx1"/>
                          </a:solidFill>
                          <a:effectLst/>
                          <a:uLnTx/>
                          <a:uFillTx/>
                          <a:latin typeface="Arial" charset="0"/>
                          <a:ea typeface="+mn-ea"/>
                          <a:cs typeface="Arial" charset="0"/>
                        </a:rPr>
                        <a:t> </a:t>
                      </a:r>
                    </a:p>
                  </a:txBody>
                  <a:tcPr marL="68580" marR="68580" marT="0" marB="0"/>
                </a:tc>
                <a:tc gridSpan="4">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ZA" sz="1400" b="0" i="0" u="none" strike="noStrike" kern="0" cap="none" spc="0" normalizeH="0" baseline="0" noProof="0" dirty="0">
                          <a:ln>
                            <a:noFill/>
                          </a:ln>
                          <a:solidFill>
                            <a:schemeClr val="tx1"/>
                          </a:solidFill>
                          <a:effectLst/>
                          <a:uLnTx/>
                          <a:uFillTx/>
                          <a:latin typeface="Arial" charset="0"/>
                          <a:ea typeface="+mn-ea"/>
                          <a:cs typeface="Arial" charset="0"/>
                        </a:rPr>
                        <a:t>Shelter closed . People have managed to get back to their homes </a:t>
                      </a:r>
                    </a:p>
                  </a:txBody>
                  <a:tcPr marL="68580" marR="68580" marT="0" marB="0"/>
                </a:tc>
                <a:tc hMerge="1">
                  <a:txBody>
                    <a:bodyPr/>
                    <a:lstStyle/>
                    <a:p>
                      <a:endParaRPr lang="en-US"/>
                    </a:p>
                  </a:txBody>
                  <a:tcPr marL="68580" marR="68580" marT="0" marB="0"/>
                </a:tc>
                <a:tc hMerge="1">
                  <a:txBody>
                    <a:bodyPr/>
                    <a:lstStyle/>
                    <a:p>
                      <a:endParaRPr lang="en-US"/>
                    </a:p>
                  </a:txBody>
                  <a:tcPr marL="68580" marR="68580" marT="0" marB="0"/>
                </a:tc>
                <a:tc hMerge="1">
                  <a:txBody>
                    <a:bodyPr/>
                    <a:lstStyle/>
                    <a:p>
                      <a:endParaRPr lang="en-US"/>
                    </a:p>
                  </a:txBody>
                  <a:tcPr marL="68580" marR="68580" marT="0" marB="0"/>
                </a:tc>
                <a:extLst>
                  <a:ext uri="{0D108BD9-81ED-4DB2-BD59-A6C34878D82A}">
                    <a16:rowId xmlns:a16="http://schemas.microsoft.com/office/drawing/2014/main" val="10007"/>
                  </a:ext>
                </a:extLst>
              </a:tr>
              <a:tr h="64884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noProof="0" dirty="0">
                          <a:ln>
                            <a:noFill/>
                          </a:ln>
                          <a:solidFill>
                            <a:schemeClr val="tx1"/>
                          </a:solidFill>
                          <a:effectLst/>
                          <a:uLnTx/>
                          <a:uFillTx/>
                          <a:latin typeface="Arial" charset="0"/>
                          <a:ea typeface="+mn-ea"/>
                          <a:cs typeface="Arial" charset="0"/>
                          <a:sym typeface="Arial" charset="0"/>
                        </a:rPr>
                        <a:t>eThekwini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noProof="0" dirty="0">
                          <a:ln>
                            <a:noFill/>
                          </a:ln>
                          <a:solidFill>
                            <a:schemeClr val="tx1"/>
                          </a:solidFill>
                          <a:effectLst/>
                          <a:uLnTx/>
                          <a:uFillTx/>
                          <a:latin typeface="Arial" charset="0"/>
                          <a:ea typeface="+mn-ea"/>
                          <a:cs typeface="Arial" charset="0"/>
                          <a:sym typeface="Arial" charset="0"/>
                        </a:rPr>
                        <a:t>eThekwini </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endParaRPr kumimoji="0" lang="en-ZA" sz="1400" b="0" i="0" u="none" strike="noStrike" kern="0" cap="none" spc="0" normalizeH="0" baseline="0" dirty="0">
                        <a:ln>
                          <a:noFill/>
                        </a:ln>
                        <a:solidFill>
                          <a:schemeClr val="tx1"/>
                        </a:solidFill>
                        <a:effectLst/>
                        <a:uLnTx/>
                        <a:uFillTx/>
                        <a:latin typeface="Arial" charset="0"/>
                        <a:ea typeface="+mn-ea"/>
                        <a:cs typeface="Arial"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ZA" sz="1400" b="0" i="0" u="none" strike="noStrike" kern="0" cap="none" spc="0" normalizeH="0" baseline="0" dirty="0">
                          <a:ln>
                            <a:noFill/>
                          </a:ln>
                          <a:solidFill>
                            <a:schemeClr val="tx1"/>
                          </a:solidFill>
                          <a:effectLst/>
                          <a:uLnTx/>
                          <a:uFillTx/>
                          <a:latin typeface="Arial" charset="0"/>
                          <a:ea typeface="+mn-ea"/>
                          <a:cs typeface="Arial" charset="0"/>
                        </a:rPr>
                        <a:t>55</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ZA" sz="1400" b="0" i="0" u="none" strike="noStrike" kern="0" cap="none" spc="0" normalizeH="0" baseline="0" dirty="0">
                          <a:ln>
                            <a:noFill/>
                          </a:ln>
                          <a:solidFill>
                            <a:schemeClr val="tx1"/>
                          </a:solidFill>
                          <a:effectLst/>
                          <a:uLnTx/>
                          <a:uFillTx/>
                          <a:latin typeface="Arial" charset="0"/>
                          <a:ea typeface="+mn-ea"/>
                          <a:cs typeface="Arial" charset="0"/>
                        </a:rPr>
                        <a:t>7245</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US" sz="1400" b="0" i="0" u="none" strike="noStrike" kern="0" cap="none" spc="0" normalizeH="0" baseline="0" noProof="0" dirty="0">
                          <a:ln>
                            <a:noFill/>
                          </a:ln>
                          <a:solidFill>
                            <a:schemeClr val="tx1"/>
                          </a:solidFill>
                          <a:effectLst/>
                          <a:uLnTx/>
                          <a:uFillTx/>
                          <a:latin typeface="Arial" charset="0"/>
                          <a:ea typeface="+mn-ea"/>
                          <a:cs typeface="Arial" charset="0"/>
                        </a:rPr>
                        <a:t>Blankets, sponges, vanity packs and hot meals</a:t>
                      </a:r>
                      <a:endParaRPr kumimoji="0" lang="en-ZA" sz="1400" b="0" i="0" u="none" strike="noStrike" kern="0" cap="none" spc="0" normalizeH="0" baseline="0" noProof="0" dirty="0">
                        <a:ln>
                          <a:noFill/>
                        </a:ln>
                        <a:solidFill>
                          <a:schemeClr val="tx1"/>
                        </a:solidFill>
                        <a:effectLst/>
                        <a:uLnTx/>
                        <a:uFillTx/>
                        <a:latin typeface="Arial" charset="0"/>
                        <a:ea typeface="+mn-ea"/>
                        <a:cs typeface="Arial"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defRPr/>
                      </a:pPr>
                      <a:r>
                        <a:rPr kumimoji="0" lang="en-ZA" sz="1400" b="0" i="0" u="none" strike="noStrike" kern="0" cap="none" spc="0" normalizeH="0" baseline="0" dirty="0">
                          <a:ln>
                            <a:noFill/>
                          </a:ln>
                          <a:solidFill>
                            <a:schemeClr val="tx1"/>
                          </a:solidFill>
                          <a:effectLst/>
                          <a:uLnTx/>
                          <a:uFillTx/>
                          <a:latin typeface="Arial" charset="0"/>
                          <a:ea typeface="+mn-ea"/>
                          <a:cs typeface="Arial" charset="0"/>
                        </a:rPr>
                        <a:t>SASSA,DSD &amp; other NGOs  </a:t>
                      </a:r>
                    </a:p>
                  </a:txBody>
                  <a:tcPr marL="68580" marR="68580" marT="0" marB="0"/>
                </a:tc>
                <a:extLst>
                  <a:ext uri="{0D108BD9-81ED-4DB2-BD59-A6C34878D82A}">
                    <a16:rowId xmlns:a16="http://schemas.microsoft.com/office/drawing/2014/main" val="10008"/>
                  </a:ext>
                </a:extLst>
              </a:tr>
            </a:tbl>
          </a:graphicData>
        </a:graphic>
      </p:graphicFrame>
      <p:pic>
        <p:nvPicPr>
          <p:cNvPr id="40011" name="Picture 6">
            <a:extLst>
              <a:ext uri="{FF2B5EF4-FFF2-40B4-BE49-F238E27FC236}">
                <a16:creationId xmlns:a16="http://schemas.microsoft.com/office/drawing/2014/main" id="{ED51EDB3-1F15-2783-FBCB-EBCD2733D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98713"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stomShape 4">
            <a:extLst>
              <a:ext uri="{FF2B5EF4-FFF2-40B4-BE49-F238E27FC236}">
                <a16:creationId xmlns:a16="http://schemas.microsoft.com/office/drawing/2014/main" id="{1DE6F92E-41DB-195A-A3D5-900C2A06BBAF}"/>
              </a:ext>
            </a:extLst>
          </p:cNvPr>
          <p:cNvSpPr/>
          <p:nvPr/>
        </p:nvSpPr>
        <p:spPr>
          <a:xfrm>
            <a:off x="2971800" y="122238"/>
            <a:ext cx="8924925" cy="515937"/>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lvl="1" algn="ctr" eaLnBrk="1" hangingPunct="1">
              <a:buFont typeface="Arial" panose="020B0604020202020204" pitchFamily="34" charset="0"/>
              <a:buNone/>
              <a:defRPr/>
            </a:pPr>
            <a:r>
              <a:rPr sz="2400" b="1" noProof="1">
                <a:solidFill>
                  <a:srgbClr val="000000"/>
                </a:solidFill>
                <a:effectLst>
                  <a:outerShdw blurRad="38100" dist="38100" dir="2700000">
                    <a:srgbClr val="C0C0C0"/>
                  </a:outerShdw>
                </a:effectLst>
                <a:latin typeface="Arial" charset="0"/>
                <a:ea typeface="Arial" charset="0"/>
                <a:sym typeface="+mn-ea"/>
              </a:rPr>
              <a:t>SUMMARY ON SHELTERS AND SUPPORT PROVIDED </a:t>
            </a:r>
          </a:p>
        </p:txBody>
      </p:sp>
      <p:pic>
        <p:nvPicPr>
          <p:cNvPr id="40013" name="Picture 6">
            <a:extLst>
              <a:ext uri="{FF2B5EF4-FFF2-40B4-BE49-F238E27FC236}">
                <a16:creationId xmlns:a16="http://schemas.microsoft.com/office/drawing/2014/main" id="{6EA66DD7-9837-91E7-7CE5-EB87EE366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9450" y="725488"/>
            <a:ext cx="359727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6CFCC96-59F4-C42E-4DAF-7FBBFBBAFA8A}"/>
              </a:ext>
            </a:extLst>
          </p:cNvPr>
          <p:cNvPicPr/>
          <p:nvPr/>
        </p:nvPicPr>
        <p:blipFill>
          <a:blip r:embed="rId5" cstate="print"/>
          <a:srcRect/>
          <a:stretch>
            <a:fillRect/>
          </a:stretch>
        </p:blipFill>
        <p:spPr bwMode="auto">
          <a:xfrm>
            <a:off x="8305799" y="3210791"/>
            <a:ext cx="3752852" cy="3602560"/>
          </a:xfrm>
          <a:prstGeom prst="rect">
            <a:avLst/>
          </a:prstGeom>
          <a:ln>
            <a:noFill/>
          </a:ln>
          <a:effectLst>
            <a:softEdge rad="112500"/>
          </a:effectLst>
        </p:spPr>
      </p:pic>
    </p:spTree>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9">
            <a:extLst>
              <a:ext uri="{FF2B5EF4-FFF2-40B4-BE49-F238E27FC236}">
                <a16:creationId xmlns:a16="http://schemas.microsoft.com/office/drawing/2014/main" id="{A634CB12-D689-CE28-8947-20E086A45C9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F80EFE52-186B-491D-BE58-82EA4B8EB793}" type="slidenum">
              <a:rPr lang="en-US" altLang="en-US" sz="1600">
                <a:solidFill>
                  <a:srgbClr val="FFFFFF"/>
                </a:solidFill>
                <a:latin typeface="Calibri" panose="020F0502020204030204" pitchFamily="34" charset="0"/>
              </a:rPr>
              <a:pPr/>
              <a:t>13</a:t>
            </a:fld>
            <a:endParaRPr lang="en-US" altLang="en-US" sz="1600">
              <a:solidFill>
                <a:srgbClr val="FFFFFF"/>
              </a:solidFill>
              <a:latin typeface="Calibri" panose="020F0502020204030204" pitchFamily="34" charset="0"/>
            </a:endParaRPr>
          </a:p>
        </p:txBody>
      </p:sp>
      <p:sp>
        <p:nvSpPr>
          <p:cNvPr id="40963" name="Slide Number Placeholder 3">
            <a:extLst>
              <a:ext uri="{FF2B5EF4-FFF2-40B4-BE49-F238E27FC236}">
                <a16:creationId xmlns:a16="http://schemas.microsoft.com/office/drawing/2014/main" id="{99FAA7E6-7AEC-ADF7-8BE0-DAD98EC93E00}"/>
              </a:ext>
            </a:extLst>
          </p:cNvPr>
          <p:cNvSpPr txBox="1">
            <a:spLocks noChangeArrowheads="1"/>
          </p:cNvSpPr>
          <p:nvPr/>
        </p:nvSpPr>
        <p:spPr bwMode="auto">
          <a:xfrm>
            <a:off x="1593850" y="64468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fld id="{EF81B1A6-0525-40E4-B10D-A9CA3B73BF63}" type="slidenum">
              <a:rPr lang="en-US" altLang="en-US" sz="1200">
                <a:latin typeface="Calibri" panose="020F0502020204030204" pitchFamily="34" charset="0"/>
              </a:rPr>
              <a:pPr eaLnBrk="1" hangingPunct="1">
                <a:buFont typeface="Arial" panose="020B0604020202020204" pitchFamily="34" charset="0"/>
                <a:buNone/>
              </a:pPr>
              <a:t>13</a:t>
            </a:fld>
            <a:endParaRPr lang="en-US" altLang="en-US" sz="1200">
              <a:latin typeface="Calibri" panose="020F0502020204030204" pitchFamily="34" charset="0"/>
            </a:endParaRPr>
          </a:p>
        </p:txBody>
      </p:sp>
      <p:graphicFrame>
        <p:nvGraphicFramePr>
          <p:cNvPr id="3" name="Table 2">
            <a:extLst>
              <a:ext uri="{FF2B5EF4-FFF2-40B4-BE49-F238E27FC236}">
                <a16:creationId xmlns:a16="http://schemas.microsoft.com/office/drawing/2014/main" id="{54A69BE8-669B-BAA2-F414-C5DA212244E5}"/>
              </a:ext>
            </a:extLst>
          </p:cNvPr>
          <p:cNvGraphicFramePr>
            <a:graphicFrameLocks noGrp="1"/>
          </p:cNvGraphicFramePr>
          <p:nvPr/>
        </p:nvGraphicFramePr>
        <p:xfrm>
          <a:off x="192088" y="892175"/>
          <a:ext cx="11817350" cy="5919788"/>
        </p:xfrm>
        <a:graphic>
          <a:graphicData uri="http://schemas.openxmlformats.org/drawingml/2006/table">
            <a:tbl>
              <a:tblPr firstRow="1" bandRow="1">
                <a:tableStyleId>{93296810-A885-4BE3-A3E7-6D5BEEA58F35}</a:tableStyleId>
              </a:tblPr>
              <a:tblGrid>
                <a:gridCol w="617273">
                  <a:extLst>
                    <a:ext uri="{9D8B030D-6E8A-4147-A177-3AD203B41FA5}">
                      <a16:colId xmlns:a16="http://schemas.microsoft.com/office/drawing/2014/main" val="20000"/>
                    </a:ext>
                  </a:extLst>
                </a:gridCol>
                <a:gridCol w="2078798">
                  <a:extLst>
                    <a:ext uri="{9D8B030D-6E8A-4147-A177-3AD203B41FA5}">
                      <a16:colId xmlns:a16="http://schemas.microsoft.com/office/drawing/2014/main" val="20001"/>
                    </a:ext>
                  </a:extLst>
                </a:gridCol>
                <a:gridCol w="1622960">
                  <a:extLst>
                    <a:ext uri="{9D8B030D-6E8A-4147-A177-3AD203B41FA5}">
                      <a16:colId xmlns:a16="http://schemas.microsoft.com/office/drawing/2014/main" val="20002"/>
                    </a:ext>
                  </a:extLst>
                </a:gridCol>
                <a:gridCol w="1859582">
                  <a:extLst>
                    <a:ext uri="{9D8B030D-6E8A-4147-A177-3AD203B41FA5}">
                      <a16:colId xmlns:a16="http://schemas.microsoft.com/office/drawing/2014/main" val="20003"/>
                    </a:ext>
                  </a:extLst>
                </a:gridCol>
                <a:gridCol w="2759382">
                  <a:extLst>
                    <a:ext uri="{9D8B030D-6E8A-4147-A177-3AD203B41FA5}">
                      <a16:colId xmlns:a16="http://schemas.microsoft.com/office/drawing/2014/main" val="20004"/>
                    </a:ext>
                  </a:extLst>
                </a:gridCol>
                <a:gridCol w="1439677">
                  <a:extLst>
                    <a:ext uri="{9D8B030D-6E8A-4147-A177-3AD203B41FA5}">
                      <a16:colId xmlns:a16="http://schemas.microsoft.com/office/drawing/2014/main" val="20005"/>
                    </a:ext>
                  </a:extLst>
                </a:gridCol>
                <a:gridCol w="1439677">
                  <a:extLst>
                    <a:ext uri="{9D8B030D-6E8A-4147-A177-3AD203B41FA5}">
                      <a16:colId xmlns:a16="http://schemas.microsoft.com/office/drawing/2014/main" val="20006"/>
                    </a:ext>
                  </a:extLst>
                </a:gridCol>
              </a:tblGrid>
              <a:tr h="672960">
                <a:tc>
                  <a:txBody>
                    <a:bodyPr/>
                    <a:lstStyle/>
                    <a:p>
                      <a:pPr algn="l" fontAlgn="b"/>
                      <a:r>
                        <a:rPr lang="en-US" sz="1200" u="none" strike="noStrike" dirty="0">
                          <a:effectLst/>
                        </a:rPr>
                        <a:t>No</a:t>
                      </a:r>
                      <a:endParaRPr lang="en-US" sz="1200" b="0" i="0" u="none" strike="noStrike" dirty="0">
                        <a:solidFill>
                          <a:srgbClr val="000000"/>
                        </a:solidFill>
                        <a:effectLst/>
                        <a:latin typeface="Calibri" pitchFamily="34" charset="0"/>
                      </a:endParaRPr>
                    </a:p>
                  </a:txBody>
                  <a:tcPr marL="4835" marR="4835" marT="4835" marB="0"/>
                </a:tc>
                <a:tc>
                  <a:txBody>
                    <a:bodyPr/>
                    <a:lstStyle/>
                    <a:p>
                      <a:pPr algn="l" fontAlgn="b"/>
                      <a:r>
                        <a:rPr lang="en-US" sz="1200" u="none" strike="noStrike" dirty="0">
                          <a:effectLst/>
                        </a:rPr>
                        <a:t>Districts</a:t>
                      </a:r>
                      <a:endParaRPr lang="en-US" sz="1200" b="0" i="0" u="none" strike="noStrike" dirty="0">
                        <a:solidFill>
                          <a:srgbClr val="000000"/>
                        </a:solidFill>
                        <a:effectLst/>
                        <a:latin typeface="Calibri" pitchFamily="34" charset="0"/>
                      </a:endParaRPr>
                    </a:p>
                  </a:txBody>
                  <a:tcPr marL="4835" marR="4835" marT="4835" marB="0"/>
                </a:tc>
                <a:tc>
                  <a:txBody>
                    <a:bodyPr/>
                    <a:lstStyle/>
                    <a:p>
                      <a:pPr algn="l" fontAlgn="b"/>
                      <a:r>
                        <a:rPr lang="en-US" sz="1200" u="none" strike="noStrike" dirty="0" err="1">
                          <a:effectLst/>
                        </a:rPr>
                        <a:t>Local_municipality</a:t>
                      </a:r>
                      <a:endParaRPr lang="en-US" sz="1200" b="0" i="0" u="none" strike="noStrike" dirty="0">
                        <a:solidFill>
                          <a:srgbClr val="000000"/>
                        </a:solidFill>
                        <a:effectLst/>
                        <a:latin typeface="Calibri" pitchFamily="34" charset="0"/>
                      </a:endParaRPr>
                    </a:p>
                  </a:txBody>
                  <a:tcPr marL="4835" marR="4835" marT="4835" marB="0"/>
                </a:tc>
                <a:tc>
                  <a:txBody>
                    <a:bodyPr/>
                    <a:lstStyle/>
                    <a:p>
                      <a:pPr algn="l" fontAlgn="b"/>
                      <a:r>
                        <a:rPr lang="en-US" sz="1200" u="none" strike="noStrike" dirty="0" err="1">
                          <a:effectLst/>
                        </a:rPr>
                        <a:t>Ward_number</a:t>
                      </a:r>
                      <a:endParaRPr lang="en-US" sz="1200" b="0" i="0" u="none" strike="noStrike" dirty="0">
                        <a:solidFill>
                          <a:srgbClr val="000000"/>
                        </a:solidFill>
                        <a:effectLst/>
                        <a:latin typeface="Calibri" pitchFamily="34" charset="0"/>
                      </a:endParaRPr>
                    </a:p>
                  </a:txBody>
                  <a:tcPr marL="4835" marR="4835" marT="4835" marB="0"/>
                </a:tc>
                <a:tc>
                  <a:txBody>
                    <a:bodyPr/>
                    <a:lstStyle/>
                    <a:p>
                      <a:pPr algn="l" fontAlgn="b"/>
                      <a:r>
                        <a:rPr lang="en-US" sz="1200" u="none" strike="noStrike" dirty="0" err="1">
                          <a:effectLst/>
                        </a:rPr>
                        <a:t>Name_of_the_facility</a:t>
                      </a:r>
                      <a:endParaRPr lang="en-US" sz="1200" b="0" i="0" u="none" strike="noStrike" dirty="0">
                        <a:solidFill>
                          <a:srgbClr val="000000"/>
                        </a:solidFill>
                        <a:effectLst/>
                        <a:latin typeface="Calibri" pitchFamily="34" charset="0"/>
                      </a:endParaRPr>
                    </a:p>
                  </a:txBody>
                  <a:tcPr marL="4835" marR="4835" marT="4835" marB="0"/>
                </a:tc>
                <a:tc>
                  <a:txBody>
                    <a:bodyPr/>
                    <a:lstStyle/>
                    <a:p>
                      <a:pPr algn="l" fontAlgn="b"/>
                      <a:r>
                        <a:rPr lang="en-US" sz="1200" u="none" strike="noStrike" dirty="0">
                          <a:effectLst/>
                        </a:rPr>
                        <a:t>Number_of_people_in_the_facilit</a:t>
                      </a:r>
                      <a:endParaRPr lang="en-US" sz="1200" b="0" i="0" u="none" strike="noStrike" dirty="0">
                        <a:solidFill>
                          <a:srgbClr val="000000"/>
                        </a:solidFill>
                        <a:effectLst/>
                        <a:latin typeface="Calibri" pitchFamily="34" charset="0"/>
                      </a:endParaRPr>
                    </a:p>
                  </a:txBody>
                  <a:tcPr marL="4835" marR="4835" marT="4835" marB="0"/>
                </a:tc>
                <a:tc>
                  <a:txBody>
                    <a:bodyPr/>
                    <a:lstStyle/>
                    <a:p>
                      <a:pPr algn="l" fontAlgn="b"/>
                      <a:r>
                        <a:rPr lang="en-US" sz="1200" u="none" strike="noStrike" dirty="0">
                          <a:effectLst/>
                        </a:rPr>
                        <a:t>Status</a:t>
                      </a:r>
                      <a:endParaRPr lang="en-US" sz="1200" b="0" i="0" u="none" strike="noStrike" dirty="0">
                        <a:solidFill>
                          <a:srgbClr val="000000"/>
                        </a:solidFill>
                        <a:effectLst/>
                        <a:latin typeface="Calibri" pitchFamily="34" charset="0"/>
                      </a:endParaRPr>
                    </a:p>
                  </a:txBody>
                  <a:tcPr marL="4835" marR="4835" marT="4835" marB="0"/>
                </a:tc>
                <a:extLst>
                  <a:ext uri="{0D108BD9-81ED-4DB2-BD59-A6C34878D82A}">
                    <a16:rowId xmlns:a16="http://schemas.microsoft.com/office/drawing/2014/main" val="10000"/>
                  </a:ext>
                </a:extLst>
              </a:tr>
              <a:tr h="672960">
                <a:tc>
                  <a:txBody>
                    <a:bodyPr/>
                    <a:lstStyle/>
                    <a:p>
                      <a:pPr algn="ctr" fontAlgn="b"/>
                      <a:r>
                        <a:rPr lang="en-US" sz="1400" u="none" strike="noStrike" dirty="0">
                          <a:effectLst/>
                        </a:rPr>
                        <a:t>1</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a:effectLst/>
                        </a:rPr>
                        <a:t>eThekwini Metropolitan</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a:effectLst/>
                        </a:rPr>
                        <a:t>eThekwini</a:t>
                      </a:r>
                      <a:endParaRPr lang="en-US" sz="1400" b="0" i="0" u="none" strike="noStrike" dirty="0">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21</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a:effectLst/>
                        </a:rPr>
                        <a:t>Clermont hall (Now extension of </a:t>
                      </a:r>
                      <a:r>
                        <a:rPr lang="en-US" sz="1400" u="none" strike="noStrike" dirty="0" err="1">
                          <a:effectLst/>
                        </a:rPr>
                        <a:t>Ndunduma</a:t>
                      </a:r>
                      <a:r>
                        <a:rPr lang="en-US" sz="1400" u="none" strike="noStrike" dirty="0">
                          <a:effectLst/>
                        </a:rPr>
                        <a:t> Community Hall </a:t>
                      </a:r>
                      <a:endParaRPr lang="en-US" sz="1400" b="0" i="0" u="none" strike="noStrike" dirty="0">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21+74</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Closed</a:t>
                      </a:r>
                      <a:endParaRPr lang="en-US" sz="1400" b="0" i="0" u="none" strike="noStrike">
                        <a:solidFill>
                          <a:srgbClr val="000000"/>
                        </a:solidFill>
                        <a:effectLst/>
                        <a:latin typeface="Calibri" pitchFamily="34" charset="0"/>
                      </a:endParaRPr>
                    </a:p>
                  </a:txBody>
                  <a:tcPr marL="4835" marR="4835" marT="4835" marB="0"/>
                </a:tc>
                <a:extLst>
                  <a:ext uri="{0D108BD9-81ED-4DB2-BD59-A6C34878D82A}">
                    <a16:rowId xmlns:a16="http://schemas.microsoft.com/office/drawing/2014/main" val="10001"/>
                  </a:ext>
                </a:extLst>
              </a:tr>
              <a:tr h="506299">
                <a:tc>
                  <a:txBody>
                    <a:bodyPr/>
                    <a:lstStyle/>
                    <a:p>
                      <a:pPr algn="ctr" fontAlgn="b"/>
                      <a:r>
                        <a:rPr lang="en-US" sz="1400" u="none" strike="noStrike" dirty="0">
                          <a:effectLst/>
                        </a:rPr>
                        <a:t>2</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a:effectLst/>
                        </a:rPr>
                        <a:t>eThekwini Metropolitan</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eThekwini</a:t>
                      </a:r>
                      <a:endParaRPr lang="en-US" sz="1400" b="0" i="0" u="none" strike="noStrike">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13</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Abudant life ministry church</a:t>
                      </a:r>
                      <a:endParaRPr lang="en-US" sz="1400" b="0" i="0" u="none" strike="noStrike">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36</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Closed</a:t>
                      </a:r>
                      <a:endParaRPr lang="en-US" sz="1400" b="0" i="0" u="none" strike="noStrike">
                        <a:solidFill>
                          <a:srgbClr val="000000"/>
                        </a:solidFill>
                        <a:effectLst/>
                        <a:latin typeface="Calibri" pitchFamily="34" charset="0"/>
                      </a:endParaRPr>
                    </a:p>
                  </a:txBody>
                  <a:tcPr marL="4835" marR="4835" marT="4835" marB="0"/>
                </a:tc>
                <a:extLst>
                  <a:ext uri="{0D108BD9-81ED-4DB2-BD59-A6C34878D82A}">
                    <a16:rowId xmlns:a16="http://schemas.microsoft.com/office/drawing/2014/main" val="10002"/>
                  </a:ext>
                </a:extLst>
              </a:tr>
              <a:tr h="339637">
                <a:tc>
                  <a:txBody>
                    <a:bodyPr/>
                    <a:lstStyle/>
                    <a:p>
                      <a:pPr algn="ctr" fontAlgn="b"/>
                      <a:r>
                        <a:rPr lang="en-US" sz="1400" u="none" strike="noStrike" dirty="0">
                          <a:effectLst/>
                        </a:rPr>
                        <a:t>3</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a:effectLst/>
                        </a:rPr>
                        <a:t>Harry Gwala</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err="1">
                          <a:effectLst/>
                        </a:rPr>
                        <a:t>Ubuhlebezwe</a:t>
                      </a:r>
                      <a:endParaRPr lang="en-US" sz="1400" b="0" i="0" u="none" strike="noStrike" dirty="0">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14</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Ndwebu Community Hall</a:t>
                      </a:r>
                      <a:endParaRPr lang="en-US" sz="1400" b="0" i="0" u="none" strike="noStrike">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8</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Closed</a:t>
                      </a:r>
                      <a:endParaRPr lang="en-US" sz="1400" b="0" i="0" u="none" strike="noStrike">
                        <a:solidFill>
                          <a:srgbClr val="000000"/>
                        </a:solidFill>
                        <a:effectLst/>
                        <a:latin typeface="Calibri" pitchFamily="34" charset="0"/>
                      </a:endParaRPr>
                    </a:p>
                  </a:txBody>
                  <a:tcPr marL="4835" marR="4835" marT="4835" marB="0"/>
                </a:tc>
                <a:extLst>
                  <a:ext uri="{0D108BD9-81ED-4DB2-BD59-A6C34878D82A}">
                    <a16:rowId xmlns:a16="http://schemas.microsoft.com/office/drawing/2014/main" val="10003"/>
                  </a:ext>
                </a:extLst>
              </a:tr>
              <a:tr h="339637">
                <a:tc>
                  <a:txBody>
                    <a:bodyPr/>
                    <a:lstStyle/>
                    <a:p>
                      <a:pPr algn="ctr" fontAlgn="b"/>
                      <a:r>
                        <a:rPr lang="en-US" sz="1400" u="none" strike="noStrike" dirty="0">
                          <a:effectLst/>
                        </a:rPr>
                        <a:t>4</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Ugu</a:t>
                      </a:r>
                      <a:endParaRPr lang="en-US" sz="1400" b="0" i="0" u="none" strike="noStrike">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Ray Nkonyeni</a:t>
                      </a:r>
                      <a:endParaRPr lang="en-US" sz="1400" b="0" i="0" u="none" strike="noStrike">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16</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Sea park </a:t>
                      </a:r>
                      <a:endParaRPr lang="en-US" sz="1400" b="0" i="0" u="none" strike="noStrike">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4</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Closed</a:t>
                      </a:r>
                      <a:endParaRPr lang="en-US" sz="1400" b="0" i="0" u="none" strike="noStrike">
                        <a:solidFill>
                          <a:srgbClr val="000000"/>
                        </a:solidFill>
                        <a:effectLst/>
                        <a:latin typeface="Calibri" pitchFamily="34" charset="0"/>
                      </a:endParaRPr>
                    </a:p>
                  </a:txBody>
                  <a:tcPr marL="4835" marR="4835" marT="4835" marB="0"/>
                </a:tc>
                <a:extLst>
                  <a:ext uri="{0D108BD9-81ED-4DB2-BD59-A6C34878D82A}">
                    <a16:rowId xmlns:a16="http://schemas.microsoft.com/office/drawing/2014/main" val="10004"/>
                  </a:ext>
                </a:extLst>
              </a:tr>
              <a:tr h="339637">
                <a:tc>
                  <a:txBody>
                    <a:bodyPr/>
                    <a:lstStyle/>
                    <a:p>
                      <a:pPr algn="ctr" fontAlgn="b"/>
                      <a:r>
                        <a:rPr lang="en-US" sz="1400" u="none" strike="noStrike" dirty="0">
                          <a:effectLst/>
                        </a:rPr>
                        <a:t>5</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err="1">
                          <a:effectLst/>
                        </a:rPr>
                        <a:t>Ugu</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Ray Nkonyeni</a:t>
                      </a:r>
                      <a:endParaRPr lang="en-US" sz="1400" b="0" i="0" u="none" strike="noStrike">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28</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Sigedleni hall</a:t>
                      </a:r>
                      <a:endParaRPr lang="en-US" sz="1400" b="0" i="0" u="none" strike="noStrike">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18</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Closed</a:t>
                      </a:r>
                      <a:endParaRPr lang="en-US" sz="1400" b="0" i="0" u="none" strike="noStrike">
                        <a:solidFill>
                          <a:srgbClr val="000000"/>
                        </a:solidFill>
                        <a:effectLst/>
                        <a:latin typeface="Calibri" pitchFamily="34" charset="0"/>
                      </a:endParaRPr>
                    </a:p>
                  </a:txBody>
                  <a:tcPr marL="4835" marR="4835" marT="4835" marB="0"/>
                </a:tc>
                <a:extLst>
                  <a:ext uri="{0D108BD9-81ED-4DB2-BD59-A6C34878D82A}">
                    <a16:rowId xmlns:a16="http://schemas.microsoft.com/office/drawing/2014/main" val="10005"/>
                  </a:ext>
                </a:extLst>
              </a:tr>
              <a:tr h="506299">
                <a:tc>
                  <a:txBody>
                    <a:bodyPr/>
                    <a:lstStyle/>
                    <a:p>
                      <a:pPr algn="ctr" fontAlgn="b"/>
                      <a:r>
                        <a:rPr lang="en-US" sz="1400" u="none" strike="noStrike">
                          <a:effectLst/>
                        </a:rPr>
                        <a:t>6</a:t>
                      </a:r>
                      <a:endParaRPr lang="en-US" sz="1400" b="0" i="0" u="none" strike="noStrike">
                        <a:solidFill>
                          <a:srgbClr val="000000"/>
                        </a:solidFill>
                        <a:effectLst/>
                        <a:latin typeface="Calibri" pitchFamily="34" charset="0"/>
                      </a:endParaRPr>
                    </a:p>
                  </a:txBody>
                  <a:tcPr marL="4835" marR="4835" marT="4835" marB="0"/>
                </a:tc>
                <a:tc>
                  <a:txBody>
                    <a:bodyPr/>
                    <a:lstStyle/>
                    <a:p>
                      <a:pPr algn="l" fontAlgn="b"/>
                      <a:r>
                        <a:rPr lang="en-US" sz="1400" u="none" strike="noStrike" dirty="0">
                          <a:effectLst/>
                        </a:rPr>
                        <a:t>eThekwini Metropolitan</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eThekwini</a:t>
                      </a:r>
                      <a:endParaRPr lang="en-US" sz="1400" b="0" i="0" u="none" strike="noStrike">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32</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a:effectLst/>
                        </a:rPr>
                        <a:t>Dalton Hostel Beer Hall</a:t>
                      </a:r>
                      <a:endParaRPr lang="en-US" sz="1400" b="0" i="0" u="none" strike="noStrike" dirty="0">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139</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Closed</a:t>
                      </a:r>
                      <a:endParaRPr lang="en-US" sz="1400" b="0" i="0" u="none" strike="noStrike">
                        <a:solidFill>
                          <a:srgbClr val="000000"/>
                        </a:solidFill>
                        <a:effectLst/>
                        <a:latin typeface="Calibri" pitchFamily="34" charset="0"/>
                      </a:endParaRPr>
                    </a:p>
                  </a:txBody>
                  <a:tcPr marL="4835" marR="4835" marT="4835" marB="0"/>
                </a:tc>
                <a:extLst>
                  <a:ext uri="{0D108BD9-81ED-4DB2-BD59-A6C34878D82A}">
                    <a16:rowId xmlns:a16="http://schemas.microsoft.com/office/drawing/2014/main" val="10006"/>
                  </a:ext>
                </a:extLst>
              </a:tr>
              <a:tr h="506299">
                <a:tc>
                  <a:txBody>
                    <a:bodyPr/>
                    <a:lstStyle/>
                    <a:p>
                      <a:pPr algn="ctr" fontAlgn="b"/>
                      <a:r>
                        <a:rPr lang="en-US" sz="1400" u="none" strike="noStrike">
                          <a:effectLst/>
                        </a:rPr>
                        <a:t>7</a:t>
                      </a:r>
                      <a:endParaRPr lang="en-US" sz="1400" b="0" i="0" u="none" strike="noStrike">
                        <a:solidFill>
                          <a:srgbClr val="000000"/>
                        </a:solidFill>
                        <a:effectLst/>
                        <a:latin typeface="Calibri" pitchFamily="34" charset="0"/>
                      </a:endParaRPr>
                    </a:p>
                  </a:txBody>
                  <a:tcPr marL="4835" marR="4835" marT="4835" marB="0"/>
                </a:tc>
                <a:tc>
                  <a:txBody>
                    <a:bodyPr/>
                    <a:lstStyle/>
                    <a:p>
                      <a:pPr algn="l" fontAlgn="b"/>
                      <a:r>
                        <a:rPr lang="en-US" sz="1400" u="none" strike="noStrike" dirty="0">
                          <a:effectLst/>
                        </a:rPr>
                        <a:t>eThekwini Metropolitan</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eThekwini</a:t>
                      </a:r>
                      <a:endParaRPr lang="en-US" sz="1400" b="0" i="0" u="none" strike="noStrike">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54</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err="1">
                          <a:effectLst/>
                        </a:rPr>
                        <a:t>Inhlungwane</a:t>
                      </a:r>
                      <a:r>
                        <a:rPr lang="en-US" sz="1400" u="none" strike="noStrike" dirty="0">
                          <a:effectLst/>
                        </a:rPr>
                        <a:t> Community Hall</a:t>
                      </a:r>
                      <a:endParaRPr lang="en-US" sz="1400" b="0" i="0" u="none" strike="noStrike" dirty="0">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74</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Closed</a:t>
                      </a:r>
                      <a:endParaRPr lang="en-US" sz="1400" b="0" i="0" u="none" strike="noStrike">
                        <a:solidFill>
                          <a:srgbClr val="000000"/>
                        </a:solidFill>
                        <a:effectLst/>
                        <a:latin typeface="Calibri" pitchFamily="34" charset="0"/>
                      </a:endParaRPr>
                    </a:p>
                  </a:txBody>
                  <a:tcPr marL="4835" marR="4835" marT="4835" marB="0"/>
                </a:tc>
                <a:extLst>
                  <a:ext uri="{0D108BD9-81ED-4DB2-BD59-A6C34878D82A}">
                    <a16:rowId xmlns:a16="http://schemas.microsoft.com/office/drawing/2014/main" val="10007"/>
                  </a:ext>
                </a:extLst>
              </a:tr>
              <a:tr h="506299">
                <a:tc>
                  <a:txBody>
                    <a:bodyPr/>
                    <a:lstStyle/>
                    <a:p>
                      <a:pPr algn="ctr" fontAlgn="b"/>
                      <a:r>
                        <a:rPr lang="en-US" sz="1400" u="none" strike="noStrike">
                          <a:effectLst/>
                        </a:rPr>
                        <a:t>8</a:t>
                      </a:r>
                      <a:endParaRPr lang="en-US" sz="1400" b="0" i="0" u="none" strike="noStrike">
                        <a:solidFill>
                          <a:srgbClr val="000000"/>
                        </a:solidFill>
                        <a:effectLst/>
                        <a:latin typeface="Calibri" pitchFamily="34" charset="0"/>
                      </a:endParaRPr>
                    </a:p>
                  </a:txBody>
                  <a:tcPr marL="4835" marR="4835" marT="4835" marB="0"/>
                </a:tc>
                <a:tc>
                  <a:txBody>
                    <a:bodyPr/>
                    <a:lstStyle/>
                    <a:p>
                      <a:pPr algn="l" fontAlgn="b"/>
                      <a:r>
                        <a:rPr lang="en-US" sz="1400" u="none" strike="noStrike" dirty="0">
                          <a:effectLst/>
                        </a:rPr>
                        <a:t>eThekwini Metropolitan</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eThekwini</a:t>
                      </a:r>
                      <a:endParaRPr lang="en-US" sz="1400" b="0" i="0" u="none" strike="noStrike">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74</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err="1">
                          <a:effectLst/>
                        </a:rPr>
                        <a:t>Bantuvukani</a:t>
                      </a:r>
                      <a:r>
                        <a:rPr lang="en-US" sz="1400" u="none" strike="noStrike" dirty="0">
                          <a:effectLst/>
                        </a:rPr>
                        <a:t> primary school</a:t>
                      </a:r>
                      <a:endParaRPr lang="en-US" sz="1400" b="0" i="0" u="none" strike="noStrike" dirty="0">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46</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Closed</a:t>
                      </a:r>
                      <a:endParaRPr lang="en-US" sz="1400" b="0" i="0" u="none" strike="noStrike">
                        <a:solidFill>
                          <a:srgbClr val="000000"/>
                        </a:solidFill>
                        <a:effectLst/>
                        <a:latin typeface="Calibri" pitchFamily="34" charset="0"/>
                      </a:endParaRPr>
                    </a:p>
                  </a:txBody>
                  <a:tcPr marL="4835" marR="4835" marT="4835" marB="0"/>
                </a:tc>
                <a:extLst>
                  <a:ext uri="{0D108BD9-81ED-4DB2-BD59-A6C34878D82A}">
                    <a16:rowId xmlns:a16="http://schemas.microsoft.com/office/drawing/2014/main" val="10008"/>
                  </a:ext>
                </a:extLst>
              </a:tr>
              <a:tr h="506299">
                <a:tc>
                  <a:txBody>
                    <a:bodyPr/>
                    <a:lstStyle/>
                    <a:p>
                      <a:pPr algn="ctr" fontAlgn="b"/>
                      <a:r>
                        <a:rPr lang="en-US" sz="1400" u="none" strike="noStrike" dirty="0">
                          <a:effectLst/>
                        </a:rPr>
                        <a:t>9</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a:effectLst/>
                        </a:rPr>
                        <a:t>eThekwini Metropolitan</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eThekwini</a:t>
                      </a:r>
                      <a:endParaRPr lang="en-US" sz="1400" b="0" i="0" u="none" strike="noStrike">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75</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err="1">
                          <a:effectLst/>
                        </a:rPr>
                        <a:t>eWema</a:t>
                      </a:r>
                      <a:endParaRPr lang="en-US" sz="1400" b="0" i="0" u="none" strike="noStrike" dirty="0">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69</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Closed</a:t>
                      </a:r>
                      <a:endParaRPr lang="en-US" sz="1400" b="0" i="0" u="none" strike="noStrike">
                        <a:solidFill>
                          <a:srgbClr val="000000"/>
                        </a:solidFill>
                        <a:effectLst/>
                        <a:latin typeface="Calibri" pitchFamily="34" charset="0"/>
                      </a:endParaRPr>
                    </a:p>
                  </a:txBody>
                  <a:tcPr marL="4835" marR="4835" marT="4835" marB="0"/>
                </a:tc>
                <a:extLst>
                  <a:ext uri="{0D108BD9-81ED-4DB2-BD59-A6C34878D82A}">
                    <a16:rowId xmlns:a16="http://schemas.microsoft.com/office/drawing/2014/main" val="10009"/>
                  </a:ext>
                </a:extLst>
              </a:tr>
              <a:tr h="506299">
                <a:tc>
                  <a:txBody>
                    <a:bodyPr/>
                    <a:lstStyle/>
                    <a:p>
                      <a:pPr algn="ctr" fontAlgn="b"/>
                      <a:r>
                        <a:rPr lang="en-US" sz="1400" u="none" strike="noStrike" dirty="0">
                          <a:effectLst/>
                        </a:rPr>
                        <a:t>10</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eThekwini Metropolitan</a:t>
                      </a:r>
                      <a:endParaRPr lang="en-US" sz="1400" b="0" i="0" u="none" strike="noStrike">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eThekwini</a:t>
                      </a:r>
                      <a:endParaRPr lang="en-US" sz="1400" b="0" i="0" u="none" strike="noStrike">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76</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err="1">
                          <a:effectLst/>
                        </a:rPr>
                        <a:t>Glebelands</a:t>
                      </a:r>
                      <a:r>
                        <a:rPr lang="en-US" sz="1400" u="none" strike="noStrike" dirty="0">
                          <a:effectLst/>
                        </a:rPr>
                        <a:t> </a:t>
                      </a:r>
                      <a:endParaRPr lang="en-US" sz="1400" b="0" i="0" u="none" strike="noStrike" dirty="0">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23</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Closed</a:t>
                      </a:r>
                      <a:endParaRPr lang="en-US" sz="1400" b="0" i="0" u="none" strike="noStrike">
                        <a:solidFill>
                          <a:srgbClr val="000000"/>
                        </a:solidFill>
                        <a:effectLst/>
                        <a:latin typeface="Calibri" pitchFamily="34" charset="0"/>
                      </a:endParaRPr>
                    </a:p>
                  </a:txBody>
                  <a:tcPr marL="4835" marR="4835" marT="4835" marB="0"/>
                </a:tc>
                <a:extLst>
                  <a:ext uri="{0D108BD9-81ED-4DB2-BD59-A6C34878D82A}">
                    <a16:rowId xmlns:a16="http://schemas.microsoft.com/office/drawing/2014/main" val="10010"/>
                  </a:ext>
                </a:extLst>
              </a:tr>
              <a:tr h="517160">
                <a:tc>
                  <a:txBody>
                    <a:bodyPr/>
                    <a:lstStyle/>
                    <a:p>
                      <a:pPr algn="ctr" fontAlgn="b"/>
                      <a:r>
                        <a:rPr lang="en-US" sz="1400" u="none" strike="noStrike" dirty="0">
                          <a:effectLst/>
                        </a:rPr>
                        <a:t>11</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eThekwini Metropolitan</a:t>
                      </a:r>
                      <a:endParaRPr lang="en-US" sz="1400" b="0" i="0" u="none" strike="noStrike">
                        <a:solidFill>
                          <a:srgbClr val="000000"/>
                        </a:solidFill>
                        <a:effectLst/>
                        <a:latin typeface="Calibri" pitchFamily="34" charset="0"/>
                      </a:endParaRPr>
                    </a:p>
                  </a:txBody>
                  <a:tcPr marL="4835" marR="4835" marT="4835" marB="0"/>
                </a:tc>
                <a:tc>
                  <a:txBody>
                    <a:bodyPr/>
                    <a:lstStyle/>
                    <a:p>
                      <a:pPr algn="l" fontAlgn="b"/>
                      <a:r>
                        <a:rPr lang="en-US" sz="1400" u="none" strike="noStrike">
                          <a:effectLst/>
                        </a:rPr>
                        <a:t>eThekwini</a:t>
                      </a:r>
                      <a:endParaRPr lang="en-US" sz="1400" b="0" i="0" u="none" strike="noStrike">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23</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err="1">
                          <a:effectLst/>
                        </a:rPr>
                        <a:t>Permary</a:t>
                      </a:r>
                      <a:r>
                        <a:rPr lang="en-US" sz="1400" u="none" strike="noStrike" dirty="0">
                          <a:effectLst/>
                        </a:rPr>
                        <a:t> Ridge Primary School</a:t>
                      </a:r>
                      <a:endParaRPr lang="en-US" sz="1400" b="0" i="0" u="none" strike="noStrike" dirty="0">
                        <a:solidFill>
                          <a:srgbClr val="000000"/>
                        </a:solidFill>
                        <a:effectLst/>
                        <a:latin typeface="Calibri" pitchFamily="34" charset="0"/>
                      </a:endParaRPr>
                    </a:p>
                  </a:txBody>
                  <a:tcPr marL="4835" marR="4835" marT="4835" marB="0"/>
                </a:tc>
                <a:tc>
                  <a:txBody>
                    <a:bodyPr/>
                    <a:lstStyle/>
                    <a:p>
                      <a:pPr algn="ctr" fontAlgn="b"/>
                      <a:r>
                        <a:rPr lang="en-US" sz="1400" u="none" strike="noStrike" dirty="0">
                          <a:effectLst/>
                        </a:rPr>
                        <a:t>98</a:t>
                      </a:r>
                      <a:endParaRPr lang="en-US" sz="1400" b="0" i="0" u="none" strike="noStrike" dirty="0">
                        <a:solidFill>
                          <a:srgbClr val="000000"/>
                        </a:solidFill>
                        <a:effectLst/>
                        <a:latin typeface="Calibri" pitchFamily="34" charset="0"/>
                      </a:endParaRPr>
                    </a:p>
                  </a:txBody>
                  <a:tcPr marL="4835" marR="4835" marT="4835" marB="0"/>
                </a:tc>
                <a:tc>
                  <a:txBody>
                    <a:bodyPr/>
                    <a:lstStyle/>
                    <a:p>
                      <a:pPr algn="l" fontAlgn="b"/>
                      <a:r>
                        <a:rPr lang="en-US" sz="1400" u="none" strike="noStrike" dirty="0">
                          <a:effectLst/>
                        </a:rPr>
                        <a:t>Changed Name to Truro</a:t>
                      </a:r>
                      <a:endParaRPr lang="en-US" sz="1400" b="0" i="0" u="none" strike="noStrike" dirty="0">
                        <a:solidFill>
                          <a:srgbClr val="000000"/>
                        </a:solidFill>
                        <a:effectLst/>
                        <a:latin typeface="Calibri" pitchFamily="34" charset="0"/>
                      </a:endParaRPr>
                    </a:p>
                  </a:txBody>
                  <a:tcPr marL="4835" marR="4835" marT="4835" marB="0"/>
                </a:tc>
                <a:extLst>
                  <a:ext uri="{0D108BD9-81ED-4DB2-BD59-A6C34878D82A}">
                    <a16:rowId xmlns:a16="http://schemas.microsoft.com/office/drawing/2014/main" val="10011"/>
                  </a:ext>
                </a:extLst>
              </a:tr>
            </a:tbl>
          </a:graphicData>
        </a:graphic>
      </p:graphicFrame>
      <p:pic>
        <p:nvPicPr>
          <p:cNvPr id="41070" name="Picture 6">
            <a:extLst>
              <a:ext uri="{FF2B5EF4-FFF2-40B4-BE49-F238E27FC236}">
                <a16:creationId xmlns:a16="http://schemas.microsoft.com/office/drawing/2014/main" id="{28130CA3-B9B7-DC59-E0E6-D89B20131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18430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
            <a:extLst>
              <a:ext uri="{FF2B5EF4-FFF2-40B4-BE49-F238E27FC236}">
                <a16:creationId xmlns:a16="http://schemas.microsoft.com/office/drawing/2014/main" id="{C11DAB5F-5D5C-F81A-3088-FE1EB06BEA3D}"/>
              </a:ext>
            </a:extLst>
          </p:cNvPr>
          <p:cNvSpPr txBox="1"/>
          <p:nvPr/>
        </p:nvSpPr>
        <p:spPr>
          <a:xfrm>
            <a:off x="3543300" y="136525"/>
            <a:ext cx="6904038" cy="473075"/>
          </a:xfrm>
          <a:prstGeom prst="rect">
            <a:avLst/>
          </a:prstGeom>
          <a:noFill/>
          <a:ln w="28575">
            <a:solidFill>
              <a:srgbClr val="00B050"/>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800" b="1" dirty="0">
                <a:solidFill>
                  <a:prstClr val="black"/>
                </a:solidFill>
                <a:effectLst>
                  <a:outerShdw blurRad="38100" dist="38100" dir="2700000" algn="tl">
                    <a:srgbClr val="000000">
                      <a:alpha val="43137"/>
                    </a:srgbClr>
                  </a:outerShdw>
                </a:effectLst>
                <a:latin typeface="Arial" charset="0"/>
                <a:cs typeface="Arial" charset="0"/>
                <a:sym typeface="+mn-ea"/>
              </a:rPr>
              <a:t>CLOSED SHELTERS</a:t>
            </a:r>
          </a:p>
        </p:txBody>
      </p:sp>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9">
            <a:extLst>
              <a:ext uri="{FF2B5EF4-FFF2-40B4-BE49-F238E27FC236}">
                <a16:creationId xmlns:a16="http://schemas.microsoft.com/office/drawing/2014/main" id="{001CDAC4-CDB4-578C-605C-5A27E5B4CD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395B30E0-9F7E-42D4-B41E-7C1453A343E3}" type="slidenum">
              <a:rPr lang="en-US" altLang="en-US" sz="1600">
                <a:solidFill>
                  <a:srgbClr val="FFFFFF"/>
                </a:solidFill>
                <a:latin typeface="Calibri" panose="020F0502020204030204" pitchFamily="34" charset="0"/>
              </a:rPr>
              <a:pPr/>
              <a:t>14</a:t>
            </a:fld>
            <a:endParaRPr lang="en-US" altLang="en-US" sz="1600">
              <a:solidFill>
                <a:srgbClr val="FFFFFF"/>
              </a:solidFill>
              <a:latin typeface="Calibri" panose="020F0502020204030204" pitchFamily="34" charset="0"/>
            </a:endParaRPr>
          </a:p>
        </p:txBody>
      </p:sp>
      <p:sp>
        <p:nvSpPr>
          <p:cNvPr id="8" name="CustomShape 4">
            <a:extLst>
              <a:ext uri="{FF2B5EF4-FFF2-40B4-BE49-F238E27FC236}">
                <a16:creationId xmlns:a16="http://schemas.microsoft.com/office/drawing/2014/main" id="{FBDEFED8-B6CB-A2BD-12DC-4070B45922EF}"/>
              </a:ext>
            </a:extLst>
          </p:cNvPr>
          <p:cNvSpPr/>
          <p:nvPr/>
        </p:nvSpPr>
        <p:spPr>
          <a:xfrm>
            <a:off x="3814763" y="323850"/>
            <a:ext cx="6507162" cy="619125"/>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hangingPunct="1">
              <a:buFont typeface="Arial" panose="020B0604020202020204" pitchFamily="34" charset="0"/>
              <a:buNone/>
              <a:defRPr/>
            </a:pPr>
            <a:r>
              <a:rPr lang="en-ZA" altLang="x-none" sz="2400" b="1" noProof="1">
                <a:solidFill>
                  <a:srgbClr val="000000"/>
                </a:solidFill>
                <a:effectLst>
                  <a:outerShdw blurRad="38100" dist="38100" dir="2700000">
                    <a:srgbClr val="C0C0C0"/>
                  </a:outerShdw>
                </a:effectLst>
                <a:latin typeface="Arial Narrow" pitchFamily="34" charset="0"/>
                <a:ea typeface="DejaVu Sans"/>
                <a:sym typeface="+mn-ea"/>
              </a:rPr>
              <a:t>FUNERALS SUPPORT PROGRESS TO DATE  </a:t>
            </a:r>
          </a:p>
        </p:txBody>
      </p:sp>
      <p:pic>
        <p:nvPicPr>
          <p:cNvPr id="41988" name="Picture 6">
            <a:extLst>
              <a:ext uri="{FF2B5EF4-FFF2-40B4-BE49-F238E27FC236}">
                <a16:creationId xmlns:a16="http://schemas.microsoft.com/office/drawing/2014/main" id="{5557FCC8-8C52-BA0E-C61F-82515EC18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317500"/>
            <a:ext cx="254317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Content Placeholder 1">
            <a:extLst>
              <a:ext uri="{FF2B5EF4-FFF2-40B4-BE49-F238E27FC236}">
                <a16:creationId xmlns:a16="http://schemas.microsoft.com/office/drawing/2014/main" id="{959BA217-E22A-0C48-75FB-C7BF04F664BB}"/>
              </a:ext>
            </a:extLst>
          </p:cNvPr>
          <p:cNvSpPr>
            <a:spLocks noGrp="1" noChangeArrowheads="1"/>
          </p:cNvSpPr>
          <p:nvPr>
            <p:ph idx="1"/>
          </p:nvPr>
        </p:nvSpPr>
        <p:spPr>
          <a:xfrm>
            <a:off x="306388" y="1271588"/>
            <a:ext cx="11209337" cy="5449887"/>
          </a:xfrm>
        </p:spPr>
        <p:txBody>
          <a:bodyPr/>
          <a:lstStyle/>
          <a:p>
            <a:pPr algn="just">
              <a:lnSpc>
                <a:spcPct val="150000"/>
              </a:lnSpc>
            </a:pPr>
            <a:r>
              <a:rPr lang="en-AU" altLang="en-US" sz="1800">
                <a:solidFill>
                  <a:srgbClr val="000000"/>
                </a:solidFill>
                <a:latin typeface="Arial" panose="020B0604020202020204" pitchFamily="34" charset="0"/>
                <a:cs typeface="Arial" panose="020B0604020202020204" pitchFamily="34" charset="0"/>
              </a:rPr>
              <a:t>Two organisations pledged to support with funeral assistance being AVBOB at R3m and Motsepe Foundation at about R8m </a:t>
            </a:r>
          </a:p>
          <a:p>
            <a:pPr algn="just">
              <a:lnSpc>
                <a:spcPct val="150000"/>
              </a:lnSpc>
            </a:pPr>
            <a:r>
              <a:rPr lang="en-AU" altLang="en-US" sz="1800">
                <a:solidFill>
                  <a:srgbClr val="000000"/>
                </a:solidFill>
                <a:latin typeface="Arial" panose="020B0604020202020204" pitchFamily="34" charset="0"/>
                <a:cs typeface="Arial" panose="020B0604020202020204" pitchFamily="34" charset="0"/>
              </a:rPr>
              <a:t>Value of support limited to R20 000 per family  as a service to bury the deceased </a:t>
            </a:r>
          </a:p>
          <a:p>
            <a:pPr algn="just">
              <a:lnSpc>
                <a:spcPct val="150000"/>
              </a:lnSpc>
            </a:pPr>
            <a:r>
              <a:rPr lang="en-AU" altLang="en-US" sz="1800">
                <a:solidFill>
                  <a:srgbClr val="000000"/>
                </a:solidFill>
                <a:latin typeface="Arial" panose="020B0604020202020204" pitchFamily="34" charset="0"/>
                <a:cs typeface="Arial" panose="020B0604020202020204" pitchFamily="34" charset="0"/>
              </a:rPr>
              <a:t>Some families had however buried their beloved using own resources and policy covers and will be refunded through Motsepe Foundation </a:t>
            </a:r>
          </a:p>
          <a:p>
            <a:pPr algn="just">
              <a:lnSpc>
                <a:spcPct val="150000"/>
              </a:lnSpc>
            </a:pPr>
            <a:r>
              <a:rPr lang="en-US" altLang="en-US" sz="1800">
                <a:solidFill>
                  <a:srgbClr val="000000"/>
                </a:solidFill>
                <a:latin typeface="Arial" panose="020B0604020202020204" pitchFamily="34" charset="0"/>
                <a:cs typeface="Arial" panose="020B0604020202020204" pitchFamily="34" charset="0"/>
              </a:rPr>
              <a:t>The  </a:t>
            </a:r>
            <a:r>
              <a:rPr lang="en-AU" altLang="en-US" sz="1800">
                <a:solidFill>
                  <a:srgbClr val="000000"/>
                </a:solidFill>
                <a:latin typeface="Arial" panose="020B0604020202020204" pitchFamily="34" charset="0"/>
                <a:cs typeface="Arial" panose="020B0604020202020204" pitchFamily="34" charset="0"/>
              </a:rPr>
              <a:t>Funeral task team is assisting families to be reimbursed </a:t>
            </a:r>
            <a:r>
              <a:rPr lang="en-US" altLang="en-US" sz="1800">
                <a:solidFill>
                  <a:srgbClr val="000000"/>
                </a:solidFill>
                <a:latin typeface="Arial" panose="020B0604020202020204" pitchFamily="34" charset="0"/>
                <a:cs typeface="Arial" panose="020B0604020202020204" pitchFamily="34" charset="0"/>
              </a:rPr>
              <a:t>      </a:t>
            </a:r>
            <a:r>
              <a:rPr lang="en-AU" altLang="en-US" sz="1800">
                <a:solidFill>
                  <a:srgbClr val="000000"/>
                </a:solidFill>
                <a:latin typeface="Arial" panose="020B0604020202020204" pitchFamily="34" charset="0"/>
                <a:cs typeface="Arial" panose="020B0604020202020204" pitchFamily="34" charset="0"/>
              </a:rPr>
              <a:t>and have engaged legal services to ensure the refunds are processed as agreed and with full cooperation of the funeral parlours. </a:t>
            </a:r>
          </a:p>
        </p:txBody>
      </p:sp>
    </p:spTree>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1">
            <a:extLst>
              <a:ext uri="{FF2B5EF4-FFF2-40B4-BE49-F238E27FC236}">
                <a16:creationId xmlns:a16="http://schemas.microsoft.com/office/drawing/2014/main" id="{A6CEF7B1-5E26-F97C-F1D0-5E1C2C341CCD}"/>
              </a:ext>
            </a:extLst>
          </p:cNvPr>
          <p:cNvSpPr>
            <a:spLocks noGrp="1" noChangeArrowheads="1"/>
          </p:cNvSpPr>
          <p:nvPr>
            <p:ph idx="1"/>
          </p:nvPr>
        </p:nvSpPr>
        <p:spPr>
          <a:xfrm>
            <a:off x="1919288" y="1268413"/>
            <a:ext cx="8291512" cy="5087937"/>
          </a:xfrm>
        </p:spPr>
        <p:txBody>
          <a:bodyPr/>
          <a:lstStyle/>
          <a:p>
            <a:pPr marL="400050" lvl="1" indent="0" algn="just">
              <a:buFont typeface="Arial" panose="020B0604020202020204" pitchFamily="34" charset="0"/>
              <a:buNone/>
            </a:pPr>
            <a:endParaRPr lang="en-US" altLang="en-US" sz="1800">
              <a:solidFill>
                <a:srgbClr val="000000"/>
              </a:solidFill>
              <a:latin typeface="Arial" panose="020B0604020202020204" pitchFamily="34" charset="0"/>
              <a:cs typeface="Arial" panose="020B0604020202020204" pitchFamily="34" charset="0"/>
            </a:endParaRPr>
          </a:p>
          <a:p>
            <a:pPr marL="400050" lvl="1" indent="0" algn="just">
              <a:buFont typeface="Arial" panose="020B0604020202020204" pitchFamily="34" charset="0"/>
              <a:buNone/>
            </a:pPr>
            <a:endParaRPr lang="en-US" altLang="en-US" sz="1800">
              <a:solidFill>
                <a:srgbClr val="000000"/>
              </a:solidFill>
              <a:latin typeface="Arial" panose="020B0604020202020204" pitchFamily="34" charset="0"/>
              <a:cs typeface="Arial" panose="020B0604020202020204" pitchFamily="34" charset="0"/>
            </a:endParaRPr>
          </a:p>
          <a:p>
            <a:pPr marL="400050" lvl="1" indent="0" algn="just">
              <a:buFont typeface="Arial" panose="020B0604020202020204" pitchFamily="34" charset="0"/>
              <a:buNone/>
            </a:pPr>
            <a:endParaRPr lang="en-US" altLang="en-US" sz="1800">
              <a:solidFill>
                <a:srgbClr val="000000"/>
              </a:solidFill>
              <a:latin typeface="Arial" panose="020B0604020202020204" pitchFamily="34" charset="0"/>
              <a:cs typeface="Arial" panose="020B0604020202020204" pitchFamily="34" charset="0"/>
            </a:endParaRPr>
          </a:p>
          <a:p>
            <a:pPr marL="400050" lvl="1" indent="0" algn="just">
              <a:buFont typeface="Arial" panose="020B0604020202020204" pitchFamily="34" charset="0"/>
              <a:buNone/>
            </a:pPr>
            <a:endParaRPr lang="en-US" altLang="en-US" sz="1800">
              <a:solidFill>
                <a:srgbClr val="000000"/>
              </a:solidFill>
              <a:latin typeface="Arial" panose="020B0604020202020204" pitchFamily="34" charset="0"/>
              <a:cs typeface="Arial" panose="020B0604020202020204" pitchFamily="34" charset="0"/>
            </a:endParaRPr>
          </a:p>
          <a:p>
            <a:pPr marL="400050" lvl="1" indent="0" algn="just">
              <a:buFont typeface="Arial" panose="020B0604020202020204" pitchFamily="34" charset="0"/>
              <a:buNone/>
            </a:pPr>
            <a:endParaRPr lang="en-US" altLang="en-US" sz="1800">
              <a:solidFill>
                <a:srgbClr val="000000"/>
              </a:solidFill>
              <a:latin typeface="Arial" panose="020B0604020202020204" pitchFamily="34" charset="0"/>
              <a:cs typeface="Arial" panose="020B0604020202020204" pitchFamily="34" charset="0"/>
            </a:endParaRPr>
          </a:p>
          <a:p>
            <a:pPr marL="400050" lvl="1" indent="0" algn="just">
              <a:buFont typeface="Arial" panose="020B0604020202020204" pitchFamily="34" charset="0"/>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3011" name="Slide Number Placeholder 9">
            <a:extLst>
              <a:ext uri="{FF2B5EF4-FFF2-40B4-BE49-F238E27FC236}">
                <a16:creationId xmlns:a16="http://schemas.microsoft.com/office/drawing/2014/main" id="{8EF21AA7-691B-9E77-897A-569F10FFEB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CC5D9585-2F39-41F0-98BC-55FE02A1BA22}" type="slidenum">
              <a:rPr lang="en-US" altLang="en-US" sz="1600">
                <a:solidFill>
                  <a:srgbClr val="FFFFFF"/>
                </a:solidFill>
                <a:latin typeface="Calibri" panose="020F0502020204030204" pitchFamily="34" charset="0"/>
              </a:rPr>
              <a:pPr/>
              <a:t>15</a:t>
            </a:fld>
            <a:endParaRPr lang="en-US" altLang="en-US" sz="1600">
              <a:solidFill>
                <a:srgbClr val="FFFFFF"/>
              </a:solidFill>
              <a:latin typeface="Calibri" panose="020F0502020204030204" pitchFamily="34" charset="0"/>
            </a:endParaRPr>
          </a:p>
        </p:txBody>
      </p:sp>
      <p:pic>
        <p:nvPicPr>
          <p:cNvPr id="43012" name="Picture 6" descr="Provincial New Logo.jpg">
            <a:extLst>
              <a:ext uri="{FF2B5EF4-FFF2-40B4-BE49-F238E27FC236}">
                <a16:creationId xmlns:a16="http://schemas.microsoft.com/office/drawing/2014/main" id="{F96D0A87-5E1F-F5C2-6FDF-92F3858B0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323850"/>
            <a:ext cx="18002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stomShape 4">
            <a:extLst>
              <a:ext uri="{FF2B5EF4-FFF2-40B4-BE49-F238E27FC236}">
                <a16:creationId xmlns:a16="http://schemas.microsoft.com/office/drawing/2014/main" id="{EDB4773C-260A-D5DB-1E3F-7BB45266E7E6}"/>
              </a:ext>
            </a:extLst>
          </p:cNvPr>
          <p:cNvSpPr/>
          <p:nvPr/>
        </p:nvSpPr>
        <p:spPr>
          <a:xfrm>
            <a:off x="3814763" y="323850"/>
            <a:ext cx="6507162" cy="619125"/>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fontAlgn="auto" hangingPunct="1">
              <a:spcBef>
                <a:spcPts val="0"/>
              </a:spcBef>
              <a:spcAft>
                <a:spcPts val="0"/>
              </a:spcAft>
              <a:defRPr/>
            </a:pPr>
            <a:r>
              <a:rPr lang="en-ZA" sz="2400" b="1" dirty="0">
                <a:solidFill>
                  <a:prstClr val="black"/>
                </a:solidFill>
                <a:effectLst>
                  <a:outerShdw blurRad="38100" dist="38100" dir="2700000" algn="tl">
                    <a:srgbClr val="000000">
                      <a:alpha val="43137"/>
                    </a:srgbClr>
                  </a:outerShdw>
                </a:effectLst>
                <a:latin typeface="Arial Narrow" pitchFamily="34" charset="0"/>
                <a:sym typeface="+mn-ea"/>
              </a:rPr>
              <a:t>DONATIONS CURRENT STATUS </a:t>
            </a:r>
          </a:p>
        </p:txBody>
      </p:sp>
      <p:sp>
        <p:nvSpPr>
          <p:cNvPr id="43014" name="Rectangle 7">
            <a:extLst>
              <a:ext uri="{FF2B5EF4-FFF2-40B4-BE49-F238E27FC236}">
                <a16:creationId xmlns:a16="http://schemas.microsoft.com/office/drawing/2014/main" id="{CF1EDEEA-FABC-9DE0-7B13-A5A886104EAA}"/>
              </a:ext>
            </a:extLst>
          </p:cNvPr>
          <p:cNvSpPr>
            <a:spLocks noChangeArrowheads="1"/>
          </p:cNvSpPr>
          <p:nvPr/>
        </p:nvSpPr>
        <p:spPr bwMode="auto">
          <a:xfrm>
            <a:off x="746125" y="1419225"/>
            <a:ext cx="111887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buFont typeface="Arial" panose="020B0604020202020204" pitchFamily="34" charset="0"/>
              <a:buNone/>
            </a:pPr>
            <a:r>
              <a:rPr lang="en-US" altLang="en-US" sz="1400">
                <a:solidFill>
                  <a:srgbClr val="000000"/>
                </a:solidFill>
                <a:latin typeface="Calibri" panose="020F0502020204030204" pitchFamily="34" charset="0"/>
                <a:cs typeface="Arial" panose="020B0604020202020204" pitchFamily="34" charset="0"/>
              </a:rPr>
              <a:t>The donations are divided into two categories as:</a:t>
            </a:r>
          </a:p>
          <a:p>
            <a:pPr algn="just" eaLnBrk="1" hangingPunct="1">
              <a:buFont typeface="Arial" panose="020B0604020202020204" pitchFamily="34" charset="0"/>
              <a:buChar char="•"/>
            </a:pPr>
            <a:r>
              <a:rPr lang="en-US" altLang="en-US" sz="1400" b="1">
                <a:solidFill>
                  <a:srgbClr val="000000"/>
                </a:solidFill>
                <a:latin typeface="Calibri" panose="020F0502020204030204" pitchFamily="34" charset="0"/>
                <a:cs typeface="Arial" panose="020B0604020202020204" pitchFamily="34" charset="0"/>
              </a:rPr>
              <a:t>Donations Directly to the State and </a:t>
            </a:r>
          </a:p>
          <a:p>
            <a:pPr algn="just" eaLnBrk="1" hangingPunct="1">
              <a:buFont typeface="Arial" panose="020B0604020202020204" pitchFamily="34" charset="0"/>
              <a:buChar char="•"/>
            </a:pPr>
            <a:r>
              <a:rPr lang="en-US" altLang="en-US" sz="1400" b="1">
                <a:solidFill>
                  <a:srgbClr val="000000"/>
                </a:solidFill>
                <a:latin typeface="Calibri" panose="020F0502020204030204" pitchFamily="34" charset="0"/>
                <a:cs typeface="Arial" panose="020B0604020202020204" pitchFamily="34" charset="0"/>
              </a:rPr>
              <a:t>Donations given to the State through NGOs or other entities.</a:t>
            </a:r>
          </a:p>
          <a:p>
            <a:pPr algn="just" eaLnBrk="1" hangingPunct="1">
              <a:buFont typeface="Arial" panose="020B0604020202020204" pitchFamily="34" charset="0"/>
              <a:buNone/>
            </a:pPr>
            <a:endParaRPr lang="en-US" altLang="en-US" sz="1400" b="1">
              <a:solidFill>
                <a:srgbClr val="000000"/>
              </a:solidFill>
              <a:latin typeface="Calibri" panose="020F0502020204030204" pitchFamily="34" charset="0"/>
              <a:cs typeface="Arial" panose="020B0604020202020204" pitchFamily="34" charset="0"/>
            </a:endParaRPr>
          </a:p>
          <a:p>
            <a:pPr algn="just" eaLnBrk="1" hangingPunct="1">
              <a:buFont typeface="Arial" panose="020B0604020202020204" pitchFamily="34" charset="0"/>
              <a:buNone/>
            </a:pPr>
            <a:r>
              <a:rPr lang="en-US" altLang="en-US" sz="1400" b="1">
                <a:solidFill>
                  <a:srgbClr val="000000"/>
                </a:solidFill>
                <a:latin typeface="Calibri" panose="020F0502020204030204" pitchFamily="34" charset="0"/>
                <a:cs typeface="Arial" panose="020B0604020202020204" pitchFamily="34" charset="0"/>
              </a:rPr>
              <a:t>Direct Disbursements</a:t>
            </a:r>
          </a:p>
          <a:p>
            <a:pPr algn="just" eaLnBrk="1" hangingPunct="1">
              <a:buFont typeface="Arial" panose="020B0604020202020204" pitchFamily="34" charset="0"/>
              <a:buNone/>
            </a:pPr>
            <a:r>
              <a:rPr lang="en-US" altLang="en-US" sz="1400">
                <a:solidFill>
                  <a:srgbClr val="000000"/>
                </a:solidFill>
                <a:latin typeface="Calibri" panose="020F0502020204030204" pitchFamily="34" charset="0"/>
                <a:cs typeface="Arial" panose="020B0604020202020204" pitchFamily="34" charset="0"/>
              </a:rPr>
              <a:t>Approximately 15% of the donors disburse or report to have disbursed directly to affected communities e.g. most individuals and most NGOs.</a:t>
            </a:r>
          </a:p>
          <a:p>
            <a:pPr algn="just" eaLnBrk="1" hangingPunct="1">
              <a:buFont typeface="Arial" panose="020B0604020202020204" pitchFamily="34" charset="0"/>
              <a:buNone/>
            </a:pPr>
            <a:endParaRPr lang="en-US" altLang="en-US" sz="1400">
              <a:solidFill>
                <a:srgbClr val="000000"/>
              </a:solidFill>
              <a:latin typeface="Calibri" panose="020F0502020204030204" pitchFamily="34" charset="0"/>
              <a:cs typeface="Arial" panose="020B0604020202020204" pitchFamily="34" charset="0"/>
            </a:endParaRPr>
          </a:p>
          <a:p>
            <a:pPr algn="just" eaLnBrk="1" hangingPunct="1">
              <a:buFont typeface="Arial" panose="020B0604020202020204" pitchFamily="34" charset="0"/>
              <a:buNone/>
            </a:pPr>
            <a:r>
              <a:rPr lang="en-US" altLang="en-US" sz="1400" b="1">
                <a:solidFill>
                  <a:srgbClr val="000000"/>
                </a:solidFill>
                <a:latin typeface="Calibri" panose="020F0502020204030204" pitchFamily="34" charset="0"/>
                <a:cs typeface="Arial" panose="020B0604020202020204" pitchFamily="34" charset="0"/>
              </a:rPr>
              <a:t>Disbursement through 3rd parties</a:t>
            </a:r>
          </a:p>
          <a:p>
            <a:pPr algn="just" eaLnBrk="1" hangingPunct="1">
              <a:buFont typeface="Arial" panose="020B0604020202020204" pitchFamily="34" charset="0"/>
              <a:buNone/>
            </a:pPr>
            <a:r>
              <a:rPr lang="en-US" altLang="en-US" sz="1400">
                <a:solidFill>
                  <a:srgbClr val="000000"/>
                </a:solidFill>
                <a:latin typeface="Calibri" panose="020F0502020204030204" pitchFamily="34" charset="0"/>
                <a:cs typeface="Arial" panose="020B0604020202020204" pitchFamily="34" charset="0"/>
              </a:rPr>
              <a:t>It must be noted that, at least 80% of the donors prefer to disburse their donations through 3rd parties whilst on the other hand they announce the intention to donate to Provincial Government; e.g. RBM committed R 5 million to Provincial Government and disbursed it through the Gift of the Givers and Red Cross Society.</a:t>
            </a:r>
          </a:p>
          <a:p>
            <a:pPr eaLnBrk="1" hangingPunct="1">
              <a:buFont typeface="Arial" panose="020B0604020202020204" pitchFamily="34" charset="0"/>
              <a:buNone/>
            </a:pPr>
            <a:endParaRPr lang="en-US" altLang="en-US" sz="1400">
              <a:solidFill>
                <a:srgbClr val="000000"/>
              </a:solidFill>
              <a:latin typeface="Calibri" panose="020F0502020204030204" pitchFamily="34" charset="0"/>
              <a:cs typeface="Arial" panose="020B0604020202020204" pitchFamily="34" charset="0"/>
            </a:endParaRPr>
          </a:p>
          <a:p>
            <a:pPr eaLnBrk="1" hangingPunct="1">
              <a:buFont typeface="Arial" panose="020B0604020202020204" pitchFamily="34" charset="0"/>
              <a:buNone/>
            </a:pPr>
            <a:r>
              <a:rPr lang="en-ZA" altLang="en-US" sz="1400" b="1">
                <a:solidFill>
                  <a:srgbClr val="000000"/>
                </a:solidFill>
                <a:latin typeface="Calibri" panose="020F0502020204030204" pitchFamily="34" charset="0"/>
                <a:cs typeface="Arial" panose="020B0604020202020204" pitchFamily="34" charset="0"/>
              </a:rPr>
              <a:t>Microsoft has redesigned a template that will indicate the two categories as well as, to provide progress on each donation, place where it was disbursed, recipient list and impact on the donation. A list herein attached as Annexure. </a:t>
            </a:r>
          </a:p>
        </p:txBody>
      </p:sp>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8">
            <a:extLst>
              <a:ext uri="{FF2B5EF4-FFF2-40B4-BE49-F238E27FC236}">
                <a16:creationId xmlns:a16="http://schemas.microsoft.com/office/drawing/2014/main" id="{F508D341-B8E9-C62C-3724-08E85D837927}"/>
              </a:ext>
            </a:extLst>
          </p:cNvPr>
          <p:cNvSpPr>
            <a:spLocks noChangeArrowheads="1"/>
          </p:cNvSpPr>
          <p:nvPr/>
        </p:nvSpPr>
        <p:spPr bwMode="auto">
          <a:xfrm>
            <a:off x="1993900" y="549275"/>
            <a:ext cx="834866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ctr" eaLnBrk="1" hangingPunct="1">
              <a:lnSpc>
                <a:spcPct val="90000"/>
              </a:lnSpc>
              <a:spcBef>
                <a:spcPct val="50000"/>
              </a:spcBef>
              <a:buClr>
                <a:srgbClr val="7D0900"/>
              </a:buClr>
              <a:buFont typeface="Arial" panose="020B0604020202020204" pitchFamily="34" charset="0"/>
              <a:buNone/>
            </a:pPr>
            <a:endParaRPr lang="en-US" altLang="en-US" sz="2800" b="1">
              <a:solidFill>
                <a:srgbClr val="000000"/>
              </a:solidFill>
              <a:latin typeface="Calibri" panose="020F0502020204030204" pitchFamily="34" charset="0"/>
              <a:ea typeface="Microsoft YaHei" panose="020B0503020204020204" pitchFamily="34" charset="-122"/>
            </a:endParaRPr>
          </a:p>
        </p:txBody>
      </p:sp>
      <p:sp>
        <p:nvSpPr>
          <p:cNvPr id="44035" name="Slide Number Placeholder 3">
            <a:extLst>
              <a:ext uri="{FF2B5EF4-FFF2-40B4-BE49-F238E27FC236}">
                <a16:creationId xmlns:a16="http://schemas.microsoft.com/office/drawing/2014/main" id="{443AEA8D-5173-B404-9B1B-44F78194BE1F}"/>
              </a:ext>
            </a:extLst>
          </p:cNvPr>
          <p:cNvSpPr>
            <a:spLocks noGrp="1" noChangeArrowheads="1"/>
          </p:cNvSpPr>
          <p:nvPr>
            <p:ph type="sldNum" sz="quarter" idx="12"/>
          </p:nvPr>
        </p:nvSpPr>
        <p:spPr bwMode="auto">
          <a:xfrm>
            <a:off x="4648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49263" algn="l"/>
                <a:tab pos="898525" algn="l"/>
                <a:tab pos="1347788" algn="l"/>
                <a:tab pos="1797050" algn="l"/>
              </a:tabLst>
              <a:defRPr>
                <a:solidFill>
                  <a:schemeClr val="tx1"/>
                </a:solidFill>
                <a:latin typeface="Arial" panose="020B0604020202020204" pitchFamily="34" charset="0"/>
                <a:ea typeface="DejaVu Sans"/>
                <a:cs typeface="DejaVu Sans"/>
              </a:defRPr>
            </a:lvl1pPr>
            <a:lvl2pPr marL="742950" indent="-285750">
              <a:tabLst>
                <a:tab pos="449263" algn="l"/>
                <a:tab pos="898525" algn="l"/>
                <a:tab pos="1347788" algn="l"/>
                <a:tab pos="1797050" algn="l"/>
              </a:tabLst>
              <a:defRPr>
                <a:solidFill>
                  <a:schemeClr val="tx1"/>
                </a:solidFill>
                <a:latin typeface="Arial" panose="020B0604020202020204" pitchFamily="34" charset="0"/>
                <a:ea typeface="DejaVu Sans"/>
                <a:cs typeface="DejaVu Sans"/>
              </a:defRPr>
            </a:lvl2pPr>
            <a:lvl3pPr marL="1143000" indent="-228600">
              <a:tabLst>
                <a:tab pos="449263" algn="l"/>
                <a:tab pos="898525" algn="l"/>
                <a:tab pos="1347788" algn="l"/>
                <a:tab pos="1797050" algn="l"/>
              </a:tabLst>
              <a:defRPr>
                <a:solidFill>
                  <a:schemeClr val="tx1"/>
                </a:solidFill>
                <a:latin typeface="Arial" panose="020B0604020202020204" pitchFamily="34" charset="0"/>
                <a:ea typeface="DejaVu Sans"/>
                <a:cs typeface="DejaVu Sans"/>
              </a:defRPr>
            </a:lvl3pPr>
            <a:lvl4pPr marL="1600200" indent="-228600">
              <a:tabLst>
                <a:tab pos="449263" algn="l"/>
                <a:tab pos="898525" algn="l"/>
                <a:tab pos="1347788" algn="l"/>
                <a:tab pos="1797050" algn="l"/>
              </a:tabLst>
              <a:defRPr>
                <a:solidFill>
                  <a:schemeClr val="tx1"/>
                </a:solidFill>
                <a:latin typeface="Arial" panose="020B0604020202020204" pitchFamily="34" charset="0"/>
                <a:ea typeface="DejaVu Sans"/>
                <a:cs typeface="DejaVu Sans"/>
              </a:defRPr>
            </a:lvl4pPr>
            <a:lvl5pPr marL="2057400" indent="-228600">
              <a:tabLst>
                <a:tab pos="449263" algn="l"/>
                <a:tab pos="898525" algn="l"/>
                <a:tab pos="1347788" algn="l"/>
                <a:tab pos="1797050" algn="l"/>
              </a:tabLst>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tabLst>
                <a:tab pos="449263" algn="l"/>
                <a:tab pos="898525" algn="l"/>
                <a:tab pos="1347788" algn="l"/>
                <a:tab pos="1797050" algn="l"/>
              </a:tabLs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tabLst>
                <a:tab pos="449263" algn="l"/>
                <a:tab pos="898525" algn="l"/>
                <a:tab pos="1347788" algn="l"/>
                <a:tab pos="1797050" algn="l"/>
              </a:tabLs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tabLst>
                <a:tab pos="449263" algn="l"/>
                <a:tab pos="898525" algn="l"/>
                <a:tab pos="1347788" algn="l"/>
                <a:tab pos="1797050" algn="l"/>
              </a:tabLs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tabLst>
                <a:tab pos="449263" algn="l"/>
                <a:tab pos="898525" algn="l"/>
                <a:tab pos="1347788" algn="l"/>
                <a:tab pos="1797050" algn="l"/>
              </a:tabLst>
              <a:defRPr>
                <a:solidFill>
                  <a:schemeClr val="tx1"/>
                </a:solidFill>
                <a:latin typeface="Arial" panose="020B0604020202020204" pitchFamily="34" charset="0"/>
                <a:ea typeface="DejaVu Sans"/>
                <a:cs typeface="DejaVu Sans"/>
              </a:defRPr>
            </a:lvl9pPr>
          </a:lstStyle>
          <a:p>
            <a:pPr>
              <a:spcBef>
                <a:spcPts val="875"/>
              </a:spcBef>
              <a:buClr>
                <a:srgbClr val="7D0900"/>
              </a:buClr>
              <a:buFont typeface="Wingdings" panose="05000000000000000000" pitchFamily="2" charset="2"/>
              <a:buNone/>
            </a:pPr>
            <a:fld id="{FAE3B423-B6E7-4A30-BCA5-C49C6240F0C4}" type="slidenum">
              <a:rPr lang="en-ZA" altLang="en-US" sz="1400">
                <a:solidFill>
                  <a:srgbClr val="898989"/>
                </a:solidFill>
                <a:latin typeface="Calibri" panose="020F0502020204030204" pitchFamily="34" charset="0"/>
                <a:ea typeface="Microsoft YaHei" panose="020B0503020204020204" pitchFamily="34" charset="-122"/>
              </a:rPr>
              <a:pPr>
                <a:spcBef>
                  <a:spcPts val="875"/>
                </a:spcBef>
                <a:buClr>
                  <a:srgbClr val="7D0900"/>
                </a:buClr>
                <a:buFont typeface="Wingdings" panose="05000000000000000000" pitchFamily="2" charset="2"/>
                <a:buNone/>
              </a:pPr>
              <a:t>16</a:t>
            </a:fld>
            <a:endParaRPr lang="en-ZA" altLang="en-US" sz="1400">
              <a:solidFill>
                <a:srgbClr val="898989"/>
              </a:solidFill>
              <a:latin typeface="Calibri" panose="020F0502020204030204" pitchFamily="34" charset="0"/>
              <a:ea typeface="Microsoft YaHei" panose="020B0503020204020204" pitchFamily="34" charset="-122"/>
            </a:endParaRPr>
          </a:p>
        </p:txBody>
      </p:sp>
      <p:sp>
        <p:nvSpPr>
          <p:cNvPr id="44036" name="Rectangle 1">
            <a:extLst>
              <a:ext uri="{FF2B5EF4-FFF2-40B4-BE49-F238E27FC236}">
                <a16:creationId xmlns:a16="http://schemas.microsoft.com/office/drawing/2014/main" id="{DD49E19B-09A6-2F32-B8F0-4A4B91CFF6A8}"/>
              </a:ext>
            </a:extLst>
          </p:cNvPr>
          <p:cNvSpPr>
            <a:spLocks noChangeArrowheads="1"/>
          </p:cNvSpPr>
          <p:nvPr/>
        </p:nvSpPr>
        <p:spPr bwMode="auto">
          <a:xfrm>
            <a:off x="3008313" y="2460625"/>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US" altLang="en-US" sz="1400">
              <a:latin typeface="Calibri" panose="020F0502020204030204" pitchFamily="34" charset="0"/>
              <a:ea typeface="Microsoft YaHei" panose="020B0503020204020204" pitchFamily="34" charset="-122"/>
            </a:endParaRPr>
          </a:p>
        </p:txBody>
      </p:sp>
      <p:graphicFrame>
        <p:nvGraphicFramePr>
          <p:cNvPr id="3" name="Table 2">
            <a:extLst>
              <a:ext uri="{FF2B5EF4-FFF2-40B4-BE49-F238E27FC236}">
                <a16:creationId xmlns:a16="http://schemas.microsoft.com/office/drawing/2014/main" id="{DC6AFCC8-E39C-5D5C-16AF-0E444F76FC18}"/>
              </a:ext>
            </a:extLst>
          </p:cNvPr>
          <p:cNvGraphicFramePr>
            <a:graphicFrameLocks noGrp="1"/>
          </p:cNvGraphicFramePr>
          <p:nvPr/>
        </p:nvGraphicFramePr>
        <p:xfrm>
          <a:off x="192088" y="1065213"/>
          <a:ext cx="7589837" cy="5897562"/>
        </p:xfrm>
        <a:graphic>
          <a:graphicData uri="http://schemas.openxmlformats.org/drawingml/2006/table">
            <a:tbl>
              <a:tblPr/>
              <a:tblGrid>
                <a:gridCol w="790439">
                  <a:extLst>
                    <a:ext uri="{9D8B030D-6E8A-4147-A177-3AD203B41FA5}">
                      <a16:colId xmlns:a16="http://schemas.microsoft.com/office/drawing/2014/main" val="20000"/>
                    </a:ext>
                  </a:extLst>
                </a:gridCol>
                <a:gridCol w="1153397">
                  <a:extLst>
                    <a:ext uri="{9D8B030D-6E8A-4147-A177-3AD203B41FA5}">
                      <a16:colId xmlns:a16="http://schemas.microsoft.com/office/drawing/2014/main" val="20001"/>
                    </a:ext>
                  </a:extLst>
                </a:gridCol>
                <a:gridCol w="943688">
                  <a:extLst>
                    <a:ext uri="{9D8B030D-6E8A-4147-A177-3AD203B41FA5}">
                      <a16:colId xmlns:a16="http://schemas.microsoft.com/office/drawing/2014/main" val="20002"/>
                    </a:ext>
                  </a:extLst>
                </a:gridCol>
                <a:gridCol w="806571">
                  <a:extLst>
                    <a:ext uri="{9D8B030D-6E8A-4147-A177-3AD203B41FA5}">
                      <a16:colId xmlns:a16="http://schemas.microsoft.com/office/drawing/2014/main" val="20003"/>
                    </a:ext>
                  </a:extLst>
                </a:gridCol>
                <a:gridCol w="758177">
                  <a:extLst>
                    <a:ext uri="{9D8B030D-6E8A-4147-A177-3AD203B41FA5}">
                      <a16:colId xmlns:a16="http://schemas.microsoft.com/office/drawing/2014/main" val="20004"/>
                    </a:ext>
                  </a:extLst>
                </a:gridCol>
                <a:gridCol w="790439">
                  <a:extLst>
                    <a:ext uri="{9D8B030D-6E8A-4147-A177-3AD203B41FA5}">
                      <a16:colId xmlns:a16="http://schemas.microsoft.com/office/drawing/2014/main" val="20005"/>
                    </a:ext>
                  </a:extLst>
                </a:gridCol>
                <a:gridCol w="927559">
                  <a:extLst>
                    <a:ext uri="{9D8B030D-6E8A-4147-A177-3AD203B41FA5}">
                      <a16:colId xmlns:a16="http://schemas.microsoft.com/office/drawing/2014/main" val="20006"/>
                    </a:ext>
                  </a:extLst>
                </a:gridCol>
                <a:gridCol w="387156">
                  <a:extLst>
                    <a:ext uri="{9D8B030D-6E8A-4147-A177-3AD203B41FA5}">
                      <a16:colId xmlns:a16="http://schemas.microsoft.com/office/drawing/2014/main" val="20007"/>
                    </a:ext>
                  </a:extLst>
                </a:gridCol>
                <a:gridCol w="387156">
                  <a:extLst>
                    <a:ext uri="{9D8B030D-6E8A-4147-A177-3AD203B41FA5}">
                      <a16:colId xmlns:a16="http://schemas.microsoft.com/office/drawing/2014/main" val="20008"/>
                    </a:ext>
                  </a:extLst>
                </a:gridCol>
                <a:gridCol w="645256">
                  <a:extLst>
                    <a:ext uri="{9D8B030D-6E8A-4147-A177-3AD203B41FA5}">
                      <a16:colId xmlns:a16="http://schemas.microsoft.com/office/drawing/2014/main" val="20009"/>
                    </a:ext>
                  </a:extLst>
                </a:gridCol>
              </a:tblGrid>
              <a:tr h="152888">
                <a:tc rowSpan="2">
                  <a:txBody>
                    <a:bodyPr/>
                    <a:lstStyle/>
                    <a:p>
                      <a:pPr algn="ctr" rtl="0" fontAlgn="ctr"/>
                      <a:r>
                        <a:rPr lang="en-ZA" sz="900" b="1" i="0" u="none" strike="noStrike" dirty="0">
                          <a:solidFill>
                            <a:srgbClr val="000000"/>
                          </a:solidFill>
                          <a:effectLst/>
                          <a:latin typeface="Arial Narrow" pitchFamily="34" charset="0"/>
                        </a:rPr>
                        <a:t>Date </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2">
                  <a:txBody>
                    <a:bodyPr/>
                    <a:lstStyle/>
                    <a:p>
                      <a:pPr algn="ctr" rtl="0" fontAlgn="ctr"/>
                      <a:r>
                        <a:rPr lang="en-ZA" sz="900" b="1" i="0" u="none" strike="noStrike" dirty="0">
                          <a:solidFill>
                            <a:srgbClr val="000000"/>
                          </a:solidFill>
                          <a:effectLst/>
                          <a:latin typeface="Arial Narrow" pitchFamily="34" charset="0"/>
                        </a:rPr>
                        <a:t>Venue Visited</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2">
                  <a:txBody>
                    <a:bodyPr/>
                    <a:lstStyle/>
                    <a:p>
                      <a:pPr algn="ctr" rtl="0" fontAlgn="ctr"/>
                      <a:r>
                        <a:rPr lang="en-ZA" sz="900" b="1" i="0" u="none" strike="noStrike">
                          <a:solidFill>
                            <a:srgbClr val="000000"/>
                          </a:solidFill>
                          <a:effectLst/>
                          <a:latin typeface="Arial Narrow" pitchFamily="34" charset="0"/>
                        </a:rPr>
                        <a:t>Number of People Sheltered</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2">
                  <a:txBody>
                    <a:bodyPr/>
                    <a:lstStyle/>
                    <a:p>
                      <a:pPr algn="l" rtl="0" fontAlgn="ctr"/>
                      <a:r>
                        <a:rPr lang="en-US" sz="900" b="1" i="0" u="none" strike="noStrike">
                          <a:solidFill>
                            <a:srgbClr val="000000"/>
                          </a:solidFill>
                          <a:effectLst/>
                          <a:latin typeface="Arial Narrow" pitchFamily="34" charset="0"/>
                        </a:rPr>
                        <a:t>Number of people needing DHA services</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l" rtl="0" fontAlgn="ctr"/>
                      <a:r>
                        <a:rPr lang="en-ZA" sz="900" b="1" i="0" u="none" strike="noStrike">
                          <a:solidFill>
                            <a:srgbClr val="000000"/>
                          </a:solidFill>
                          <a:effectLst/>
                          <a:latin typeface="Arial Narrow" pitchFamily="34" charset="0"/>
                        </a:rPr>
                        <a:t>Number of Mobile Deployed</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rtl="0" fontAlgn="ctr"/>
                      <a:r>
                        <a:rPr lang="en-ZA" sz="900" b="1" i="0" u="none" strike="noStrike">
                          <a:solidFill>
                            <a:srgbClr val="000000"/>
                          </a:solidFill>
                          <a:effectLst/>
                          <a:latin typeface="Arial Narrow" pitchFamily="34" charset="0"/>
                        </a:rPr>
                        <a:t>Statistic </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rowSpan="2">
                  <a:txBody>
                    <a:bodyPr/>
                    <a:lstStyle/>
                    <a:p>
                      <a:pPr algn="ctr" rtl="0" fontAlgn="ctr"/>
                      <a:r>
                        <a:rPr lang="en-ZA" sz="900" b="1" i="0" u="none" strike="noStrike">
                          <a:solidFill>
                            <a:srgbClr val="000000"/>
                          </a:solidFill>
                          <a:effectLst/>
                          <a:latin typeface="Arial Narrow" pitchFamily="34" charset="0"/>
                        </a:rPr>
                        <a:t>Statistic Reprint of Birth </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2">
                  <a:txBody>
                    <a:bodyPr/>
                    <a:lstStyle/>
                    <a:p>
                      <a:pPr algn="ctr" rtl="0" fontAlgn="ctr"/>
                      <a:r>
                        <a:rPr lang="en-ZA" sz="900" b="1" i="0" u="none" strike="noStrike">
                          <a:solidFill>
                            <a:srgbClr val="000000"/>
                          </a:solidFill>
                          <a:effectLst/>
                          <a:latin typeface="Arial Narrow" pitchFamily="34" charset="0"/>
                        </a:rPr>
                        <a:t>SIDC REC</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rtl="0" fontAlgn="ctr"/>
                      <a:r>
                        <a:rPr lang="en-ZA" sz="900" b="1" i="0" u="none" strike="noStrike">
                          <a:solidFill>
                            <a:srgbClr val="000000"/>
                          </a:solidFill>
                          <a:effectLst/>
                          <a:latin typeface="Arial Narrow" pitchFamily="34" charset="0"/>
                        </a:rPr>
                        <a:t>Handed Out</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rtl="0" fontAlgn="ctr"/>
                      <a:r>
                        <a:rPr lang="en-US" sz="900" b="1" i="0" u="none" strike="noStrike">
                          <a:solidFill>
                            <a:srgbClr val="000000"/>
                          </a:solidFill>
                          <a:effectLst/>
                          <a:latin typeface="Arial Narrow" pitchFamily="34" charset="0"/>
                        </a:rPr>
                        <a:t>SIDC - Still to be Handed out</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8951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ZA" sz="900" b="1" i="0" u="none" strike="noStrike">
                          <a:solidFill>
                            <a:srgbClr val="000000"/>
                          </a:solidFill>
                          <a:effectLst/>
                          <a:latin typeface="Arial Narrow" pitchFamily="34" charset="0"/>
                        </a:rPr>
                        <a:t>Smart Card Applications</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52888">
                <a:tc>
                  <a:txBody>
                    <a:bodyPr/>
                    <a:lstStyle/>
                    <a:p>
                      <a:pPr algn="l" rtl="0" fontAlgn="ctr"/>
                      <a:r>
                        <a:rPr lang="en-ZA" sz="900" b="0" i="0" u="none" strike="noStrike" dirty="0">
                          <a:solidFill>
                            <a:srgbClr val="000000"/>
                          </a:solidFill>
                          <a:effectLst/>
                          <a:latin typeface="Arial Narrow" pitchFamily="34" charset="0"/>
                        </a:rPr>
                        <a:t>21-Apr-22</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l" rtl="0" fontAlgn="ctr"/>
                      <a:r>
                        <a:rPr lang="en-ZA" sz="900" b="0" i="0" u="none" strike="noStrike" dirty="0" err="1">
                          <a:solidFill>
                            <a:srgbClr val="000000"/>
                          </a:solidFill>
                          <a:effectLst/>
                          <a:latin typeface="Arial Narrow" pitchFamily="34" charset="0"/>
                        </a:rPr>
                        <a:t>Te</a:t>
                      </a:r>
                      <a:r>
                        <a:rPr lang="en-ZA" sz="900" b="0" i="0" u="none" strike="noStrike" dirty="0">
                          <a:solidFill>
                            <a:srgbClr val="000000"/>
                          </a:solidFill>
                          <a:effectLst/>
                          <a:latin typeface="Arial Narrow" pitchFamily="34" charset="0"/>
                        </a:rPr>
                        <a:t> </a:t>
                      </a:r>
                      <a:r>
                        <a:rPr lang="en-ZA" sz="900" b="0" i="0" u="none" strike="noStrike" dirty="0" err="1">
                          <a:solidFill>
                            <a:srgbClr val="000000"/>
                          </a:solidFill>
                          <a:effectLst/>
                          <a:latin typeface="Arial Narrow" pitchFamily="34" charset="0"/>
                        </a:rPr>
                        <a:t>Huise</a:t>
                      </a:r>
                      <a:r>
                        <a:rPr lang="en-ZA" sz="900" b="0" i="0" u="none" strike="noStrike" dirty="0">
                          <a:solidFill>
                            <a:srgbClr val="000000"/>
                          </a:solidFill>
                          <a:effectLst/>
                          <a:latin typeface="Arial Narrow" pitchFamily="34" charset="0"/>
                        </a:rPr>
                        <a:t> – Ward 74</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dirty="0">
                          <a:solidFill>
                            <a:srgbClr val="000000"/>
                          </a:solidFill>
                          <a:effectLst/>
                          <a:latin typeface="Arial Narrow" pitchFamily="34" charset="0"/>
                        </a:rPr>
                        <a:t>500</a:t>
                      </a:r>
                    </a:p>
                  </a:txBody>
                  <a:tcPr marL="2486" marR="2486" marT="26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86</a:t>
                      </a:r>
                    </a:p>
                  </a:txBody>
                  <a:tcPr marL="2486" marR="2486" marT="26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59</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27</a:t>
                      </a:r>
                    </a:p>
                  </a:txBody>
                  <a:tcPr marL="2486" marR="2486" marT="26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fontAlgn="b"/>
                      <a:r>
                        <a:rPr lang="en-ZA" sz="900" b="0" i="0" u="none" strike="noStrike">
                          <a:solidFill>
                            <a:srgbClr val="000000"/>
                          </a:solidFill>
                          <a:effectLst/>
                          <a:latin typeface="Arial Narrow" pitchFamily="34" charset="0"/>
                        </a:rPr>
                        <a:t>20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20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52888">
                <a:tc>
                  <a:txBody>
                    <a:bodyPr/>
                    <a:lstStyle/>
                    <a:p>
                      <a:pPr algn="l" rtl="0" fontAlgn="ctr"/>
                      <a:r>
                        <a:rPr lang="en-ZA" sz="900" b="0" i="0" u="none" strike="noStrike" dirty="0">
                          <a:solidFill>
                            <a:srgbClr val="000000"/>
                          </a:solidFill>
                          <a:effectLst/>
                          <a:latin typeface="Arial Narrow" pitchFamily="34" charset="0"/>
                        </a:rPr>
                        <a:t>22-Apr</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l" rtl="0" fontAlgn="ctr"/>
                      <a:r>
                        <a:rPr lang="en-ZA" sz="900" b="0" i="0" u="none" strike="noStrike">
                          <a:solidFill>
                            <a:srgbClr val="000000"/>
                          </a:solidFill>
                          <a:effectLst/>
                          <a:latin typeface="Arial Narrow" pitchFamily="34" charset="0"/>
                        </a:rPr>
                        <a:t>Te Huise – Ward 74</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t"/>
                      <a:r>
                        <a:rPr lang="en-ZA" sz="900" b="0" i="0" u="none" strike="noStrike" dirty="0">
                          <a:solidFill>
                            <a:srgbClr val="000000"/>
                          </a:solidFill>
                          <a:effectLst/>
                          <a:latin typeface="Arial Narrow" pitchFamily="34" charset="0"/>
                        </a:rPr>
                        <a:t> </a:t>
                      </a:r>
                    </a:p>
                  </a:txBody>
                  <a:tcPr marL="2486" marR="2486" marT="260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78</a:t>
                      </a:r>
                    </a:p>
                  </a:txBody>
                  <a:tcPr marL="2486" marR="2486" marT="26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75</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3</a:t>
                      </a:r>
                    </a:p>
                  </a:txBody>
                  <a:tcPr marL="2486" marR="2486" marT="26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fontAlgn="b"/>
                      <a:r>
                        <a:rPr lang="en-ZA" sz="900" b="0" i="0" u="none" strike="noStrike">
                          <a:solidFill>
                            <a:srgbClr val="000000"/>
                          </a:solidFill>
                          <a:effectLst/>
                          <a:latin typeface="Arial Narrow" pitchFamily="34" charset="0"/>
                        </a:rPr>
                        <a:t>20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20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52888">
                <a:tc>
                  <a:txBody>
                    <a:bodyPr/>
                    <a:lstStyle/>
                    <a:p>
                      <a:pPr algn="l" rtl="0" fontAlgn="ctr"/>
                      <a:r>
                        <a:rPr lang="en-ZA" sz="900" b="0" i="0" u="none" strike="noStrike" dirty="0">
                          <a:solidFill>
                            <a:srgbClr val="000000"/>
                          </a:solidFill>
                          <a:effectLst/>
                          <a:latin typeface="Arial Narrow" pitchFamily="34" charset="0"/>
                        </a:rPr>
                        <a:t>25-Apr-22</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l" rtl="0" fontAlgn="ctr"/>
                      <a:r>
                        <a:rPr lang="en-ZA" sz="900" b="0" i="0" u="none" strike="noStrike">
                          <a:solidFill>
                            <a:srgbClr val="000000"/>
                          </a:solidFill>
                          <a:effectLst/>
                          <a:latin typeface="Arial Narrow" pitchFamily="34" charset="0"/>
                        </a:rPr>
                        <a:t>Te Huise – Ward 74</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ZA" sz="900" b="0" i="0" u="none" strike="noStrike" dirty="0">
                          <a:solidFill>
                            <a:srgbClr val="000000"/>
                          </a:solidFill>
                          <a:effectLst/>
                          <a:latin typeface="Arial Narrow" pitchFamily="34" charset="0"/>
                        </a:rPr>
                        <a:t> </a:t>
                      </a:r>
                    </a:p>
                  </a:txBody>
                  <a:tcPr marL="2486" marR="2486" marT="26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119</a:t>
                      </a:r>
                    </a:p>
                  </a:txBody>
                  <a:tcPr marL="2486" marR="2486" marT="26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4</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119</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0</a:t>
                      </a:r>
                    </a:p>
                  </a:txBody>
                  <a:tcPr marL="2486" marR="2486" marT="26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fontAlgn="b"/>
                      <a:r>
                        <a:rPr lang="en-ZA" sz="900" b="0" i="0" u="none" strike="noStrike">
                          <a:solidFill>
                            <a:srgbClr val="000000"/>
                          </a:solidFill>
                          <a:effectLst/>
                          <a:latin typeface="Arial Narrow" pitchFamily="34" charset="0"/>
                        </a:rPr>
                        <a:t>67</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67</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152888">
                <a:tc>
                  <a:txBody>
                    <a:bodyPr/>
                    <a:lstStyle/>
                    <a:p>
                      <a:pPr algn="l" rtl="0" fontAlgn="ctr"/>
                      <a:r>
                        <a:rPr lang="en-ZA" sz="900" b="0" i="0" u="none" strike="noStrike" dirty="0">
                          <a:solidFill>
                            <a:srgbClr val="000000"/>
                          </a:solidFill>
                          <a:effectLst/>
                          <a:latin typeface="Arial Narrow" pitchFamily="34" charset="0"/>
                        </a:rPr>
                        <a:t>26-Apr-22</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l" rtl="0" fontAlgn="ctr"/>
                      <a:r>
                        <a:rPr lang="en-ZA" sz="900" b="0" i="0" u="none" strike="noStrike">
                          <a:solidFill>
                            <a:srgbClr val="000000"/>
                          </a:solidFill>
                          <a:effectLst/>
                          <a:latin typeface="Arial Narrow" pitchFamily="34" charset="0"/>
                        </a:rPr>
                        <a:t>Te Huise – Ward 74</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n-ZA" sz="900" b="0" i="0" u="none" strike="noStrike" dirty="0">
                          <a:solidFill>
                            <a:srgbClr val="000000"/>
                          </a:solidFill>
                          <a:effectLst/>
                          <a:latin typeface="Arial Narrow" pitchFamily="34" charset="0"/>
                        </a:rPr>
                        <a:t> </a:t>
                      </a:r>
                    </a:p>
                  </a:txBody>
                  <a:tcPr marL="2486" marR="2486" marT="26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47</a:t>
                      </a:r>
                    </a:p>
                  </a:txBody>
                  <a:tcPr marL="2486" marR="2486" marT="26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4</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47</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ctr"/>
                      <a:r>
                        <a:rPr lang="en-ZA" sz="900" b="0" i="0" u="none" strike="noStrike">
                          <a:solidFill>
                            <a:srgbClr val="000000"/>
                          </a:solidFill>
                          <a:effectLst/>
                          <a:latin typeface="Arial Narrow" pitchFamily="34" charset="0"/>
                        </a:rPr>
                        <a:t>0</a:t>
                      </a:r>
                    </a:p>
                  </a:txBody>
                  <a:tcPr marL="2486" marR="2486" marT="26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r" fontAlgn="b"/>
                      <a:r>
                        <a:rPr lang="en-ZA" sz="900" b="0" i="0" u="none" strike="noStrike">
                          <a:solidFill>
                            <a:srgbClr val="000000"/>
                          </a:solidFill>
                          <a:effectLst/>
                          <a:latin typeface="Arial Narrow" pitchFamily="34" charset="0"/>
                        </a:rPr>
                        <a:t>4</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4</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89510">
                <a:tc>
                  <a:txBody>
                    <a:bodyPr/>
                    <a:lstStyle/>
                    <a:p>
                      <a:pPr algn="l" rtl="0" fontAlgn="ctr"/>
                      <a:r>
                        <a:rPr lang="en-ZA" sz="900" b="0" i="0" u="none" strike="noStrike" dirty="0">
                          <a:solidFill>
                            <a:srgbClr val="000000"/>
                          </a:solidFill>
                          <a:effectLst/>
                          <a:latin typeface="Arial Narrow" pitchFamily="34" charset="0"/>
                        </a:rPr>
                        <a:t>21-Apr-22</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l" rtl="0" fontAlgn="ctr"/>
                      <a:r>
                        <a:rPr lang="en-US" sz="900" b="0" i="0" u="none" strike="noStrike">
                          <a:solidFill>
                            <a:srgbClr val="000000"/>
                          </a:solidFill>
                          <a:effectLst/>
                          <a:latin typeface="Arial Narrow" pitchFamily="34" charset="0"/>
                        </a:rPr>
                        <a:t>Tshelimnyama Sport Field – Ward 15</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900" b="0" i="0" u="none" strike="noStrike" dirty="0">
                          <a:solidFill>
                            <a:srgbClr val="000000"/>
                          </a:solidFill>
                          <a:effectLst/>
                          <a:latin typeface="Arial Narrow" pitchFamily="34" charset="0"/>
                        </a:rPr>
                        <a:t>805</a:t>
                      </a:r>
                    </a:p>
                  </a:txBody>
                  <a:tcPr marL="2486" marR="2486" marT="26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900" b="0" i="0" u="none" strike="noStrike">
                          <a:solidFill>
                            <a:srgbClr val="000000"/>
                          </a:solidFill>
                          <a:effectLst/>
                          <a:latin typeface="Arial Narrow" pitchFamily="34" charset="0"/>
                        </a:rPr>
                        <a:t>141</a:t>
                      </a:r>
                    </a:p>
                  </a:txBody>
                  <a:tcPr marL="2486" marR="2486" marT="26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900" b="0" i="0" u="none" strike="noStrike">
                          <a:solidFill>
                            <a:srgbClr val="000000"/>
                          </a:solidFill>
                          <a:effectLst/>
                          <a:latin typeface="Arial Narrow" pitchFamily="34" charset="0"/>
                        </a:rPr>
                        <a:t>112</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900" b="0" i="0" u="none" strike="noStrike">
                          <a:solidFill>
                            <a:srgbClr val="000000"/>
                          </a:solidFill>
                          <a:effectLst/>
                          <a:latin typeface="Arial Narrow" pitchFamily="34" charset="0"/>
                        </a:rPr>
                        <a:t>29</a:t>
                      </a:r>
                    </a:p>
                  </a:txBody>
                  <a:tcPr marL="2486" marR="2486" marT="26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en-ZA" sz="900" b="0" i="0" u="none" strike="noStrike">
                          <a:solidFill>
                            <a:srgbClr val="000000"/>
                          </a:solidFill>
                          <a:effectLst/>
                          <a:latin typeface="Arial Narrow" pitchFamily="34" charset="0"/>
                        </a:rPr>
                        <a:t>96</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22</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74</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89510">
                <a:tc>
                  <a:txBody>
                    <a:bodyPr/>
                    <a:lstStyle/>
                    <a:p>
                      <a:pPr algn="l" rtl="0" fontAlgn="ctr"/>
                      <a:r>
                        <a:rPr lang="en-ZA" sz="900" b="0" i="0" u="none" strike="noStrike" dirty="0">
                          <a:solidFill>
                            <a:srgbClr val="000000"/>
                          </a:solidFill>
                          <a:effectLst/>
                          <a:latin typeface="Arial Narrow" pitchFamily="34" charset="0"/>
                        </a:rPr>
                        <a:t>22-Apr-22</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l" rtl="0" fontAlgn="ctr"/>
                      <a:r>
                        <a:rPr lang="en-US" sz="900" b="0" i="0" u="none" strike="noStrike">
                          <a:solidFill>
                            <a:srgbClr val="000000"/>
                          </a:solidFill>
                          <a:effectLst/>
                          <a:latin typeface="Arial Narrow" pitchFamily="34" charset="0"/>
                        </a:rPr>
                        <a:t>Tshelimnyama Sport Field – Ward 15</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900" b="0" i="0" u="none" strike="noStrike" dirty="0">
                          <a:solidFill>
                            <a:srgbClr val="000000"/>
                          </a:solidFill>
                          <a:effectLst/>
                          <a:latin typeface="Arial Narrow" pitchFamily="34" charset="0"/>
                        </a:rPr>
                        <a:t> </a:t>
                      </a:r>
                    </a:p>
                  </a:txBody>
                  <a:tcPr marL="2486" marR="2486" marT="26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900" b="0" i="0" u="none" strike="noStrike">
                          <a:solidFill>
                            <a:srgbClr val="000000"/>
                          </a:solidFill>
                          <a:effectLst/>
                          <a:latin typeface="Arial Narrow" pitchFamily="34" charset="0"/>
                        </a:rPr>
                        <a:t>64</a:t>
                      </a:r>
                    </a:p>
                  </a:txBody>
                  <a:tcPr marL="2486" marR="2486" marT="26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900" b="0" i="0" u="none" strike="noStrike">
                          <a:solidFill>
                            <a:srgbClr val="000000"/>
                          </a:solidFill>
                          <a:effectLst/>
                          <a:latin typeface="Arial Narrow" pitchFamily="34" charset="0"/>
                        </a:rPr>
                        <a:t>28</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ZA" sz="900" b="0" i="0" u="none" strike="noStrike">
                          <a:solidFill>
                            <a:srgbClr val="000000"/>
                          </a:solidFill>
                          <a:effectLst/>
                          <a:latin typeface="Arial Narrow" pitchFamily="34" charset="0"/>
                        </a:rPr>
                        <a:t>36</a:t>
                      </a:r>
                    </a:p>
                  </a:txBody>
                  <a:tcPr marL="2486" marR="2486" marT="26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r" fontAlgn="b"/>
                      <a:r>
                        <a:rPr lang="en-ZA" sz="900" b="0" i="0" u="none" strike="noStrike">
                          <a:solidFill>
                            <a:srgbClr val="000000"/>
                          </a:solidFill>
                          <a:effectLst/>
                          <a:latin typeface="Arial Narrow" pitchFamily="34" charset="0"/>
                        </a:rPr>
                        <a:t>16</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16</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152888">
                <a:tc>
                  <a:txBody>
                    <a:bodyPr/>
                    <a:lstStyle/>
                    <a:p>
                      <a:pPr algn="l" rtl="0" fontAlgn="ctr"/>
                      <a:r>
                        <a:rPr lang="en-ZA" sz="900" b="0" i="0" u="none" strike="noStrike" dirty="0">
                          <a:solidFill>
                            <a:srgbClr val="000000"/>
                          </a:solidFill>
                          <a:effectLst/>
                          <a:latin typeface="Arial Narrow" pitchFamily="34" charset="0"/>
                        </a:rPr>
                        <a:t>22-Apr-22</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rtl="0" fontAlgn="ctr"/>
                      <a:r>
                        <a:rPr lang="en-ZA" sz="900" b="0" i="0" u="none" strike="noStrike">
                          <a:solidFill>
                            <a:srgbClr val="000000"/>
                          </a:solidFill>
                          <a:effectLst/>
                          <a:latin typeface="Arial Narrow" pitchFamily="34" charset="0"/>
                        </a:rPr>
                        <a:t>Ntunzuma Hall</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ZA" sz="900" b="0" i="0" u="none" strike="noStrike" dirty="0">
                          <a:solidFill>
                            <a:srgbClr val="000000"/>
                          </a:solidFill>
                          <a:effectLst/>
                          <a:latin typeface="Arial Narrow" pitchFamily="34" charset="0"/>
                        </a:rPr>
                        <a:t>110</a:t>
                      </a:r>
                    </a:p>
                  </a:txBody>
                  <a:tcPr marL="2486" marR="2486" marT="26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rtl="0" fontAlgn="ctr"/>
                      <a:r>
                        <a:rPr lang="en-ZA" sz="900" b="0" i="0" u="none" strike="noStrike">
                          <a:solidFill>
                            <a:srgbClr val="000000"/>
                          </a:solidFill>
                          <a:effectLst/>
                          <a:latin typeface="Arial Narrow" pitchFamily="34" charset="0"/>
                        </a:rPr>
                        <a:t>88</a:t>
                      </a:r>
                    </a:p>
                  </a:txBody>
                  <a:tcPr marL="2486" marR="2486" marT="26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rtl="0" fontAlgn="ctr"/>
                      <a:r>
                        <a:rPr lang="en-ZA" sz="900" b="0" i="0" u="none" strike="noStrike">
                          <a:solidFill>
                            <a:srgbClr val="000000"/>
                          </a:solidFill>
                          <a:effectLst/>
                          <a:latin typeface="Arial Narrow" pitchFamily="34" charset="0"/>
                        </a:rPr>
                        <a:t>74</a:t>
                      </a:r>
                    </a:p>
                  </a:txBody>
                  <a:tcPr marL="2486" marR="2486" marT="26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rtl="0" fontAlgn="ctr"/>
                      <a:r>
                        <a:rPr lang="en-ZA" sz="900" b="0" i="0" u="none" strike="noStrike">
                          <a:solidFill>
                            <a:srgbClr val="000000"/>
                          </a:solidFill>
                          <a:effectLst/>
                          <a:latin typeface="Arial Narrow" pitchFamily="34" charset="0"/>
                        </a:rPr>
                        <a:t>14</a:t>
                      </a:r>
                    </a:p>
                  </a:txBody>
                  <a:tcPr marL="2486" marR="2486" marT="26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r" fontAlgn="b"/>
                      <a:r>
                        <a:rPr lang="en-ZA" sz="900" b="0" i="0" u="none" strike="noStrike">
                          <a:solidFill>
                            <a:srgbClr val="000000"/>
                          </a:solidFill>
                          <a:effectLst/>
                          <a:latin typeface="Arial Narrow" pitchFamily="34" charset="0"/>
                        </a:rPr>
                        <a:t>74</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62</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12</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52888">
                <a:tc>
                  <a:txBody>
                    <a:bodyPr/>
                    <a:lstStyle/>
                    <a:p>
                      <a:pPr algn="l" rtl="0" fontAlgn="ctr"/>
                      <a:r>
                        <a:rPr lang="en-ZA" sz="900" b="0" i="0" u="none" strike="noStrike" dirty="0">
                          <a:solidFill>
                            <a:srgbClr val="000000"/>
                          </a:solidFill>
                          <a:effectLst/>
                          <a:latin typeface="Arial Narrow" pitchFamily="34" charset="0"/>
                        </a:rPr>
                        <a:t>28-Apr-22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rtl="0" fontAlgn="ctr"/>
                      <a:r>
                        <a:rPr lang="en-ZA" sz="900" b="0" i="0" u="none" strike="noStrike">
                          <a:solidFill>
                            <a:srgbClr val="000000"/>
                          </a:solidFill>
                          <a:effectLst/>
                          <a:latin typeface="Arial Narrow" pitchFamily="34" charset="0"/>
                        </a:rPr>
                        <a:t>Shakaville - Ilembe</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ZA" sz="900" b="0" i="0" u="none" strike="noStrike" dirty="0">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17</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15</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152888">
                <a:tc>
                  <a:txBody>
                    <a:bodyPr/>
                    <a:lstStyle/>
                    <a:p>
                      <a:pPr algn="l" rtl="0" fontAlgn="ctr"/>
                      <a:r>
                        <a:rPr lang="en-ZA" sz="900" b="0" i="0" u="none" strike="noStrike" dirty="0">
                          <a:solidFill>
                            <a:srgbClr val="000000"/>
                          </a:solidFill>
                          <a:effectLst/>
                          <a:latin typeface="Arial Narrow" pitchFamily="34" charset="0"/>
                        </a:rPr>
                        <a:t>28-Apr-22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rtl="0" fontAlgn="ctr"/>
                      <a:r>
                        <a:rPr lang="en-ZA" sz="900" b="0" i="0" u="none" strike="noStrike">
                          <a:solidFill>
                            <a:srgbClr val="000000"/>
                          </a:solidFill>
                          <a:effectLst/>
                          <a:latin typeface="Arial Narrow" pitchFamily="34" charset="0"/>
                        </a:rPr>
                        <a:t>Lindelani Hall - Ilembe</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ZA" sz="900" b="0" i="0" u="none" strike="noStrike" dirty="0">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44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39</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ctr"/>
                      <a:r>
                        <a:rPr lang="en-ZA" sz="900" b="0" i="0" u="none" strike="noStrike">
                          <a:solidFill>
                            <a:srgbClr val="000000"/>
                          </a:solidFill>
                          <a:effectLst/>
                          <a:latin typeface="Arial Narrow" pitchFamily="34" charset="0"/>
                        </a:rPr>
                        <a:t>5</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en-ZA" sz="900" b="0" i="0" u="none" strike="noStrike">
                          <a:solidFill>
                            <a:srgbClr val="000000"/>
                          </a:solidFill>
                          <a:effectLst/>
                          <a:latin typeface="Arial Narrow" pitchFamily="34" charset="0"/>
                        </a:rPr>
                        <a:t>39</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35</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4</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152888">
                <a:tc>
                  <a:txBody>
                    <a:bodyPr/>
                    <a:lstStyle/>
                    <a:p>
                      <a:pPr algn="l" rtl="0" fontAlgn="ctr"/>
                      <a:r>
                        <a:rPr lang="en-ZA" sz="900" b="0" i="0" u="none" strike="noStrike" dirty="0">
                          <a:solidFill>
                            <a:srgbClr val="000000"/>
                          </a:solidFill>
                          <a:effectLst/>
                          <a:latin typeface="Arial Narrow" pitchFamily="34" charset="0"/>
                        </a:rPr>
                        <a:t>29-Apr-22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rtl="0" fontAlgn="ctr"/>
                      <a:r>
                        <a:rPr lang="en-ZA" sz="900" b="0" i="0" u="none" strike="noStrike">
                          <a:solidFill>
                            <a:srgbClr val="000000"/>
                          </a:solidFill>
                          <a:effectLst/>
                          <a:latin typeface="Arial Narrow" pitchFamily="34" charset="0"/>
                        </a:rPr>
                        <a:t>Malendele - Ilembe</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ZA" sz="900" b="0" i="0" u="none" strike="noStrike" dirty="0">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74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74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rtl="0" fontAlgn="ctr"/>
                      <a:r>
                        <a:rPr lang="en-ZA" sz="900" b="0" i="0" u="none" strike="noStrike">
                          <a:solidFill>
                            <a:srgbClr val="000000"/>
                          </a:solidFill>
                          <a:effectLst/>
                          <a:latin typeface="Arial Narrow" pitchFamily="34" charset="0"/>
                        </a:rPr>
                        <a:t>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152888">
                <a:tc>
                  <a:txBody>
                    <a:bodyPr/>
                    <a:lstStyle/>
                    <a:p>
                      <a:pPr algn="l" rtl="0" fontAlgn="ctr"/>
                      <a:r>
                        <a:rPr lang="en-ZA" sz="900" b="0" i="0" u="none" strike="noStrike" dirty="0">
                          <a:solidFill>
                            <a:srgbClr val="000000"/>
                          </a:solidFill>
                          <a:effectLst/>
                          <a:latin typeface="Arial Narrow" pitchFamily="34" charset="0"/>
                        </a:rPr>
                        <a:t>03-May-22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l" rtl="0" fontAlgn="ctr"/>
                      <a:r>
                        <a:rPr lang="en-ZA" sz="900" b="0" i="0" u="none" strike="noStrike">
                          <a:solidFill>
                            <a:srgbClr val="000000"/>
                          </a:solidFill>
                          <a:effectLst/>
                          <a:latin typeface="Arial Narrow" pitchFamily="34" charset="0"/>
                        </a:rPr>
                        <a:t>Boyi Boyi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ctr"/>
                      <a:r>
                        <a:rPr lang="en-ZA" sz="900" b="0" i="0" u="none" strike="noStrike" dirty="0">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ZA" sz="900" b="0" i="0" u="none" strike="noStrike">
                          <a:solidFill>
                            <a:srgbClr val="000000"/>
                          </a:solidFill>
                          <a:effectLst/>
                          <a:latin typeface="Arial Narrow" pitchFamily="34" charset="0"/>
                        </a:rPr>
                        <a:t>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ZA" sz="900" b="0" i="0" u="none" strike="noStrike">
                          <a:solidFill>
                            <a:srgbClr val="000000"/>
                          </a:solidFill>
                          <a:effectLst/>
                          <a:latin typeface="Arial Narrow" pitchFamily="34" charset="0"/>
                        </a:rPr>
                        <a:t>1</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rtl="0" fontAlgn="ctr"/>
                      <a:r>
                        <a:rPr lang="en-ZA" sz="900" b="0" i="0" u="none" strike="noStrike">
                          <a:solidFill>
                            <a:srgbClr val="000000"/>
                          </a:solidFill>
                          <a:effectLst/>
                          <a:latin typeface="Arial Narrow" pitchFamily="34" charset="0"/>
                        </a:rPr>
                        <a:t>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rtl="0" fontAlgn="ctr"/>
                      <a:r>
                        <a:rPr lang="en-ZA" sz="900" b="0" i="0" u="none" strike="noStrike">
                          <a:solidFill>
                            <a:srgbClr val="000000"/>
                          </a:solidFill>
                          <a:effectLst/>
                          <a:latin typeface="Arial Narrow" pitchFamily="34" charset="0"/>
                        </a:rPr>
                        <a:t>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152888">
                <a:tc>
                  <a:txBody>
                    <a:bodyPr/>
                    <a:lstStyle/>
                    <a:p>
                      <a:pPr algn="l" rtl="0" fontAlgn="ctr"/>
                      <a:r>
                        <a:rPr lang="en-ZA" sz="900" b="0" i="0" u="none" strike="noStrike" dirty="0">
                          <a:solidFill>
                            <a:srgbClr val="000000"/>
                          </a:solidFill>
                          <a:effectLst/>
                          <a:latin typeface="Arial Narrow" pitchFamily="34" charset="0"/>
                        </a:rPr>
                        <a:t>03-May-22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l" rtl="0" fontAlgn="ctr"/>
                      <a:r>
                        <a:rPr lang="en-ZA" sz="900" b="0" i="0" u="none" strike="noStrike">
                          <a:solidFill>
                            <a:srgbClr val="000000"/>
                          </a:solidFill>
                          <a:effectLst/>
                          <a:latin typeface="Arial Narrow" pitchFamily="34" charset="0"/>
                        </a:rPr>
                        <a:t>Malangeni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ctr"/>
                      <a:r>
                        <a:rPr lang="en-ZA" sz="900" b="0" i="0" u="none" strike="noStrike" dirty="0">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ZA" sz="900" b="0" i="0" u="none" strike="noStrike">
                          <a:solidFill>
                            <a:srgbClr val="000000"/>
                          </a:solidFill>
                          <a:effectLst/>
                          <a:latin typeface="Arial Narrow" pitchFamily="34" charset="0"/>
                        </a:rPr>
                        <a:t>8</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ZA" sz="900" b="0" i="0" u="none" strike="noStrike">
                          <a:solidFill>
                            <a:srgbClr val="000000"/>
                          </a:solidFill>
                          <a:effectLst/>
                          <a:latin typeface="Arial Narrow" pitchFamily="34" charset="0"/>
                        </a:rPr>
                        <a:t>1</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rtl="0" fontAlgn="ctr"/>
                      <a:r>
                        <a:rPr lang="en-ZA" sz="900" b="0" i="0" u="none" strike="noStrike">
                          <a:solidFill>
                            <a:srgbClr val="000000"/>
                          </a:solidFill>
                          <a:effectLst/>
                          <a:latin typeface="Arial Narrow" pitchFamily="34" charset="0"/>
                        </a:rPr>
                        <a:t>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rtl="0" fontAlgn="ctr"/>
                      <a:r>
                        <a:rPr lang="en-ZA" sz="900" b="0" i="0" u="none" strike="noStrike">
                          <a:solidFill>
                            <a:srgbClr val="000000"/>
                          </a:solidFill>
                          <a:effectLst/>
                          <a:latin typeface="Arial Narrow" pitchFamily="34" charset="0"/>
                        </a:rPr>
                        <a:t>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r h="152888">
                <a:tc>
                  <a:txBody>
                    <a:bodyPr/>
                    <a:lstStyle/>
                    <a:p>
                      <a:pPr algn="l" rtl="0" fontAlgn="ctr"/>
                      <a:r>
                        <a:rPr lang="en-ZA" sz="900" b="0" i="0" u="none" strike="noStrike" dirty="0">
                          <a:solidFill>
                            <a:srgbClr val="000000"/>
                          </a:solidFill>
                          <a:effectLst/>
                          <a:latin typeface="Arial Narrow" pitchFamily="34" charset="0"/>
                        </a:rPr>
                        <a:t>03-May-22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l" rtl="0" fontAlgn="ctr"/>
                      <a:r>
                        <a:rPr lang="en-ZA" sz="900" b="0" i="0" u="none" strike="noStrike">
                          <a:solidFill>
                            <a:srgbClr val="000000"/>
                          </a:solidFill>
                          <a:effectLst/>
                          <a:latin typeface="Arial Narrow" pitchFamily="34" charset="0"/>
                        </a:rPr>
                        <a:t>Nqolobane</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ctr"/>
                      <a:r>
                        <a:rPr lang="en-ZA" sz="900" b="0" i="0" u="none" strike="noStrike" dirty="0">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ZA" sz="900" b="0" i="0" u="none" strike="noStrike">
                          <a:solidFill>
                            <a:srgbClr val="000000"/>
                          </a:solidFill>
                          <a:effectLst/>
                          <a:latin typeface="Arial Narrow" pitchFamily="34" charset="0"/>
                        </a:rPr>
                        <a:t>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ZA" sz="900" b="0" i="0" u="none" strike="noStrike">
                          <a:solidFill>
                            <a:srgbClr val="000000"/>
                          </a:solidFill>
                          <a:effectLst/>
                          <a:latin typeface="Arial Narrow" pitchFamily="34" charset="0"/>
                        </a:rPr>
                        <a:t>1</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rtl="0" fontAlgn="ctr"/>
                      <a:r>
                        <a:rPr lang="en-ZA" sz="900" b="0" i="0" u="none" strike="noStrike">
                          <a:solidFill>
                            <a:srgbClr val="000000"/>
                          </a:solidFill>
                          <a:effectLst/>
                          <a:latin typeface="Arial Narrow" pitchFamily="34" charset="0"/>
                        </a:rPr>
                        <a:t>3</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rtl="0" fontAlgn="ctr"/>
                      <a:r>
                        <a:rPr lang="en-ZA" sz="900" b="0" i="0" u="none" strike="noStrike">
                          <a:solidFill>
                            <a:srgbClr val="000000"/>
                          </a:solidFill>
                          <a:effectLst/>
                          <a:latin typeface="Arial Narrow" pitchFamily="34" charset="0"/>
                        </a:rPr>
                        <a:t>1</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152888">
                <a:tc>
                  <a:txBody>
                    <a:bodyPr/>
                    <a:lstStyle/>
                    <a:p>
                      <a:pPr algn="l" rtl="0" fontAlgn="ctr"/>
                      <a:r>
                        <a:rPr lang="en-ZA" sz="900" b="0" i="0" u="none" strike="noStrike" dirty="0">
                          <a:solidFill>
                            <a:srgbClr val="000000"/>
                          </a:solidFill>
                          <a:effectLst/>
                          <a:latin typeface="Arial Narrow" pitchFamily="34" charset="0"/>
                        </a:rPr>
                        <a:t>03-May-22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rtl="0" fontAlgn="ctr"/>
                      <a:r>
                        <a:rPr lang="en-ZA" sz="900" b="0" i="0" u="none" strike="noStrike">
                          <a:solidFill>
                            <a:srgbClr val="000000"/>
                          </a:solidFill>
                          <a:effectLst/>
                          <a:latin typeface="Arial Narrow" pitchFamily="34" charset="0"/>
                        </a:rPr>
                        <a:t>Kwadinabakubo Hall</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ZA" sz="900" b="0" i="0" u="none" strike="noStrike" dirty="0">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ZA" sz="900" b="0" i="0" u="none" strike="noStrike">
                          <a:solidFill>
                            <a:srgbClr val="000000"/>
                          </a:solidFill>
                          <a:effectLst/>
                          <a:latin typeface="Arial Narrow" pitchFamily="34" charset="0"/>
                        </a:rPr>
                        <a:t>88</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ZA" sz="900" b="0" i="0" u="none" strike="noStrike">
                          <a:solidFill>
                            <a:srgbClr val="000000"/>
                          </a:solidFill>
                          <a:effectLst/>
                          <a:latin typeface="Arial Narrow" pitchFamily="34" charset="0"/>
                        </a:rPr>
                        <a:t>3</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ZA" sz="900" b="0" i="0" u="none" strike="noStrike">
                          <a:solidFill>
                            <a:srgbClr val="000000"/>
                          </a:solidFill>
                          <a:effectLst/>
                          <a:latin typeface="Arial Narrow" pitchFamily="34" charset="0"/>
                        </a:rPr>
                        <a:t>88</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ZA" sz="900" b="0" i="0" u="none" strike="noStrike">
                          <a:solidFill>
                            <a:srgbClr val="000000"/>
                          </a:solidFill>
                          <a:effectLst/>
                          <a:latin typeface="Arial Narrow" pitchFamily="34" charset="0"/>
                        </a:rPr>
                        <a:t>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5"/>
                  </a:ext>
                </a:extLst>
              </a:tr>
              <a:tr h="152888">
                <a:tc>
                  <a:txBody>
                    <a:bodyPr/>
                    <a:lstStyle/>
                    <a:p>
                      <a:pPr algn="l" rtl="0" fontAlgn="ctr"/>
                      <a:r>
                        <a:rPr lang="en-ZA" sz="900" b="0" i="0" u="none" strike="noStrike" dirty="0">
                          <a:solidFill>
                            <a:srgbClr val="000000"/>
                          </a:solidFill>
                          <a:effectLst/>
                          <a:latin typeface="Arial Narrow" pitchFamily="34" charset="0"/>
                        </a:rPr>
                        <a:t>03-May-22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rtl="0" fontAlgn="ctr"/>
                      <a:r>
                        <a:rPr lang="en-ZA" sz="900" b="0" i="0" u="none" strike="noStrike">
                          <a:solidFill>
                            <a:srgbClr val="000000"/>
                          </a:solidFill>
                          <a:effectLst/>
                          <a:latin typeface="Arial Narrow" pitchFamily="34" charset="0"/>
                        </a:rPr>
                        <a:t>Cliffdale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ZA" sz="900" b="0" i="0" u="none" strike="noStrike" dirty="0">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ZA" sz="900" b="0" i="0" u="none" strike="noStrike">
                          <a:solidFill>
                            <a:srgbClr val="000000"/>
                          </a:solidFill>
                          <a:effectLst/>
                          <a:latin typeface="Arial Narrow" pitchFamily="34" charset="0"/>
                        </a:rPr>
                        <a:t>55</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ZA" sz="900" b="0" i="0" u="none" strike="noStrike">
                          <a:solidFill>
                            <a:srgbClr val="000000"/>
                          </a:solidFill>
                          <a:effectLst/>
                          <a:latin typeface="Arial Narrow" pitchFamily="34" charset="0"/>
                        </a:rPr>
                        <a:t>53</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r h="152888">
                <a:tc>
                  <a:txBody>
                    <a:bodyPr/>
                    <a:lstStyle/>
                    <a:p>
                      <a:pPr algn="l" rtl="0" fontAlgn="ctr"/>
                      <a:r>
                        <a:rPr lang="en-ZA" sz="900" b="0" i="0" u="none" strike="noStrike" dirty="0">
                          <a:solidFill>
                            <a:srgbClr val="000000"/>
                          </a:solidFill>
                          <a:effectLst/>
                          <a:latin typeface="Arial Narrow" pitchFamily="34" charset="0"/>
                        </a:rPr>
                        <a:t>04-May-22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rtl="0" fontAlgn="ctr"/>
                      <a:r>
                        <a:rPr lang="en-ZA" sz="900" b="0" i="0" u="none" strike="noStrike">
                          <a:solidFill>
                            <a:srgbClr val="000000"/>
                          </a:solidFill>
                          <a:effectLst/>
                          <a:latin typeface="Arial Narrow" pitchFamily="34" charset="0"/>
                        </a:rPr>
                        <a:t>V Section Umlazi</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ZA" sz="900" b="0" i="0" u="none" strike="noStrike" dirty="0">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57</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57</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7"/>
                  </a:ext>
                </a:extLst>
              </a:tr>
              <a:tr h="152888">
                <a:tc>
                  <a:txBody>
                    <a:bodyPr/>
                    <a:lstStyle/>
                    <a:p>
                      <a:pPr algn="l" rtl="0" fontAlgn="ctr"/>
                      <a:r>
                        <a:rPr lang="en-ZA" sz="900" b="0" i="0" u="none" strike="noStrike" dirty="0">
                          <a:solidFill>
                            <a:srgbClr val="000000"/>
                          </a:solidFill>
                          <a:effectLst/>
                          <a:latin typeface="Arial Narrow" pitchFamily="34" charset="0"/>
                        </a:rPr>
                        <a:t>09-May-22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rtl="0" fontAlgn="ctr"/>
                      <a:r>
                        <a:rPr lang="en-ZA" sz="900" b="0" i="0" u="none" strike="noStrike" dirty="0" err="1">
                          <a:solidFill>
                            <a:srgbClr val="000000"/>
                          </a:solidFill>
                          <a:effectLst/>
                          <a:latin typeface="Arial Narrow" pitchFamily="34" charset="0"/>
                        </a:rPr>
                        <a:t>Isipingo</a:t>
                      </a:r>
                      <a:r>
                        <a:rPr lang="en-ZA" sz="900" b="0" i="0" u="none" strike="noStrike" dirty="0">
                          <a:solidFill>
                            <a:srgbClr val="000000"/>
                          </a:solidFill>
                          <a:effectLst/>
                          <a:latin typeface="Arial Narrow" pitchFamily="34" charset="0"/>
                        </a:rPr>
                        <a:t> Hall</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41</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41</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152888">
                <a:tc>
                  <a:txBody>
                    <a:bodyPr/>
                    <a:lstStyle/>
                    <a:p>
                      <a:pPr algn="l" rtl="0" fontAlgn="ctr"/>
                      <a:r>
                        <a:rPr lang="en-ZA" sz="900" b="0" i="0" u="none" strike="noStrike">
                          <a:solidFill>
                            <a:srgbClr val="000000"/>
                          </a:solidFill>
                          <a:effectLst/>
                          <a:latin typeface="Arial Narrow" pitchFamily="34" charset="0"/>
                        </a:rPr>
                        <a:t>09-May-22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rtl="0" fontAlgn="ctr"/>
                      <a:r>
                        <a:rPr lang="en-ZA" sz="900" b="0" i="0" u="none" strike="noStrike">
                          <a:solidFill>
                            <a:srgbClr val="000000"/>
                          </a:solidFill>
                          <a:effectLst/>
                          <a:latin typeface="Arial Narrow" pitchFamily="34" charset="0"/>
                        </a:rPr>
                        <a:t>Wema Hostel</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47</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40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7</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9"/>
                  </a:ext>
                </a:extLst>
              </a:tr>
              <a:tr h="152888">
                <a:tc>
                  <a:txBody>
                    <a:bodyPr/>
                    <a:lstStyle/>
                    <a:p>
                      <a:pPr algn="l" rtl="0" fontAlgn="ctr"/>
                      <a:r>
                        <a:rPr lang="en-ZA" sz="900" b="0" i="0" u="none" strike="noStrike">
                          <a:solidFill>
                            <a:srgbClr val="000000"/>
                          </a:solidFill>
                          <a:effectLst/>
                          <a:latin typeface="Arial Narrow" pitchFamily="34" charset="0"/>
                        </a:rPr>
                        <a:t>09-May-22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rtl="0" fontAlgn="ctr"/>
                      <a:r>
                        <a:rPr lang="en-ZA" sz="900" b="0" i="0" u="none" strike="noStrike">
                          <a:solidFill>
                            <a:srgbClr val="000000"/>
                          </a:solidFill>
                          <a:effectLst/>
                          <a:latin typeface="Arial Narrow" pitchFamily="34" charset="0"/>
                        </a:rPr>
                        <a:t>Umgagababa Thusong</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34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29</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0" i="0" u="none" strike="noStrike">
                          <a:solidFill>
                            <a:srgbClr val="000000"/>
                          </a:solidFill>
                          <a:effectLst/>
                          <a:latin typeface="Arial Narrow" pitchFamily="34" charset="0"/>
                        </a:rPr>
                        <a:t>5</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0"/>
                  </a:ext>
                </a:extLst>
              </a:tr>
              <a:tr h="152888">
                <a:tc>
                  <a:txBody>
                    <a:bodyPr/>
                    <a:lstStyle/>
                    <a:p>
                      <a:pPr algn="l" rtl="0" fontAlgn="ctr"/>
                      <a:r>
                        <a:rPr lang="en-ZA" sz="900" b="0" i="0" u="none" strike="noStrike">
                          <a:solidFill>
                            <a:srgbClr val="000000"/>
                          </a:solidFill>
                          <a:effectLst/>
                          <a:latin typeface="Arial Narrow" pitchFamily="34" charset="0"/>
                        </a:rPr>
                        <a:t>10-May-22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rtl="0" fontAlgn="ctr"/>
                      <a:r>
                        <a:rPr lang="en-ZA" sz="900" b="0" i="0" u="none" strike="noStrike">
                          <a:solidFill>
                            <a:srgbClr val="000000"/>
                          </a:solidFill>
                          <a:effectLst/>
                          <a:latin typeface="Arial Narrow" pitchFamily="34" charset="0"/>
                        </a:rPr>
                        <a:t>Shembe Hall</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50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50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1"/>
                  </a:ext>
                </a:extLst>
              </a:tr>
              <a:tr h="152888">
                <a:tc>
                  <a:txBody>
                    <a:bodyPr/>
                    <a:lstStyle/>
                    <a:p>
                      <a:pPr algn="l" rtl="0" fontAlgn="ctr"/>
                      <a:r>
                        <a:rPr lang="en-ZA" sz="900" b="0" i="0" u="none" strike="noStrike">
                          <a:solidFill>
                            <a:srgbClr val="000000"/>
                          </a:solidFill>
                          <a:effectLst/>
                          <a:latin typeface="Arial Narrow" pitchFamily="34" charset="0"/>
                        </a:rPr>
                        <a:t>10-May-22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rtl="0" fontAlgn="ctr"/>
                      <a:r>
                        <a:rPr lang="en-ZA" sz="900" b="0" i="0" u="none" strike="noStrike">
                          <a:solidFill>
                            <a:srgbClr val="000000"/>
                          </a:solidFill>
                          <a:effectLst/>
                          <a:latin typeface="Arial Narrow" pitchFamily="34" charset="0"/>
                        </a:rPr>
                        <a:t>SUB 5 Hall</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41</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33</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8</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2"/>
                  </a:ext>
                </a:extLst>
              </a:tr>
              <a:tr h="152888">
                <a:tc>
                  <a:txBody>
                    <a:bodyPr/>
                    <a:lstStyle/>
                    <a:p>
                      <a:pPr algn="l" rtl="0" fontAlgn="ctr"/>
                      <a:r>
                        <a:rPr lang="en-ZA" sz="900" b="0" i="0" u="none" strike="noStrike">
                          <a:solidFill>
                            <a:srgbClr val="000000"/>
                          </a:solidFill>
                          <a:effectLst/>
                          <a:latin typeface="Arial Narrow" pitchFamily="34" charset="0"/>
                        </a:rPr>
                        <a:t>10-May-22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rtl="0" fontAlgn="ctr"/>
                      <a:r>
                        <a:rPr lang="en-ZA" sz="900" b="0" i="0" u="none" strike="noStrike">
                          <a:solidFill>
                            <a:srgbClr val="000000"/>
                          </a:solidFill>
                          <a:effectLst/>
                          <a:latin typeface="Arial Narrow" pitchFamily="34" charset="0"/>
                        </a:rPr>
                        <a:t>Chesterville Hall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38</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32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6</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3"/>
                  </a:ext>
                </a:extLst>
              </a:tr>
              <a:tr h="152888">
                <a:tc>
                  <a:txBody>
                    <a:bodyPr/>
                    <a:lstStyle/>
                    <a:p>
                      <a:pPr algn="l" rtl="0" fontAlgn="ctr"/>
                      <a:r>
                        <a:rPr lang="en-ZA" sz="900" b="0" i="0" u="none" strike="noStrike">
                          <a:solidFill>
                            <a:srgbClr val="000000"/>
                          </a:solidFill>
                          <a:effectLst/>
                          <a:latin typeface="Arial Narrow" pitchFamily="34" charset="0"/>
                        </a:rPr>
                        <a:t>10-May-22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rtl="0" fontAlgn="ctr"/>
                      <a:r>
                        <a:rPr lang="en-ZA" sz="900" b="0" i="0" u="none" strike="noStrike">
                          <a:solidFill>
                            <a:srgbClr val="000000"/>
                          </a:solidFill>
                          <a:effectLst/>
                          <a:latin typeface="Arial Narrow" pitchFamily="34" charset="0"/>
                        </a:rPr>
                        <a:t>Burlington Hall</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1</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ZA" sz="900" b="0" i="0" u="none" strike="noStrike">
                          <a:solidFill>
                            <a:srgbClr val="000000"/>
                          </a:solidFill>
                          <a:effectLst/>
                          <a:latin typeface="Arial Narrow" pitchFamily="34" charset="0"/>
                        </a:rPr>
                        <a:t>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4"/>
                  </a:ext>
                </a:extLst>
              </a:tr>
              <a:tr h="152888">
                <a:tc>
                  <a:txBody>
                    <a:bodyPr/>
                    <a:lstStyle/>
                    <a:p>
                      <a:pPr algn="l" rtl="0" fontAlgn="ctr"/>
                      <a:r>
                        <a:rPr lang="en-ZA" sz="900" b="0" i="0" u="none" strike="noStrike">
                          <a:solidFill>
                            <a:srgbClr val="000000"/>
                          </a:solidFill>
                          <a:effectLst/>
                          <a:latin typeface="Arial Narrow" pitchFamily="34" charset="0"/>
                        </a:rPr>
                        <a:t>11-May-22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rtl="0" fontAlgn="ctr"/>
                      <a:r>
                        <a:rPr lang="en-ZA" sz="900" b="0" i="0" u="none" strike="noStrike">
                          <a:solidFill>
                            <a:srgbClr val="000000"/>
                          </a:solidFill>
                          <a:effectLst/>
                          <a:latin typeface="Arial Narrow" pitchFamily="34" charset="0"/>
                        </a:rPr>
                        <a:t>Ngengenzi Hall</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50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36</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14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5"/>
                  </a:ext>
                </a:extLst>
              </a:tr>
              <a:tr h="152888">
                <a:tc>
                  <a:txBody>
                    <a:bodyPr/>
                    <a:lstStyle/>
                    <a:p>
                      <a:pPr algn="l" rtl="0" fontAlgn="ctr"/>
                      <a:r>
                        <a:rPr lang="en-ZA" sz="900" b="0" i="0" u="none" strike="noStrike">
                          <a:solidFill>
                            <a:srgbClr val="000000"/>
                          </a:solidFill>
                          <a:effectLst/>
                          <a:latin typeface="Arial Narrow" pitchFamily="34" charset="0"/>
                        </a:rPr>
                        <a:t>11-May-22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rtl="0" fontAlgn="ctr"/>
                      <a:r>
                        <a:rPr lang="en-ZA" sz="900" b="0" i="0" u="none" strike="noStrike">
                          <a:solidFill>
                            <a:srgbClr val="000000"/>
                          </a:solidFill>
                          <a:effectLst/>
                          <a:latin typeface="Arial Narrow" pitchFamily="34" charset="0"/>
                        </a:rPr>
                        <a:t>KwaCultshwayo Hall</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26</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26</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6"/>
                  </a:ext>
                </a:extLst>
              </a:tr>
              <a:tr h="152888">
                <a:tc>
                  <a:txBody>
                    <a:bodyPr/>
                    <a:lstStyle/>
                    <a:p>
                      <a:pPr algn="l" rtl="0" fontAlgn="ctr"/>
                      <a:r>
                        <a:rPr lang="en-ZA" sz="900" b="0" i="0" u="none" strike="noStrike">
                          <a:solidFill>
                            <a:srgbClr val="000000"/>
                          </a:solidFill>
                          <a:effectLst/>
                          <a:latin typeface="Arial Narrow" pitchFamily="34" charset="0"/>
                        </a:rPr>
                        <a:t>11-May-22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rtl="0" fontAlgn="ctr"/>
                      <a:r>
                        <a:rPr lang="en-ZA" sz="900" b="0" i="0" u="none" strike="noStrike">
                          <a:solidFill>
                            <a:srgbClr val="000000"/>
                          </a:solidFill>
                          <a:effectLst/>
                          <a:latin typeface="Arial Narrow" pitchFamily="34" charset="0"/>
                        </a:rPr>
                        <a:t>Nazareth Hall</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56</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3</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56</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7"/>
                  </a:ext>
                </a:extLst>
              </a:tr>
              <a:tr h="152888">
                <a:tc>
                  <a:txBody>
                    <a:bodyPr/>
                    <a:lstStyle/>
                    <a:p>
                      <a:pPr algn="l" rtl="0" fontAlgn="ctr"/>
                      <a:r>
                        <a:rPr lang="en-ZA" sz="900" b="0" i="0" u="none" strike="noStrike">
                          <a:solidFill>
                            <a:srgbClr val="000000"/>
                          </a:solidFill>
                          <a:effectLst/>
                          <a:latin typeface="Arial Narrow" pitchFamily="34" charset="0"/>
                        </a:rPr>
                        <a:t>12-May-22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rtl="0" fontAlgn="ctr"/>
                      <a:r>
                        <a:rPr lang="en-ZA" sz="900" b="0" i="0" u="none" strike="noStrike">
                          <a:solidFill>
                            <a:srgbClr val="000000"/>
                          </a:solidFill>
                          <a:effectLst/>
                          <a:latin typeface="Arial Narrow" pitchFamily="34" charset="0"/>
                        </a:rPr>
                        <a:t>Ntunzuma Hall F</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7B7B"/>
                    </a:solidFill>
                  </a:tcPr>
                </a:tc>
                <a:tc>
                  <a:txBody>
                    <a:bodyPr/>
                    <a:lstStyle/>
                    <a:p>
                      <a:pPr algn="ctr" fontAlgn="ctr"/>
                      <a:r>
                        <a:rPr lang="en-ZA" sz="900" b="0" i="0" u="none" strike="noStrike">
                          <a:solidFill>
                            <a:srgbClr val="000000"/>
                          </a:solidFill>
                          <a:effectLst/>
                          <a:latin typeface="Arial Narrow" pitchFamily="34" charset="0"/>
                        </a:rPr>
                        <a:t>Distribution</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ctr" rtl="0"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2</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8"/>
                  </a:ext>
                </a:extLst>
              </a:tr>
              <a:tr h="289510">
                <a:tc>
                  <a:txBody>
                    <a:bodyPr/>
                    <a:lstStyle/>
                    <a:p>
                      <a:pPr algn="l" rtl="0" fontAlgn="ctr"/>
                      <a:r>
                        <a:rPr lang="en-ZA" sz="900" b="0" i="0" u="none" strike="noStrike">
                          <a:solidFill>
                            <a:srgbClr val="000000"/>
                          </a:solidFill>
                          <a:effectLst/>
                          <a:latin typeface="Arial Narrow" pitchFamily="34" charset="0"/>
                        </a:rPr>
                        <a:t>12-May-22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rtl="0" fontAlgn="ctr"/>
                      <a:r>
                        <a:rPr lang="en-US" sz="900" b="0" i="0" u="none" strike="noStrike">
                          <a:solidFill>
                            <a:srgbClr val="000000"/>
                          </a:solidFill>
                          <a:effectLst/>
                          <a:latin typeface="Arial Narrow" pitchFamily="34" charset="0"/>
                        </a:rPr>
                        <a:t>Tshelimnyama Sport Field – Ward 15</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7B7B"/>
                    </a:solidFill>
                  </a:tcPr>
                </a:tc>
                <a:tc>
                  <a:txBody>
                    <a:bodyPr/>
                    <a:lstStyle/>
                    <a:p>
                      <a:pPr algn="ctr" fontAlgn="ctr"/>
                      <a:r>
                        <a:rPr lang="en-ZA" sz="900" b="0" i="0" u="none" strike="noStrike">
                          <a:solidFill>
                            <a:srgbClr val="000000"/>
                          </a:solidFill>
                          <a:effectLst/>
                          <a:latin typeface="Arial Narrow" pitchFamily="34" charset="0"/>
                        </a:rPr>
                        <a:t>Distribution</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ctr" rtl="0" fontAlgn="ctr"/>
                      <a:r>
                        <a:rPr lang="en-ZA" sz="900" b="0" i="0" u="none" strike="noStrike">
                          <a:solidFill>
                            <a:srgbClr val="000000"/>
                          </a:solidFill>
                          <a:effectLst/>
                          <a:latin typeface="Arial Narrow" pitchFamily="34" charset="0"/>
                        </a:rPr>
                        <a:t>10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7171"/>
                    </a:solidFill>
                  </a:tcPr>
                </a:tc>
                <a:tc>
                  <a:txBody>
                    <a:bodyPr/>
                    <a:lstStyle/>
                    <a:p>
                      <a:pPr algn="ctr" rtl="0"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ZA" sz="900" b="0" i="0" u="none" strike="noStrike">
                          <a:solidFill>
                            <a:srgbClr val="000000"/>
                          </a:solidFill>
                          <a:effectLst/>
                          <a:latin typeface="Arial Narrow" pitchFamily="34" charset="0"/>
                        </a:rPr>
                        <a:t>10</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9"/>
                  </a:ext>
                </a:extLst>
              </a:tr>
              <a:tr h="152888">
                <a:tc>
                  <a:txBody>
                    <a:bodyPr/>
                    <a:lstStyle/>
                    <a:p>
                      <a:pPr algn="l" rtl="0" fontAlgn="ctr"/>
                      <a:r>
                        <a:rPr lang="en-ZA" sz="900" b="0" i="0" u="none" strike="noStrike">
                          <a:solidFill>
                            <a:srgbClr val="000000"/>
                          </a:solidFill>
                          <a:effectLst/>
                          <a:latin typeface="Arial Narrow" pitchFamily="34" charset="0"/>
                        </a:rPr>
                        <a:t>13-May-22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rtl="0" fontAlgn="ctr"/>
                      <a:r>
                        <a:rPr lang="en-ZA" sz="900" b="0" i="0" u="none" strike="noStrike">
                          <a:solidFill>
                            <a:srgbClr val="000000"/>
                          </a:solidFill>
                          <a:effectLst/>
                          <a:latin typeface="Arial Narrow" pitchFamily="34" charset="0"/>
                        </a:rPr>
                        <a:t>Bhambayi Hall</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33</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24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9</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30"/>
                  </a:ext>
                </a:extLst>
              </a:tr>
              <a:tr h="152888">
                <a:tc>
                  <a:txBody>
                    <a:bodyPr/>
                    <a:lstStyle/>
                    <a:p>
                      <a:pPr algn="l" rtl="0" fontAlgn="ctr"/>
                      <a:r>
                        <a:rPr lang="en-ZA" sz="900" b="0" i="0" u="none" strike="noStrike">
                          <a:solidFill>
                            <a:srgbClr val="000000"/>
                          </a:solidFill>
                          <a:effectLst/>
                          <a:latin typeface="Arial Narrow" pitchFamily="34" charset="0"/>
                        </a:rPr>
                        <a:t>13-May-22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rtl="0" fontAlgn="ctr"/>
                      <a:r>
                        <a:rPr lang="en-ZA" sz="900" b="0" i="0" u="none" strike="noStrike">
                          <a:solidFill>
                            <a:srgbClr val="000000"/>
                          </a:solidFill>
                          <a:effectLst/>
                          <a:latin typeface="Arial Narrow" pitchFamily="34" charset="0"/>
                        </a:rPr>
                        <a:t>Nhlungwane Hall</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101</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73</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28</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31"/>
                  </a:ext>
                </a:extLst>
              </a:tr>
              <a:tr h="152888">
                <a:tc>
                  <a:txBody>
                    <a:bodyPr/>
                    <a:lstStyle/>
                    <a:p>
                      <a:pPr algn="l" rtl="0" fontAlgn="ctr"/>
                      <a:r>
                        <a:rPr lang="en-ZA" sz="900" b="0" i="0" u="none" strike="noStrike">
                          <a:solidFill>
                            <a:srgbClr val="000000"/>
                          </a:solidFill>
                          <a:effectLst/>
                          <a:latin typeface="Arial Narrow" pitchFamily="34" charset="0"/>
                        </a:rPr>
                        <a:t>13-May-22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rtl="0" fontAlgn="ctr"/>
                      <a:r>
                        <a:rPr lang="en-ZA" sz="900" b="0" i="0" u="none" strike="noStrike">
                          <a:solidFill>
                            <a:srgbClr val="000000"/>
                          </a:solidFill>
                          <a:effectLst/>
                          <a:latin typeface="Arial Narrow" pitchFamily="34" charset="0"/>
                        </a:rPr>
                        <a:t>Ntuzuma H Hall</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18</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2</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14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4</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32"/>
                  </a:ext>
                </a:extLst>
              </a:tr>
              <a:tr h="152888">
                <a:tc>
                  <a:txBody>
                    <a:bodyPr/>
                    <a:lstStyle/>
                    <a:p>
                      <a:pPr algn="l" rtl="0"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rtl="0"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n-ZA" sz="900" b="0"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33"/>
                  </a:ext>
                </a:extLst>
              </a:tr>
              <a:tr h="152888">
                <a:tc>
                  <a:txBody>
                    <a:bodyPr/>
                    <a:lstStyle/>
                    <a:p>
                      <a:pPr algn="l" rtl="0" fontAlgn="ctr"/>
                      <a:r>
                        <a:rPr lang="en-ZA" sz="900" b="1" i="0" u="none" strike="noStrike">
                          <a:solidFill>
                            <a:srgbClr val="000000"/>
                          </a:solidFill>
                          <a:effectLst/>
                          <a:latin typeface="Arial Narrow" pitchFamily="34" charset="0"/>
                        </a:rPr>
                        <a:t>Total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ZA" sz="900" b="0" i="0" u="none" strike="noStrike">
                          <a:solidFill>
                            <a:srgbClr val="000000"/>
                          </a:solidFill>
                          <a:effectLst/>
                          <a:latin typeface="Arial Narrow" pitchFamily="34" charset="0"/>
                        </a:rPr>
                        <a:t> </a:t>
                      </a:r>
                    </a:p>
                  </a:txBody>
                  <a:tcPr marL="2486" marR="2486" marT="2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1" i="0" u="none" strike="noStrike">
                          <a:solidFill>
                            <a:srgbClr val="000000"/>
                          </a:solidFill>
                          <a:effectLst/>
                          <a:latin typeface="Arial Narrow" pitchFamily="34" charset="0"/>
                        </a:rPr>
                        <a:t>1415</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1" i="0" u="none" strike="noStrike">
                          <a:solidFill>
                            <a:srgbClr val="000000"/>
                          </a:solidFill>
                          <a:effectLst/>
                          <a:latin typeface="Arial Narrow" pitchFamily="34" charset="0"/>
                        </a:rPr>
                        <a:t>1931</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1" i="0" u="none" strike="noStrike">
                          <a:solidFill>
                            <a:srgbClr val="000000"/>
                          </a:solidFill>
                          <a:effectLst/>
                          <a:latin typeface="Arial Narrow" pitchFamily="34" charset="0"/>
                        </a:rPr>
                        <a:t> </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1" i="0" u="none" strike="noStrike">
                          <a:solidFill>
                            <a:srgbClr val="000000"/>
                          </a:solidFill>
                          <a:effectLst/>
                          <a:latin typeface="Arial Narrow" pitchFamily="34" charset="0"/>
                        </a:rPr>
                        <a:t>1710</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1" i="0" u="none" strike="noStrike">
                          <a:solidFill>
                            <a:srgbClr val="000000"/>
                          </a:solidFill>
                          <a:effectLst/>
                          <a:latin typeface="Arial Narrow" pitchFamily="34" charset="0"/>
                        </a:rPr>
                        <a:t>209</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1" i="0" u="none" strike="noStrike">
                          <a:solidFill>
                            <a:srgbClr val="000000"/>
                          </a:solidFill>
                          <a:effectLst/>
                          <a:latin typeface="Arial Narrow" pitchFamily="34" charset="0"/>
                        </a:rPr>
                        <a:t>336</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1" i="0" u="none" strike="noStrike">
                          <a:solidFill>
                            <a:srgbClr val="000000"/>
                          </a:solidFill>
                          <a:effectLst/>
                          <a:latin typeface="Arial Narrow" pitchFamily="34" charset="0"/>
                        </a:rPr>
                        <a:t>131</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en-ZA" sz="900" b="1" i="0" u="none" strike="noStrike" dirty="0">
                          <a:solidFill>
                            <a:srgbClr val="000000"/>
                          </a:solidFill>
                          <a:effectLst/>
                          <a:latin typeface="Arial Narrow" pitchFamily="34" charset="0"/>
                        </a:rPr>
                        <a:t>217</a:t>
                      </a:r>
                    </a:p>
                  </a:txBody>
                  <a:tcPr marL="2486" marR="2486" marT="2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34"/>
                  </a:ext>
                </a:extLst>
              </a:tr>
            </a:tbl>
          </a:graphicData>
        </a:graphic>
      </p:graphicFrame>
      <p:pic>
        <p:nvPicPr>
          <p:cNvPr id="44457" name="Picture 7">
            <a:extLst>
              <a:ext uri="{FF2B5EF4-FFF2-40B4-BE49-F238E27FC236}">
                <a16:creationId xmlns:a16="http://schemas.microsoft.com/office/drawing/2014/main" id="{D80C0747-4712-3979-224C-55A6E73C5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18430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stomShape 4">
            <a:extLst>
              <a:ext uri="{FF2B5EF4-FFF2-40B4-BE49-F238E27FC236}">
                <a16:creationId xmlns:a16="http://schemas.microsoft.com/office/drawing/2014/main" id="{7F25C767-17F7-3962-2386-431BA63B51F3}"/>
              </a:ext>
            </a:extLst>
          </p:cNvPr>
          <p:cNvSpPr/>
          <p:nvPr/>
        </p:nvSpPr>
        <p:spPr>
          <a:xfrm>
            <a:off x="2514600" y="0"/>
            <a:ext cx="9026525" cy="819150"/>
          </a:xfrm>
          <a:prstGeom prst="rect">
            <a:avLst/>
          </a:prstGeom>
          <a:solidFill>
            <a:sysClr val="window" lastClr="FFFFFF"/>
          </a:solidFill>
          <a:ln w="25560">
            <a:solidFill>
              <a:srgbClr val="00B050"/>
            </a:solidFill>
            <a:round/>
          </a:ln>
          <a:effectLst/>
        </p:spPr>
        <p:txBody>
          <a:bodyPr lIns="90000" tIns="45000" rIns="90000" bIns="45000" anchor="ctr"/>
          <a:lstStyle/>
          <a:p>
            <a:pPr algn="ctr" eaLnBrk="1" fontAlgn="auto" hangingPunct="1">
              <a:spcBef>
                <a:spcPts val="0"/>
              </a:spcBef>
              <a:spcAft>
                <a:spcPts val="0"/>
              </a:spcAft>
              <a:defRPr/>
            </a:pPr>
            <a:r>
              <a:rPr lang="en-ZA" sz="3200" b="1" kern="0" dirty="0">
                <a:solidFill>
                  <a:prstClr val="black"/>
                </a:solidFill>
                <a:effectLst>
                  <a:outerShdw blurRad="38100" dist="38100" dir="2700000" algn="tl">
                    <a:srgbClr val="000000">
                      <a:alpha val="43137"/>
                    </a:srgbClr>
                  </a:outerShdw>
                </a:effectLst>
                <a:latin typeface="Arial Narrow" pitchFamily="34" charset="0"/>
                <a:ea typeface="+mn-ea"/>
                <a:cs typeface="+mn-cs"/>
                <a:sym typeface="+mn-ea"/>
              </a:rPr>
              <a:t> </a:t>
            </a:r>
            <a:r>
              <a:rPr lang="en-ZA" sz="2800" b="1" kern="0" dirty="0">
                <a:solidFill>
                  <a:prstClr val="black"/>
                </a:solidFill>
                <a:effectLst>
                  <a:outerShdw blurRad="38100" dist="38100" dir="2700000" algn="tl">
                    <a:srgbClr val="000000">
                      <a:alpha val="43137"/>
                    </a:srgbClr>
                  </a:outerShdw>
                </a:effectLst>
                <a:latin typeface="Arial" charset="0"/>
                <a:ea typeface="+mn-ea"/>
                <a:cs typeface="Arial" charset="0"/>
                <a:sym typeface="+mn-ea"/>
              </a:rPr>
              <a:t>DEPARTMENTS OF  HOME AFFAIRS MILESTONES ACHIEVED</a:t>
            </a:r>
            <a:endParaRPr lang="en-ZA" sz="2800" b="1" kern="0" spc="-1" dirty="0">
              <a:solidFill>
                <a:prstClr val="black"/>
              </a:solidFill>
              <a:effectLst>
                <a:outerShdw blurRad="38100" dist="38100" dir="2700000" algn="tl">
                  <a:srgbClr val="000000">
                    <a:alpha val="43137"/>
                  </a:srgbClr>
                </a:outerShdw>
              </a:effectLst>
              <a:latin typeface="Arial" charset="0"/>
              <a:ea typeface="+mn-ea"/>
              <a:cs typeface="Arial" charset="0"/>
              <a:sym typeface="+mn-ea"/>
            </a:endParaRPr>
          </a:p>
        </p:txBody>
      </p:sp>
      <p:pic>
        <p:nvPicPr>
          <p:cNvPr id="44459" name="Picture 8">
            <a:extLst>
              <a:ext uri="{FF2B5EF4-FFF2-40B4-BE49-F238E27FC236}">
                <a16:creationId xmlns:a16="http://schemas.microsoft.com/office/drawing/2014/main" id="{9B585F9C-0B0A-533B-4613-0CB4253A3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438" y="1065213"/>
            <a:ext cx="39116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60" name="Picture 9">
            <a:extLst>
              <a:ext uri="{FF2B5EF4-FFF2-40B4-BE49-F238E27FC236}">
                <a16:creationId xmlns:a16="http://schemas.microsoft.com/office/drawing/2014/main" id="{C9D39CDC-907A-2BE6-4D58-07AA375AD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1163" y="4103688"/>
            <a:ext cx="396875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a:extLst>
              <a:ext uri="{FF2B5EF4-FFF2-40B4-BE49-F238E27FC236}">
                <a16:creationId xmlns:a16="http://schemas.microsoft.com/office/drawing/2014/main" id="{8E53C4C4-463D-1B58-D1FB-FE7DCC304E51}"/>
              </a:ext>
            </a:extLst>
          </p:cNvPr>
          <p:cNvSpPr>
            <a:spLocks noGrp="1" noChangeArrowheads="1"/>
          </p:cNvSpPr>
          <p:nvPr>
            <p:ph type="sldNum" sz="quarter" idx="12"/>
          </p:nvPr>
        </p:nvSpPr>
        <p:spPr bwMode="auto">
          <a:xfrm>
            <a:off x="8382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666DC3CB-066E-4F38-80BF-F3DDCC339945}" type="slidenum">
              <a:rPr lang="en-ZA" altLang="en-US">
                <a:solidFill>
                  <a:srgbClr val="000000"/>
                </a:solidFill>
                <a:latin typeface="Calibri" panose="020F0502020204030204" pitchFamily="34" charset="0"/>
              </a:rPr>
              <a:pPr/>
              <a:t>17</a:t>
            </a:fld>
            <a:endParaRPr lang="en-ZA" altLang="en-US">
              <a:solidFill>
                <a:srgbClr val="000000"/>
              </a:solidFill>
              <a:latin typeface="Calibri" panose="020F0502020204030204" pitchFamily="34" charset="0"/>
            </a:endParaRPr>
          </a:p>
        </p:txBody>
      </p:sp>
      <p:pic>
        <p:nvPicPr>
          <p:cNvPr id="45059" name="Picture 7" descr="A picture containing tree, outdoor, nature, plant&#10;&#10;Description automatically generated">
            <a:extLst>
              <a:ext uri="{FF2B5EF4-FFF2-40B4-BE49-F238E27FC236}">
                <a16:creationId xmlns:a16="http://schemas.microsoft.com/office/drawing/2014/main" id="{77EEBE56-CD95-70A5-CE8E-07E472371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24"/>
          <a:stretch>
            <a:fillRect/>
          </a:stretch>
        </p:blipFill>
        <p:spPr bwMode="auto">
          <a:xfrm>
            <a:off x="92075" y="1419225"/>
            <a:ext cx="2197100" cy="2411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0" name="Picture 9" descr="A picture containing outdoor, sky, transport, yellow&#10;&#10;Description automatically generated">
            <a:extLst>
              <a:ext uri="{FF2B5EF4-FFF2-40B4-BE49-F238E27FC236}">
                <a16:creationId xmlns:a16="http://schemas.microsoft.com/office/drawing/2014/main" id="{1921BEDA-CDF8-CED3-6161-DACE40F60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6" t="-2536" r="2538" b="11888"/>
          <a:stretch>
            <a:fillRect/>
          </a:stretch>
        </p:blipFill>
        <p:spPr bwMode="auto">
          <a:xfrm>
            <a:off x="2449513" y="1454150"/>
            <a:ext cx="2009775" cy="2389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1" name="TextBox 10">
            <a:extLst>
              <a:ext uri="{FF2B5EF4-FFF2-40B4-BE49-F238E27FC236}">
                <a16:creationId xmlns:a16="http://schemas.microsoft.com/office/drawing/2014/main" id="{22D4C3FB-39C0-766C-FEDB-E9E392FF3B0B}"/>
              </a:ext>
            </a:extLst>
          </p:cNvPr>
          <p:cNvSpPr txBox="1">
            <a:spLocks noChangeArrowheads="1"/>
          </p:cNvSpPr>
          <p:nvPr/>
        </p:nvSpPr>
        <p:spPr bwMode="auto">
          <a:xfrm>
            <a:off x="92075" y="3875088"/>
            <a:ext cx="2357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GB" altLang="en-US" sz="1200" b="1">
                <a:solidFill>
                  <a:srgbClr val="000000"/>
                </a:solidFill>
                <a:latin typeface="Calibri" panose="020F0502020204030204" pitchFamily="34" charset="0"/>
              </a:rPr>
              <a:t>Slip failure on M13 resulting in road closure</a:t>
            </a:r>
          </a:p>
        </p:txBody>
      </p:sp>
      <p:sp>
        <p:nvSpPr>
          <p:cNvPr id="45062" name="TextBox 11">
            <a:extLst>
              <a:ext uri="{FF2B5EF4-FFF2-40B4-BE49-F238E27FC236}">
                <a16:creationId xmlns:a16="http://schemas.microsoft.com/office/drawing/2014/main" id="{25D90991-9250-681A-2923-D42A834F80D3}"/>
              </a:ext>
            </a:extLst>
          </p:cNvPr>
          <p:cNvSpPr txBox="1">
            <a:spLocks noChangeArrowheads="1"/>
          </p:cNvSpPr>
          <p:nvPr/>
        </p:nvSpPr>
        <p:spPr bwMode="auto">
          <a:xfrm>
            <a:off x="2406650" y="3875088"/>
            <a:ext cx="2306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GB" altLang="en-US" sz="1200" b="1">
                <a:solidFill>
                  <a:srgbClr val="000000"/>
                </a:solidFill>
                <a:latin typeface="Calibri" panose="020F0502020204030204" pitchFamily="34" charset="0"/>
              </a:rPr>
              <a:t>Internal teams clearing M13 - 2 lanes open</a:t>
            </a:r>
          </a:p>
        </p:txBody>
      </p:sp>
      <p:pic>
        <p:nvPicPr>
          <p:cNvPr id="45063" name="Picture 8" descr="A picture containing text, road, outdoor, street&#10;&#10;Description automatically generated">
            <a:extLst>
              <a:ext uri="{FF2B5EF4-FFF2-40B4-BE49-F238E27FC236}">
                <a16:creationId xmlns:a16="http://schemas.microsoft.com/office/drawing/2014/main" id="{24401C22-0868-3EDE-40F4-0544687AA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719"/>
          <a:stretch>
            <a:fillRect/>
          </a:stretch>
        </p:blipFill>
        <p:spPr bwMode="auto">
          <a:xfrm>
            <a:off x="4619625" y="1460500"/>
            <a:ext cx="2063750" cy="2370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12" descr="A picture containing sky, outdoor, road, way&#10;&#10;Description automatically generated">
            <a:extLst>
              <a:ext uri="{FF2B5EF4-FFF2-40B4-BE49-F238E27FC236}">
                <a16:creationId xmlns:a16="http://schemas.microsoft.com/office/drawing/2014/main" id="{5591B5DA-4004-C9D6-24E9-94D56DEF0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713" y="1460500"/>
            <a:ext cx="2009775" cy="237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5" name="TextBox 13">
            <a:extLst>
              <a:ext uri="{FF2B5EF4-FFF2-40B4-BE49-F238E27FC236}">
                <a16:creationId xmlns:a16="http://schemas.microsoft.com/office/drawing/2014/main" id="{A6C95BC3-B8A4-CB3B-2040-D62C3907A4C6}"/>
              </a:ext>
            </a:extLst>
          </p:cNvPr>
          <p:cNvSpPr txBox="1">
            <a:spLocks noChangeArrowheads="1"/>
          </p:cNvSpPr>
          <p:nvPr/>
        </p:nvSpPr>
        <p:spPr bwMode="auto">
          <a:xfrm>
            <a:off x="4664075" y="3830638"/>
            <a:ext cx="2251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GB" altLang="en-US" sz="1200" b="1">
                <a:solidFill>
                  <a:srgbClr val="000000"/>
                </a:solidFill>
                <a:latin typeface="Calibri" panose="020F0502020204030204" pitchFamily="34" charset="0"/>
              </a:rPr>
              <a:t>Sinkhole on M13 at Blair Atholl Interchange </a:t>
            </a:r>
          </a:p>
        </p:txBody>
      </p:sp>
      <p:sp>
        <p:nvSpPr>
          <p:cNvPr id="45066" name="TextBox 14">
            <a:extLst>
              <a:ext uri="{FF2B5EF4-FFF2-40B4-BE49-F238E27FC236}">
                <a16:creationId xmlns:a16="http://schemas.microsoft.com/office/drawing/2014/main" id="{FADFA1A9-0F31-1462-5CA8-8F4035991349}"/>
              </a:ext>
            </a:extLst>
          </p:cNvPr>
          <p:cNvSpPr txBox="1">
            <a:spLocks noChangeArrowheads="1"/>
          </p:cNvSpPr>
          <p:nvPr/>
        </p:nvSpPr>
        <p:spPr bwMode="auto">
          <a:xfrm>
            <a:off x="6929438" y="3830638"/>
            <a:ext cx="2106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GB" altLang="en-US" sz="1200" b="1">
                <a:solidFill>
                  <a:srgbClr val="000000"/>
                </a:solidFill>
                <a:latin typeface="Calibri" panose="020F0502020204030204" pitchFamily="34" charset="0"/>
              </a:rPr>
              <a:t>M13 at Blair Atholl Interchange repairs</a:t>
            </a:r>
          </a:p>
        </p:txBody>
      </p:sp>
      <p:pic>
        <p:nvPicPr>
          <p:cNvPr id="45067" name="Picture 15" descr="A picture containing tree, outdoor, sky, ground&#10;&#10;Description automatically generated">
            <a:extLst>
              <a:ext uri="{FF2B5EF4-FFF2-40B4-BE49-F238E27FC236}">
                <a16:creationId xmlns:a16="http://schemas.microsoft.com/office/drawing/2014/main" id="{B65AD5AE-8426-1F12-45E9-D15494093B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9048" b="21527"/>
          <a:stretch>
            <a:fillRect/>
          </a:stretch>
        </p:blipFill>
        <p:spPr bwMode="auto">
          <a:xfrm>
            <a:off x="6367463" y="4324350"/>
            <a:ext cx="2668587" cy="2120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8" name="TextBox 16">
            <a:extLst>
              <a:ext uri="{FF2B5EF4-FFF2-40B4-BE49-F238E27FC236}">
                <a16:creationId xmlns:a16="http://schemas.microsoft.com/office/drawing/2014/main" id="{48D0406A-B981-3443-D876-2D7654621E3B}"/>
              </a:ext>
            </a:extLst>
          </p:cNvPr>
          <p:cNvSpPr txBox="1">
            <a:spLocks noChangeArrowheads="1"/>
          </p:cNvSpPr>
          <p:nvPr/>
        </p:nvSpPr>
        <p:spPr bwMode="auto">
          <a:xfrm>
            <a:off x="6469063" y="6294438"/>
            <a:ext cx="2951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GB" altLang="en-US" sz="1200" b="1">
              <a:solidFill>
                <a:srgbClr val="000000"/>
              </a:solidFill>
              <a:latin typeface="Calibri" panose="020F0502020204030204" pitchFamily="34" charset="0"/>
            </a:endParaRPr>
          </a:p>
          <a:p>
            <a:pPr eaLnBrk="1" hangingPunct="1">
              <a:buFont typeface="Arial" panose="020B0604020202020204" pitchFamily="34" charset="0"/>
              <a:buNone/>
            </a:pPr>
            <a:r>
              <a:rPr lang="en-GB" altLang="en-US" sz="1200" b="1">
                <a:solidFill>
                  <a:srgbClr val="000000"/>
                </a:solidFill>
                <a:latin typeface="Calibri" panose="020F0502020204030204" pitchFamily="34" charset="0"/>
              </a:rPr>
              <a:t>Mudslides on P85</a:t>
            </a:r>
          </a:p>
        </p:txBody>
      </p:sp>
      <p:pic>
        <p:nvPicPr>
          <p:cNvPr id="45069" name="Picture 17" descr="A picture containing tree, outdoor, traveling, way&#10;&#10;Description automatically generated">
            <a:extLst>
              <a:ext uri="{FF2B5EF4-FFF2-40B4-BE49-F238E27FC236}">
                <a16:creationId xmlns:a16="http://schemas.microsoft.com/office/drawing/2014/main" id="{20DDB827-B1F7-A6D6-301A-8B5D6661F2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5827" b="23071"/>
          <a:stretch>
            <a:fillRect/>
          </a:stretch>
        </p:blipFill>
        <p:spPr bwMode="auto">
          <a:xfrm>
            <a:off x="9217025" y="4305300"/>
            <a:ext cx="2760663" cy="2139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70" name="TextBox 18">
            <a:extLst>
              <a:ext uri="{FF2B5EF4-FFF2-40B4-BE49-F238E27FC236}">
                <a16:creationId xmlns:a16="http://schemas.microsoft.com/office/drawing/2014/main" id="{729DFBE9-A891-092E-4223-DF328177BD12}"/>
              </a:ext>
            </a:extLst>
          </p:cNvPr>
          <p:cNvSpPr txBox="1">
            <a:spLocks noChangeArrowheads="1"/>
          </p:cNvSpPr>
          <p:nvPr/>
        </p:nvSpPr>
        <p:spPr bwMode="auto">
          <a:xfrm>
            <a:off x="9217025" y="6203950"/>
            <a:ext cx="4956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GB" altLang="en-US" sz="1200" b="1">
              <a:solidFill>
                <a:srgbClr val="000000"/>
              </a:solidFill>
              <a:latin typeface="Calibri" panose="020F0502020204030204" pitchFamily="34" charset="0"/>
            </a:endParaRPr>
          </a:p>
          <a:p>
            <a:pPr eaLnBrk="1" hangingPunct="1">
              <a:buFont typeface="Arial" panose="020B0604020202020204" pitchFamily="34" charset="0"/>
              <a:buNone/>
            </a:pPr>
            <a:r>
              <a:rPr lang="en-GB" altLang="en-US" sz="1200" b="1">
                <a:solidFill>
                  <a:srgbClr val="000000"/>
                </a:solidFill>
                <a:latin typeface="Calibri" panose="020F0502020204030204" pitchFamily="34" charset="0"/>
              </a:rPr>
              <a:t>Cleared of mudslides by </a:t>
            </a:r>
          </a:p>
          <a:p>
            <a:pPr eaLnBrk="1" hangingPunct="1">
              <a:buFont typeface="Arial" panose="020B0604020202020204" pitchFamily="34" charset="0"/>
              <a:buNone/>
            </a:pPr>
            <a:r>
              <a:rPr lang="en-GB" altLang="en-US" sz="1200" b="1">
                <a:solidFill>
                  <a:srgbClr val="000000"/>
                </a:solidFill>
                <a:latin typeface="Calibri" panose="020F0502020204030204" pitchFamily="34" charset="0"/>
              </a:rPr>
              <a:t>internal teams on P85</a:t>
            </a:r>
          </a:p>
        </p:txBody>
      </p:sp>
      <p:sp>
        <p:nvSpPr>
          <p:cNvPr id="45071" name="TextBox 19">
            <a:extLst>
              <a:ext uri="{FF2B5EF4-FFF2-40B4-BE49-F238E27FC236}">
                <a16:creationId xmlns:a16="http://schemas.microsoft.com/office/drawing/2014/main" id="{25B2E308-A254-2AFF-5C95-1A6347C62278}"/>
              </a:ext>
            </a:extLst>
          </p:cNvPr>
          <p:cNvSpPr txBox="1">
            <a:spLocks noChangeArrowheads="1"/>
          </p:cNvSpPr>
          <p:nvPr/>
        </p:nvSpPr>
        <p:spPr bwMode="auto">
          <a:xfrm>
            <a:off x="9058275" y="3967163"/>
            <a:ext cx="21574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GB" altLang="en-US" sz="1200" b="1">
                <a:solidFill>
                  <a:srgbClr val="000000"/>
                </a:solidFill>
                <a:latin typeface="Calibri" panose="020F0502020204030204" pitchFamily="34" charset="0"/>
              </a:rPr>
              <a:t>L917 In Underberg - scour</a:t>
            </a:r>
          </a:p>
        </p:txBody>
      </p:sp>
      <p:sp>
        <p:nvSpPr>
          <p:cNvPr id="45072" name="TextBox 20">
            <a:extLst>
              <a:ext uri="{FF2B5EF4-FFF2-40B4-BE49-F238E27FC236}">
                <a16:creationId xmlns:a16="http://schemas.microsoft.com/office/drawing/2014/main" id="{BFE2A565-C9F8-8C11-FF90-A8BD649901B2}"/>
              </a:ext>
            </a:extLst>
          </p:cNvPr>
          <p:cNvSpPr txBox="1">
            <a:spLocks noChangeArrowheads="1"/>
          </p:cNvSpPr>
          <p:nvPr/>
        </p:nvSpPr>
        <p:spPr bwMode="auto">
          <a:xfrm>
            <a:off x="350838" y="6453188"/>
            <a:ext cx="1839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GB" altLang="en-US" sz="1200" b="1">
                <a:solidFill>
                  <a:srgbClr val="000000"/>
                </a:solidFill>
                <a:latin typeface="Calibri" panose="020F0502020204030204" pitchFamily="34" charset="0"/>
              </a:rPr>
              <a:t>L917 Repairs </a:t>
            </a:r>
          </a:p>
        </p:txBody>
      </p:sp>
      <p:pic>
        <p:nvPicPr>
          <p:cNvPr id="45073" name="Picture 21" descr="A picture containing outdoor, grass, ground, mountain&#10;&#10;Description automatically generated">
            <a:extLst>
              <a:ext uri="{FF2B5EF4-FFF2-40B4-BE49-F238E27FC236}">
                <a16:creationId xmlns:a16="http://schemas.microsoft.com/office/drawing/2014/main" id="{F0DCEF0C-7C83-1A3D-3385-0BED030F43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7243" r="6770" b="14424"/>
          <a:stretch>
            <a:fillRect/>
          </a:stretch>
        </p:blipFill>
        <p:spPr bwMode="auto">
          <a:xfrm>
            <a:off x="9058275" y="1460500"/>
            <a:ext cx="313372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4" name="Picture 22" descr="A picture containing outdoor, sky, mountain, rock&#10;&#10;Description automatically generated">
            <a:extLst>
              <a:ext uri="{FF2B5EF4-FFF2-40B4-BE49-F238E27FC236}">
                <a16:creationId xmlns:a16="http://schemas.microsoft.com/office/drawing/2014/main" id="{CF381F68-5D55-4166-0110-DAB6701E39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1640" b="5441"/>
          <a:stretch>
            <a:fillRect/>
          </a:stretch>
        </p:blipFill>
        <p:spPr bwMode="auto">
          <a:xfrm>
            <a:off x="188913" y="4346575"/>
            <a:ext cx="2005012"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5" name="TextBox 23">
            <a:extLst>
              <a:ext uri="{FF2B5EF4-FFF2-40B4-BE49-F238E27FC236}">
                <a16:creationId xmlns:a16="http://schemas.microsoft.com/office/drawing/2014/main" id="{53C87B0A-A1F3-58DB-07CF-146797FB5F20}"/>
              </a:ext>
            </a:extLst>
          </p:cNvPr>
          <p:cNvSpPr txBox="1">
            <a:spLocks noChangeArrowheads="1"/>
          </p:cNvSpPr>
          <p:nvPr/>
        </p:nvSpPr>
        <p:spPr bwMode="auto">
          <a:xfrm>
            <a:off x="2209800" y="6475413"/>
            <a:ext cx="22494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GB" altLang="en-US" sz="1200" b="1">
                <a:solidFill>
                  <a:srgbClr val="000000"/>
                </a:solidFill>
                <a:latin typeface="Calibri" panose="020F0502020204030204" pitchFamily="34" charset="0"/>
              </a:rPr>
              <a:t>D7 – slippery Gravel loss </a:t>
            </a:r>
          </a:p>
        </p:txBody>
      </p:sp>
      <p:sp>
        <p:nvSpPr>
          <p:cNvPr id="45076" name="TextBox 24">
            <a:extLst>
              <a:ext uri="{FF2B5EF4-FFF2-40B4-BE49-F238E27FC236}">
                <a16:creationId xmlns:a16="http://schemas.microsoft.com/office/drawing/2014/main" id="{7F2C78B0-F9EF-ADC9-3D40-EDBA096D5233}"/>
              </a:ext>
            </a:extLst>
          </p:cNvPr>
          <p:cNvSpPr txBox="1">
            <a:spLocks noChangeArrowheads="1"/>
          </p:cNvSpPr>
          <p:nvPr/>
        </p:nvSpPr>
        <p:spPr bwMode="auto">
          <a:xfrm>
            <a:off x="4252913" y="6507163"/>
            <a:ext cx="22510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GB" altLang="en-US" sz="1200" b="1">
                <a:solidFill>
                  <a:srgbClr val="000000"/>
                </a:solidFill>
                <a:latin typeface="Calibri" panose="020F0502020204030204" pitchFamily="34" charset="0"/>
              </a:rPr>
              <a:t>D7 – Regravelling Complete</a:t>
            </a:r>
          </a:p>
        </p:txBody>
      </p:sp>
      <p:pic>
        <p:nvPicPr>
          <p:cNvPr id="45077" name="Picture 25" descr="A car driving on a dirt road&#10;&#10;Description automatically generated with medium confidence">
            <a:extLst>
              <a:ext uri="{FF2B5EF4-FFF2-40B4-BE49-F238E27FC236}">
                <a16:creationId xmlns:a16="http://schemas.microsoft.com/office/drawing/2014/main" id="{909EF04B-233A-52D0-B37C-E8B23739AD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2580" b="9540"/>
          <a:stretch>
            <a:fillRect/>
          </a:stretch>
        </p:blipFill>
        <p:spPr bwMode="auto">
          <a:xfrm>
            <a:off x="2406650" y="4275138"/>
            <a:ext cx="1749425"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Picture 26" descr="A dirt road with trees on the side&#10;&#10;Description automatically generated with low confidence">
            <a:extLst>
              <a:ext uri="{FF2B5EF4-FFF2-40B4-BE49-F238E27FC236}">
                <a16:creationId xmlns:a16="http://schemas.microsoft.com/office/drawing/2014/main" id="{2F1CF54C-22B5-85FC-B445-9A40ADE886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5196" b="8862"/>
          <a:stretch>
            <a:fillRect/>
          </a:stretch>
        </p:blipFill>
        <p:spPr bwMode="auto">
          <a:xfrm>
            <a:off x="4338638" y="4337050"/>
            <a:ext cx="1773237"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6">
            <a:extLst>
              <a:ext uri="{FF2B5EF4-FFF2-40B4-BE49-F238E27FC236}">
                <a16:creationId xmlns:a16="http://schemas.microsoft.com/office/drawing/2014/main" id="{50F9100B-790F-AF70-366E-5FD6536460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075" y="334963"/>
            <a:ext cx="25320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ustomShape 4">
            <a:extLst>
              <a:ext uri="{FF2B5EF4-FFF2-40B4-BE49-F238E27FC236}">
                <a16:creationId xmlns:a16="http://schemas.microsoft.com/office/drawing/2014/main" id="{03BCEFE1-AAD0-753D-9855-72F44A5B4B44}"/>
              </a:ext>
            </a:extLst>
          </p:cNvPr>
          <p:cNvSpPr/>
          <p:nvPr/>
        </p:nvSpPr>
        <p:spPr>
          <a:xfrm>
            <a:off x="2857500" y="136525"/>
            <a:ext cx="9120188" cy="779463"/>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fontAlgn="auto" hangingPunct="1">
              <a:spcBef>
                <a:spcPts val="0"/>
              </a:spcBef>
              <a:spcAft>
                <a:spcPts val="0"/>
              </a:spcAft>
              <a:defRPr/>
            </a:pPr>
            <a:r>
              <a:rPr lang="en-ZA" sz="2600" b="1" spc="-1" dirty="0">
                <a:solidFill>
                  <a:prstClr val="black"/>
                </a:solidFill>
                <a:effectLst>
                  <a:outerShdw blurRad="38100" dist="38100" dir="2700000" algn="tl">
                    <a:srgbClr val="000000">
                      <a:alpha val="43137"/>
                    </a:srgbClr>
                  </a:outerShdw>
                </a:effectLst>
                <a:latin typeface="Arial" charset="0"/>
                <a:sym typeface="+mn-ea"/>
              </a:rPr>
              <a:t>DOT: SHORT TERM INTERVENTIONS BY TECHNICAL TEAMS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6">
            <a:extLst>
              <a:ext uri="{FF2B5EF4-FFF2-40B4-BE49-F238E27FC236}">
                <a16:creationId xmlns:a16="http://schemas.microsoft.com/office/drawing/2014/main" id="{7F669D82-F2F4-21FA-722E-48F4DE96D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47638"/>
            <a:ext cx="2400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stomShape 4">
            <a:extLst>
              <a:ext uri="{FF2B5EF4-FFF2-40B4-BE49-F238E27FC236}">
                <a16:creationId xmlns:a16="http://schemas.microsoft.com/office/drawing/2014/main" id="{240E2808-93BB-3D5A-4408-794793A689CD}"/>
              </a:ext>
            </a:extLst>
          </p:cNvPr>
          <p:cNvSpPr/>
          <p:nvPr/>
        </p:nvSpPr>
        <p:spPr>
          <a:xfrm>
            <a:off x="3360738" y="147638"/>
            <a:ext cx="6784975" cy="639762"/>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hangingPunct="1">
              <a:buFont typeface="Arial" panose="020B0604020202020204" pitchFamily="34" charset="0"/>
              <a:buNone/>
              <a:defRPr/>
            </a:pPr>
            <a:r>
              <a:rPr sz="2400" b="1" noProof="1">
                <a:solidFill>
                  <a:srgbClr val="000000"/>
                </a:solidFill>
                <a:latin typeface="Arial" charset="0"/>
                <a:ea typeface="DejaVu Sans"/>
                <a:sym typeface="+mn-ea"/>
              </a:rPr>
              <a:t>ETHEKWINI STRATEGIC ROAD REPAIRS </a:t>
            </a:r>
            <a:endParaRPr lang="en-ZA" altLang="x-none" sz="2400" b="1" noProof="1">
              <a:solidFill>
                <a:srgbClr val="000000"/>
              </a:solidFill>
              <a:latin typeface="Arial" charset="0"/>
              <a:ea typeface="DejaVu Sans"/>
              <a:sym typeface="+mn-ea"/>
            </a:endParaRPr>
          </a:p>
        </p:txBody>
      </p:sp>
      <p:sp>
        <p:nvSpPr>
          <p:cNvPr id="46084" name="TextBox 6">
            <a:extLst>
              <a:ext uri="{FF2B5EF4-FFF2-40B4-BE49-F238E27FC236}">
                <a16:creationId xmlns:a16="http://schemas.microsoft.com/office/drawing/2014/main" id="{9B6D089D-C9EB-4ACB-D3F1-691F6E374493}"/>
              </a:ext>
            </a:extLst>
          </p:cNvPr>
          <p:cNvSpPr txBox="1">
            <a:spLocks noChangeArrowheads="1"/>
          </p:cNvSpPr>
          <p:nvPr/>
        </p:nvSpPr>
        <p:spPr bwMode="auto">
          <a:xfrm>
            <a:off x="231775" y="1044575"/>
            <a:ext cx="1148873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lnSpc>
                <a:spcPct val="150000"/>
              </a:lnSpc>
              <a:spcBef>
                <a:spcPts val="363"/>
              </a:spcBef>
              <a:spcAft>
                <a:spcPts val="363"/>
              </a:spcAft>
              <a:buFont typeface="Arial" panose="020B0604020202020204" pitchFamily="34" charset="0"/>
              <a:buNone/>
            </a:pPr>
            <a:r>
              <a:rPr lang="en-US" altLang="en-US" sz="1600">
                <a:solidFill>
                  <a:srgbClr val="000000"/>
                </a:solidFill>
                <a:latin typeface="Calibri" panose="020F0502020204030204" pitchFamily="34" charset="0"/>
                <a:cs typeface="Times New Roman" panose="02020603050405020304" pitchFamily="18" charset="0"/>
              </a:rPr>
              <a:t>Solomon Mahlangu(Edwin Swales) Drive now open for traffic however the fast lane is closed in both direction in the area around south way mall is closed due to collapsed fence </a:t>
            </a:r>
            <a:endParaRPr lang="en-ZA" altLang="en-US" sz="1600">
              <a:solidFill>
                <a:srgbClr val="000000"/>
              </a:solidFill>
              <a:latin typeface="Calibri" panose="020F0502020204030204" pitchFamily="34" charset="0"/>
              <a:cs typeface="Times New Roman" panose="02020603050405020304" pitchFamily="18" charset="0"/>
            </a:endParaRPr>
          </a:p>
          <a:p>
            <a:pPr algn="just" eaLnBrk="1" hangingPunct="1">
              <a:lnSpc>
                <a:spcPct val="150000"/>
              </a:lnSpc>
              <a:spcBef>
                <a:spcPts val="363"/>
              </a:spcBef>
              <a:spcAft>
                <a:spcPts val="363"/>
              </a:spcAft>
              <a:buFont typeface="Arial" panose="020B0604020202020204" pitchFamily="34" charset="0"/>
              <a:buNone/>
            </a:pPr>
            <a:endParaRPr lang="en-ZA" altLang="en-US" sz="1500">
              <a:solidFill>
                <a:srgbClr val="000000"/>
              </a:solidFill>
              <a:latin typeface="Times New Roman" panose="02020603050405020304" pitchFamily="18" charset="0"/>
              <a:cs typeface="Times New Roman" panose="02020603050405020304" pitchFamily="18" charset="0"/>
            </a:endParaRPr>
          </a:p>
        </p:txBody>
      </p:sp>
      <p:pic>
        <p:nvPicPr>
          <p:cNvPr id="46085" name="Picture 1">
            <a:extLst>
              <a:ext uri="{FF2B5EF4-FFF2-40B4-BE49-F238E27FC236}">
                <a16:creationId xmlns:a16="http://schemas.microsoft.com/office/drawing/2014/main" id="{65D9FF7F-9898-BC8E-0203-4151845BF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94" b="5589"/>
          <a:stretch>
            <a:fillRect/>
          </a:stretch>
        </p:blipFill>
        <p:spPr bwMode="auto">
          <a:xfrm>
            <a:off x="301625" y="2222500"/>
            <a:ext cx="319722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4">
            <a:extLst>
              <a:ext uri="{FF2B5EF4-FFF2-40B4-BE49-F238E27FC236}">
                <a16:creationId xmlns:a16="http://schemas.microsoft.com/office/drawing/2014/main" id="{D2E8F347-DF5D-7A5B-936A-D77B695D8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728" b="5606"/>
          <a:stretch>
            <a:fillRect/>
          </a:stretch>
        </p:blipFill>
        <p:spPr bwMode="auto">
          <a:xfrm>
            <a:off x="3641725" y="2252663"/>
            <a:ext cx="2846388"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8" descr="A picture containing sky, outdoor, nature, shore&#10;&#10;Description automatically generated">
            <a:extLst>
              <a:ext uri="{FF2B5EF4-FFF2-40B4-BE49-F238E27FC236}">
                <a16:creationId xmlns:a16="http://schemas.microsoft.com/office/drawing/2014/main" id="{DD7B7392-271B-E7DC-B417-D910E24A43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2575" y="2282825"/>
            <a:ext cx="2587625"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9">
            <a:extLst>
              <a:ext uri="{FF2B5EF4-FFF2-40B4-BE49-F238E27FC236}">
                <a16:creationId xmlns:a16="http://schemas.microsoft.com/office/drawing/2014/main" id="{D3FACE6D-8EA7-F4C8-76F4-2E63F9FF6A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663" y="2252663"/>
            <a:ext cx="282733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a:extLst>
              <a:ext uri="{FF2B5EF4-FFF2-40B4-BE49-F238E27FC236}">
                <a16:creationId xmlns:a16="http://schemas.microsoft.com/office/drawing/2014/main" id="{A6A76A39-68B0-A8B1-5F34-608BC530A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47638"/>
            <a:ext cx="2400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stomShape 4">
            <a:extLst>
              <a:ext uri="{FF2B5EF4-FFF2-40B4-BE49-F238E27FC236}">
                <a16:creationId xmlns:a16="http://schemas.microsoft.com/office/drawing/2014/main" id="{FF3AA39B-7CAD-8685-A6F0-A30071F9FF06}"/>
              </a:ext>
            </a:extLst>
          </p:cNvPr>
          <p:cNvSpPr/>
          <p:nvPr/>
        </p:nvSpPr>
        <p:spPr>
          <a:xfrm>
            <a:off x="3360738" y="147638"/>
            <a:ext cx="6784975" cy="639762"/>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hangingPunct="1">
              <a:buFont typeface="Arial" panose="020B0604020202020204" pitchFamily="34" charset="0"/>
              <a:buNone/>
              <a:defRPr/>
            </a:pPr>
            <a:r>
              <a:rPr lang="en-AU" sz="2400" b="1" noProof="1">
                <a:solidFill>
                  <a:srgbClr val="000000"/>
                </a:solidFill>
                <a:latin typeface="Arial" charset="0"/>
                <a:ea typeface="DejaVu Sans"/>
                <a:sym typeface="+mn-ea"/>
              </a:rPr>
              <a:t>ETHEKWINI </a:t>
            </a:r>
            <a:r>
              <a:rPr sz="2400" b="1" noProof="1">
                <a:solidFill>
                  <a:srgbClr val="000000"/>
                </a:solidFill>
                <a:latin typeface="Arial" charset="0"/>
                <a:ea typeface="DejaVu Sans"/>
                <a:sym typeface="+mn-ea"/>
              </a:rPr>
              <a:t>STRATEGIC ROAD REPAIRS </a:t>
            </a:r>
            <a:endParaRPr lang="en-ZA" altLang="x-none" sz="2400" b="1" noProof="1">
              <a:solidFill>
                <a:srgbClr val="000000"/>
              </a:solidFill>
              <a:latin typeface="Arial" charset="0"/>
              <a:ea typeface="DejaVu Sans"/>
              <a:sym typeface="+mn-ea"/>
            </a:endParaRPr>
          </a:p>
        </p:txBody>
      </p:sp>
      <p:pic>
        <p:nvPicPr>
          <p:cNvPr id="47108" name="Picture 8">
            <a:extLst>
              <a:ext uri="{FF2B5EF4-FFF2-40B4-BE49-F238E27FC236}">
                <a16:creationId xmlns:a16="http://schemas.microsoft.com/office/drawing/2014/main" id="{5F133B2D-2A17-0D08-A1B2-6D2C3E67C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463" y="1027113"/>
            <a:ext cx="5629275"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9">
            <a:extLst>
              <a:ext uri="{FF2B5EF4-FFF2-40B4-BE49-F238E27FC236}">
                <a16:creationId xmlns:a16="http://schemas.microsoft.com/office/drawing/2014/main" id="{4A1F7045-C447-90B8-EB52-BC9A4A8D2ACE}"/>
              </a:ext>
            </a:extLst>
          </p:cNvPr>
          <p:cNvSpPr txBox="1">
            <a:spLocks noChangeArrowheads="1"/>
          </p:cNvSpPr>
          <p:nvPr/>
        </p:nvSpPr>
        <p:spPr bwMode="auto">
          <a:xfrm>
            <a:off x="55563" y="1027113"/>
            <a:ext cx="61928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lnSpc>
                <a:spcPct val="150000"/>
              </a:lnSpc>
              <a:spcBef>
                <a:spcPts val="363"/>
              </a:spcBef>
              <a:spcAft>
                <a:spcPts val="363"/>
              </a:spcAft>
              <a:buFont typeface="Arial" panose="020B0604020202020204" pitchFamily="34" charset="0"/>
              <a:buNone/>
            </a:pPr>
            <a:r>
              <a:rPr lang="en-US" altLang="en-US" sz="1600" b="1">
                <a:solidFill>
                  <a:srgbClr val="000000"/>
                </a:solidFill>
                <a:latin typeface="Calibri" panose="020F0502020204030204" pitchFamily="34" charset="0"/>
                <a:cs typeface="Times New Roman" panose="02020603050405020304" pitchFamily="18" charset="0"/>
              </a:rPr>
              <a:t>Umlazi, Isipingo, Prospecton - N2/R102 - Progress Report to Date</a:t>
            </a:r>
            <a:endParaRPr lang="en-ZA" altLang="en-US" sz="1600">
              <a:solidFill>
                <a:srgbClr val="000000"/>
              </a:solidFill>
              <a:latin typeface="Calibri" panose="020F0502020204030204" pitchFamily="34" charset="0"/>
              <a:cs typeface="Times New Roman" panose="02020603050405020304" pitchFamily="18" charset="0"/>
            </a:endParaRPr>
          </a:p>
        </p:txBody>
      </p:sp>
      <p:sp>
        <p:nvSpPr>
          <p:cNvPr id="47110" name="TextBox 10">
            <a:extLst>
              <a:ext uri="{FF2B5EF4-FFF2-40B4-BE49-F238E27FC236}">
                <a16:creationId xmlns:a16="http://schemas.microsoft.com/office/drawing/2014/main" id="{489FAC54-03C4-A55E-A010-9FD590154D7F}"/>
              </a:ext>
            </a:extLst>
          </p:cNvPr>
          <p:cNvSpPr txBox="1">
            <a:spLocks noChangeArrowheads="1"/>
          </p:cNvSpPr>
          <p:nvPr/>
        </p:nvSpPr>
        <p:spPr bwMode="auto">
          <a:xfrm>
            <a:off x="231775" y="1473200"/>
            <a:ext cx="6016625"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lnSpc>
                <a:spcPct val="150000"/>
              </a:lnSpc>
              <a:spcBef>
                <a:spcPts val="363"/>
              </a:spcBef>
              <a:spcAft>
                <a:spcPts val="363"/>
              </a:spcAft>
              <a:buFont typeface="Arial" panose="020B0604020202020204" pitchFamily="34" charset="0"/>
              <a:buNone/>
            </a:pPr>
            <a:r>
              <a:rPr lang="en-US" altLang="en-US">
                <a:solidFill>
                  <a:srgbClr val="000000"/>
                </a:solidFill>
                <a:latin typeface="Calibri" panose="020F0502020204030204" pitchFamily="34" charset="0"/>
                <a:cs typeface="Times New Roman" panose="02020603050405020304" pitchFamily="18" charset="0"/>
              </a:rPr>
              <a:t>As per the site confirmation assessment confirmed, on 15 April 2022 the alternative Route option to enable Plan for temporary access into and out of Umlazi through R102 near Mega City is as follows.</a:t>
            </a:r>
            <a:endParaRPr lang="en-ZA" altLang="en-US">
              <a:solidFill>
                <a:srgbClr val="000000"/>
              </a:solidFill>
              <a:latin typeface="Calibri" panose="020F0502020204030204" pitchFamily="34" charset="0"/>
              <a:cs typeface="Times New Roman" panose="02020603050405020304" pitchFamily="18" charset="0"/>
            </a:endParaRPr>
          </a:p>
          <a:p>
            <a:pPr algn="just" eaLnBrk="1" hangingPunct="1">
              <a:lnSpc>
                <a:spcPct val="150000"/>
              </a:lnSpc>
              <a:spcBef>
                <a:spcPts val="363"/>
              </a:spcBef>
              <a:spcAft>
                <a:spcPts val="363"/>
              </a:spcAft>
              <a:buFont typeface="Calibri Light" panose="020F0302020204030204" pitchFamily="34" charset="0"/>
              <a:buAutoNum type="alphaLcParenR"/>
            </a:pPr>
            <a:r>
              <a:rPr lang="en-US" altLang="en-US">
                <a:solidFill>
                  <a:srgbClr val="000000"/>
                </a:solidFill>
                <a:latin typeface="Calibri" panose="020F0502020204030204" pitchFamily="34" charset="0"/>
                <a:cs typeface="Times New Roman" panose="02020603050405020304" pitchFamily="18" charset="0"/>
              </a:rPr>
              <a:t>City Engineers Team are working on repairing the flyover and deviate all traffic from Mega City.</a:t>
            </a:r>
            <a:endParaRPr lang="en-ZA" altLang="en-US">
              <a:solidFill>
                <a:srgbClr val="000000"/>
              </a:solidFill>
              <a:latin typeface="Calibri" panose="020F0502020204030204" pitchFamily="34" charset="0"/>
              <a:cs typeface="Times New Roman" panose="02020603050405020304" pitchFamily="18" charset="0"/>
            </a:endParaRPr>
          </a:p>
          <a:p>
            <a:pPr algn="just" eaLnBrk="1" hangingPunct="1">
              <a:lnSpc>
                <a:spcPct val="150000"/>
              </a:lnSpc>
              <a:spcBef>
                <a:spcPts val="363"/>
              </a:spcBef>
              <a:spcAft>
                <a:spcPts val="363"/>
              </a:spcAft>
              <a:buFont typeface="Calibri Light" panose="020F0302020204030204" pitchFamily="34" charset="0"/>
              <a:buAutoNum type="alphaLcParenR"/>
            </a:pPr>
            <a:r>
              <a:rPr lang="en-US" altLang="en-US">
                <a:solidFill>
                  <a:srgbClr val="000000"/>
                </a:solidFill>
                <a:latin typeface="Calibri" panose="020F0502020204030204" pitchFamily="34" charset="0"/>
                <a:cs typeface="Times New Roman" panose="02020603050405020304" pitchFamily="18" charset="0"/>
              </a:rPr>
              <a:t>Traffic Signals are being positioned over the interim route </a:t>
            </a:r>
            <a:endParaRPr lang="en-ZA" altLang="en-US">
              <a:solidFill>
                <a:srgbClr val="000000"/>
              </a:solidFill>
              <a:latin typeface="Calibri" panose="020F0502020204030204" pitchFamily="34" charset="0"/>
              <a:cs typeface="Times New Roman" panose="02020603050405020304" pitchFamily="18" charset="0"/>
            </a:endParaRPr>
          </a:p>
          <a:p>
            <a:pPr algn="just" eaLnBrk="1" hangingPunct="1">
              <a:lnSpc>
                <a:spcPct val="150000"/>
              </a:lnSpc>
              <a:spcBef>
                <a:spcPts val="363"/>
              </a:spcBef>
              <a:spcAft>
                <a:spcPts val="363"/>
              </a:spcAft>
              <a:buFont typeface="Calibri Light" panose="020F0302020204030204" pitchFamily="34" charset="0"/>
              <a:buAutoNum type="alphaLcParenR"/>
            </a:pPr>
            <a:r>
              <a:rPr lang="en-US" altLang="en-US">
                <a:solidFill>
                  <a:srgbClr val="000000"/>
                </a:solidFill>
                <a:latin typeface="Calibri" panose="020F0502020204030204" pitchFamily="34" charset="0"/>
                <a:cs typeface="Times New Roman" panose="02020603050405020304" pitchFamily="18" charset="0"/>
              </a:rPr>
              <a:t>It routes back onto the R102, Himalaya’s and M41</a:t>
            </a:r>
            <a:endParaRPr lang="en-ZA" altLang="en-US">
              <a:solidFill>
                <a:srgbClr val="000000"/>
              </a:solidFill>
              <a:latin typeface="Calibri" panose="020F0502020204030204" pitchFamily="34" charset="0"/>
              <a:cs typeface="Times New Roman" panose="02020603050405020304" pitchFamily="18" charset="0"/>
            </a:endParaRPr>
          </a:p>
          <a:p>
            <a:pPr algn="just" eaLnBrk="1" hangingPunct="1">
              <a:lnSpc>
                <a:spcPct val="150000"/>
              </a:lnSpc>
              <a:buFont typeface="Arial" panose="020B0604020202020204" pitchFamily="34" charset="0"/>
              <a:buNone/>
            </a:pPr>
            <a:r>
              <a:rPr lang="en-US" altLang="en-US" b="1">
                <a:solidFill>
                  <a:srgbClr val="000000"/>
                </a:solidFill>
                <a:latin typeface="Calibri" panose="020F0502020204030204" pitchFamily="34" charset="0"/>
                <a:cs typeface="Times New Roman" panose="02020603050405020304" pitchFamily="18" charset="0"/>
              </a:rPr>
              <a:t>The Sinkhole over the bridge is being filled R102 over bridge -  Work In Progress</a:t>
            </a:r>
            <a:endParaRPr lang="en-ZA" altLang="en-US">
              <a:solidFill>
                <a:srgbClr val="000000"/>
              </a:solidFill>
              <a:latin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9">
            <a:extLst>
              <a:ext uri="{FF2B5EF4-FFF2-40B4-BE49-F238E27FC236}">
                <a16:creationId xmlns:a16="http://schemas.microsoft.com/office/drawing/2014/main" id="{135C5D1F-8D00-EBB8-B68C-491E6E3B6E6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310F3041-8EF6-4855-BF63-34C57EEEC0D4}" type="slidenum">
              <a:rPr lang="en-US" altLang="en-US" sz="1600">
                <a:solidFill>
                  <a:srgbClr val="FFFFFF"/>
                </a:solidFill>
                <a:latin typeface="Calibri" panose="020F0502020204030204" pitchFamily="34" charset="0"/>
              </a:rPr>
              <a:pPr/>
              <a:t>2</a:t>
            </a:fld>
            <a:endParaRPr lang="en-US" altLang="en-US" sz="1600">
              <a:solidFill>
                <a:srgbClr val="FFFFFF"/>
              </a:solidFill>
              <a:latin typeface="Calibri" panose="020F0502020204030204" pitchFamily="34" charset="0"/>
            </a:endParaRPr>
          </a:p>
        </p:txBody>
      </p:sp>
      <p:sp>
        <p:nvSpPr>
          <p:cNvPr id="29699" name="Content Placeholder 2">
            <a:extLst>
              <a:ext uri="{FF2B5EF4-FFF2-40B4-BE49-F238E27FC236}">
                <a16:creationId xmlns:a16="http://schemas.microsoft.com/office/drawing/2014/main" id="{5E65A606-397C-DCC0-097F-01BB917ED575}"/>
              </a:ext>
            </a:extLst>
          </p:cNvPr>
          <p:cNvSpPr>
            <a:spLocks noGrp="1" noChangeArrowheads="1"/>
          </p:cNvSpPr>
          <p:nvPr>
            <p:ph idx="1"/>
          </p:nvPr>
        </p:nvSpPr>
        <p:spPr>
          <a:xfrm>
            <a:off x="536575" y="1471613"/>
            <a:ext cx="11171238" cy="4764087"/>
          </a:xfrm>
        </p:spPr>
        <p:txBody>
          <a:bodyPr/>
          <a:lstStyle/>
          <a:p>
            <a:pPr marL="514350" indent="-514350" algn="just" eaLnBrk="1" hangingPunct="1">
              <a:lnSpc>
                <a:spcPct val="150000"/>
              </a:lnSpc>
              <a:buFont typeface="Calibri Light" panose="020F0302020204030204" pitchFamily="34" charset="0"/>
              <a:buAutoNum type="arabicPeriod"/>
            </a:pPr>
            <a:r>
              <a:rPr lang="en-ZA" altLang="en-US">
                <a:ea typeface="等线" panose="020B0503020204020204" pitchFamily="2" charset="-122"/>
                <a:cs typeface="等线" panose="020B0503020204020204" pitchFamily="2" charset="-122"/>
              </a:rPr>
              <a:t>To provide updates on the </a:t>
            </a:r>
            <a:r>
              <a:rPr lang="en-ZA" altLang="en-US" u="sng">
                <a:ea typeface="等线" panose="020B0503020204020204" pitchFamily="2" charset="-122"/>
                <a:cs typeface="等线" panose="020B0503020204020204" pitchFamily="2" charset="-122"/>
              </a:rPr>
              <a:t>severe impact of heavy rains and flooding disaster incidents</a:t>
            </a:r>
            <a:r>
              <a:rPr lang="en-ZA" altLang="en-US">
                <a:ea typeface="等线" panose="020B0503020204020204" pitchFamily="2" charset="-122"/>
                <a:cs typeface="等线" panose="020B0503020204020204" pitchFamily="2" charset="-122"/>
              </a:rPr>
              <a:t> that occurred in the Province of KwaZulu-Natal;</a:t>
            </a:r>
          </a:p>
          <a:p>
            <a:pPr marL="514350" indent="-514350" algn="just" eaLnBrk="1" hangingPunct="1">
              <a:lnSpc>
                <a:spcPct val="150000"/>
              </a:lnSpc>
              <a:buFont typeface="Calibri Light" panose="020F0302020204030204" pitchFamily="34" charset="0"/>
              <a:buAutoNum type="arabicPeriod"/>
            </a:pPr>
            <a:r>
              <a:rPr lang="en-ZA" altLang="en-US">
                <a:ea typeface="等线" panose="020B0503020204020204" pitchFamily="2" charset="-122"/>
                <a:cs typeface="等线" panose="020B0503020204020204" pitchFamily="2" charset="-122"/>
              </a:rPr>
              <a:t>To highlight the disaster response and recovery </a:t>
            </a:r>
            <a:r>
              <a:rPr lang="en-ZA" altLang="en-US" u="sng">
                <a:ea typeface="等线" panose="020B0503020204020204" pitchFamily="2" charset="-122"/>
                <a:cs typeface="等线" panose="020B0503020204020204" pitchFamily="2" charset="-122"/>
              </a:rPr>
              <a:t>interventions provided and needed</a:t>
            </a:r>
            <a:r>
              <a:rPr lang="en-ZA" altLang="en-US">
                <a:ea typeface="等线" panose="020B0503020204020204" pitchFamily="2" charset="-122"/>
                <a:cs typeface="等线" panose="020B0503020204020204" pitchFamily="2" charset="-122"/>
              </a:rPr>
              <a:t> to support the affected sectors; and </a:t>
            </a:r>
          </a:p>
          <a:p>
            <a:pPr marL="514350" indent="-514350" algn="just" eaLnBrk="1" hangingPunct="1">
              <a:lnSpc>
                <a:spcPct val="150000"/>
              </a:lnSpc>
              <a:buFont typeface="Calibri Light" panose="020F0302020204030204" pitchFamily="34" charset="0"/>
              <a:buAutoNum type="arabicPeriod"/>
            </a:pPr>
            <a:r>
              <a:rPr lang="en-ZA" altLang="en-US">
                <a:ea typeface="等线" panose="020B0503020204020204" pitchFamily="2" charset="-122"/>
                <a:cs typeface="等线" panose="020B0503020204020204" pitchFamily="2" charset="-122"/>
              </a:rPr>
              <a:t>Briefly highlight the </a:t>
            </a:r>
            <a:r>
              <a:rPr lang="en-ZA" altLang="en-US" u="sng">
                <a:ea typeface="等线" panose="020B0503020204020204" pitchFamily="2" charset="-122"/>
                <a:cs typeface="等线" panose="020B0503020204020204" pitchFamily="2" charset="-122"/>
              </a:rPr>
              <a:t>challenges and improvement measures</a:t>
            </a:r>
            <a:r>
              <a:rPr lang="en-ZA" altLang="en-US">
                <a:ea typeface="等线" panose="020B0503020204020204" pitchFamily="2" charset="-122"/>
                <a:cs typeface="等线" panose="020B0503020204020204" pitchFamily="2" charset="-122"/>
              </a:rPr>
              <a:t> required to efficiently manage the current disaster situation in the Province.</a:t>
            </a:r>
          </a:p>
          <a:p>
            <a:pPr marL="514350" indent="-514350" eaLnBrk="1" hangingPunct="1">
              <a:lnSpc>
                <a:spcPct val="120000"/>
              </a:lnSpc>
              <a:buFont typeface="Calibri Light" panose="020F0302020204030204" pitchFamily="34" charset="0"/>
              <a:buAutoNum type="arabicPeriod"/>
            </a:pPr>
            <a:endParaRPr lang="en-ZA" altLang="en-US">
              <a:ea typeface="等线" panose="020B0503020204020204" pitchFamily="2" charset="-122"/>
              <a:cs typeface="等线" panose="020B0503020204020204" pitchFamily="2" charset="-122"/>
            </a:endParaRPr>
          </a:p>
          <a:p>
            <a:pPr marL="514350" indent="-514350" eaLnBrk="1" hangingPunct="1"/>
            <a:endParaRPr lang="en-ZA" altLang="en-US">
              <a:ea typeface="等线" panose="020B0503020204020204" pitchFamily="2" charset="-122"/>
              <a:cs typeface="等线" panose="020B0503020204020204" pitchFamily="2" charset="-122"/>
            </a:endParaRPr>
          </a:p>
        </p:txBody>
      </p:sp>
      <p:pic>
        <p:nvPicPr>
          <p:cNvPr id="29700" name="Picture 8">
            <a:extLst>
              <a:ext uri="{FF2B5EF4-FFF2-40B4-BE49-F238E27FC236}">
                <a16:creationId xmlns:a16="http://schemas.microsoft.com/office/drawing/2014/main" id="{21513646-9D31-989D-D5C5-B20E05380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88" y="115888"/>
            <a:ext cx="2333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2">
            <a:extLst>
              <a:ext uri="{FF2B5EF4-FFF2-40B4-BE49-F238E27FC236}">
                <a16:creationId xmlns:a16="http://schemas.microsoft.com/office/drawing/2014/main" id="{2BE0A66D-5343-D859-3223-E7F484647F21}"/>
              </a:ext>
            </a:extLst>
          </p:cNvPr>
          <p:cNvSpPr>
            <a:spLocks noGrp="1"/>
          </p:cNvSpPr>
          <p:nvPr>
            <p:ph type="title"/>
          </p:nvPr>
        </p:nvSpPr>
        <p:spPr>
          <a:xfrm>
            <a:off x="3324225" y="300038"/>
            <a:ext cx="7061200" cy="587375"/>
          </a:xfrm>
          <a:ln w="28575">
            <a:solidFill>
              <a:srgbClr val="00B050"/>
            </a:solidFill>
          </a:ln>
        </p:spPr>
        <p:txBody>
          <a:bodyPr rtlCol="0"/>
          <a:lstStyle/>
          <a:p>
            <a:pPr algn="ctr" eaLnBrk="1" fontAlgn="auto" hangingPunct="1">
              <a:defRPr/>
            </a:pPr>
            <a:r>
              <a:rPr sz="2400" b="1" noProof="1">
                <a:effectLst>
                  <a:outerShdw blurRad="38100" dist="38100" dir="2700000">
                    <a:srgbClr val="C0C0C0"/>
                  </a:outerShdw>
                </a:effectLst>
                <a:latin typeface="Arial" charset="0"/>
                <a:ea typeface="Arial" charset="0"/>
                <a:cs typeface="+mj-cs"/>
                <a:sym typeface="+mn-ea"/>
              </a:rPr>
              <a:t>PURPOSE</a:t>
            </a:r>
          </a:p>
        </p:txBody>
      </p:sp>
    </p:spTree>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Google Shape;329;p1">
            <a:extLst>
              <a:ext uri="{FF2B5EF4-FFF2-40B4-BE49-F238E27FC236}">
                <a16:creationId xmlns:a16="http://schemas.microsoft.com/office/drawing/2014/main" id="{05EEB2B3-B75F-77D8-030F-1C568F2C62C3}"/>
              </a:ext>
            </a:extLst>
          </p:cNvPr>
          <p:cNvSpPr>
            <a:spLocks noChangeArrowheads="1"/>
          </p:cNvSpPr>
          <p:nvPr/>
        </p:nvSpPr>
        <p:spPr bwMode="auto">
          <a:xfrm>
            <a:off x="8737600" y="6356350"/>
            <a:ext cx="28432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eaLnBrk="1" hangingPunct="1">
              <a:buFont typeface="Arial" panose="020B0604020202020204" pitchFamily="34" charset="0"/>
              <a:buNone/>
            </a:pPr>
            <a:fld id="{1D60F9DF-BC61-4CEB-AA54-CAA7F285C500}" type="slidenum">
              <a:rPr lang="en-ZA" altLang="en-US" sz="1600">
                <a:solidFill>
                  <a:srgbClr val="FFFFFF"/>
                </a:solidFill>
                <a:latin typeface="Calibri" panose="020F0502020204030204" pitchFamily="34" charset="0"/>
                <a:cs typeface="Calibri" panose="020F0502020204030204" pitchFamily="34" charset="0"/>
                <a:sym typeface="Calibri" panose="020F0502020204030204" pitchFamily="34" charset="0"/>
              </a:rPr>
              <a:pPr algn="r" eaLnBrk="1" hangingPunct="1">
                <a:buFont typeface="Arial" panose="020B0604020202020204" pitchFamily="34" charset="0"/>
                <a:buNone/>
              </a:pPr>
              <a:t>20</a:t>
            </a:fld>
            <a:endParaRPr lang="en-ZA" altLang="en-US" sz="16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48131" name="Google Shape;332;p1">
            <a:extLst>
              <a:ext uri="{FF2B5EF4-FFF2-40B4-BE49-F238E27FC236}">
                <a16:creationId xmlns:a16="http://schemas.microsoft.com/office/drawing/2014/main" id="{FE84874E-6D27-6856-4A48-09C0C1B52F5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46038"/>
            <a:ext cx="239871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1">
            <a:extLst>
              <a:ext uri="{FF2B5EF4-FFF2-40B4-BE49-F238E27FC236}">
                <a16:creationId xmlns:a16="http://schemas.microsoft.com/office/drawing/2014/main" id="{CC81B620-86A5-F6D9-8364-47D7971A2EB2}"/>
              </a:ext>
            </a:extLst>
          </p:cNvPr>
          <p:cNvSpPr>
            <a:spLocks noChangeArrowheads="1"/>
          </p:cNvSpPr>
          <p:nvPr/>
        </p:nvSpPr>
        <p:spPr bwMode="auto">
          <a:xfrm>
            <a:off x="60325" y="833438"/>
            <a:ext cx="6711950"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spcBef>
                <a:spcPct val="20000"/>
              </a:spcBef>
              <a:spcAft>
                <a:spcPts val="600"/>
              </a:spcAft>
              <a:buFont typeface="Arial" panose="020B0604020202020204" pitchFamily="34" charset="0"/>
              <a:buChar char="•"/>
            </a:pPr>
            <a:r>
              <a:rPr lang="en-ZA" altLang="en-US" sz="2000">
                <a:solidFill>
                  <a:srgbClr val="000000"/>
                </a:solidFill>
                <a:latin typeface="Calibri" panose="020F0502020204030204" pitchFamily="34" charset="0"/>
              </a:rPr>
              <a:t>Adjustment of the Annual Implementation completed awaiting for signing by HOD.</a:t>
            </a:r>
          </a:p>
          <a:p>
            <a:pPr algn="just" eaLnBrk="1" hangingPunct="1">
              <a:spcBef>
                <a:spcPct val="20000"/>
              </a:spcBef>
              <a:spcAft>
                <a:spcPts val="600"/>
              </a:spcAft>
              <a:buFont typeface="Arial" panose="020B0604020202020204" pitchFamily="34" charset="0"/>
              <a:buChar char="•"/>
            </a:pPr>
            <a:r>
              <a:rPr lang="en-ZA" altLang="en-US" sz="2000">
                <a:solidFill>
                  <a:srgbClr val="000000"/>
                </a:solidFill>
                <a:latin typeface="Calibri" panose="020F0502020204030204" pitchFamily="34" charset="0"/>
              </a:rPr>
              <a:t>The adjustments are being populated into the IRM template provided by Treasury in order to ensure the realignment of the IRM with the adjusted AIP for reporting purpose.</a:t>
            </a:r>
          </a:p>
          <a:p>
            <a:pPr algn="just" eaLnBrk="1" hangingPunct="1">
              <a:spcBef>
                <a:spcPct val="20000"/>
              </a:spcBef>
              <a:spcAft>
                <a:spcPts val="600"/>
              </a:spcAft>
              <a:buFont typeface="Arial" panose="020B0604020202020204" pitchFamily="34" charset="0"/>
              <a:buChar char="•"/>
            </a:pPr>
            <a:r>
              <a:rPr lang="en-ZA" altLang="en-US" sz="2000">
                <a:solidFill>
                  <a:srgbClr val="000000"/>
                </a:solidFill>
                <a:latin typeface="Calibri" panose="020F0502020204030204" pitchFamily="34" charset="0"/>
              </a:rPr>
              <a:t>A total of 24 projects and 2 Major programme had to be halted which includes a 72 hr Standby Generator Programme and Institutional Minor Maintenance Programme all to the value of </a:t>
            </a:r>
            <a:r>
              <a:rPr lang="en-ZA" altLang="en-US" sz="2000" b="1">
                <a:solidFill>
                  <a:srgbClr val="000000"/>
                </a:solidFill>
                <a:latin typeface="Calibri" panose="020F0502020204030204" pitchFamily="34" charset="0"/>
              </a:rPr>
              <a:t>R 259 206 284,84. </a:t>
            </a:r>
            <a:r>
              <a:rPr lang="en-ZA" altLang="en-US" sz="2000">
                <a:solidFill>
                  <a:srgbClr val="000000"/>
                </a:solidFill>
                <a:latin typeface="Calibri" panose="020F0502020204030204" pitchFamily="34" charset="0"/>
              </a:rPr>
              <a:t>Most projects halted were at Planning and design phases.</a:t>
            </a:r>
          </a:p>
          <a:p>
            <a:pPr algn="just" eaLnBrk="1" hangingPunct="1">
              <a:spcBef>
                <a:spcPct val="20000"/>
              </a:spcBef>
              <a:spcAft>
                <a:spcPts val="600"/>
              </a:spcAft>
              <a:buFont typeface="Arial" panose="020B0604020202020204" pitchFamily="34" charset="0"/>
              <a:buChar char="•"/>
            </a:pPr>
            <a:r>
              <a:rPr lang="en-US" altLang="en-US" sz="2000">
                <a:solidFill>
                  <a:srgbClr val="000000"/>
                </a:solidFill>
                <a:latin typeface="Calibri" panose="020F0502020204030204" pitchFamily="34" charset="0"/>
              </a:rPr>
              <a:t>Approval have been given to DOPW on 09 May 2022 for 68 floods recovery projects to the estimated value of R118,399,032.35.</a:t>
            </a:r>
          </a:p>
          <a:p>
            <a:pPr algn="just" eaLnBrk="1" hangingPunct="1">
              <a:spcBef>
                <a:spcPct val="20000"/>
              </a:spcBef>
              <a:spcAft>
                <a:spcPts val="600"/>
              </a:spcAft>
              <a:buFont typeface="Arial" panose="020B0604020202020204" pitchFamily="34" charset="0"/>
              <a:buChar char="•"/>
            </a:pPr>
            <a:r>
              <a:rPr lang="en-US" altLang="en-US" sz="2000">
                <a:solidFill>
                  <a:srgbClr val="000000"/>
                </a:solidFill>
                <a:latin typeface="Calibri" panose="020F0502020204030204" pitchFamily="34" charset="0"/>
              </a:rPr>
              <a:t>The balance of the projects to the value of R 140 807 252 will be implemented by DOH , Head office and Institutions.</a:t>
            </a:r>
            <a:endParaRPr lang="en-ZA" altLang="en-US" sz="2000">
              <a:solidFill>
                <a:srgbClr val="000000"/>
              </a:solidFill>
              <a:latin typeface="Calibri" panose="020F0502020204030204" pitchFamily="34" charset="0"/>
            </a:endParaRPr>
          </a:p>
        </p:txBody>
      </p:sp>
      <p:sp>
        <p:nvSpPr>
          <p:cNvPr id="7" name="CustomShape 4">
            <a:extLst>
              <a:ext uri="{FF2B5EF4-FFF2-40B4-BE49-F238E27FC236}">
                <a16:creationId xmlns:a16="http://schemas.microsoft.com/office/drawing/2014/main" id="{B078A28F-6976-653C-041B-78B277A6F20A}"/>
              </a:ext>
            </a:extLst>
          </p:cNvPr>
          <p:cNvSpPr/>
          <p:nvPr/>
        </p:nvSpPr>
        <p:spPr>
          <a:xfrm>
            <a:off x="3360738" y="147638"/>
            <a:ext cx="7907337" cy="639762"/>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hangingPunct="1">
              <a:buFont typeface="Arial" panose="020B0604020202020204" pitchFamily="34" charset="0"/>
              <a:buNone/>
              <a:defRPr/>
            </a:pPr>
            <a:r>
              <a:rPr sz="2400" b="1" noProof="1">
                <a:solidFill>
                  <a:srgbClr val="000000"/>
                </a:solidFill>
                <a:latin typeface="Arial" charset="0"/>
                <a:ea typeface="DejaVu Sans"/>
                <a:sym typeface="+mn-ea"/>
              </a:rPr>
              <a:t>DOH SUMMARY OF AREAS AFFECTED </a:t>
            </a:r>
            <a:endParaRPr lang="en-ZA" altLang="x-none" sz="2400" b="1" noProof="1">
              <a:solidFill>
                <a:srgbClr val="000000"/>
              </a:solidFill>
              <a:latin typeface="Arial" charset="0"/>
              <a:ea typeface="DejaVu Sans"/>
              <a:sym typeface="+mn-ea"/>
            </a:endParaRPr>
          </a:p>
        </p:txBody>
      </p:sp>
      <p:graphicFrame>
        <p:nvGraphicFramePr>
          <p:cNvPr id="8" name="Content Placeholder 6">
            <a:extLst>
              <a:ext uri="{FF2B5EF4-FFF2-40B4-BE49-F238E27FC236}">
                <a16:creationId xmlns:a16="http://schemas.microsoft.com/office/drawing/2014/main" id="{695CE10B-4C0E-B1D3-C419-EE7237B980DB}"/>
              </a:ext>
            </a:extLst>
          </p:cNvPr>
          <p:cNvGraphicFramePr/>
          <p:nvPr/>
        </p:nvGraphicFramePr>
        <p:xfrm>
          <a:off x="7058025" y="992188"/>
          <a:ext cx="4905375" cy="5229225"/>
        </p:xfrm>
        <a:graphic>
          <a:graphicData uri="http://schemas.openxmlformats.org/drawingml/2006/table">
            <a:tbl>
              <a:tblPr/>
              <a:tblGrid>
                <a:gridCol w="1662023">
                  <a:extLst>
                    <a:ext uri="{9D8B030D-6E8A-4147-A177-3AD203B41FA5}">
                      <a16:colId xmlns:a16="http://schemas.microsoft.com/office/drawing/2014/main" val="20000"/>
                    </a:ext>
                  </a:extLst>
                </a:gridCol>
                <a:gridCol w="1320548">
                  <a:extLst>
                    <a:ext uri="{9D8B030D-6E8A-4147-A177-3AD203B41FA5}">
                      <a16:colId xmlns:a16="http://schemas.microsoft.com/office/drawing/2014/main" val="20001"/>
                    </a:ext>
                  </a:extLst>
                </a:gridCol>
                <a:gridCol w="1922803">
                  <a:extLst>
                    <a:ext uri="{9D8B030D-6E8A-4147-A177-3AD203B41FA5}">
                      <a16:colId xmlns:a16="http://schemas.microsoft.com/office/drawing/2014/main" val="20002"/>
                    </a:ext>
                  </a:extLst>
                </a:gridCol>
              </a:tblGrid>
              <a:tr h="1127378">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l" fontAlgn="ctr"/>
                      <a:r>
                        <a:rPr lang="en-ZA" sz="1600" b="1" i="0" u="none" strike="noStrike" dirty="0">
                          <a:solidFill>
                            <a:srgbClr val="000000"/>
                          </a:solidFill>
                          <a:effectLst/>
                          <a:latin typeface="Arial" charset="0"/>
                        </a:rPr>
                        <a:t>DISTRICT</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l" fontAlgn="ctr"/>
                      <a:r>
                        <a:rPr lang="en-ZA" sz="1600" b="1" i="0" u="none" strike="noStrike" dirty="0">
                          <a:solidFill>
                            <a:srgbClr val="000000"/>
                          </a:solidFill>
                          <a:effectLst/>
                          <a:latin typeface="Arial" charset="0"/>
                        </a:rPr>
                        <a:t>COUNT OF DAMAGES SUSTAINED </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l" fontAlgn="ctr"/>
                      <a:r>
                        <a:rPr lang="en-GB" sz="1600" b="1" i="0" u="none" strike="noStrike" dirty="0">
                          <a:solidFill>
                            <a:srgbClr val="000000"/>
                          </a:solidFill>
                          <a:effectLst/>
                          <a:latin typeface="Arial" charset="0"/>
                        </a:rPr>
                        <a:t>CURRENT COST ESTIMATE AFTER ASSESSMENT</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540903">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l" fontAlgn="b"/>
                      <a:r>
                        <a:rPr lang="en-ZA" sz="1600" b="0" i="0" u="none" strike="noStrike" dirty="0">
                          <a:solidFill>
                            <a:srgbClr val="000000"/>
                          </a:solidFill>
                          <a:effectLst/>
                          <a:latin typeface="Arial" charset="0"/>
                        </a:rPr>
                        <a:t>Ethekwini</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0" i="0" u="none" strike="noStrike" dirty="0">
                          <a:solidFill>
                            <a:srgbClr val="000000"/>
                          </a:solidFill>
                          <a:effectLst/>
                          <a:latin typeface="Arial" charset="0"/>
                        </a:rPr>
                        <a:t>48</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0" i="0" u="none" strike="noStrike">
                          <a:solidFill>
                            <a:srgbClr val="000000"/>
                          </a:solidFill>
                          <a:effectLst/>
                          <a:latin typeface="Arial" charset="0"/>
                        </a:rPr>
                        <a:t>R178 335 761,84</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0903">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l" fontAlgn="b"/>
                      <a:r>
                        <a:rPr lang="en-ZA" sz="1600" b="0" i="0" u="none" strike="noStrike">
                          <a:solidFill>
                            <a:srgbClr val="000000"/>
                          </a:solidFill>
                          <a:effectLst/>
                          <a:latin typeface="Arial" charset="0"/>
                        </a:rPr>
                        <a:t>Ilembe</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0" i="0" u="none" strike="noStrike" dirty="0">
                          <a:solidFill>
                            <a:srgbClr val="000000"/>
                          </a:solidFill>
                          <a:effectLst/>
                          <a:latin typeface="Arial" charset="0"/>
                        </a:rPr>
                        <a:t>10</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0" i="0" u="none" strike="noStrike" dirty="0">
                          <a:solidFill>
                            <a:srgbClr val="000000"/>
                          </a:solidFill>
                          <a:effectLst/>
                          <a:latin typeface="Arial" charset="0"/>
                        </a:rPr>
                        <a:t>R8 423 174,00</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0903">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l" fontAlgn="b"/>
                      <a:r>
                        <a:rPr lang="en-ZA" sz="1600" b="0" i="0" u="none" strike="noStrike" dirty="0">
                          <a:solidFill>
                            <a:srgbClr val="000000"/>
                          </a:solidFill>
                          <a:effectLst/>
                          <a:latin typeface="Arial" charset="0"/>
                        </a:rPr>
                        <a:t>King </a:t>
                      </a:r>
                      <a:r>
                        <a:rPr lang="en-ZA" sz="1600" b="0" i="0" u="none" strike="noStrike" dirty="0" err="1">
                          <a:solidFill>
                            <a:srgbClr val="000000"/>
                          </a:solidFill>
                          <a:effectLst/>
                          <a:latin typeface="Arial" charset="0"/>
                        </a:rPr>
                        <a:t>Cetshwayo</a:t>
                      </a:r>
                      <a:endParaRPr lang="en-ZA" sz="1600" b="0" i="0" u="none" strike="noStrike" dirty="0">
                        <a:solidFill>
                          <a:srgbClr val="000000"/>
                        </a:solidFill>
                        <a:effectLst/>
                        <a:latin typeface="Arial" charset="0"/>
                      </a:endParaRP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0" i="0" u="none" strike="noStrike" dirty="0">
                          <a:solidFill>
                            <a:srgbClr val="000000"/>
                          </a:solidFill>
                          <a:effectLst/>
                          <a:latin typeface="Arial" charset="0"/>
                        </a:rPr>
                        <a:t>11</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0" i="0" u="none" strike="noStrike" dirty="0">
                          <a:solidFill>
                            <a:srgbClr val="000000"/>
                          </a:solidFill>
                          <a:effectLst/>
                          <a:latin typeface="Arial" charset="0"/>
                        </a:rPr>
                        <a:t>R24 140 214,00</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0903">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l" fontAlgn="b"/>
                      <a:r>
                        <a:rPr lang="en-ZA" sz="1600" b="0" i="0" u="none" strike="noStrike">
                          <a:solidFill>
                            <a:srgbClr val="000000"/>
                          </a:solidFill>
                          <a:effectLst/>
                          <a:latin typeface="Arial" charset="0"/>
                        </a:rPr>
                        <a:t>Ugu</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0" i="0" u="none" strike="noStrike" dirty="0">
                          <a:solidFill>
                            <a:srgbClr val="000000"/>
                          </a:solidFill>
                          <a:effectLst/>
                          <a:latin typeface="Arial" charset="0"/>
                        </a:rPr>
                        <a:t>5</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0" i="0" u="none" strike="noStrike" dirty="0">
                          <a:solidFill>
                            <a:srgbClr val="000000"/>
                          </a:solidFill>
                          <a:effectLst/>
                          <a:latin typeface="Arial" charset="0"/>
                        </a:rPr>
                        <a:t>R21 477 830,00</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0903">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l" fontAlgn="b"/>
                      <a:r>
                        <a:rPr lang="en-ZA" sz="1600" b="0" i="0" u="none" strike="noStrike">
                          <a:solidFill>
                            <a:srgbClr val="000000"/>
                          </a:solidFill>
                          <a:effectLst/>
                          <a:latin typeface="Arial" charset="0"/>
                        </a:rPr>
                        <a:t>Umgungundlovu</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0" i="0" u="none" strike="noStrike">
                          <a:solidFill>
                            <a:srgbClr val="000000"/>
                          </a:solidFill>
                          <a:effectLst/>
                          <a:latin typeface="Arial" charset="0"/>
                        </a:rPr>
                        <a:t>8</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0" i="0" u="none" strike="noStrike" dirty="0">
                          <a:solidFill>
                            <a:srgbClr val="000000"/>
                          </a:solidFill>
                          <a:effectLst/>
                          <a:latin typeface="Arial" charset="0"/>
                        </a:rPr>
                        <a:t>R20 783 000,00</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0903">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l" fontAlgn="b"/>
                      <a:r>
                        <a:rPr lang="en-ZA" sz="1600" b="0" i="0" u="none" strike="noStrike">
                          <a:solidFill>
                            <a:srgbClr val="000000"/>
                          </a:solidFill>
                          <a:effectLst/>
                          <a:latin typeface="Arial" charset="0"/>
                        </a:rPr>
                        <a:t>Umkhanyakude</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0" i="0" u="none" strike="noStrike" dirty="0">
                          <a:solidFill>
                            <a:srgbClr val="000000"/>
                          </a:solidFill>
                          <a:effectLst/>
                          <a:latin typeface="Arial" charset="0"/>
                        </a:rPr>
                        <a:t>4</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0" i="0" u="none" strike="noStrike" dirty="0">
                          <a:solidFill>
                            <a:srgbClr val="000000"/>
                          </a:solidFill>
                          <a:effectLst/>
                          <a:latin typeface="Arial" charset="0"/>
                        </a:rPr>
                        <a:t>R6 046 305,00</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856429">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l" fontAlgn="b"/>
                      <a:r>
                        <a:rPr lang="en-ZA" sz="1600" b="1" i="0" u="none" strike="noStrike" dirty="0">
                          <a:solidFill>
                            <a:srgbClr val="000000"/>
                          </a:solidFill>
                          <a:effectLst/>
                          <a:latin typeface="Arial" charset="0"/>
                        </a:rPr>
                        <a:t>Grand Total</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1" i="0" u="none" strike="noStrike" dirty="0">
                          <a:solidFill>
                            <a:srgbClr val="000000"/>
                          </a:solidFill>
                          <a:effectLst/>
                          <a:latin typeface="Arial" charset="0"/>
                        </a:rPr>
                        <a:t>86</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Calibri" pitchFamily="34" charset="0"/>
                        </a:defRPr>
                      </a:lvl1pPr>
                      <a:lvl2pPr marL="457200" algn="l" defTabSz="914400" rtl="0" eaLnBrk="1" latinLnBrk="0" hangingPunct="1">
                        <a:defRPr sz="1800" kern="1200">
                          <a:solidFill>
                            <a:schemeClr val="tx1"/>
                          </a:solidFill>
                          <a:latin typeface="Calibri" pitchFamily="34" charset="0"/>
                        </a:defRPr>
                      </a:lvl2pPr>
                      <a:lvl3pPr marL="914400" algn="l" defTabSz="914400" rtl="0" eaLnBrk="1" latinLnBrk="0" hangingPunct="1">
                        <a:defRPr sz="1800" kern="1200">
                          <a:solidFill>
                            <a:schemeClr val="tx1"/>
                          </a:solidFill>
                          <a:latin typeface="Calibri" pitchFamily="34" charset="0"/>
                        </a:defRPr>
                      </a:lvl3pPr>
                      <a:lvl4pPr marL="1371600" algn="l" defTabSz="914400" rtl="0" eaLnBrk="1" latinLnBrk="0" hangingPunct="1">
                        <a:defRPr sz="1800" kern="1200">
                          <a:solidFill>
                            <a:schemeClr val="tx1"/>
                          </a:solidFill>
                          <a:latin typeface="Calibri" pitchFamily="34" charset="0"/>
                        </a:defRPr>
                      </a:lvl4pPr>
                      <a:lvl5pPr marL="1828800" algn="l" defTabSz="914400" rtl="0" eaLnBrk="1" latinLnBrk="0" hangingPunct="1">
                        <a:defRPr sz="1800" kern="1200">
                          <a:solidFill>
                            <a:schemeClr val="tx1"/>
                          </a:solidFill>
                          <a:latin typeface="Calibri" pitchFamily="34" charset="0"/>
                        </a:defRPr>
                      </a:lvl5pPr>
                      <a:lvl6pPr marL="2286000" algn="l" defTabSz="914400" rtl="0" eaLnBrk="1" latinLnBrk="0" hangingPunct="1">
                        <a:defRPr sz="1800" kern="1200">
                          <a:solidFill>
                            <a:schemeClr val="tx1"/>
                          </a:solidFill>
                          <a:latin typeface="Calibri" pitchFamily="34" charset="0"/>
                        </a:defRPr>
                      </a:lvl6pPr>
                      <a:lvl7pPr marL="2743200" algn="l" defTabSz="914400" rtl="0" eaLnBrk="1" latinLnBrk="0" hangingPunct="1">
                        <a:defRPr sz="1800" kern="1200">
                          <a:solidFill>
                            <a:schemeClr val="tx1"/>
                          </a:solidFill>
                          <a:latin typeface="Calibri" pitchFamily="34" charset="0"/>
                        </a:defRPr>
                      </a:lvl7pPr>
                      <a:lvl8pPr marL="3200400" algn="l" defTabSz="914400" rtl="0" eaLnBrk="1" latinLnBrk="0" hangingPunct="1">
                        <a:defRPr sz="1800" kern="1200">
                          <a:solidFill>
                            <a:schemeClr val="tx1"/>
                          </a:solidFill>
                          <a:latin typeface="Calibri" pitchFamily="34" charset="0"/>
                        </a:defRPr>
                      </a:lvl8pPr>
                      <a:lvl9pPr marL="3657600" algn="l" defTabSz="914400" rtl="0" eaLnBrk="1" latinLnBrk="0" hangingPunct="1">
                        <a:defRPr sz="1800" kern="1200">
                          <a:solidFill>
                            <a:schemeClr val="tx1"/>
                          </a:solidFill>
                          <a:latin typeface="Calibri" pitchFamily="34" charset="0"/>
                        </a:defRPr>
                      </a:lvl9pPr>
                    </a:lstStyle>
                    <a:p>
                      <a:pPr algn="ctr" fontAlgn="b"/>
                      <a:r>
                        <a:rPr lang="en-ZA" sz="1600" b="1" i="0" u="none" strike="noStrike" dirty="0">
                          <a:solidFill>
                            <a:srgbClr val="000000"/>
                          </a:solidFill>
                          <a:effectLst/>
                          <a:latin typeface="Arial" charset="0"/>
                        </a:rPr>
                        <a:t>R259 206 284,84</a:t>
                      </a:r>
                    </a:p>
                  </a:txBody>
                  <a:tcPr marL="9525" marR="9525" marT="95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7"/>
                  </a:ext>
                </a:extLst>
              </a:tr>
            </a:tbl>
          </a:graphicData>
        </a:graphic>
      </p:graphicFrame>
    </p:spTree>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4">
            <a:extLst>
              <a:ext uri="{FF2B5EF4-FFF2-40B4-BE49-F238E27FC236}">
                <a16:creationId xmlns:a16="http://schemas.microsoft.com/office/drawing/2014/main" id="{1C8FCB2B-F9E2-226C-3B1E-141B22F9AC86}"/>
              </a:ext>
            </a:extLst>
          </p:cNvPr>
          <p:cNvSpPr>
            <a:spLocks noGrp="1" noChangeArrowheads="1"/>
          </p:cNvSpPr>
          <p:nvPr>
            <p:ph idx="1"/>
          </p:nvPr>
        </p:nvSpPr>
        <p:spPr>
          <a:xfrm>
            <a:off x="622300" y="1111250"/>
            <a:ext cx="10766425" cy="5610225"/>
          </a:xfrm>
        </p:spPr>
        <p:txBody>
          <a:bodyPr/>
          <a:lstStyle/>
          <a:p>
            <a:pPr marL="0" indent="0" algn="just" eaLnBrk="1" hangingPunct="1">
              <a:lnSpc>
                <a:spcPts val="1825"/>
              </a:lnSpc>
              <a:spcBef>
                <a:spcPct val="0"/>
              </a:spcBef>
              <a:buFont typeface="Arial" panose="020B0604020202020204" pitchFamily="34" charset="0"/>
              <a:buNone/>
            </a:pPr>
            <a:endParaRPr lang="en-GB" altLang="en-US" sz="1500">
              <a:latin typeface="Arial" panose="020B0604020202020204" pitchFamily="34" charset="0"/>
              <a:cs typeface="Arial" panose="020B0604020202020204" pitchFamily="34" charset="0"/>
            </a:endParaRPr>
          </a:p>
          <a:p>
            <a:pPr marL="0" indent="0" eaLnBrk="1" hangingPunct="1"/>
            <a:endParaRPr lang="en-ZA" altLang="en-US" sz="1500">
              <a:latin typeface="Arial" panose="020B0604020202020204" pitchFamily="34" charset="0"/>
              <a:cs typeface="Arial" panose="020B0604020202020204" pitchFamily="34" charset="0"/>
            </a:endParaRPr>
          </a:p>
        </p:txBody>
      </p:sp>
      <p:sp>
        <p:nvSpPr>
          <p:cNvPr id="49155" name="Slide Number Placeholder 9">
            <a:extLst>
              <a:ext uri="{FF2B5EF4-FFF2-40B4-BE49-F238E27FC236}">
                <a16:creationId xmlns:a16="http://schemas.microsoft.com/office/drawing/2014/main" id="{E51A924B-05A9-14AF-4A1C-B12A35B07C9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9950">
              <a:defRPr>
                <a:solidFill>
                  <a:schemeClr val="tx1"/>
                </a:solidFill>
                <a:latin typeface="Arial" panose="020B0604020202020204" pitchFamily="34" charset="0"/>
                <a:ea typeface="DejaVu Sans"/>
                <a:cs typeface="DejaVu Sans"/>
              </a:defRPr>
            </a:lvl1pPr>
            <a:lvl2pPr marL="742950" indent="-285750" defTabSz="869950">
              <a:defRPr>
                <a:solidFill>
                  <a:schemeClr val="tx1"/>
                </a:solidFill>
                <a:latin typeface="Arial" panose="020B0604020202020204" pitchFamily="34" charset="0"/>
                <a:ea typeface="DejaVu Sans"/>
                <a:cs typeface="DejaVu Sans"/>
              </a:defRPr>
            </a:lvl2pPr>
            <a:lvl3pPr marL="1143000" indent="-228600" defTabSz="869950">
              <a:defRPr>
                <a:solidFill>
                  <a:schemeClr val="tx1"/>
                </a:solidFill>
                <a:latin typeface="Arial" panose="020B0604020202020204" pitchFamily="34" charset="0"/>
                <a:ea typeface="DejaVu Sans"/>
                <a:cs typeface="DejaVu Sans"/>
              </a:defRPr>
            </a:lvl3pPr>
            <a:lvl4pPr marL="1600200" indent="-228600" defTabSz="869950">
              <a:defRPr>
                <a:solidFill>
                  <a:schemeClr val="tx1"/>
                </a:solidFill>
                <a:latin typeface="Arial" panose="020B0604020202020204" pitchFamily="34" charset="0"/>
                <a:ea typeface="DejaVu Sans"/>
                <a:cs typeface="DejaVu Sans"/>
              </a:defRPr>
            </a:lvl4pPr>
            <a:lvl5pPr marL="2057400" indent="-228600" defTabSz="869950">
              <a:defRPr>
                <a:solidFill>
                  <a:schemeClr val="tx1"/>
                </a:solidFill>
                <a:latin typeface="Arial" panose="020B0604020202020204" pitchFamily="34" charset="0"/>
                <a:ea typeface="DejaVu Sans"/>
                <a:cs typeface="DejaVu Sans"/>
              </a:defRPr>
            </a:lvl5pPr>
            <a:lvl6pPr marL="25146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2F8BEB3B-4B79-4D98-AD24-F6DFB562DF45}" type="slidenum">
              <a:rPr lang="en-US" altLang="en-US" sz="1500">
                <a:solidFill>
                  <a:srgbClr val="FFFFFF"/>
                </a:solidFill>
                <a:latin typeface="Calibri" panose="020F0502020204030204" pitchFamily="34" charset="0"/>
              </a:rPr>
              <a:pPr/>
              <a:t>21</a:t>
            </a:fld>
            <a:endParaRPr lang="en-US" altLang="en-US" sz="1500">
              <a:solidFill>
                <a:srgbClr val="FFFFFF"/>
              </a:solidFill>
              <a:latin typeface="Calibri" panose="020F0502020204030204" pitchFamily="34" charset="0"/>
            </a:endParaRPr>
          </a:p>
        </p:txBody>
      </p:sp>
      <p:sp>
        <p:nvSpPr>
          <p:cNvPr id="49156" name="Slide Number Placeholder 3">
            <a:extLst>
              <a:ext uri="{FF2B5EF4-FFF2-40B4-BE49-F238E27FC236}">
                <a16:creationId xmlns:a16="http://schemas.microsoft.com/office/drawing/2014/main" id="{FB47EF42-2046-2753-ED2B-F6BF0429CDD7}"/>
              </a:ext>
            </a:extLst>
          </p:cNvPr>
          <p:cNvSpPr txBox="1">
            <a:spLocks noChangeArrowheads="1"/>
          </p:cNvSpPr>
          <p:nvPr/>
        </p:nvSpPr>
        <p:spPr bwMode="auto">
          <a:xfrm>
            <a:off x="1774825" y="6305550"/>
            <a:ext cx="20320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105" tIns="43552" rIns="87105" bIns="43552" anchor="ctr"/>
          <a:lstStyle>
            <a:lvl1pPr defTabSz="869950">
              <a:defRPr>
                <a:solidFill>
                  <a:schemeClr val="tx1"/>
                </a:solidFill>
                <a:latin typeface="Arial" panose="020B0604020202020204" pitchFamily="34" charset="0"/>
                <a:ea typeface="DejaVu Sans"/>
                <a:cs typeface="DejaVu Sans"/>
              </a:defRPr>
            </a:lvl1pPr>
            <a:lvl2pPr marL="742950" indent="-285750" defTabSz="869950">
              <a:defRPr>
                <a:solidFill>
                  <a:schemeClr val="tx1"/>
                </a:solidFill>
                <a:latin typeface="Arial" panose="020B0604020202020204" pitchFamily="34" charset="0"/>
                <a:ea typeface="DejaVu Sans"/>
                <a:cs typeface="DejaVu Sans"/>
              </a:defRPr>
            </a:lvl2pPr>
            <a:lvl3pPr marL="1143000" indent="-228600" defTabSz="869950">
              <a:defRPr>
                <a:solidFill>
                  <a:schemeClr val="tx1"/>
                </a:solidFill>
                <a:latin typeface="Arial" panose="020B0604020202020204" pitchFamily="34" charset="0"/>
                <a:ea typeface="DejaVu Sans"/>
                <a:cs typeface="DejaVu Sans"/>
              </a:defRPr>
            </a:lvl3pPr>
            <a:lvl4pPr marL="1600200" indent="-228600" defTabSz="869950">
              <a:defRPr>
                <a:solidFill>
                  <a:schemeClr val="tx1"/>
                </a:solidFill>
                <a:latin typeface="Arial" panose="020B0604020202020204" pitchFamily="34" charset="0"/>
                <a:ea typeface="DejaVu Sans"/>
                <a:cs typeface="DejaVu Sans"/>
              </a:defRPr>
            </a:lvl4pPr>
            <a:lvl5pPr marL="2057400" indent="-228600" defTabSz="869950">
              <a:defRPr>
                <a:solidFill>
                  <a:schemeClr val="tx1"/>
                </a:solidFill>
                <a:latin typeface="Arial" panose="020B0604020202020204" pitchFamily="34" charset="0"/>
                <a:ea typeface="DejaVu Sans"/>
                <a:cs typeface="DejaVu Sans"/>
              </a:defRPr>
            </a:lvl5pPr>
            <a:lvl6pPr marL="25146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fld id="{1393D4A0-F781-4DE5-B0D6-DF04B59AD263}" type="slidenum">
              <a:rPr lang="en-US" altLang="en-US" sz="1100">
                <a:solidFill>
                  <a:srgbClr val="000000"/>
                </a:solidFill>
                <a:latin typeface="Calibri" panose="020F0502020204030204" pitchFamily="34" charset="0"/>
              </a:rPr>
              <a:pPr eaLnBrk="1" hangingPunct="1">
                <a:buFont typeface="Arial" panose="020B0604020202020204" pitchFamily="34" charset="0"/>
                <a:buNone/>
              </a:pPr>
              <a:t>21</a:t>
            </a:fld>
            <a:endParaRPr lang="en-US" altLang="en-US" sz="1100">
              <a:solidFill>
                <a:srgbClr val="000000"/>
              </a:solidFill>
              <a:latin typeface="Calibri" panose="020F0502020204030204" pitchFamily="34" charset="0"/>
            </a:endParaRPr>
          </a:p>
        </p:txBody>
      </p:sp>
      <p:sp>
        <p:nvSpPr>
          <p:cNvPr id="49157" name="Rectangle 3">
            <a:extLst>
              <a:ext uri="{FF2B5EF4-FFF2-40B4-BE49-F238E27FC236}">
                <a16:creationId xmlns:a16="http://schemas.microsoft.com/office/drawing/2014/main" id="{4553B196-B83D-38DD-E953-FB5044075187}"/>
              </a:ext>
            </a:extLst>
          </p:cNvPr>
          <p:cNvSpPr>
            <a:spLocks noChangeArrowheads="1"/>
          </p:cNvSpPr>
          <p:nvPr/>
        </p:nvSpPr>
        <p:spPr bwMode="auto">
          <a:xfrm>
            <a:off x="1038225" y="1646238"/>
            <a:ext cx="1035685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69950">
              <a:defRPr>
                <a:solidFill>
                  <a:schemeClr val="tx1"/>
                </a:solidFill>
                <a:latin typeface="Arial" panose="020B0604020202020204" pitchFamily="34" charset="0"/>
                <a:ea typeface="DejaVu Sans"/>
                <a:cs typeface="DejaVu Sans"/>
              </a:defRPr>
            </a:lvl1pPr>
            <a:lvl2pPr marL="742950" indent="-285750" defTabSz="869950">
              <a:defRPr>
                <a:solidFill>
                  <a:schemeClr val="tx1"/>
                </a:solidFill>
                <a:latin typeface="Arial" panose="020B0604020202020204" pitchFamily="34" charset="0"/>
                <a:ea typeface="DejaVu Sans"/>
                <a:cs typeface="DejaVu Sans"/>
              </a:defRPr>
            </a:lvl2pPr>
            <a:lvl3pPr marL="1143000" indent="-228600" defTabSz="869950">
              <a:defRPr>
                <a:solidFill>
                  <a:schemeClr val="tx1"/>
                </a:solidFill>
                <a:latin typeface="Arial" panose="020B0604020202020204" pitchFamily="34" charset="0"/>
                <a:ea typeface="DejaVu Sans"/>
                <a:cs typeface="DejaVu Sans"/>
              </a:defRPr>
            </a:lvl3pPr>
            <a:lvl4pPr marL="1600200" indent="-228600" defTabSz="869950">
              <a:defRPr>
                <a:solidFill>
                  <a:schemeClr val="tx1"/>
                </a:solidFill>
                <a:latin typeface="Arial" panose="020B0604020202020204" pitchFamily="34" charset="0"/>
                <a:ea typeface="DejaVu Sans"/>
                <a:cs typeface="DejaVu Sans"/>
              </a:defRPr>
            </a:lvl4pPr>
            <a:lvl5pPr marL="2057400" indent="-228600" defTabSz="869950">
              <a:defRPr>
                <a:solidFill>
                  <a:schemeClr val="tx1"/>
                </a:solidFill>
                <a:latin typeface="Arial" panose="020B0604020202020204" pitchFamily="34" charset="0"/>
                <a:ea typeface="DejaVu Sans"/>
                <a:cs typeface="DejaVu Sans"/>
              </a:defRPr>
            </a:lvl5pPr>
            <a:lvl6pPr marL="25146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buFont typeface="Arial" panose="020B0604020202020204" pitchFamily="34" charset="0"/>
              <a:buNone/>
            </a:pPr>
            <a:endParaRPr lang="en-GB" altLang="en-US" sz="2600">
              <a:solidFill>
                <a:srgbClr val="000000"/>
              </a:solidFill>
              <a:latin typeface="Arial Nova" panose="020B0604020202020204" pitchFamily="34" charset="0"/>
            </a:endParaRPr>
          </a:p>
          <a:p>
            <a:pPr algn="just" eaLnBrk="1" hangingPunct="1">
              <a:buFont typeface="Arial" panose="020B0604020202020204" pitchFamily="34" charset="0"/>
              <a:buNone/>
            </a:pPr>
            <a:endParaRPr lang="en-GB" altLang="en-US" sz="2600">
              <a:solidFill>
                <a:srgbClr val="000000"/>
              </a:solidFill>
              <a:latin typeface="Arial Nova" panose="020B0604020202020204" pitchFamily="34" charset="0"/>
            </a:endParaRPr>
          </a:p>
          <a:p>
            <a:pPr algn="just" eaLnBrk="1" hangingPunct="1">
              <a:buFont typeface="Arial" panose="020B0604020202020204" pitchFamily="34" charset="0"/>
              <a:buNone/>
            </a:pPr>
            <a:endParaRPr lang="en-GB" altLang="en-US" sz="2600">
              <a:solidFill>
                <a:srgbClr val="000000"/>
              </a:solidFill>
              <a:latin typeface="Arial Nova" panose="020B0604020202020204" pitchFamily="34" charset="0"/>
            </a:endParaRPr>
          </a:p>
          <a:p>
            <a:pPr eaLnBrk="1" hangingPunct="1">
              <a:buFont typeface="Arial" panose="020B0604020202020204" pitchFamily="34" charset="0"/>
              <a:buNone/>
            </a:pPr>
            <a:endParaRPr lang="en-GB" altLang="en-US" sz="1700">
              <a:solidFill>
                <a:srgbClr val="000000"/>
              </a:solidFill>
              <a:latin typeface="Arial Nova" panose="020B0604020202020204" pitchFamily="34" charset="0"/>
            </a:endParaRPr>
          </a:p>
          <a:p>
            <a:pPr eaLnBrk="1" hangingPunct="1">
              <a:buFont typeface="Arial" panose="020B0604020202020204" pitchFamily="34" charset="0"/>
              <a:buNone/>
            </a:pPr>
            <a:endParaRPr lang="en-GB" altLang="en-US" sz="1700">
              <a:solidFill>
                <a:srgbClr val="000000"/>
              </a:solidFill>
              <a:latin typeface="Arial Nova" panose="020B0604020202020204" pitchFamily="34" charset="0"/>
            </a:endParaRPr>
          </a:p>
          <a:p>
            <a:pPr eaLnBrk="1" hangingPunct="1">
              <a:buFont typeface="Arial" panose="020B0604020202020204" pitchFamily="34" charset="0"/>
              <a:buNone/>
            </a:pPr>
            <a:endParaRPr lang="en-GB" altLang="en-US" sz="1700">
              <a:solidFill>
                <a:srgbClr val="000000"/>
              </a:solidFill>
              <a:latin typeface="Arial Nova" panose="020B0604020202020204" pitchFamily="34" charset="0"/>
            </a:endParaRPr>
          </a:p>
          <a:p>
            <a:pPr eaLnBrk="1" hangingPunct="1">
              <a:buFont typeface="Arial" panose="020B0604020202020204" pitchFamily="34" charset="0"/>
              <a:buNone/>
            </a:pPr>
            <a:endParaRPr lang="en-GB" altLang="en-US" sz="1700">
              <a:solidFill>
                <a:srgbClr val="000000"/>
              </a:solidFill>
              <a:latin typeface="Calibri" panose="020F0502020204030204" pitchFamily="34" charset="0"/>
            </a:endParaRPr>
          </a:p>
          <a:p>
            <a:pPr eaLnBrk="1" hangingPunct="1">
              <a:buFont typeface="Arial" panose="020B0604020202020204" pitchFamily="34" charset="0"/>
              <a:buNone/>
            </a:pPr>
            <a:endParaRPr lang="en-GB" altLang="en-US" sz="1700">
              <a:solidFill>
                <a:srgbClr val="000000"/>
              </a:solidFill>
              <a:latin typeface="Calibri" panose="020F0502020204030204" pitchFamily="34" charset="0"/>
            </a:endParaRPr>
          </a:p>
          <a:p>
            <a:pPr eaLnBrk="1" hangingPunct="1">
              <a:buFont typeface="Arial" panose="020B0604020202020204" pitchFamily="34" charset="0"/>
              <a:buNone/>
            </a:pPr>
            <a:endParaRPr lang="en-GB" altLang="en-US" sz="1700">
              <a:solidFill>
                <a:srgbClr val="000000"/>
              </a:solidFill>
              <a:latin typeface="Calibri" panose="020F0502020204030204" pitchFamily="34" charset="0"/>
            </a:endParaRPr>
          </a:p>
          <a:p>
            <a:pPr eaLnBrk="1" hangingPunct="1">
              <a:buFont typeface="Arial" panose="020B0604020202020204" pitchFamily="34" charset="0"/>
              <a:buNone/>
            </a:pPr>
            <a:endParaRPr lang="en-GB" altLang="en-US" sz="1700">
              <a:solidFill>
                <a:srgbClr val="000000"/>
              </a:solidFill>
              <a:latin typeface="Calibri" panose="020F0502020204030204" pitchFamily="34" charset="0"/>
            </a:endParaRPr>
          </a:p>
          <a:p>
            <a:pPr eaLnBrk="1" hangingPunct="1">
              <a:buFont typeface="Arial" panose="020B0604020202020204" pitchFamily="34" charset="0"/>
              <a:buNone/>
            </a:pPr>
            <a:endParaRPr lang="en-GB" altLang="en-US" sz="1700">
              <a:solidFill>
                <a:srgbClr val="000000"/>
              </a:solidFill>
              <a:latin typeface="Calibri" panose="020F0502020204030204" pitchFamily="34" charset="0"/>
            </a:endParaRPr>
          </a:p>
          <a:p>
            <a:pPr eaLnBrk="1" hangingPunct="1">
              <a:buFont typeface="Arial" panose="020B0604020202020204" pitchFamily="34" charset="0"/>
              <a:buNone/>
            </a:pPr>
            <a:endParaRPr lang="en-GB" altLang="en-US" sz="1700">
              <a:solidFill>
                <a:srgbClr val="000000"/>
              </a:solidFill>
              <a:latin typeface="Calibri" panose="020F0502020204030204" pitchFamily="34" charset="0"/>
            </a:endParaRPr>
          </a:p>
          <a:p>
            <a:pPr eaLnBrk="1" hangingPunct="1">
              <a:buFont typeface="Arial" panose="020B0604020202020204" pitchFamily="34" charset="0"/>
              <a:buNone/>
            </a:pPr>
            <a:endParaRPr lang="en-GB" altLang="en-US" sz="1700">
              <a:solidFill>
                <a:srgbClr val="000000"/>
              </a:solidFill>
              <a:latin typeface="Calibri" panose="020F0502020204030204" pitchFamily="34" charset="0"/>
            </a:endParaRPr>
          </a:p>
          <a:p>
            <a:pPr eaLnBrk="1" hangingPunct="1">
              <a:buFont typeface="Arial" panose="020B0604020202020204" pitchFamily="34" charset="0"/>
              <a:buNone/>
            </a:pPr>
            <a:endParaRPr lang="en-GB" altLang="en-US" sz="1700">
              <a:solidFill>
                <a:srgbClr val="000000"/>
              </a:solidFill>
              <a:latin typeface="Calibri" panose="020F0502020204030204" pitchFamily="34" charset="0"/>
            </a:endParaRPr>
          </a:p>
        </p:txBody>
      </p:sp>
      <p:sp>
        <p:nvSpPr>
          <p:cNvPr id="49158" name="Rectangle 6">
            <a:extLst>
              <a:ext uri="{FF2B5EF4-FFF2-40B4-BE49-F238E27FC236}">
                <a16:creationId xmlns:a16="http://schemas.microsoft.com/office/drawing/2014/main" id="{ECB4EF1D-C7CC-A45D-9922-44B8E167B5D2}"/>
              </a:ext>
            </a:extLst>
          </p:cNvPr>
          <p:cNvSpPr>
            <a:spLocks noChangeArrowheads="1"/>
          </p:cNvSpPr>
          <p:nvPr/>
        </p:nvSpPr>
        <p:spPr bwMode="auto">
          <a:xfrm>
            <a:off x="746125" y="1936750"/>
            <a:ext cx="1049496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69950">
              <a:defRPr>
                <a:solidFill>
                  <a:schemeClr val="tx1"/>
                </a:solidFill>
                <a:latin typeface="Arial" panose="020B0604020202020204" pitchFamily="34" charset="0"/>
                <a:ea typeface="DejaVu Sans"/>
                <a:cs typeface="DejaVu Sans"/>
              </a:defRPr>
            </a:lvl1pPr>
            <a:lvl2pPr marL="742950" indent="-285750" defTabSz="869950">
              <a:defRPr>
                <a:solidFill>
                  <a:schemeClr val="tx1"/>
                </a:solidFill>
                <a:latin typeface="Arial" panose="020B0604020202020204" pitchFamily="34" charset="0"/>
                <a:ea typeface="DejaVu Sans"/>
                <a:cs typeface="DejaVu Sans"/>
              </a:defRPr>
            </a:lvl2pPr>
            <a:lvl3pPr marL="1143000" indent="-228600" defTabSz="869950">
              <a:defRPr>
                <a:solidFill>
                  <a:schemeClr val="tx1"/>
                </a:solidFill>
                <a:latin typeface="Arial" panose="020B0604020202020204" pitchFamily="34" charset="0"/>
                <a:ea typeface="DejaVu Sans"/>
                <a:cs typeface="DejaVu Sans"/>
              </a:defRPr>
            </a:lvl3pPr>
            <a:lvl4pPr marL="1600200" indent="-228600" defTabSz="869950">
              <a:defRPr>
                <a:solidFill>
                  <a:schemeClr val="tx1"/>
                </a:solidFill>
                <a:latin typeface="Arial" panose="020B0604020202020204" pitchFamily="34" charset="0"/>
                <a:ea typeface="DejaVu Sans"/>
                <a:cs typeface="DejaVu Sans"/>
              </a:defRPr>
            </a:lvl4pPr>
            <a:lvl5pPr marL="2057400" indent="-228600" defTabSz="869950">
              <a:defRPr>
                <a:solidFill>
                  <a:schemeClr val="tx1"/>
                </a:solidFill>
                <a:latin typeface="Arial" panose="020B0604020202020204" pitchFamily="34" charset="0"/>
                <a:ea typeface="DejaVu Sans"/>
                <a:cs typeface="DejaVu Sans"/>
              </a:defRPr>
            </a:lvl5pPr>
            <a:lvl6pPr marL="25146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defTabSz="86995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buFont typeface="Arial" panose="020B0604020202020204" pitchFamily="34" charset="0"/>
              <a:buNone/>
            </a:pPr>
            <a:endParaRPr lang="en-GB" altLang="en-US" sz="2600">
              <a:solidFill>
                <a:srgbClr val="000000"/>
              </a:solidFill>
              <a:latin typeface="Arial Nova" panose="020B0604020202020204" pitchFamily="34" charset="0"/>
            </a:endParaRPr>
          </a:p>
          <a:p>
            <a:pPr algn="just" eaLnBrk="1" hangingPunct="1">
              <a:buFont typeface="Arial" panose="020B0604020202020204" pitchFamily="34" charset="0"/>
              <a:buNone/>
            </a:pPr>
            <a:endParaRPr lang="en-GB" altLang="en-US" sz="2600">
              <a:solidFill>
                <a:srgbClr val="000000"/>
              </a:solidFill>
              <a:latin typeface="Arial Nova" panose="020B0604020202020204" pitchFamily="34" charset="0"/>
            </a:endParaRPr>
          </a:p>
        </p:txBody>
      </p:sp>
      <p:graphicFrame>
        <p:nvGraphicFramePr>
          <p:cNvPr id="2" name="Table 1">
            <a:extLst>
              <a:ext uri="{FF2B5EF4-FFF2-40B4-BE49-F238E27FC236}">
                <a16:creationId xmlns:a16="http://schemas.microsoft.com/office/drawing/2014/main" id="{513C347E-F4BD-8EA5-51F6-20BD5D65E5EE}"/>
              </a:ext>
            </a:extLst>
          </p:cNvPr>
          <p:cNvGraphicFramePr>
            <a:graphicFrameLocks noGrp="1"/>
          </p:cNvGraphicFramePr>
          <p:nvPr/>
        </p:nvGraphicFramePr>
        <p:xfrm>
          <a:off x="263525" y="915988"/>
          <a:ext cx="11796713" cy="6286500"/>
        </p:xfrm>
        <a:graphic>
          <a:graphicData uri="http://schemas.openxmlformats.org/drawingml/2006/table">
            <a:tbl>
              <a:tblPr firstRow="1" bandRow="1">
                <a:tableStyleId>{00A15C55-8517-42AA-B614-E9B94910E393}</a:tableStyleId>
              </a:tblPr>
              <a:tblGrid>
                <a:gridCol w="7207868">
                  <a:extLst>
                    <a:ext uri="{9D8B030D-6E8A-4147-A177-3AD203B41FA5}">
                      <a16:colId xmlns:a16="http://schemas.microsoft.com/office/drawing/2014/main" val="20000"/>
                    </a:ext>
                  </a:extLst>
                </a:gridCol>
                <a:gridCol w="2514511">
                  <a:extLst>
                    <a:ext uri="{9D8B030D-6E8A-4147-A177-3AD203B41FA5}">
                      <a16:colId xmlns:a16="http://schemas.microsoft.com/office/drawing/2014/main" val="20001"/>
                    </a:ext>
                  </a:extLst>
                </a:gridCol>
                <a:gridCol w="2074334">
                  <a:extLst>
                    <a:ext uri="{9D8B030D-6E8A-4147-A177-3AD203B41FA5}">
                      <a16:colId xmlns:a16="http://schemas.microsoft.com/office/drawing/2014/main" val="20002"/>
                    </a:ext>
                  </a:extLst>
                </a:gridCol>
              </a:tblGrid>
              <a:tr h="639533">
                <a:tc>
                  <a:txBody>
                    <a:bodyPr/>
                    <a:lstStyle/>
                    <a:p>
                      <a:r>
                        <a:rPr lang="en-ZA" sz="1800" dirty="0"/>
                        <a:t>MILESTONE</a:t>
                      </a:r>
                    </a:p>
                  </a:txBody>
                  <a:tcPr marL="87102" marR="87102" marT="45458" marB="45458">
                    <a:solidFill>
                      <a:srgbClr val="00B050"/>
                    </a:solidFill>
                  </a:tcPr>
                </a:tc>
                <a:tc>
                  <a:txBody>
                    <a:bodyPr/>
                    <a:lstStyle/>
                    <a:p>
                      <a:r>
                        <a:rPr lang="en-ZA" sz="1800" dirty="0"/>
                        <a:t>ESTIMATED  START DATE </a:t>
                      </a:r>
                    </a:p>
                  </a:txBody>
                  <a:tcPr marL="87102" marR="87102" marT="45458" marB="45458">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ZA" sz="1800" b="1" i="0" u="none" strike="noStrike" kern="1200" cap="none" spc="0" normalizeH="0" baseline="0" noProof="0" dirty="0">
                          <a:ln>
                            <a:noFill/>
                          </a:ln>
                          <a:solidFill>
                            <a:prstClr val="white"/>
                          </a:solidFill>
                          <a:effectLst/>
                          <a:uLnTx/>
                          <a:uFillTx/>
                          <a:latin typeface="+mn-lt"/>
                          <a:ea typeface="+mn-ea"/>
                          <a:cs typeface="+mn-cs"/>
                        </a:rPr>
                        <a:t>ESTIMATED COMPLETION DATE</a:t>
                      </a:r>
                      <a:endParaRPr lang="en-ZA" sz="1800" dirty="0"/>
                    </a:p>
                  </a:txBody>
                  <a:tcPr marL="87102" marR="87102" marT="45458" marB="45458">
                    <a:solidFill>
                      <a:srgbClr val="00B050"/>
                    </a:solidFill>
                  </a:tcPr>
                </a:tc>
                <a:extLst>
                  <a:ext uri="{0D108BD9-81ED-4DB2-BD59-A6C34878D82A}">
                    <a16:rowId xmlns:a16="http://schemas.microsoft.com/office/drawing/2014/main" val="10000"/>
                  </a:ext>
                </a:extLst>
              </a:tr>
              <a:tr h="45566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defRPr/>
                      </a:pPr>
                      <a:r>
                        <a:rPr kumimoji="0" lang="en-ZA" sz="1700" b="0" i="0" u="none" strike="noStrike" kern="1200" cap="none" spc="0" normalizeH="0" baseline="0" noProof="0" dirty="0">
                          <a:ln>
                            <a:noFill/>
                          </a:ln>
                          <a:solidFill>
                            <a:prstClr val="black"/>
                          </a:solidFill>
                          <a:effectLst/>
                          <a:uLnTx/>
                          <a:uFillTx/>
                          <a:latin typeface="+mn-lt"/>
                          <a:ea typeface="+mn-ea"/>
                          <a:cs typeface="+mn-cs"/>
                        </a:rPr>
                        <a:t>Conditional assessments  reports and costing information finalised </a:t>
                      </a:r>
                    </a:p>
                  </a:txBody>
                  <a:tcPr marL="87102" marR="87102" marT="45458" marB="45458">
                    <a:solidFill>
                      <a:schemeClr val="bg1">
                        <a:lumMod val="85000"/>
                      </a:schemeClr>
                    </a:solidFill>
                  </a:tcPr>
                </a:tc>
                <a:tc>
                  <a:txBody>
                    <a:bodyPr/>
                    <a:lstStyle/>
                    <a:p>
                      <a:r>
                        <a:rPr lang="en-US" sz="1700" dirty="0">
                          <a:latin typeface="+mn-lt"/>
                        </a:rPr>
                        <a:t>19 April 2022</a:t>
                      </a:r>
                      <a:endParaRPr lang="en-GB" sz="1700" dirty="0">
                        <a:latin typeface="+mn-lt"/>
                      </a:endParaRPr>
                    </a:p>
                  </a:txBody>
                  <a:tcPr marL="87102" marR="87102" marT="45458" marB="45458">
                    <a:solidFill>
                      <a:schemeClr val="bg1">
                        <a:lumMod val="85000"/>
                      </a:schemeClr>
                    </a:solidFill>
                  </a:tcPr>
                </a:tc>
                <a:tc>
                  <a:txBody>
                    <a:bodyPr/>
                    <a:lstStyle/>
                    <a:p>
                      <a:r>
                        <a:rPr lang="en-US" sz="1700" dirty="0">
                          <a:latin typeface="+mn-lt"/>
                        </a:rPr>
                        <a:t>28 April 2022</a:t>
                      </a:r>
                      <a:endParaRPr lang="en-GB" sz="1700" dirty="0">
                        <a:latin typeface="+mn-lt"/>
                      </a:endParaRPr>
                    </a:p>
                  </a:txBody>
                  <a:tcPr marL="87102" marR="87102" marT="45458" marB="45458">
                    <a:solidFill>
                      <a:schemeClr val="bg1">
                        <a:lumMod val="85000"/>
                      </a:schemeClr>
                    </a:solidFill>
                  </a:tcPr>
                </a:tc>
                <a:extLst>
                  <a:ext uri="{0D108BD9-81ED-4DB2-BD59-A6C34878D82A}">
                    <a16:rowId xmlns:a16="http://schemas.microsoft.com/office/drawing/2014/main" val="10001"/>
                  </a:ext>
                </a:extLst>
              </a:tr>
              <a:tr h="357911">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defRPr/>
                      </a:pPr>
                      <a:r>
                        <a:rPr kumimoji="0" lang="en-ZA" sz="1700" b="0" i="0" u="none" strike="noStrike" kern="1200" cap="none" spc="0" normalizeH="0" baseline="0" noProof="0" dirty="0">
                          <a:ln>
                            <a:noFill/>
                          </a:ln>
                          <a:solidFill>
                            <a:prstClr val="black"/>
                          </a:solidFill>
                          <a:effectLst/>
                          <a:uLnTx/>
                          <a:uFillTx/>
                          <a:latin typeface="+mn-lt"/>
                          <a:ea typeface="+mn-ea"/>
                          <a:cs typeface="+mn-cs"/>
                        </a:rPr>
                        <a:t>Bills of Quantities were finalised </a:t>
                      </a:r>
                    </a:p>
                  </a:txBody>
                  <a:tcPr marL="87102" marR="87102" marT="45458" marB="45458">
                    <a:solidFill>
                      <a:schemeClr val="bg1">
                        <a:lumMod val="85000"/>
                      </a:schemeClr>
                    </a:solidFill>
                  </a:tcPr>
                </a:tc>
                <a:tc>
                  <a:txBody>
                    <a:bodyPr/>
                    <a:lstStyle/>
                    <a:p>
                      <a:r>
                        <a:rPr lang="en-US" sz="1700" dirty="0">
                          <a:latin typeface="+mn-lt"/>
                        </a:rPr>
                        <a:t>29 April 2022</a:t>
                      </a:r>
                      <a:endParaRPr lang="en-GB" sz="1700" dirty="0">
                        <a:latin typeface="+mn-lt"/>
                      </a:endParaRPr>
                    </a:p>
                  </a:txBody>
                  <a:tcPr marL="87102" marR="87102" marT="45458" marB="45458">
                    <a:solidFill>
                      <a:schemeClr val="bg1">
                        <a:lumMod val="85000"/>
                      </a:schemeClr>
                    </a:solidFill>
                  </a:tcPr>
                </a:tc>
                <a:tc>
                  <a:txBody>
                    <a:bodyPr/>
                    <a:lstStyle/>
                    <a:p>
                      <a:r>
                        <a:rPr lang="en-US" sz="1700" dirty="0">
                          <a:latin typeface="+mn-lt"/>
                        </a:rPr>
                        <a:t>03 May 2022</a:t>
                      </a:r>
                      <a:endParaRPr lang="en-GB" sz="1700" dirty="0">
                        <a:latin typeface="+mn-lt"/>
                      </a:endParaRPr>
                    </a:p>
                  </a:txBody>
                  <a:tcPr marL="87102" marR="87102" marT="45458" marB="45458">
                    <a:solidFill>
                      <a:schemeClr val="bg1">
                        <a:lumMod val="85000"/>
                      </a:schemeClr>
                    </a:solidFill>
                  </a:tcPr>
                </a:tc>
                <a:extLst>
                  <a:ext uri="{0D108BD9-81ED-4DB2-BD59-A6C34878D82A}">
                    <a16:rowId xmlns:a16="http://schemas.microsoft.com/office/drawing/2014/main" val="10002"/>
                  </a:ext>
                </a:extLst>
              </a:tr>
              <a:tr h="60905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defRPr/>
                      </a:pPr>
                      <a:r>
                        <a:rPr kumimoji="0" lang="en-US" sz="1700" b="0" i="0" u="none" strike="noStrike" kern="1200" cap="none" spc="0" normalizeH="0" baseline="0" noProof="0" dirty="0">
                          <a:ln>
                            <a:noFill/>
                          </a:ln>
                          <a:solidFill>
                            <a:prstClr val="black"/>
                          </a:solidFill>
                          <a:effectLst/>
                          <a:uLnTx/>
                          <a:uFillTx/>
                          <a:latin typeface="+mn-lt"/>
                          <a:ea typeface="+mn-ea"/>
                          <a:cs typeface="+mn-cs"/>
                        </a:rPr>
                        <a:t>Bid Documents presented at Infrastructure Technical Specification Committee (DOH)</a:t>
                      </a:r>
                      <a:endParaRPr kumimoji="0" lang="en-ZA" sz="1700" b="0" i="0" u="none" strike="noStrike" kern="1200" cap="none" spc="0" normalizeH="0" baseline="0" noProof="0" dirty="0">
                        <a:ln>
                          <a:noFill/>
                        </a:ln>
                        <a:solidFill>
                          <a:prstClr val="black"/>
                        </a:solidFill>
                        <a:effectLst/>
                        <a:uLnTx/>
                        <a:uFillTx/>
                        <a:latin typeface="+mn-lt"/>
                        <a:ea typeface="+mn-ea"/>
                        <a:cs typeface="+mn-cs"/>
                      </a:endParaRPr>
                    </a:p>
                  </a:txBody>
                  <a:tcPr marL="87102" marR="87102" marT="45458" marB="45458">
                    <a:solidFill>
                      <a:schemeClr val="bg1">
                        <a:lumMod val="85000"/>
                      </a:schemeClr>
                    </a:solidFill>
                  </a:tcPr>
                </a:tc>
                <a:tc>
                  <a:txBody>
                    <a:bodyPr/>
                    <a:lstStyle/>
                    <a:p>
                      <a:r>
                        <a:rPr lang="en-US" sz="1700" dirty="0">
                          <a:latin typeface="+mn-lt"/>
                        </a:rPr>
                        <a:t>10 May 2022</a:t>
                      </a:r>
                      <a:endParaRPr lang="en-GB" sz="1700" dirty="0">
                        <a:latin typeface="+mn-lt"/>
                      </a:endParaRPr>
                    </a:p>
                  </a:txBody>
                  <a:tcPr marL="87102" marR="87102" marT="45458" marB="45458">
                    <a:solidFill>
                      <a:schemeClr val="bg1">
                        <a:lumMod val="85000"/>
                      </a:schemeClr>
                    </a:solidFill>
                  </a:tcPr>
                </a:tc>
                <a:tc>
                  <a:txBody>
                    <a:bodyPr/>
                    <a:lstStyle/>
                    <a:p>
                      <a:r>
                        <a:rPr lang="en-US" sz="1700" dirty="0">
                          <a:latin typeface="+mn-lt"/>
                        </a:rPr>
                        <a:t>10 May 2022</a:t>
                      </a:r>
                      <a:endParaRPr lang="en-GB" sz="1700" dirty="0">
                        <a:latin typeface="+mn-lt"/>
                      </a:endParaRPr>
                    </a:p>
                  </a:txBody>
                  <a:tcPr marL="87102" marR="87102" marT="45458" marB="45458">
                    <a:solidFill>
                      <a:schemeClr val="bg1">
                        <a:lumMod val="85000"/>
                      </a:schemeClr>
                    </a:solidFill>
                  </a:tcPr>
                </a:tc>
                <a:extLst>
                  <a:ext uri="{0D108BD9-81ED-4DB2-BD59-A6C34878D82A}">
                    <a16:rowId xmlns:a16="http://schemas.microsoft.com/office/drawing/2014/main" val="10003"/>
                  </a:ext>
                </a:extLst>
              </a:tr>
              <a:tr h="62291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defRPr/>
                      </a:pPr>
                      <a:r>
                        <a:rPr kumimoji="0" lang="en-ZA" sz="1700" b="0" i="0" u="none" strike="noStrike" kern="1200" cap="none" spc="0" normalizeH="0" baseline="0" noProof="0" dirty="0">
                          <a:ln>
                            <a:noFill/>
                          </a:ln>
                          <a:solidFill>
                            <a:prstClr val="black"/>
                          </a:solidFill>
                          <a:effectLst/>
                          <a:uLnTx/>
                          <a:uFillTx/>
                          <a:latin typeface="+mn-lt"/>
                          <a:ea typeface="+mn-ea"/>
                          <a:cs typeface="+mn-cs"/>
                        </a:rPr>
                        <a:t>Advertisement of the tenders by DOH SCM using a shortened tender period of 10  days</a:t>
                      </a:r>
                    </a:p>
                  </a:txBody>
                  <a:tcPr marL="87102" marR="87102" marT="45458" marB="45458">
                    <a:solidFill>
                      <a:schemeClr val="bg1">
                        <a:lumMod val="85000"/>
                      </a:schemeClr>
                    </a:solidFill>
                  </a:tcPr>
                </a:tc>
                <a:tc>
                  <a:txBody>
                    <a:bodyPr/>
                    <a:lstStyle/>
                    <a:p>
                      <a:r>
                        <a:rPr lang="en-US" sz="1700" dirty="0">
                          <a:latin typeface="+mn-lt"/>
                        </a:rPr>
                        <a:t>16 May 2022</a:t>
                      </a:r>
                      <a:endParaRPr lang="en-GB" sz="1700" dirty="0">
                        <a:latin typeface="+mn-lt"/>
                      </a:endParaRPr>
                    </a:p>
                  </a:txBody>
                  <a:tcPr marL="87102" marR="87102" marT="45458" marB="45458">
                    <a:solidFill>
                      <a:schemeClr val="bg1">
                        <a:lumMod val="85000"/>
                      </a:schemeClr>
                    </a:solidFill>
                  </a:tcPr>
                </a:tc>
                <a:tc>
                  <a:txBody>
                    <a:bodyPr/>
                    <a:lstStyle/>
                    <a:p>
                      <a:r>
                        <a:rPr lang="en-US" sz="1700" dirty="0">
                          <a:latin typeface="+mn-lt"/>
                        </a:rPr>
                        <a:t>30 May 2022</a:t>
                      </a:r>
                      <a:endParaRPr lang="en-GB" sz="1700" dirty="0">
                        <a:latin typeface="+mn-lt"/>
                      </a:endParaRPr>
                    </a:p>
                  </a:txBody>
                  <a:tcPr marL="87102" marR="87102" marT="45458" marB="45458">
                    <a:solidFill>
                      <a:schemeClr val="bg1">
                        <a:lumMod val="85000"/>
                      </a:schemeClr>
                    </a:solidFill>
                  </a:tcPr>
                </a:tc>
                <a:extLst>
                  <a:ext uri="{0D108BD9-81ED-4DB2-BD59-A6C34878D82A}">
                    <a16:rowId xmlns:a16="http://schemas.microsoft.com/office/drawing/2014/main" val="10004"/>
                  </a:ext>
                </a:extLst>
              </a:tr>
              <a:tr h="420835">
                <a:tc>
                  <a:txBody>
                    <a:bodyPr/>
                    <a:lstStyle/>
                    <a:p>
                      <a:r>
                        <a:rPr lang="en-ZA" sz="1700" b="0" dirty="0">
                          <a:latin typeface="+mn-lt"/>
                        </a:rPr>
                        <a:t>DOPW instruction to implement</a:t>
                      </a:r>
                    </a:p>
                  </a:txBody>
                  <a:tcPr marL="87102" marR="87102" marT="45458" marB="45458">
                    <a:solidFill>
                      <a:schemeClr val="bg1">
                        <a:lumMod val="85000"/>
                      </a:schemeClr>
                    </a:solidFill>
                  </a:tcPr>
                </a:tc>
                <a:tc>
                  <a:txBody>
                    <a:bodyPr/>
                    <a:lstStyle/>
                    <a:p>
                      <a:r>
                        <a:rPr lang="en-US" sz="1700" dirty="0">
                          <a:latin typeface="+mn-lt"/>
                        </a:rPr>
                        <a:t>10 May 2022</a:t>
                      </a:r>
                      <a:endParaRPr lang="en-GB" sz="1700" dirty="0">
                        <a:latin typeface="+mn-lt"/>
                      </a:endParaRPr>
                    </a:p>
                  </a:txBody>
                  <a:tcPr marL="87102" marR="87102" marT="45458" marB="45458">
                    <a:solidFill>
                      <a:schemeClr val="bg1">
                        <a:lumMod val="85000"/>
                      </a:schemeClr>
                    </a:solidFill>
                  </a:tcPr>
                </a:tc>
                <a:tc>
                  <a:txBody>
                    <a:bodyPr/>
                    <a:lstStyle/>
                    <a:p>
                      <a:r>
                        <a:rPr lang="en-US" sz="1700" dirty="0">
                          <a:latin typeface="+mn-lt"/>
                        </a:rPr>
                        <a:t>10 May 2022</a:t>
                      </a:r>
                      <a:endParaRPr lang="en-GB" sz="1700" dirty="0">
                        <a:latin typeface="+mn-lt"/>
                      </a:endParaRPr>
                    </a:p>
                  </a:txBody>
                  <a:tcPr marL="87102" marR="87102" marT="45458" marB="45458">
                    <a:solidFill>
                      <a:schemeClr val="bg1">
                        <a:lumMod val="85000"/>
                      </a:schemeClr>
                    </a:solidFill>
                  </a:tcPr>
                </a:tc>
                <a:extLst>
                  <a:ext uri="{0D108BD9-81ED-4DB2-BD59-A6C34878D82A}">
                    <a16:rowId xmlns:a16="http://schemas.microsoft.com/office/drawing/2014/main" val="10005"/>
                  </a:ext>
                </a:extLst>
              </a:tr>
              <a:tr h="349985">
                <a:tc>
                  <a:txBody>
                    <a:bodyPr/>
                    <a:lstStyle/>
                    <a:p>
                      <a:r>
                        <a:rPr lang="en-ZA" sz="1700" b="0" dirty="0">
                          <a:latin typeface="+mn-lt"/>
                        </a:rPr>
                        <a:t>DOPW - Bid documents</a:t>
                      </a:r>
                      <a:r>
                        <a:rPr lang="en-ZA" sz="1700" b="0" baseline="0" dirty="0">
                          <a:latin typeface="+mn-lt"/>
                        </a:rPr>
                        <a:t> be presented to BSC for Minor Works</a:t>
                      </a:r>
                      <a:endParaRPr lang="en-ZA" sz="1700" b="0" dirty="0">
                        <a:latin typeface="+mn-lt"/>
                      </a:endParaRPr>
                    </a:p>
                  </a:txBody>
                  <a:tcPr marL="87102" marR="87102" marT="45458" marB="45458">
                    <a:solidFill>
                      <a:schemeClr val="bg1">
                        <a:lumMod val="85000"/>
                      </a:schemeClr>
                    </a:solidFill>
                  </a:tcPr>
                </a:tc>
                <a:tc>
                  <a:txBody>
                    <a:bodyPr/>
                    <a:lstStyle/>
                    <a:p>
                      <a:r>
                        <a:rPr lang="en-US" sz="1700" dirty="0">
                          <a:latin typeface="+mn-lt"/>
                        </a:rPr>
                        <a:t>13 May 2022</a:t>
                      </a:r>
                      <a:endParaRPr lang="en-GB" sz="1700" dirty="0">
                        <a:latin typeface="+mn-lt"/>
                      </a:endParaRPr>
                    </a:p>
                  </a:txBody>
                  <a:tcPr marL="87102" marR="87102" marT="45458" marB="45458">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700" dirty="0">
                          <a:latin typeface="+mn-lt"/>
                        </a:rPr>
                        <a:t>13 May 2022</a:t>
                      </a:r>
                      <a:endParaRPr lang="en-GB" sz="1700" dirty="0">
                        <a:latin typeface="+mn-lt"/>
                      </a:endParaRPr>
                    </a:p>
                  </a:txBody>
                  <a:tcPr marL="87102" marR="87102" marT="45458" marB="45458">
                    <a:solidFill>
                      <a:schemeClr val="bg1">
                        <a:lumMod val="85000"/>
                      </a:schemeClr>
                    </a:solidFill>
                  </a:tcPr>
                </a:tc>
                <a:extLst>
                  <a:ext uri="{0D108BD9-81ED-4DB2-BD59-A6C34878D82A}">
                    <a16:rowId xmlns:a16="http://schemas.microsoft.com/office/drawing/2014/main" val="10006"/>
                  </a:ext>
                </a:extLst>
              </a:tr>
              <a:tr h="60905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defRPr/>
                      </a:pPr>
                      <a:r>
                        <a:rPr kumimoji="0" lang="en-ZA" sz="1700" b="0" i="0" u="none" strike="noStrike" kern="1200" cap="none" spc="0" normalizeH="0" baseline="0" noProof="0" dirty="0">
                          <a:ln>
                            <a:noFill/>
                          </a:ln>
                          <a:solidFill>
                            <a:prstClr val="black"/>
                          </a:solidFill>
                          <a:effectLst/>
                          <a:uLnTx/>
                          <a:uFillTx/>
                          <a:latin typeface="+mn-lt"/>
                          <a:ea typeface="+mn-ea"/>
                          <a:cs typeface="+mn-cs"/>
                        </a:rPr>
                        <a:t>Advertisement of the tenders by DOPW SCM using a shortened tender period of 05 days for (minor works)</a:t>
                      </a:r>
                    </a:p>
                  </a:txBody>
                  <a:tcPr marL="87102" marR="87102" marT="45458" marB="45458">
                    <a:solidFill>
                      <a:schemeClr val="bg1">
                        <a:lumMod val="85000"/>
                      </a:schemeClr>
                    </a:solidFill>
                  </a:tcPr>
                </a:tc>
                <a:tc>
                  <a:txBody>
                    <a:bodyPr/>
                    <a:lstStyle/>
                    <a:p>
                      <a:r>
                        <a:rPr lang="en-US" sz="1700" dirty="0">
                          <a:latin typeface="+mn-lt"/>
                        </a:rPr>
                        <a:t>16 May 2022</a:t>
                      </a:r>
                      <a:endParaRPr lang="en-GB" sz="1700" dirty="0">
                        <a:latin typeface="+mn-lt"/>
                      </a:endParaRPr>
                    </a:p>
                  </a:txBody>
                  <a:tcPr marL="87102" marR="87102" marT="45458" marB="45458">
                    <a:solidFill>
                      <a:schemeClr val="bg1">
                        <a:lumMod val="85000"/>
                      </a:schemeClr>
                    </a:solidFill>
                  </a:tcPr>
                </a:tc>
                <a:tc>
                  <a:txBody>
                    <a:bodyPr/>
                    <a:lstStyle/>
                    <a:p>
                      <a:r>
                        <a:rPr lang="en-US" sz="1700" dirty="0">
                          <a:latin typeface="+mn-lt"/>
                        </a:rPr>
                        <a:t>20 May 2022</a:t>
                      </a:r>
                      <a:endParaRPr lang="en-GB" sz="1700" dirty="0">
                        <a:latin typeface="+mn-lt"/>
                      </a:endParaRPr>
                    </a:p>
                  </a:txBody>
                  <a:tcPr marL="87102" marR="87102" marT="45458" marB="45458">
                    <a:solidFill>
                      <a:schemeClr val="bg1">
                        <a:lumMod val="85000"/>
                      </a:schemeClr>
                    </a:solidFill>
                  </a:tcPr>
                </a:tc>
                <a:extLst>
                  <a:ext uri="{0D108BD9-81ED-4DB2-BD59-A6C34878D82A}">
                    <a16:rowId xmlns:a16="http://schemas.microsoft.com/office/drawing/2014/main" val="10007"/>
                  </a:ext>
                </a:extLst>
              </a:tr>
              <a:tr h="42083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defRPr/>
                      </a:pPr>
                      <a:r>
                        <a:rPr kumimoji="0" lang="en-US" sz="1700" b="0" i="0" u="none" strike="noStrike" kern="1200" cap="none" spc="0" normalizeH="0" baseline="0" noProof="0" dirty="0">
                          <a:ln>
                            <a:noFill/>
                          </a:ln>
                          <a:solidFill>
                            <a:prstClr val="black"/>
                          </a:solidFill>
                          <a:effectLst/>
                          <a:uLnTx/>
                          <a:uFillTx/>
                          <a:latin typeface="+mn-lt"/>
                          <a:ea typeface="+mn-ea"/>
                          <a:cs typeface="+mn-cs"/>
                        </a:rPr>
                        <a:t>Adjudication Process for minor works</a:t>
                      </a:r>
                      <a:endParaRPr lang="en-ZA" sz="1700" b="1" dirty="0">
                        <a:latin typeface="+mn-lt"/>
                      </a:endParaRPr>
                    </a:p>
                  </a:txBody>
                  <a:tcPr marL="87102" marR="87102" marT="45458" marB="45458">
                    <a:solidFill>
                      <a:schemeClr val="bg1">
                        <a:lumMod val="85000"/>
                      </a:schemeClr>
                    </a:solidFill>
                  </a:tcPr>
                </a:tc>
                <a:tc>
                  <a:txBody>
                    <a:bodyPr/>
                    <a:lstStyle/>
                    <a:p>
                      <a:r>
                        <a:rPr lang="en-US" sz="1700" dirty="0">
                          <a:latin typeface="+mn-lt"/>
                        </a:rPr>
                        <a:t>23 May 2022</a:t>
                      </a:r>
                      <a:endParaRPr lang="en-GB" sz="1700" dirty="0">
                        <a:latin typeface="+mn-lt"/>
                      </a:endParaRPr>
                    </a:p>
                  </a:txBody>
                  <a:tcPr marL="87102" marR="87102" marT="45458" marB="45458">
                    <a:solidFill>
                      <a:schemeClr val="bg1">
                        <a:lumMod val="85000"/>
                      </a:schemeClr>
                    </a:solidFill>
                  </a:tcPr>
                </a:tc>
                <a:tc>
                  <a:txBody>
                    <a:bodyPr/>
                    <a:lstStyle/>
                    <a:p>
                      <a:r>
                        <a:rPr lang="en-US" sz="1700" dirty="0">
                          <a:latin typeface="+mn-lt"/>
                        </a:rPr>
                        <a:t>27 May 2022</a:t>
                      </a:r>
                      <a:endParaRPr lang="en-GB" sz="1700" dirty="0">
                        <a:latin typeface="+mn-lt"/>
                      </a:endParaRPr>
                    </a:p>
                  </a:txBody>
                  <a:tcPr marL="87102" marR="87102" marT="45458" marB="45458">
                    <a:solidFill>
                      <a:schemeClr val="bg1">
                        <a:lumMod val="85000"/>
                      </a:schemeClr>
                    </a:solidFill>
                  </a:tcPr>
                </a:tc>
                <a:extLst>
                  <a:ext uri="{0D108BD9-81ED-4DB2-BD59-A6C34878D82A}">
                    <a16:rowId xmlns:a16="http://schemas.microsoft.com/office/drawing/2014/main" val="10008"/>
                  </a:ext>
                </a:extLst>
              </a:tr>
              <a:tr h="42083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defRPr/>
                      </a:pPr>
                      <a:r>
                        <a:rPr kumimoji="0" lang="en-ZA" sz="1700" b="0" i="0" u="none" strike="noStrike" kern="1200" cap="none" spc="0" normalizeH="0" baseline="0" noProof="0" dirty="0">
                          <a:ln>
                            <a:noFill/>
                          </a:ln>
                          <a:solidFill>
                            <a:prstClr val="black"/>
                          </a:solidFill>
                          <a:effectLst/>
                          <a:uLnTx/>
                          <a:uFillTx/>
                          <a:latin typeface="+mn-lt"/>
                          <a:ea typeface="+mn-ea"/>
                          <a:cs typeface="+mn-cs"/>
                        </a:rPr>
                        <a:t>Site Handover for minor works</a:t>
                      </a:r>
                      <a:endParaRPr lang="en-ZA" sz="1700" b="1" dirty="0">
                        <a:latin typeface="+mn-lt"/>
                      </a:endParaRPr>
                    </a:p>
                  </a:txBody>
                  <a:tcPr marL="87102" marR="87102" marT="45458" marB="45458">
                    <a:solidFill>
                      <a:schemeClr val="bg1">
                        <a:lumMod val="85000"/>
                      </a:schemeClr>
                    </a:solidFill>
                  </a:tcPr>
                </a:tc>
                <a:tc>
                  <a:txBody>
                    <a:bodyPr/>
                    <a:lstStyle/>
                    <a:p>
                      <a:r>
                        <a:rPr lang="en-US" sz="1700" dirty="0">
                          <a:latin typeface="+mn-lt"/>
                        </a:rPr>
                        <a:t>02 June 2022</a:t>
                      </a:r>
                      <a:endParaRPr lang="en-GB" sz="1700" dirty="0">
                        <a:latin typeface="+mn-lt"/>
                      </a:endParaRPr>
                    </a:p>
                  </a:txBody>
                  <a:tcPr marL="87102" marR="87102" marT="45458" marB="45458">
                    <a:solidFill>
                      <a:schemeClr val="bg1">
                        <a:lumMod val="85000"/>
                      </a:schemeClr>
                    </a:solidFill>
                  </a:tcPr>
                </a:tc>
                <a:tc>
                  <a:txBody>
                    <a:bodyPr/>
                    <a:lstStyle/>
                    <a:p>
                      <a:r>
                        <a:rPr lang="en-US" sz="1700" dirty="0">
                          <a:latin typeface="+mn-lt"/>
                        </a:rPr>
                        <a:t>30 August</a:t>
                      </a:r>
                      <a:r>
                        <a:rPr lang="en-US" sz="1700" baseline="0" dirty="0">
                          <a:latin typeface="+mn-lt"/>
                        </a:rPr>
                        <a:t> </a:t>
                      </a:r>
                      <a:r>
                        <a:rPr lang="en-US" sz="1700" dirty="0">
                          <a:latin typeface="+mn-lt"/>
                        </a:rPr>
                        <a:t>2022</a:t>
                      </a:r>
                      <a:endParaRPr lang="en-GB" sz="1700" dirty="0">
                        <a:latin typeface="+mn-lt"/>
                      </a:endParaRPr>
                    </a:p>
                  </a:txBody>
                  <a:tcPr marL="87102" marR="87102" marT="45458" marB="45458">
                    <a:solidFill>
                      <a:schemeClr val="bg1">
                        <a:lumMod val="85000"/>
                      </a:schemeClr>
                    </a:solidFill>
                  </a:tcPr>
                </a:tc>
                <a:extLst>
                  <a:ext uri="{0D108BD9-81ED-4DB2-BD59-A6C34878D82A}">
                    <a16:rowId xmlns:a16="http://schemas.microsoft.com/office/drawing/2014/main" val="10009"/>
                  </a:ext>
                </a:extLst>
              </a:tr>
              <a:tr h="349985">
                <a:tc>
                  <a:txBody>
                    <a:bodyPr/>
                    <a:lstStyle/>
                    <a:p>
                      <a:r>
                        <a:rPr lang="en-ZA" sz="1700" b="0" dirty="0">
                          <a:latin typeface="+mn-lt"/>
                        </a:rPr>
                        <a:t>DOPW instruction to implement</a:t>
                      </a:r>
                    </a:p>
                  </a:txBody>
                  <a:tcPr marL="87102" marR="87102" marT="45458" marB="45458">
                    <a:solidFill>
                      <a:schemeClr val="bg1">
                        <a:lumMod val="85000"/>
                      </a:schemeClr>
                    </a:solidFill>
                  </a:tcPr>
                </a:tc>
                <a:tc>
                  <a:txBody>
                    <a:bodyPr/>
                    <a:lstStyle/>
                    <a:p>
                      <a:r>
                        <a:rPr lang="en-US" sz="1700" b="0" dirty="0">
                          <a:latin typeface="+mn-lt"/>
                        </a:rPr>
                        <a:t>10 May 2022</a:t>
                      </a:r>
                      <a:endParaRPr lang="en-GB" sz="1700" b="0" dirty="0">
                        <a:latin typeface="+mn-lt"/>
                      </a:endParaRPr>
                    </a:p>
                  </a:txBody>
                  <a:tcPr marL="87102" marR="87102" marT="45458" marB="45458">
                    <a:solidFill>
                      <a:schemeClr val="bg1">
                        <a:lumMod val="85000"/>
                      </a:schemeClr>
                    </a:solidFill>
                  </a:tcPr>
                </a:tc>
                <a:tc>
                  <a:txBody>
                    <a:bodyPr/>
                    <a:lstStyle/>
                    <a:p>
                      <a:r>
                        <a:rPr lang="en-US" sz="1700" b="0" dirty="0">
                          <a:latin typeface="+mn-lt"/>
                        </a:rPr>
                        <a:t>10 May 2022</a:t>
                      </a:r>
                      <a:endParaRPr lang="en-GB" sz="1700" b="0" dirty="0">
                        <a:latin typeface="+mn-lt"/>
                      </a:endParaRPr>
                    </a:p>
                  </a:txBody>
                  <a:tcPr marL="87102" marR="87102" marT="45458" marB="45458">
                    <a:solidFill>
                      <a:schemeClr val="bg1">
                        <a:lumMod val="85000"/>
                      </a:schemeClr>
                    </a:solidFill>
                  </a:tcPr>
                </a:tc>
                <a:extLst>
                  <a:ext uri="{0D108BD9-81ED-4DB2-BD59-A6C34878D82A}">
                    <a16:rowId xmlns:a16="http://schemas.microsoft.com/office/drawing/2014/main" val="10010"/>
                  </a:ext>
                </a:extLst>
              </a:tr>
              <a:tr h="420835">
                <a:tc>
                  <a:txBody>
                    <a:bodyPr/>
                    <a:lstStyle/>
                    <a:p>
                      <a:r>
                        <a:rPr lang="en-ZA" sz="1700" b="0" dirty="0">
                          <a:latin typeface="+mn-lt"/>
                        </a:rPr>
                        <a:t>Bid documents</a:t>
                      </a:r>
                      <a:r>
                        <a:rPr lang="en-ZA" sz="1700" b="0" baseline="0" dirty="0">
                          <a:latin typeface="+mn-lt"/>
                        </a:rPr>
                        <a:t> be presented to BSC for Major Works</a:t>
                      </a:r>
                      <a:endParaRPr lang="en-ZA" sz="1700" b="0" dirty="0">
                        <a:latin typeface="+mn-lt"/>
                      </a:endParaRPr>
                    </a:p>
                  </a:txBody>
                  <a:tcPr marL="87102" marR="87102" marT="45458" marB="45458">
                    <a:solidFill>
                      <a:schemeClr val="bg1">
                        <a:lumMod val="85000"/>
                      </a:schemeClr>
                    </a:solidFill>
                  </a:tcPr>
                </a:tc>
                <a:tc>
                  <a:txBody>
                    <a:bodyPr/>
                    <a:lstStyle/>
                    <a:p>
                      <a:r>
                        <a:rPr lang="en-US" sz="1700" b="0" dirty="0">
                          <a:latin typeface="+mn-lt"/>
                        </a:rPr>
                        <a:t>25 May 2022</a:t>
                      </a:r>
                      <a:endParaRPr lang="en-GB" sz="1700" b="0" dirty="0">
                        <a:latin typeface="+mn-lt"/>
                      </a:endParaRPr>
                    </a:p>
                  </a:txBody>
                  <a:tcPr marL="87102" marR="87102" marT="45458" marB="45458">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700" b="0" dirty="0">
                          <a:latin typeface="+mn-lt"/>
                        </a:rPr>
                        <a:t>25 May 2022</a:t>
                      </a:r>
                      <a:endParaRPr lang="en-GB" sz="1700" b="0" dirty="0">
                        <a:latin typeface="+mn-lt"/>
                      </a:endParaRPr>
                    </a:p>
                  </a:txBody>
                  <a:tcPr marL="87102" marR="87102" marT="45458" marB="45458">
                    <a:solidFill>
                      <a:schemeClr val="bg1">
                        <a:lumMod val="85000"/>
                      </a:schemeClr>
                    </a:solidFill>
                  </a:tcPr>
                </a:tc>
                <a:extLst>
                  <a:ext uri="{0D108BD9-81ED-4DB2-BD59-A6C34878D82A}">
                    <a16:rowId xmlns:a16="http://schemas.microsoft.com/office/drawing/2014/main" val="10011"/>
                  </a:ext>
                </a:extLst>
              </a:tr>
              <a:tr h="609055">
                <a:tc>
                  <a:txBody>
                    <a:bodyPr/>
                    <a:lstStyle/>
                    <a:p>
                      <a:r>
                        <a:rPr lang="en-ZA" sz="1700" b="0" i="0" u="none" strike="noStrike" kern="1200" dirty="0">
                          <a:solidFill>
                            <a:schemeClr val="dk1"/>
                          </a:solidFill>
                          <a:effectLst/>
                          <a:latin typeface="+mn-lt"/>
                          <a:ea typeface="+mn-ea"/>
                          <a:cs typeface="+mn-cs"/>
                        </a:rPr>
                        <a:t>Advertisement of the tenders by DOPW SCM using a shortened tender period of 10 days for (major works)</a:t>
                      </a:r>
                      <a:endParaRPr lang="en-ZA" sz="1500" b="0" dirty="0">
                        <a:latin typeface="+mn-lt"/>
                      </a:endParaRPr>
                    </a:p>
                  </a:txBody>
                  <a:tcPr marL="87102" marR="87102" marT="45458" marB="45458">
                    <a:solidFill>
                      <a:schemeClr val="bg1">
                        <a:lumMod val="85000"/>
                      </a:schemeClr>
                    </a:solidFill>
                  </a:tcPr>
                </a:tc>
                <a:tc>
                  <a:txBody>
                    <a:bodyPr/>
                    <a:lstStyle/>
                    <a:p>
                      <a:r>
                        <a:rPr lang="en-GB" sz="1700" b="0" dirty="0">
                          <a:latin typeface="+mn-lt"/>
                        </a:rPr>
                        <a:t>03 June 2022</a:t>
                      </a:r>
                    </a:p>
                  </a:txBody>
                  <a:tcPr marL="87102" marR="87102" marT="45458" marB="45458">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sz="1700" b="0" dirty="0">
                          <a:latin typeface="+mn-lt"/>
                        </a:rPr>
                        <a:t>17 June 2022</a:t>
                      </a:r>
                    </a:p>
                  </a:txBody>
                  <a:tcPr marL="87102" marR="87102" marT="45458" marB="45458">
                    <a:solidFill>
                      <a:schemeClr val="bg1">
                        <a:lumMod val="85000"/>
                      </a:schemeClr>
                    </a:solidFill>
                  </a:tcPr>
                </a:tc>
                <a:extLst>
                  <a:ext uri="{0D108BD9-81ED-4DB2-BD59-A6C34878D82A}">
                    <a16:rowId xmlns:a16="http://schemas.microsoft.com/office/drawing/2014/main" val="10012"/>
                  </a:ext>
                </a:extLst>
              </a:tr>
            </a:tbl>
          </a:graphicData>
        </a:graphic>
      </p:graphicFrame>
      <p:pic>
        <p:nvPicPr>
          <p:cNvPr id="49217" name="Picture 6">
            <a:extLst>
              <a:ext uri="{FF2B5EF4-FFF2-40B4-BE49-F238E27FC236}">
                <a16:creationId xmlns:a16="http://schemas.microsoft.com/office/drawing/2014/main" id="{5744DB3A-FB8F-DE2C-65B1-BE225BE5A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14288"/>
            <a:ext cx="2400300"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stomShape 4">
            <a:extLst>
              <a:ext uri="{FF2B5EF4-FFF2-40B4-BE49-F238E27FC236}">
                <a16:creationId xmlns:a16="http://schemas.microsoft.com/office/drawing/2014/main" id="{C4D64F26-3A6F-E947-CB87-E5B3C228D91A}"/>
              </a:ext>
            </a:extLst>
          </p:cNvPr>
          <p:cNvSpPr/>
          <p:nvPr/>
        </p:nvSpPr>
        <p:spPr>
          <a:xfrm>
            <a:off x="3324225" y="66675"/>
            <a:ext cx="7943850" cy="720725"/>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fontAlgn="auto" hangingPunct="1">
              <a:spcBef>
                <a:spcPts val="0"/>
              </a:spcBef>
              <a:spcAft>
                <a:spcPts val="0"/>
              </a:spcAft>
              <a:defRPr/>
            </a:pPr>
            <a:r>
              <a:rPr lang="en-US" sz="2400" b="1" spc="-1" dirty="0">
                <a:solidFill>
                  <a:prstClr val="black"/>
                </a:solidFill>
                <a:latin typeface="Arial" charset="0"/>
                <a:sym typeface="+mn-ea"/>
              </a:rPr>
              <a:t>DEPARTENT OF HEALTH PROGRAMME PLANNING</a:t>
            </a:r>
          </a:p>
        </p:txBody>
      </p:sp>
    </p:spTree>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Google Shape;329;p1">
            <a:extLst>
              <a:ext uri="{FF2B5EF4-FFF2-40B4-BE49-F238E27FC236}">
                <a16:creationId xmlns:a16="http://schemas.microsoft.com/office/drawing/2014/main" id="{3ACCCC8B-DF78-3C41-1316-BAEC78334D87}"/>
              </a:ext>
            </a:extLst>
          </p:cNvPr>
          <p:cNvSpPr>
            <a:spLocks noChangeArrowheads="1"/>
          </p:cNvSpPr>
          <p:nvPr/>
        </p:nvSpPr>
        <p:spPr bwMode="auto">
          <a:xfrm>
            <a:off x="8737600" y="6356350"/>
            <a:ext cx="28432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eaLnBrk="1" hangingPunct="1">
              <a:buFont typeface="Arial" panose="020B0604020202020204" pitchFamily="34" charset="0"/>
              <a:buNone/>
            </a:pPr>
            <a:fld id="{413EB9CF-3E0E-453F-9BA8-CDCEC0408166}" type="slidenum">
              <a:rPr lang="en-ZA" altLang="en-US" sz="1600">
                <a:solidFill>
                  <a:srgbClr val="FFFFFF"/>
                </a:solidFill>
                <a:latin typeface="Calibri" panose="020F0502020204030204" pitchFamily="34" charset="0"/>
                <a:cs typeface="Calibri" panose="020F0502020204030204" pitchFamily="34" charset="0"/>
                <a:sym typeface="Calibri" panose="020F0502020204030204" pitchFamily="34" charset="0"/>
              </a:rPr>
              <a:pPr algn="r" eaLnBrk="1" hangingPunct="1">
                <a:buFont typeface="Arial" panose="020B0604020202020204" pitchFamily="34" charset="0"/>
                <a:buNone/>
              </a:pPr>
              <a:t>22</a:t>
            </a:fld>
            <a:endParaRPr lang="en-ZA" altLang="en-US" sz="16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0179" name="Google Shape;330;p1">
            <a:extLst>
              <a:ext uri="{FF2B5EF4-FFF2-40B4-BE49-F238E27FC236}">
                <a16:creationId xmlns:a16="http://schemas.microsoft.com/office/drawing/2014/main" id="{AFA32FEC-CBAE-C8C8-FC06-2555CBD60181}"/>
              </a:ext>
            </a:extLst>
          </p:cNvPr>
          <p:cNvSpPr>
            <a:spLocks noChangeArrowheads="1"/>
          </p:cNvSpPr>
          <p:nvPr/>
        </p:nvSpPr>
        <p:spPr bwMode="auto">
          <a:xfrm>
            <a:off x="8472488" y="333375"/>
            <a:ext cx="3671887"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ZA" altLang="en-US" sz="900">
                <a:solidFill>
                  <a:srgbClr val="000000"/>
                </a:solidFill>
                <a:latin typeface="Calibri" panose="020F0502020204030204" pitchFamily="34" charset="0"/>
                <a:cs typeface="Arial" panose="020B0604020202020204" pitchFamily="34" charset="0"/>
                <a:sym typeface="Arial" panose="020B0604020202020204" pitchFamily="34" charset="0"/>
              </a:rPr>
              <a:t>GROWING KWAZULU-NATAL TOGETHER</a:t>
            </a:r>
            <a:endParaRPr lang="zh-CN" altLang="en-US" sz="900">
              <a:solidFill>
                <a:srgbClr val="000000"/>
              </a:solidFill>
              <a:latin typeface="Calibri" panose="020F0502020204030204" pitchFamily="34" charset="0"/>
              <a:cs typeface="Arial" panose="020B0604020202020204" pitchFamily="34" charset="0"/>
              <a:sym typeface="Arial" panose="020B0604020202020204" pitchFamily="34" charset="0"/>
            </a:endParaRPr>
          </a:p>
        </p:txBody>
      </p:sp>
      <p:pic>
        <p:nvPicPr>
          <p:cNvPr id="50180" name="Google Shape;332;p1">
            <a:extLst>
              <a:ext uri="{FF2B5EF4-FFF2-40B4-BE49-F238E27FC236}">
                <a16:creationId xmlns:a16="http://schemas.microsoft.com/office/drawing/2014/main" id="{B9909533-3820-BE8F-78E4-2B66A9C49E5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8" y="136525"/>
            <a:ext cx="2398712"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ontent Placeholder 5">
            <a:extLst>
              <a:ext uri="{FF2B5EF4-FFF2-40B4-BE49-F238E27FC236}">
                <a16:creationId xmlns:a16="http://schemas.microsoft.com/office/drawing/2014/main" id="{03C49A01-2912-69C6-2F11-49DF9E7461DF}"/>
              </a:ext>
            </a:extLst>
          </p:cNvPr>
          <p:cNvGraphicFramePr/>
          <p:nvPr/>
        </p:nvGraphicFramePr>
        <p:xfrm>
          <a:off x="242888" y="1054100"/>
          <a:ext cx="11806237" cy="5667375"/>
        </p:xfrm>
        <a:graphic>
          <a:graphicData uri="http://schemas.openxmlformats.org/drawingml/2006/table">
            <a:tbl>
              <a:tblPr firstRow="1" bandRow="1">
                <a:tableStyleId>{00A15C55-8517-42AA-B614-E9B94910E393}</a:tableStyleId>
              </a:tblPr>
              <a:tblGrid>
                <a:gridCol w="2518680">
                  <a:extLst>
                    <a:ext uri="{9D8B030D-6E8A-4147-A177-3AD203B41FA5}">
                      <a16:colId xmlns:a16="http://schemas.microsoft.com/office/drawing/2014/main" val="20000"/>
                    </a:ext>
                  </a:extLst>
                </a:gridCol>
                <a:gridCol w="2518680">
                  <a:extLst>
                    <a:ext uri="{9D8B030D-6E8A-4147-A177-3AD203B41FA5}">
                      <a16:colId xmlns:a16="http://schemas.microsoft.com/office/drawing/2014/main" val="20001"/>
                    </a:ext>
                  </a:extLst>
                </a:gridCol>
                <a:gridCol w="2518680">
                  <a:extLst>
                    <a:ext uri="{9D8B030D-6E8A-4147-A177-3AD203B41FA5}">
                      <a16:colId xmlns:a16="http://schemas.microsoft.com/office/drawing/2014/main" val="20002"/>
                    </a:ext>
                  </a:extLst>
                </a:gridCol>
                <a:gridCol w="4250196">
                  <a:extLst>
                    <a:ext uri="{9D8B030D-6E8A-4147-A177-3AD203B41FA5}">
                      <a16:colId xmlns:a16="http://schemas.microsoft.com/office/drawing/2014/main" val="20003"/>
                    </a:ext>
                  </a:extLst>
                </a:gridCol>
              </a:tblGrid>
              <a:tr h="417475">
                <a:tc>
                  <a:txBody>
                    <a:bodyPr/>
                    <a:lstStyle>
                      <a:lvl1pPr marL="0" algn="l" defTabSz="914400" rtl="0" eaLnBrk="1" latinLnBrk="0" hangingPunct="1">
                        <a:defRPr sz="1800" b="1" kern="1200">
                          <a:solidFill>
                            <a:schemeClr val="lt1"/>
                          </a:solidFill>
                          <a:latin typeface="Calibri" pitchFamily="34" charset="0"/>
                        </a:defRPr>
                      </a:lvl1pPr>
                      <a:lvl2pPr marL="457200" algn="l" defTabSz="914400" rtl="0" eaLnBrk="1" latinLnBrk="0" hangingPunct="1">
                        <a:defRPr sz="1800" b="1" kern="1200">
                          <a:solidFill>
                            <a:schemeClr val="lt1"/>
                          </a:solidFill>
                          <a:latin typeface="Calibri" pitchFamily="34" charset="0"/>
                        </a:defRPr>
                      </a:lvl2pPr>
                      <a:lvl3pPr marL="914400" algn="l" defTabSz="914400" rtl="0" eaLnBrk="1" latinLnBrk="0" hangingPunct="1">
                        <a:defRPr sz="1800" b="1" kern="1200">
                          <a:solidFill>
                            <a:schemeClr val="lt1"/>
                          </a:solidFill>
                          <a:latin typeface="Calibri" pitchFamily="34" charset="0"/>
                        </a:defRPr>
                      </a:lvl3pPr>
                      <a:lvl4pPr marL="1371600" algn="l" defTabSz="914400" rtl="0" eaLnBrk="1" latinLnBrk="0" hangingPunct="1">
                        <a:defRPr sz="1800" b="1" kern="1200">
                          <a:solidFill>
                            <a:schemeClr val="lt1"/>
                          </a:solidFill>
                          <a:latin typeface="Calibri" pitchFamily="34" charset="0"/>
                        </a:defRPr>
                      </a:lvl4pPr>
                      <a:lvl5pPr marL="1828800" algn="l" defTabSz="914400" rtl="0" eaLnBrk="1" latinLnBrk="0" hangingPunct="1">
                        <a:defRPr sz="1800" b="1" kern="1200">
                          <a:solidFill>
                            <a:schemeClr val="lt1"/>
                          </a:solidFill>
                          <a:latin typeface="Calibri" pitchFamily="34" charset="0"/>
                        </a:defRPr>
                      </a:lvl5pPr>
                      <a:lvl6pPr marL="2286000" algn="l" defTabSz="914400" rtl="0" eaLnBrk="1" latinLnBrk="0" hangingPunct="1">
                        <a:defRPr sz="1800" b="1" kern="1200">
                          <a:solidFill>
                            <a:schemeClr val="lt1"/>
                          </a:solidFill>
                          <a:latin typeface="Calibri" pitchFamily="34" charset="0"/>
                        </a:defRPr>
                      </a:lvl6pPr>
                      <a:lvl7pPr marL="2743200" algn="l" defTabSz="914400" rtl="0" eaLnBrk="1" latinLnBrk="0" hangingPunct="1">
                        <a:defRPr sz="1800" b="1" kern="1200">
                          <a:solidFill>
                            <a:schemeClr val="lt1"/>
                          </a:solidFill>
                          <a:latin typeface="Calibri" pitchFamily="34" charset="0"/>
                        </a:defRPr>
                      </a:lvl7pPr>
                      <a:lvl8pPr marL="3200400" algn="l" defTabSz="914400" rtl="0" eaLnBrk="1" latinLnBrk="0" hangingPunct="1">
                        <a:defRPr sz="1800" b="1" kern="1200">
                          <a:solidFill>
                            <a:schemeClr val="lt1"/>
                          </a:solidFill>
                          <a:latin typeface="Calibri" pitchFamily="34" charset="0"/>
                        </a:defRPr>
                      </a:lvl8pPr>
                      <a:lvl9pPr marL="3657600" algn="l" defTabSz="914400" rtl="0" eaLnBrk="1" latinLnBrk="0" hangingPunct="1">
                        <a:defRPr sz="1800" b="1" kern="1200">
                          <a:solidFill>
                            <a:schemeClr val="lt1"/>
                          </a:solidFill>
                          <a:latin typeface="Calibri" pitchFamily="34" charset="0"/>
                        </a:defRPr>
                      </a:lvl9pPr>
                    </a:lstStyle>
                    <a:p>
                      <a:r>
                        <a:rPr lang="en-ZA" sz="1800" dirty="0"/>
                        <a:t>Institution</a:t>
                      </a:r>
                    </a:p>
                  </a:txBody>
                  <a:tcPr marL="91437" marR="91437" marT="45722" marB="45722">
                    <a:solidFill>
                      <a:srgbClr val="00B050"/>
                    </a:solidFill>
                  </a:tcPr>
                </a:tc>
                <a:tc>
                  <a:txBody>
                    <a:bodyPr/>
                    <a:lstStyle>
                      <a:lvl1pPr marL="0" algn="l" defTabSz="914400" rtl="0" eaLnBrk="1" latinLnBrk="0" hangingPunct="1">
                        <a:defRPr sz="1800" b="1" kern="1200">
                          <a:solidFill>
                            <a:schemeClr val="lt1"/>
                          </a:solidFill>
                          <a:latin typeface="Calibri" pitchFamily="34" charset="0"/>
                        </a:defRPr>
                      </a:lvl1pPr>
                      <a:lvl2pPr marL="457200" algn="l" defTabSz="914400" rtl="0" eaLnBrk="1" latinLnBrk="0" hangingPunct="1">
                        <a:defRPr sz="1800" b="1" kern="1200">
                          <a:solidFill>
                            <a:schemeClr val="lt1"/>
                          </a:solidFill>
                          <a:latin typeface="Calibri" pitchFamily="34" charset="0"/>
                        </a:defRPr>
                      </a:lvl2pPr>
                      <a:lvl3pPr marL="914400" algn="l" defTabSz="914400" rtl="0" eaLnBrk="1" latinLnBrk="0" hangingPunct="1">
                        <a:defRPr sz="1800" b="1" kern="1200">
                          <a:solidFill>
                            <a:schemeClr val="lt1"/>
                          </a:solidFill>
                          <a:latin typeface="Calibri" pitchFamily="34" charset="0"/>
                        </a:defRPr>
                      </a:lvl3pPr>
                      <a:lvl4pPr marL="1371600" algn="l" defTabSz="914400" rtl="0" eaLnBrk="1" latinLnBrk="0" hangingPunct="1">
                        <a:defRPr sz="1800" b="1" kern="1200">
                          <a:solidFill>
                            <a:schemeClr val="lt1"/>
                          </a:solidFill>
                          <a:latin typeface="Calibri" pitchFamily="34" charset="0"/>
                        </a:defRPr>
                      </a:lvl4pPr>
                      <a:lvl5pPr marL="1828800" algn="l" defTabSz="914400" rtl="0" eaLnBrk="1" latinLnBrk="0" hangingPunct="1">
                        <a:defRPr sz="1800" b="1" kern="1200">
                          <a:solidFill>
                            <a:schemeClr val="lt1"/>
                          </a:solidFill>
                          <a:latin typeface="Calibri" pitchFamily="34" charset="0"/>
                        </a:defRPr>
                      </a:lvl5pPr>
                      <a:lvl6pPr marL="2286000" algn="l" defTabSz="914400" rtl="0" eaLnBrk="1" latinLnBrk="0" hangingPunct="1">
                        <a:defRPr sz="1800" b="1" kern="1200">
                          <a:solidFill>
                            <a:schemeClr val="lt1"/>
                          </a:solidFill>
                          <a:latin typeface="Calibri" pitchFamily="34" charset="0"/>
                        </a:defRPr>
                      </a:lvl6pPr>
                      <a:lvl7pPr marL="2743200" algn="l" defTabSz="914400" rtl="0" eaLnBrk="1" latinLnBrk="0" hangingPunct="1">
                        <a:defRPr sz="1800" b="1" kern="1200">
                          <a:solidFill>
                            <a:schemeClr val="lt1"/>
                          </a:solidFill>
                          <a:latin typeface="Calibri" pitchFamily="34" charset="0"/>
                        </a:defRPr>
                      </a:lvl7pPr>
                      <a:lvl8pPr marL="3200400" algn="l" defTabSz="914400" rtl="0" eaLnBrk="1" latinLnBrk="0" hangingPunct="1">
                        <a:defRPr sz="1800" b="1" kern="1200">
                          <a:solidFill>
                            <a:schemeClr val="lt1"/>
                          </a:solidFill>
                          <a:latin typeface="Calibri" pitchFamily="34" charset="0"/>
                        </a:defRPr>
                      </a:lvl8pPr>
                      <a:lvl9pPr marL="3657600" algn="l" defTabSz="914400" rtl="0" eaLnBrk="1" latinLnBrk="0" hangingPunct="1">
                        <a:defRPr sz="1800" b="1" kern="1200">
                          <a:solidFill>
                            <a:schemeClr val="lt1"/>
                          </a:solidFill>
                          <a:latin typeface="Calibri" pitchFamily="34" charset="0"/>
                        </a:defRPr>
                      </a:lvl9pPr>
                    </a:lstStyle>
                    <a:p>
                      <a:r>
                        <a:rPr lang="en-ZA" sz="1800" dirty="0"/>
                        <a:t>Challenge</a:t>
                      </a:r>
                    </a:p>
                  </a:txBody>
                  <a:tcPr marL="91437" marR="91437" marT="45722" marB="45722">
                    <a:solidFill>
                      <a:srgbClr val="00B050"/>
                    </a:solidFill>
                  </a:tcPr>
                </a:tc>
                <a:tc>
                  <a:txBody>
                    <a:bodyPr/>
                    <a:lstStyle>
                      <a:lvl1pPr marL="0" algn="l" defTabSz="914400" rtl="0" eaLnBrk="1" latinLnBrk="0" hangingPunct="1">
                        <a:defRPr sz="1800" b="1" kern="1200">
                          <a:solidFill>
                            <a:schemeClr val="lt1"/>
                          </a:solidFill>
                          <a:latin typeface="Calibri" pitchFamily="34" charset="0"/>
                        </a:defRPr>
                      </a:lvl1pPr>
                      <a:lvl2pPr marL="457200" algn="l" defTabSz="914400" rtl="0" eaLnBrk="1" latinLnBrk="0" hangingPunct="1">
                        <a:defRPr sz="1800" b="1" kern="1200">
                          <a:solidFill>
                            <a:schemeClr val="lt1"/>
                          </a:solidFill>
                          <a:latin typeface="Calibri" pitchFamily="34" charset="0"/>
                        </a:defRPr>
                      </a:lvl2pPr>
                      <a:lvl3pPr marL="914400" algn="l" defTabSz="914400" rtl="0" eaLnBrk="1" latinLnBrk="0" hangingPunct="1">
                        <a:defRPr sz="1800" b="1" kern="1200">
                          <a:solidFill>
                            <a:schemeClr val="lt1"/>
                          </a:solidFill>
                          <a:latin typeface="Calibri" pitchFamily="34" charset="0"/>
                        </a:defRPr>
                      </a:lvl3pPr>
                      <a:lvl4pPr marL="1371600" algn="l" defTabSz="914400" rtl="0" eaLnBrk="1" latinLnBrk="0" hangingPunct="1">
                        <a:defRPr sz="1800" b="1" kern="1200">
                          <a:solidFill>
                            <a:schemeClr val="lt1"/>
                          </a:solidFill>
                          <a:latin typeface="Calibri" pitchFamily="34" charset="0"/>
                        </a:defRPr>
                      </a:lvl4pPr>
                      <a:lvl5pPr marL="1828800" algn="l" defTabSz="914400" rtl="0" eaLnBrk="1" latinLnBrk="0" hangingPunct="1">
                        <a:defRPr sz="1800" b="1" kern="1200">
                          <a:solidFill>
                            <a:schemeClr val="lt1"/>
                          </a:solidFill>
                          <a:latin typeface="Calibri" pitchFamily="34" charset="0"/>
                        </a:defRPr>
                      </a:lvl5pPr>
                      <a:lvl6pPr marL="2286000" algn="l" defTabSz="914400" rtl="0" eaLnBrk="1" latinLnBrk="0" hangingPunct="1">
                        <a:defRPr sz="1800" b="1" kern="1200">
                          <a:solidFill>
                            <a:schemeClr val="lt1"/>
                          </a:solidFill>
                          <a:latin typeface="Calibri" pitchFamily="34" charset="0"/>
                        </a:defRPr>
                      </a:lvl6pPr>
                      <a:lvl7pPr marL="2743200" algn="l" defTabSz="914400" rtl="0" eaLnBrk="1" latinLnBrk="0" hangingPunct="1">
                        <a:defRPr sz="1800" b="1" kern="1200">
                          <a:solidFill>
                            <a:schemeClr val="lt1"/>
                          </a:solidFill>
                          <a:latin typeface="Calibri" pitchFamily="34" charset="0"/>
                        </a:defRPr>
                      </a:lvl7pPr>
                      <a:lvl8pPr marL="3200400" algn="l" defTabSz="914400" rtl="0" eaLnBrk="1" latinLnBrk="0" hangingPunct="1">
                        <a:defRPr sz="1800" b="1" kern="1200">
                          <a:solidFill>
                            <a:schemeClr val="lt1"/>
                          </a:solidFill>
                          <a:latin typeface="Calibri" pitchFamily="34" charset="0"/>
                        </a:defRPr>
                      </a:lvl8pPr>
                      <a:lvl9pPr marL="3657600" algn="l" defTabSz="914400" rtl="0" eaLnBrk="1" latinLnBrk="0" hangingPunct="1">
                        <a:defRPr sz="1800" b="1" kern="1200">
                          <a:solidFill>
                            <a:schemeClr val="lt1"/>
                          </a:solidFill>
                          <a:latin typeface="Calibri" pitchFamily="34" charset="0"/>
                        </a:defRPr>
                      </a:lvl9pPr>
                    </a:lstStyle>
                    <a:p>
                      <a:r>
                        <a:rPr lang="en-ZA" sz="1800" dirty="0"/>
                        <a:t>Scope</a:t>
                      </a:r>
                    </a:p>
                  </a:txBody>
                  <a:tcPr marL="91437" marR="91437" marT="45722" marB="45722">
                    <a:solidFill>
                      <a:srgbClr val="00B050"/>
                    </a:solidFill>
                  </a:tcPr>
                </a:tc>
                <a:tc>
                  <a:txBody>
                    <a:bodyPr/>
                    <a:lstStyle>
                      <a:lvl1pPr marL="0" algn="l" defTabSz="914400" rtl="0" eaLnBrk="1" latinLnBrk="0" hangingPunct="1">
                        <a:defRPr sz="1800" b="1" kern="1200">
                          <a:solidFill>
                            <a:schemeClr val="lt1"/>
                          </a:solidFill>
                          <a:latin typeface="Calibri" pitchFamily="34" charset="0"/>
                        </a:defRPr>
                      </a:lvl1pPr>
                      <a:lvl2pPr marL="457200" algn="l" defTabSz="914400" rtl="0" eaLnBrk="1" latinLnBrk="0" hangingPunct="1">
                        <a:defRPr sz="1800" b="1" kern="1200">
                          <a:solidFill>
                            <a:schemeClr val="lt1"/>
                          </a:solidFill>
                          <a:latin typeface="Calibri" pitchFamily="34" charset="0"/>
                        </a:defRPr>
                      </a:lvl2pPr>
                      <a:lvl3pPr marL="914400" algn="l" defTabSz="914400" rtl="0" eaLnBrk="1" latinLnBrk="0" hangingPunct="1">
                        <a:defRPr sz="1800" b="1" kern="1200">
                          <a:solidFill>
                            <a:schemeClr val="lt1"/>
                          </a:solidFill>
                          <a:latin typeface="Calibri" pitchFamily="34" charset="0"/>
                        </a:defRPr>
                      </a:lvl3pPr>
                      <a:lvl4pPr marL="1371600" algn="l" defTabSz="914400" rtl="0" eaLnBrk="1" latinLnBrk="0" hangingPunct="1">
                        <a:defRPr sz="1800" b="1" kern="1200">
                          <a:solidFill>
                            <a:schemeClr val="lt1"/>
                          </a:solidFill>
                          <a:latin typeface="Calibri" pitchFamily="34" charset="0"/>
                        </a:defRPr>
                      </a:lvl4pPr>
                      <a:lvl5pPr marL="1828800" algn="l" defTabSz="914400" rtl="0" eaLnBrk="1" latinLnBrk="0" hangingPunct="1">
                        <a:defRPr sz="1800" b="1" kern="1200">
                          <a:solidFill>
                            <a:schemeClr val="lt1"/>
                          </a:solidFill>
                          <a:latin typeface="Calibri" pitchFamily="34" charset="0"/>
                        </a:defRPr>
                      </a:lvl5pPr>
                      <a:lvl6pPr marL="2286000" algn="l" defTabSz="914400" rtl="0" eaLnBrk="1" latinLnBrk="0" hangingPunct="1">
                        <a:defRPr sz="1800" b="1" kern="1200">
                          <a:solidFill>
                            <a:schemeClr val="lt1"/>
                          </a:solidFill>
                          <a:latin typeface="Calibri" pitchFamily="34" charset="0"/>
                        </a:defRPr>
                      </a:lvl6pPr>
                      <a:lvl7pPr marL="2743200" algn="l" defTabSz="914400" rtl="0" eaLnBrk="1" latinLnBrk="0" hangingPunct="1">
                        <a:defRPr sz="1800" b="1" kern="1200">
                          <a:solidFill>
                            <a:schemeClr val="lt1"/>
                          </a:solidFill>
                          <a:latin typeface="Calibri" pitchFamily="34" charset="0"/>
                        </a:defRPr>
                      </a:lvl7pPr>
                      <a:lvl8pPr marL="3200400" algn="l" defTabSz="914400" rtl="0" eaLnBrk="1" latinLnBrk="0" hangingPunct="1">
                        <a:defRPr sz="1800" b="1" kern="1200">
                          <a:solidFill>
                            <a:schemeClr val="lt1"/>
                          </a:solidFill>
                          <a:latin typeface="Calibri" pitchFamily="34" charset="0"/>
                        </a:defRPr>
                      </a:lvl8pPr>
                      <a:lvl9pPr marL="3657600" algn="l" defTabSz="914400" rtl="0" eaLnBrk="1" latinLnBrk="0" hangingPunct="1">
                        <a:defRPr sz="1800" b="1" kern="1200">
                          <a:solidFill>
                            <a:schemeClr val="lt1"/>
                          </a:solidFill>
                          <a:latin typeface="Calibri" pitchFamily="34" charset="0"/>
                        </a:defRPr>
                      </a:lvl9pPr>
                    </a:lstStyle>
                    <a:p>
                      <a:r>
                        <a:rPr lang="en-ZA" sz="1800" dirty="0"/>
                        <a:t>Update</a:t>
                      </a:r>
                    </a:p>
                  </a:txBody>
                  <a:tcPr marL="91437" marR="91437" marT="45722" marB="45722">
                    <a:solidFill>
                      <a:srgbClr val="00B050"/>
                    </a:solidFill>
                  </a:tcPr>
                </a:tc>
                <a:extLst>
                  <a:ext uri="{0D108BD9-81ED-4DB2-BD59-A6C34878D82A}">
                    <a16:rowId xmlns:a16="http://schemas.microsoft.com/office/drawing/2014/main" val="10000"/>
                  </a:ext>
                </a:extLst>
              </a:tr>
              <a:tr h="1338210">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ZA" sz="1800" dirty="0" err="1"/>
                        <a:t>Osindiswini</a:t>
                      </a:r>
                      <a:r>
                        <a:rPr lang="en-ZA" sz="1800" dirty="0"/>
                        <a:t> Hospital</a:t>
                      </a:r>
                    </a:p>
                  </a:txBody>
                  <a:tcPr marL="91437" marR="91437" marT="45722" marB="45722">
                    <a:solidFill>
                      <a:schemeClr val="bg1">
                        <a:lumMod val="85000"/>
                      </a:schemeClr>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ZA" sz="1800" dirty="0"/>
                        <a:t>No Water due to Damage Municipal</a:t>
                      </a:r>
                      <a:r>
                        <a:rPr lang="en-ZA" sz="1800" baseline="0" dirty="0"/>
                        <a:t> Supply</a:t>
                      </a:r>
                      <a:endParaRPr lang="en-ZA" sz="1800" dirty="0"/>
                    </a:p>
                  </a:txBody>
                  <a:tcPr marL="91437" marR="91437" marT="45722" marB="45722">
                    <a:solidFill>
                      <a:schemeClr val="bg1">
                        <a:lumMod val="85000"/>
                      </a:schemeClr>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ZA" sz="1800" dirty="0"/>
                        <a:t>Install four 5000 litre </a:t>
                      </a:r>
                      <a:r>
                        <a:rPr lang="en-ZA" sz="1800" dirty="0" err="1"/>
                        <a:t>JoJo</a:t>
                      </a:r>
                      <a:r>
                        <a:rPr lang="en-ZA" sz="1800" dirty="0"/>
                        <a:t> Tanks with two pumps</a:t>
                      </a:r>
                      <a:r>
                        <a:rPr lang="en-ZA" sz="1800" baseline="0" dirty="0"/>
                        <a:t> connected to pump in elevated tank</a:t>
                      </a:r>
                      <a:endParaRPr lang="en-ZA" sz="1800" dirty="0"/>
                    </a:p>
                  </a:txBody>
                  <a:tcPr marL="91437" marR="91437" marT="45722" marB="45722">
                    <a:solidFill>
                      <a:schemeClr val="bg1">
                        <a:lumMod val="85000"/>
                      </a:schemeClr>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ZA" sz="1800" dirty="0"/>
                        <a:t>Work completed </a:t>
                      </a:r>
                      <a:r>
                        <a:rPr kumimoji="0" lang="en-ZA" sz="1800" u="none" strike="noStrike" kern="1200" cap="none" spc="0" normalizeH="0" baseline="0" noProof="0" dirty="0">
                          <a:ln>
                            <a:noFill/>
                          </a:ln>
                          <a:effectLst/>
                          <a:uLnTx/>
                          <a:uFillTx/>
                        </a:rPr>
                        <a:t>and water tanks are filling up the tanks.</a:t>
                      </a:r>
                      <a:r>
                        <a:rPr lang="en-ZA" sz="1800" dirty="0"/>
                        <a:t> The water is still a</a:t>
                      </a:r>
                      <a:r>
                        <a:rPr lang="en-ZA" sz="1800" baseline="0" dirty="0"/>
                        <a:t> challenge as from the report of 11 May 2022</a:t>
                      </a:r>
                      <a:endParaRPr lang="en-ZA" sz="1800" dirty="0"/>
                    </a:p>
                  </a:txBody>
                  <a:tcPr marL="91437" marR="91437" marT="45722" marB="45722">
                    <a:solidFill>
                      <a:schemeClr val="bg1">
                        <a:lumMod val="85000"/>
                      </a:schemeClr>
                    </a:solidFill>
                  </a:tcPr>
                </a:tc>
                <a:extLst>
                  <a:ext uri="{0D108BD9-81ED-4DB2-BD59-A6C34878D82A}">
                    <a16:rowId xmlns:a16="http://schemas.microsoft.com/office/drawing/2014/main" val="10001"/>
                  </a:ext>
                </a:extLst>
              </a:tr>
              <a:tr h="2264662">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ZA" sz="1800" dirty="0"/>
                        <a:t>Mahatma Ghandi Memorial Hospital</a:t>
                      </a:r>
                    </a:p>
                  </a:txBody>
                  <a:tcPr marL="91437" marR="91437" marT="45722" marB="45722">
                    <a:solidFill>
                      <a:schemeClr val="bg1">
                        <a:lumMod val="85000"/>
                      </a:schemeClr>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ZA" sz="1800" dirty="0"/>
                        <a:t>No Water due to Damage Municipal</a:t>
                      </a:r>
                      <a:r>
                        <a:rPr lang="en-ZA" sz="1800" baseline="0" dirty="0"/>
                        <a:t> Supply</a:t>
                      </a:r>
                      <a:endParaRPr lang="en-ZA" sz="1800" dirty="0"/>
                    </a:p>
                    <a:p>
                      <a:r>
                        <a:rPr lang="en-ZA" sz="1800" dirty="0"/>
                        <a:t> </a:t>
                      </a:r>
                    </a:p>
                  </a:txBody>
                  <a:tcPr marL="91437" marR="91437" marT="45722" marB="45722">
                    <a:solidFill>
                      <a:schemeClr val="bg1">
                        <a:lumMod val="85000"/>
                      </a:schemeClr>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ZA" sz="1800" dirty="0"/>
                        <a:t>Installed six</a:t>
                      </a:r>
                      <a:r>
                        <a:rPr lang="en-ZA" sz="1800" baseline="0" dirty="0"/>
                        <a:t> 5000 l </a:t>
                      </a:r>
                      <a:r>
                        <a:rPr lang="en-ZA" sz="1800" baseline="0" dirty="0" err="1"/>
                        <a:t>jojo</a:t>
                      </a:r>
                      <a:r>
                        <a:rPr lang="en-ZA" sz="1800" baseline="0" dirty="0"/>
                        <a:t> tanks with two pumps that pump water into elevated Tanks</a:t>
                      </a:r>
                      <a:endParaRPr lang="en-ZA" sz="1800" dirty="0"/>
                    </a:p>
                  </a:txBody>
                  <a:tcPr marL="91437" marR="91437" marT="45722" marB="45722">
                    <a:solidFill>
                      <a:schemeClr val="bg1">
                        <a:lumMod val="85000"/>
                      </a:schemeClr>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ZA" sz="1800" dirty="0"/>
                        <a:t>Work completed and water tanks are filling up the tanks.</a:t>
                      </a:r>
                      <a:r>
                        <a:rPr lang="en-ZA" sz="1800" baseline="0" dirty="0"/>
                        <a:t> The flush masters are not working due to pressure and the  Institution has issued an order for a booster pump. </a:t>
                      </a:r>
                      <a:r>
                        <a:rPr lang="en-ZA" sz="1800" dirty="0"/>
                        <a:t>The water is still a</a:t>
                      </a:r>
                      <a:r>
                        <a:rPr lang="en-ZA" sz="1800" baseline="0" dirty="0"/>
                        <a:t> challenge as from the report of 11 May 2022</a:t>
                      </a:r>
                      <a:endParaRPr lang="en-ZA" sz="1800" dirty="0"/>
                    </a:p>
                  </a:txBody>
                  <a:tcPr marL="91437" marR="91437" marT="45722" marB="45722">
                    <a:solidFill>
                      <a:schemeClr val="bg1">
                        <a:lumMod val="85000"/>
                      </a:schemeClr>
                    </a:solidFill>
                  </a:tcPr>
                </a:tc>
                <a:extLst>
                  <a:ext uri="{0D108BD9-81ED-4DB2-BD59-A6C34878D82A}">
                    <a16:rowId xmlns:a16="http://schemas.microsoft.com/office/drawing/2014/main" val="10002"/>
                  </a:ext>
                </a:extLst>
              </a:tr>
              <a:tr h="1647028">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ZA" sz="1800" dirty="0" err="1"/>
                        <a:t>Kwadabeka</a:t>
                      </a:r>
                      <a:r>
                        <a:rPr lang="en-ZA" sz="1800" dirty="0"/>
                        <a:t> CHC</a:t>
                      </a:r>
                    </a:p>
                  </a:txBody>
                  <a:tcPr marL="91437" marR="91437" marT="45722" marB="45722">
                    <a:solidFill>
                      <a:schemeClr val="bg1">
                        <a:lumMod val="85000"/>
                      </a:schemeClr>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ZA" sz="1800" dirty="0"/>
                        <a:t>No Water due to Damage Municipal</a:t>
                      </a:r>
                      <a:r>
                        <a:rPr lang="en-ZA" sz="1800" baseline="0" dirty="0"/>
                        <a:t> Supply</a:t>
                      </a:r>
                      <a:endParaRPr lang="en-ZA" sz="1800" dirty="0"/>
                    </a:p>
                    <a:p>
                      <a:r>
                        <a:rPr lang="en-ZA" sz="1800" dirty="0"/>
                        <a:t> </a:t>
                      </a:r>
                    </a:p>
                  </a:txBody>
                  <a:tcPr marL="91437" marR="91437" marT="45722" marB="45722">
                    <a:solidFill>
                      <a:schemeClr val="bg1">
                        <a:lumMod val="85000"/>
                      </a:schemeClr>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ZA" sz="1800" dirty="0"/>
                        <a:t>Installed four</a:t>
                      </a:r>
                      <a:r>
                        <a:rPr lang="en-ZA" sz="1800" baseline="0" dirty="0"/>
                        <a:t> 5000 litre </a:t>
                      </a:r>
                      <a:r>
                        <a:rPr lang="en-ZA" sz="1800" baseline="0" dirty="0" err="1"/>
                        <a:t>jojo</a:t>
                      </a:r>
                      <a:r>
                        <a:rPr lang="en-ZA" sz="1800" baseline="0" dirty="0"/>
                        <a:t> tanks with two pumps. Those pumps feeds water into elevated Tanks</a:t>
                      </a:r>
                      <a:endParaRPr lang="en-ZA" sz="1800" dirty="0"/>
                    </a:p>
                  </a:txBody>
                  <a:tcPr marL="91437" marR="91437" marT="45722" marB="45722">
                    <a:solidFill>
                      <a:schemeClr val="bg1">
                        <a:lumMod val="85000"/>
                      </a:schemeClr>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ZA" sz="1800" dirty="0" err="1"/>
                        <a:t>Jojo</a:t>
                      </a:r>
                      <a:r>
                        <a:rPr lang="en-ZA" sz="1800" dirty="0"/>
                        <a:t> tanks</a:t>
                      </a:r>
                      <a:r>
                        <a:rPr lang="en-ZA" sz="1800" baseline="0" dirty="0"/>
                        <a:t> and piping complete. Pumps installed 12 May 2022. </a:t>
                      </a:r>
                      <a:r>
                        <a:rPr lang="en-ZA" sz="1800" dirty="0"/>
                        <a:t>The water is still a</a:t>
                      </a:r>
                      <a:r>
                        <a:rPr lang="en-ZA" sz="1800" baseline="0" dirty="0"/>
                        <a:t> challenge as from the report of 11 May 2022</a:t>
                      </a:r>
                      <a:endParaRPr lang="en-ZA" sz="1800" dirty="0"/>
                    </a:p>
                  </a:txBody>
                  <a:tcPr marL="91437" marR="91437" marT="45722" marB="45722">
                    <a:solidFill>
                      <a:schemeClr val="bg1">
                        <a:lumMod val="85000"/>
                      </a:schemeClr>
                    </a:solidFill>
                  </a:tcPr>
                </a:tc>
                <a:extLst>
                  <a:ext uri="{0D108BD9-81ED-4DB2-BD59-A6C34878D82A}">
                    <a16:rowId xmlns:a16="http://schemas.microsoft.com/office/drawing/2014/main" val="10003"/>
                  </a:ext>
                </a:extLst>
              </a:tr>
            </a:tbl>
          </a:graphicData>
        </a:graphic>
      </p:graphicFrame>
      <p:sp>
        <p:nvSpPr>
          <p:cNvPr id="9" name="CustomShape 4">
            <a:extLst>
              <a:ext uri="{FF2B5EF4-FFF2-40B4-BE49-F238E27FC236}">
                <a16:creationId xmlns:a16="http://schemas.microsoft.com/office/drawing/2014/main" id="{AB986FB3-EFFE-DB80-06F6-40E5A85E83BC}"/>
              </a:ext>
            </a:extLst>
          </p:cNvPr>
          <p:cNvSpPr/>
          <p:nvPr/>
        </p:nvSpPr>
        <p:spPr>
          <a:xfrm>
            <a:off x="3324225" y="66675"/>
            <a:ext cx="8604250" cy="720725"/>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hangingPunct="1">
              <a:buFont typeface="Arial" panose="020B0604020202020204" pitchFamily="34" charset="0"/>
              <a:buNone/>
              <a:defRPr/>
            </a:pPr>
            <a:r>
              <a:rPr sz="2400" b="1" noProof="1">
                <a:latin typeface="Arial" charset="0"/>
                <a:ea typeface="Arial" charset="0"/>
                <a:sym typeface="+mn-ea"/>
              </a:rPr>
              <a:t>HEALTH FACILITIES WATER DISRUPTION ISSUES</a:t>
            </a:r>
            <a:endParaRPr sz="2400" b="1" noProof="1">
              <a:solidFill>
                <a:srgbClr val="000000"/>
              </a:solidFill>
              <a:latin typeface="Arial" charset="0"/>
              <a:ea typeface="DejaVu Sans"/>
              <a:sym typeface="+mn-ea"/>
            </a:endParaRPr>
          </a:p>
        </p:txBody>
      </p:sp>
    </p:spTree>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9">
            <a:extLst>
              <a:ext uri="{FF2B5EF4-FFF2-40B4-BE49-F238E27FC236}">
                <a16:creationId xmlns:a16="http://schemas.microsoft.com/office/drawing/2014/main" id="{8E6B4929-E9C0-772D-EFD2-0B366F8BDBA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68C1A368-2917-47C7-9F97-EBC8BA30E5EA}" type="slidenum">
              <a:rPr lang="en-US" altLang="en-US" sz="1600">
                <a:solidFill>
                  <a:srgbClr val="FFFFFF"/>
                </a:solidFill>
                <a:latin typeface="Calibri" panose="020F0502020204030204" pitchFamily="34" charset="0"/>
              </a:rPr>
              <a:pPr/>
              <a:t>23</a:t>
            </a:fld>
            <a:endParaRPr lang="en-US" altLang="en-US" sz="1600">
              <a:solidFill>
                <a:srgbClr val="FFFFFF"/>
              </a:solidFill>
              <a:latin typeface="Calibri" panose="020F0502020204030204" pitchFamily="34" charset="0"/>
            </a:endParaRPr>
          </a:p>
        </p:txBody>
      </p:sp>
      <p:sp>
        <p:nvSpPr>
          <p:cNvPr id="51203" name="Slide Number Placeholder 3">
            <a:extLst>
              <a:ext uri="{FF2B5EF4-FFF2-40B4-BE49-F238E27FC236}">
                <a16:creationId xmlns:a16="http://schemas.microsoft.com/office/drawing/2014/main" id="{734023C6-24D3-5D3A-E6B6-7A6D18B5D550}"/>
              </a:ext>
            </a:extLst>
          </p:cNvPr>
          <p:cNvSpPr txBox="1">
            <a:spLocks noChangeArrowheads="1"/>
          </p:cNvSpPr>
          <p:nvPr/>
        </p:nvSpPr>
        <p:spPr bwMode="auto">
          <a:xfrm>
            <a:off x="1558925" y="644842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US" altLang="en-US" sz="1200">
              <a:latin typeface="Calibri" panose="020F0502020204030204" pitchFamily="34" charset="0"/>
            </a:endParaRPr>
          </a:p>
        </p:txBody>
      </p:sp>
      <p:sp>
        <p:nvSpPr>
          <p:cNvPr id="51204" name="Rectangle 24">
            <a:extLst>
              <a:ext uri="{FF2B5EF4-FFF2-40B4-BE49-F238E27FC236}">
                <a16:creationId xmlns:a16="http://schemas.microsoft.com/office/drawing/2014/main" id="{47DC0911-55AE-E2A1-91D0-BA8BDF74C2C0}"/>
              </a:ext>
            </a:extLst>
          </p:cNvPr>
          <p:cNvSpPr>
            <a:spLocks noChangeArrowheads="1"/>
          </p:cNvSpPr>
          <p:nvPr/>
        </p:nvSpPr>
        <p:spPr bwMode="auto">
          <a:xfrm rot="-5399999">
            <a:off x="2880519" y="1921669"/>
            <a:ext cx="46037"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lnSpc>
                <a:spcPct val="107000"/>
              </a:lnSpc>
              <a:spcAft>
                <a:spcPts val="800"/>
              </a:spcAft>
              <a:buFont typeface="Arial" panose="020B0604020202020204" pitchFamily="34" charset="0"/>
              <a:buNone/>
            </a:pPr>
            <a:r>
              <a:rPr lang="en-ZA" altLang="en-US" sz="1000" b="1">
                <a:latin typeface="Calibri" panose="020F0502020204030204" pitchFamily="34" charset="0"/>
                <a:cs typeface="Arial" panose="020B0604020202020204" pitchFamily="34" charset="0"/>
              </a:rPr>
              <a:t> </a:t>
            </a:r>
            <a:endParaRPr lang="en-ZA" altLang="en-US" sz="1000">
              <a:latin typeface="Calibri" panose="020F0502020204030204" pitchFamily="34" charset="0"/>
              <a:cs typeface="Times New Roman" panose="02020603050405020304" pitchFamily="18" charset="0"/>
            </a:endParaRPr>
          </a:p>
        </p:txBody>
      </p:sp>
      <p:grpSp>
        <p:nvGrpSpPr>
          <p:cNvPr id="51205" name="Group 37">
            <a:extLst>
              <a:ext uri="{FF2B5EF4-FFF2-40B4-BE49-F238E27FC236}">
                <a16:creationId xmlns:a16="http://schemas.microsoft.com/office/drawing/2014/main" id="{0A420AC0-1C87-348B-8C1F-A95BFD0C83B0}"/>
              </a:ext>
            </a:extLst>
          </p:cNvPr>
          <p:cNvGrpSpPr>
            <a:grpSpLocks/>
          </p:cNvGrpSpPr>
          <p:nvPr/>
        </p:nvGrpSpPr>
        <p:grpSpPr bwMode="auto">
          <a:xfrm>
            <a:off x="2811463" y="2005013"/>
            <a:ext cx="141287" cy="34925"/>
            <a:chOff x="0" y="0"/>
            <a:chExt cx="141039" cy="35165"/>
          </a:xfrm>
        </p:grpSpPr>
        <p:sp>
          <p:nvSpPr>
            <p:cNvPr id="51262" name="Rectangle 38">
              <a:extLst>
                <a:ext uri="{FF2B5EF4-FFF2-40B4-BE49-F238E27FC236}">
                  <a16:creationId xmlns:a16="http://schemas.microsoft.com/office/drawing/2014/main" id="{9172ECEF-B8CF-CC45-E138-29886DB9359C}"/>
                </a:ext>
              </a:extLst>
            </p:cNvPr>
            <p:cNvSpPr>
              <a:spLocks noChangeArrowheads="1"/>
            </p:cNvSpPr>
            <p:nvPr/>
          </p:nvSpPr>
          <p:spPr bwMode="auto">
            <a:xfrm rot="-5399999">
              <a:off x="70406" y="-82010"/>
              <a:ext cx="46769" cy="18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lnSpc>
                  <a:spcPct val="107000"/>
                </a:lnSpc>
                <a:spcAft>
                  <a:spcPts val="800"/>
                </a:spcAft>
                <a:buFont typeface="Arial" panose="020B0604020202020204" pitchFamily="34" charset="0"/>
                <a:buNone/>
              </a:pPr>
              <a:r>
                <a:rPr lang="en-ZA" altLang="en-US" sz="1000" b="1" i="1">
                  <a:latin typeface="Calibri" panose="020F0502020204030204" pitchFamily="34" charset="0"/>
                  <a:cs typeface="Arial" panose="020B0604020202020204" pitchFamily="34" charset="0"/>
                </a:rPr>
                <a:t> </a:t>
              </a:r>
              <a:endParaRPr lang="en-ZA" altLang="en-US" sz="1000">
                <a:latin typeface="Calibri" panose="020F0502020204030204" pitchFamily="34" charset="0"/>
                <a:cs typeface="Times New Roman" panose="02020603050405020304" pitchFamily="18" charset="0"/>
              </a:endParaRPr>
            </a:p>
          </p:txBody>
        </p:sp>
      </p:grpSp>
      <p:sp>
        <p:nvSpPr>
          <p:cNvPr id="51206" name="Title 5">
            <a:extLst>
              <a:ext uri="{FF2B5EF4-FFF2-40B4-BE49-F238E27FC236}">
                <a16:creationId xmlns:a16="http://schemas.microsoft.com/office/drawing/2014/main" id="{1F4C10EC-082F-3B5D-A44F-61435987FDDF}"/>
              </a:ext>
            </a:extLst>
          </p:cNvPr>
          <p:cNvSpPr>
            <a:spLocks noGrp="1" noChangeArrowheads="1"/>
          </p:cNvSpPr>
          <p:nvPr>
            <p:ph type="title"/>
          </p:nvPr>
        </p:nvSpPr>
        <p:spPr>
          <a:xfrm>
            <a:off x="681038" y="525463"/>
            <a:ext cx="10186987" cy="561975"/>
          </a:xfrm>
        </p:spPr>
        <p:txBody>
          <a:bodyPr/>
          <a:lstStyle/>
          <a:p>
            <a:pPr algn="ctr" eaLnBrk="1" hangingPunct="1"/>
            <a:r>
              <a:rPr lang="en-US" altLang="en-US" sz="1800" b="1">
                <a:latin typeface="Arial" panose="020B0604020202020204" pitchFamily="34" charset="0"/>
                <a:cs typeface="Arial" panose="020B0604020202020204" pitchFamily="34" charset="0"/>
              </a:rPr>
              <a:t>IMPLEMENTATION OF IMMEDIATE RESPONSE BY HUMAN SETTLEMENTS</a:t>
            </a:r>
            <a:endParaRPr lang="en-ZA" altLang="en-US" sz="1800" b="1">
              <a:solidFill>
                <a:srgbClr val="FFFFFF"/>
              </a:solidFill>
              <a:latin typeface="Arial" panose="020B0604020202020204" pitchFamily="34" charset="0"/>
              <a:cs typeface="Arial" panose="020B0604020202020204" pitchFamily="34" charset="0"/>
            </a:endParaRPr>
          </a:p>
        </p:txBody>
      </p:sp>
      <p:sp>
        <p:nvSpPr>
          <p:cNvPr id="51207" name="Rectangle 2">
            <a:extLst>
              <a:ext uri="{FF2B5EF4-FFF2-40B4-BE49-F238E27FC236}">
                <a16:creationId xmlns:a16="http://schemas.microsoft.com/office/drawing/2014/main" id="{6F0612DD-256F-7304-52AC-399B9205F4C6}"/>
              </a:ext>
            </a:extLst>
          </p:cNvPr>
          <p:cNvSpPr>
            <a:spLocks noChangeArrowheads="1"/>
          </p:cNvSpPr>
          <p:nvPr/>
        </p:nvSpPr>
        <p:spPr bwMode="auto">
          <a:xfrm>
            <a:off x="231775" y="1177925"/>
            <a:ext cx="117284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buFont typeface="Wingdings" panose="05000000000000000000" pitchFamily="2" charset="2"/>
              <a:buChar char="§"/>
            </a:pPr>
            <a:r>
              <a:rPr lang="en-US" altLang="en-US" sz="1600">
                <a:latin typeface="Calibri" panose="020F0502020204030204" pitchFamily="34" charset="0"/>
                <a:cs typeface="Arial" panose="020B0604020202020204" pitchFamily="34" charset="0"/>
              </a:rPr>
              <a:t>Phase 1 procurement finalized for the construction of TRUs in all affected Districts. </a:t>
            </a:r>
          </a:p>
          <a:p>
            <a:pPr algn="just" eaLnBrk="1" hangingPunct="1">
              <a:buFont typeface="Wingdings" panose="05000000000000000000" pitchFamily="2" charset="2"/>
              <a:buChar char="§"/>
            </a:pPr>
            <a:r>
              <a:rPr lang="en-US" altLang="en-US" sz="1600">
                <a:latin typeface="Calibri" panose="020F0502020204030204" pitchFamily="34" charset="0"/>
                <a:cs typeface="Arial" panose="020B0604020202020204" pitchFamily="34" charset="0"/>
              </a:rPr>
              <a:t>Construction of 1810 units has commenced in all affected districts. </a:t>
            </a:r>
          </a:p>
          <a:p>
            <a:pPr algn="just" eaLnBrk="1" hangingPunct="1">
              <a:buFont typeface="Wingdings" panose="05000000000000000000" pitchFamily="2" charset="2"/>
              <a:buChar char="§"/>
            </a:pPr>
            <a:r>
              <a:rPr lang="en-US" altLang="en-US" sz="1600">
                <a:latin typeface="Calibri" panose="020F0502020204030204" pitchFamily="34" charset="0"/>
                <a:cs typeface="Arial" panose="020B0604020202020204" pitchFamily="34" charset="0"/>
              </a:rPr>
              <a:t>Beneficiary profiling and assessments have commenced in all districts.</a:t>
            </a:r>
          </a:p>
          <a:p>
            <a:pPr algn="just" eaLnBrk="1" hangingPunct="1">
              <a:buFont typeface="Wingdings" panose="05000000000000000000" pitchFamily="2" charset="2"/>
              <a:buChar char="§"/>
            </a:pPr>
            <a:r>
              <a:rPr lang="en-US" altLang="en-US" sz="1600">
                <a:latin typeface="Calibri" panose="020F0502020204030204" pitchFamily="34" charset="0"/>
                <a:cs typeface="Arial" panose="020B0604020202020204" pitchFamily="34" charset="0"/>
              </a:rPr>
              <a:t>Meeting held with NHFC and NHBRC to refine and operationalize the voucher system to repair partially damaged units. </a:t>
            </a:r>
          </a:p>
          <a:p>
            <a:pPr algn="just" eaLnBrk="1" hangingPunct="1">
              <a:buFont typeface="Wingdings" panose="05000000000000000000" pitchFamily="2" charset="2"/>
              <a:buChar char="§"/>
            </a:pPr>
            <a:r>
              <a:rPr lang="en-US" altLang="en-US" sz="1600">
                <a:latin typeface="Calibri" panose="020F0502020204030204" pitchFamily="34" charset="0"/>
                <a:cs typeface="Arial" panose="020B0604020202020204" pitchFamily="34" charset="0"/>
              </a:rPr>
              <a:t>Assessment tool for uniformity is available, NHBRC has submitted. Vouchers to be categorized according to severity of damage and work order will be issued to contractors on database. Payment will be done by NHFC for completed work.</a:t>
            </a:r>
          </a:p>
          <a:p>
            <a:pPr eaLnBrk="1" hangingPunct="1">
              <a:buFont typeface="Arial" panose="020B0604020202020204" pitchFamily="34" charset="0"/>
              <a:buNone/>
            </a:pPr>
            <a:endParaRPr lang="en-US" altLang="en-US">
              <a:latin typeface="Calibri" panose="020F050202020403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7F78E62A-6F6F-6226-5C21-B2653CFC1CCE}"/>
              </a:ext>
            </a:extLst>
          </p:cNvPr>
          <p:cNvGraphicFramePr>
            <a:graphicFrameLocks noGrp="1"/>
          </p:cNvGraphicFramePr>
          <p:nvPr/>
        </p:nvGraphicFramePr>
        <p:xfrm>
          <a:off x="315913" y="2855913"/>
          <a:ext cx="11644312" cy="3335337"/>
        </p:xfrm>
        <a:graphic>
          <a:graphicData uri="http://schemas.openxmlformats.org/drawingml/2006/table">
            <a:tbl>
              <a:tblPr/>
              <a:tblGrid>
                <a:gridCol w="2974806">
                  <a:extLst>
                    <a:ext uri="{9D8B030D-6E8A-4147-A177-3AD203B41FA5}">
                      <a16:colId xmlns:a16="http://schemas.microsoft.com/office/drawing/2014/main" val="20000"/>
                    </a:ext>
                  </a:extLst>
                </a:gridCol>
                <a:gridCol w="4841763">
                  <a:extLst>
                    <a:ext uri="{9D8B030D-6E8A-4147-A177-3AD203B41FA5}">
                      <a16:colId xmlns:a16="http://schemas.microsoft.com/office/drawing/2014/main" val="20001"/>
                    </a:ext>
                  </a:extLst>
                </a:gridCol>
                <a:gridCol w="3827743">
                  <a:extLst>
                    <a:ext uri="{9D8B030D-6E8A-4147-A177-3AD203B41FA5}">
                      <a16:colId xmlns:a16="http://schemas.microsoft.com/office/drawing/2014/main" val="20002"/>
                    </a:ext>
                  </a:extLst>
                </a:gridCol>
              </a:tblGrid>
              <a:tr h="413111">
                <a:tc>
                  <a:txBody>
                    <a:bodyPr/>
                    <a:lstStyle/>
                    <a:p>
                      <a:pPr algn="ctr" fontAlgn="ctr"/>
                      <a:r>
                        <a:rPr lang="en-ZA" sz="1400" b="1" i="0" u="none" strike="noStrike" dirty="0">
                          <a:solidFill>
                            <a:srgbClr val="000000"/>
                          </a:solidFill>
                          <a:effectLst/>
                          <a:latin typeface="Arial" charset="0"/>
                          <a:cs typeface="Arial" charset="0"/>
                        </a:rPr>
                        <a:t>Activity/ Milestone</a:t>
                      </a:r>
                    </a:p>
                  </a:txBody>
                  <a:tcPr marL="6313" marR="6313"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ZA" sz="1400" b="1" i="0" u="none" strike="noStrike" dirty="0">
                          <a:solidFill>
                            <a:srgbClr val="000000"/>
                          </a:solidFill>
                          <a:effectLst/>
                          <a:latin typeface="Arial" charset="0"/>
                          <a:cs typeface="Arial" charset="0"/>
                        </a:rPr>
                        <a:t>DISTRICT MUNICIPALITY</a:t>
                      </a:r>
                    </a:p>
                  </a:txBody>
                  <a:tcPr marL="6313" marR="6313"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ZA" sz="1400" b="1" i="0" u="none" strike="noStrike" dirty="0">
                          <a:solidFill>
                            <a:srgbClr val="000000"/>
                          </a:solidFill>
                          <a:effectLst/>
                          <a:latin typeface="Arial" charset="0"/>
                          <a:cs typeface="Arial" charset="0"/>
                        </a:rPr>
                        <a:t>ALLOCATED UNITS</a:t>
                      </a:r>
                    </a:p>
                  </a:txBody>
                  <a:tcPr marL="6313" marR="6313"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0"/>
                  </a:ext>
                </a:extLst>
              </a:tr>
              <a:tr h="219695">
                <a:tc rowSpan="12">
                  <a:txBody>
                    <a:bodyPr/>
                    <a:lstStyle/>
                    <a:p>
                      <a:pPr algn="ctr" fontAlgn="ctr"/>
                      <a:r>
                        <a:rPr lang="en-ZA" sz="1400" b="0" i="0" u="none" strike="noStrike" dirty="0">
                          <a:solidFill>
                            <a:srgbClr val="000000"/>
                          </a:solidFill>
                          <a:effectLst/>
                          <a:latin typeface="Arial" charset="0"/>
                          <a:cs typeface="Arial" charset="0"/>
                        </a:rPr>
                        <a:t>TEMPORARY RESIDENTIAL</a:t>
                      </a:r>
                      <a:r>
                        <a:rPr lang="en-ZA" sz="1400" b="0" i="0" u="none" strike="noStrike" baseline="0" dirty="0">
                          <a:solidFill>
                            <a:srgbClr val="000000"/>
                          </a:solidFill>
                          <a:effectLst/>
                          <a:latin typeface="Arial" charset="0"/>
                          <a:cs typeface="Arial" charset="0"/>
                        </a:rPr>
                        <a:t> UNITS</a:t>
                      </a:r>
                      <a:r>
                        <a:rPr lang="en-ZA" sz="1400" b="0" i="0" u="none" strike="noStrike" dirty="0">
                          <a:solidFill>
                            <a:srgbClr val="000000"/>
                          </a:solidFill>
                          <a:effectLst/>
                          <a:latin typeface="Arial" charset="0"/>
                          <a:cs typeface="Arial" charset="0"/>
                        </a:rPr>
                        <a:t> (TRUs)</a:t>
                      </a:r>
                    </a:p>
                  </a:txBody>
                  <a:tcPr marL="6313" marR="6313" marT="6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ctr"/>
                      <a:r>
                        <a:rPr lang="en-ZA" sz="1400" b="0" i="0" u="none" strike="noStrike" dirty="0" err="1">
                          <a:solidFill>
                            <a:srgbClr val="000000"/>
                          </a:solidFill>
                          <a:effectLst/>
                          <a:latin typeface="Arial" charset="0"/>
                          <a:cs typeface="Arial" charset="0"/>
                        </a:rPr>
                        <a:t>ILembe</a:t>
                      </a:r>
                      <a:endParaRPr lang="en-ZA" sz="1400" b="0" i="0" u="none" strike="noStrike" dirty="0">
                        <a:solidFill>
                          <a:srgbClr val="000000"/>
                        </a:solidFill>
                        <a:effectLst/>
                        <a:latin typeface="Arial" charset="0"/>
                        <a:cs typeface="Arial" charset="0"/>
                      </a:endParaRPr>
                    </a:p>
                  </a:txBody>
                  <a:tcPr marL="6313" marR="6313" marT="63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a:solidFill>
                            <a:srgbClr val="000000"/>
                          </a:solidFill>
                          <a:effectLst/>
                          <a:latin typeface="Arial" charset="0"/>
                          <a:cs typeface="Arial" charset="0"/>
                        </a:rPr>
                        <a:t>200</a:t>
                      </a:r>
                    </a:p>
                  </a:txBody>
                  <a:tcPr marL="6313" marR="6313"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9695">
                <a:tc vMerge="1">
                  <a:txBody>
                    <a:bodyPr/>
                    <a:lstStyle/>
                    <a:p>
                      <a:endParaRPr lang="en-US"/>
                    </a:p>
                  </a:txBody>
                  <a:tcPr/>
                </a:tc>
                <a:tc vMerge="1">
                  <a:txBody>
                    <a:bodyPr/>
                    <a:lstStyle/>
                    <a:p>
                      <a:endParaRPr lang="en-US"/>
                    </a:p>
                  </a:txBody>
                  <a:tcPr/>
                </a:tc>
                <a:tc>
                  <a:txBody>
                    <a:bodyPr/>
                    <a:lstStyle/>
                    <a:p>
                      <a:pPr algn="ctr" fontAlgn="b"/>
                      <a:r>
                        <a:rPr lang="en-ZA" sz="1400" b="0" i="0" u="none" strike="noStrike" dirty="0">
                          <a:solidFill>
                            <a:srgbClr val="000000"/>
                          </a:solidFill>
                          <a:effectLst/>
                          <a:latin typeface="Arial" charset="0"/>
                          <a:cs typeface="Arial" charset="0"/>
                        </a:rPr>
                        <a:t>200</a:t>
                      </a:r>
                    </a:p>
                  </a:txBody>
                  <a:tcPr marL="6313" marR="6313"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9695">
                <a:tc vMerge="1">
                  <a:txBody>
                    <a:bodyPr/>
                    <a:lstStyle/>
                    <a:p>
                      <a:endParaRPr lang="en-US"/>
                    </a:p>
                  </a:txBody>
                  <a:tcPr/>
                </a:tc>
                <a:tc>
                  <a:txBody>
                    <a:bodyPr/>
                    <a:lstStyle/>
                    <a:p>
                      <a:pPr algn="l" fontAlgn="b"/>
                      <a:r>
                        <a:rPr lang="en-ZA" sz="1400" b="0" i="0" u="none" strike="noStrike" dirty="0" err="1">
                          <a:solidFill>
                            <a:srgbClr val="000000"/>
                          </a:solidFill>
                          <a:effectLst/>
                          <a:latin typeface="Arial" charset="0"/>
                          <a:cs typeface="Arial" charset="0"/>
                        </a:rPr>
                        <a:t>UGu</a:t>
                      </a:r>
                      <a:endParaRPr lang="en-ZA" sz="1400" b="0" i="0" u="none" strike="noStrike" dirty="0">
                        <a:solidFill>
                          <a:srgbClr val="000000"/>
                        </a:solidFill>
                        <a:effectLst/>
                        <a:latin typeface="Arial" charset="0"/>
                        <a:cs typeface="Arial" charset="0"/>
                      </a:endParaRPr>
                    </a:p>
                  </a:txBody>
                  <a:tcPr marL="6313" marR="6313" marT="63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charset="0"/>
                          <a:cs typeface="Arial" charset="0"/>
                        </a:rPr>
                        <a:t>200</a:t>
                      </a:r>
                    </a:p>
                  </a:txBody>
                  <a:tcPr marL="6313" marR="6313"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5889">
                <a:tc vMerge="1">
                  <a:txBody>
                    <a:bodyPr/>
                    <a:lstStyle/>
                    <a:p>
                      <a:endParaRPr lang="en-US"/>
                    </a:p>
                  </a:txBody>
                  <a:tcPr/>
                </a:tc>
                <a:tc>
                  <a:txBody>
                    <a:bodyPr/>
                    <a:lstStyle/>
                    <a:p>
                      <a:pPr algn="l" fontAlgn="ctr"/>
                      <a:r>
                        <a:rPr lang="en-ZA" sz="1400" b="0" i="0" u="none" strike="noStrike" dirty="0" err="1">
                          <a:solidFill>
                            <a:srgbClr val="000000"/>
                          </a:solidFill>
                          <a:effectLst/>
                          <a:latin typeface="Arial" charset="0"/>
                          <a:cs typeface="Arial" charset="0"/>
                        </a:rPr>
                        <a:t>EThekwini</a:t>
                      </a:r>
                      <a:endParaRPr lang="en-ZA" sz="1400" b="0" i="0" u="none" strike="noStrike" dirty="0">
                        <a:solidFill>
                          <a:srgbClr val="000000"/>
                        </a:solidFill>
                        <a:effectLst/>
                        <a:latin typeface="Arial" charset="0"/>
                        <a:cs typeface="Arial" charset="0"/>
                      </a:endParaRPr>
                    </a:p>
                  </a:txBody>
                  <a:tcPr marL="6313" marR="6313" marT="63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charset="0"/>
                          <a:cs typeface="Arial" charset="0"/>
                        </a:rPr>
                        <a:t>600</a:t>
                      </a:r>
                    </a:p>
                  </a:txBody>
                  <a:tcPr marL="6313" marR="6313"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9695">
                <a:tc vMerge="1">
                  <a:txBody>
                    <a:bodyPr/>
                    <a:lstStyle/>
                    <a:p>
                      <a:endParaRPr lang="en-US"/>
                    </a:p>
                  </a:txBody>
                  <a:tcPr/>
                </a:tc>
                <a:tc>
                  <a:txBody>
                    <a:bodyPr/>
                    <a:lstStyle/>
                    <a:p>
                      <a:pPr algn="l" fontAlgn="b"/>
                      <a:r>
                        <a:rPr lang="en-ZA" sz="1400" b="0" i="0" u="none" strike="noStrike" dirty="0">
                          <a:solidFill>
                            <a:srgbClr val="000000"/>
                          </a:solidFill>
                          <a:effectLst/>
                          <a:latin typeface="Arial" charset="0"/>
                          <a:cs typeface="Arial" charset="0"/>
                        </a:rPr>
                        <a:t>King </a:t>
                      </a:r>
                      <a:r>
                        <a:rPr lang="en-ZA" sz="1400" b="0" i="0" u="none" strike="noStrike" dirty="0" err="1">
                          <a:solidFill>
                            <a:srgbClr val="000000"/>
                          </a:solidFill>
                          <a:effectLst/>
                          <a:latin typeface="Arial" charset="0"/>
                          <a:cs typeface="Arial" charset="0"/>
                        </a:rPr>
                        <a:t>Cetshwayo</a:t>
                      </a:r>
                      <a:endParaRPr lang="en-ZA" sz="1400" b="0" i="0" u="none" strike="noStrike" dirty="0">
                        <a:solidFill>
                          <a:srgbClr val="000000"/>
                        </a:solidFill>
                        <a:effectLst/>
                        <a:latin typeface="Arial" charset="0"/>
                        <a:cs typeface="Arial" charset="0"/>
                      </a:endParaRPr>
                    </a:p>
                  </a:txBody>
                  <a:tcPr marL="6313" marR="6313" marT="63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charset="0"/>
                          <a:cs typeface="Arial" charset="0"/>
                        </a:rPr>
                        <a:t>40</a:t>
                      </a:r>
                    </a:p>
                  </a:txBody>
                  <a:tcPr marL="6313" marR="6313"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9695">
                <a:tc vMerge="1">
                  <a:txBody>
                    <a:bodyPr/>
                    <a:lstStyle/>
                    <a:p>
                      <a:endParaRPr lang="en-US"/>
                    </a:p>
                  </a:txBody>
                  <a:tcPr/>
                </a:tc>
                <a:tc>
                  <a:txBody>
                    <a:bodyPr/>
                    <a:lstStyle/>
                    <a:p>
                      <a:pPr algn="l" fontAlgn="b"/>
                      <a:r>
                        <a:rPr lang="en-ZA" sz="1400" b="0" i="0" u="none" strike="noStrike" dirty="0">
                          <a:solidFill>
                            <a:srgbClr val="000000"/>
                          </a:solidFill>
                          <a:effectLst/>
                          <a:latin typeface="Arial" charset="0"/>
                          <a:cs typeface="Arial" charset="0"/>
                        </a:rPr>
                        <a:t>uMkhanyakude</a:t>
                      </a:r>
                    </a:p>
                  </a:txBody>
                  <a:tcPr marL="6313" marR="6313" marT="63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charset="0"/>
                          <a:cs typeface="Arial" charset="0"/>
                        </a:rPr>
                        <a:t>40</a:t>
                      </a:r>
                    </a:p>
                  </a:txBody>
                  <a:tcPr marL="6313" marR="6313"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9695">
                <a:tc vMerge="1">
                  <a:txBody>
                    <a:bodyPr/>
                    <a:lstStyle/>
                    <a:p>
                      <a:endParaRPr lang="en-US"/>
                    </a:p>
                  </a:txBody>
                  <a:tcPr/>
                </a:tc>
                <a:tc>
                  <a:txBody>
                    <a:bodyPr/>
                    <a:lstStyle/>
                    <a:p>
                      <a:pPr algn="l" fontAlgn="b"/>
                      <a:r>
                        <a:rPr lang="en-ZA" sz="1400" b="0" i="0" u="none" strike="noStrike" dirty="0">
                          <a:solidFill>
                            <a:srgbClr val="000000"/>
                          </a:solidFill>
                          <a:effectLst/>
                          <a:latin typeface="Arial" charset="0"/>
                          <a:cs typeface="Arial" charset="0"/>
                        </a:rPr>
                        <a:t>Zululand</a:t>
                      </a:r>
                    </a:p>
                  </a:txBody>
                  <a:tcPr marL="6313" marR="6313" marT="63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charset="0"/>
                          <a:cs typeface="Arial" charset="0"/>
                        </a:rPr>
                        <a:t>40</a:t>
                      </a:r>
                    </a:p>
                  </a:txBody>
                  <a:tcPr marL="6313" marR="6313"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9695">
                <a:tc vMerge="1">
                  <a:txBody>
                    <a:bodyPr/>
                    <a:lstStyle/>
                    <a:p>
                      <a:endParaRPr lang="en-US"/>
                    </a:p>
                  </a:txBody>
                  <a:tcPr/>
                </a:tc>
                <a:tc>
                  <a:txBody>
                    <a:bodyPr/>
                    <a:lstStyle/>
                    <a:p>
                      <a:pPr algn="l" fontAlgn="b"/>
                      <a:r>
                        <a:rPr lang="en-ZA" sz="1400" b="0" i="0" u="none" strike="noStrike" dirty="0">
                          <a:solidFill>
                            <a:srgbClr val="000000"/>
                          </a:solidFill>
                          <a:effectLst/>
                          <a:latin typeface="Arial" charset="0"/>
                          <a:cs typeface="Arial" charset="0"/>
                        </a:rPr>
                        <a:t>Harry </a:t>
                      </a:r>
                      <a:r>
                        <a:rPr lang="en-ZA" sz="1400" b="0" i="0" u="none" strike="noStrike" dirty="0" err="1">
                          <a:solidFill>
                            <a:srgbClr val="000000"/>
                          </a:solidFill>
                          <a:effectLst/>
                          <a:latin typeface="Arial" charset="0"/>
                          <a:cs typeface="Arial" charset="0"/>
                        </a:rPr>
                        <a:t>Gwala</a:t>
                      </a:r>
                      <a:endParaRPr lang="en-ZA" sz="1400" b="0" i="0" u="none" strike="noStrike" dirty="0">
                        <a:solidFill>
                          <a:srgbClr val="000000"/>
                        </a:solidFill>
                        <a:effectLst/>
                        <a:latin typeface="Arial" charset="0"/>
                        <a:cs typeface="Arial" charset="0"/>
                      </a:endParaRPr>
                    </a:p>
                  </a:txBody>
                  <a:tcPr marL="6313" marR="6313" marT="63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charset="0"/>
                          <a:cs typeface="Arial" charset="0"/>
                        </a:rPr>
                        <a:t>150</a:t>
                      </a:r>
                    </a:p>
                  </a:txBody>
                  <a:tcPr marL="6313" marR="6313"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9695">
                <a:tc vMerge="1">
                  <a:txBody>
                    <a:bodyPr/>
                    <a:lstStyle/>
                    <a:p>
                      <a:endParaRPr lang="en-US"/>
                    </a:p>
                  </a:txBody>
                  <a:tcPr/>
                </a:tc>
                <a:tc>
                  <a:txBody>
                    <a:bodyPr/>
                    <a:lstStyle/>
                    <a:p>
                      <a:pPr algn="l" fontAlgn="b"/>
                      <a:r>
                        <a:rPr lang="en-ZA" sz="1400" b="0" i="0" u="none" strike="noStrike" dirty="0">
                          <a:solidFill>
                            <a:srgbClr val="000000"/>
                          </a:solidFill>
                          <a:effectLst/>
                          <a:latin typeface="Arial" charset="0"/>
                          <a:cs typeface="Arial" charset="0"/>
                        </a:rPr>
                        <a:t>Amajuba</a:t>
                      </a:r>
                    </a:p>
                  </a:txBody>
                  <a:tcPr marL="6313" marR="6313" marT="63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charset="0"/>
                          <a:cs typeface="Arial" charset="0"/>
                        </a:rPr>
                        <a:t>20</a:t>
                      </a:r>
                    </a:p>
                  </a:txBody>
                  <a:tcPr marL="6313" marR="6313"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9695">
                <a:tc vMerge="1">
                  <a:txBody>
                    <a:bodyPr/>
                    <a:lstStyle/>
                    <a:p>
                      <a:endParaRPr lang="en-US"/>
                    </a:p>
                  </a:txBody>
                  <a:tcPr/>
                </a:tc>
                <a:tc>
                  <a:txBody>
                    <a:bodyPr/>
                    <a:lstStyle/>
                    <a:p>
                      <a:pPr algn="l" fontAlgn="b"/>
                      <a:r>
                        <a:rPr lang="en-ZA" sz="1400" b="0" i="0" u="none" strike="noStrike" dirty="0">
                          <a:solidFill>
                            <a:srgbClr val="000000"/>
                          </a:solidFill>
                          <a:effectLst/>
                          <a:latin typeface="Arial" charset="0"/>
                          <a:cs typeface="Arial" charset="0"/>
                        </a:rPr>
                        <a:t>uThukela</a:t>
                      </a:r>
                    </a:p>
                  </a:txBody>
                  <a:tcPr marL="6313" marR="6313" marT="63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charset="0"/>
                          <a:cs typeface="Arial" charset="0"/>
                        </a:rPr>
                        <a:t>70</a:t>
                      </a:r>
                    </a:p>
                  </a:txBody>
                  <a:tcPr marL="6313" marR="6313"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19695">
                <a:tc vMerge="1">
                  <a:txBody>
                    <a:bodyPr/>
                    <a:lstStyle/>
                    <a:p>
                      <a:endParaRPr lang="en-US"/>
                    </a:p>
                  </a:txBody>
                  <a:tcPr/>
                </a:tc>
                <a:tc>
                  <a:txBody>
                    <a:bodyPr/>
                    <a:lstStyle/>
                    <a:p>
                      <a:pPr algn="l" fontAlgn="b"/>
                      <a:r>
                        <a:rPr lang="en-ZA" sz="1400" b="0" i="0" u="none" strike="noStrike">
                          <a:solidFill>
                            <a:srgbClr val="000000"/>
                          </a:solidFill>
                          <a:effectLst/>
                          <a:latin typeface="Arial" charset="0"/>
                          <a:cs typeface="Arial" charset="0"/>
                        </a:rPr>
                        <a:t>uMzinyathi </a:t>
                      </a:r>
                    </a:p>
                  </a:txBody>
                  <a:tcPr marL="6313" marR="6313" marT="63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ZA" sz="1400" b="0" i="0" u="none" strike="noStrike" dirty="0">
                          <a:solidFill>
                            <a:srgbClr val="000000"/>
                          </a:solidFill>
                          <a:effectLst/>
                          <a:latin typeface="Arial" charset="0"/>
                          <a:cs typeface="Arial" charset="0"/>
                        </a:rPr>
                        <a:t>50</a:t>
                      </a:r>
                    </a:p>
                  </a:txBody>
                  <a:tcPr marL="6313" marR="6313"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19695">
                <a:tc vMerge="1">
                  <a:txBody>
                    <a:bodyPr/>
                    <a:lstStyle/>
                    <a:p>
                      <a:endParaRPr lang="en-US"/>
                    </a:p>
                  </a:txBody>
                  <a:tcPr/>
                </a:tc>
                <a:tc>
                  <a:txBody>
                    <a:bodyPr/>
                    <a:lstStyle/>
                    <a:p>
                      <a:pPr algn="l" fontAlgn="b"/>
                      <a:r>
                        <a:rPr lang="en-ZA" sz="1400" b="0" i="0" u="none" strike="noStrike" dirty="0">
                          <a:solidFill>
                            <a:srgbClr val="000000"/>
                          </a:solidFill>
                          <a:effectLst/>
                          <a:latin typeface="Arial" charset="0"/>
                          <a:cs typeface="Arial" charset="0"/>
                        </a:rPr>
                        <a:t>UMgungundlovu</a:t>
                      </a:r>
                    </a:p>
                  </a:txBody>
                  <a:tcPr marL="6313" marR="6313" marT="631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400" b="0" i="0" u="none" strike="noStrike" dirty="0">
                          <a:solidFill>
                            <a:srgbClr val="000000"/>
                          </a:solidFill>
                          <a:effectLst/>
                          <a:latin typeface="Arial" charset="0"/>
                          <a:cs typeface="Arial" charset="0"/>
                        </a:rPr>
                        <a:t>200</a:t>
                      </a:r>
                    </a:p>
                  </a:txBody>
                  <a:tcPr marL="6313" marR="6313"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19695">
                <a:tc gridSpan="2">
                  <a:txBody>
                    <a:bodyPr/>
                    <a:lstStyle/>
                    <a:p>
                      <a:pPr algn="ctr" fontAlgn="b"/>
                      <a:r>
                        <a:rPr lang="en-ZA" sz="1400" b="1" i="0" u="none" strike="noStrike" dirty="0">
                          <a:solidFill>
                            <a:srgbClr val="000000"/>
                          </a:solidFill>
                          <a:effectLst/>
                          <a:latin typeface="Arial" charset="0"/>
                          <a:cs typeface="Arial" charset="0"/>
                        </a:rPr>
                        <a:t>TOTAL </a:t>
                      </a:r>
                    </a:p>
                  </a:txBody>
                  <a:tcPr marL="6313" marR="6313" marT="631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a:txBody>
                    <a:bodyPr/>
                    <a:lstStyle/>
                    <a:p>
                      <a:pPr algn="ctr" fontAlgn="b"/>
                      <a:r>
                        <a:rPr lang="en-ZA" sz="1400" b="1" i="0" u="none" strike="noStrike" dirty="0">
                          <a:solidFill>
                            <a:srgbClr val="000000"/>
                          </a:solidFill>
                          <a:effectLst/>
                          <a:latin typeface="Arial" charset="0"/>
                          <a:cs typeface="Arial" charset="0"/>
                        </a:rPr>
                        <a:t>1810</a:t>
                      </a:r>
                    </a:p>
                  </a:txBody>
                  <a:tcPr marL="6313" marR="6313" marT="6314" marB="0" anchor="b">
                    <a:lnL>
                      <a:noFill/>
                    </a:lnL>
                    <a:lnR w="635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0013"/>
                  </a:ext>
                </a:extLst>
              </a:tr>
            </a:tbl>
          </a:graphicData>
        </a:graphic>
      </p:graphicFrame>
      <p:pic>
        <p:nvPicPr>
          <p:cNvPr id="51260" name="Picture 6">
            <a:extLst>
              <a:ext uri="{FF2B5EF4-FFF2-40B4-BE49-F238E27FC236}">
                <a16:creationId xmlns:a16="http://schemas.microsoft.com/office/drawing/2014/main" id="{CE98E738-CB54-061B-6D33-CE5CE4617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44450"/>
            <a:ext cx="18430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stomShape 4">
            <a:extLst>
              <a:ext uri="{FF2B5EF4-FFF2-40B4-BE49-F238E27FC236}">
                <a16:creationId xmlns:a16="http://schemas.microsoft.com/office/drawing/2014/main" id="{2B6183DD-14AB-6175-7F9A-B7D0280BAEA5}"/>
              </a:ext>
            </a:extLst>
          </p:cNvPr>
          <p:cNvSpPr/>
          <p:nvPr/>
        </p:nvSpPr>
        <p:spPr>
          <a:xfrm>
            <a:off x="3105150" y="44450"/>
            <a:ext cx="8162925" cy="444500"/>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hangingPunct="1">
              <a:buFont typeface="Arial" panose="020B0604020202020204" pitchFamily="34" charset="0"/>
              <a:buNone/>
              <a:defRPr/>
            </a:pPr>
            <a:r>
              <a:rPr sz="2400" b="1" noProof="1">
                <a:solidFill>
                  <a:srgbClr val="000000"/>
                </a:solidFill>
                <a:latin typeface="Arial" charset="0"/>
                <a:ea typeface="DejaVu Sans"/>
                <a:sym typeface="+mn-ea"/>
              </a:rPr>
              <a:t>DEPARTMENT OF HUMAN SETTLEMENTS</a:t>
            </a:r>
            <a:endParaRPr lang="en-ZA" altLang="x-none" sz="2400" b="1" noProof="1">
              <a:solidFill>
                <a:srgbClr val="000000"/>
              </a:solidFill>
              <a:latin typeface="Arial" charset="0"/>
              <a:ea typeface="DejaVu Sans"/>
              <a:sym typeface="+mn-ea"/>
            </a:endParaRPr>
          </a:p>
        </p:txBody>
      </p:sp>
    </p:spTree>
  </p:cSld>
  <p:clrMapOvr>
    <a:masterClrMapping/>
  </p:clrMapOvr>
  <p:transition>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Content Placeholder 8">
            <a:extLst>
              <a:ext uri="{FF2B5EF4-FFF2-40B4-BE49-F238E27FC236}">
                <a16:creationId xmlns:a16="http://schemas.microsoft.com/office/drawing/2014/main" id="{FC15607A-6148-BD09-21D9-E62401F2421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14134" r="8144"/>
          <a:stretch>
            <a:fillRect/>
          </a:stretch>
        </p:blipFill>
        <p:spPr>
          <a:xfrm>
            <a:off x="733425" y="3819525"/>
            <a:ext cx="5076825" cy="2871788"/>
          </a:xfrm>
        </p:spPr>
      </p:pic>
      <p:pic>
        <p:nvPicPr>
          <p:cNvPr id="52227" name="Content Placeholder 9">
            <a:extLst>
              <a:ext uri="{FF2B5EF4-FFF2-40B4-BE49-F238E27FC236}">
                <a16:creationId xmlns:a16="http://schemas.microsoft.com/office/drawing/2014/main" id="{612951B5-A0D9-77ED-3805-605B2D139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6425" b="21158"/>
          <a:stretch>
            <a:fillRect/>
          </a:stretch>
        </p:blipFill>
        <p:spPr bwMode="auto">
          <a:xfrm>
            <a:off x="6511925" y="3968750"/>
            <a:ext cx="4832350"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Content Placeholder 9">
            <a:extLst>
              <a:ext uri="{FF2B5EF4-FFF2-40B4-BE49-F238E27FC236}">
                <a16:creationId xmlns:a16="http://schemas.microsoft.com/office/drawing/2014/main" id="{DF4950B8-398C-5505-B074-8E21C7138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015"/>
          <a:stretch>
            <a:fillRect/>
          </a:stretch>
        </p:blipFill>
        <p:spPr bwMode="auto">
          <a:xfrm>
            <a:off x="3394075" y="1131888"/>
            <a:ext cx="48323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8BBDD128-BE3F-87D1-8F1C-2E550B75F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363" y="179388"/>
            <a:ext cx="18430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stomShape 4">
            <a:extLst>
              <a:ext uri="{FF2B5EF4-FFF2-40B4-BE49-F238E27FC236}">
                <a16:creationId xmlns:a16="http://schemas.microsoft.com/office/drawing/2014/main" id="{2AA19A5C-A53B-3FFF-E8FD-D6AA376A00AA}"/>
              </a:ext>
            </a:extLst>
          </p:cNvPr>
          <p:cNvSpPr/>
          <p:nvPr/>
        </p:nvSpPr>
        <p:spPr>
          <a:xfrm>
            <a:off x="3935413" y="176213"/>
            <a:ext cx="6408737" cy="590550"/>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fontAlgn="auto" hangingPunct="1">
              <a:spcBef>
                <a:spcPts val="0"/>
              </a:spcBef>
              <a:spcAft>
                <a:spcPts val="0"/>
              </a:spcAft>
              <a:defRPr/>
            </a:pPr>
            <a:r>
              <a:rPr lang="en-ZA" sz="2000" b="1" dirty="0">
                <a:solidFill>
                  <a:prstClr val="black"/>
                </a:solidFill>
                <a:effectLst>
                  <a:outerShdw blurRad="38100" dist="38100" dir="2700000" algn="tl">
                    <a:srgbClr val="000000">
                      <a:alpha val="43137"/>
                    </a:srgbClr>
                  </a:outerShdw>
                </a:effectLst>
                <a:latin typeface="Arial" charset="0"/>
                <a:sym typeface="+mn-ea"/>
              </a:rPr>
              <a:t>TEMPORAL RESIDENTIAL UNITS (TRUs)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4">
            <a:extLst>
              <a:ext uri="{FF2B5EF4-FFF2-40B4-BE49-F238E27FC236}">
                <a16:creationId xmlns:a16="http://schemas.microsoft.com/office/drawing/2014/main" id="{C7394067-5181-5712-511C-8EC2924C1633}"/>
              </a:ext>
            </a:extLst>
          </p:cNvPr>
          <p:cNvSpPr>
            <a:spLocks noChangeArrowheads="1"/>
          </p:cNvSpPr>
          <p:nvPr/>
        </p:nvSpPr>
        <p:spPr bwMode="auto">
          <a:xfrm rot="-5399999">
            <a:off x="2880519" y="1921669"/>
            <a:ext cx="46037"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lnSpc>
                <a:spcPct val="107000"/>
              </a:lnSpc>
              <a:spcAft>
                <a:spcPts val="800"/>
              </a:spcAft>
              <a:buFont typeface="Arial" panose="020B0604020202020204" pitchFamily="34" charset="0"/>
              <a:buNone/>
            </a:pPr>
            <a:r>
              <a:rPr lang="en-ZA" altLang="en-US" sz="1000" b="1">
                <a:solidFill>
                  <a:srgbClr val="000000"/>
                </a:solidFill>
                <a:latin typeface="Calibri" panose="020F0502020204030204" pitchFamily="34" charset="0"/>
                <a:cs typeface="Arial" panose="020B0604020202020204" pitchFamily="34" charset="0"/>
              </a:rPr>
              <a:t> </a:t>
            </a:r>
            <a:endParaRPr lang="en-ZA" altLang="en-US" sz="1000">
              <a:solidFill>
                <a:srgbClr val="000000"/>
              </a:solidFill>
              <a:latin typeface="Calibri" panose="020F0502020204030204" pitchFamily="34" charset="0"/>
              <a:cs typeface="Times New Roman" panose="02020603050405020304" pitchFamily="18" charset="0"/>
            </a:endParaRPr>
          </a:p>
        </p:txBody>
      </p:sp>
      <p:grpSp>
        <p:nvGrpSpPr>
          <p:cNvPr id="53251" name="Group 37">
            <a:extLst>
              <a:ext uri="{FF2B5EF4-FFF2-40B4-BE49-F238E27FC236}">
                <a16:creationId xmlns:a16="http://schemas.microsoft.com/office/drawing/2014/main" id="{4505B96D-0381-87ED-25AF-B522FA97A601}"/>
              </a:ext>
            </a:extLst>
          </p:cNvPr>
          <p:cNvGrpSpPr>
            <a:grpSpLocks/>
          </p:cNvGrpSpPr>
          <p:nvPr/>
        </p:nvGrpSpPr>
        <p:grpSpPr bwMode="auto">
          <a:xfrm>
            <a:off x="2811463" y="2005013"/>
            <a:ext cx="141287" cy="34925"/>
            <a:chOff x="0" y="0"/>
            <a:chExt cx="141039" cy="35165"/>
          </a:xfrm>
        </p:grpSpPr>
        <p:sp>
          <p:nvSpPr>
            <p:cNvPr id="53256" name="Rectangle 38">
              <a:extLst>
                <a:ext uri="{FF2B5EF4-FFF2-40B4-BE49-F238E27FC236}">
                  <a16:creationId xmlns:a16="http://schemas.microsoft.com/office/drawing/2014/main" id="{5851A8BD-E693-F2D4-96D8-BFCCAC7FDD5D}"/>
                </a:ext>
              </a:extLst>
            </p:cNvPr>
            <p:cNvSpPr>
              <a:spLocks noChangeArrowheads="1"/>
            </p:cNvSpPr>
            <p:nvPr/>
          </p:nvSpPr>
          <p:spPr bwMode="auto">
            <a:xfrm rot="-5399999">
              <a:off x="70406" y="-82010"/>
              <a:ext cx="46769" cy="18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lnSpc>
                  <a:spcPct val="107000"/>
                </a:lnSpc>
                <a:spcAft>
                  <a:spcPts val="800"/>
                </a:spcAft>
                <a:buFont typeface="Arial" panose="020B0604020202020204" pitchFamily="34" charset="0"/>
                <a:buNone/>
              </a:pPr>
              <a:r>
                <a:rPr lang="en-ZA" altLang="en-US" sz="1000" b="1" i="1">
                  <a:solidFill>
                    <a:srgbClr val="000000"/>
                  </a:solidFill>
                  <a:latin typeface="Calibri" panose="020F0502020204030204" pitchFamily="34" charset="0"/>
                  <a:cs typeface="Arial" panose="020B0604020202020204" pitchFamily="34" charset="0"/>
                </a:rPr>
                <a:t> </a:t>
              </a:r>
              <a:endParaRPr lang="en-ZA" altLang="en-US" sz="1000">
                <a:solidFill>
                  <a:srgbClr val="000000"/>
                </a:solidFill>
                <a:latin typeface="Calibri" panose="020F0502020204030204" pitchFamily="34" charset="0"/>
                <a:cs typeface="Times New Roman" panose="02020603050405020304" pitchFamily="18" charset="0"/>
              </a:endParaRPr>
            </a:p>
          </p:txBody>
        </p:sp>
      </p:grpSp>
      <p:sp>
        <p:nvSpPr>
          <p:cNvPr id="53252" name="Content Placeholder 1">
            <a:extLst>
              <a:ext uri="{FF2B5EF4-FFF2-40B4-BE49-F238E27FC236}">
                <a16:creationId xmlns:a16="http://schemas.microsoft.com/office/drawing/2014/main" id="{D43E472F-692D-0905-7F58-E6F407CDCD37}"/>
              </a:ext>
            </a:extLst>
          </p:cNvPr>
          <p:cNvSpPr>
            <a:spLocks noGrp="1" noChangeArrowheads="1"/>
          </p:cNvSpPr>
          <p:nvPr>
            <p:ph type="body" idx="1"/>
          </p:nvPr>
        </p:nvSpPr>
        <p:spPr>
          <a:xfrm>
            <a:off x="1981200" y="1639888"/>
            <a:ext cx="8229600" cy="4525962"/>
          </a:xfrm>
        </p:spPr>
        <p:txBody>
          <a:bodyPr/>
          <a:lstStyle/>
          <a:p>
            <a:pPr marL="0" indent="0" eaLnBrk="1" hangingPunct="1"/>
            <a:endParaRPr lang="en-US" altLang="en-US"/>
          </a:p>
          <a:p>
            <a:pPr marL="0" indent="0" algn="just" eaLnBrk="1" hangingPunct="1"/>
            <a:endParaRPr lang="en-ZA" altLang="en-US"/>
          </a:p>
          <a:p>
            <a:pPr marL="0" indent="0" algn="just" eaLnBrk="1" hangingPunct="1"/>
            <a:endParaRPr lang="en-US" altLang="en-US"/>
          </a:p>
        </p:txBody>
      </p:sp>
      <p:sp>
        <p:nvSpPr>
          <p:cNvPr id="53253" name="Content Placeholder 1">
            <a:extLst>
              <a:ext uri="{FF2B5EF4-FFF2-40B4-BE49-F238E27FC236}">
                <a16:creationId xmlns:a16="http://schemas.microsoft.com/office/drawing/2014/main" id="{18A28983-4AEA-2C72-A770-A813DE6FBC0B}"/>
              </a:ext>
            </a:extLst>
          </p:cNvPr>
          <p:cNvSpPr txBox="1">
            <a:spLocks noChangeArrowheads="1"/>
          </p:cNvSpPr>
          <p:nvPr/>
        </p:nvSpPr>
        <p:spPr bwMode="auto">
          <a:xfrm>
            <a:off x="647700" y="771525"/>
            <a:ext cx="11249025"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Identify areas affected by floods such as informal settlements and halls and schools where people were relocated to</a:t>
            </a:r>
          </a:p>
          <a:p>
            <a:pPr>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Identify vacant land through satellite imagery</a:t>
            </a:r>
          </a:p>
          <a:p>
            <a:pPr>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Identify vacant land within 5 km from affected areas</a:t>
            </a:r>
          </a:p>
          <a:p>
            <a:pPr>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Verify whether the land is vacant or not by using building structures</a:t>
            </a:r>
          </a:p>
          <a:p>
            <a:pPr>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Assess land i.t.o geophysical constraints such as:</a:t>
            </a:r>
          </a:p>
          <a:p>
            <a:pPr lvl="1">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 proximity to rivers</a:t>
            </a:r>
          </a:p>
          <a:p>
            <a:pPr lvl="1">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100 year flood line</a:t>
            </a:r>
          </a:p>
          <a:p>
            <a:pPr lvl="1">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Slope</a:t>
            </a:r>
          </a:p>
          <a:p>
            <a:pPr lvl="1">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Geohazards</a:t>
            </a:r>
          </a:p>
          <a:p>
            <a:pPr lvl="1">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Soil stability</a:t>
            </a:r>
          </a:p>
          <a:p>
            <a:pPr lvl="1">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Durban Metropolitan Open Space System (D’MOSS)</a:t>
            </a:r>
          </a:p>
          <a:p>
            <a:pPr lvl="1">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Biodiversity</a:t>
            </a:r>
          </a:p>
          <a:p>
            <a:pPr>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Confirm land ownership </a:t>
            </a:r>
          </a:p>
          <a:p>
            <a:pPr>
              <a:spcBef>
                <a:spcPct val="20000"/>
              </a:spcBef>
              <a:buFont typeface="Arial" panose="020B0604020202020204" pitchFamily="34" charset="0"/>
              <a:buChar char="•"/>
            </a:pPr>
            <a:r>
              <a:rPr lang="en-US" altLang="en-US" sz="2000">
                <a:solidFill>
                  <a:srgbClr val="000000"/>
                </a:solidFill>
                <a:latin typeface="Calibri" panose="020F0502020204030204" pitchFamily="34" charset="0"/>
              </a:rPr>
              <a:t>Complete desktop study and submit results for physical site verification</a:t>
            </a:r>
            <a:endParaRPr lang="en-GB" altLang="en-US" sz="2000">
              <a:solidFill>
                <a:srgbClr val="000000"/>
              </a:solidFill>
              <a:latin typeface="Calibri" panose="020F0502020204030204" pitchFamily="34" charset="0"/>
            </a:endParaRPr>
          </a:p>
        </p:txBody>
      </p:sp>
      <p:pic>
        <p:nvPicPr>
          <p:cNvPr id="53254" name="Picture 6">
            <a:extLst>
              <a:ext uri="{FF2B5EF4-FFF2-40B4-BE49-F238E27FC236}">
                <a16:creationId xmlns:a16="http://schemas.microsoft.com/office/drawing/2014/main" id="{BA668A55-CFF8-3304-783C-91DC9E8CC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18430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stomShape 4">
            <a:extLst>
              <a:ext uri="{FF2B5EF4-FFF2-40B4-BE49-F238E27FC236}">
                <a16:creationId xmlns:a16="http://schemas.microsoft.com/office/drawing/2014/main" id="{22A77B69-1D4E-C460-EA7F-B1F3FEDBC675}"/>
              </a:ext>
            </a:extLst>
          </p:cNvPr>
          <p:cNvSpPr/>
          <p:nvPr/>
        </p:nvSpPr>
        <p:spPr>
          <a:xfrm>
            <a:off x="3246438" y="0"/>
            <a:ext cx="7907337" cy="762000"/>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hangingPunct="1">
              <a:buFont typeface="Arial" panose="020B0604020202020204" pitchFamily="34" charset="0"/>
              <a:buNone/>
              <a:defRPr/>
            </a:pPr>
            <a:r>
              <a:rPr sz="2400" b="1" noProof="1">
                <a:solidFill>
                  <a:srgbClr val="000000"/>
                </a:solidFill>
                <a:latin typeface="Arial" charset="0"/>
                <a:ea typeface="DejaVu Sans"/>
                <a:sym typeface="+mn-ea"/>
              </a:rPr>
              <a:t>LAND IDENTIFICATION PROCESS</a:t>
            </a:r>
            <a:endParaRPr lang="en-ZA" altLang="x-none" sz="2400" b="1" noProof="1">
              <a:solidFill>
                <a:srgbClr val="000000"/>
              </a:solidFill>
              <a:latin typeface="Arial" charset="0"/>
              <a:ea typeface="DejaVu Sans"/>
              <a:sym typeface="+mn-ea"/>
            </a:endParaRPr>
          </a:p>
        </p:txBody>
      </p:sp>
    </p:spTree>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9">
            <a:extLst>
              <a:ext uri="{FF2B5EF4-FFF2-40B4-BE49-F238E27FC236}">
                <a16:creationId xmlns:a16="http://schemas.microsoft.com/office/drawing/2014/main" id="{B6704866-7FDE-BBBE-7BC5-FA4182020273}"/>
              </a:ext>
            </a:extLst>
          </p:cNvPr>
          <p:cNvSpPr>
            <a:spLocks noGrp="1" noChangeArrowheads="1"/>
          </p:cNvSpPr>
          <p:nvPr>
            <p:ph type="sldNum" sz="quarter" idx="12"/>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8100">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eaLnBrk="1" hangingPunct="1">
              <a:lnSpc>
                <a:spcPct val="100000"/>
              </a:lnSpc>
            </a:pPr>
            <a:fld id="{882BB625-480A-4367-A80C-613FE98CC6F7}" type="slidenum">
              <a:rPr lang="en-ZA" altLang="en-US">
                <a:solidFill>
                  <a:srgbClr val="898989"/>
                </a:solidFill>
                <a:latin typeface="Calibri" panose="020F0502020204030204" pitchFamily="34" charset="0"/>
              </a:rPr>
              <a:pPr algn="r" eaLnBrk="1" hangingPunct="1">
                <a:lnSpc>
                  <a:spcPct val="100000"/>
                </a:lnSpc>
              </a:pPr>
              <a:t>26</a:t>
            </a:fld>
            <a:endParaRPr lang="en-ZA" altLang="en-US">
              <a:solidFill>
                <a:srgbClr val="898989"/>
              </a:solidFill>
              <a:latin typeface="Calibri" panose="020F0502020204030204" pitchFamily="34" charset="0"/>
            </a:endParaRPr>
          </a:p>
        </p:txBody>
      </p:sp>
      <p:sp>
        <p:nvSpPr>
          <p:cNvPr id="54275" name="Slide Number Placeholder 3">
            <a:extLst>
              <a:ext uri="{FF2B5EF4-FFF2-40B4-BE49-F238E27FC236}">
                <a16:creationId xmlns:a16="http://schemas.microsoft.com/office/drawing/2014/main" id="{132F5E52-34A9-BC8D-2981-CD3B54FCD8B2}"/>
              </a:ext>
            </a:extLst>
          </p:cNvPr>
          <p:cNvSpPr txBox="1">
            <a:spLocks noChangeArrowheads="1"/>
          </p:cNvSpPr>
          <p:nvPr/>
        </p:nvSpPr>
        <p:spPr bwMode="auto">
          <a:xfrm>
            <a:off x="1558925" y="644842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fld id="{DD0AE6D0-BB95-4DF7-A5D0-62EFB4CDAE56}" type="slidenum">
              <a:rPr lang="en-US" altLang="en-US" sz="1200">
                <a:solidFill>
                  <a:srgbClr val="000000"/>
                </a:solidFill>
                <a:latin typeface="Calibri" panose="020F0502020204030204" pitchFamily="34" charset="0"/>
              </a:rPr>
              <a:pPr eaLnBrk="1" hangingPunct="1">
                <a:buFont typeface="Arial" panose="020B0604020202020204" pitchFamily="34" charset="0"/>
                <a:buNone/>
              </a:pPr>
              <a:t>26</a:t>
            </a:fld>
            <a:endParaRPr lang="en-US" altLang="en-US" sz="1200">
              <a:solidFill>
                <a:srgbClr val="000000"/>
              </a:solidFill>
              <a:latin typeface="Calibri" panose="020F0502020204030204" pitchFamily="34" charset="0"/>
            </a:endParaRPr>
          </a:p>
        </p:txBody>
      </p:sp>
      <p:sp>
        <p:nvSpPr>
          <p:cNvPr id="54276" name="Rectangle 24">
            <a:extLst>
              <a:ext uri="{FF2B5EF4-FFF2-40B4-BE49-F238E27FC236}">
                <a16:creationId xmlns:a16="http://schemas.microsoft.com/office/drawing/2014/main" id="{CC43C13F-61EC-20BE-3691-CD061EBFF82B}"/>
              </a:ext>
            </a:extLst>
          </p:cNvPr>
          <p:cNvSpPr>
            <a:spLocks noChangeArrowheads="1"/>
          </p:cNvSpPr>
          <p:nvPr/>
        </p:nvSpPr>
        <p:spPr bwMode="auto">
          <a:xfrm rot="-5399999">
            <a:off x="2880519" y="1921669"/>
            <a:ext cx="46037"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lnSpc>
                <a:spcPct val="107000"/>
              </a:lnSpc>
              <a:spcAft>
                <a:spcPts val="800"/>
              </a:spcAft>
              <a:buFont typeface="Arial" panose="020B0604020202020204" pitchFamily="34" charset="0"/>
              <a:buNone/>
            </a:pPr>
            <a:r>
              <a:rPr lang="en-ZA" altLang="en-US" sz="1000" b="1">
                <a:solidFill>
                  <a:srgbClr val="000000"/>
                </a:solidFill>
                <a:latin typeface="Calibri" panose="020F0502020204030204" pitchFamily="34" charset="0"/>
                <a:cs typeface="Arial" panose="020B0604020202020204" pitchFamily="34" charset="0"/>
              </a:rPr>
              <a:t> </a:t>
            </a:r>
            <a:endParaRPr lang="en-ZA" altLang="en-US" sz="1000">
              <a:solidFill>
                <a:srgbClr val="000000"/>
              </a:solidFill>
              <a:latin typeface="Calibri" panose="020F0502020204030204" pitchFamily="34" charset="0"/>
              <a:cs typeface="Times New Roman" panose="02020603050405020304" pitchFamily="18" charset="0"/>
            </a:endParaRPr>
          </a:p>
        </p:txBody>
      </p:sp>
      <p:grpSp>
        <p:nvGrpSpPr>
          <p:cNvPr id="54277" name="Group 37">
            <a:extLst>
              <a:ext uri="{FF2B5EF4-FFF2-40B4-BE49-F238E27FC236}">
                <a16:creationId xmlns:a16="http://schemas.microsoft.com/office/drawing/2014/main" id="{7B5907FF-1474-78DD-683A-DCB723B6C4B4}"/>
              </a:ext>
            </a:extLst>
          </p:cNvPr>
          <p:cNvGrpSpPr>
            <a:grpSpLocks/>
          </p:cNvGrpSpPr>
          <p:nvPr/>
        </p:nvGrpSpPr>
        <p:grpSpPr bwMode="auto">
          <a:xfrm>
            <a:off x="2811463" y="2005013"/>
            <a:ext cx="141287" cy="34925"/>
            <a:chOff x="0" y="0"/>
            <a:chExt cx="141039" cy="35165"/>
          </a:xfrm>
        </p:grpSpPr>
        <p:sp>
          <p:nvSpPr>
            <p:cNvPr id="54282" name="Rectangle 38">
              <a:extLst>
                <a:ext uri="{FF2B5EF4-FFF2-40B4-BE49-F238E27FC236}">
                  <a16:creationId xmlns:a16="http://schemas.microsoft.com/office/drawing/2014/main" id="{580F2E66-A694-3723-09B0-4FC01C6B0459}"/>
                </a:ext>
              </a:extLst>
            </p:cNvPr>
            <p:cNvSpPr>
              <a:spLocks noChangeArrowheads="1"/>
            </p:cNvSpPr>
            <p:nvPr/>
          </p:nvSpPr>
          <p:spPr bwMode="auto">
            <a:xfrm rot="-5399999">
              <a:off x="70406" y="-82010"/>
              <a:ext cx="46769" cy="18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lnSpc>
                  <a:spcPct val="107000"/>
                </a:lnSpc>
                <a:spcAft>
                  <a:spcPts val="800"/>
                </a:spcAft>
                <a:buFont typeface="Arial" panose="020B0604020202020204" pitchFamily="34" charset="0"/>
                <a:buNone/>
              </a:pPr>
              <a:r>
                <a:rPr lang="en-ZA" altLang="en-US" sz="1000" b="1" i="1">
                  <a:solidFill>
                    <a:srgbClr val="000000"/>
                  </a:solidFill>
                  <a:latin typeface="Calibri" panose="020F0502020204030204" pitchFamily="34" charset="0"/>
                  <a:cs typeface="Arial" panose="020B0604020202020204" pitchFamily="34" charset="0"/>
                </a:rPr>
                <a:t> </a:t>
              </a:r>
              <a:endParaRPr lang="en-ZA" altLang="en-US" sz="1000">
                <a:solidFill>
                  <a:srgbClr val="000000"/>
                </a:solidFill>
                <a:latin typeface="Calibri" panose="020F0502020204030204" pitchFamily="34" charset="0"/>
                <a:cs typeface="Times New Roman" panose="02020603050405020304" pitchFamily="18" charset="0"/>
              </a:endParaRPr>
            </a:p>
          </p:txBody>
        </p:sp>
      </p:grpSp>
      <p:sp>
        <p:nvSpPr>
          <p:cNvPr id="54278" name="Title 5">
            <a:extLst>
              <a:ext uri="{FF2B5EF4-FFF2-40B4-BE49-F238E27FC236}">
                <a16:creationId xmlns:a16="http://schemas.microsoft.com/office/drawing/2014/main" id="{C681850A-78F3-C9FE-4841-551BA207A41C}"/>
              </a:ext>
            </a:extLst>
          </p:cNvPr>
          <p:cNvSpPr>
            <a:spLocks noGrp="1" noChangeArrowheads="1"/>
          </p:cNvSpPr>
          <p:nvPr>
            <p:ph type="title"/>
          </p:nvPr>
        </p:nvSpPr>
        <p:spPr>
          <a:xfrm>
            <a:off x="1903413" y="839788"/>
            <a:ext cx="8229600" cy="644525"/>
          </a:xfrm>
          <a:solidFill>
            <a:srgbClr val="008000"/>
          </a:solidFill>
        </p:spPr>
        <p:txBody>
          <a:bodyPr/>
          <a:lstStyle/>
          <a:p>
            <a:pPr eaLnBrk="1" hangingPunct="1"/>
            <a:r>
              <a:rPr lang="en-US" altLang="en-US" sz="3600">
                <a:latin typeface="Arial" panose="020B0604020202020204" pitchFamily="34" charset="0"/>
                <a:cs typeface="Arial" panose="020B0604020202020204" pitchFamily="34" charset="0"/>
              </a:rPr>
              <a:t> </a:t>
            </a:r>
            <a:r>
              <a:rPr lang="en-US" altLang="en-US" sz="2800">
                <a:latin typeface="Arial" panose="020B0604020202020204" pitchFamily="34" charset="0"/>
                <a:cs typeface="Arial" panose="020B0604020202020204" pitchFamily="34" charset="0"/>
              </a:rPr>
              <a:t>SUMMARY OF AFFECTED HOUSEHOLDS </a:t>
            </a:r>
            <a:endParaRPr lang="en-ZA" altLang="en-US" sz="2800">
              <a:latin typeface="Arial" panose="020B0604020202020204" pitchFamily="34" charset="0"/>
              <a:cs typeface="Arial" panose="020B0604020202020204" pitchFamily="34" charset="0"/>
            </a:endParaRPr>
          </a:p>
        </p:txBody>
      </p:sp>
      <p:graphicFrame>
        <p:nvGraphicFramePr>
          <p:cNvPr id="14" name="Table 3">
            <a:extLst>
              <a:ext uri="{FF2B5EF4-FFF2-40B4-BE49-F238E27FC236}">
                <a16:creationId xmlns:a16="http://schemas.microsoft.com/office/drawing/2014/main" id="{76057190-E2AF-518E-E234-CC3F7E425FD6}"/>
              </a:ext>
            </a:extLst>
          </p:cNvPr>
          <p:cNvGraphicFramePr>
            <a:graphicFrameLocks noGrp="1"/>
          </p:cNvGraphicFramePr>
          <p:nvPr/>
        </p:nvGraphicFramePr>
        <p:xfrm>
          <a:off x="171449" y="661848"/>
          <a:ext cx="11947468" cy="6019084"/>
        </p:xfrm>
        <a:graphic>
          <a:graphicData uri="http://schemas.openxmlformats.org/drawingml/2006/table">
            <a:tbl>
              <a:tblPr firstRow="1" bandRow="1">
                <a:tableStyleId>{08FB837D-C827-4EFA-A057-4D05807E0F7C}</a:tableStyleId>
              </a:tblPr>
              <a:tblGrid>
                <a:gridCol w="4092236">
                  <a:extLst>
                    <a:ext uri="{9D8B030D-6E8A-4147-A177-3AD203B41FA5}">
                      <a16:colId xmlns:a16="http://schemas.microsoft.com/office/drawing/2014/main" val="20000"/>
                    </a:ext>
                  </a:extLst>
                </a:gridCol>
                <a:gridCol w="1021388">
                  <a:extLst>
                    <a:ext uri="{9D8B030D-6E8A-4147-A177-3AD203B41FA5}">
                      <a16:colId xmlns:a16="http://schemas.microsoft.com/office/drawing/2014/main" val="20001"/>
                    </a:ext>
                  </a:extLst>
                </a:gridCol>
                <a:gridCol w="1189149">
                  <a:extLst>
                    <a:ext uri="{9D8B030D-6E8A-4147-A177-3AD203B41FA5}">
                      <a16:colId xmlns:a16="http://schemas.microsoft.com/office/drawing/2014/main" val="20002"/>
                    </a:ext>
                  </a:extLst>
                </a:gridCol>
                <a:gridCol w="5644695">
                  <a:extLst>
                    <a:ext uri="{9D8B030D-6E8A-4147-A177-3AD203B41FA5}">
                      <a16:colId xmlns:a16="http://schemas.microsoft.com/office/drawing/2014/main" val="20003"/>
                    </a:ext>
                  </a:extLst>
                </a:gridCol>
              </a:tblGrid>
              <a:tr h="312012">
                <a:tc>
                  <a:txBody>
                    <a:bodyPr/>
                    <a:lstStyle>
                      <a:lvl1pPr marL="0" algn="l" defTabSz="914400" rtl="0" eaLnBrk="1" latinLnBrk="0" hangingPunct="1">
                        <a:defRPr sz="1800" b="1" kern="1200">
                          <a:solidFill>
                            <a:schemeClr val="lt1"/>
                          </a:solidFill>
                          <a:latin typeface="Calibri" pitchFamily="34" charset="0"/>
                        </a:defRPr>
                      </a:lvl1pPr>
                      <a:lvl2pPr marL="457200" algn="l" defTabSz="914400" rtl="0" eaLnBrk="1" latinLnBrk="0" hangingPunct="1">
                        <a:defRPr sz="1800" b="1" kern="1200">
                          <a:solidFill>
                            <a:schemeClr val="lt1"/>
                          </a:solidFill>
                          <a:latin typeface="Calibri" pitchFamily="34" charset="0"/>
                        </a:defRPr>
                      </a:lvl2pPr>
                      <a:lvl3pPr marL="914400" algn="l" defTabSz="914400" rtl="0" eaLnBrk="1" latinLnBrk="0" hangingPunct="1">
                        <a:defRPr sz="1800" b="1" kern="1200">
                          <a:solidFill>
                            <a:schemeClr val="lt1"/>
                          </a:solidFill>
                          <a:latin typeface="Calibri" pitchFamily="34" charset="0"/>
                        </a:defRPr>
                      </a:lvl3pPr>
                      <a:lvl4pPr marL="1371600" algn="l" defTabSz="914400" rtl="0" eaLnBrk="1" latinLnBrk="0" hangingPunct="1">
                        <a:defRPr sz="1800" b="1" kern="1200">
                          <a:solidFill>
                            <a:schemeClr val="lt1"/>
                          </a:solidFill>
                          <a:latin typeface="Calibri" pitchFamily="34" charset="0"/>
                        </a:defRPr>
                      </a:lvl4pPr>
                      <a:lvl5pPr marL="1828800" algn="l" defTabSz="914400" rtl="0" eaLnBrk="1" latinLnBrk="0" hangingPunct="1">
                        <a:defRPr sz="1800" b="1" kern="1200">
                          <a:solidFill>
                            <a:schemeClr val="lt1"/>
                          </a:solidFill>
                          <a:latin typeface="Calibri" pitchFamily="34" charset="0"/>
                        </a:defRPr>
                      </a:lvl5pPr>
                      <a:lvl6pPr marL="2286000" algn="l" defTabSz="914400" rtl="0" eaLnBrk="1" latinLnBrk="0" hangingPunct="1">
                        <a:defRPr sz="1800" b="1" kern="1200">
                          <a:solidFill>
                            <a:schemeClr val="lt1"/>
                          </a:solidFill>
                          <a:latin typeface="Calibri" pitchFamily="34" charset="0"/>
                        </a:defRPr>
                      </a:lvl6pPr>
                      <a:lvl7pPr marL="2743200" algn="l" defTabSz="914400" rtl="0" eaLnBrk="1" latinLnBrk="0" hangingPunct="1">
                        <a:defRPr sz="1800" b="1" kern="1200">
                          <a:solidFill>
                            <a:schemeClr val="lt1"/>
                          </a:solidFill>
                          <a:latin typeface="Calibri" pitchFamily="34" charset="0"/>
                        </a:defRPr>
                      </a:lvl7pPr>
                      <a:lvl8pPr marL="3200400" algn="l" defTabSz="914400" rtl="0" eaLnBrk="1" latinLnBrk="0" hangingPunct="1">
                        <a:defRPr sz="1800" b="1" kern="1200">
                          <a:solidFill>
                            <a:schemeClr val="lt1"/>
                          </a:solidFill>
                          <a:latin typeface="Calibri" pitchFamily="34" charset="0"/>
                        </a:defRPr>
                      </a:lvl8pPr>
                      <a:lvl9pPr marL="3657600" algn="l" defTabSz="914400" rtl="0" eaLnBrk="1" latinLnBrk="0" hangingPunct="1">
                        <a:defRPr sz="1800" b="1" kern="1200">
                          <a:solidFill>
                            <a:schemeClr val="lt1"/>
                          </a:solidFill>
                          <a:latin typeface="Calibri" pitchFamily="34" charset="0"/>
                        </a:defRPr>
                      </a:lvl9pPr>
                    </a:lstStyle>
                    <a:p>
                      <a:r>
                        <a:rPr lang="en-US" sz="1600" dirty="0">
                          <a:solidFill>
                            <a:schemeClr val="tx1"/>
                          </a:solidFill>
                        </a:rPr>
                        <a:t>Process</a:t>
                      </a:r>
                      <a:endParaRPr lang="en-GB" sz="1600" dirty="0">
                        <a:solidFill>
                          <a:schemeClr val="tx1"/>
                        </a:solidFill>
                      </a:endParaRPr>
                    </a:p>
                  </a:txBody>
                  <a:tcPr>
                    <a:solidFill>
                      <a:schemeClr val="bg1"/>
                    </a:solidFill>
                  </a:tcPr>
                </a:tc>
                <a:tc>
                  <a:txBody>
                    <a:bodyPr/>
                    <a:lstStyle>
                      <a:lvl1pPr marL="0" algn="l" defTabSz="914400" rtl="0" eaLnBrk="1" latinLnBrk="0" hangingPunct="1">
                        <a:defRPr sz="1800" b="1" kern="1200">
                          <a:solidFill>
                            <a:schemeClr val="lt1"/>
                          </a:solidFill>
                          <a:latin typeface="Calibri" pitchFamily="34" charset="0"/>
                        </a:defRPr>
                      </a:lvl1pPr>
                      <a:lvl2pPr marL="457200" algn="l" defTabSz="914400" rtl="0" eaLnBrk="1" latinLnBrk="0" hangingPunct="1">
                        <a:defRPr sz="1800" b="1" kern="1200">
                          <a:solidFill>
                            <a:schemeClr val="lt1"/>
                          </a:solidFill>
                          <a:latin typeface="Calibri" pitchFamily="34" charset="0"/>
                        </a:defRPr>
                      </a:lvl2pPr>
                      <a:lvl3pPr marL="914400" algn="l" defTabSz="914400" rtl="0" eaLnBrk="1" latinLnBrk="0" hangingPunct="1">
                        <a:defRPr sz="1800" b="1" kern="1200">
                          <a:solidFill>
                            <a:schemeClr val="lt1"/>
                          </a:solidFill>
                          <a:latin typeface="Calibri" pitchFamily="34" charset="0"/>
                        </a:defRPr>
                      </a:lvl3pPr>
                      <a:lvl4pPr marL="1371600" algn="l" defTabSz="914400" rtl="0" eaLnBrk="1" latinLnBrk="0" hangingPunct="1">
                        <a:defRPr sz="1800" b="1" kern="1200">
                          <a:solidFill>
                            <a:schemeClr val="lt1"/>
                          </a:solidFill>
                          <a:latin typeface="Calibri" pitchFamily="34" charset="0"/>
                        </a:defRPr>
                      </a:lvl4pPr>
                      <a:lvl5pPr marL="1828800" algn="l" defTabSz="914400" rtl="0" eaLnBrk="1" latinLnBrk="0" hangingPunct="1">
                        <a:defRPr sz="1800" b="1" kern="1200">
                          <a:solidFill>
                            <a:schemeClr val="lt1"/>
                          </a:solidFill>
                          <a:latin typeface="Calibri" pitchFamily="34" charset="0"/>
                        </a:defRPr>
                      </a:lvl5pPr>
                      <a:lvl6pPr marL="2286000" algn="l" defTabSz="914400" rtl="0" eaLnBrk="1" latinLnBrk="0" hangingPunct="1">
                        <a:defRPr sz="1800" b="1" kern="1200">
                          <a:solidFill>
                            <a:schemeClr val="lt1"/>
                          </a:solidFill>
                          <a:latin typeface="Calibri" pitchFamily="34" charset="0"/>
                        </a:defRPr>
                      </a:lvl6pPr>
                      <a:lvl7pPr marL="2743200" algn="l" defTabSz="914400" rtl="0" eaLnBrk="1" latinLnBrk="0" hangingPunct="1">
                        <a:defRPr sz="1800" b="1" kern="1200">
                          <a:solidFill>
                            <a:schemeClr val="lt1"/>
                          </a:solidFill>
                          <a:latin typeface="Calibri" pitchFamily="34" charset="0"/>
                        </a:defRPr>
                      </a:lvl7pPr>
                      <a:lvl8pPr marL="3200400" algn="l" defTabSz="914400" rtl="0" eaLnBrk="1" latinLnBrk="0" hangingPunct="1">
                        <a:defRPr sz="1800" b="1" kern="1200">
                          <a:solidFill>
                            <a:schemeClr val="lt1"/>
                          </a:solidFill>
                          <a:latin typeface="Calibri" pitchFamily="34" charset="0"/>
                        </a:defRPr>
                      </a:lvl8pPr>
                      <a:lvl9pPr marL="3657600" algn="l" defTabSz="914400" rtl="0" eaLnBrk="1" latinLnBrk="0" hangingPunct="1">
                        <a:defRPr sz="1800" b="1" kern="1200">
                          <a:solidFill>
                            <a:schemeClr val="lt1"/>
                          </a:solidFill>
                          <a:latin typeface="Calibri" pitchFamily="34" charset="0"/>
                        </a:defRPr>
                      </a:lvl9pPr>
                    </a:lstStyle>
                    <a:p>
                      <a:r>
                        <a:rPr lang="en-US" sz="1600" dirty="0">
                          <a:solidFill>
                            <a:schemeClr val="tx1"/>
                          </a:solidFill>
                        </a:rPr>
                        <a:t>Progress</a:t>
                      </a:r>
                      <a:endParaRPr lang="en-GB" sz="1600" dirty="0">
                        <a:solidFill>
                          <a:schemeClr val="tx1"/>
                        </a:solidFill>
                      </a:endParaRPr>
                    </a:p>
                  </a:txBody>
                  <a:tcPr>
                    <a:solidFill>
                      <a:schemeClr val="bg1"/>
                    </a:solidFill>
                  </a:tcPr>
                </a:tc>
                <a:tc>
                  <a:txBody>
                    <a:bodyPr/>
                    <a:lstStyle>
                      <a:lvl1pPr marL="0" algn="l" defTabSz="914400" rtl="0" eaLnBrk="1" latinLnBrk="0" hangingPunct="1">
                        <a:defRPr sz="1800" b="1" kern="1200">
                          <a:solidFill>
                            <a:schemeClr val="lt1"/>
                          </a:solidFill>
                          <a:latin typeface="Calibri" pitchFamily="34" charset="0"/>
                        </a:defRPr>
                      </a:lvl1pPr>
                      <a:lvl2pPr marL="457200" algn="l" defTabSz="914400" rtl="0" eaLnBrk="1" latinLnBrk="0" hangingPunct="1">
                        <a:defRPr sz="1800" b="1" kern="1200">
                          <a:solidFill>
                            <a:schemeClr val="lt1"/>
                          </a:solidFill>
                          <a:latin typeface="Calibri" pitchFamily="34" charset="0"/>
                        </a:defRPr>
                      </a:lvl2pPr>
                      <a:lvl3pPr marL="914400" algn="l" defTabSz="914400" rtl="0" eaLnBrk="1" latinLnBrk="0" hangingPunct="1">
                        <a:defRPr sz="1800" b="1" kern="1200">
                          <a:solidFill>
                            <a:schemeClr val="lt1"/>
                          </a:solidFill>
                          <a:latin typeface="Calibri" pitchFamily="34" charset="0"/>
                        </a:defRPr>
                      </a:lvl3pPr>
                      <a:lvl4pPr marL="1371600" algn="l" defTabSz="914400" rtl="0" eaLnBrk="1" latinLnBrk="0" hangingPunct="1">
                        <a:defRPr sz="1800" b="1" kern="1200">
                          <a:solidFill>
                            <a:schemeClr val="lt1"/>
                          </a:solidFill>
                          <a:latin typeface="Calibri" pitchFamily="34" charset="0"/>
                        </a:defRPr>
                      </a:lvl4pPr>
                      <a:lvl5pPr marL="1828800" algn="l" defTabSz="914400" rtl="0" eaLnBrk="1" latinLnBrk="0" hangingPunct="1">
                        <a:defRPr sz="1800" b="1" kern="1200">
                          <a:solidFill>
                            <a:schemeClr val="lt1"/>
                          </a:solidFill>
                          <a:latin typeface="Calibri" pitchFamily="34" charset="0"/>
                        </a:defRPr>
                      </a:lvl5pPr>
                      <a:lvl6pPr marL="2286000" algn="l" defTabSz="914400" rtl="0" eaLnBrk="1" latinLnBrk="0" hangingPunct="1">
                        <a:defRPr sz="1800" b="1" kern="1200">
                          <a:solidFill>
                            <a:schemeClr val="lt1"/>
                          </a:solidFill>
                          <a:latin typeface="Calibri" pitchFamily="34" charset="0"/>
                        </a:defRPr>
                      </a:lvl6pPr>
                      <a:lvl7pPr marL="2743200" algn="l" defTabSz="914400" rtl="0" eaLnBrk="1" latinLnBrk="0" hangingPunct="1">
                        <a:defRPr sz="1800" b="1" kern="1200">
                          <a:solidFill>
                            <a:schemeClr val="lt1"/>
                          </a:solidFill>
                          <a:latin typeface="Calibri" pitchFamily="34" charset="0"/>
                        </a:defRPr>
                      </a:lvl7pPr>
                      <a:lvl8pPr marL="3200400" algn="l" defTabSz="914400" rtl="0" eaLnBrk="1" latinLnBrk="0" hangingPunct="1">
                        <a:defRPr sz="1800" b="1" kern="1200">
                          <a:solidFill>
                            <a:schemeClr val="lt1"/>
                          </a:solidFill>
                          <a:latin typeface="Calibri" pitchFamily="34" charset="0"/>
                        </a:defRPr>
                      </a:lvl8pPr>
                      <a:lvl9pPr marL="3657600" algn="l" defTabSz="914400" rtl="0" eaLnBrk="1" latinLnBrk="0" hangingPunct="1">
                        <a:defRPr sz="1800" b="1" kern="1200">
                          <a:solidFill>
                            <a:schemeClr val="lt1"/>
                          </a:solidFill>
                          <a:latin typeface="Calibri" pitchFamily="34" charset="0"/>
                        </a:defRPr>
                      </a:lvl9pPr>
                    </a:lstStyle>
                    <a:p>
                      <a:r>
                        <a:rPr lang="en-GB" sz="1600" dirty="0">
                          <a:solidFill>
                            <a:schemeClr val="tx1"/>
                          </a:solidFill>
                        </a:rPr>
                        <a:t>Deadline</a:t>
                      </a:r>
                    </a:p>
                  </a:txBody>
                  <a:tcPr>
                    <a:solidFill>
                      <a:schemeClr val="bg1"/>
                    </a:solidFill>
                  </a:tcPr>
                </a:tc>
                <a:tc>
                  <a:txBody>
                    <a:bodyPr/>
                    <a:lstStyle>
                      <a:lvl1pPr marL="0" algn="l" defTabSz="914400" rtl="0" eaLnBrk="1" latinLnBrk="0" hangingPunct="1">
                        <a:defRPr sz="1800" b="1" kern="1200">
                          <a:solidFill>
                            <a:schemeClr val="lt1"/>
                          </a:solidFill>
                          <a:latin typeface="Calibri" pitchFamily="34" charset="0"/>
                        </a:defRPr>
                      </a:lvl1pPr>
                      <a:lvl2pPr marL="457200" algn="l" defTabSz="914400" rtl="0" eaLnBrk="1" latinLnBrk="0" hangingPunct="1">
                        <a:defRPr sz="1800" b="1" kern="1200">
                          <a:solidFill>
                            <a:schemeClr val="lt1"/>
                          </a:solidFill>
                          <a:latin typeface="Calibri" pitchFamily="34" charset="0"/>
                        </a:defRPr>
                      </a:lvl2pPr>
                      <a:lvl3pPr marL="914400" algn="l" defTabSz="914400" rtl="0" eaLnBrk="1" latinLnBrk="0" hangingPunct="1">
                        <a:defRPr sz="1800" b="1" kern="1200">
                          <a:solidFill>
                            <a:schemeClr val="lt1"/>
                          </a:solidFill>
                          <a:latin typeface="Calibri" pitchFamily="34" charset="0"/>
                        </a:defRPr>
                      </a:lvl3pPr>
                      <a:lvl4pPr marL="1371600" algn="l" defTabSz="914400" rtl="0" eaLnBrk="1" latinLnBrk="0" hangingPunct="1">
                        <a:defRPr sz="1800" b="1" kern="1200">
                          <a:solidFill>
                            <a:schemeClr val="lt1"/>
                          </a:solidFill>
                          <a:latin typeface="Calibri" pitchFamily="34" charset="0"/>
                        </a:defRPr>
                      </a:lvl4pPr>
                      <a:lvl5pPr marL="1828800" algn="l" defTabSz="914400" rtl="0" eaLnBrk="1" latinLnBrk="0" hangingPunct="1">
                        <a:defRPr sz="1800" b="1" kern="1200">
                          <a:solidFill>
                            <a:schemeClr val="lt1"/>
                          </a:solidFill>
                          <a:latin typeface="Calibri" pitchFamily="34" charset="0"/>
                        </a:defRPr>
                      </a:lvl5pPr>
                      <a:lvl6pPr marL="2286000" algn="l" defTabSz="914400" rtl="0" eaLnBrk="1" latinLnBrk="0" hangingPunct="1">
                        <a:defRPr sz="1800" b="1" kern="1200">
                          <a:solidFill>
                            <a:schemeClr val="lt1"/>
                          </a:solidFill>
                          <a:latin typeface="Calibri" pitchFamily="34" charset="0"/>
                        </a:defRPr>
                      </a:lvl6pPr>
                      <a:lvl7pPr marL="2743200" algn="l" defTabSz="914400" rtl="0" eaLnBrk="1" latinLnBrk="0" hangingPunct="1">
                        <a:defRPr sz="1800" b="1" kern="1200">
                          <a:solidFill>
                            <a:schemeClr val="lt1"/>
                          </a:solidFill>
                          <a:latin typeface="Calibri" pitchFamily="34" charset="0"/>
                        </a:defRPr>
                      </a:lvl7pPr>
                      <a:lvl8pPr marL="3200400" algn="l" defTabSz="914400" rtl="0" eaLnBrk="1" latinLnBrk="0" hangingPunct="1">
                        <a:defRPr sz="1800" b="1" kern="1200">
                          <a:solidFill>
                            <a:schemeClr val="lt1"/>
                          </a:solidFill>
                          <a:latin typeface="Calibri" pitchFamily="34" charset="0"/>
                        </a:defRPr>
                      </a:lvl8pPr>
                      <a:lvl9pPr marL="3657600" algn="l" defTabSz="914400" rtl="0" eaLnBrk="1" latinLnBrk="0" hangingPunct="1">
                        <a:defRPr sz="1800" b="1" kern="1200">
                          <a:solidFill>
                            <a:schemeClr val="lt1"/>
                          </a:solidFill>
                          <a:latin typeface="Calibri" pitchFamily="34" charset="0"/>
                        </a:defRPr>
                      </a:lvl9pPr>
                    </a:lstStyle>
                    <a:p>
                      <a:r>
                        <a:rPr lang="en-US" sz="1600" dirty="0">
                          <a:solidFill>
                            <a:schemeClr val="tx1"/>
                          </a:solidFill>
                        </a:rPr>
                        <a:t>Comment</a:t>
                      </a:r>
                      <a:endParaRPr lang="en-GB" sz="1600" dirty="0">
                        <a:solidFill>
                          <a:schemeClr val="tx1"/>
                        </a:solidFill>
                      </a:endParaRPr>
                    </a:p>
                  </a:txBody>
                  <a:tcPr>
                    <a:solidFill>
                      <a:schemeClr val="bg1"/>
                    </a:solidFill>
                  </a:tcPr>
                </a:tc>
                <a:extLst>
                  <a:ext uri="{0D108BD9-81ED-4DB2-BD59-A6C34878D82A}">
                    <a16:rowId xmlns:a16="http://schemas.microsoft.com/office/drawing/2014/main" val="10000"/>
                  </a:ext>
                </a:extLst>
              </a:tr>
              <a:tr h="680753">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defRPr/>
                      </a:pPr>
                      <a:r>
                        <a:rPr lang="en-US" sz="1400" dirty="0"/>
                        <a:t>Identify areas affected by floods such as informal settlements and halls and schools where people were relocated to.</a:t>
                      </a:r>
                      <a:endParaRPr lang="en-US"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US" sz="1400" dirty="0"/>
                        <a:t>In process</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GB" sz="1400" dirty="0"/>
                        <a:t>31</a:t>
                      </a:r>
                      <a:r>
                        <a:rPr lang="en-GB" sz="1400" baseline="0" dirty="0"/>
                        <a:t> May </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US" sz="1400" dirty="0"/>
                        <a:t>Most areas were located on spatial databases.</a:t>
                      </a:r>
                    </a:p>
                    <a:p>
                      <a:r>
                        <a:rPr lang="en-US" sz="1400" dirty="0"/>
                        <a:t>Not all areas exist on databases</a:t>
                      </a:r>
                      <a:endParaRPr lang="en-GB" sz="1400" dirty="0">
                        <a:latin typeface="Arial" charset="0"/>
                        <a:cs typeface="Arial" charset="0"/>
                      </a:endParaRPr>
                    </a:p>
                  </a:txBody>
                  <a:tcPr>
                    <a:solidFill>
                      <a:schemeClr val="bg1"/>
                    </a:solidFill>
                  </a:tcPr>
                </a:tc>
                <a:extLst>
                  <a:ext uri="{0D108BD9-81ED-4DB2-BD59-A6C34878D82A}">
                    <a16:rowId xmlns:a16="http://schemas.microsoft.com/office/drawing/2014/main" val="10001"/>
                  </a:ext>
                </a:extLst>
              </a:tr>
              <a:tr h="482200">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defRPr/>
                      </a:pPr>
                      <a:r>
                        <a:rPr lang="en-US" sz="1400" dirty="0"/>
                        <a:t>Identify vacant land through satellite imagery</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US" sz="1400" dirty="0"/>
                        <a:t>Complete</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US" sz="1400" dirty="0"/>
                        <a:t>77 766 properties were identified in eThekwini Metro</a:t>
                      </a:r>
                    </a:p>
                    <a:p>
                      <a:r>
                        <a:rPr lang="en-US" sz="1400" dirty="0"/>
                        <a:t>- This equates to 17 780 hectares</a:t>
                      </a:r>
                      <a:endParaRPr lang="en-GB" sz="1400" dirty="0">
                        <a:latin typeface="Arial" charset="0"/>
                        <a:cs typeface="Arial" charset="0"/>
                      </a:endParaRPr>
                    </a:p>
                  </a:txBody>
                  <a:tcPr>
                    <a:solidFill>
                      <a:schemeClr val="bg1"/>
                    </a:solidFill>
                  </a:tcPr>
                </a:tc>
                <a:extLst>
                  <a:ext uri="{0D108BD9-81ED-4DB2-BD59-A6C34878D82A}">
                    <a16:rowId xmlns:a16="http://schemas.microsoft.com/office/drawing/2014/main" val="10002"/>
                  </a:ext>
                </a:extLst>
              </a:tr>
              <a:tr h="680753">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defRPr/>
                      </a:pPr>
                      <a:r>
                        <a:rPr lang="en-GB" sz="1400" dirty="0"/>
                        <a:t>Receive asset registers from government departments</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GB" sz="1400" dirty="0"/>
                        <a:t>In process</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GB" sz="1400" dirty="0"/>
                        <a:t>15 May</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GB" sz="1400" dirty="0"/>
                        <a:t>616 properties received from NDPWI across the province</a:t>
                      </a:r>
                    </a:p>
                    <a:p>
                      <a:pPr marL="285750" indent="-285750">
                        <a:buFont typeface="Arial" charset="0"/>
                        <a:buChar char="•"/>
                      </a:pPr>
                      <a:r>
                        <a:rPr lang="en-GB" sz="1400" dirty="0"/>
                        <a:t>614 were located, of which bulk (258) were in eThekwini</a:t>
                      </a:r>
                    </a:p>
                    <a:p>
                      <a:pPr marL="0" indent="0">
                        <a:buFont typeface="Arial" charset="0"/>
                        <a:buNone/>
                      </a:pPr>
                      <a:r>
                        <a:rPr lang="en-GB" sz="1400" dirty="0"/>
                        <a:t>193 properties received from PDPWI</a:t>
                      </a:r>
                      <a:endParaRPr lang="en-GB" sz="1400" dirty="0">
                        <a:latin typeface="Arial" charset="0"/>
                        <a:cs typeface="Arial" charset="0"/>
                      </a:endParaRPr>
                    </a:p>
                  </a:txBody>
                  <a:tcPr>
                    <a:solidFill>
                      <a:schemeClr val="bg1"/>
                    </a:solidFill>
                  </a:tcPr>
                </a:tc>
                <a:extLst>
                  <a:ext uri="{0D108BD9-81ED-4DB2-BD59-A6C34878D82A}">
                    <a16:rowId xmlns:a16="http://schemas.microsoft.com/office/drawing/2014/main" val="10003"/>
                  </a:ext>
                </a:extLst>
              </a:tr>
              <a:tr h="482200">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US" sz="1400" dirty="0"/>
                        <a:t>Verify whether the land is vacant or not by using building layers</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US" sz="1400" dirty="0"/>
                        <a:t>In process</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GB" sz="1400" dirty="0"/>
                        <a:t>26 April</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US" sz="1400" dirty="0"/>
                        <a:t>Data set received from eThekwini in 2020.</a:t>
                      </a:r>
                    </a:p>
                    <a:p>
                      <a:r>
                        <a:rPr lang="en-US" sz="1400" dirty="0"/>
                        <a:t>- Eliminate land parcels with buildings</a:t>
                      </a:r>
                      <a:endParaRPr lang="en-GB" sz="1400" dirty="0">
                        <a:latin typeface="Arial" charset="0"/>
                        <a:cs typeface="Arial" charset="0"/>
                      </a:endParaRPr>
                    </a:p>
                  </a:txBody>
                  <a:tcPr>
                    <a:solidFill>
                      <a:schemeClr val="bg1"/>
                    </a:solidFill>
                  </a:tcPr>
                </a:tc>
                <a:extLst>
                  <a:ext uri="{0D108BD9-81ED-4DB2-BD59-A6C34878D82A}">
                    <a16:rowId xmlns:a16="http://schemas.microsoft.com/office/drawing/2014/main" val="10004"/>
                  </a:ext>
                </a:extLst>
              </a:tr>
              <a:tr h="2666284">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US" sz="1400" dirty="0"/>
                        <a:t>Assess land </a:t>
                      </a:r>
                      <a:r>
                        <a:rPr lang="en-US" sz="1400" dirty="0" err="1"/>
                        <a:t>i.t.o</a:t>
                      </a:r>
                      <a:r>
                        <a:rPr lang="en-US" sz="1400" dirty="0"/>
                        <a:t> geophysical constraints such as:</a:t>
                      </a:r>
                    </a:p>
                    <a:p>
                      <a:pPr marL="285750" indent="-285750">
                        <a:buFont typeface="Arial" charset="0"/>
                        <a:buChar char="•"/>
                      </a:pPr>
                      <a:r>
                        <a:rPr lang="en-US" sz="1400" dirty="0"/>
                        <a:t>Slope</a:t>
                      </a:r>
                    </a:p>
                    <a:p>
                      <a:pPr marL="285750" indent="-285750">
                        <a:buFont typeface="Arial" charset="0"/>
                        <a:buChar char="•"/>
                      </a:pPr>
                      <a:r>
                        <a:rPr lang="en-US" sz="1400" dirty="0"/>
                        <a:t>1 in 100-year flood plain</a:t>
                      </a:r>
                    </a:p>
                    <a:p>
                      <a:pPr marL="285750" indent="-285750">
                        <a:buFont typeface="Arial" charset="0"/>
                        <a:buChar char="•"/>
                      </a:pPr>
                      <a:r>
                        <a:rPr lang="en-US" sz="1400" dirty="0"/>
                        <a:t>Intersected by river/streams and/or wetlands</a:t>
                      </a:r>
                    </a:p>
                    <a:p>
                      <a:pPr marL="285750" indent="-285750">
                        <a:buFont typeface="Arial" charset="0"/>
                        <a:buChar char="•"/>
                      </a:pPr>
                      <a:r>
                        <a:rPr lang="en-US" sz="1400" dirty="0"/>
                        <a:t>In Critical Biodiversity Area (CBA)</a:t>
                      </a:r>
                    </a:p>
                    <a:p>
                      <a:pPr marL="285750" indent="-285750">
                        <a:buFont typeface="Arial" charset="0"/>
                        <a:buChar char="•"/>
                      </a:pPr>
                      <a:r>
                        <a:rPr lang="en-US" sz="1400" dirty="0"/>
                        <a:t>In Ecological Support Area (ESA)</a:t>
                      </a:r>
                    </a:p>
                    <a:p>
                      <a:pPr marL="285750" indent="-285750">
                        <a:buFont typeface="Arial" charset="0"/>
                        <a:buChar char="•"/>
                      </a:pPr>
                      <a:r>
                        <a:rPr lang="en-US" sz="1400" dirty="0"/>
                        <a:t>In Protected Area</a:t>
                      </a:r>
                    </a:p>
                    <a:p>
                      <a:pPr marL="285750" indent="-285750">
                        <a:buFont typeface="Arial" charset="0"/>
                        <a:buChar char="•"/>
                      </a:pPr>
                      <a:r>
                        <a:rPr lang="en-US" sz="1400" dirty="0"/>
                        <a:t>Affected by Geohazards (active land slide, flood risk, high water table, highly erodible, steep, unstable, etc.)</a:t>
                      </a:r>
                    </a:p>
                    <a:p>
                      <a:pPr marL="285750" indent="-285750">
                        <a:buFont typeface="Arial" charset="0"/>
                        <a:buChar char="•"/>
                      </a:pPr>
                      <a:r>
                        <a:rPr lang="en-US" sz="1400" dirty="0"/>
                        <a:t>Identify vacant land within 5 km from affected areas and people housed in community facilities</a:t>
                      </a: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US" sz="1400" dirty="0"/>
                        <a:t>In process</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GB" sz="1400" dirty="0"/>
                        <a:t>31 May</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defRPr/>
                      </a:pPr>
                      <a:r>
                        <a:rPr lang="en-US" sz="1400" dirty="0"/>
                        <a:t>Of the 616 NDPWI land parcels across the province</a:t>
                      </a:r>
                    </a:p>
                    <a:p>
                      <a:pPr marL="285750" marR="0" lvl="0" indent="-285750" algn="just" defTabSz="457200" rtl="0" eaLnBrk="1" fontAlgn="auto" latinLnBrk="0" hangingPunct="1">
                        <a:lnSpc>
                          <a:spcPct val="100000"/>
                        </a:lnSpc>
                        <a:spcBef>
                          <a:spcPts val="0"/>
                        </a:spcBef>
                        <a:spcAft>
                          <a:spcPts val="0"/>
                        </a:spcAft>
                        <a:buClrTx/>
                        <a:buSzTx/>
                        <a:buFont typeface="Arial" charset="0"/>
                        <a:buChar char="•"/>
                        <a:defRPr/>
                      </a:pPr>
                      <a:r>
                        <a:rPr lang="en-US" sz="1400" dirty="0"/>
                        <a:t>258 land parcels (41.88%) do not have geophysical constraints</a:t>
                      </a:r>
                    </a:p>
                    <a:p>
                      <a:pPr marL="285750" marR="0" lvl="0" indent="-285750" algn="just" defTabSz="457200" rtl="0" eaLnBrk="1" fontAlgn="auto" latinLnBrk="0" hangingPunct="1">
                        <a:lnSpc>
                          <a:spcPct val="100000"/>
                        </a:lnSpc>
                        <a:spcBef>
                          <a:spcPts val="0"/>
                        </a:spcBef>
                        <a:spcAft>
                          <a:spcPts val="0"/>
                        </a:spcAft>
                        <a:buClrTx/>
                        <a:buSzTx/>
                        <a:buFont typeface="Arial" charset="0"/>
                        <a:buChar char="•"/>
                        <a:defRPr/>
                      </a:pPr>
                      <a:r>
                        <a:rPr lang="en-US" sz="1400" dirty="0"/>
                        <a:t>15 (5.8%) out of the 258 land parcels in eThekwini do not have geophysical constraints</a:t>
                      </a:r>
                    </a:p>
                    <a:p>
                      <a:pPr marL="0" marR="0" lvl="0" indent="0" algn="just" defTabSz="457200" rtl="0" eaLnBrk="1" fontAlgn="auto" latinLnBrk="0" hangingPunct="1">
                        <a:lnSpc>
                          <a:spcPct val="100000"/>
                        </a:lnSpc>
                        <a:spcBef>
                          <a:spcPts val="0"/>
                        </a:spcBef>
                        <a:spcAft>
                          <a:spcPts val="0"/>
                        </a:spcAft>
                        <a:buClrTx/>
                        <a:buSzTx/>
                        <a:buFont typeface="Arial" charset="0"/>
                        <a:buNone/>
                        <a:defRPr/>
                      </a:pPr>
                      <a:r>
                        <a:rPr lang="en-US" sz="1400" dirty="0"/>
                        <a:t>193 PDPWI properties need to be assessed</a:t>
                      </a:r>
                    </a:p>
                    <a:p>
                      <a:pPr marL="285750" marR="0" lvl="0" indent="-285750" algn="just" defTabSz="457200" rtl="0" eaLnBrk="1" fontAlgn="auto" latinLnBrk="0" hangingPunct="1">
                        <a:lnSpc>
                          <a:spcPct val="100000"/>
                        </a:lnSpc>
                        <a:spcBef>
                          <a:spcPts val="0"/>
                        </a:spcBef>
                        <a:spcAft>
                          <a:spcPts val="0"/>
                        </a:spcAft>
                        <a:buClrTx/>
                        <a:buSzTx/>
                        <a:buFont typeface="Arial" charset="0"/>
                        <a:buChar char="•"/>
                        <a:defRPr/>
                      </a:pPr>
                      <a:r>
                        <a:rPr lang="en-US" sz="1400" dirty="0"/>
                        <a:t>44 properties (22.79%) do not have geophysical constraints</a:t>
                      </a:r>
                    </a:p>
                    <a:p>
                      <a:pPr marL="0" marR="0" lvl="0" indent="0" algn="just" defTabSz="457200" rtl="0" eaLnBrk="1" fontAlgn="auto" latinLnBrk="0" hangingPunct="1">
                        <a:lnSpc>
                          <a:spcPct val="100000"/>
                        </a:lnSpc>
                        <a:spcBef>
                          <a:spcPts val="0"/>
                        </a:spcBef>
                        <a:spcAft>
                          <a:spcPts val="0"/>
                        </a:spcAft>
                        <a:buClrTx/>
                        <a:buSzTx/>
                        <a:buFont typeface="Arial" charset="0"/>
                        <a:buNone/>
                        <a:defRPr/>
                      </a:pPr>
                      <a:r>
                        <a:rPr lang="en-US" sz="1400" dirty="0"/>
                        <a:t>Of the 77 766 vacant land parcels identified in eThekwini</a:t>
                      </a:r>
                    </a:p>
                    <a:p>
                      <a:pPr marL="285750" marR="0" lvl="0" indent="-285750" algn="just" defTabSz="457200" rtl="0" eaLnBrk="1" fontAlgn="auto" latinLnBrk="0" hangingPunct="1">
                        <a:lnSpc>
                          <a:spcPct val="100000"/>
                        </a:lnSpc>
                        <a:spcBef>
                          <a:spcPts val="0"/>
                        </a:spcBef>
                        <a:spcAft>
                          <a:spcPts val="0"/>
                        </a:spcAft>
                        <a:buClrTx/>
                        <a:buSzTx/>
                        <a:buFont typeface="Arial" charset="0"/>
                        <a:buChar char="•"/>
                        <a:defRPr/>
                      </a:pPr>
                      <a:r>
                        <a:rPr lang="en-US" sz="1400" dirty="0"/>
                        <a:t> 17 931 properties (23.05%) do not have geophysical constraints</a:t>
                      </a:r>
                    </a:p>
                    <a:p>
                      <a:pPr marL="0" marR="0" lvl="0" indent="0" algn="just" defTabSz="457200" rtl="0" eaLnBrk="1" fontAlgn="auto" latinLnBrk="0" hangingPunct="1">
                        <a:lnSpc>
                          <a:spcPct val="100000"/>
                        </a:lnSpc>
                        <a:spcBef>
                          <a:spcPts val="0"/>
                        </a:spcBef>
                        <a:spcAft>
                          <a:spcPts val="0"/>
                        </a:spcAft>
                        <a:buClrTx/>
                        <a:buSzTx/>
                        <a:buFont typeface="Arial" charset="0"/>
                        <a:buNone/>
                        <a:defRPr/>
                      </a:pPr>
                      <a:r>
                        <a:rPr lang="en-US" sz="1400" dirty="0"/>
                        <a:t>A total of </a:t>
                      </a:r>
                      <a:r>
                        <a:rPr lang="en-US" sz="1400" b="1" dirty="0"/>
                        <a:t>18 233 </a:t>
                      </a:r>
                      <a:r>
                        <a:rPr lang="en-US" sz="1400" dirty="0"/>
                        <a:t>properties could be recommended for physical site visits</a:t>
                      </a:r>
                      <a:endParaRPr lang="en-US" sz="1400" dirty="0">
                        <a:latin typeface="Arial" charset="0"/>
                        <a:cs typeface="Arial" charset="0"/>
                      </a:endParaRPr>
                    </a:p>
                  </a:txBody>
                  <a:tcPr>
                    <a:solidFill>
                      <a:schemeClr val="bg1"/>
                    </a:solidFill>
                  </a:tcPr>
                </a:tc>
                <a:extLst>
                  <a:ext uri="{0D108BD9-81ED-4DB2-BD59-A6C34878D82A}">
                    <a16:rowId xmlns:a16="http://schemas.microsoft.com/office/drawing/2014/main" val="10005"/>
                  </a:ext>
                </a:extLst>
              </a:tr>
              <a:tr h="482200">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US" sz="1400" dirty="0"/>
                        <a:t>Confirm land ownership</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US" sz="1400" dirty="0"/>
                        <a:t>Not started</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GB" sz="1400" dirty="0"/>
                        <a:t>31 May</a:t>
                      </a:r>
                      <a:endParaRPr lang="en-GB" sz="1400" dirty="0">
                        <a:latin typeface="Arial" charset="0"/>
                        <a:cs typeface="Arial" charset="0"/>
                      </a:endParaRPr>
                    </a:p>
                  </a:txBody>
                  <a:tcPr>
                    <a:solidFill>
                      <a:schemeClr val="bg1"/>
                    </a:solidFill>
                  </a:tcPr>
                </a:tc>
                <a:tc>
                  <a:txBody>
                    <a:bodyPr/>
                    <a:lstStyle>
                      <a:lvl1pPr marL="0" algn="l" defTabSz="914400" rtl="0" eaLnBrk="1" latinLnBrk="0" hangingPunct="1">
                        <a:defRPr sz="1800" kern="1200">
                          <a:solidFill>
                            <a:schemeClr val="dk1"/>
                          </a:solidFill>
                          <a:latin typeface="Calibri" pitchFamily="34" charset="0"/>
                        </a:defRPr>
                      </a:lvl1pPr>
                      <a:lvl2pPr marL="457200" algn="l" defTabSz="914400" rtl="0" eaLnBrk="1" latinLnBrk="0" hangingPunct="1">
                        <a:defRPr sz="1800" kern="1200">
                          <a:solidFill>
                            <a:schemeClr val="dk1"/>
                          </a:solidFill>
                          <a:latin typeface="Calibri" pitchFamily="34" charset="0"/>
                        </a:defRPr>
                      </a:lvl2pPr>
                      <a:lvl3pPr marL="914400" algn="l" defTabSz="914400" rtl="0" eaLnBrk="1" latinLnBrk="0" hangingPunct="1">
                        <a:defRPr sz="1800" kern="1200">
                          <a:solidFill>
                            <a:schemeClr val="dk1"/>
                          </a:solidFill>
                          <a:latin typeface="Calibri" pitchFamily="34" charset="0"/>
                        </a:defRPr>
                      </a:lvl3pPr>
                      <a:lvl4pPr marL="1371600" algn="l" defTabSz="914400" rtl="0" eaLnBrk="1" latinLnBrk="0" hangingPunct="1">
                        <a:defRPr sz="1800" kern="1200">
                          <a:solidFill>
                            <a:schemeClr val="dk1"/>
                          </a:solidFill>
                          <a:latin typeface="Calibri" pitchFamily="34" charset="0"/>
                        </a:defRPr>
                      </a:lvl4pPr>
                      <a:lvl5pPr marL="1828800" algn="l" defTabSz="914400" rtl="0" eaLnBrk="1" latinLnBrk="0" hangingPunct="1">
                        <a:defRPr sz="1800" kern="1200">
                          <a:solidFill>
                            <a:schemeClr val="dk1"/>
                          </a:solidFill>
                          <a:latin typeface="Calibri" pitchFamily="34" charset="0"/>
                        </a:defRPr>
                      </a:lvl5pPr>
                      <a:lvl6pPr marL="2286000" algn="l" defTabSz="914400" rtl="0" eaLnBrk="1" latinLnBrk="0" hangingPunct="1">
                        <a:defRPr sz="1800" kern="1200">
                          <a:solidFill>
                            <a:schemeClr val="dk1"/>
                          </a:solidFill>
                          <a:latin typeface="Calibri" pitchFamily="34" charset="0"/>
                        </a:defRPr>
                      </a:lvl6pPr>
                      <a:lvl7pPr marL="2743200" algn="l" defTabSz="914400" rtl="0" eaLnBrk="1" latinLnBrk="0" hangingPunct="1">
                        <a:defRPr sz="1800" kern="1200">
                          <a:solidFill>
                            <a:schemeClr val="dk1"/>
                          </a:solidFill>
                          <a:latin typeface="Calibri" pitchFamily="34" charset="0"/>
                        </a:defRPr>
                      </a:lvl7pPr>
                      <a:lvl8pPr marL="3200400" algn="l" defTabSz="914400" rtl="0" eaLnBrk="1" latinLnBrk="0" hangingPunct="1">
                        <a:defRPr sz="1800" kern="1200">
                          <a:solidFill>
                            <a:schemeClr val="dk1"/>
                          </a:solidFill>
                          <a:latin typeface="Calibri" pitchFamily="34" charset="0"/>
                        </a:defRPr>
                      </a:lvl8pPr>
                      <a:lvl9pPr marL="3657600" algn="l" defTabSz="914400" rtl="0" eaLnBrk="1" latinLnBrk="0" hangingPunct="1">
                        <a:defRPr sz="1800" kern="1200">
                          <a:solidFill>
                            <a:schemeClr val="dk1"/>
                          </a:solidFill>
                          <a:latin typeface="Calibri" pitchFamily="34" charset="0"/>
                        </a:defRPr>
                      </a:lvl9pPr>
                    </a:lstStyle>
                    <a:p>
                      <a:r>
                        <a:rPr lang="en-US" sz="1400" dirty="0"/>
                        <a:t>Verify ownership against existing databases and confirm with user departments</a:t>
                      </a:r>
                      <a:endParaRPr lang="en-GB" sz="1400" dirty="0">
                        <a:latin typeface="Arial" charset="0"/>
                        <a:cs typeface="Arial" charset="0"/>
                      </a:endParaRPr>
                    </a:p>
                  </a:txBody>
                  <a:tcPr>
                    <a:solidFill>
                      <a:schemeClr val="bg1"/>
                    </a:solidFill>
                  </a:tcPr>
                </a:tc>
                <a:extLst>
                  <a:ext uri="{0D108BD9-81ED-4DB2-BD59-A6C34878D82A}">
                    <a16:rowId xmlns:a16="http://schemas.microsoft.com/office/drawing/2014/main" val="10006"/>
                  </a:ext>
                </a:extLst>
              </a:tr>
            </a:tbl>
          </a:graphicData>
        </a:graphic>
      </p:graphicFrame>
      <p:pic>
        <p:nvPicPr>
          <p:cNvPr id="54280" name="Picture 6">
            <a:extLst>
              <a:ext uri="{FF2B5EF4-FFF2-40B4-BE49-F238E27FC236}">
                <a16:creationId xmlns:a16="http://schemas.microsoft.com/office/drawing/2014/main" id="{2422EC58-6D1C-0E81-B83B-418C4F211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7463"/>
            <a:ext cx="18303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stomShape 4">
            <a:extLst>
              <a:ext uri="{FF2B5EF4-FFF2-40B4-BE49-F238E27FC236}">
                <a16:creationId xmlns:a16="http://schemas.microsoft.com/office/drawing/2014/main" id="{A5819F16-66F8-7417-6AEA-2118179B3D1E}"/>
              </a:ext>
            </a:extLst>
          </p:cNvPr>
          <p:cNvSpPr/>
          <p:nvPr/>
        </p:nvSpPr>
        <p:spPr>
          <a:xfrm>
            <a:off x="3360738" y="17463"/>
            <a:ext cx="7907337" cy="603250"/>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hangingPunct="1">
              <a:buFont typeface="Arial" panose="020B0604020202020204" pitchFamily="34" charset="0"/>
              <a:buNone/>
              <a:defRPr/>
            </a:pPr>
            <a:r>
              <a:rPr sz="2800" b="1" noProof="1">
                <a:solidFill>
                  <a:srgbClr val="000000"/>
                </a:solidFill>
                <a:latin typeface="Arial" charset="0"/>
                <a:ea typeface="DejaVu Sans"/>
                <a:sym typeface="+mn-ea"/>
              </a:rPr>
              <a:t>LAND IDENTIFICATION PROCESS</a:t>
            </a:r>
            <a:endParaRPr lang="en-ZA" altLang="x-none" sz="2800" b="1" noProof="1">
              <a:solidFill>
                <a:srgbClr val="000000"/>
              </a:solidFill>
              <a:latin typeface="Arial" charset="0"/>
              <a:ea typeface="DejaVu Sans"/>
              <a:sym typeface="+mn-ea"/>
            </a:endParaRPr>
          </a:p>
        </p:txBody>
      </p:sp>
    </p:spTree>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9">
            <a:extLst>
              <a:ext uri="{FF2B5EF4-FFF2-40B4-BE49-F238E27FC236}">
                <a16:creationId xmlns:a16="http://schemas.microsoft.com/office/drawing/2014/main" id="{EE3BB3A2-B4EA-C8E3-E053-D42088E7671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70370FF0-06BB-4CE3-AA4F-BC598F078411}" type="slidenum">
              <a:rPr lang="en-US" altLang="en-US" sz="1600">
                <a:solidFill>
                  <a:srgbClr val="FFFFFF"/>
                </a:solidFill>
                <a:latin typeface="Calibri" panose="020F0502020204030204" pitchFamily="34" charset="0"/>
              </a:rPr>
              <a:pPr/>
              <a:t>27</a:t>
            </a:fld>
            <a:endParaRPr lang="en-US" altLang="en-US" sz="1600">
              <a:solidFill>
                <a:srgbClr val="FFFFFF"/>
              </a:solidFill>
              <a:latin typeface="Calibri" panose="020F0502020204030204" pitchFamily="34" charset="0"/>
            </a:endParaRPr>
          </a:p>
        </p:txBody>
      </p:sp>
      <p:sp>
        <p:nvSpPr>
          <p:cNvPr id="55299" name="Rectangle 10">
            <a:extLst>
              <a:ext uri="{FF2B5EF4-FFF2-40B4-BE49-F238E27FC236}">
                <a16:creationId xmlns:a16="http://schemas.microsoft.com/office/drawing/2014/main" id="{FB400E7D-8D52-4AFE-92D2-B2BBDF3F46BF}"/>
              </a:ext>
            </a:extLst>
          </p:cNvPr>
          <p:cNvSpPr>
            <a:spLocks noChangeArrowheads="1"/>
          </p:cNvSpPr>
          <p:nvPr/>
        </p:nvSpPr>
        <p:spPr bwMode="auto">
          <a:xfrm>
            <a:off x="7878763" y="333375"/>
            <a:ext cx="27543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US" altLang="en-US" sz="900">
                <a:latin typeface="Calibri" panose="020F0502020204030204" pitchFamily="34" charset="0"/>
              </a:rPr>
              <a:t>GROWING KWAZULU-NATAL TOGETHER</a:t>
            </a:r>
          </a:p>
        </p:txBody>
      </p:sp>
      <p:sp>
        <p:nvSpPr>
          <p:cNvPr id="55300" name="Content Placeholder 2">
            <a:extLst>
              <a:ext uri="{FF2B5EF4-FFF2-40B4-BE49-F238E27FC236}">
                <a16:creationId xmlns:a16="http://schemas.microsoft.com/office/drawing/2014/main" id="{09C5C1B1-66A7-1780-995E-FA2CC3CB9F41}"/>
              </a:ext>
            </a:extLst>
          </p:cNvPr>
          <p:cNvSpPr txBox="1">
            <a:spLocks noChangeArrowheads="1"/>
          </p:cNvSpPr>
          <p:nvPr/>
        </p:nvSpPr>
        <p:spPr bwMode="auto">
          <a:xfrm>
            <a:off x="439738" y="1023938"/>
            <a:ext cx="3475037"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spcBef>
                <a:spcPct val="20000"/>
              </a:spcBef>
              <a:buFont typeface="Arial" panose="020B0604020202020204" pitchFamily="34" charset="0"/>
              <a:buNone/>
            </a:pPr>
            <a:r>
              <a:rPr lang="en-US" altLang="en-US" sz="1400" b="1">
                <a:latin typeface="Calibri" panose="020F0502020204030204" pitchFamily="34" charset="0"/>
              </a:rPr>
              <a:t>PROPOSAL FOR </a:t>
            </a:r>
          </a:p>
          <a:p>
            <a:pPr>
              <a:spcBef>
                <a:spcPct val="20000"/>
              </a:spcBef>
              <a:buFont typeface="Arial" panose="020B0604020202020204" pitchFamily="34" charset="0"/>
              <a:buNone/>
            </a:pPr>
            <a:r>
              <a:rPr lang="en-ZA" altLang="en-US" sz="1400" b="1">
                <a:latin typeface="Calibri" panose="020F0502020204030204" pitchFamily="34" charset="0"/>
              </a:rPr>
              <a:t>PEMARY RIDGE SCHOOL EVACUATION DEAL</a:t>
            </a:r>
          </a:p>
          <a:p>
            <a:pPr>
              <a:spcBef>
                <a:spcPct val="20000"/>
              </a:spcBef>
              <a:buFont typeface="Arial" panose="020B0604020202020204" pitchFamily="34" charset="0"/>
              <a:buNone/>
            </a:pPr>
            <a:endParaRPr lang="en-ZA" altLang="en-US" sz="1400" b="1">
              <a:latin typeface="Calibri" panose="020F0502020204030204" pitchFamily="34" charset="0"/>
            </a:endParaRPr>
          </a:p>
          <a:p>
            <a:pPr>
              <a:spcBef>
                <a:spcPct val="20000"/>
              </a:spcBef>
              <a:buFont typeface="Arial" panose="020B0604020202020204" pitchFamily="34" charset="0"/>
              <a:buNone/>
            </a:pPr>
            <a:endParaRPr lang="en-ZA" altLang="en-US" sz="1400" b="1">
              <a:latin typeface="Calibri" panose="020F0502020204030204" pitchFamily="34" charset="0"/>
            </a:endParaRPr>
          </a:p>
          <a:p>
            <a:pPr>
              <a:spcBef>
                <a:spcPct val="20000"/>
              </a:spcBef>
              <a:buFont typeface="Arial" panose="020B0604020202020204" pitchFamily="34" charset="0"/>
              <a:buNone/>
            </a:pPr>
            <a:endParaRPr lang="en-US" altLang="en-US" sz="1400" b="1">
              <a:latin typeface="Calibri" panose="020F0502020204030204" pitchFamily="34" charset="0"/>
            </a:endParaRPr>
          </a:p>
          <a:p>
            <a:pPr>
              <a:spcBef>
                <a:spcPct val="20000"/>
              </a:spcBef>
              <a:buFont typeface="Arial" panose="020B0604020202020204" pitchFamily="34" charset="0"/>
              <a:buChar char="•"/>
            </a:pPr>
            <a:r>
              <a:rPr lang="en-ZA" altLang="en-US" sz="1400" b="1">
                <a:latin typeface="Calibri" panose="020F0502020204030204" pitchFamily="34" charset="0"/>
              </a:rPr>
              <a:t>DHS to Initiate development of Temporary Residential Units (TRUs)  at Pemilton site ( site owned by DPW)</a:t>
            </a:r>
            <a:endParaRPr lang="en-US" altLang="en-US" sz="1400" b="1">
              <a:latin typeface="Calibri" panose="020F0502020204030204" pitchFamily="34" charset="0"/>
            </a:endParaRPr>
          </a:p>
          <a:p>
            <a:pPr>
              <a:spcBef>
                <a:spcPct val="20000"/>
              </a:spcBef>
              <a:buFont typeface="Arial" panose="020B0604020202020204" pitchFamily="34" charset="0"/>
              <a:buChar char="•"/>
            </a:pPr>
            <a:r>
              <a:rPr lang="en-US" altLang="en-US" sz="1400" b="1">
                <a:latin typeface="Calibri" panose="020F0502020204030204" pitchFamily="34" charset="0"/>
              </a:rPr>
              <a:t>3 storey walkup flats</a:t>
            </a:r>
          </a:p>
          <a:p>
            <a:pPr>
              <a:spcBef>
                <a:spcPct val="20000"/>
              </a:spcBef>
              <a:buFont typeface="Arial" panose="020B0604020202020204" pitchFamily="34" charset="0"/>
              <a:buChar char="•"/>
            </a:pPr>
            <a:r>
              <a:rPr lang="en-US" altLang="en-US" sz="1400" b="1">
                <a:latin typeface="Calibri" panose="020F0502020204030204" pitchFamily="34" charset="0"/>
              </a:rPr>
              <a:t>Reservation of existing worship site</a:t>
            </a:r>
          </a:p>
          <a:p>
            <a:pPr>
              <a:spcBef>
                <a:spcPct val="20000"/>
              </a:spcBef>
              <a:buFont typeface="Arial" panose="020B0604020202020204" pitchFamily="34" charset="0"/>
              <a:buChar char="•"/>
            </a:pPr>
            <a:r>
              <a:rPr lang="en-US" altLang="en-US" sz="1400" b="1">
                <a:latin typeface="Calibri" panose="020F0502020204030204" pitchFamily="34" charset="0"/>
              </a:rPr>
              <a:t>40 sqm units</a:t>
            </a:r>
          </a:p>
          <a:p>
            <a:pPr>
              <a:spcBef>
                <a:spcPct val="20000"/>
              </a:spcBef>
              <a:buFont typeface="Arial" panose="020B0604020202020204" pitchFamily="34" charset="0"/>
              <a:buChar char="•"/>
            </a:pPr>
            <a:r>
              <a:rPr lang="en-US" altLang="en-US" sz="1400" b="1">
                <a:latin typeface="Calibri" panose="020F0502020204030204" pitchFamily="34" charset="0"/>
              </a:rPr>
              <a:t>Sectional title</a:t>
            </a:r>
          </a:p>
          <a:p>
            <a:pPr>
              <a:spcBef>
                <a:spcPct val="20000"/>
              </a:spcBef>
              <a:buFont typeface="Arial" panose="020B0604020202020204" pitchFamily="34" charset="0"/>
              <a:buChar char="•"/>
            </a:pPr>
            <a:r>
              <a:rPr lang="en-US" altLang="en-US" sz="1400" b="1">
                <a:latin typeface="Calibri" panose="020F0502020204030204" pitchFamily="34" charset="0"/>
              </a:rPr>
              <a:t>Common area to include playlot, washing lines and waste disposal</a:t>
            </a:r>
          </a:p>
          <a:p>
            <a:pPr>
              <a:spcBef>
                <a:spcPct val="20000"/>
              </a:spcBef>
              <a:buFont typeface="Arial" panose="020B0604020202020204" pitchFamily="34" charset="0"/>
              <a:buChar char="•"/>
            </a:pPr>
            <a:r>
              <a:rPr lang="en-US" altLang="en-US" sz="1400" b="1">
                <a:latin typeface="Calibri" panose="020F0502020204030204" pitchFamily="34" charset="0"/>
              </a:rPr>
              <a:t>parking</a:t>
            </a:r>
            <a:endParaRPr lang="en-ZA" altLang="en-US" sz="1400" b="1">
              <a:latin typeface="Calibri" panose="020F0502020204030204" pitchFamily="34" charset="0"/>
            </a:endParaRPr>
          </a:p>
        </p:txBody>
      </p:sp>
      <p:pic>
        <p:nvPicPr>
          <p:cNvPr id="55301" name="Object 2">
            <a:extLst>
              <a:ext uri="{FF2B5EF4-FFF2-40B4-BE49-F238E27FC236}">
                <a16:creationId xmlns:a16="http://schemas.microsoft.com/office/drawing/2014/main" id="{28772BBE-FE9D-9666-AA5E-998B8A3D8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725" y="771525"/>
            <a:ext cx="751205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a:extLst>
              <a:ext uri="{FF2B5EF4-FFF2-40B4-BE49-F238E27FC236}">
                <a16:creationId xmlns:a16="http://schemas.microsoft.com/office/drawing/2014/main" id="{A5B8540A-9C9C-DDAD-C9FF-3CEEBEA5C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109538"/>
            <a:ext cx="18430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9">
            <a:extLst>
              <a:ext uri="{FF2B5EF4-FFF2-40B4-BE49-F238E27FC236}">
                <a16:creationId xmlns:a16="http://schemas.microsoft.com/office/drawing/2014/main" id="{724D71EB-890E-ABE7-3012-FD8BDD7ADB4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CDEE0DEA-A211-4EC5-A42A-EA2F2F76C138}" type="slidenum">
              <a:rPr lang="en-US" altLang="en-US" sz="1600">
                <a:solidFill>
                  <a:srgbClr val="FFFFFF"/>
                </a:solidFill>
                <a:latin typeface="Calibri" panose="020F0502020204030204" pitchFamily="34" charset="0"/>
              </a:rPr>
              <a:pPr/>
              <a:t>28</a:t>
            </a:fld>
            <a:endParaRPr lang="en-US" altLang="en-US" sz="1600">
              <a:solidFill>
                <a:srgbClr val="FFFFFF"/>
              </a:solidFill>
              <a:latin typeface="Calibri" panose="020F0502020204030204" pitchFamily="34" charset="0"/>
            </a:endParaRPr>
          </a:p>
        </p:txBody>
      </p:sp>
      <p:sp>
        <p:nvSpPr>
          <p:cNvPr id="56323" name="Slide Number Placeholder 3">
            <a:extLst>
              <a:ext uri="{FF2B5EF4-FFF2-40B4-BE49-F238E27FC236}">
                <a16:creationId xmlns:a16="http://schemas.microsoft.com/office/drawing/2014/main" id="{A1FD1179-057C-46BE-18BC-3916C4C5FFCD}"/>
              </a:ext>
            </a:extLst>
          </p:cNvPr>
          <p:cNvSpPr txBox="1">
            <a:spLocks noChangeArrowheads="1"/>
          </p:cNvSpPr>
          <p:nvPr/>
        </p:nvSpPr>
        <p:spPr bwMode="auto">
          <a:xfrm>
            <a:off x="1558925" y="644842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US" altLang="en-US" sz="1200">
              <a:solidFill>
                <a:srgbClr val="000000"/>
              </a:solidFill>
              <a:latin typeface="Calibri" panose="020F0502020204030204" pitchFamily="34" charset="0"/>
            </a:endParaRPr>
          </a:p>
        </p:txBody>
      </p:sp>
      <p:graphicFrame>
        <p:nvGraphicFramePr>
          <p:cNvPr id="2" name="Table 1">
            <a:extLst>
              <a:ext uri="{FF2B5EF4-FFF2-40B4-BE49-F238E27FC236}">
                <a16:creationId xmlns:a16="http://schemas.microsoft.com/office/drawing/2014/main" id="{54EB34D0-6321-81B9-37C6-01C2DF6C4FDC}"/>
              </a:ext>
            </a:extLst>
          </p:cNvPr>
          <p:cNvGraphicFramePr>
            <a:graphicFrameLocks noGrp="1"/>
          </p:cNvGraphicFramePr>
          <p:nvPr/>
        </p:nvGraphicFramePr>
        <p:xfrm>
          <a:off x="373063" y="771525"/>
          <a:ext cx="11447462" cy="5949950"/>
        </p:xfrm>
        <a:graphic>
          <a:graphicData uri="http://schemas.openxmlformats.org/drawingml/2006/table">
            <a:tbl>
              <a:tblPr firstRow="1" bandRow="1">
                <a:tableStyleId>{5C22544A-7EE6-4342-B048-85BDC9FD1C3A}</a:tableStyleId>
              </a:tblPr>
              <a:tblGrid>
                <a:gridCol w="578261">
                  <a:extLst>
                    <a:ext uri="{9D8B030D-6E8A-4147-A177-3AD203B41FA5}">
                      <a16:colId xmlns:a16="http://schemas.microsoft.com/office/drawing/2014/main" val="20000"/>
                    </a:ext>
                  </a:extLst>
                </a:gridCol>
                <a:gridCol w="1054388">
                  <a:extLst>
                    <a:ext uri="{9D8B030D-6E8A-4147-A177-3AD203B41FA5}">
                      <a16:colId xmlns:a16="http://schemas.microsoft.com/office/drawing/2014/main" val="20001"/>
                    </a:ext>
                  </a:extLst>
                </a:gridCol>
                <a:gridCol w="1595138">
                  <a:extLst>
                    <a:ext uri="{9D8B030D-6E8A-4147-A177-3AD203B41FA5}">
                      <a16:colId xmlns:a16="http://schemas.microsoft.com/office/drawing/2014/main" val="20002"/>
                    </a:ext>
                  </a:extLst>
                </a:gridCol>
                <a:gridCol w="1501306">
                  <a:extLst>
                    <a:ext uri="{9D8B030D-6E8A-4147-A177-3AD203B41FA5}">
                      <a16:colId xmlns:a16="http://schemas.microsoft.com/office/drawing/2014/main" val="20003"/>
                    </a:ext>
                  </a:extLst>
                </a:gridCol>
                <a:gridCol w="1521742">
                  <a:extLst>
                    <a:ext uri="{9D8B030D-6E8A-4147-A177-3AD203B41FA5}">
                      <a16:colId xmlns:a16="http://schemas.microsoft.com/office/drawing/2014/main" val="20004"/>
                    </a:ext>
                  </a:extLst>
                </a:gridCol>
                <a:gridCol w="1266112">
                  <a:extLst>
                    <a:ext uri="{9D8B030D-6E8A-4147-A177-3AD203B41FA5}">
                      <a16:colId xmlns:a16="http://schemas.microsoft.com/office/drawing/2014/main" val="20005"/>
                    </a:ext>
                  </a:extLst>
                </a:gridCol>
                <a:gridCol w="3930516">
                  <a:extLst>
                    <a:ext uri="{9D8B030D-6E8A-4147-A177-3AD203B41FA5}">
                      <a16:colId xmlns:a16="http://schemas.microsoft.com/office/drawing/2014/main" val="20006"/>
                    </a:ext>
                  </a:extLst>
                </a:gridCol>
              </a:tblGrid>
              <a:tr h="688779">
                <a:tc>
                  <a:txBody>
                    <a:bodyPr/>
                    <a:lstStyle/>
                    <a:p>
                      <a:r>
                        <a:rPr lang="en-US" sz="1200" dirty="0">
                          <a:solidFill>
                            <a:schemeClr val="tx1"/>
                          </a:solidFill>
                          <a:latin typeface="Arial" charset="0"/>
                          <a:cs typeface="Arial" charset="0"/>
                        </a:rPr>
                        <a:t>No.</a:t>
                      </a:r>
                      <a:endParaRPr lang="en-ZA" sz="12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200" dirty="0">
                          <a:solidFill>
                            <a:schemeClr val="tx1"/>
                          </a:solidFill>
                          <a:latin typeface="Arial" charset="0"/>
                          <a:cs typeface="Arial" charset="0"/>
                        </a:rPr>
                        <a:t>DISTRICT</a:t>
                      </a:r>
                      <a:endParaRPr lang="en-ZA" sz="12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200" dirty="0">
                          <a:solidFill>
                            <a:schemeClr val="tx1"/>
                          </a:solidFill>
                          <a:latin typeface="Arial" charset="0"/>
                          <a:cs typeface="Arial" charset="0"/>
                        </a:rPr>
                        <a:t>NO</a:t>
                      </a:r>
                      <a:r>
                        <a:rPr lang="en-US" sz="1200" baseline="0" dirty="0">
                          <a:solidFill>
                            <a:schemeClr val="tx1"/>
                          </a:solidFill>
                          <a:latin typeface="Arial" charset="0"/>
                          <a:cs typeface="Arial" charset="0"/>
                        </a:rPr>
                        <a:t> OF SCHOOLS</a:t>
                      </a:r>
                      <a:endParaRPr lang="en-ZA" sz="12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200" dirty="0">
                          <a:solidFill>
                            <a:schemeClr val="tx1"/>
                          </a:solidFill>
                          <a:latin typeface="Arial" charset="0"/>
                          <a:cs typeface="Arial" charset="0"/>
                        </a:rPr>
                        <a:t>UPDATED REQUIREMENT</a:t>
                      </a:r>
                      <a:endParaRPr lang="en-ZA" sz="12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ZA" sz="1200" dirty="0">
                          <a:solidFill>
                            <a:schemeClr val="tx1"/>
                          </a:solidFill>
                          <a:latin typeface="Arial" charset="0"/>
                          <a:cs typeface="Arial" charset="0"/>
                        </a:rPr>
                        <a:t>MOBILES DELIVERED</a:t>
                      </a: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ZA" sz="1200" dirty="0">
                          <a:solidFill>
                            <a:schemeClr val="tx1"/>
                          </a:solidFill>
                          <a:latin typeface="Arial" charset="0"/>
                          <a:cs typeface="Arial" charset="0"/>
                        </a:rPr>
                        <a:t>MOBILES</a:t>
                      </a:r>
                      <a:r>
                        <a:rPr lang="en-ZA" sz="1200" baseline="0" dirty="0">
                          <a:solidFill>
                            <a:schemeClr val="tx1"/>
                          </a:solidFill>
                          <a:latin typeface="Arial" charset="0"/>
                          <a:cs typeface="Arial" charset="0"/>
                        </a:rPr>
                        <a:t> NOT YET DELIVERED </a:t>
                      </a:r>
                      <a:endParaRPr lang="en-ZA" sz="12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ZA" sz="1400" dirty="0">
                          <a:solidFill>
                            <a:schemeClr val="tx1"/>
                          </a:solidFill>
                          <a:latin typeface="Arial" charset="0"/>
                          <a:cs typeface="Arial" charset="0"/>
                        </a:rPr>
                        <a:t>PROGRESS UPDATE</a:t>
                      </a:r>
                      <a:r>
                        <a:rPr lang="en-ZA" sz="1400" baseline="0" dirty="0">
                          <a:solidFill>
                            <a:schemeClr val="tx1"/>
                          </a:solidFill>
                          <a:latin typeface="Arial" charset="0"/>
                          <a:cs typeface="Arial" charset="0"/>
                        </a:rPr>
                        <a:t>  </a:t>
                      </a:r>
                      <a:endParaRPr lang="en-ZA" sz="1400" dirty="0">
                        <a:solidFill>
                          <a:schemeClr val="tx1"/>
                        </a:solidFill>
                        <a:latin typeface="Arial" charset="0"/>
                        <a:cs typeface="Arial" charset="0"/>
                      </a:endParaRPr>
                    </a:p>
                    <a:p>
                      <a:endParaRPr lang="en-ZA" sz="12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2853514">
                <a:tc>
                  <a:txBody>
                    <a:bodyPr/>
                    <a:lstStyle/>
                    <a:p>
                      <a:r>
                        <a:rPr lang="en-US" sz="1400" dirty="0">
                          <a:solidFill>
                            <a:schemeClr val="tx1"/>
                          </a:solidFill>
                          <a:latin typeface="Arial" charset="0"/>
                          <a:cs typeface="Arial" charset="0"/>
                        </a:rPr>
                        <a:t>1</a:t>
                      </a:r>
                      <a:endParaRPr lang="en-ZA" sz="14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Arial" charset="0"/>
                          <a:cs typeface="Arial" charset="0"/>
                        </a:rPr>
                        <a:t>Pinetown</a:t>
                      </a:r>
                      <a:endParaRPr lang="en-ZA" sz="14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charset="0"/>
                          <a:cs typeface="Arial" charset="0"/>
                        </a:rPr>
                        <a:t>17</a:t>
                      </a:r>
                      <a:endParaRPr lang="en-ZA" sz="14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charset="0"/>
                          <a:cs typeface="Arial" charset="0"/>
                        </a:rPr>
                        <a:t>38</a:t>
                      </a:r>
                      <a:endParaRPr lang="en-ZA" sz="14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ZA" sz="1400" dirty="0">
                          <a:solidFill>
                            <a:schemeClr val="tx1"/>
                          </a:solidFill>
                          <a:latin typeface="Arial" charset="0"/>
                          <a:cs typeface="Arial" charset="0"/>
                        </a:rPr>
                        <a:t>38</a:t>
                      </a: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ZA" sz="1400" dirty="0">
                          <a:solidFill>
                            <a:schemeClr val="tx1"/>
                          </a:solidFill>
                          <a:latin typeface="Arial" charset="0"/>
                          <a:cs typeface="Arial" charset="0"/>
                        </a:rPr>
                        <a:t>0</a:t>
                      </a: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ZA" sz="1400" b="0" baseline="0" dirty="0">
                          <a:solidFill>
                            <a:schemeClr val="tx1"/>
                          </a:solidFill>
                          <a:latin typeface="Arial" charset="0"/>
                          <a:cs typeface="Arial" charset="0"/>
                        </a:rPr>
                        <a:t>16 mobiles installation are at 100 % complete  (8 schools.)</a:t>
                      </a:r>
                    </a:p>
                    <a:p>
                      <a:pPr marL="0" marR="0" lvl="0" indent="0" algn="just" defTabSz="914400" rtl="0" eaLnBrk="1" fontAlgn="auto" latinLnBrk="0" hangingPunct="1">
                        <a:lnSpc>
                          <a:spcPct val="100000"/>
                        </a:lnSpc>
                        <a:spcBef>
                          <a:spcPts val="0"/>
                        </a:spcBef>
                        <a:spcAft>
                          <a:spcPts val="0"/>
                        </a:spcAft>
                        <a:buClrTx/>
                        <a:buSzTx/>
                        <a:buFontTx/>
                        <a:buNone/>
                        <a:defRPr/>
                      </a:pPr>
                      <a:r>
                        <a:rPr lang="en-ZA" sz="1400" b="0" baseline="0" dirty="0">
                          <a:solidFill>
                            <a:schemeClr val="tx1"/>
                          </a:solidFill>
                          <a:latin typeface="Arial" charset="0"/>
                          <a:cs typeface="Arial" charset="0"/>
                        </a:rPr>
                        <a:t>1 SNP kitchen at 100% delivered</a:t>
                      </a:r>
                    </a:p>
                    <a:p>
                      <a:pPr marL="0" marR="0" lvl="0" indent="0" algn="just" defTabSz="914400" rtl="0" eaLnBrk="1" fontAlgn="auto" latinLnBrk="0" hangingPunct="1">
                        <a:lnSpc>
                          <a:spcPct val="100000"/>
                        </a:lnSpc>
                        <a:spcBef>
                          <a:spcPts val="0"/>
                        </a:spcBef>
                        <a:spcAft>
                          <a:spcPts val="0"/>
                        </a:spcAft>
                        <a:buClrTx/>
                        <a:buSzTx/>
                        <a:buFontTx/>
                        <a:buNone/>
                        <a:defRPr/>
                      </a:pPr>
                      <a:r>
                        <a:rPr lang="en-ZA" sz="1400" b="0" baseline="0" dirty="0">
                          <a:solidFill>
                            <a:schemeClr val="tx1"/>
                          </a:solidFill>
                          <a:latin typeface="Arial" charset="0"/>
                          <a:cs typeface="Arial" charset="0"/>
                        </a:rPr>
                        <a:t>3 mobile installations  at 50% complete ( 2 schools).</a:t>
                      </a:r>
                    </a:p>
                    <a:p>
                      <a:pPr marL="0" marR="0" lvl="0" indent="0" algn="just" defTabSz="914400" rtl="0" eaLnBrk="1" fontAlgn="auto" latinLnBrk="0" hangingPunct="1">
                        <a:lnSpc>
                          <a:spcPct val="100000"/>
                        </a:lnSpc>
                        <a:spcBef>
                          <a:spcPts val="0"/>
                        </a:spcBef>
                        <a:spcAft>
                          <a:spcPts val="0"/>
                        </a:spcAft>
                        <a:buClrTx/>
                        <a:buSzTx/>
                        <a:buFontTx/>
                        <a:buNone/>
                        <a:defRPr/>
                      </a:pPr>
                      <a:r>
                        <a:rPr lang="en-ZA" sz="1400" b="0" baseline="0" dirty="0">
                          <a:solidFill>
                            <a:schemeClr val="tx1"/>
                          </a:solidFill>
                          <a:latin typeface="Arial" charset="0"/>
                          <a:cs typeface="Arial" charset="0"/>
                        </a:rPr>
                        <a:t>4 mobile installation at 30% complete ( 1 school)</a:t>
                      </a:r>
                    </a:p>
                    <a:p>
                      <a:pPr marL="0" marR="0" lvl="0" indent="0" algn="just" defTabSz="914400" rtl="0" eaLnBrk="1" fontAlgn="auto" latinLnBrk="0" hangingPunct="1">
                        <a:lnSpc>
                          <a:spcPct val="100000"/>
                        </a:lnSpc>
                        <a:spcBef>
                          <a:spcPts val="0"/>
                        </a:spcBef>
                        <a:spcAft>
                          <a:spcPts val="0"/>
                        </a:spcAft>
                        <a:buClrTx/>
                        <a:buSzTx/>
                        <a:buFontTx/>
                        <a:buNone/>
                        <a:defRPr/>
                      </a:pPr>
                      <a:r>
                        <a:rPr lang="en-ZA" sz="1400" b="0" baseline="0" dirty="0">
                          <a:solidFill>
                            <a:schemeClr val="tx1"/>
                          </a:solidFill>
                          <a:latin typeface="Arial" charset="0"/>
                          <a:cs typeface="Arial" charset="0"/>
                        </a:rPr>
                        <a:t>5 mobiles installations at 10% complete ( 1 school).</a:t>
                      </a:r>
                    </a:p>
                    <a:p>
                      <a:pPr marL="0" marR="0" lvl="0" indent="0" algn="just" defTabSz="914400" rtl="0" eaLnBrk="1" fontAlgn="auto" latinLnBrk="0" hangingPunct="1">
                        <a:lnSpc>
                          <a:spcPct val="100000"/>
                        </a:lnSpc>
                        <a:spcBef>
                          <a:spcPts val="0"/>
                        </a:spcBef>
                        <a:spcAft>
                          <a:spcPts val="0"/>
                        </a:spcAft>
                        <a:buClrTx/>
                        <a:buSzTx/>
                        <a:buFontTx/>
                        <a:buNone/>
                        <a:defRPr/>
                      </a:pPr>
                      <a:r>
                        <a:rPr lang="en-ZA" sz="1400" b="0" baseline="0" dirty="0">
                          <a:solidFill>
                            <a:schemeClr val="tx1"/>
                          </a:solidFill>
                          <a:latin typeface="Arial" charset="0"/>
                          <a:cs typeface="Arial" charset="0"/>
                        </a:rPr>
                        <a:t>10 mobiles installation at 0% complete(3 schools)</a:t>
                      </a:r>
                    </a:p>
                    <a:p>
                      <a:pPr marL="0" marR="0" lvl="0" indent="0" algn="just" defTabSz="914400" rtl="0" eaLnBrk="1" fontAlgn="auto" latinLnBrk="0" hangingPunct="1">
                        <a:lnSpc>
                          <a:spcPct val="100000"/>
                        </a:lnSpc>
                        <a:spcBef>
                          <a:spcPts val="0"/>
                        </a:spcBef>
                        <a:spcAft>
                          <a:spcPts val="0"/>
                        </a:spcAft>
                        <a:buClrTx/>
                        <a:buSzTx/>
                        <a:buFontTx/>
                        <a:buNone/>
                        <a:defRPr/>
                      </a:pPr>
                      <a:endParaRPr lang="en-ZA" sz="1400" b="0" dirty="0">
                        <a:solidFill>
                          <a:srgbClr val="FF0000"/>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03712">
                <a:tc>
                  <a:txBody>
                    <a:bodyPr/>
                    <a:lstStyle/>
                    <a:p>
                      <a:r>
                        <a:rPr lang="en-US" sz="1400" dirty="0">
                          <a:solidFill>
                            <a:schemeClr val="tx1"/>
                          </a:solidFill>
                          <a:latin typeface="Arial" charset="0"/>
                          <a:cs typeface="Arial" charset="0"/>
                        </a:rPr>
                        <a:t>2</a:t>
                      </a:r>
                      <a:endParaRPr lang="en-ZA" sz="14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Arial" charset="0"/>
                          <a:cs typeface="Arial" charset="0"/>
                        </a:rPr>
                        <a:t>UGu</a:t>
                      </a:r>
                      <a:endParaRPr lang="en-ZA" sz="14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charset="0"/>
                          <a:cs typeface="Arial" charset="0"/>
                        </a:rPr>
                        <a:t>02</a:t>
                      </a:r>
                      <a:endParaRPr lang="en-ZA" sz="14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charset="0"/>
                          <a:cs typeface="Arial" charset="0"/>
                        </a:rPr>
                        <a:t>6</a:t>
                      </a:r>
                      <a:endParaRPr lang="en-ZA" sz="14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ZA" sz="1400" dirty="0">
                          <a:solidFill>
                            <a:schemeClr val="tx1"/>
                          </a:solidFill>
                          <a:latin typeface="Arial" charset="0"/>
                          <a:cs typeface="Arial" charset="0"/>
                        </a:rPr>
                        <a:t>6</a:t>
                      </a: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ZA" sz="1400" dirty="0">
                          <a:solidFill>
                            <a:schemeClr val="tx1"/>
                          </a:solidFill>
                          <a:latin typeface="Arial" charset="0"/>
                          <a:cs typeface="Arial" charset="0"/>
                        </a:rPr>
                        <a:t>0</a:t>
                      </a: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ZA" sz="1400" b="0" dirty="0">
                          <a:solidFill>
                            <a:schemeClr val="tx1"/>
                          </a:solidFill>
                          <a:latin typeface="Arial" charset="0"/>
                          <a:cs typeface="Arial" charset="0"/>
                        </a:rPr>
                        <a:t>06</a:t>
                      </a:r>
                      <a:r>
                        <a:rPr lang="en-ZA" sz="1400" b="0" baseline="0" dirty="0">
                          <a:solidFill>
                            <a:schemeClr val="tx1"/>
                          </a:solidFill>
                          <a:latin typeface="Arial" charset="0"/>
                          <a:cs typeface="Arial" charset="0"/>
                        </a:rPr>
                        <a:t> mobiles installation is 100%. </a:t>
                      </a: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75956">
                <a:tc>
                  <a:txBody>
                    <a:bodyPr/>
                    <a:lstStyle/>
                    <a:p>
                      <a:r>
                        <a:rPr lang="en-US" sz="1400" dirty="0">
                          <a:solidFill>
                            <a:schemeClr val="tx1"/>
                          </a:solidFill>
                          <a:latin typeface="Arial" charset="0"/>
                          <a:cs typeface="Arial" charset="0"/>
                        </a:rPr>
                        <a:t>3</a:t>
                      </a:r>
                      <a:endParaRPr lang="en-ZA" sz="14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Arial" charset="0"/>
                          <a:cs typeface="Arial" charset="0"/>
                        </a:rPr>
                        <a:t>Umlazi</a:t>
                      </a:r>
                      <a:endParaRPr lang="en-ZA" sz="14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charset="0"/>
                          <a:cs typeface="Arial" charset="0"/>
                        </a:rPr>
                        <a:t>07</a:t>
                      </a:r>
                      <a:endParaRPr lang="en-ZA" sz="14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charset="0"/>
                          <a:cs typeface="Arial" charset="0"/>
                        </a:rPr>
                        <a:t>30(4)</a:t>
                      </a:r>
                      <a:endParaRPr lang="en-ZA" sz="140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ZA" sz="1400" dirty="0">
                          <a:solidFill>
                            <a:schemeClr val="tx1"/>
                          </a:solidFill>
                          <a:latin typeface="Arial" charset="0"/>
                          <a:cs typeface="Arial" charset="0"/>
                        </a:rPr>
                        <a:t>21</a:t>
                      </a: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ZA" sz="1400" dirty="0">
                          <a:solidFill>
                            <a:schemeClr val="tx1"/>
                          </a:solidFill>
                          <a:latin typeface="Arial" charset="0"/>
                          <a:cs typeface="Arial" charset="0"/>
                        </a:rPr>
                        <a:t>9</a:t>
                      </a: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ZA" sz="1400" b="0" dirty="0">
                          <a:solidFill>
                            <a:schemeClr val="tx1"/>
                          </a:solidFill>
                          <a:latin typeface="Arial" charset="0"/>
                          <a:cs typeface="Arial" charset="0"/>
                        </a:rPr>
                        <a:t>17 mobiles</a:t>
                      </a:r>
                      <a:r>
                        <a:rPr lang="en-ZA" sz="1400" b="0" baseline="0" dirty="0">
                          <a:solidFill>
                            <a:schemeClr val="tx1"/>
                          </a:solidFill>
                          <a:latin typeface="Arial" charset="0"/>
                          <a:cs typeface="Arial" charset="0"/>
                        </a:rPr>
                        <a:t> installation are at 100% complete ( 6 schools).  </a:t>
                      </a:r>
                    </a:p>
                    <a:p>
                      <a:pPr marL="0" marR="0" lvl="0" indent="0" algn="just" defTabSz="914400" rtl="0" eaLnBrk="1" fontAlgn="auto" latinLnBrk="0" hangingPunct="1">
                        <a:lnSpc>
                          <a:spcPct val="100000"/>
                        </a:lnSpc>
                        <a:spcBef>
                          <a:spcPts val="0"/>
                        </a:spcBef>
                        <a:spcAft>
                          <a:spcPts val="0"/>
                        </a:spcAft>
                        <a:buClrTx/>
                        <a:buSzTx/>
                        <a:buFontTx/>
                        <a:buNone/>
                        <a:defRPr/>
                      </a:pPr>
                      <a:r>
                        <a:rPr lang="en-ZA" sz="1400" b="0" baseline="0" dirty="0">
                          <a:solidFill>
                            <a:schemeClr val="tx1"/>
                          </a:solidFill>
                          <a:latin typeface="Arial" charset="0"/>
                          <a:cs typeface="Arial" charset="0"/>
                        </a:rPr>
                        <a:t>4 mobiles installation are at 60%  complete– Brattonwood H School has a limited space on site to place the mobiles ( the 9 mobiles supply is currently on hold). </a:t>
                      </a:r>
                      <a:endParaRPr lang="en-ZA" sz="1400" b="0"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7990">
                <a:tc gridSpan="2">
                  <a:txBody>
                    <a:bodyPr/>
                    <a:lstStyle/>
                    <a:p>
                      <a:r>
                        <a:rPr lang="en-US" sz="1400" b="1" dirty="0">
                          <a:solidFill>
                            <a:schemeClr val="tx1"/>
                          </a:solidFill>
                          <a:latin typeface="Arial" charset="0"/>
                          <a:cs typeface="Arial" charset="0"/>
                        </a:rPr>
                        <a:t>TOTAL</a:t>
                      </a:r>
                      <a:endParaRPr lang="en-ZA" sz="1400" b="1"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latin typeface="Arial" charset="0"/>
                          <a:cs typeface="Arial" charset="0"/>
                        </a:rPr>
                        <a:t>26</a:t>
                      </a:r>
                      <a:endParaRPr lang="en-ZA" sz="1400" b="1"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latin typeface="Arial" charset="0"/>
                          <a:cs typeface="Arial" charset="0"/>
                        </a:rPr>
                        <a:t>74</a:t>
                      </a:r>
                      <a:endParaRPr lang="en-ZA" sz="1400" b="1"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ZA" sz="1400" b="1" dirty="0">
                          <a:solidFill>
                            <a:schemeClr val="tx1"/>
                          </a:solidFill>
                          <a:latin typeface="Arial" charset="0"/>
                          <a:cs typeface="Arial" charset="0"/>
                        </a:rPr>
                        <a:t>65</a:t>
                      </a: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ZA" sz="1400" b="1" dirty="0">
                          <a:solidFill>
                            <a:schemeClr val="tx1"/>
                          </a:solidFill>
                          <a:latin typeface="Arial" charset="0"/>
                          <a:cs typeface="Arial" charset="0"/>
                        </a:rPr>
                        <a:t>9</a:t>
                      </a: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ZA" sz="1400" b="1" dirty="0">
                        <a:solidFill>
                          <a:schemeClr val="tx1"/>
                        </a:solidFill>
                        <a:latin typeface="Arial" charset="0"/>
                        <a:cs typeface="Arial" charset="0"/>
                      </a:endParaRPr>
                    </a:p>
                  </a:txBody>
                  <a:tcPr marL="91441" marR="91441"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56373" name="Picture 6">
            <a:extLst>
              <a:ext uri="{FF2B5EF4-FFF2-40B4-BE49-F238E27FC236}">
                <a16:creationId xmlns:a16="http://schemas.microsoft.com/office/drawing/2014/main" id="{19879852-12B1-40FD-396E-0DB1139F6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18430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stomShape 4">
            <a:extLst>
              <a:ext uri="{FF2B5EF4-FFF2-40B4-BE49-F238E27FC236}">
                <a16:creationId xmlns:a16="http://schemas.microsoft.com/office/drawing/2014/main" id="{37B413A1-8B9A-DD18-47FE-4762BF7C8FF2}"/>
              </a:ext>
            </a:extLst>
          </p:cNvPr>
          <p:cNvSpPr/>
          <p:nvPr/>
        </p:nvSpPr>
        <p:spPr>
          <a:xfrm>
            <a:off x="2695575" y="109538"/>
            <a:ext cx="8785225" cy="661987"/>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fontAlgn="auto" hangingPunct="1">
              <a:spcBef>
                <a:spcPts val="0"/>
              </a:spcBef>
              <a:spcAft>
                <a:spcPts val="0"/>
              </a:spcAft>
              <a:defRPr/>
            </a:pPr>
            <a:r>
              <a:rPr lang="en-US" sz="2400" b="1" spc="-1" dirty="0">
                <a:solidFill>
                  <a:prstClr val="black"/>
                </a:solidFill>
                <a:latin typeface="Arial" charset="0"/>
                <a:sym typeface="+mn-ea"/>
              </a:rPr>
              <a:t>PROGRESS ON SUPPLY OF MOBILE CLASSROOMS</a:t>
            </a:r>
          </a:p>
        </p:txBody>
      </p:sp>
    </p:spTree>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9">
            <a:extLst>
              <a:ext uri="{FF2B5EF4-FFF2-40B4-BE49-F238E27FC236}">
                <a16:creationId xmlns:a16="http://schemas.microsoft.com/office/drawing/2014/main" id="{25AB9492-80F0-8FF1-7940-100A01DF031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06FE30AA-753B-427F-ADBA-7BF921444D72}" type="slidenum">
              <a:rPr lang="en-US" altLang="en-US" sz="1600">
                <a:solidFill>
                  <a:srgbClr val="FFFFFF"/>
                </a:solidFill>
                <a:latin typeface="Calibri" panose="020F0502020204030204" pitchFamily="34" charset="0"/>
              </a:rPr>
              <a:pPr/>
              <a:t>29</a:t>
            </a:fld>
            <a:endParaRPr lang="en-US" altLang="en-US" sz="1600">
              <a:solidFill>
                <a:srgbClr val="FFFFFF"/>
              </a:solidFill>
              <a:latin typeface="Calibri" panose="020F0502020204030204" pitchFamily="34" charset="0"/>
            </a:endParaRPr>
          </a:p>
        </p:txBody>
      </p:sp>
      <p:sp>
        <p:nvSpPr>
          <p:cNvPr id="57347" name="Rectangle 10">
            <a:extLst>
              <a:ext uri="{FF2B5EF4-FFF2-40B4-BE49-F238E27FC236}">
                <a16:creationId xmlns:a16="http://schemas.microsoft.com/office/drawing/2014/main" id="{7F7CF87A-0766-8C2A-2EB3-D36B19EAE2EE}"/>
              </a:ext>
            </a:extLst>
          </p:cNvPr>
          <p:cNvSpPr>
            <a:spLocks noChangeArrowheads="1"/>
          </p:cNvSpPr>
          <p:nvPr/>
        </p:nvSpPr>
        <p:spPr bwMode="auto">
          <a:xfrm>
            <a:off x="7878763" y="333375"/>
            <a:ext cx="27543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US" altLang="en-US" sz="900">
                <a:solidFill>
                  <a:srgbClr val="000000"/>
                </a:solidFill>
                <a:latin typeface="Calibri" panose="020F0502020204030204" pitchFamily="34" charset="0"/>
              </a:rPr>
              <a:t>GROWING KWAZULU-NATAL TOGETHER</a:t>
            </a:r>
          </a:p>
        </p:txBody>
      </p:sp>
      <p:sp>
        <p:nvSpPr>
          <p:cNvPr id="57348" name="Rectangle 1">
            <a:extLst>
              <a:ext uri="{FF2B5EF4-FFF2-40B4-BE49-F238E27FC236}">
                <a16:creationId xmlns:a16="http://schemas.microsoft.com/office/drawing/2014/main" id="{EED0AE62-6333-BE5F-68BE-A54EEAE399A4}"/>
              </a:ext>
            </a:extLst>
          </p:cNvPr>
          <p:cNvSpPr>
            <a:spLocks noChangeArrowheads="1"/>
          </p:cNvSpPr>
          <p:nvPr/>
        </p:nvSpPr>
        <p:spPr bwMode="auto">
          <a:xfrm>
            <a:off x="1919288" y="4649788"/>
            <a:ext cx="77771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buFont typeface="Arial" panose="020B0604020202020204" pitchFamily="34" charset="0"/>
              <a:buNone/>
            </a:pPr>
            <a:r>
              <a:rPr lang="en-ZA" altLang="en-US" sz="1100">
                <a:latin typeface="Calibri" panose="020F0502020204030204" pitchFamily="34" charset="0"/>
                <a:cs typeface="Times New Roman" panose="02020603050405020304" pitchFamily="18" charset="0"/>
              </a:rPr>
              <a:t>:</a:t>
            </a:r>
            <a:endParaRPr lang="en-ZA" altLang="en-US">
              <a:latin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238BF127-EF58-9DC8-2F57-880FE7B58A06}"/>
              </a:ext>
            </a:extLst>
          </p:cNvPr>
          <p:cNvGraphicFramePr>
            <a:graphicFrameLocks noGrp="1"/>
          </p:cNvGraphicFramePr>
          <p:nvPr/>
        </p:nvGraphicFramePr>
        <p:xfrm>
          <a:off x="657225" y="885825"/>
          <a:ext cx="11039475" cy="5819772"/>
        </p:xfrm>
        <a:graphic>
          <a:graphicData uri="http://schemas.openxmlformats.org/drawingml/2006/table">
            <a:tbl>
              <a:tblPr firstRow="1" firstCol="1" bandRow="1"/>
              <a:tblGrid>
                <a:gridCol w="874168">
                  <a:extLst>
                    <a:ext uri="{9D8B030D-6E8A-4147-A177-3AD203B41FA5}">
                      <a16:colId xmlns:a16="http://schemas.microsoft.com/office/drawing/2014/main" val="20000"/>
                    </a:ext>
                  </a:extLst>
                </a:gridCol>
                <a:gridCol w="874168">
                  <a:extLst>
                    <a:ext uri="{9D8B030D-6E8A-4147-A177-3AD203B41FA5}">
                      <a16:colId xmlns:a16="http://schemas.microsoft.com/office/drawing/2014/main" val="20001"/>
                    </a:ext>
                  </a:extLst>
                </a:gridCol>
                <a:gridCol w="7205686">
                  <a:extLst>
                    <a:ext uri="{9D8B030D-6E8A-4147-A177-3AD203B41FA5}">
                      <a16:colId xmlns:a16="http://schemas.microsoft.com/office/drawing/2014/main" val="20002"/>
                    </a:ext>
                  </a:extLst>
                </a:gridCol>
                <a:gridCol w="2085453">
                  <a:extLst>
                    <a:ext uri="{9D8B030D-6E8A-4147-A177-3AD203B41FA5}">
                      <a16:colId xmlns:a16="http://schemas.microsoft.com/office/drawing/2014/main" val="20003"/>
                    </a:ext>
                  </a:extLst>
                </a:gridCol>
              </a:tblGrid>
              <a:tr h="344167">
                <a:tc rowSpan="5">
                  <a:txBody>
                    <a:bodyPr/>
                    <a:lstStyle/>
                    <a:p>
                      <a:pPr marL="98425" indent="0" algn="just" defTabSz="-635" fontAlgn="base" hangingPunct="0">
                        <a:lnSpc>
                          <a:spcPct val="107000"/>
                        </a:lnSpc>
                        <a:spcAft>
                          <a:spcPts val="0"/>
                        </a:spcAft>
                      </a:pPr>
                      <a:r>
                        <a:rPr lang="en-ZA" sz="1100" b="1" dirty="0">
                          <a:latin typeface="Arial" charset="0"/>
                          <a:cs typeface="Times New Roman" pitchFamily="18" charset="0"/>
                        </a:rPr>
                        <a:t>BUILDING REPAIRS</a:t>
                      </a:r>
                      <a:endParaRPr lang="en-ZA" sz="1100" dirty="0">
                        <a:effectLst/>
                        <a:latin typeface="Calibri" pitchFamily="34" charset="0"/>
                        <a:cs typeface="Times New Roman" pitchFamily="18" charset="0"/>
                      </a:endParaRPr>
                    </a:p>
                  </a:txBody>
                  <a:tcPr marL="68576" marR="6857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lnSpc>
                          <a:spcPct val="107000"/>
                        </a:lnSpc>
                        <a:spcAft>
                          <a:spcPts val="0"/>
                        </a:spcAft>
                      </a:pPr>
                      <a:r>
                        <a:rPr lang="en-ZA" sz="1100" b="1" dirty="0">
                          <a:effectLst/>
                          <a:latin typeface="Arial" charset="0"/>
                          <a:ea typeface="Times New Roman" pitchFamily="18" charset="0"/>
                          <a:cs typeface="Times New Roman" pitchFamily="18" charset="0"/>
                        </a:rPr>
                        <a:t>NO.</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fontAlgn="base" hangingPunct="0">
                        <a:lnSpc>
                          <a:spcPct val="107000"/>
                        </a:lnSpc>
                        <a:spcAft>
                          <a:spcPts val="0"/>
                        </a:spcAft>
                      </a:pPr>
                      <a:r>
                        <a:rPr lang="en-ZA" sz="1100" b="1" dirty="0">
                          <a:effectLst/>
                          <a:latin typeface="Arial" charset="0"/>
                          <a:ea typeface="Times New Roman" pitchFamily="18" charset="0"/>
                          <a:cs typeface="Times New Roman" pitchFamily="18" charset="0"/>
                        </a:rPr>
                        <a:t>NAMES OF SCHOOLS</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fontAlgn="base" hangingPunct="0">
                        <a:lnSpc>
                          <a:spcPct val="107000"/>
                        </a:lnSpc>
                        <a:spcAft>
                          <a:spcPts val="0"/>
                        </a:spcAft>
                      </a:pPr>
                      <a:r>
                        <a:rPr lang="en-ZA" sz="1100" b="1" dirty="0">
                          <a:effectLst/>
                          <a:latin typeface="Arial" charset="0"/>
                          <a:ea typeface="Times New Roman" pitchFamily="18" charset="0"/>
                          <a:cs typeface="Times New Roman" pitchFamily="18" charset="0"/>
                        </a:rPr>
                        <a:t>DISTRICT</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44167">
                <a:tc vMerge="1">
                  <a:txBody>
                    <a:bodyPr/>
                    <a:lstStyle/>
                    <a:p>
                      <a:endParaRPr lang="en-US"/>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8425" indent="0" defTabSz="-635" fontAlgn="base" hangingPunct="0">
                        <a:lnSpc>
                          <a:spcPct val="107000"/>
                        </a:lnSpc>
                        <a:spcAft>
                          <a:spcPts val="0"/>
                        </a:spcAft>
                      </a:pPr>
                      <a:r>
                        <a:rPr lang="en-ZA" sz="1100" dirty="0">
                          <a:effectLst/>
                          <a:latin typeface="Calibri" pitchFamily="34" charset="0"/>
                          <a:ea typeface="Calibri" pitchFamily="34" charset="0"/>
                          <a:cs typeface="Times New Roman" pitchFamily="18" charset="0"/>
                        </a:rPr>
                        <a:t>1</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lnSpc>
                          <a:spcPct val="107000"/>
                        </a:lnSpc>
                        <a:spcAft>
                          <a:spcPts val="0"/>
                        </a:spcAft>
                      </a:pPr>
                      <a:r>
                        <a:rPr lang="en-ZA" sz="1200" dirty="0">
                          <a:effectLst/>
                          <a:latin typeface="Arial" charset="0"/>
                          <a:ea typeface="Times New Roman" pitchFamily="18" charset="0"/>
                          <a:cs typeface="Times New Roman" pitchFamily="18" charset="0"/>
                        </a:rPr>
                        <a:t>AMANDLAKHE PRIMARY SCHOOL</a:t>
                      </a:r>
                      <a:endParaRPr lang="en-ZA" sz="12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lnSpc>
                          <a:spcPct val="107000"/>
                        </a:lnSpc>
                        <a:spcAft>
                          <a:spcPts val="0"/>
                        </a:spcAft>
                      </a:pPr>
                      <a:r>
                        <a:rPr lang="en-ZA" sz="1200" dirty="0">
                          <a:effectLst/>
                          <a:latin typeface="Arial" charset="0"/>
                          <a:ea typeface="Times New Roman" pitchFamily="18" charset="0"/>
                          <a:cs typeface="Times New Roman" pitchFamily="18" charset="0"/>
                        </a:rPr>
                        <a:t>UMGUNGUNDLOVU</a:t>
                      </a:r>
                      <a:endParaRPr lang="en-ZA" sz="12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4167">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8425" indent="0" defTabSz="-635" fontAlgn="base" hangingPunct="0">
                        <a:lnSpc>
                          <a:spcPct val="107000"/>
                        </a:lnSpc>
                        <a:spcAft>
                          <a:spcPts val="0"/>
                        </a:spcAft>
                      </a:pPr>
                      <a:r>
                        <a:rPr lang="en-ZA" sz="1100" dirty="0">
                          <a:effectLst/>
                          <a:latin typeface="Calibri" pitchFamily="34" charset="0"/>
                          <a:ea typeface="Calibri" pitchFamily="34" charset="0"/>
                          <a:cs typeface="Times New Roman" pitchFamily="18" charset="0"/>
                        </a:rPr>
                        <a:t>2</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lnSpc>
                          <a:spcPct val="107000"/>
                        </a:lnSpc>
                        <a:spcAft>
                          <a:spcPts val="0"/>
                        </a:spcAft>
                      </a:pPr>
                      <a:r>
                        <a:rPr lang="en-ZA" sz="1200" dirty="0">
                          <a:effectLst/>
                          <a:latin typeface="Arial" charset="0"/>
                          <a:ea typeface="Times New Roman" pitchFamily="18" charset="0"/>
                          <a:cs typeface="Times New Roman" pitchFamily="18" charset="0"/>
                        </a:rPr>
                        <a:t>ONGANE COMBINED SCHOOL</a:t>
                      </a:r>
                      <a:endParaRPr lang="en-ZA" sz="12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lnSpc>
                          <a:spcPct val="107000"/>
                        </a:lnSpc>
                        <a:spcAft>
                          <a:spcPts val="0"/>
                        </a:spcAft>
                      </a:pPr>
                      <a:r>
                        <a:rPr lang="en-ZA" sz="1200" dirty="0">
                          <a:effectLst/>
                          <a:latin typeface="Arial" charset="0"/>
                          <a:ea typeface="Times New Roman" pitchFamily="18" charset="0"/>
                          <a:cs typeface="Times New Roman" pitchFamily="18" charset="0"/>
                        </a:rPr>
                        <a:t>ZULULAND</a:t>
                      </a:r>
                      <a:endParaRPr lang="en-ZA" sz="12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4167">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8425" indent="0" defTabSz="-635" fontAlgn="base" hangingPunct="0">
                        <a:lnSpc>
                          <a:spcPct val="107000"/>
                        </a:lnSpc>
                        <a:spcAft>
                          <a:spcPts val="0"/>
                        </a:spcAft>
                      </a:pPr>
                      <a:r>
                        <a:rPr lang="en-ZA" sz="1100" dirty="0">
                          <a:effectLst/>
                          <a:latin typeface="Calibri" pitchFamily="34" charset="0"/>
                          <a:ea typeface="Calibri" pitchFamily="34" charset="0"/>
                          <a:cs typeface="Times New Roman" pitchFamily="18" charset="0"/>
                        </a:rPr>
                        <a:t>3</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lnSpc>
                          <a:spcPct val="107000"/>
                        </a:lnSpc>
                        <a:spcAft>
                          <a:spcPts val="0"/>
                        </a:spcAft>
                      </a:pPr>
                      <a:r>
                        <a:rPr lang="en-ZA" sz="1200">
                          <a:effectLst/>
                          <a:latin typeface="Arial" charset="0"/>
                          <a:ea typeface="Times New Roman" pitchFamily="18" charset="0"/>
                          <a:cs typeface="Times New Roman" pitchFamily="18" charset="0"/>
                        </a:rPr>
                        <a:t>LUKHASA SECONDARY SCHOOL</a:t>
                      </a:r>
                      <a:endParaRPr lang="en-ZA" sz="12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lnSpc>
                          <a:spcPct val="107000"/>
                        </a:lnSpc>
                        <a:spcAft>
                          <a:spcPts val="0"/>
                        </a:spcAft>
                      </a:pPr>
                      <a:r>
                        <a:rPr lang="en-ZA" sz="1200" dirty="0">
                          <a:effectLst/>
                          <a:latin typeface="Arial" charset="0"/>
                          <a:ea typeface="Times New Roman" pitchFamily="18" charset="0"/>
                          <a:cs typeface="Times New Roman" pitchFamily="18" charset="0"/>
                        </a:rPr>
                        <a:t>ILEMBE</a:t>
                      </a:r>
                      <a:endParaRPr lang="en-ZA" sz="12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4167">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8425" indent="0" defTabSz="-635" fontAlgn="base" hangingPunct="0">
                        <a:lnSpc>
                          <a:spcPct val="107000"/>
                        </a:lnSpc>
                        <a:spcAft>
                          <a:spcPts val="0"/>
                        </a:spcAft>
                      </a:pPr>
                      <a:r>
                        <a:rPr lang="en-ZA" sz="1100" dirty="0">
                          <a:effectLst/>
                          <a:latin typeface="Calibri" pitchFamily="34" charset="0"/>
                          <a:ea typeface="Calibri" pitchFamily="34" charset="0"/>
                          <a:cs typeface="Times New Roman" pitchFamily="18" charset="0"/>
                        </a:rPr>
                        <a:t>4</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lnSpc>
                          <a:spcPct val="107000"/>
                        </a:lnSpc>
                        <a:spcAft>
                          <a:spcPts val="0"/>
                        </a:spcAft>
                      </a:pPr>
                      <a:r>
                        <a:rPr lang="en-ZA" sz="1200">
                          <a:effectLst/>
                          <a:latin typeface="Arial" charset="0"/>
                          <a:ea typeface="Times New Roman" pitchFamily="18" charset="0"/>
                          <a:cs typeface="Times New Roman" pitchFamily="18" charset="0"/>
                        </a:rPr>
                        <a:t>ST. NIVARDS PRIMARY SCHOOL</a:t>
                      </a:r>
                      <a:endParaRPr lang="en-ZA" sz="12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lnSpc>
                          <a:spcPct val="107000"/>
                        </a:lnSpc>
                        <a:spcAft>
                          <a:spcPts val="0"/>
                        </a:spcAft>
                      </a:pPr>
                      <a:r>
                        <a:rPr lang="en-ZA" sz="1200" dirty="0">
                          <a:effectLst/>
                          <a:latin typeface="Arial" charset="0"/>
                          <a:ea typeface="Times New Roman" pitchFamily="18" charset="0"/>
                          <a:cs typeface="Times New Roman" pitchFamily="18" charset="0"/>
                        </a:rPr>
                        <a:t>UGU</a:t>
                      </a:r>
                      <a:endParaRPr lang="en-ZA" sz="12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4167">
                <a:tc rowSpan="12">
                  <a:txBody>
                    <a:bodyPr/>
                    <a:lstStyle/>
                    <a:p>
                      <a:pPr algn="just" fontAlgn="base" hangingPunct="0">
                        <a:lnSpc>
                          <a:spcPct val="107000"/>
                        </a:lnSpc>
                        <a:spcAft>
                          <a:spcPts val="0"/>
                        </a:spcAft>
                      </a:pPr>
                      <a:r>
                        <a:rPr lang="en-ZA" sz="1100" b="1" dirty="0">
                          <a:effectLst/>
                          <a:latin typeface="Calibri" pitchFamily="34" charset="0"/>
                          <a:cs typeface="Times New Roman" pitchFamily="18" charset="0"/>
                        </a:rPr>
                        <a:t>BUILDING MATERIALS &amp; REPLACEMENT OF LOST &amp; DESTROYED</a:t>
                      </a:r>
                    </a:p>
                  </a:txBody>
                  <a:tcPr marL="68576" marR="6857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fontAlgn="base" hangingPunct="0">
                        <a:lnSpc>
                          <a:spcPct val="107000"/>
                        </a:lnSpc>
                        <a:spcAft>
                          <a:spcPts val="0"/>
                        </a:spcAft>
                      </a:pPr>
                      <a:r>
                        <a:rPr lang="en-ZA" sz="1100" b="1" dirty="0">
                          <a:effectLst/>
                          <a:latin typeface="Arial" charset="0"/>
                          <a:ea typeface="Times New Roman" pitchFamily="18" charset="0"/>
                          <a:cs typeface="Times New Roman" pitchFamily="18" charset="0"/>
                        </a:rPr>
                        <a:t>NO.</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fontAlgn="base" hangingPunct="0">
                        <a:lnSpc>
                          <a:spcPct val="107000"/>
                        </a:lnSpc>
                        <a:spcAft>
                          <a:spcPts val="0"/>
                        </a:spcAft>
                      </a:pPr>
                      <a:r>
                        <a:rPr lang="en-ZA" sz="1100" b="1" dirty="0">
                          <a:effectLst/>
                          <a:latin typeface="Arial" charset="0"/>
                          <a:ea typeface="Times New Roman" pitchFamily="18" charset="0"/>
                          <a:cs typeface="Times New Roman" pitchFamily="18" charset="0"/>
                        </a:rPr>
                        <a:t>NAMES OF SCHOOLS</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fontAlgn="base" hangingPunct="0">
                        <a:lnSpc>
                          <a:spcPct val="107000"/>
                        </a:lnSpc>
                        <a:spcAft>
                          <a:spcPts val="0"/>
                        </a:spcAft>
                      </a:pPr>
                      <a:r>
                        <a:rPr lang="en-ZA" sz="1100" b="1" dirty="0">
                          <a:effectLst/>
                          <a:latin typeface="Arial" charset="0"/>
                          <a:ea typeface="Times New Roman" pitchFamily="18" charset="0"/>
                          <a:cs typeface="Times New Roman" pitchFamily="18" charset="0"/>
                        </a:rPr>
                        <a:t>DISTRICT</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5"/>
                  </a:ext>
                </a:extLst>
              </a:tr>
              <a:tr h="344167">
                <a:tc vMerge="1">
                  <a:txBody>
                    <a:bodyPr/>
                    <a:lstStyle/>
                    <a:p>
                      <a:endParaRPr lang="en-US"/>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1</a:t>
                      </a:r>
                      <a:endParaRPr lang="en-ZA" sz="11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solidFill>
                            <a:srgbClr val="000000"/>
                          </a:solidFill>
                          <a:effectLst/>
                          <a:latin typeface="Arial" charset="0"/>
                          <a:ea typeface="Times New Roman" pitchFamily="18" charset="0"/>
                          <a:cs typeface="Times New Roman" pitchFamily="18" charset="0"/>
                        </a:rPr>
                        <a:t>BELVERTON SECONDARY SCHOOL</a:t>
                      </a:r>
                      <a:endParaRPr lang="en-ZA" sz="1100" dirty="0">
                        <a:effectLst/>
                        <a:latin typeface="Calibri" pitchFamily="34" charset="0"/>
                        <a:ea typeface="Calibri" pitchFamily="34" charset="0"/>
                        <a:cs typeface="Times New Roman" pitchFamily="18" charset="0"/>
                      </a:endParaRPr>
                    </a:p>
                  </a:txBody>
                  <a:tcPr marL="68576" marR="685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PINETOWN</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4167">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2</a:t>
                      </a:r>
                      <a:endParaRPr lang="en-ZA" sz="11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solidFill>
                            <a:srgbClr val="000000"/>
                          </a:solidFill>
                          <a:effectLst/>
                          <a:latin typeface="Arial" charset="0"/>
                          <a:ea typeface="Times New Roman" pitchFamily="18" charset="0"/>
                          <a:cs typeface="Times New Roman" pitchFamily="18" charset="0"/>
                        </a:rPr>
                        <a:t>GWADU-ZENEX PRIMARY SCHOOL</a:t>
                      </a:r>
                      <a:endParaRPr lang="en-ZA" sz="1100" dirty="0">
                        <a:effectLst/>
                        <a:latin typeface="Calibri" pitchFamily="34" charset="0"/>
                        <a:ea typeface="Calibri" pitchFamily="34" charset="0"/>
                        <a:cs typeface="Times New Roman" pitchFamily="18" charset="0"/>
                      </a:endParaRPr>
                    </a:p>
                  </a:txBody>
                  <a:tcPr marL="68576" marR="685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PINETOWN</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4167">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3</a:t>
                      </a:r>
                      <a:endParaRPr lang="en-ZA" sz="11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solidFill>
                            <a:srgbClr val="000000"/>
                          </a:solidFill>
                          <a:effectLst/>
                          <a:latin typeface="Arial" charset="0"/>
                          <a:ea typeface="Times New Roman" pitchFamily="18" charset="0"/>
                          <a:cs typeface="Times New Roman" pitchFamily="18" charset="0"/>
                        </a:rPr>
                        <a:t>INHLAKANIPHO HIGH SCHOOL</a:t>
                      </a:r>
                      <a:endParaRPr lang="en-ZA" sz="1100" dirty="0">
                        <a:effectLst/>
                        <a:latin typeface="Calibri" pitchFamily="34" charset="0"/>
                        <a:ea typeface="Calibri" pitchFamily="34" charset="0"/>
                        <a:cs typeface="Times New Roman" pitchFamily="18" charset="0"/>
                      </a:endParaRPr>
                    </a:p>
                  </a:txBody>
                  <a:tcPr marL="68576" marR="685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effectLst/>
                          <a:latin typeface="Arial" charset="0"/>
                          <a:ea typeface="Times New Roman" pitchFamily="18" charset="0"/>
                          <a:cs typeface="Times New Roman" pitchFamily="18" charset="0"/>
                        </a:rPr>
                        <a:t>PINETOWN</a:t>
                      </a:r>
                      <a:endParaRPr lang="en-ZA" sz="11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4167">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4</a:t>
                      </a:r>
                      <a:endParaRPr lang="en-ZA" sz="11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solidFill>
                            <a:srgbClr val="000000"/>
                          </a:solidFill>
                          <a:effectLst/>
                          <a:latin typeface="Arial" charset="0"/>
                          <a:ea typeface="Times New Roman" pitchFamily="18" charset="0"/>
                          <a:cs typeface="Times New Roman" pitchFamily="18" charset="0"/>
                        </a:rPr>
                        <a:t>MNYAMENI ZENEX SECONDARY SCHOOL</a:t>
                      </a:r>
                      <a:endParaRPr lang="en-ZA" sz="1100" dirty="0">
                        <a:effectLst/>
                        <a:latin typeface="Calibri" pitchFamily="34" charset="0"/>
                        <a:ea typeface="Calibri" pitchFamily="34" charset="0"/>
                        <a:cs typeface="Times New Roman" pitchFamily="18" charset="0"/>
                      </a:endParaRPr>
                    </a:p>
                  </a:txBody>
                  <a:tcPr marL="68576" marR="685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PINETOWN</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44167">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5</a:t>
                      </a:r>
                      <a:endParaRPr lang="en-ZA" sz="11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solidFill>
                            <a:srgbClr val="000000"/>
                          </a:solidFill>
                          <a:effectLst/>
                          <a:latin typeface="Arial" charset="0"/>
                          <a:ea typeface="Times New Roman" pitchFamily="18" charset="0"/>
                          <a:cs typeface="Times New Roman" pitchFamily="18" charset="0"/>
                        </a:rPr>
                        <a:t>SIYAJABULA HIGH SCHOOL</a:t>
                      </a:r>
                      <a:endParaRPr lang="en-ZA" sz="1100" dirty="0">
                        <a:effectLst/>
                        <a:latin typeface="Calibri" pitchFamily="34" charset="0"/>
                        <a:ea typeface="Calibri" pitchFamily="34" charset="0"/>
                        <a:cs typeface="Times New Roman" pitchFamily="18" charset="0"/>
                      </a:endParaRPr>
                    </a:p>
                  </a:txBody>
                  <a:tcPr marL="68576" marR="685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effectLst/>
                          <a:latin typeface="Arial" charset="0"/>
                          <a:ea typeface="Times New Roman" pitchFamily="18" charset="0"/>
                          <a:cs typeface="Times New Roman" pitchFamily="18" charset="0"/>
                        </a:rPr>
                        <a:t>PINETOWN</a:t>
                      </a:r>
                      <a:endParaRPr lang="en-ZA" sz="11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44167">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6</a:t>
                      </a:r>
                      <a:endParaRPr lang="en-ZA" sz="11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ISIKHWELO SENIOR PRIMARY SCHOOL</a:t>
                      </a:r>
                      <a:endParaRPr lang="en-ZA" sz="1100">
                        <a:effectLst/>
                        <a:latin typeface="Calibri" pitchFamily="34" charset="0"/>
                        <a:ea typeface="Calibri" pitchFamily="34" charset="0"/>
                        <a:cs typeface="Times New Roman" pitchFamily="18" charset="0"/>
                      </a:endParaRPr>
                    </a:p>
                  </a:txBody>
                  <a:tcPr marL="68576" marR="685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44167">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7</a:t>
                      </a:r>
                      <a:endParaRPr lang="en-ZA" sz="11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SANDAKAHLE COMBINED PRIMARY </a:t>
                      </a:r>
                      <a:endParaRPr lang="en-ZA" sz="1100">
                        <a:effectLst/>
                        <a:latin typeface="Calibri" pitchFamily="34" charset="0"/>
                        <a:ea typeface="Calibri" pitchFamily="34" charset="0"/>
                        <a:cs typeface="Times New Roman" pitchFamily="18" charset="0"/>
                      </a:endParaRPr>
                    </a:p>
                  </a:txBody>
                  <a:tcPr marL="68576" marR="685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44167">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8</a:t>
                      </a:r>
                      <a:endParaRPr lang="en-ZA" sz="11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VUKUZAKHE HIGH SCHOOL</a:t>
                      </a:r>
                      <a:endParaRPr lang="en-ZA" sz="1100">
                        <a:effectLst/>
                        <a:latin typeface="Calibri" pitchFamily="34" charset="0"/>
                        <a:ea typeface="Calibri" pitchFamily="34" charset="0"/>
                        <a:cs typeface="Times New Roman" pitchFamily="18" charset="0"/>
                      </a:endParaRPr>
                    </a:p>
                  </a:txBody>
                  <a:tcPr marL="68576" marR="685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44167">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9</a:t>
                      </a:r>
                      <a:endParaRPr lang="en-ZA" sz="11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ZANDILE PRIMARY SCHOOL</a:t>
                      </a:r>
                      <a:endParaRPr lang="en-ZA" sz="1100">
                        <a:effectLst/>
                        <a:latin typeface="Calibri" pitchFamily="34" charset="0"/>
                        <a:ea typeface="Calibri" pitchFamily="34" charset="0"/>
                        <a:cs typeface="Times New Roman" pitchFamily="18" charset="0"/>
                      </a:endParaRPr>
                    </a:p>
                  </a:txBody>
                  <a:tcPr marL="68576" marR="685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44167">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10</a:t>
                      </a:r>
                      <a:endParaRPr lang="en-ZA" sz="110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UMKHUMBI HIGH SCHOOL</a:t>
                      </a:r>
                      <a:endParaRPr lang="en-ZA" sz="1100">
                        <a:effectLst/>
                        <a:latin typeface="Calibri" pitchFamily="34" charset="0"/>
                        <a:ea typeface="Calibri" pitchFamily="34" charset="0"/>
                        <a:cs typeface="Times New Roman" pitchFamily="18" charset="0"/>
                      </a:endParaRPr>
                    </a:p>
                  </a:txBody>
                  <a:tcPr marL="68576" marR="685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13100">
                <a:tc v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000" dirty="0">
                          <a:effectLst/>
                          <a:latin typeface="Arial" charset="0"/>
                          <a:ea typeface="Times New Roman" pitchFamily="18" charset="0"/>
                          <a:cs typeface="Times New Roman" pitchFamily="18" charset="0"/>
                        </a:rPr>
                        <a:t>11</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000" dirty="0">
                          <a:solidFill>
                            <a:srgbClr val="000000"/>
                          </a:solidFill>
                          <a:effectLst/>
                          <a:latin typeface="Arial" charset="0"/>
                          <a:ea typeface="Times New Roman" pitchFamily="18" charset="0"/>
                          <a:cs typeface="Times New Roman" pitchFamily="18" charset="0"/>
                        </a:rPr>
                        <a:t>DR MACKEN MISTRY PRIMARY SCHOOL</a:t>
                      </a:r>
                      <a:endParaRPr lang="en-ZA" sz="1100" dirty="0">
                        <a:effectLst/>
                        <a:latin typeface="Calibri" pitchFamily="34" charset="0"/>
                        <a:ea typeface="Calibri" pitchFamily="34" charset="0"/>
                        <a:cs typeface="Times New Roman" pitchFamily="18" charset="0"/>
                      </a:endParaRPr>
                    </a:p>
                  </a:txBody>
                  <a:tcPr marL="68576" marR="6857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000" dirty="0">
                          <a:effectLst/>
                          <a:latin typeface="Arial" charset="0"/>
                          <a:ea typeface="Times New Roman" pitchFamily="18"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pic>
        <p:nvPicPr>
          <p:cNvPr id="57350" name="Picture 6">
            <a:extLst>
              <a:ext uri="{FF2B5EF4-FFF2-40B4-BE49-F238E27FC236}">
                <a16:creationId xmlns:a16="http://schemas.microsoft.com/office/drawing/2014/main" id="{1DF6F7DC-207B-065A-C327-E70517417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18430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stomShape 4">
            <a:extLst>
              <a:ext uri="{FF2B5EF4-FFF2-40B4-BE49-F238E27FC236}">
                <a16:creationId xmlns:a16="http://schemas.microsoft.com/office/drawing/2014/main" id="{1338E471-4527-AA84-7F30-F6982DD3B687}"/>
              </a:ext>
            </a:extLst>
          </p:cNvPr>
          <p:cNvSpPr/>
          <p:nvPr/>
        </p:nvSpPr>
        <p:spPr>
          <a:xfrm>
            <a:off x="2503488" y="117475"/>
            <a:ext cx="9496425" cy="663575"/>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fontAlgn="auto" hangingPunct="1">
              <a:spcBef>
                <a:spcPts val="0"/>
              </a:spcBef>
              <a:spcAft>
                <a:spcPts val="0"/>
              </a:spcAft>
              <a:defRPr/>
            </a:pPr>
            <a:r>
              <a:rPr lang="en-US" sz="2400" b="1" spc="-1" dirty="0">
                <a:solidFill>
                  <a:prstClr val="black"/>
                </a:solidFill>
                <a:latin typeface="Arial" charset="0"/>
                <a:sym typeface="+mn-ea"/>
              </a:rPr>
              <a:t>SCHOOLS TO BE DONE BY DONORS- KZN GAMBLING BOARD</a:t>
            </a:r>
          </a:p>
        </p:txBody>
      </p:sp>
    </p:spTree>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9">
            <a:extLst>
              <a:ext uri="{FF2B5EF4-FFF2-40B4-BE49-F238E27FC236}">
                <a16:creationId xmlns:a16="http://schemas.microsoft.com/office/drawing/2014/main" id="{350B85E1-187C-79A7-269B-C1517200F2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259561F3-2725-4687-B1D2-4DA892159FA7}" type="slidenum">
              <a:rPr lang="en-US" altLang="en-US" sz="1600">
                <a:solidFill>
                  <a:srgbClr val="FFFFFF"/>
                </a:solidFill>
                <a:latin typeface="Calibri" panose="020F0502020204030204" pitchFamily="34" charset="0"/>
              </a:rPr>
              <a:pPr/>
              <a:t>3</a:t>
            </a:fld>
            <a:endParaRPr lang="en-US" altLang="en-US" sz="1600">
              <a:solidFill>
                <a:srgbClr val="FFFFFF"/>
              </a:solidFill>
              <a:latin typeface="Calibri" panose="020F0502020204030204" pitchFamily="34" charset="0"/>
            </a:endParaRPr>
          </a:p>
        </p:txBody>
      </p:sp>
      <p:sp>
        <p:nvSpPr>
          <p:cNvPr id="30723" name="Rectangle 10">
            <a:extLst>
              <a:ext uri="{FF2B5EF4-FFF2-40B4-BE49-F238E27FC236}">
                <a16:creationId xmlns:a16="http://schemas.microsoft.com/office/drawing/2014/main" id="{8F2DC19E-6680-CDB0-4D90-44824646A8FA}"/>
              </a:ext>
            </a:extLst>
          </p:cNvPr>
          <p:cNvSpPr>
            <a:spLocks noChangeArrowheads="1"/>
          </p:cNvSpPr>
          <p:nvPr/>
        </p:nvSpPr>
        <p:spPr bwMode="auto">
          <a:xfrm>
            <a:off x="10139363" y="247650"/>
            <a:ext cx="27543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4" rIns="91410" bIns="45704">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US" altLang="en-US" sz="900">
                <a:latin typeface="Calibri" panose="020F0502020204030204" pitchFamily="34" charset="0"/>
              </a:rPr>
              <a:t>GROWING KWAZULU-NATAL TOGETHER</a:t>
            </a:r>
          </a:p>
        </p:txBody>
      </p:sp>
      <p:sp>
        <p:nvSpPr>
          <p:cNvPr id="30724" name="Slide Number Placeholder 3">
            <a:extLst>
              <a:ext uri="{FF2B5EF4-FFF2-40B4-BE49-F238E27FC236}">
                <a16:creationId xmlns:a16="http://schemas.microsoft.com/office/drawing/2014/main" id="{E0DCCE98-A9AA-823C-5BAC-CCE833C8CEA4}"/>
              </a:ext>
            </a:extLst>
          </p:cNvPr>
          <p:cNvSpPr txBox="1">
            <a:spLocks noChangeArrowheads="1"/>
          </p:cNvSpPr>
          <p:nvPr/>
        </p:nvSpPr>
        <p:spPr bwMode="auto">
          <a:xfrm>
            <a:off x="8963025" y="6410325"/>
            <a:ext cx="28448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4" rIns="91410" bIns="45704"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eaLnBrk="1" hangingPunct="1">
              <a:buFont typeface="Arial" panose="020B0604020202020204" pitchFamily="34" charset="0"/>
              <a:buNone/>
            </a:pPr>
            <a:fld id="{A8496D8C-56DF-4E9D-8B65-D07CB117843C}" type="slidenum">
              <a:rPr lang="en-US" altLang="en-US" sz="1200">
                <a:latin typeface="Calibri" panose="020F0502020204030204" pitchFamily="34" charset="0"/>
              </a:rPr>
              <a:pPr algn="r" eaLnBrk="1" hangingPunct="1">
                <a:buFont typeface="Arial" panose="020B0604020202020204" pitchFamily="34" charset="0"/>
                <a:buNone/>
              </a:pPr>
              <a:t>3</a:t>
            </a:fld>
            <a:endParaRPr lang="en-US" altLang="en-US" sz="1200">
              <a:latin typeface="Calibri" panose="020F0502020204030204" pitchFamily="34" charset="0"/>
            </a:endParaRPr>
          </a:p>
        </p:txBody>
      </p:sp>
      <p:sp>
        <p:nvSpPr>
          <p:cNvPr id="30725" name="Content Placeholder 2">
            <a:extLst>
              <a:ext uri="{FF2B5EF4-FFF2-40B4-BE49-F238E27FC236}">
                <a16:creationId xmlns:a16="http://schemas.microsoft.com/office/drawing/2014/main" id="{F41D89E0-EA7E-CE08-D909-0C3A966BBBCD}"/>
              </a:ext>
            </a:extLst>
          </p:cNvPr>
          <p:cNvSpPr>
            <a:spLocks noGrp="1" noChangeArrowheads="1"/>
          </p:cNvSpPr>
          <p:nvPr>
            <p:ph idx="1"/>
          </p:nvPr>
        </p:nvSpPr>
        <p:spPr>
          <a:xfrm>
            <a:off x="509588" y="965200"/>
            <a:ext cx="11596687" cy="5756275"/>
          </a:xfrm>
        </p:spPr>
        <p:txBody>
          <a:bodyPr/>
          <a:lstStyle/>
          <a:p>
            <a:pPr marL="514350" indent="-514350" algn="just" eaLnBrk="1" hangingPunct="1">
              <a:lnSpc>
                <a:spcPct val="150000"/>
              </a:lnSpc>
              <a:buFont typeface="Calibri Light" panose="020F0302020204030204" pitchFamily="34" charset="0"/>
              <a:buAutoNum type="arabicPeriod"/>
            </a:pPr>
            <a:r>
              <a:rPr lang="en-ZA" altLang="en-US" sz="2600">
                <a:ea typeface="等线" panose="020B0503020204020204" pitchFamily="2" charset="-122"/>
                <a:cs typeface="等线" panose="020B0503020204020204" pitchFamily="2" charset="-122"/>
              </a:rPr>
              <a:t>On 08 April 2022, the South Africa Weather Service (SAWS) issued an early warning (and subsequent updates) whereby disruptive rainfall were to be expected in various parts of the Province due to cut-off low pressure system.</a:t>
            </a:r>
          </a:p>
          <a:p>
            <a:pPr marL="514350" indent="-514350" algn="just" eaLnBrk="1" hangingPunct="1">
              <a:lnSpc>
                <a:spcPct val="150000"/>
              </a:lnSpc>
              <a:buFont typeface="Calibri Light" panose="020F0302020204030204" pitchFamily="34" charset="0"/>
              <a:buAutoNum type="arabicPeriod"/>
            </a:pPr>
            <a:r>
              <a:rPr lang="en-US" altLang="en-US" sz="2600">
                <a:ea typeface="等线" panose="020B0503020204020204" pitchFamily="2" charset="-122"/>
                <a:cs typeface="等线" panose="020B0503020204020204" pitchFamily="2" charset="-122"/>
              </a:rPr>
              <a:t>Early warnings were sent to all Disaster Management Centres and key stakeholders to ensure state of readiness and to raise awareness to the general public.</a:t>
            </a:r>
          </a:p>
          <a:p>
            <a:pPr marL="514350" indent="-514350" algn="just" eaLnBrk="1" hangingPunct="1">
              <a:lnSpc>
                <a:spcPct val="150000"/>
              </a:lnSpc>
              <a:buFont typeface="Calibri Light" panose="020F0302020204030204" pitchFamily="34" charset="0"/>
              <a:buAutoNum type="arabicPeriod"/>
            </a:pPr>
            <a:r>
              <a:rPr lang="en-US" altLang="en-US" sz="2600">
                <a:ea typeface="等线" panose="020B0503020204020204" pitchFamily="2" charset="-122"/>
                <a:cs typeface="等线" panose="020B0503020204020204" pitchFamily="2" charset="-122"/>
              </a:rPr>
              <a:t>As forecast  by SAWS, the cut-off low pressure system generated prolonged heavy rains that impacted all district municipalities and the Metro within the Province. </a:t>
            </a:r>
          </a:p>
          <a:p>
            <a:pPr marL="514350" indent="-514350" algn="just" eaLnBrk="1" hangingPunct="1">
              <a:lnSpc>
                <a:spcPct val="150000"/>
              </a:lnSpc>
              <a:buFont typeface="Calibri Light" panose="020F0302020204030204" pitchFamily="34" charset="0"/>
              <a:buAutoNum type="arabicPeriod"/>
            </a:pPr>
            <a:endParaRPr lang="en-US" altLang="en-US" sz="1800">
              <a:ea typeface="等线" panose="020B0503020204020204" pitchFamily="2" charset="-122"/>
              <a:cs typeface="等线" panose="020B0503020204020204" pitchFamily="2" charset="-122"/>
            </a:endParaRPr>
          </a:p>
        </p:txBody>
      </p:sp>
      <p:pic>
        <p:nvPicPr>
          <p:cNvPr id="30726" name="Picture 8">
            <a:extLst>
              <a:ext uri="{FF2B5EF4-FFF2-40B4-BE49-F238E27FC236}">
                <a16:creationId xmlns:a16="http://schemas.microsoft.com/office/drawing/2014/main" id="{7A5193A3-84E0-0D98-2451-44372F9E6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88" y="115888"/>
            <a:ext cx="2333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2">
            <a:extLst>
              <a:ext uri="{FF2B5EF4-FFF2-40B4-BE49-F238E27FC236}">
                <a16:creationId xmlns:a16="http://schemas.microsoft.com/office/drawing/2014/main" id="{489F3C24-2615-A045-D4D2-DEA2E39CCB98}"/>
              </a:ext>
            </a:extLst>
          </p:cNvPr>
          <p:cNvSpPr>
            <a:spLocks noGrp="1"/>
          </p:cNvSpPr>
          <p:nvPr>
            <p:ph type="title"/>
          </p:nvPr>
        </p:nvSpPr>
        <p:spPr>
          <a:xfrm>
            <a:off x="3897313" y="361950"/>
            <a:ext cx="5627687" cy="603250"/>
          </a:xfrm>
          <a:ln w="28575">
            <a:solidFill>
              <a:srgbClr val="00B050"/>
            </a:solidFill>
          </a:ln>
        </p:spPr>
        <p:txBody>
          <a:bodyPr rtlCol="0"/>
          <a:lstStyle/>
          <a:p>
            <a:pPr algn="ctr" eaLnBrk="1" fontAlgn="auto" hangingPunct="1">
              <a:defRPr/>
            </a:pPr>
            <a:r>
              <a:rPr sz="2400" b="1" noProof="1">
                <a:effectLst>
                  <a:outerShdw blurRad="38100" dist="38100" dir="2700000">
                    <a:srgbClr val="C0C0C0"/>
                  </a:outerShdw>
                </a:effectLst>
                <a:latin typeface="Arial" charset="0"/>
                <a:ea typeface="Arial" charset="0"/>
                <a:cs typeface="+mj-cs"/>
                <a:sym typeface="+mn-ea"/>
              </a:rPr>
              <a:t>BACKGROUND</a:t>
            </a:r>
          </a:p>
        </p:txBody>
      </p:sp>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9">
            <a:extLst>
              <a:ext uri="{FF2B5EF4-FFF2-40B4-BE49-F238E27FC236}">
                <a16:creationId xmlns:a16="http://schemas.microsoft.com/office/drawing/2014/main" id="{34527340-ADA4-038B-1781-3E65FB5D70C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2C3DA624-F88A-447A-98C4-8EDA7B443858}" type="slidenum">
              <a:rPr lang="en-US" altLang="en-US" sz="1600">
                <a:solidFill>
                  <a:srgbClr val="FFFFFF"/>
                </a:solidFill>
                <a:latin typeface="Calibri" panose="020F0502020204030204" pitchFamily="34" charset="0"/>
              </a:rPr>
              <a:pPr/>
              <a:t>30</a:t>
            </a:fld>
            <a:endParaRPr lang="en-US" altLang="en-US" sz="1600">
              <a:solidFill>
                <a:srgbClr val="FFFFFF"/>
              </a:solidFill>
              <a:latin typeface="Calibri" panose="020F0502020204030204" pitchFamily="34" charset="0"/>
            </a:endParaRPr>
          </a:p>
        </p:txBody>
      </p:sp>
      <p:sp>
        <p:nvSpPr>
          <p:cNvPr id="58371" name="Rectangle 10">
            <a:extLst>
              <a:ext uri="{FF2B5EF4-FFF2-40B4-BE49-F238E27FC236}">
                <a16:creationId xmlns:a16="http://schemas.microsoft.com/office/drawing/2014/main" id="{E1058DEA-68DC-4D97-48AC-8BF909187404}"/>
              </a:ext>
            </a:extLst>
          </p:cNvPr>
          <p:cNvSpPr>
            <a:spLocks noChangeArrowheads="1"/>
          </p:cNvSpPr>
          <p:nvPr/>
        </p:nvSpPr>
        <p:spPr bwMode="auto">
          <a:xfrm>
            <a:off x="7878763" y="333375"/>
            <a:ext cx="27543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US" altLang="en-US" sz="900">
                <a:solidFill>
                  <a:srgbClr val="000000"/>
                </a:solidFill>
                <a:latin typeface="Calibri" panose="020F0502020204030204" pitchFamily="34" charset="0"/>
              </a:rPr>
              <a:t>GROWING KWAZULU-NATAL TOGETHER</a:t>
            </a:r>
          </a:p>
        </p:txBody>
      </p:sp>
      <p:sp>
        <p:nvSpPr>
          <p:cNvPr id="58372" name="Rectangle 1">
            <a:extLst>
              <a:ext uri="{FF2B5EF4-FFF2-40B4-BE49-F238E27FC236}">
                <a16:creationId xmlns:a16="http://schemas.microsoft.com/office/drawing/2014/main" id="{BDB9999D-25D3-F88B-78F4-BBFDF9E34FC4}"/>
              </a:ext>
            </a:extLst>
          </p:cNvPr>
          <p:cNvSpPr>
            <a:spLocks noChangeArrowheads="1"/>
          </p:cNvSpPr>
          <p:nvPr/>
        </p:nvSpPr>
        <p:spPr bwMode="auto">
          <a:xfrm>
            <a:off x="1919288" y="4649788"/>
            <a:ext cx="77771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buFont typeface="Arial" panose="020B0604020202020204" pitchFamily="34" charset="0"/>
              <a:buNone/>
            </a:pPr>
            <a:r>
              <a:rPr lang="en-ZA" altLang="en-US" sz="1100">
                <a:latin typeface="Calibri" panose="020F0502020204030204" pitchFamily="34" charset="0"/>
                <a:cs typeface="Times New Roman" panose="02020603050405020304" pitchFamily="18" charset="0"/>
              </a:rPr>
              <a:t>:</a:t>
            </a:r>
            <a:endParaRPr lang="en-ZA" altLang="en-US">
              <a:latin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FE5FB6B3-3234-5023-1CA4-B9CADB1C05AE}"/>
              </a:ext>
            </a:extLst>
          </p:cNvPr>
          <p:cNvGraphicFramePr>
            <a:graphicFrameLocks noGrp="1"/>
          </p:cNvGraphicFramePr>
          <p:nvPr/>
        </p:nvGraphicFramePr>
        <p:xfrm>
          <a:off x="542925" y="1066800"/>
          <a:ext cx="5172075" cy="5062538"/>
        </p:xfrm>
        <a:graphic>
          <a:graphicData uri="http://schemas.openxmlformats.org/drawingml/2006/table">
            <a:tbl>
              <a:tblPr firstRow="1" firstCol="1" bandRow="1"/>
              <a:tblGrid>
                <a:gridCol w="445215">
                  <a:extLst>
                    <a:ext uri="{9D8B030D-6E8A-4147-A177-3AD203B41FA5}">
                      <a16:colId xmlns:a16="http://schemas.microsoft.com/office/drawing/2014/main" val="20000"/>
                    </a:ext>
                  </a:extLst>
                </a:gridCol>
                <a:gridCol w="2683923">
                  <a:extLst>
                    <a:ext uri="{9D8B030D-6E8A-4147-A177-3AD203B41FA5}">
                      <a16:colId xmlns:a16="http://schemas.microsoft.com/office/drawing/2014/main" val="20001"/>
                    </a:ext>
                  </a:extLst>
                </a:gridCol>
                <a:gridCol w="2042937">
                  <a:extLst>
                    <a:ext uri="{9D8B030D-6E8A-4147-A177-3AD203B41FA5}">
                      <a16:colId xmlns:a16="http://schemas.microsoft.com/office/drawing/2014/main" val="20002"/>
                    </a:ext>
                  </a:extLst>
                </a:gridCol>
              </a:tblGrid>
              <a:tr h="422875">
                <a:tc>
                  <a:txBody>
                    <a:bodyPr/>
                    <a:lstStyle/>
                    <a:p>
                      <a:pPr fontAlgn="base" hangingPunct="0">
                        <a:lnSpc>
                          <a:spcPct val="107000"/>
                        </a:lnSpc>
                        <a:spcAft>
                          <a:spcPts val="0"/>
                        </a:spcAft>
                      </a:pPr>
                      <a:r>
                        <a:rPr lang="en-ZA" sz="1100" b="1" dirty="0">
                          <a:effectLst/>
                          <a:latin typeface="Arial" charset="0"/>
                          <a:ea typeface="Times New Roman" pitchFamily="18" charset="0"/>
                          <a:cs typeface="Times New Roman" pitchFamily="18" charset="0"/>
                        </a:rPr>
                        <a:t>NO.</a:t>
                      </a:r>
                      <a:endParaRPr lang="en-ZA" sz="11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fontAlgn="base" hangingPunct="0">
                        <a:lnSpc>
                          <a:spcPct val="107000"/>
                        </a:lnSpc>
                        <a:spcAft>
                          <a:spcPts val="0"/>
                        </a:spcAft>
                      </a:pPr>
                      <a:r>
                        <a:rPr lang="en-ZA" sz="1100" b="1">
                          <a:effectLst/>
                          <a:latin typeface="Arial" charset="0"/>
                          <a:ea typeface="Times New Roman" pitchFamily="18" charset="0"/>
                          <a:cs typeface="Times New Roman" pitchFamily="18" charset="0"/>
                        </a:rPr>
                        <a:t>NAMES OF SCHOOLS</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fontAlgn="base" hangingPunct="0">
                        <a:lnSpc>
                          <a:spcPct val="107000"/>
                        </a:lnSpc>
                        <a:spcAft>
                          <a:spcPts val="0"/>
                        </a:spcAft>
                      </a:pPr>
                      <a:r>
                        <a:rPr lang="en-ZA" sz="1100" b="1">
                          <a:effectLst/>
                          <a:latin typeface="Arial" charset="0"/>
                          <a:ea typeface="Times New Roman" pitchFamily="18" charset="0"/>
                          <a:cs typeface="Times New Roman" pitchFamily="18" charset="0"/>
                        </a:rPr>
                        <a:t>DISTRICT</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422875">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1</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BELVERTON SECONDARY SCHOOL</a:t>
                      </a:r>
                      <a:endParaRPr lang="en-ZA" sz="1100">
                        <a:effectLst/>
                        <a:latin typeface="Calibri" pitchFamily="34" charset="0"/>
                        <a:ea typeface="Calibri" pitchFamily="34" charset="0"/>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effectLst/>
                          <a:latin typeface="Arial" charset="0"/>
                          <a:ea typeface="Times New Roman" pitchFamily="18" charset="0"/>
                          <a:cs typeface="Times New Roman" pitchFamily="18" charset="0"/>
                        </a:rPr>
                        <a:t>PINETOWN</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2875">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2</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GWADU-ZENEX PRIMARY SCHOOL</a:t>
                      </a:r>
                      <a:endParaRPr lang="en-ZA" sz="1100">
                        <a:effectLst/>
                        <a:latin typeface="Calibri" pitchFamily="34" charset="0"/>
                        <a:ea typeface="Calibri" pitchFamily="34" charset="0"/>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effectLst/>
                          <a:latin typeface="Arial" charset="0"/>
                          <a:ea typeface="Times New Roman" pitchFamily="18" charset="0"/>
                          <a:cs typeface="Times New Roman" pitchFamily="18" charset="0"/>
                        </a:rPr>
                        <a:t>PINETOWN</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2875">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3</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INHLAKANIPHO HIGH SCHOOL</a:t>
                      </a:r>
                      <a:endParaRPr lang="en-ZA" sz="1100">
                        <a:effectLst/>
                        <a:latin typeface="Calibri" pitchFamily="34" charset="0"/>
                        <a:ea typeface="Calibri" pitchFamily="34" charset="0"/>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effectLst/>
                          <a:latin typeface="Arial" charset="0"/>
                          <a:ea typeface="Times New Roman" pitchFamily="18" charset="0"/>
                          <a:cs typeface="Times New Roman" pitchFamily="18" charset="0"/>
                        </a:rPr>
                        <a:t>PINETOWN</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9675">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4</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solidFill>
                            <a:srgbClr val="000000"/>
                          </a:solidFill>
                          <a:effectLst/>
                          <a:latin typeface="Arial" charset="0"/>
                          <a:ea typeface="Times New Roman" pitchFamily="18" charset="0"/>
                          <a:cs typeface="Times New Roman" pitchFamily="18" charset="0"/>
                        </a:rPr>
                        <a:t>MNYAMENI ZENEX SECONDARY SCHOOL</a:t>
                      </a:r>
                      <a:endParaRPr lang="en-ZA" sz="1100" dirty="0">
                        <a:effectLst/>
                        <a:latin typeface="Calibri" pitchFamily="34" charset="0"/>
                        <a:ea typeface="Calibri" pitchFamily="34" charset="0"/>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effectLst/>
                          <a:latin typeface="Arial" charset="0"/>
                          <a:ea typeface="Times New Roman" pitchFamily="18" charset="0"/>
                          <a:cs typeface="Times New Roman" pitchFamily="18" charset="0"/>
                        </a:rPr>
                        <a:t>PINETOWN</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2875">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5</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SIYAJABULA HIGH SCHOOL</a:t>
                      </a:r>
                      <a:endParaRPr lang="en-ZA" sz="1100">
                        <a:effectLst/>
                        <a:latin typeface="Calibri" pitchFamily="34" charset="0"/>
                        <a:ea typeface="Calibri" pitchFamily="34" charset="0"/>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PINETOWN</a:t>
                      </a:r>
                      <a:endParaRPr lang="en-ZA" sz="11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9675">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6</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ISIKHWELO SENIOR PRIMARY SCHOOL</a:t>
                      </a:r>
                      <a:endParaRPr lang="en-ZA" sz="1100">
                        <a:effectLst/>
                        <a:latin typeface="Calibri" pitchFamily="34" charset="0"/>
                        <a:ea typeface="Calibri" pitchFamily="34" charset="0"/>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29675">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7</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SANDAKAHLE COMBINED PRIMARY </a:t>
                      </a:r>
                      <a:endParaRPr lang="en-ZA" sz="1100">
                        <a:effectLst/>
                        <a:latin typeface="Calibri" pitchFamily="34" charset="0"/>
                        <a:ea typeface="Calibri" pitchFamily="34" charset="0"/>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22875">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8</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VUKUZAKHE HIGH SCHOOL</a:t>
                      </a:r>
                      <a:endParaRPr lang="en-ZA" sz="1100">
                        <a:effectLst/>
                        <a:latin typeface="Calibri" pitchFamily="34" charset="0"/>
                        <a:ea typeface="Calibri" pitchFamily="34" charset="0"/>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22875">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9</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ZANDILE PRIMARY SCHOOL</a:t>
                      </a:r>
                      <a:endParaRPr lang="en-ZA" sz="1100">
                        <a:effectLst/>
                        <a:latin typeface="Calibri" pitchFamily="34" charset="0"/>
                        <a:ea typeface="Calibri" pitchFamily="34" charset="0"/>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22875">
                <a:tc>
                  <a:txBody>
                    <a:bodyPr/>
                    <a:lstStyle/>
                    <a:p>
                      <a:pPr algn="ctr" fontAlgn="base" hangingPunct="0">
                        <a:lnSpc>
                          <a:spcPct val="107000"/>
                        </a:lnSpc>
                        <a:spcAft>
                          <a:spcPts val="0"/>
                        </a:spcAft>
                      </a:pPr>
                      <a:r>
                        <a:rPr lang="en-ZA" sz="1100">
                          <a:effectLst/>
                          <a:latin typeface="Arial" charset="0"/>
                          <a:ea typeface="Times New Roman" pitchFamily="18" charset="0"/>
                          <a:cs typeface="Times New Roman" pitchFamily="18" charset="0"/>
                        </a:rPr>
                        <a:t>10</a:t>
                      </a:r>
                      <a:endParaRPr lang="en-ZA" sz="11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a:solidFill>
                            <a:srgbClr val="000000"/>
                          </a:solidFill>
                          <a:effectLst/>
                          <a:latin typeface="Arial" charset="0"/>
                          <a:ea typeface="Times New Roman" pitchFamily="18" charset="0"/>
                          <a:cs typeface="Times New Roman" pitchFamily="18" charset="0"/>
                        </a:rPr>
                        <a:t>UMKHUMBI HIGH SCHOOL</a:t>
                      </a:r>
                      <a:endParaRPr lang="en-ZA" sz="1100">
                        <a:effectLst/>
                        <a:latin typeface="Calibri" pitchFamily="34" charset="0"/>
                        <a:ea typeface="Calibri" pitchFamily="34" charset="0"/>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100" dirty="0">
                          <a:effectLst/>
                          <a:latin typeface="Arial" charset="0"/>
                          <a:ea typeface="Times New Roman" pitchFamily="18"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90515">
                <a:tc>
                  <a:txBody>
                    <a:bodyPr/>
                    <a:lstStyle/>
                    <a:p>
                      <a:pPr algn="ctr" fontAlgn="base" hangingPunct="0">
                        <a:lnSpc>
                          <a:spcPct val="107000"/>
                        </a:lnSpc>
                        <a:spcAft>
                          <a:spcPts val="0"/>
                        </a:spcAft>
                      </a:pPr>
                      <a:r>
                        <a:rPr lang="en-ZA" sz="1000" dirty="0">
                          <a:effectLst/>
                          <a:latin typeface="Arial" charset="0"/>
                          <a:ea typeface="Times New Roman" pitchFamily="18" charset="0"/>
                          <a:cs typeface="Times New Roman" pitchFamily="18" charset="0"/>
                        </a:rPr>
                        <a:t>11</a:t>
                      </a:r>
                      <a:endParaRPr lang="en-ZA" sz="11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000">
                          <a:solidFill>
                            <a:srgbClr val="000000"/>
                          </a:solidFill>
                          <a:effectLst/>
                          <a:latin typeface="Arial" charset="0"/>
                          <a:ea typeface="Times New Roman" pitchFamily="18" charset="0"/>
                          <a:cs typeface="Times New Roman" pitchFamily="18" charset="0"/>
                        </a:rPr>
                        <a:t>DR MACKEN MISTRY PRIMARY SCHOOL</a:t>
                      </a:r>
                      <a:endParaRPr lang="en-ZA" sz="1100">
                        <a:effectLst/>
                        <a:latin typeface="Calibri" pitchFamily="34" charset="0"/>
                        <a:ea typeface="Calibri" pitchFamily="34" charset="0"/>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000" dirty="0">
                          <a:effectLst/>
                          <a:latin typeface="Arial" charset="0"/>
                          <a:ea typeface="Times New Roman" pitchFamily="18"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pic>
        <p:nvPicPr>
          <p:cNvPr id="58427" name="Picture 6">
            <a:extLst>
              <a:ext uri="{FF2B5EF4-FFF2-40B4-BE49-F238E27FC236}">
                <a16:creationId xmlns:a16="http://schemas.microsoft.com/office/drawing/2014/main" id="{6B93446B-D23B-021E-CCE4-9CBE7B956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18430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stomShape 4">
            <a:extLst>
              <a:ext uri="{FF2B5EF4-FFF2-40B4-BE49-F238E27FC236}">
                <a16:creationId xmlns:a16="http://schemas.microsoft.com/office/drawing/2014/main" id="{410D2DA1-7215-FD2B-CBD9-99800FE11CB4}"/>
              </a:ext>
            </a:extLst>
          </p:cNvPr>
          <p:cNvSpPr/>
          <p:nvPr/>
        </p:nvSpPr>
        <p:spPr>
          <a:xfrm>
            <a:off x="2695575" y="109538"/>
            <a:ext cx="8785225" cy="661987"/>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fontAlgn="auto" hangingPunct="1">
              <a:spcBef>
                <a:spcPts val="0"/>
              </a:spcBef>
              <a:spcAft>
                <a:spcPts val="0"/>
              </a:spcAft>
              <a:defRPr/>
            </a:pPr>
            <a:r>
              <a:rPr lang="en-US" sz="2400" b="1" spc="-1">
                <a:solidFill>
                  <a:prstClr val="black"/>
                </a:solidFill>
                <a:latin typeface="Arial" charset="0"/>
                <a:sym typeface="+mn-ea"/>
              </a:rPr>
              <a:t>SCHOOLS TO BE DONE BY DONORS</a:t>
            </a:r>
            <a:endParaRPr lang="en-US" sz="2400" b="1" spc="-1" dirty="0">
              <a:solidFill>
                <a:prstClr val="black"/>
              </a:solidFill>
              <a:latin typeface="Arial" charset="0"/>
              <a:sym typeface="+mn-ea"/>
            </a:endParaRPr>
          </a:p>
        </p:txBody>
      </p:sp>
      <p:graphicFrame>
        <p:nvGraphicFramePr>
          <p:cNvPr id="14" name="Table 13">
            <a:extLst>
              <a:ext uri="{FF2B5EF4-FFF2-40B4-BE49-F238E27FC236}">
                <a16:creationId xmlns:a16="http://schemas.microsoft.com/office/drawing/2014/main" id="{5AD15BAA-EBE1-FC10-0201-41F9C122099A}"/>
              </a:ext>
            </a:extLst>
          </p:cNvPr>
          <p:cNvGraphicFramePr>
            <a:graphicFrameLocks noGrp="1"/>
          </p:cNvGraphicFramePr>
          <p:nvPr/>
        </p:nvGraphicFramePr>
        <p:xfrm>
          <a:off x="6353175" y="1066800"/>
          <a:ext cx="4719638" cy="5062538"/>
        </p:xfrm>
        <a:graphic>
          <a:graphicData uri="http://schemas.openxmlformats.org/drawingml/2006/table">
            <a:tbl>
              <a:tblPr firstRow="1" firstCol="1" bandRow="1"/>
              <a:tblGrid>
                <a:gridCol w="530069">
                  <a:extLst>
                    <a:ext uri="{9D8B030D-6E8A-4147-A177-3AD203B41FA5}">
                      <a16:colId xmlns:a16="http://schemas.microsoft.com/office/drawing/2014/main" val="20000"/>
                    </a:ext>
                  </a:extLst>
                </a:gridCol>
                <a:gridCol w="3170754">
                  <a:extLst>
                    <a:ext uri="{9D8B030D-6E8A-4147-A177-3AD203B41FA5}">
                      <a16:colId xmlns:a16="http://schemas.microsoft.com/office/drawing/2014/main" val="20001"/>
                    </a:ext>
                  </a:extLst>
                </a:gridCol>
                <a:gridCol w="1018815">
                  <a:extLst>
                    <a:ext uri="{9D8B030D-6E8A-4147-A177-3AD203B41FA5}">
                      <a16:colId xmlns:a16="http://schemas.microsoft.com/office/drawing/2014/main" val="20002"/>
                    </a:ext>
                  </a:extLst>
                </a:gridCol>
              </a:tblGrid>
              <a:tr h="328286">
                <a:tc>
                  <a:txBody>
                    <a:bodyPr/>
                    <a:lstStyle/>
                    <a:p>
                      <a:pPr fontAlgn="base" hangingPunct="0">
                        <a:lnSpc>
                          <a:spcPct val="107000"/>
                        </a:lnSpc>
                        <a:spcAft>
                          <a:spcPts val="0"/>
                        </a:spcAft>
                      </a:pPr>
                      <a:r>
                        <a:rPr lang="en-ZA" sz="1100" b="1" dirty="0">
                          <a:effectLst/>
                          <a:latin typeface="Arial" charset="0"/>
                          <a:ea typeface="Times New Roman" pitchFamily="18" charset="0"/>
                          <a:cs typeface="Times New Roman" pitchFamily="18" charset="0"/>
                        </a:rPr>
                        <a:t>NO.   </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fontAlgn="base" hangingPunct="0">
                        <a:lnSpc>
                          <a:spcPct val="107000"/>
                        </a:lnSpc>
                        <a:spcAft>
                          <a:spcPts val="0"/>
                        </a:spcAft>
                      </a:pPr>
                      <a:r>
                        <a:rPr lang="en-ZA" sz="1100" b="1">
                          <a:effectLst/>
                          <a:latin typeface="Arial" charset="0"/>
                          <a:ea typeface="Times New Roman" pitchFamily="18" charset="0"/>
                          <a:cs typeface="Times New Roman" pitchFamily="18" charset="0"/>
                        </a:rPr>
                        <a:t>NAMES OF SCHOOLS</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fontAlgn="base" hangingPunct="0">
                        <a:lnSpc>
                          <a:spcPct val="107000"/>
                        </a:lnSpc>
                        <a:spcAft>
                          <a:spcPts val="0"/>
                        </a:spcAft>
                      </a:pPr>
                      <a:r>
                        <a:rPr lang="en-ZA" sz="1100" b="1">
                          <a:effectLst/>
                          <a:latin typeface="Arial" charset="0"/>
                          <a:ea typeface="Times New Roman" pitchFamily="18" charset="0"/>
                          <a:cs typeface="Times New Roman" pitchFamily="18" charset="0"/>
                        </a:rPr>
                        <a:t>DISTRICT</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252501">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1</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BRETTONWOOD HIGH</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2501">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2</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BRIGHT FUTURE (OLD SITE)</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8286">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3</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DR MACKEN MISTRY PRIMARY</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8286">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4</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NAGARI PRACHARIN PRIMARY</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2501">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5</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BRIADALE PRIMARY</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2501">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6</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SHERWOOD PRIMARY</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2501">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7</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CASTLEHILL PRIMARY</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UMLAZI</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2501">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8</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SPEARMAN ROAD PRIMARY</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2501">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9</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ISIPINGO HILLS PRIMARY</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2501">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10</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MARIANHILL PRIMARY</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45877">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11</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MEADOWLANDS TECHNICAL HIGH</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28286">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12</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JOSEPHINE MAKHANYA PRIMARY</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UMLAZI</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45877">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13</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WESTMEAD SECONDAY</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PINETOWN</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45877">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14</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ISIZINDA SECONDARY</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PINETOWN</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45877">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15</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GREEN HEIGHTS PRIMARY</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PINETOWN</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45877">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16</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a:effectLst/>
                          <a:latin typeface="Arial" charset="0"/>
                          <a:ea typeface="Calibri" pitchFamily="34" charset="0"/>
                          <a:cs typeface="Times New Roman" pitchFamily="18" charset="0"/>
                        </a:rPr>
                        <a:t>INTAKEMAZOLO COMBINED</a:t>
                      </a:r>
                      <a:endParaRPr lang="en-ZA" sz="110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hangingPunct="0">
                        <a:lnSpc>
                          <a:spcPct val="107000"/>
                        </a:lnSpc>
                        <a:spcAft>
                          <a:spcPts val="0"/>
                        </a:spcAft>
                      </a:pPr>
                      <a:r>
                        <a:rPr lang="en-US" sz="1100" dirty="0">
                          <a:effectLst/>
                          <a:latin typeface="Arial" charset="0"/>
                          <a:ea typeface="Calibri" pitchFamily="34" charset="0"/>
                          <a:cs typeface="Times New Roman" pitchFamily="18" charset="0"/>
                        </a:rPr>
                        <a:t>PINETOWN</a:t>
                      </a:r>
                      <a:endParaRPr lang="en-ZA" sz="1100" dirty="0">
                        <a:effectLst/>
                        <a:latin typeface="Calibri" pitchFamily="34" charset="0"/>
                        <a:ea typeface="Calibri" pitchFamily="34" charset="0"/>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9">
            <a:extLst>
              <a:ext uri="{FF2B5EF4-FFF2-40B4-BE49-F238E27FC236}">
                <a16:creationId xmlns:a16="http://schemas.microsoft.com/office/drawing/2014/main" id="{68EEC747-E04A-9B6B-1F9E-BC258A61AB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A93C7BB8-69A9-467F-BD1A-D1105E9FECC1}" type="slidenum">
              <a:rPr lang="en-US" altLang="en-US" sz="1600">
                <a:solidFill>
                  <a:srgbClr val="FFFFFF"/>
                </a:solidFill>
                <a:latin typeface="Calibri" panose="020F0502020204030204" pitchFamily="34" charset="0"/>
              </a:rPr>
              <a:pPr/>
              <a:t>31</a:t>
            </a:fld>
            <a:endParaRPr lang="en-US" altLang="en-US" sz="1600">
              <a:solidFill>
                <a:srgbClr val="FFFFFF"/>
              </a:solidFill>
              <a:latin typeface="Calibri" panose="020F0502020204030204" pitchFamily="34" charset="0"/>
            </a:endParaRPr>
          </a:p>
        </p:txBody>
      </p:sp>
      <p:sp>
        <p:nvSpPr>
          <p:cNvPr id="59395" name="Slide Number Placeholder 3">
            <a:extLst>
              <a:ext uri="{FF2B5EF4-FFF2-40B4-BE49-F238E27FC236}">
                <a16:creationId xmlns:a16="http://schemas.microsoft.com/office/drawing/2014/main" id="{1F623054-2724-C7CF-98B3-6AAA80AD0789}"/>
              </a:ext>
            </a:extLst>
          </p:cNvPr>
          <p:cNvSpPr txBox="1">
            <a:spLocks noChangeArrowheads="1"/>
          </p:cNvSpPr>
          <p:nvPr/>
        </p:nvSpPr>
        <p:spPr bwMode="auto">
          <a:xfrm>
            <a:off x="1558925" y="644842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US" altLang="en-US" sz="1200">
              <a:solidFill>
                <a:srgbClr val="000000"/>
              </a:solidFill>
              <a:latin typeface="Calibri" panose="020F0502020204030204" pitchFamily="34" charset="0"/>
            </a:endParaRPr>
          </a:p>
        </p:txBody>
      </p:sp>
      <p:sp>
        <p:nvSpPr>
          <p:cNvPr id="12" name="Content Placeholder 1">
            <a:extLst>
              <a:ext uri="{FF2B5EF4-FFF2-40B4-BE49-F238E27FC236}">
                <a16:creationId xmlns:a16="http://schemas.microsoft.com/office/drawing/2014/main" id="{874974D5-17EC-032B-3FAD-3BD1EFDA39E3}"/>
              </a:ext>
            </a:extLst>
          </p:cNvPr>
          <p:cNvSpPr txBox="1"/>
          <p:nvPr/>
        </p:nvSpPr>
        <p:spPr bwMode="auto">
          <a:xfrm>
            <a:off x="838200" y="981075"/>
            <a:ext cx="10515600" cy="5467350"/>
          </a:xfrm>
          <a:prstGeom prst="rect">
            <a:avLst/>
          </a:prstGeom>
        </p:spPr>
        <p:style>
          <a:lnRef idx="2">
            <a:schemeClr val="accent4"/>
          </a:lnRef>
          <a:fillRef idx="1">
            <a:schemeClr val="lt1"/>
          </a:fillRef>
          <a:effectRef idx="0">
            <a:schemeClr val="accent4"/>
          </a:effectRef>
          <a:fontRef idx="minor">
            <a:schemeClr val="dk1"/>
          </a:fontRef>
        </p:style>
        <p:txBody>
          <a:bodyPr/>
          <a:lstStyle/>
          <a:p>
            <a:pPr algn="just">
              <a:lnSpc>
                <a:spcPct val="150000"/>
              </a:lnSpc>
              <a:spcBef>
                <a:spcPct val="20000"/>
              </a:spcBef>
              <a:buFont typeface="Arial" panose="020B0604020202020204" pitchFamily="34" charset="0"/>
              <a:buNone/>
              <a:defRPr/>
            </a:pPr>
            <a:r>
              <a:rPr lang="en-ZA" altLang="en-US" sz="1400">
                <a:solidFill>
                  <a:srgbClr val="000000"/>
                </a:solidFill>
                <a:ea typeface="DejaVu Sans"/>
                <a:cs typeface="Times New Roman" panose="02020603050405020304" pitchFamily="18" charset="0"/>
              </a:rPr>
              <a:t>The revised allocation per categories as well as  timeframes for the repair to be undertaken in the three categories are tabled below</a:t>
            </a:r>
            <a:endParaRPr lang="en-US" altLang="en-US" sz="1400">
              <a:solidFill>
                <a:srgbClr val="000000"/>
              </a:solidFill>
              <a:ea typeface="DejaVu Sans"/>
              <a:cs typeface="Times New Roman" panose="02020603050405020304" pitchFamily="18" charset="0"/>
            </a:endParaRPr>
          </a:p>
        </p:txBody>
      </p:sp>
      <p:graphicFrame>
        <p:nvGraphicFramePr>
          <p:cNvPr id="3" name="Table 2">
            <a:extLst>
              <a:ext uri="{FF2B5EF4-FFF2-40B4-BE49-F238E27FC236}">
                <a16:creationId xmlns:a16="http://schemas.microsoft.com/office/drawing/2014/main" id="{2646C40C-A108-E0AF-4FE3-A59AE9289051}"/>
              </a:ext>
            </a:extLst>
          </p:cNvPr>
          <p:cNvGraphicFramePr>
            <a:graphicFrameLocks noGrp="1"/>
          </p:cNvGraphicFramePr>
          <p:nvPr/>
        </p:nvGraphicFramePr>
        <p:xfrm>
          <a:off x="1162050" y="1990725"/>
          <a:ext cx="10096500" cy="4035425"/>
        </p:xfrm>
        <a:graphic>
          <a:graphicData uri="http://schemas.openxmlformats.org/drawingml/2006/table">
            <a:tbl>
              <a:tblPr firstRow="1" firstCol="1" bandRow="1"/>
              <a:tblGrid>
                <a:gridCol w="2906429">
                  <a:extLst>
                    <a:ext uri="{9D8B030D-6E8A-4147-A177-3AD203B41FA5}">
                      <a16:colId xmlns:a16="http://schemas.microsoft.com/office/drawing/2014/main" val="20000"/>
                    </a:ext>
                  </a:extLst>
                </a:gridCol>
                <a:gridCol w="3203233">
                  <a:extLst>
                    <a:ext uri="{9D8B030D-6E8A-4147-A177-3AD203B41FA5}">
                      <a16:colId xmlns:a16="http://schemas.microsoft.com/office/drawing/2014/main" val="20001"/>
                    </a:ext>
                  </a:extLst>
                </a:gridCol>
                <a:gridCol w="3986839">
                  <a:extLst>
                    <a:ext uri="{9D8B030D-6E8A-4147-A177-3AD203B41FA5}">
                      <a16:colId xmlns:a16="http://schemas.microsoft.com/office/drawing/2014/main" val="20002"/>
                    </a:ext>
                  </a:extLst>
                </a:gridCol>
              </a:tblGrid>
              <a:tr h="807085">
                <a:tc>
                  <a:txBody>
                    <a:bodyPr/>
                    <a:lstStyle/>
                    <a:p>
                      <a:pPr fontAlgn="base" hangingPunct="0">
                        <a:lnSpc>
                          <a:spcPct val="107000"/>
                        </a:lnSpc>
                        <a:spcAft>
                          <a:spcPts val="0"/>
                        </a:spcAft>
                      </a:pPr>
                      <a:r>
                        <a:rPr lang="en-ZA" sz="1200" b="1" dirty="0">
                          <a:effectLst/>
                          <a:latin typeface="Arial" charset="0"/>
                          <a:ea typeface="Times New Roman" pitchFamily="18" charset="0"/>
                          <a:cs typeface="Times New Roman" pitchFamily="18" charset="0"/>
                        </a:rPr>
                        <a:t>Category</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fontAlgn="base" hangingPunct="0">
                        <a:lnSpc>
                          <a:spcPct val="107000"/>
                        </a:lnSpc>
                        <a:spcAft>
                          <a:spcPts val="0"/>
                        </a:spcAft>
                      </a:pPr>
                      <a:r>
                        <a:rPr lang="en-ZA" sz="1200" b="1">
                          <a:effectLst/>
                          <a:latin typeface="Arial" charset="0"/>
                          <a:ea typeface="Times New Roman" pitchFamily="18" charset="0"/>
                          <a:cs typeface="Times New Roman" pitchFamily="18" charset="0"/>
                        </a:rPr>
                        <a:t>Number of Schools</a:t>
                      </a:r>
                      <a:endParaRPr lang="en-ZA" sz="12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fontAlgn="base" hangingPunct="0">
                        <a:lnSpc>
                          <a:spcPct val="107000"/>
                        </a:lnSpc>
                        <a:spcAft>
                          <a:spcPts val="0"/>
                        </a:spcAft>
                      </a:pPr>
                      <a:r>
                        <a:rPr lang="en-ZA" sz="1200" b="1" dirty="0">
                          <a:effectLst/>
                          <a:latin typeface="Arial" charset="0"/>
                          <a:ea typeface="Times New Roman" pitchFamily="18" charset="0"/>
                          <a:cs typeface="Times New Roman" pitchFamily="18" charset="0"/>
                        </a:rPr>
                        <a:t>Timeframe</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807085">
                <a:tc>
                  <a:txBody>
                    <a:bodyPr/>
                    <a:lstStyle/>
                    <a:p>
                      <a:pPr fontAlgn="base" hangingPunct="0">
                        <a:lnSpc>
                          <a:spcPct val="107000"/>
                        </a:lnSpc>
                        <a:spcAft>
                          <a:spcPts val="0"/>
                        </a:spcAft>
                      </a:pPr>
                      <a:r>
                        <a:rPr lang="en-ZA" sz="1200" dirty="0">
                          <a:effectLst/>
                          <a:latin typeface="Arial" charset="0"/>
                          <a:ea typeface="Times New Roman" pitchFamily="18" charset="0"/>
                          <a:cs typeface="Times New Roman" pitchFamily="18" charset="0"/>
                        </a:rPr>
                        <a:t> A</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200">
                          <a:effectLst/>
                          <a:latin typeface="Arial" charset="0"/>
                          <a:ea typeface="Times New Roman" pitchFamily="18" charset="0"/>
                          <a:cs typeface="Times New Roman" pitchFamily="18" charset="0"/>
                        </a:rPr>
                        <a:t>37</a:t>
                      </a:r>
                      <a:endParaRPr lang="en-ZA" sz="12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200" dirty="0">
                          <a:effectLst/>
                          <a:latin typeface="Arial" charset="0"/>
                          <a:ea typeface="Times New Roman" pitchFamily="18" charset="0"/>
                          <a:cs typeface="Times New Roman" pitchFamily="18" charset="0"/>
                        </a:rPr>
                        <a:t>End of June 2022</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7085">
                <a:tc>
                  <a:txBody>
                    <a:bodyPr/>
                    <a:lstStyle/>
                    <a:p>
                      <a:pPr fontAlgn="base" hangingPunct="0">
                        <a:lnSpc>
                          <a:spcPct val="107000"/>
                        </a:lnSpc>
                        <a:spcAft>
                          <a:spcPts val="0"/>
                        </a:spcAft>
                      </a:pPr>
                      <a:r>
                        <a:rPr lang="en-ZA" sz="1200" dirty="0">
                          <a:effectLst/>
                          <a:latin typeface="Arial" charset="0"/>
                          <a:ea typeface="Times New Roman" pitchFamily="18" charset="0"/>
                          <a:cs typeface="Times New Roman" pitchFamily="18" charset="0"/>
                        </a:rPr>
                        <a:t> B</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200" dirty="0">
                          <a:effectLst/>
                          <a:latin typeface="Arial" charset="0"/>
                          <a:ea typeface="Times New Roman" pitchFamily="18" charset="0"/>
                          <a:cs typeface="Times New Roman" pitchFamily="18" charset="0"/>
                        </a:rPr>
                        <a:t>100</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200" dirty="0">
                          <a:effectLst/>
                          <a:latin typeface="Arial" charset="0"/>
                          <a:ea typeface="Times New Roman" pitchFamily="18" charset="0"/>
                          <a:cs typeface="Times New Roman" pitchFamily="18" charset="0"/>
                        </a:rPr>
                        <a:t>End of September 2022</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07085">
                <a:tc>
                  <a:txBody>
                    <a:bodyPr/>
                    <a:lstStyle/>
                    <a:p>
                      <a:pPr fontAlgn="base" hangingPunct="0">
                        <a:lnSpc>
                          <a:spcPct val="107000"/>
                        </a:lnSpc>
                        <a:spcAft>
                          <a:spcPts val="0"/>
                        </a:spcAft>
                      </a:pPr>
                      <a:r>
                        <a:rPr lang="en-ZA" sz="1200" dirty="0">
                          <a:effectLst/>
                          <a:latin typeface="Arial" charset="0"/>
                          <a:ea typeface="Times New Roman" pitchFamily="18" charset="0"/>
                          <a:cs typeface="Times New Roman" pitchFamily="18" charset="0"/>
                        </a:rPr>
                        <a:t> C</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200">
                          <a:effectLst/>
                          <a:latin typeface="Arial" charset="0"/>
                          <a:ea typeface="Times New Roman" pitchFamily="18" charset="0"/>
                          <a:cs typeface="Times New Roman" pitchFamily="18" charset="0"/>
                        </a:rPr>
                        <a:t>171</a:t>
                      </a:r>
                      <a:endParaRPr lang="en-ZA" sz="120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r>
                        <a:rPr lang="en-ZA" sz="1200" dirty="0">
                          <a:effectLst/>
                          <a:latin typeface="Arial" charset="0"/>
                          <a:ea typeface="Times New Roman" pitchFamily="18" charset="0"/>
                          <a:cs typeface="Times New Roman" pitchFamily="18" charset="0"/>
                        </a:rPr>
                        <a:t>End of December 2022</a:t>
                      </a: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07085">
                <a:tc>
                  <a:txBody>
                    <a:bodyPr/>
                    <a:lstStyle/>
                    <a:p>
                      <a:pPr fontAlgn="base" hangingPunct="0">
                        <a:lnSpc>
                          <a:spcPct val="107000"/>
                        </a:lnSpc>
                        <a:spcAft>
                          <a:spcPts val="0"/>
                        </a:spcAft>
                      </a:pPr>
                      <a:r>
                        <a:rPr lang="en-ZA" sz="1600" b="1" dirty="0">
                          <a:effectLst/>
                          <a:latin typeface="Calibri" pitchFamily="34" charset="0"/>
                          <a:ea typeface="Calibri" pitchFamily="34" charset="0"/>
                          <a:cs typeface="Times New Roman" pitchFamily="18" charset="0"/>
                        </a:rPr>
                        <a:t>TOTAL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lnSpc>
                          <a:spcPct val="107000"/>
                        </a:lnSpc>
                        <a:spcAft>
                          <a:spcPts val="0"/>
                        </a:spcAft>
                      </a:pPr>
                      <a:r>
                        <a:rPr lang="en-ZA" sz="1600" b="1" kern="1200" dirty="0">
                          <a:solidFill>
                            <a:schemeClr val="tx1"/>
                          </a:solidFill>
                          <a:effectLst/>
                          <a:latin typeface="Calibri" pitchFamily="34" charset="0"/>
                          <a:ea typeface="Calibri" pitchFamily="34" charset="0"/>
                          <a:cs typeface="Times New Roman" pitchFamily="18" charset="0"/>
                        </a:rPr>
                        <a:t>308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hangingPunct="0">
                        <a:lnSpc>
                          <a:spcPct val="107000"/>
                        </a:lnSpc>
                        <a:spcAft>
                          <a:spcPts val="0"/>
                        </a:spcAft>
                      </a:pPr>
                      <a:endParaRPr lang="en-ZA" sz="1200" dirty="0">
                        <a:effectLst/>
                        <a:latin typeface="Calibri" pitchFamily="34" charset="0"/>
                        <a:ea typeface="Calibri"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9423" name="Rectangle 1">
            <a:extLst>
              <a:ext uri="{FF2B5EF4-FFF2-40B4-BE49-F238E27FC236}">
                <a16:creationId xmlns:a16="http://schemas.microsoft.com/office/drawing/2014/main" id="{8F926E40-B472-939D-EFD4-E324A5AE9A1D}"/>
              </a:ext>
            </a:extLst>
          </p:cNvPr>
          <p:cNvSpPr>
            <a:spLocks noChangeArrowheads="1"/>
          </p:cNvSpPr>
          <p:nvPr/>
        </p:nvSpPr>
        <p:spPr bwMode="auto">
          <a:xfrm>
            <a:off x="1919288" y="4649788"/>
            <a:ext cx="77771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buFont typeface="Arial" panose="020B0604020202020204" pitchFamily="34" charset="0"/>
              <a:buNone/>
            </a:pPr>
            <a:r>
              <a:rPr lang="en-ZA" altLang="en-US" sz="1100">
                <a:latin typeface="Calibri" panose="020F0502020204030204" pitchFamily="34" charset="0"/>
                <a:cs typeface="Times New Roman" panose="02020603050405020304" pitchFamily="18" charset="0"/>
              </a:rPr>
              <a:t>:</a:t>
            </a:r>
            <a:endParaRPr lang="en-ZA" altLang="en-US">
              <a:latin typeface="Calibri" panose="020F0502020204030204" pitchFamily="34" charset="0"/>
              <a:cs typeface="Times New Roman" panose="02020603050405020304" pitchFamily="18" charset="0"/>
            </a:endParaRPr>
          </a:p>
        </p:txBody>
      </p:sp>
      <p:pic>
        <p:nvPicPr>
          <p:cNvPr id="59424" name="Picture 6">
            <a:extLst>
              <a:ext uri="{FF2B5EF4-FFF2-40B4-BE49-F238E27FC236}">
                <a16:creationId xmlns:a16="http://schemas.microsoft.com/office/drawing/2014/main" id="{6A6AAD75-42C7-BBF0-DC3B-DC33E21DF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18430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stomShape 4">
            <a:extLst>
              <a:ext uri="{FF2B5EF4-FFF2-40B4-BE49-F238E27FC236}">
                <a16:creationId xmlns:a16="http://schemas.microsoft.com/office/drawing/2014/main" id="{BCD13559-E430-4306-A8CD-0DA6FE519A2E}"/>
              </a:ext>
            </a:extLst>
          </p:cNvPr>
          <p:cNvSpPr/>
          <p:nvPr/>
        </p:nvSpPr>
        <p:spPr>
          <a:xfrm>
            <a:off x="2695575" y="109538"/>
            <a:ext cx="8785225" cy="661987"/>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fontAlgn="auto" hangingPunct="1">
              <a:spcBef>
                <a:spcPts val="0"/>
              </a:spcBef>
              <a:spcAft>
                <a:spcPts val="0"/>
              </a:spcAft>
              <a:defRPr/>
            </a:pPr>
            <a:r>
              <a:rPr lang="en-US" sz="2400" b="1" spc="-1" dirty="0">
                <a:solidFill>
                  <a:prstClr val="black"/>
                </a:solidFill>
                <a:latin typeface="Arial" charset="0"/>
                <a:sym typeface="+mn-ea"/>
              </a:rPr>
              <a:t>COMPLETION TIMELINES</a:t>
            </a:r>
          </a:p>
        </p:txBody>
      </p:sp>
    </p:spTree>
  </p:cSld>
  <p:clrMapOvr>
    <a:masterClrMapping/>
  </p:clrMapOvr>
  <p:transition>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9">
            <a:extLst>
              <a:ext uri="{FF2B5EF4-FFF2-40B4-BE49-F238E27FC236}">
                <a16:creationId xmlns:a16="http://schemas.microsoft.com/office/drawing/2014/main" id="{55C590DF-013B-934E-5DEC-EB8011527ED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6A01C707-0BE6-4B2C-9C54-51A96B23BF28}" type="slidenum">
              <a:rPr lang="en-US" altLang="en-US" sz="1600">
                <a:solidFill>
                  <a:srgbClr val="FFFFFF"/>
                </a:solidFill>
                <a:latin typeface="Calibri" panose="020F0502020204030204" pitchFamily="34" charset="0"/>
              </a:rPr>
              <a:pPr/>
              <a:t>32</a:t>
            </a:fld>
            <a:endParaRPr lang="en-US" altLang="en-US" sz="1600">
              <a:solidFill>
                <a:srgbClr val="FFFFFF"/>
              </a:solidFill>
              <a:latin typeface="Calibri" panose="020F0502020204030204" pitchFamily="34" charset="0"/>
            </a:endParaRPr>
          </a:p>
        </p:txBody>
      </p:sp>
      <p:sp>
        <p:nvSpPr>
          <p:cNvPr id="60419" name="Content Placeholder 4">
            <a:extLst>
              <a:ext uri="{FF2B5EF4-FFF2-40B4-BE49-F238E27FC236}">
                <a16:creationId xmlns:a16="http://schemas.microsoft.com/office/drawing/2014/main" id="{8720AC14-3352-1AEF-93D3-FA4ADBA09480}"/>
              </a:ext>
            </a:extLst>
          </p:cNvPr>
          <p:cNvSpPr>
            <a:spLocks noGrp="1" noChangeArrowheads="1"/>
          </p:cNvSpPr>
          <p:nvPr>
            <p:ph idx="1"/>
          </p:nvPr>
        </p:nvSpPr>
        <p:spPr>
          <a:xfrm>
            <a:off x="1068388" y="722313"/>
            <a:ext cx="8890000" cy="439737"/>
          </a:xfrm>
        </p:spPr>
        <p:txBody>
          <a:bodyPr/>
          <a:lstStyle/>
          <a:p>
            <a:pPr marL="0" indent="0" algn="ctr" eaLnBrk="1" hangingPunct="1">
              <a:lnSpc>
                <a:spcPct val="130000"/>
              </a:lnSpc>
              <a:buFont typeface="Arial" panose="020B0604020202020204" pitchFamily="34" charset="0"/>
              <a:buNone/>
            </a:pPr>
            <a:r>
              <a:rPr lang="en-GB" altLang="en-US" sz="1700" b="1">
                <a:latin typeface="Arial" panose="020B0604020202020204" pitchFamily="34" charset="0"/>
                <a:cs typeface="Times New Roman" panose="02020603050405020304" pitchFamily="18" charset="0"/>
              </a:rPr>
              <a:t>Immediate/ Short-Term Interventions:</a:t>
            </a:r>
            <a:endParaRPr lang="en-ZA" altLang="en-US" sz="1700" b="1">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C2D2F098-05B4-1853-93B5-24E31172FCCB}"/>
              </a:ext>
            </a:extLst>
          </p:cNvPr>
          <p:cNvGraphicFramePr>
            <a:graphicFrameLocks noGrp="1"/>
          </p:cNvGraphicFramePr>
          <p:nvPr/>
        </p:nvGraphicFramePr>
        <p:xfrm>
          <a:off x="352425" y="1162050"/>
          <a:ext cx="11706225" cy="5356225"/>
        </p:xfrm>
        <a:graphic>
          <a:graphicData uri="http://schemas.openxmlformats.org/drawingml/2006/table">
            <a:tbl>
              <a:tblPr firstRow="1" firstCol="1" bandRow="1"/>
              <a:tblGrid>
                <a:gridCol w="2240417">
                  <a:extLst>
                    <a:ext uri="{9D8B030D-6E8A-4147-A177-3AD203B41FA5}">
                      <a16:colId xmlns:a16="http://schemas.microsoft.com/office/drawing/2014/main" val="20000"/>
                    </a:ext>
                  </a:extLst>
                </a:gridCol>
                <a:gridCol w="2337154">
                  <a:extLst>
                    <a:ext uri="{9D8B030D-6E8A-4147-A177-3AD203B41FA5}">
                      <a16:colId xmlns:a16="http://schemas.microsoft.com/office/drawing/2014/main" val="20001"/>
                    </a:ext>
                  </a:extLst>
                </a:gridCol>
                <a:gridCol w="1613423">
                  <a:extLst>
                    <a:ext uri="{9D8B030D-6E8A-4147-A177-3AD203B41FA5}">
                      <a16:colId xmlns:a16="http://schemas.microsoft.com/office/drawing/2014/main" val="20002"/>
                    </a:ext>
                  </a:extLst>
                </a:gridCol>
                <a:gridCol w="2182866">
                  <a:extLst>
                    <a:ext uri="{9D8B030D-6E8A-4147-A177-3AD203B41FA5}">
                      <a16:colId xmlns:a16="http://schemas.microsoft.com/office/drawing/2014/main" val="20003"/>
                    </a:ext>
                  </a:extLst>
                </a:gridCol>
                <a:gridCol w="1505951">
                  <a:extLst>
                    <a:ext uri="{9D8B030D-6E8A-4147-A177-3AD203B41FA5}">
                      <a16:colId xmlns:a16="http://schemas.microsoft.com/office/drawing/2014/main" val="20004"/>
                    </a:ext>
                  </a:extLst>
                </a:gridCol>
                <a:gridCol w="1826414">
                  <a:extLst>
                    <a:ext uri="{9D8B030D-6E8A-4147-A177-3AD203B41FA5}">
                      <a16:colId xmlns:a16="http://schemas.microsoft.com/office/drawing/2014/main" val="20005"/>
                    </a:ext>
                  </a:extLst>
                </a:gridCol>
              </a:tblGrid>
              <a:tr h="730514">
                <a:tc>
                  <a:txBody>
                    <a:bodyPr/>
                    <a:lstStyle/>
                    <a:p>
                      <a:pPr algn="just">
                        <a:lnSpc>
                          <a:spcPct val="150000"/>
                        </a:lnSpc>
                        <a:spcAft>
                          <a:spcPts val="0"/>
                        </a:spcAft>
                      </a:pPr>
                      <a:r>
                        <a:rPr lang="en-GB" sz="800" b="1" dirty="0">
                          <a:solidFill>
                            <a:srgbClr val="FFFFFF"/>
                          </a:solidFill>
                          <a:effectLst/>
                          <a:latin typeface="Arial" charset="0"/>
                          <a:ea typeface="Times New Roman" pitchFamily="18" charset="0"/>
                        </a:rPr>
                        <a:t>Intervention</a:t>
                      </a:r>
                      <a:endParaRPr lang="en-ZA" sz="800" dirty="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50000"/>
                        </a:lnSpc>
                        <a:spcAft>
                          <a:spcPts val="0"/>
                        </a:spcAft>
                      </a:pPr>
                      <a:r>
                        <a:rPr lang="en-GB" sz="800" b="1" dirty="0">
                          <a:solidFill>
                            <a:srgbClr val="FFFFFF"/>
                          </a:solidFill>
                          <a:effectLst/>
                          <a:latin typeface="Arial" charset="0"/>
                          <a:ea typeface="Times New Roman" pitchFamily="18" charset="0"/>
                        </a:rPr>
                        <a:t>Details of Intervention</a:t>
                      </a:r>
                      <a:endParaRPr lang="en-ZA" sz="800" dirty="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50000"/>
                        </a:lnSpc>
                        <a:spcAft>
                          <a:spcPts val="0"/>
                        </a:spcAft>
                      </a:pPr>
                      <a:r>
                        <a:rPr lang="en-GB" sz="800" b="1" dirty="0">
                          <a:solidFill>
                            <a:srgbClr val="FFFFFF"/>
                          </a:solidFill>
                          <a:effectLst/>
                          <a:latin typeface="Arial" charset="0"/>
                          <a:ea typeface="Times New Roman" pitchFamily="18" charset="0"/>
                        </a:rPr>
                        <a:t>No. of Farmers/ People/ hectares/ livestock Affected</a:t>
                      </a:r>
                      <a:endParaRPr lang="en-ZA" sz="800" dirty="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50000"/>
                        </a:lnSpc>
                        <a:spcAft>
                          <a:spcPts val="0"/>
                        </a:spcAft>
                      </a:pPr>
                      <a:r>
                        <a:rPr lang="en-GB" sz="800" b="1" dirty="0">
                          <a:solidFill>
                            <a:srgbClr val="FFFFFF"/>
                          </a:solidFill>
                          <a:effectLst/>
                          <a:latin typeface="Arial" charset="0"/>
                          <a:ea typeface="Times New Roman" pitchFamily="18" charset="0"/>
                        </a:rPr>
                        <a:t>Quantification of Intervention</a:t>
                      </a:r>
                      <a:endParaRPr lang="en-ZA" sz="800" dirty="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50000"/>
                        </a:lnSpc>
                        <a:spcAft>
                          <a:spcPts val="0"/>
                        </a:spcAft>
                      </a:pPr>
                      <a:r>
                        <a:rPr lang="en-GB" sz="800" b="1" dirty="0">
                          <a:solidFill>
                            <a:srgbClr val="FFFFFF"/>
                          </a:solidFill>
                          <a:effectLst/>
                          <a:latin typeface="Arial" charset="0"/>
                          <a:ea typeface="Times New Roman" pitchFamily="18" charset="0"/>
                        </a:rPr>
                        <a:t>Resources Required</a:t>
                      </a:r>
                      <a:endParaRPr lang="en-ZA" sz="800" dirty="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50000"/>
                        </a:lnSpc>
                        <a:spcAft>
                          <a:spcPts val="0"/>
                        </a:spcAft>
                      </a:pPr>
                      <a:r>
                        <a:rPr lang="en-GB" sz="800" b="1" dirty="0">
                          <a:solidFill>
                            <a:srgbClr val="FFFFFF"/>
                          </a:solidFill>
                          <a:effectLst/>
                          <a:latin typeface="Arial" charset="0"/>
                          <a:ea typeface="Times New Roman" pitchFamily="18" charset="0"/>
                        </a:rPr>
                        <a:t>Responsible</a:t>
                      </a:r>
                      <a:endParaRPr lang="en-ZA" sz="800" dirty="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228604">
                <a:tc rowSpan="3">
                  <a:txBody>
                    <a:bodyPr/>
                    <a:lstStyle/>
                    <a:p>
                      <a:pPr algn="just">
                        <a:lnSpc>
                          <a:spcPct val="150000"/>
                        </a:lnSpc>
                        <a:spcAft>
                          <a:spcPts val="0"/>
                        </a:spcAft>
                      </a:pPr>
                      <a:r>
                        <a:rPr lang="en-GB" sz="1000" dirty="0">
                          <a:effectLst/>
                          <a:latin typeface="Arial" charset="0"/>
                          <a:ea typeface="Times New Roman" pitchFamily="18" charset="0"/>
                        </a:rPr>
                        <a:t>Humanitarian relief to farm workers and dwellers</a:t>
                      </a:r>
                      <a:endParaRPr lang="en-ZA" sz="1000" dirty="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50000"/>
                        </a:lnSpc>
                        <a:spcAft>
                          <a:spcPts val="0"/>
                        </a:spcAft>
                      </a:pPr>
                      <a:r>
                        <a:rPr lang="en-GB" sz="1000" dirty="0">
                          <a:effectLst/>
                          <a:latin typeface="Arial" charset="0"/>
                          <a:ea typeface="Times New Roman" pitchFamily="18" charset="0"/>
                        </a:rPr>
                        <a:t>Food Parcels, </a:t>
                      </a:r>
                      <a:endParaRPr lang="en-ZA" sz="1000" dirty="0">
                        <a:effectLst/>
                        <a:latin typeface="Times New Roman" pitchFamily="18" charset="0"/>
                        <a:ea typeface="Times New Roman" pitchFamily="18" charset="0"/>
                      </a:endParaRPr>
                    </a:p>
                    <a:p>
                      <a:pPr algn="just">
                        <a:lnSpc>
                          <a:spcPct val="150000"/>
                        </a:lnSpc>
                        <a:spcAft>
                          <a:spcPts val="0"/>
                        </a:spcAft>
                      </a:pPr>
                      <a:r>
                        <a:rPr lang="en-GB" sz="1000" dirty="0">
                          <a:effectLst/>
                          <a:latin typeface="Arial" charset="0"/>
                          <a:ea typeface="Times New Roman" pitchFamily="18" charset="0"/>
                        </a:rPr>
                        <a:t>Shelter, </a:t>
                      </a:r>
                      <a:endParaRPr lang="en-ZA" sz="1000" dirty="0">
                        <a:effectLst/>
                        <a:latin typeface="Times New Roman" pitchFamily="18" charset="0"/>
                        <a:ea typeface="Times New Roman" pitchFamily="18" charset="0"/>
                      </a:endParaRPr>
                    </a:p>
                    <a:p>
                      <a:pPr algn="just">
                        <a:lnSpc>
                          <a:spcPct val="150000"/>
                        </a:lnSpc>
                        <a:spcAft>
                          <a:spcPts val="0"/>
                        </a:spcAft>
                      </a:pPr>
                      <a:r>
                        <a:rPr lang="en-GB" sz="1000" dirty="0">
                          <a:effectLst/>
                          <a:latin typeface="Arial" charset="0"/>
                          <a:ea typeface="Times New Roman" pitchFamily="18" charset="0"/>
                        </a:rPr>
                        <a:t>Food Security Packs</a:t>
                      </a:r>
                      <a:endParaRPr lang="en-ZA" sz="1000" dirty="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745 Households</a:t>
                      </a:r>
                      <a:endParaRPr lang="en-ZA" sz="1000" kern="1200" dirty="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a:solidFill>
                            <a:schemeClr val="tx1"/>
                          </a:solidFill>
                          <a:effectLst/>
                          <a:latin typeface="Arial" charset="0"/>
                          <a:ea typeface="Times New Roman" pitchFamily="18" charset="0"/>
                          <a:cs typeface="+mn-cs"/>
                        </a:rPr>
                        <a:t>745 Food Parcels</a:t>
                      </a:r>
                      <a:endParaRPr lang="en-ZA" sz="1000" kern="120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R1 490 000</a:t>
                      </a:r>
                      <a:endParaRPr lang="en-ZA" sz="1000" kern="1200" dirty="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50000"/>
                        </a:lnSpc>
                        <a:spcAft>
                          <a:spcPts val="0"/>
                        </a:spcAft>
                      </a:pPr>
                      <a:r>
                        <a:rPr lang="en-GB" sz="1000">
                          <a:effectLst/>
                          <a:latin typeface="Arial" charset="0"/>
                          <a:ea typeface="Times New Roman" pitchFamily="18" charset="0"/>
                        </a:rPr>
                        <a:t>DALRRD Provincial Shared Service Centre, DSD and DARD</a:t>
                      </a:r>
                      <a:endParaRPr lang="en-ZA" sz="100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8604">
                <a:tc vMerge="1">
                  <a:txBody>
                    <a:bodyPr/>
                    <a:lstStyle/>
                    <a:p>
                      <a:endParaRPr lang="en-US"/>
                    </a:p>
                  </a:txBody>
                  <a:tcPr/>
                </a:tc>
                <a:tc vMerge="1">
                  <a:txBody>
                    <a:bodyPr/>
                    <a:lstStyle/>
                    <a:p>
                      <a:endParaRPr lang="en-US"/>
                    </a:p>
                  </a:txBody>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267 Households</a:t>
                      </a:r>
                      <a:endParaRPr lang="en-ZA" sz="1000" kern="1200" dirty="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a:solidFill>
                            <a:schemeClr val="tx1"/>
                          </a:solidFill>
                          <a:effectLst/>
                          <a:latin typeface="Arial" charset="0"/>
                          <a:ea typeface="Times New Roman" pitchFamily="18" charset="0"/>
                          <a:cs typeface="+mn-cs"/>
                        </a:rPr>
                        <a:t>267 Temporal Shelter</a:t>
                      </a:r>
                      <a:endParaRPr lang="en-ZA" sz="1000" kern="120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R53 400 000</a:t>
                      </a:r>
                      <a:endParaRPr lang="en-ZA" sz="1000" kern="1200" dirty="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525974">
                <a:tc vMerge="1">
                  <a:txBody>
                    <a:bodyPr/>
                    <a:lstStyle/>
                    <a:p>
                      <a:endParaRPr lang="en-US"/>
                    </a:p>
                  </a:txBody>
                  <a:tcPr/>
                </a:tc>
                <a:tc vMerge="1">
                  <a:txBody>
                    <a:bodyPr/>
                    <a:lstStyle/>
                    <a:p>
                      <a:endParaRPr lang="en-US"/>
                    </a:p>
                  </a:txBody>
                  <a:tcPr/>
                </a:tc>
                <a:tc>
                  <a:txBody>
                    <a:bodyPr/>
                    <a:lstStyle/>
                    <a:p>
                      <a:pPr algn="just">
                        <a:lnSpc>
                          <a:spcPct val="150000"/>
                        </a:lnSpc>
                        <a:spcAft>
                          <a:spcPts val="0"/>
                        </a:spcAft>
                      </a:pPr>
                      <a:r>
                        <a:rPr lang="en-GB" sz="1000" kern="1200">
                          <a:solidFill>
                            <a:schemeClr val="tx1"/>
                          </a:solidFill>
                          <a:effectLst/>
                          <a:latin typeface="Arial" charset="0"/>
                          <a:ea typeface="Times New Roman" pitchFamily="18" charset="0"/>
                          <a:cs typeface="+mn-cs"/>
                        </a:rPr>
                        <a:t>204 Households</a:t>
                      </a:r>
                      <a:endParaRPr lang="en-ZA" sz="1000" kern="120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204 Food Security Pack</a:t>
                      </a:r>
                      <a:endParaRPr lang="en-ZA" sz="1000" kern="1200" dirty="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a:solidFill>
                            <a:schemeClr val="tx1"/>
                          </a:solidFill>
                          <a:effectLst/>
                          <a:latin typeface="Arial" charset="0"/>
                          <a:ea typeface="Times New Roman" pitchFamily="18" charset="0"/>
                          <a:cs typeface="+mn-cs"/>
                        </a:rPr>
                        <a:t>R2 040 000</a:t>
                      </a:r>
                      <a:endParaRPr lang="en-ZA" sz="1000" kern="120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959478">
                <a:tc>
                  <a:txBody>
                    <a:bodyPr/>
                    <a:lstStyle/>
                    <a:p>
                      <a:pPr algn="just">
                        <a:lnSpc>
                          <a:spcPct val="150000"/>
                        </a:lnSpc>
                        <a:spcAft>
                          <a:spcPts val="0"/>
                        </a:spcAft>
                      </a:pPr>
                      <a:r>
                        <a:rPr lang="en-GB" sz="1000" dirty="0">
                          <a:effectLst/>
                          <a:latin typeface="Arial" charset="0"/>
                          <a:ea typeface="Times New Roman" pitchFamily="18" charset="0"/>
                        </a:rPr>
                        <a:t>Soil fertility support (liming and fertiliser support scheme to farmers)</a:t>
                      </a:r>
                      <a:endParaRPr lang="en-ZA" sz="1000" dirty="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dirty="0">
                          <a:effectLst/>
                          <a:latin typeface="Arial" charset="0"/>
                          <a:ea typeface="Times New Roman" pitchFamily="18" charset="0"/>
                        </a:rPr>
                        <a:t>DARD to provide free soil testing services to affected farmers.</a:t>
                      </a:r>
                      <a:endParaRPr lang="en-ZA" sz="1000" dirty="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654 Farmers</a:t>
                      </a:r>
                      <a:endParaRPr lang="en-ZA" sz="1000" kern="1200" dirty="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1 544 Soil samples</a:t>
                      </a:r>
                      <a:endParaRPr lang="en-ZA" sz="1000" kern="1200" dirty="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000" kern="1200" dirty="0">
                          <a:solidFill>
                            <a:schemeClr val="tx1"/>
                          </a:solidFill>
                          <a:effectLst/>
                          <a:latin typeface="Arial" charset="0"/>
                          <a:ea typeface="Times New Roman" pitchFamily="18" charset="0"/>
                          <a:cs typeface="+mn-cs"/>
                        </a:rPr>
                        <a:t>R1 238 000</a:t>
                      </a:r>
                      <a:endParaRPr lang="en-ZA" sz="1000" kern="1200" dirty="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000">
                          <a:effectLst/>
                          <a:latin typeface="Arial" charset="0"/>
                          <a:ea typeface="Times New Roman" pitchFamily="18" charset="0"/>
                        </a:rPr>
                        <a:t>DARD and DALRRD</a:t>
                      </a:r>
                      <a:endParaRPr lang="en-ZA" sz="100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8604">
                <a:tc>
                  <a:txBody>
                    <a:bodyPr/>
                    <a:lstStyle/>
                    <a:p>
                      <a:pPr algn="just">
                        <a:lnSpc>
                          <a:spcPct val="150000"/>
                        </a:lnSpc>
                        <a:spcAft>
                          <a:spcPts val="0"/>
                        </a:spcAft>
                      </a:pPr>
                      <a:r>
                        <a:rPr lang="en-GB" sz="1000">
                          <a:effectLst/>
                          <a:latin typeface="Arial" charset="0"/>
                          <a:ea typeface="Times New Roman" pitchFamily="18" charset="0"/>
                        </a:rPr>
                        <a:t>Soil Liming</a:t>
                      </a:r>
                      <a:endParaRPr lang="en-ZA" sz="100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effectLst/>
                          <a:latin typeface="Arial" charset="0"/>
                          <a:ea typeface="Times New Roman" pitchFamily="18" charset="0"/>
                        </a:rPr>
                        <a:t>Provision of lime</a:t>
                      </a:r>
                      <a:endParaRPr lang="en-ZA" sz="100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2 895ha</a:t>
                      </a:r>
                      <a:endParaRPr lang="en-ZA" sz="1000" kern="1200" dirty="0">
                        <a:solidFill>
                          <a:schemeClr val="tx1"/>
                        </a:solidFill>
                        <a:effectLst/>
                        <a:latin typeface="Arial" charset="0"/>
                        <a:ea typeface="Times New Roman"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13 510 tons</a:t>
                      </a:r>
                      <a:endParaRPr lang="en-ZA" sz="1000" kern="1200" dirty="0">
                        <a:solidFill>
                          <a:schemeClr val="tx1"/>
                        </a:solidFill>
                        <a:effectLst/>
                        <a:latin typeface="Arial" charset="0"/>
                        <a:ea typeface="Times New Roman"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000" kern="1200" dirty="0">
                          <a:solidFill>
                            <a:schemeClr val="tx1"/>
                          </a:solidFill>
                          <a:effectLst/>
                          <a:latin typeface="Arial" charset="0"/>
                          <a:ea typeface="Times New Roman" pitchFamily="18" charset="0"/>
                          <a:cs typeface="+mn-cs"/>
                        </a:rPr>
                        <a:t>R6 484 000</a:t>
                      </a:r>
                      <a:endParaRPr lang="en-ZA" sz="1000" kern="1200" dirty="0">
                        <a:solidFill>
                          <a:schemeClr val="tx1"/>
                        </a:solidFill>
                        <a:effectLst/>
                        <a:latin typeface="Arial" charset="0"/>
                        <a:ea typeface="Times New Roman"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000">
                          <a:effectLst/>
                          <a:latin typeface="Arial" charset="0"/>
                          <a:ea typeface="Times New Roman" pitchFamily="18" charset="0"/>
                        </a:rPr>
                        <a:t>DARD</a:t>
                      </a:r>
                      <a:endParaRPr lang="en-ZA" sz="100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8604">
                <a:tc>
                  <a:txBody>
                    <a:bodyPr/>
                    <a:lstStyle/>
                    <a:p>
                      <a:pPr algn="just">
                        <a:lnSpc>
                          <a:spcPct val="150000"/>
                        </a:lnSpc>
                        <a:spcAft>
                          <a:spcPts val="0"/>
                        </a:spcAft>
                      </a:pPr>
                      <a:r>
                        <a:rPr lang="en-GB" sz="1000">
                          <a:effectLst/>
                          <a:latin typeface="Arial" charset="0"/>
                          <a:ea typeface="Times New Roman" pitchFamily="18" charset="0"/>
                        </a:rPr>
                        <a:t>Crop Maintenance</a:t>
                      </a:r>
                      <a:endParaRPr lang="en-ZA" sz="100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effectLst/>
                          <a:latin typeface="Arial" charset="0"/>
                          <a:ea typeface="Times New Roman" pitchFamily="18" charset="0"/>
                        </a:rPr>
                        <a:t>Provision of fertilizers </a:t>
                      </a:r>
                      <a:endParaRPr lang="en-ZA" sz="100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a:solidFill>
                            <a:schemeClr val="tx1"/>
                          </a:solidFill>
                          <a:effectLst/>
                          <a:latin typeface="Arial" charset="0"/>
                          <a:ea typeface="Times New Roman" pitchFamily="18" charset="0"/>
                          <a:cs typeface="+mn-cs"/>
                        </a:rPr>
                        <a:t>5 789ha</a:t>
                      </a:r>
                      <a:endParaRPr lang="en-ZA" sz="1000" kern="1200">
                        <a:solidFill>
                          <a:schemeClr val="tx1"/>
                        </a:solidFill>
                        <a:effectLst/>
                        <a:latin typeface="Arial" charset="0"/>
                        <a:ea typeface="Times New Roman"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a:solidFill>
                            <a:schemeClr val="tx1"/>
                          </a:solidFill>
                          <a:effectLst/>
                          <a:latin typeface="Arial" charset="0"/>
                          <a:ea typeface="Times New Roman" pitchFamily="18" charset="0"/>
                          <a:cs typeface="+mn-cs"/>
                        </a:rPr>
                        <a:t>17 367 X 50kg bags</a:t>
                      </a:r>
                      <a:endParaRPr lang="en-ZA" sz="1000" kern="1200">
                        <a:solidFill>
                          <a:schemeClr val="tx1"/>
                        </a:solidFill>
                        <a:effectLst/>
                        <a:latin typeface="Arial" charset="0"/>
                        <a:ea typeface="Times New Roman"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000" kern="1200" dirty="0">
                          <a:solidFill>
                            <a:schemeClr val="tx1"/>
                          </a:solidFill>
                          <a:effectLst/>
                          <a:latin typeface="Arial" charset="0"/>
                          <a:ea typeface="Times New Roman" pitchFamily="18" charset="0"/>
                          <a:cs typeface="+mn-cs"/>
                        </a:rPr>
                        <a:t>R20 840 400</a:t>
                      </a:r>
                      <a:endParaRPr lang="en-ZA" sz="1000" kern="1200" dirty="0">
                        <a:solidFill>
                          <a:schemeClr val="tx1"/>
                        </a:solidFill>
                        <a:effectLst/>
                        <a:latin typeface="Arial" charset="0"/>
                        <a:ea typeface="Times New Roman" pitchFamily="18"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000">
                          <a:effectLst/>
                          <a:latin typeface="Arial" charset="0"/>
                          <a:ea typeface="Times New Roman" pitchFamily="18" charset="0"/>
                        </a:rPr>
                        <a:t>DARD</a:t>
                      </a:r>
                      <a:endParaRPr lang="en-ZA" sz="100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59478">
                <a:tc>
                  <a:txBody>
                    <a:bodyPr/>
                    <a:lstStyle/>
                    <a:p>
                      <a:pPr algn="just">
                        <a:lnSpc>
                          <a:spcPct val="150000"/>
                        </a:lnSpc>
                        <a:spcAft>
                          <a:spcPts val="0"/>
                        </a:spcAft>
                      </a:pPr>
                      <a:r>
                        <a:rPr lang="en-GB" sz="1000" dirty="0">
                          <a:effectLst/>
                          <a:latin typeface="Arial" charset="0"/>
                          <a:ea typeface="Times New Roman" pitchFamily="18" charset="0"/>
                        </a:rPr>
                        <a:t>Supply household garden packages (household food security intervention)</a:t>
                      </a:r>
                      <a:endParaRPr lang="en-ZA" sz="1000" dirty="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effectLst/>
                          <a:latin typeface="Arial" charset="0"/>
                          <a:ea typeface="Times New Roman" pitchFamily="18" charset="0"/>
                        </a:rPr>
                        <a:t>Garden Tools, production inputs, fencing and water tanks</a:t>
                      </a:r>
                      <a:endParaRPr lang="en-ZA" sz="100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500 Households </a:t>
                      </a:r>
                      <a:endParaRPr lang="en-ZA" sz="1000" kern="1200" dirty="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500 Food Security Pack</a:t>
                      </a:r>
                      <a:endParaRPr lang="en-ZA" sz="1000" kern="1200" dirty="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R5 000 000</a:t>
                      </a:r>
                      <a:endParaRPr lang="en-ZA" sz="1000" kern="1200" dirty="0">
                        <a:solidFill>
                          <a:schemeClr val="tx1"/>
                        </a:solidFill>
                        <a:effectLst/>
                        <a:latin typeface="Arial" charset="0"/>
                        <a:ea typeface="Times New Roman" pitchFamily="18" charset="0"/>
                        <a:cs typeface="+mn-cs"/>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dirty="0">
                          <a:effectLst/>
                          <a:latin typeface="Arial" charset="0"/>
                          <a:ea typeface="Times New Roman" pitchFamily="18" charset="0"/>
                        </a:rPr>
                        <a:t>DARD , DALRRD, Municipalities and Donors  </a:t>
                      </a:r>
                      <a:endParaRPr lang="en-ZA" sz="1000" dirty="0">
                        <a:effectLst/>
                        <a:latin typeface="Times New Roman" pitchFamily="18" charset="0"/>
                        <a:ea typeface="Times New Roman" pitchFamily="18"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266365">
                <a:tc>
                  <a:txBody>
                    <a:bodyPr/>
                    <a:lstStyle/>
                    <a:p>
                      <a:pPr algn="just">
                        <a:lnSpc>
                          <a:spcPct val="150000"/>
                        </a:lnSpc>
                        <a:spcAft>
                          <a:spcPts val="0"/>
                        </a:spcAft>
                      </a:pPr>
                      <a:r>
                        <a:rPr lang="en-GB" sz="1100" dirty="0">
                          <a:effectLst/>
                          <a:latin typeface="Arial" charset="0"/>
                          <a:ea typeface="Times New Roman" pitchFamily="18" charset="0"/>
                          <a:cs typeface="Arial" charset="0"/>
                        </a:rPr>
                        <a:t>Rehabilitation of infield roads</a:t>
                      </a:r>
                      <a:endParaRPr lang="en-ZA" sz="11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dirty="0">
                          <a:effectLst/>
                          <a:latin typeface="Arial" charset="0"/>
                          <a:ea typeface="Times New Roman" pitchFamily="18" charset="0"/>
                          <a:cs typeface="Arial" charset="0"/>
                        </a:rPr>
                        <a:t>Re-gravelling, repairing of damaged roads and  construction of culverts </a:t>
                      </a:r>
                      <a:endParaRPr lang="en-ZA" sz="11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14 farms/ farmers  affected</a:t>
                      </a:r>
                      <a:endParaRPr lang="en-ZA" sz="1000" kern="1200" dirty="0">
                        <a:solidFill>
                          <a:schemeClr val="tx1"/>
                        </a:solidFill>
                        <a:effectLst/>
                        <a:latin typeface="Arial" charset="0"/>
                        <a:ea typeface="Times New Roman" pitchFamily="18" charset="0"/>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29Km to be gravelled</a:t>
                      </a:r>
                      <a:endParaRPr lang="en-ZA" sz="1000" kern="1200" dirty="0">
                        <a:solidFill>
                          <a:schemeClr val="tx1"/>
                        </a:solidFill>
                        <a:effectLst/>
                        <a:latin typeface="Arial" charset="0"/>
                        <a:ea typeface="Times New Roman" pitchFamily="18" charset="0"/>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kern="1200" dirty="0">
                          <a:solidFill>
                            <a:schemeClr val="tx1"/>
                          </a:solidFill>
                          <a:effectLst/>
                          <a:latin typeface="Arial" charset="0"/>
                          <a:ea typeface="Times New Roman" pitchFamily="18" charset="0"/>
                          <a:cs typeface="+mn-cs"/>
                        </a:rPr>
                        <a:t>R23 083 100</a:t>
                      </a:r>
                      <a:endParaRPr lang="en-ZA" sz="1000" kern="1200" dirty="0">
                        <a:solidFill>
                          <a:schemeClr val="tx1"/>
                        </a:solidFill>
                        <a:effectLst/>
                        <a:latin typeface="Arial" charset="0"/>
                        <a:ea typeface="Times New Roman" pitchFamily="18" charset="0"/>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dirty="0">
                          <a:effectLst/>
                          <a:latin typeface="Arial" charset="0"/>
                          <a:ea typeface="Times New Roman" pitchFamily="18" charset="0"/>
                          <a:cs typeface="Arial" charset="0"/>
                        </a:rPr>
                        <a:t>DARD and DALRRD </a:t>
                      </a:r>
                      <a:endParaRPr lang="en-ZA" sz="11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60486" name="Picture 6">
            <a:extLst>
              <a:ext uri="{FF2B5EF4-FFF2-40B4-BE49-F238E27FC236}">
                <a16:creationId xmlns:a16="http://schemas.microsoft.com/office/drawing/2014/main" id="{4D00ADDA-29AF-5BE5-6BF1-21C4010BF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18430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2">
            <a:extLst>
              <a:ext uri="{FF2B5EF4-FFF2-40B4-BE49-F238E27FC236}">
                <a16:creationId xmlns:a16="http://schemas.microsoft.com/office/drawing/2014/main" id="{C6E2D5E9-4005-9AB9-DC3A-C0097B8F5D94}"/>
              </a:ext>
            </a:extLst>
          </p:cNvPr>
          <p:cNvSpPr txBox="1"/>
          <p:nvPr/>
        </p:nvSpPr>
        <p:spPr>
          <a:xfrm>
            <a:off x="2105025" y="136525"/>
            <a:ext cx="9791700" cy="747713"/>
          </a:xfrm>
          <a:prstGeom prst="rect">
            <a:avLst/>
          </a:prstGeom>
          <a:noFill/>
          <a:ln w="28575">
            <a:solidFill>
              <a:srgbClr val="00B050"/>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400" b="1" dirty="0">
                <a:solidFill>
                  <a:prstClr val="black"/>
                </a:solidFill>
                <a:effectLst>
                  <a:outerShdw blurRad="38100" dist="38100" dir="2700000" algn="tl">
                    <a:srgbClr val="000000">
                      <a:alpha val="43137"/>
                    </a:srgbClr>
                  </a:outerShdw>
                </a:effectLst>
                <a:latin typeface="Arial" charset="0"/>
                <a:cs typeface="Arial" charset="0"/>
                <a:sym typeface="+mn-ea"/>
              </a:rPr>
              <a:t>FOOD SECURITY:</a:t>
            </a:r>
          </a:p>
          <a:p>
            <a:pPr algn="ctr" fontAlgn="auto">
              <a:spcAft>
                <a:spcPts val="0"/>
              </a:spcAft>
              <a:defRPr/>
            </a:pPr>
            <a:r>
              <a:rPr lang="en-US" sz="2400" b="1" dirty="0">
                <a:solidFill>
                  <a:prstClr val="black"/>
                </a:solidFill>
                <a:effectLst>
                  <a:outerShdw blurRad="38100" dist="38100" dir="2700000" algn="tl">
                    <a:srgbClr val="000000">
                      <a:alpha val="43137"/>
                    </a:srgbClr>
                  </a:outerShdw>
                </a:effectLst>
                <a:latin typeface="Arial" charset="0"/>
                <a:cs typeface="Arial" charset="0"/>
                <a:sym typeface="+mn-ea"/>
              </a:rPr>
              <a:t>AGRICULTURE PROPOSED  AGRIC RECOVERY ACTION PLAN </a:t>
            </a:r>
          </a:p>
        </p:txBody>
      </p:sp>
    </p:spTree>
  </p:cSld>
  <p:clrMapOvr>
    <a:masterClrMapping/>
  </p:clrMapOvr>
  <p:transition>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a:extLst>
              <a:ext uri="{FF2B5EF4-FFF2-40B4-BE49-F238E27FC236}">
                <a16:creationId xmlns:a16="http://schemas.microsoft.com/office/drawing/2014/main" id="{4ACF9F2E-FD98-0A54-B491-2A777F8E8384}"/>
              </a:ext>
            </a:extLst>
          </p:cNvPr>
          <p:cNvSpPr txBox="1">
            <a:spLocks noChangeArrowheads="1"/>
          </p:cNvSpPr>
          <p:nvPr/>
        </p:nvSpPr>
        <p:spPr bwMode="auto">
          <a:xfrm>
            <a:off x="1558925" y="644842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US" altLang="en-US" sz="1200">
              <a:solidFill>
                <a:srgbClr val="000000"/>
              </a:solidFill>
              <a:latin typeface="Calibri" panose="020F0502020204030204" pitchFamily="34" charset="0"/>
            </a:endParaRPr>
          </a:p>
        </p:txBody>
      </p:sp>
      <p:sp>
        <p:nvSpPr>
          <p:cNvPr id="61443" name="Rectangle 7">
            <a:extLst>
              <a:ext uri="{FF2B5EF4-FFF2-40B4-BE49-F238E27FC236}">
                <a16:creationId xmlns:a16="http://schemas.microsoft.com/office/drawing/2014/main" id="{30CA57C2-2B6C-E2A4-C17D-0745C4B77D6E}"/>
              </a:ext>
            </a:extLst>
          </p:cNvPr>
          <p:cNvSpPr>
            <a:spLocks noChangeArrowheads="1"/>
          </p:cNvSpPr>
          <p:nvPr/>
        </p:nvSpPr>
        <p:spPr bwMode="auto">
          <a:xfrm>
            <a:off x="9048750" y="6581775"/>
            <a:ext cx="14033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US" altLang="en-US" sz="900">
                <a:solidFill>
                  <a:srgbClr val="000000"/>
                </a:solidFill>
                <a:latin typeface="Calibri" panose="020F0502020204030204" pitchFamily="34" charset="0"/>
              </a:rPr>
              <a:t>#PHEZ’KOMKHONO</a:t>
            </a:r>
          </a:p>
        </p:txBody>
      </p:sp>
      <p:sp>
        <p:nvSpPr>
          <p:cNvPr id="61444" name="Content Placeholder 4">
            <a:extLst>
              <a:ext uri="{FF2B5EF4-FFF2-40B4-BE49-F238E27FC236}">
                <a16:creationId xmlns:a16="http://schemas.microsoft.com/office/drawing/2014/main" id="{BECC514D-1C4D-B0F6-941A-0F215476EA3E}"/>
              </a:ext>
            </a:extLst>
          </p:cNvPr>
          <p:cNvSpPr>
            <a:spLocks noGrp="1" noChangeArrowheads="1"/>
          </p:cNvSpPr>
          <p:nvPr>
            <p:ph idx="1"/>
          </p:nvPr>
        </p:nvSpPr>
        <p:spPr>
          <a:xfrm>
            <a:off x="1493838" y="768350"/>
            <a:ext cx="9204325" cy="300038"/>
          </a:xfrm>
        </p:spPr>
        <p:txBody>
          <a:bodyPr/>
          <a:lstStyle/>
          <a:p>
            <a:pPr marL="0" indent="0" algn="ctr" eaLnBrk="1" hangingPunct="1">
              <a:lnSpc>
                <a:spcPct val="130000"/>
              </a:lnSpc>
              <a:buFont typeface="Arial" panose="020B0604020202020204" pitchFamily="34" charset="0"/>
              <a:buNone/>
            </a:pPr>
            <a:r>
              <a:rPr lang="en-GB" altLang="en-US" sz="1000" b="1">
                <a:latin typeface="Arial" panose="020B0604020202020204" pitchFamily="34" charset="0"/>
                <a:cs typeface="Times New Roman" panose="02020603050405020304" pitchFamily="18" charset="0"/>
              </a:rPr>
              <a:t>Immediate/ Short-Term Interventions:</a:t>
            </a:r>
            <a:endParaRPr lang="en-ZA" altLang="en-US" sz="1000" b="1">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28ABD13E-2949-3034-21C1-E42B3C9A748D}"/>
              </a:ext>
            </a:extLst>
          </p:cNvPr>
          <p:cNvGraphicFramePr>
            <a:graphicFrameLocks noGrp="1"/>
          </p:cNvGraphicFramePr>
          <p:nvPr/>
        </p:nvGraphicFramePr>
        <p:xfrm>
          <a:off x="428625" y="1068388"/>
          <a:ext cx="11458575" cy="5648325"/>
        </p:xfrm>
        <a:graphic>
          <a:graphicData uri="http://schemas.openxmlformats.org/drawingml/2006/table">
            <a:tbl>
              <a:tblPr firstRow="1" firstCol="1" bandRow="1"/>
              <a:tblGrid>
                <a:gridCol w="1714095">
                  <a:extLst>
                    <a:ext uri="{9D8B030D-6E8A-4147-A177-3AD203B41FA5}">
                      <a16:colId xmlns:a16="http://schemas.microsoft.com/office/drawing/2014/main" val="20000"/>
                    </a:ext>
                  </a:extLst>
                </a:gridCol>
                <a:gridCol w="1692383">
                  <a:extLst>
                    <a:ext uri="{9D8B030D-6E8A-4147-A177-3AD203B41FA5}">
                      <a16:colId xmlns:a16="http://schemas.microsoft.com/office/drawing/2014/main" val="20001"/>
                    </a:ext>
                  </a:extLst>
                </a:gridCol>
                <a:gridCol w="1692383">
                  <a:extLst>
                    <a:ext uri="{9D8B030D-6E8A-4147-A177-3AD203B41FA5}">
                      <a16:colId xmlns:a16="http://schemas.microsoft.com/office/drawing/2014/main" val="20002"/>
                    </a:ext>
                  </a:extLst>
                </a:gridCol>
                <a:gridCol w="2048673">
                  <a:extLst>
                    <a:ext uri="{9D8B030D-6E8A-4147-A177-3AD203B41FA5}">
                      <a16:colId xmlns:a16="http://schemas.microsoft.com/office/drawing/2014/main" val="20003"/>
                    </a:ext>
                  </a:extLst>
                </a:gridCol>
                <a:gridCol w="2315890">
                  <a:extLst>
                    <a:ext uri="{9D8B030D-6E8A-4147-A177-3AD203B41FA5}">
                      <a16:colId xmlns:a16="http://schemas.microsoft.com/office/drawing/2014/main" val="20004"/>
                    </a:ext>
                  </a:extLst>
                </a:gridCol>
                <a:gridCol w="1995151">
                  <a:extLst>
                    <a:ext uri="{9D8B030D-6E8A-4147-A177-3AD203B41FA5}">
                      <a16:colId xmlns:a16="http://schemas.microsoft.com/office/drawing/2014/main" val="20005"/>
                    </a:ext>
                  </a:extLst>
                </a:gridCol>
              </a:tblGrid>
              <a:tr h="618685">
                <a:tc>
                  <a:txBody>
                    <a:bodyPr/>
                    <a:lstStyle/>
                    <a:p>
                      <a:pPr algn="just">
                        <a:lnSpc>
                          <a:spcPct val="100000"/>
                        </a:lnSpc>
                        <a:spcAft>
                          <a:spcPts val="0"/>
                        </a:spcAft>
                      </a:pPr>
                      <a:r>
                        <a:rPr lang="en-GB" sz="1100" b="1" dirty="0">
                          <a:solidFill>
                            <a:srgbClr val="FFFFFF"/>
                          </a:solidFill>
                          <a:effectLst/>
                          <a:latin typeface="Arial" charset="0"/>
                          <a:ea typeface="Times New Roman" pitchFamily="18" charset="0"/>
                          <a:cs typeface="Arial" charset="0"/>
                        </a:rPr>
                        <a:t>Intervention</a:t>
                      </a:r>
                      <a:endParaRPr lang="en-ZA" sz="1100" dirty="0">
                        <a:effectLst/>
                        <a:latin typeface="Arial" charset="0"/>
                        <a:ea typeface="Times New Roman" pitchFamily="18" charset="0"/>
                        <a:cs typeface="Arial"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0000"/>
                        </a:lnSpc>
                        <a:spcAft>
                          <a:spcPts val="0"/>
                        </a:spcAft>
                      </a:pPr>
                      <a:r>
                        <a:rPr lang="en-GB" sz="1100" b="1" dirty="0">
                          <a:solidFill>
                            <a:srgbClr val="FFFFFF"/>
                          </a:solidFill>
                          <a:effectLst/>
                          <a:latin typeface="Arial" charset="0"/>
                          <a:ea typeface="Times New Roman" pitchFamily="18" charset="0"/>
                          <a:cs typeface="Arial" charset="0"/>
                        </a:rPr>
                        <a:t>Details of Intervention</a:t>
                      </a:r>
                      <a:endParaRPr lang="en-ZA" sz="1100" dirty="0">
                        <a:effectLst/>
                        <a:latin typeface="Arial" charset="0"/>
                        <a:ea typeface="Times New Roman" pitchFamily="18" charset="0"/>
                        <a:cs typeface="Arial"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00000"/>
                        </a:lnSpc>
                        <a:spcAft>
                          <a:spcPts val="0"/>
                        </a:spcAft>
                      </a:pPr>
                      <a:r>
                        <a:rPr lang="en-GB" sz="1100" b="1" dirty="0">
                          <a:solidFill>
                            <a:srgbClr val="FFFFFF"/>
                          </a:solidFill>
                          <a:effectLst/>
                          <a:latin typeface="Arial" charset="0"/>
                          <a:ea typeface="Times New Roman" pitchFamily="18" charset="0"/>
                          <a:cs typeface="Arial" charset="0"/>
                        </a:rPr>
                        <a:t>No. of Farmers/ People/ hectares/ livestock Affected</a:t>
                      </a:r>
                      <a:endParaRPr lang="en-ZA" sz="1100" dirty="0">
                        <a:effectLst/>
                        <a:latin typeface="Arial" charset="0"/>
                        <a:ea typeface="Times New Roman" pitchFamily="18" charset="0"/>
                        <a:cs typeface="Arial"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00000"/>
                        </a:lnSpc>
                        <a:spcAft>
                          <a:spcPts val="0"/>
                        </a:spcAft>
                      </a:pPr>
                      <a:r>
                        <a:rPr lang="en-GB" sz="1100" b="1">
                          <a:solidFill>
                            <a:srgbClr val="FFFFFF"/>
                          </a:solidFill>
                          <a:effectLst/>
                          <a:latin typeface="Arial" charset="0"/>
                          <a:ea typeface="Times New Roman" pitchFamily="18" charset="0"/>
                          <a:cs typeface="Arial" charset="0"/>
                        </a:rPr>
                        <a:t>Quantification of Intervention</a:t>
                      </a:r>
                      <a:endParaRPr lang="en-ZA" sz="1100">
                        <a:effectLst/>
                        <a:latin typeface="Arial" charset="0"/>
                        <a:ea typeface="Times New Roman" pitchFamily="18" charset="0"/>
                        <a:cs typeface="Arial"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00000"/>
                        </a:lnSpc>
                        <a:spcAft>
                          <a:spcPts val="0"/>
                        </a:spcAft>
                      </a:pPr>
                      <a:r>
                        <a:rPr lang="en-GB" sz="1100" b="1" dirty="0">
                          <a:solidFill>
                            <a:srgbClr val="FFFFFF"/>
                          </a:solidFill>
                          <a:effectLst/>
                          <a:latin typeface="Arial" charset="0"/>
                          <a:ea typeface="Times New Roman" pitchFamily="18" charset="0"/>
                          <a:cs typeface="Arial" charset="0"/>
                        </a:rPr>
                        <a:t>Resources Required</a:t>
                      </a:r>
                      <a:endParaRPr lang="en-ZA" sz="1100" dirty="0">
                        <a:effectLst/>
                        <a:latin typeface="Arial" charset="0"/>
                        <a:ea typeface="Times New Roman" pitchFamily="18" charset="0"/>
                        <a:cs typeface="Arial"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00000"/>
                        </a:lnSpc>
                        <a:spcAft>
                          <a:spcPts val="0"/>
                        </a:spcAft>
                      </a:pPr>
                      <a:r>
                        <a:rPr lang="en-GB" sz="1100" b="1" dirty="0">
                          <a:solidFill>
                            <a:srgbClr val="FFFFFF"/>
                          </a:solidFill>
                          <a:effectLst/>
                          <a:latin typeface="Arial" charset="0"/>
                          <a:ea typeface="Times New Roman" pitchFamily="18" charset="0"/>
                          <a:cs typeface="Arial" charset="0"/>
                        </a:rPr>
                        <a:t>Responsible</a:t>
                      </a:r>
                      <a:endParaRPr lang="en-ZA" sz="1100" dirty="0">
                        <a:effectLst/>
                        <a:latin typeface="Arial" charset="0"/>
                        <a:ea typeface="Times New Roman" pitchFamily="18" charset="0"/>
                        <a:cs typeface="Arial" charset="0"/>
                      </a:endParaRPr>
                    </a:p>
                  </a:txBody>
                  <a:tcPr marL="28287" marR="28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889831">
                <a:tc rowSpan="3">
                  <a:txBody>
                    <a:bodyPr/>
                    <a:lstStyle/>
                    <a:p>
                      <a:pPr algn="just">
                        <a:lnSpc>
                          <a:spcPct val="150000"/>
                        </a:lnSpc>
                        <a:spcAft>
                          <a:spcPts val="0"/>
                        </a:spcAft>
                      </a:pPr>
                      <a:r>
                        <a:rPr lang="en-GB" sz="1100" dirty="0">
                          <a:effectLst/>
                          <a:latin typeface="Arial" charset="0"/>
                          <a:ea typeface="Times New Roman" pitchFamily="18" charset="0"/>
                          <a:cs typeface="Arial" charset="0"/>
                        </a:rPr>
                        <a:t>Support re-enforcement of Bio security measures of farms</a:t>
                      </a:r>
                      <a:endParaRPr lang="en-ZA" sz="1100" dirty="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GB" sz="1100" dirty="0">
                          <a:effectLst/>
                          <a:latin typeface="Arial" charset="0"/>
                          <a:ea typeface="Times New Roman" pitchFamily="18" charset="0"/>
                          <a:cs typeface="Arial" charset="0"/>
                        </a:rPr>
                        <a:t>Training and  awareness </a:t>
                      </a:r>
                      <a:endParaRPr lang="en-ZA" sz="1100" dirty="0">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GB" sz="1100" dirty="0">
                          <a:solidFill>
                            <a:schemeClr val="tx1"/>
                          </a:solidFill>
                          <a:effectLst/>
                          <a:latin typeface="Arial" charset="0"/>
                          <a:ea typeface="Times New Roman" pitchFamily="18" charset="0"/>
                          <a:cs typeface="Arial" charset="0"/>
                        </a:rPr>
                        <a:t>175 Livestock projects</a:t>
                      </a:r>
                      <a:endParaRPr lang="en-ZA" sz="1100" dirty="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GB" sz="1100" dirty="0">
                          <a:solidFill>
                            <a:schemeClr val="tx1"/>
                          </a:solidFill>
                          <a:effectLst/>
                          <a:latin typeface="Arial" charset="0"/>
                          <a:ea typeface="Times New Roman" pitchFamily="18" charset="0"/>
                          <a:cs typeface="Arial" charset="0"/>
                        </a:rPr>
                        <a:t>350 (175 x 2) livestock farmers to be trained</a:t>
                      </a:r>
                      <a:endParaRPr lang="en-ZA" sz="1100" dirty="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1100" dirty="0">
                          <a:solidFill>
                            <a:schemeClr val="tx1"/>
                          </a:solidFill>
                          <a:effectLst/>
                          <a:latin typeface="Arial" charset="0"/>
                          <a:ea typeface="Times New Roman" pitchFamily="18" charset="0"/>
                          <a:cs typeface="Arial" charset="0"/>
                        </a:rPr>
                        <a:t>To be done in-house by existing personnel including Agricultural FET Colleges (Cedara &amp; OSCA) </a:t>
                      </a:r>
                      <a:endParaRPr lang="en-ZA" sz="1100" dirty="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GB" sz="1100" dirty="0">
                          <a:effectLst/>
                          <a:latin typeface="Arial" charset="0"/>
                          <a:ea typeface="Times New Roman" pitchFamily="18" charset="0"/>
                          <a:cs typeface="Arial" charset="0"/>
                        </a:rPr>
                        <a:t>DARD, Farmers, Private Sector</a:t>
                      </a:r>
                      <a:endParaRPr lang="en-ZA" sz="1100" dirty="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1144">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50000"/>
                        </a:lnSpc>
                        <a:spcAft>
                          <a:spcPts val="0"/>
                        </a:spcAft>
                      </a:pPr>
                      <a:r>
                        <a:rPr lang="en-GB" sz="1100">
                          <a:effectLst/>
                          <a:latin typeface="Arial" charset="0"/>
                          <a:ea typeface="Times New Roman" pitchFamily="18" charset="0"/>
                          <a:cs typeface="Arial" charset="0"/>
                        </a:rPr>
                        <a:t>Infrastructure </a:t>
                      </a:r>
                      <a:endParaRPr lang="en-ZA" sz="110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GB" sz="1100" dirty="0">
                          <a:solidFill>
                            <a:schemeClr val="tx1"/>
                          </a:solidFill>
                          <a:effectLst/>
                          <a:latin typeface="Arial" charset="0"/>
                          <a:ea typeface="Times New Roman" pitchFamily="18" charset="0"/>
                          <a:cs typeface="Arial" charset="0"/>
                        </a:rPr>
                        <a:t>27 Projects</a:t>
                      </a:r>
                      <a:endParaRPr lang="en-ZA" sz="1100" dirty="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GB" sz="1100">
                          <a:solidFill>
                            <a:schemeClr val="tx1"/>
                          </a:solidFill>
                          <a:effectLst/>
                          <a:latin typeface="Arial" charset="0"/>
                          <a:ea typeface="Times New Roman" pitchFamily="18" charset="0"/>
                          <a:cs typeface="Arial" charset="0"/>
                        </a:rPr>
                        <a:t>110 Agricultural Infrastructure</a:t>
                      </a:r>
                      <a:endParaRPr lang="en-ZA" sz="110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1100" dirty="0">
                          <a:solidFill>
                            <a:schemeClr val="tx1"/>
                          </a:solidFill>
                          <a:effectLst/>
                          <a:latin typeface="Arial" charset="0"/>
                          <a:ea typeface="Times New Roman" pitchFamily="18" charset="0"/>
                          <a:cs typeface="Arial" charset="0"/>
                        </a:rPr>
                        <a:t>R4 000 000</a:t>
                      </a:r>
                      <a:endParaRPr lang="en-ZA" sz="1100" dirty="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just">
                        <a:lnSpc>
                          <a:spcPct val="150000"/>
                        </a:lnSpc>
                        <a:spcAft>
                          <a:spcPts val="0"/>
                        </a:spcAft>
                      </a:pPr>
                      <a:r>
                        <a:rPr lang="en-GB" sz="1100">
                          <a:effectLst/>
                          <a:latin typeface="Arial" charset="0"/>
                          <a:ea typeface="Times New Roman" pitchFamily="18" charset="0"/>
                          <a:cs typeface="Arial" charset="0"/>
                        </a:rPr>
                        <a:t>DARD and DALRRD Provincial Service Centre</a:t>
                      </a:r>
                      <a:endParaRPr lang="en-ZA" sz="110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18685">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50000"/>
                        </a:lnSpc>
                        <a:spcAft>
                          <a:spcPts val="0"/>
                        </a:spcAft>
                      </a:pPr>
                      <a:r>
                        <a:rPr lang="en-GB" sz="1100">
                          <a:effectLst/>
                          <a:latin typeface="Arial" charset="0"/>
                          <a:ea typeface="Times New Roman" pitchFamily="18" charset="0"/>
                          <a:cs typeface="Arial" charset="0"/>
                        </a:rPr>
                        <a:t>chemicals</a:t>
                      </a:r>
                      <a:endParaRPr lang="en-ZA" sz="110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GB" sz="1100">
                          <a:solidFill>
                            <a:schemeClr val="tx1"/>
                          </a:solidFill>
                          <a:effectLst/>
                          <a:latin typeface="Arial" charset="0"/>
                          <a:ea typeface="Times New Roman" pitchFamily="18" charset="0"/>
                          <a:cs typeface="Arial" charset="0"/>
                        </a:rPr>
                        <a:t>157 Projects</a:t>
                      </a:r>
                      <a:endParaRPr lang="en-ZA" sz="110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GB" sz="1100">
                          <a:solidFill>
                            <a:schemeClr val="tx1"/>
                          </a:solidFill>
                          <a:effectLst/>
                          <a:latin typeface="Arial" charset="0"/>
                          <a:ea typeface="Times New Roman" pitchFamily="18" charset="0"/>
                          <a:cs typeface="Arial" charset="0"/>
                        </a:rPr>
                        <a:t>157 sets of chemicals</a:t>
                      </a:r>
                      <a:endParaRPr lang="en-ZA" sz="110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n-GB" sz="1100" dirty="0">
                          <a:solidFill>
                            <a:schemeClr val="tx1"/>
                          </a:solidFill>
                          <a:effectLst/>
                          <a:latin typeface="Arial" charset="0"/>
                          <a:ea typeface="Times New Roman" pitchFamily="18" charset="0"/>
                          <a:cs typeface="Arial" charset="0"/>
                        </a:rPr>
                        <a:t>R6 000 000</a:t>
                      </a:r>
                      <a:endParaRPr lang="en-ZA" sz="1100" dirty="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580488">
                <a:tc rowSpan="3">
                  <a:txBody>
                    <a:bodyPr/>
                    <a:lstStyle/>
                    <a:p>
                      <a:pPr algn="just">
                        <a:lnSpc>
                          <a:spcPct val="150000"/>
                        </a:lnSpc>
                        <a:spcAft>
                          <a:spcPts val="0"/>
                        </a:spcAft>
                      </a:pPr>
                      <a:r>
                        <a:rPr lang="en-GB" sz="1100" dirty="0">
                          <a:effectLst/>
                          <a:latin typeface="Arial" charset="0"/>
                          <a:ea typeface="Times New Roman" pitchFamily="18" charset="0"/>
                          <a:cs typeface="Arial" charset="0"/>
                        </a:rPr>
                        <a:t>Resuscitating Livestock operations on affected farms</a:t>
                      </a:r>
                      <a:endParaRPr lang="en-ZA" sz="1100" dirty="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100">
                          <a:effectLst/>
                          <a:latin typeface="Arial" charset="0"/>
                          <a:ea typeface="Times New Roman" pitchFamily="18" charset="0"/>
                          <a:cs typeface="Arial" charset="0"/>
                        </a:rPr>
                        <a:t>Procurement of feed for Cattle </a:t>
                      </a:r>
                      <a:endParaRPr lang="en-ZA" sz="110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a:solidFill>
                            <a:schemeClr val="tx1"/>
                          </a:solidFill>
                          <a:effectLst/>
                          <a:latin typeface="Arial" charset="0"/>
                          <a:ea typeface="Times New Roman" pitchFamily="18" charset="0"/>
                          <a:cs typeface="Arial" charset="0"/>
                        </a:rPr>
                        <a:t>3 500 Cattle</a:t>
                      </a:r>
                      <a:endParaRPr lang="en-ZA" sz="110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a:solidFill>
                            <a:schemeClr val="tx1"/>
                          </a:solidFill>
                          <a:effectLst/>
                          <a:latin typeface="Arial" charset="0"/>
                          <a:ea typeface="Times New Roman" pitchFamily="18" charset="0"/>
                          <a:cs typeface="Arial" charset="0"/>
                        </a:rPr>
                        <a:t>Purchasing licks and bales</a:t>
                      </a:r>
                      <a:endParaRPr lang="en-ZA" sz="110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100" dirty="0">
                          <a:solidFill>
                            <a:schemeClr val="tx1"/>
                          </a:solidFill>
                          <a:effectLst/>
                          <a:latin typeface="Arial" charset="0"/>
                          <a:ea typeface="Times New Roman" pitchFamily="18" charset="0"/>
                          <a:cs typeface="Arial" charset="0"/>
                        </a:rPr>
                        <a:t>R6 000 000</a:t>
                      </a:r>
                      <a:endParaRPr lang="en-ZA" sz="1100" dirty="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50000"/>
                        </a:lnSpc>
                        <a:spcAft>
                          <a:spcPts val="0"/>
                        </a:spcAft>
                      </a:pPr>
                      <a:r>
                        <a:rPr lang="en-GB" sz="1100" dirty="0">
                          <a:effectLst/>
                          <a:latin typeface="Arial" charset="0"/>
                          <a:ea typeface="Times New Roman" pitchFamily="18" charset="0"/>
                          <a:cs typeface="Arial" charset="0"/>
                        </a:rPr>
                        <a:t>DARD , DALRRD, Municipalities and Donors  </a:t>
                      </a:r>
                      <a:endParaRPr lang="en-ZA" sz="1100" dirty="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89831">
                <a:tc vMerge="1">
                  <a:txBody>
                    <a:bodyPr/>
                    <a:lstStyle/>
                    <a:p>
                      <a:endParaRPr lang="en-US"/>
                    </a:p>
                  </a:txBody>
                  <a:tcPr/>
                </a:tc>
                <a:tc>
                  <a:txBody>
                    <a:bodyPr/>
                    <a:lstStyle/>
                    <a:p>
                      <a:pPr>
                        <a:spcAft>
                          <a:spcPts val="0"/>
                        </a:spcAft>
                      </a:pPr>
                      <a:r>
                        <a:rPr lang="en-GB" sz="1100">
                          <a:effectLst/>
                          <a:latin typeface="Arial" charset="0"/>
                          <a:ea typeface="Times New Roman" pitchFamily="18" charset="0"/>
                          <a:cs typeface="Arial" charset="0"/>
                        </a:rPr>
                        <a:t>Procurement of feed  for Pigs </a:t>
                      </a:r>
                      <a:endParaRPr lang="en-ZA" sz="110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a:solidFill>
                            <a:schemeClr val="tx1"/>
                          </a:solidFill>
                          <a:effectLst/>
                          <a:latin typeface="Arial" charset="0"/>
                          <a:ea typeface="Times New Roman" pitchFamily="18" charset="0"/>
                          <a:cs typeface="Arial" charset="0"/>
                        </a:rPr>
                        <a:t>5 000 Pigs</a:t>
                      </a:r>
                      <a:endParaRPr lang="en-ZA" sz="110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a:solidFill>
                            <a:schemeClr val="tx1"/>
                          </a:solidFill>
                          <a:effectLst/>
                          <a:latin typeface="Arial" charset="0"/>
                          <a:ea typeface="Times New Roman" pitchFamily="18" charset="0"/>
                          <a:cs typeface="Arial" charset="0"/>
                        </a:rPr>
                        <a:t>Purchase of Grower, feed, and Finisher Feed (8 493 X 50Kg bags)</a:t>
                      </a:r>
                      <a:endParaRPr lang="en-ZA" sz="110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100" dirty="0">
                          <a:solidFill>
                            <a:schemeClr val="tx1"/>
                          </a:solidFill>
                          <a:effectLst/>
                          <a:latin typeface="Arial" charset="0"/>
                          <a:ea typeface="Times New Roman" pitchFamily="18" charset="0"/>
                          <a:cs typeface="Arial" charset="0"/>
                        </a:rPr>
                        <a:t>R3 100 000</a:t>
                      </a:r>
                      <a:endParaRPr lang="en-ZA" sz="1100" dirty="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r h="618685">
                <a:tc vMerge="1">
                  <a:txBody>
                    <a:bodyPr/>
                    <a:lstStyle/>
                    <a:p>
                      <a:endParaRPr lang="en-US"/>
                    </a:p>
                  </a:txBody>
                  <a:tcPr/>
                </a:tc>
                <a:tc>
                  <a:txBody>
                    <a:bodyPr/>
                    <a:lstStyle/>
                    <a:p>
                      <a:pPr>
                        <a:spcAft>
                          <a:spcPts val="0"/>
                        </a:spcAft>
                      </a:pPr>
                      <a:r>
                        <a:rPr lang="en-GB" sz="1100">
                          <a:effectLst/>
                          <a:latin typeface="Arial" charset="0"/>
                          <a:ea typeface="Times New Roman" pitchFamily="18" charset="0"/>
                          <a:cs typeface="Arial" charset="0"/>
                        </a:rPr>
                        <a:t>Procurement of feed for Poultry and Stock replacement</a:t>
                      </a:r>
                      <a:endParaRPr lang="en-ZA" sz="110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a:solidFill>
                            <a:schemeClr val="tx1"/>
                          </a:solidFill>
                          <a:effectLst/>
                          <a:latin typeface="Arial" charset="0"/>
                          <a:ea typeface="Times New Roman" pitchFamily="18" charset="0"/>
                          <a:cs typeface="Arial" charset="0"/>
                        </a:rPr>
                        <a:t>25 633 Poultry</a:t>
                      </a:r>
                      <a:endParaRPr lang="en-ZA" sz="110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dirty="0">
                          <a:solidFill>
                            <a:schemeClr val="tx1"/>
                          </a:solidFill>
                          <a:effectLst/>
                          <a:latin typeface="Arial" charset="0"/>
                          <a:ea typeface="Times New Roman" pitchFamily="18" charset="0"/>
                          <a:cs typeface="Arial" charset="0"/>
                        </a:rPr>
                        <a:t>Purchase of poultry feed and stock replacement</a:t>
                      </a:r>
                      <a:endParaRPr lang="en-ZA" sz="1100" dirty="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100" dirty="0">
                          <a:solidFill>
                            <a:schemeClr val="tx1"/>
                          </a:solidFill>
                          <a:effectLst/>
                          <a:latin typeface="Arial" charset="0"/>
                          <a:ea typeface="Times New Roman" pitchFamily="18" charset="0"/>
                          <a:cs typeface="Arial" charset="0"/>
                        </a:rPr>
                        <a:t>R10 381 365</a:t>
                      </a:r>
                      <a:endParaRPr lang="en-ZA" sz="1100" dirty="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6"/>
                  </a:ext>
                </a:extLst>
              </a:tr>
              <a:tr h="889831">
                <a:tc>
                  <a:txBody>
                    <a:bodyPr/>
                    <a:lstStyle/>
                    <a:p>
                      <a:pPr algn="just">
                        <a:lnSpc>
                          <a:spcPct val="150000"/>
                        </a:lnSpc>
                        <a:spcAft>
                          <a:spcPts val="0"/>
                        </a:spcAft>
                      </a:pPr>
                      <a:r>
                        <a:rPr lang="en-GB" sz="1100" dirty="0">
                          <a:effectLst/>
                          <a:latin typeface="Arial" charset="0"/>
                          <a:ea typeface="Times New Roman" pitchFamily="18" charset="0"/>
                          <a:cs typeface="Arial" charset="0"/>
                        </a:rPr>
                        <a:t>Sugar cane support initiative</a:t>
                      </a:r>
                      <a:endParaRPr lang="en-ZA" sz="1100" dirty="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dirty="0">
                          <a:effectLst/>
                          <a:latin typeface="Arial" charset="0"/>
                          <a:ea typeface="Times New Roman" pitchFamily="18" charset="0"/>
                          <a:cs typeface="Arial" charset="0"/>
                        </a:rPr>
                        <a:t>Fertilizer, Ratoon management and  replanting</a:t>
                      </a:r>
                      <a:endParaRPr lang="en-ZA" sz="1100" dirty="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dirty="0">
                          <a:solidFill>
                            <a:schemeClr val="tx1"/>
                          </a:solidFill>
                          <a:effectLst/>
                          <a:latin typeface="Arial" charset="0"/>
                          <a:ea typeface="Times New Roman" pitchFamily="18" charset="0"/>
                          <a:cs typeface="Arial" charset="0"/>
                        </a:rPr>
                        <a:t>140 farmers</a:t>
                      </a:r>
                      <a:endParaRPr lang="en-ZA" sz="1100" dirty="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dirty="0">
                          <a:solidFill>
                            <a:schemeClr val="tx1"/>
                          </a:solidFill>
                          <a:effectLst/>
                          <a:latin typeface="Arial" charset="0"/>
                          <a:ea typeface="Times New Roman" pitchFamily="18" charset="0"/>
                          <a:cs typeface="Arial" charset="0"/>
                        </a:rPr>
                        <a:t>2 237ha</a:t>
                      </a:r>
                      <a:endParaRPr lang="en-ZA" sz="1100" dirty="0">
                        <a:solidFill>
                          <a:schemeClr val="tx1"/>
                        </a:solidFill>
                        <a:effectLst/>
                        <a:latin typeface="Arial" charset="0"/>
                        <a:ea typeface="Times New Roman" pitchFamily="18" charset="0"/>
                        <a:cs typeface="Arial"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ZA" sz="1100" dirty="0">
                          <a:solidFill>
                            <a:schemeClr val="tx1"/>
                          </a:solidFill>
                          <a:effectLst/>
                          <a:latin typeface="Arial" charset="0"/>
                          <a:ea typeface="Times New Roman" pitchFamily="18" charset="0"/>
                          <a:cs typeface="Arial" charset="0"/>
                        </a:rPr>
                        <a:t>R71 590 400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dirty="0">
                          <a:effectLst/>
                          <a:latin typeface="Arial" charset="0"/>
                          <a:ea typeface="Times New Roman" pitchFamily="18" charset="0"/>
                          <a:cs typeface="Arial" charset="0"/>
                        </a:rPr>
                        <a:t>DARD, DALRRD and Industry </a:t>
                      </a:r>
                      <a:endParaRPr lang="en-ZA" sz="1100" dirty="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1144">
                <a:tc gridSpan="2">
                  <a:txBody>
                    <a:bodyPr/>
                    <a:lstStyle/>
                    <a:p>
                      <a:pPr algn="just">
                        <a:lnSpc>
                          <a:spcPct val="150000"/>
                        </a:lnSpc>
                        <a:spcAft>
                          <a:spcPts val="0"/>
                        </a:spcAft>
                      </a:pPr>
                      <a:r>
                        <a:rPr lang="en-GB" sz="1100" b="1" dirty="0">
                          <a:effectLst/>
                          <a:latin typeface="Arial" charset="0"/>
                          <a:ea typeface="Times New Roman" pitchFamily="18" charset="0"/>
                          <a:cs typeface="Arial" charset="0"/>
                        </a:rPr>
                        <a:t>TOTAL BUDGET REQUIRED</a:t>
                      </a:r>
                      <a:endParaRPr lang="en-ZA" sz="1100" dirty="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algn="just">
                        <a:lnSpc>
                          <a:spcPct val="150000"/>
                        </a:lnSpc>
                        <a:spcAft>
                          <a:spcPts val="0"/>
                        </a:spcAft>
                      </a:pPr>
                      <a:r>
                        <a:rPr lang="en-GB" sz="1100" b="1">
                          <a:effectLst/>
                          <a:latin typeface="Arial" charset="0"/>
                          <a:ea typeface="Times New Roman" pitchFamily="18" charset="0"/>
                          <a:cs typeface="Arial" charset="0"/>
                        </a:rPr>
                        <a:t> </a:t>
                      </a:r>
                      <a:endParaRPr lang="en-ZA" sz="110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Aft>
                          <a:spcPts val="0"/>
                        </a:spcAft>
                      </a:pPr>
                      <a:r>
                        <a:rPr lang="en-GB" sz="1100" b="1" dirty="0">
                          <a:effectLst/>
                          <a:latin typeface="Arial" charset="0"/>
                          <a:ea typeface="Times New Roman" pitchFamily="18" charset="0"/>
                          <a:cs typeface="Arial" charset="0"/>
                        </a:rPr>
                        <a:t> </a:t>
                      </a:r>
                      <a:endParaRPr lang="en-ZA" sz="1100" dirty="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ZA" sz="1100" b="1" dirty="0">
                          <a:solidFill>
                            <a:schemeClr val="tx1"/>
                          </a:solidFill>
                          <a:effectLst/>
                          <a:latin typeface="Arial" charset="0"/>
                          <a:ea typeface="Times New Roman" pitchFamily="18" charset="0"/>
                          <a:cs typeface="Arial" charset="0"/>
                        </a:rPr>
                        <a:t>R214 647 265</a:t>
                      </a: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Aft>
                          <a:spcPts val="0"/>
                        </a:spcAft>
                      </a:pPr>
                      <a:r>
                        <a:rPr lang="en-GB" sz="1100" b="1" dirty="0">
                          <a:effectLst/>
                          <a:latin typeface="Arial" charset="0"/>
                          <a:ea typeface="Times New Roman" pitchFamily="18" charset="0"/>
                          <a:cs typeface="Arial" charset="0"/>
                        </a:rPr>
                        <a:t> </a:t>
                      </a:r>
                      <a:endParaRPr lang="en-ZA" sz="1100" dirty="0">
                        <a:effectLst/>
                        <a:latin typeface="Arial" charset="0"/>
                        <a:ea typeface="Times New Roman" pitchFamily="18" charset="0"/>
                        <a:cs typeface="Arial" charset="0"/>
                      </a:endParaRPr>
                    </a:p>
                  </a:txBody>
                  <a:tcPr marL="28287" marR="28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bl>
          </a:graphicData>
        </a:graphic>
      </p:graphicFrame>
      <p:pic>
        <p:nvPicPr>
          <p:cNvPr id="61509" name="Picture 6">
            <a:extLst>
              <a:ext uri="{FF2B5EF4-FFF2-40B4-BE49-F238E27FC236}">
                <a16:creationId xmlns:a16="http://schemas.microsoft.com/office/drawing/2014/main" id="{DBA8F8E4-16BB-5A37-221F-11BCDA438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18430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2">
            <a:extLst>
              <a:ext uri="{FF2B5EF4-FFF2-40B4-BE49-F238E27FC236}">
                <a16:creationId xmlns:a16="http://schemas.microsoft.com/office/drawing/2014/main" id="{8DBE90C8-5AA1-4CD4-03A8-CAF8B23DF2E1}"/>
              </a:ext>
            </a:extLst>
          </p:cNvPr>
          <p:cNvSpPr txBox="1"/>
          <p:nvPr/>
        </p:nvSpPr>
        <p:spPr>
          <a:xfrm>
            <a:off x="2357438" y="295275"/>
            <a:ext cx="8999537" cy="473075"/>
          </a:xfrm>
          <a:prstGeom prst="rect">
            <a:avLst/>
          </a:prstGeom>
          <a:noFill/>
          <a:ln w="28575">
            <a:solidFill>
              <a:srgbClr val="00B050"/>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800" b="1" dirty="0">
                <a:solidFill>
                  <a:prstClr val="black"/>
                </a:solidFill>
                <a:effectLst>
                  <a:outerShdw blurRad="38100" dist="38100" dir="2700000" algn="tl">
                    <a:srgbClr val="000000">
                      <a:alpha val="43137"/>
                    </a:srgbClr>
                  </a:outerShdw>
                </a:effectLst>
                <a:latin typeface="Arial" charset="0"/>
                <a:cs typeface="Arial" charset="0"/>
                <a:sym typeface="+mn-ea"/>
              </a:rPr>
              <a:t>PROPOSED AGRIC RECOVERY ACTION PLAN </a:t>
            </a:r>
          </a:p>
        </p:txBody>
      </p:sp>
    </p:spTree>
  </p:cSld>
  <p:clrMapOvr>
    <a:masterClrMapping/>
  </p:clrMapOvr>
  <p:transition>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9">
            <a:extLst>
              <a:ext uri="{FF2B5EF4-FFF2-40B4-BE49-F238E27FC236}">
                <a16:creationId xmlns:a16="http://schemas.microsoft.com/office/drawing/2014/main" id="{F7CB0922-8D56-6FBF-E1EB-DDB024C54F4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AFE1740B-DAA4-4703-9555-CD6C38A5A106}" type="slidenum">
              <a:rPr lang="en-US" altLang="en-US" sz="1600">
                <a:solidFill>
                  <a:srgbClr val="FFFFFF"/>
                </a:solidFill>
                <a:latin typeface="Calibri" panose="020F0502020204030204" pitchFamily="34" charset="0"/>
              </a:rPr>
              <a:pPr/>
              <a:t>34</a:t>
            </a:fld>
            <a:endParaRPr lang="en-US" altLang="en-US" sz="1600">
              <a:solidFill>
                <a:srgbClr val="FFFFFF"/>
              </a:solidFill>
              <a:latin typeface="Calibri" panose="020F0502020204030204" pitchFamily="34" charset="0"/>
            </a:endParaRPr>
          </a:p>
        </p:txBody>
      </p:sp>
      <p:graphicFrame>
        <p:nvGraphicFramePr>
          <p:cNvPr id="2" name="Table 1">
            <a:extLst>
              <a:ext uri="{FF2B5EF4-FFF2-40B4-BE49-F238E27FC236}">
                <a16:creationId xmlns:a16="http://schemas.microsoft.com/office/drawing/2014/main" id="{4FAF506F-C5FB-09D4-A3F4-E416409B2A7C}"/>
              </a:ext>
            </a:extLst>
          </p:cNvPr>
          <p:cNvGraphicFramePr>
            <a:graphicFrameLocks noGrp="1"/>
          </p:cNvGraphicFramePr>
          <p:nvPr/>
        </p:nvGraphicFramePr>
        <p:xfrm>
          <a:off x="314325" y="996950"/>
          <a:ext cx="11677650" cy="5751513"/>
        </p:xfrm>
        <a:graphic>
          <a:graphicData uri="http://schemas.openxmlformats.org/drawingml/2006/table">
            <a:tbl>
              <a:tblPr firstRow="1" firstCol="1" bandRow="1"/>
              <a:tblGrid>
                <a:gridCol w="3186378">
                  <a:extLst>
                    <a:ext uri="{9D8B030D-6E8A-4147-A177-3AD203B41FA5}">
                      <a16:colId xmlns:a16="http://schemas.microsoft.com/office/drawing/2014/main" val="20000"/>
                    </a:ext>
                  </a:extLst>
                </a:gridCol>
                <a:gridCol w="1469524">
                  <a:extLst>
                    <a:ext uri="{9D8B030D-6E8A-4147-A177-3AD203B41FA5}">
                      <a16:colId xmlns:a16="http://schemas.microsoft.com/office/drawing/2014/main" val="20001"/>
                    </a:ext>
                  </a:extLst>
                </a:gridCol>
                <a:gridCol w="1540003">
                  <a:extLst>
                    <a:ext uri="{9D8B030D-6E8A-4147-A177-3AD203B41FA5}">
                      <a16:colId xmlns:a16="http://schemas.microsoft.com/office/drawing/2014/main" val="20002"/>
                    </a:ext>
                  </a:extLst>
                </a:gridCol>
                <a:gridCol w="1437335">
                  <a:extLst>
                    <a:ext uri="{9D8B030D-6E8A-4147-A177-3AD203B41FA5}">
                      <a16:colId xmlns:a16="http://schemas.microsoft.com/office/drawing/2014/main" val="20003"/>
                    </a:ext>
                  </a:extLst>
                </a:gridCol>
                <a:gridCol w="4044410">
                  <a:extLst>
                    <a:ext uri="{9D8B030D-6E8A-4147-A177-3AD203B41FA5}">
                      <a16:colId xmlns:a16="http://schemas.microsoft.com/office/drawing/2014/main" val="20004"/>
                    </a:ext>
                  </a:extLst>
                </a:gridCol>
              </a:tblGrid>
              <a:tr h="384770">
                <a:tc>
                  <a:txBody>
                    <a:bodyPr/>
                    <a:lstStyle/>
                    <a:p>
                      <a:pPr>
                        <a:spcAft>
                          <a:spcPts val="0"/>
                        </a:spcAft>
                      </a:pPr>
                      <a:r>
                        <a:rPr lang="en-GB" sz="1100" b="1" dirty="0">
                          <a:solidFill>
                            <a:schemeClr val="bg1"/>
                          </a:solidFill>
                          <a:effectLst/>
                          <a:latin typeface="Arial" charset="0"/>
                          <a:ea typeface="Times New Roman" pitchFamily="18" charset="0"/>
                        </a:rPr>
                        <a:t>Intervention</a:t>
                      </a:r>
                      <a:endParaRPr lang="en-ZA" sz="1100" dirty="0">
                        <a:solidFill>
                          <a:schemeClr val="bg1"/>
                        </a:solidFill>
                        <a:effectLst/>
                        <a:latin typeface="Times New Roman" pitchFamily="18" charset="0"/>
                        <a:ea typeface="Times New Roman" pitchFamily="18" charset="0"/>
                      </a:endParaRPr>
                    </a:p>
                  </a:txBody>
                  <a:tcPr marL="55647" marR="55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spcAft>
                          <a:spcPts val="0"/>
                        </a:spcAft>
                      </a:pPr>
                      <a:r>
                        <a:rPr lang="en-GB" sz="1100" b="1" dirty="0">
                          <a:solidFill>
                            <a:schemeClr val="bg1"/>
                          </a:solidFill>
                          <a:effectLst/>
                          <a:latin typeface="Arial" charset="0"/>
                          <a:ea typeface="Times New Roman" pitchFamily="18" charset="0"/>
                        </a:rPr>
                        <a:t>Budget required</a:t>
                      </a:r>
                      <a:endParaRPr lang="en-ZA" sz="1100" dirty="0">
                        <a:solidFill>
                          <a:schemeClr val="bg1"/>
                        </a:solidFill>
                        <a:effectLst/>
                        <a:latin typeface="Times New Roman" pitchFamily="18" charset="0"/>
                        <a:ea typeface="Times New Roman" pitchFamily="18" charset="0"/>
                      </a:endParaRPr>
                    </a:p>
                  </a:txBody>
                  <a:tcPr marL="55647" marR="55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spcAft>
                          <a:spcPts val="0"/>
                        </a:spcAft>
                      </a:pPr>
                      <a:r>
                        <a:rPr lang="en-GB" sz="1100" b="1">
                          <a:solidFill>
                            <a:schemeClr val="bg1"/>
                          </a:solidFill>
                          <a:effectLst/>
                          <a:latin typeface="Arial" charset="0"/>
                          <a:ea typeface="Times New Roman" pitchFamily="18" charset="0"/>
                        </a:rPr>
                        <a:t>Reprioritised budget</a:t>
                      </a:r>
                      <a:endParaRPr lang="en-ZA" sz="1100">
                        <a:solidFill>
                          <a:schemeClr val="bg1"/>
                        </a:solidFill>
                        <a:effectLst/>
                        <a:latin typeface="Times New Roman" pitchFamily="18" charset="0"/>
                        <a:ea typeface="Times New Roman" pitchFamily="18" charset="0"/>
                      </a:endParaRPr>
                    </a:p>
                  </a:txBody>
                  <a:tcPr marL="55647" marR="55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spcAft>
                          <a:spcPts val="0"/>
                        </a:spcAft>
                      </a:pPr>
                      <a:r>
                        <a:rPr lang="en-GB" sz="1100" b="1" dirty="0">
                          <a:solidFill>
                            <a:schemeClr val="bg1"/>
                          </a:solidFill>
                          <a:effectLst/>
                          <a:latin typeface="Arial" charset="0"/>
                          <a:ea typeface="Times New Roman" pitchFamily="18" charset="0"/>
                        </a:rPr>
                        <a:t>Shortfall</a:t>
                      </a:r>
                      <a:endParaRPr lang="en-ZA" sz="1100" dirty="0">
                        <a:solidFill>
                          <a:schemeClr val="bg1"/>
                        </a:solidFill>
                        <a:effectLst/>
                        <a:latin typeface="Times New Roman" pitchFamily="18" charset="0"/>
                        <a:ea typeface="Times New Roman" pitchFamily="18" charset="0"/>
                      </a:endParaRPr>
                    </a:p>
                  </a:txBody>
                  <a:tcPr marL="55647" marR="55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spcAft>
                          <a:spcPts val="0"/>
                        </a:spcAft>
                      </a:pPr>
                      <a:r>
                        <a:rPr lang="en-GB" sz="1100" b="1" dirty="0">
                          <a:solidFill>
                            <a:schemeClr val="bg1"/>
                          </a:solidFill>
                          <a:effectLst/>
                          <a:latin typeface="Arial" charset="0"/>
                          <a:ea typeface="Times New Roman" pitchFamily="18" charset="0"/>
                        </a:rPr>
                        <a:t> </a:t>
                      </a:r>
                      <a:endParaRPr lang="en-ZA" sz="1100" dirty="0">
                        <a:solidFill>
                          <a:schemeClr val="bg1"/>
                        </a:solidFill>
                        <a:effectLst/>
                        <a:latin typeface="Times New Roman" pitchFamily="18" charset="0"/>
                        <a:ea typeface="Times New Roman" pitchFamily="18" charset="0"/>
                      </a:endParaRPr>
                    </a:p>
                  </a:txBody>
                  <a:tcPr marL="55647" marR="55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541520">
                <a:tc>
                  <a:txBody>
                    <a:bodyPr/>
                    <a:lstStyle/>
                    <a:p>
                      <a:pPr algn="just">
                        <a:lnSpc>
                          <a:spcPct val="150000"/>
                        </a:lnSpc>
                        <a:spcAft>
                          <a:spcPts val="0"/>
                        </a:spcAft>
                      </a:pPr>
                      <a:r>
                        <a:rPr lang="en-GB" sz="1100" dirty="0">
                          <a:effectLst/>
                          <a:latin typeface="Arial" charset="0"/>
                          <a:ea typeface="Times New Roman" pitchFamily="18" charset="0"/>
                          <a:cs typeface="Arial" charset="0"/>
                        </a:rPr>
                        <a:t>Rehabilitation of infield roads</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Arial" charset="0"/>
                          <a:ea typeface="Times New Roman" pitchFamily="18" charset="0"/>
                          <a:cs typeface="Arial" charset="0"/>
                        </a:rPr>
                        <a:t>R23 083 100</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Arial" charset="0"/>
                          <a:ea typeface="Times New Roman" pitchFamily="18" charset="0"/>
                          <a:cs typeface="Arial" charset="0"/>
                        </a:rPr>
                        <a:t>R13 762 000</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Arial" charset="0"/>
                          <a:cs typeface="Arial" charset="0"/>
                        </a:rPr>
                        <a:t>R9 321 100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dirty="0">
                          <a:effectLst/>
                          <a:latin typeface="Arial" charset="0"/>
                          <a:ea typeface="Times New Roman" pitchFamily="18" charset="0"/>
                          <a:cs typeface="Arial" charset="0"/>
                        </a:rPr>
                        <a:t>R12 million Reprioritised  from Voted for Yellow plant College infrastructure (R1 762 000)</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41520">
                <a:tc>
                  <a:txBody>
                    <a:bodyPr/>
                    <a:lstStyle/>
                    <a:p>
                      <a:pPr algn="just">
                        <a:lnSpc>
                          <a:spcPct val="150000"/>
                        </a:lnSpc>
                        <a:spcAft>
                          <a:spcPts val="0"/>
                        </a:spcAft>
                      </a:pPr>
                      <a:r>
                        <a:rPr lang="en-GB" sz="1100">
                          <a:effectLst/>
                          <a:latin typeface="Arial" charset="0"/>
                          <a:ea typeface="Times New Roman" pitchFamily="18" charset="0"/>
                          <a:cs typeface="Arial" charset="0"/>
                        </a:rPr>
                        <a:t>Farm workers, dwellers &amp; Vulnerable/ substance  households</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Arial" charset="0"/>
                          <a:ea typeface="Times New Roman" pitchFamily="18" charset="0"/>
                          <a:cs typeface="Arial" charset="0"/>
                        </a:rPr>
                        <a:t>R56 930 000</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100">
                          <a:effectLst/>
                          <a:latin typeface="Arial" charset="0"/>
                          <a:ea typeface="Times New Roman" pitchFamily="18" charset="0"/>
                          <a:cs typeface="Arial" charset="0"/>
                        </a:rPr>
                        <a:t>R37 040 000</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100" b="0" i="0" u="none" strike="noStrike">
                          <a:solidFill>
                            <a:srgbClr val="000000"/>
                          </a:solidFill>
                          <a:effectLst/>
                          <a:latin typeface="Arial" charset="0"/>
                          <a:cs typeface="Arial" charset="0"/>
                        </a:rPr>
                        <a:t>R24 890 000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a:effectLst/>
                          <a:latin typeface="Arial" charset="0"/>
                          <a:ea typeface="Times New Roman" pitchFamily="18" charset="0"/>
                          <a:cs typeface="Arial" charset="0"/>
                        </a:rPr>
                        <a:t>Reprioritising from Food Security Voted Funds (R7 040 000)  REID (R30 000 000)</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0098">
                <a:tc>
                  <a:txBody>
                    <a:bodyPr/>
                    <a:lstStyle/>
                    <a:p>
                      <a:pPr algn="just">
                        <a:lnSpc>
                          <a:spcPct val="150000"/>
                        </a:lnSpc>
                        <a:spcAft>
                          <a:spcPts val="0"/>
                        </a:spcAft>
                      </a:pPr>
                      <a:r>
                        <a:rPr lang="en-GB" sz="1100">
                          <a:effectLst/>
                          <a:latin typeface="Arial" charset="0"/>
                          <a:ea typeface="Times New Roman" pitchFamily="18" charset="0"/>
                          <a:cs typeface="Arial" charset="0"/>
                        </a:rPr>
                        <a:t>Soil fertility soil PH balance support (soil testing, liming and fertiliser support scheme to farmers)</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6000"/>
                        </a:lnSpc>
                        <a:spcAft>
                          <a:spcPts val="0"/>
                        </a:spcAft>
                      </a:pPr>
                      <a:r>
                        <a:rPr lang="en-GB" sz="1100" dirty="0">
                          <a:effectLst/>
                          <a:latin typeface="Arial" charset="0"/>
                          <a:ea typeface="Times New Roman" pitchFamily="18" charset="0"/>
                          <a:cs typeface="Arial" charset="0"/>
                        </a:rPr>
                        <a:t>R1 238 000</a:t>
                      </a:r>
                      <a:endParaRPr lang="en-ZA" sz="1100" dirty="0">
                        <a:effectLst/>
                        <a:latin typeface="Arial" charset="0"/>
                        <a:ea typeface="Times New Roman" pitchFamily="18" charset="0"/>
                        <a:cs typeface="Arial" charset="0"/>
                      </a:endParaRPr>
                    </a:p>
                    <a:p>
                      <a:pPr algn="ctr" eaLnBrk="0" fontAlgn="base" hangingPunct="0">
                        <a:lnSpc>
                          <a:spcPct val="106000"/>
                        </a:lnSpc>
                        <a:spcAft>
                          <a:spcPts val="0"/>
                        </a:spcAft>
                      </a:pPr>
                      <a:r>
                        <a:rPr lang="en-GB" sz="1100" dirty="0">
                          <a:effectLst/>
                          <a:latin typeface="Arial" charset="0"/>
                          <a:ea typeface="Times New Roman" pitchFamily="18" charset="0"/>
                          <a:cs typeface="Arial" charset="0"/>
                        </a:rPr>
                        <a:t> </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6000"/>
                        </a:lnSpc>
                        <a:spcAft>
                          <a:spcPts val="0"/>
                        </a:spcAft>
                      </a:pPr>
                      <a:r>
                        <a:rPr lang="en-GB" sz="1100">
                          <a:effectLst/>
                          <a:latin typeface="Arial" charset="0"/>
                          <a:ea typeface="Times New Roman" pitchFamily="18" charset="0"/>
                          <a:cs typeface="Arial" charset="0"/>
                        </a:rPr>
                        <a:t>R1 238 000</a:t>
                      </a:r>
                      <a:endParaRPr lang="en-ZA" sz="1100">
                        <a:effectLst/>
                        <a:latin typeface="Arial" charset="0"/>
                        <a:ea typeface="Times New Roman" pitchFamily="18" charset="0"/>
                        <a:cs typeface="Arial" charset="0"/>
                      </a:endParaRPr>
                    </a:p>
                    <a:p>
                      <a:pPr algn="ctr" eaLnBrk="0" fontAlgn="base" hangingPunct="0">
                        <a:lnSpc>
                          <a:spcPct val="106000"/>
                        </a:lnSpc>
                        <a:spcAft>
                          <a:spcPts val="0"/>
                        </a:spcAft>
                      </a:pPr>
                      <a:r>
                        <a:rPr lang="en-GB" sz="1100">
                          <a:effectLst/>
                          <a:latin typeface="Arial" charset="0"/>
                          <a:ea typeface="Times New Roman" pitchFamily="18" charset="0"/>
                          <a:cs typeface="Arial" charset="0"/>
                        </a:rPr>
                        <a:t> </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Arial" charset="0"/>
                          <a:cs typeface="Arial" charset="0"/>
                        </a:rPr>
                        <a:t>R0,00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100" dirty="0">
                          <a:effectLst/>
                          <a:latin typeface="Arial" charset="0"/>
                          <a:ea typeface="Times New Roman" pitchFamily="18" charset="0"/>
                          <a:cs typeface="Arial" charset="0"/>
                        </a:rPr>
                        <a:t>Reprioritised from  College infrastructure</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3060">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GB" sz="1000" b="0" i="0" u="none" strike="noStrike" kern="1200" cap="none" spc="0" normalizeH="0" baseline="0" noProof="0" dirty="0">
                          <a:ln>
                            <a:noFill/>
                          </a:ln>
                          <a:solidFill>
                            <a:prstClr val="black"/>
                          </a:solidFill>
                          <a:effectLst/>
                          <a:uLnTx/>
                          <a:uFillTx/>
                          <a:latin typeface="Arial" charset="0"/>
                          <a:ea typeface="Times New Roman" pitchFamily="18" charset="0"/>
                          <a:cs typeface="+mn-cs"/>
                        </a:rPr>
                        <a:t>Supply household garden packages (household food security intervention)</a:t>
                      </a:r>
                      <a:endParaRPr kumimoji="0" lang="en-ZA" sz="10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mn-cs"/>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6000"/>
                        </a:lnSpc>
                        <a:spcAft>
                          <a:spcPts val="0"/>
                        </a:spcAft>
                      </a:pPr>
                      <a:r>
                        <a:rPr lang="en-US" sz="1100" dirty="0">
                          <a:effectLst/>
                          <a:latin typeface="Arial" charset="0"/>
                          <a:ea typeface="Times New Roman" pitchFamily="18" charset="0"/>
                          <a:cs typeface="Arial" charset="0"/>
                        </a:rPr>
                        <a:t>R5 000 000</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6000"/>
                        </a:lnSpc>
                        <a:spcAft>
                          <a:spcPts val="0"/>
                        </a:spcAft>
                      </a:pPr>
                      <a:r>
                        <a:rPr lang="en-US" sz="1100" dirty="0">
                          <a:effectLst/>
                          <a:latin typeface="Arial" charset="0"/>
                          <a:ea typeface="Times New Roman" pitchFamily="18" charset="0"/>
                          <a:cs typeface="Arial" charset="0"/>
                        </a:rPr>
                        <a:t>R0,00</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100" b="0" i="0" u="none" strike="noStrike" dirty="0">
                          <a:solidFill>
                            <a:srgbClr val="000000"/>
                          </a:solidFill>
                          <a:effectLst/>
                          <a:latin typeface="Arial" charset="0"/>
                          <a:cs typeface="Arial" charset="0"/>
                        </a:rPr>
                        <a:t>R500 000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18676">
                <a:tc>
                  <a:txBody>
                    <a:bodyPr/>
                    <a:lstStyle/>
                    <a:p>
                      <a:pPr algn="just">
                        <a:lnSpc>
                          <a:spcPct val="150000"/>
                        </a:lnSpc>
                        <a:spcAft>
                          <a:spcPts val="0"/>
                        </a:spcAft>
                      </a:pPr>
                      <a:r>
                        <a:rPr lang="en-GB" sz="1100">
                          <a:effectLst/>
                          <a:latin typeface="Arial" charset="0"/>
                          <a:ea typeface="Times New Roman" pitchFamily="18" charset="0"/>
                          <a:cs typeface="Arial" charset="0"/>
                        </a:rPr>
                        <a:t>Soil Liming</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Arial" charset="0"/>
                          <a:ea typeface="Times New Roman" pitchFamily="18" charset="0"/>
                          <a:cs typeface="Arial" charset="0"/>
                        </a:rPr>
                        <a:t>R6 484 000</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Arial" charset="0"/>
                          <a:ea typeface="Times New Roman" pitchFamily="18" charset="0"/>
                          <a:cs typeface="Arial" charset="0"/>
                        </a:rPr>
                        <a:t>R6 484  000</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100" b="0" i="0" u="none" strike="noStrike">
                          <a:solidFill>
                            <a:srgbClr val="000000"/>
                          </a:solidFill>
                          <a:effectLst/>
                          <a:latin typeface="Arial" charset="0"/>
                          <a:cs typeface="Arial" charset="0"/>
                        </a:rPr>
                        <a:t>R0,00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100" dirty="0">
                          <a:effectLst/>
                          <a:latin typeface="Arial" charset="0"/>
                          <a:ea typeface="Times New Roman" pitchFamily="18" charset="0"/>
                          <a:cs typeface="Arial" charset="0"/>
                        </a:rPr>
                        <a:t>KYD (R450 000), Land  Care voted (3 000 000) </a:t>
                      </a:r>
                      <a:r>
                        <a:rPr lang="en-GB" sz="1100" dirty="0" err="1">
                          <a:effectLst/>
                          <a:latin typeface="Arial" charset="0"/>
                          <a:ea typeface="Times New Roman" pitchFamily="18" charset="0"/>
                          <a:cs typeface="Arial" charset="0"/>
                        </a:rPr>
                        <a:t>Letsima</a:t>
                      </a:r>
                      <a:r>
                        <a:rPr lang="en-GB" sz="1100" dirty="0">
                          <a:effectLst/>
                          <a:latin typeface="Arial" charset="0"/>
                          <a:ea typeface="Times New Roman" pitchFamily="18" charset="0"/>
                          <a:cs typeface="Arial" charset="0"/>
                        </a:rPr>
                        <a:t> (1,500 000) CASP Vet clinic (700 000) Engineering voted funds (R 1 300 000) Food Security Voted (R34 000)</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2943">
                <a:tc>
                  <a:txBody>
                    <a:bodyPr/>
                    <a:lstStyle/>
                    <a:p>
                      <a:pPr algn="just">
                        <a:lnSpc>
                          <a:spcPct val="150000"/>
                        </a:lnSpc>
                        <a:spcAft>
                          <a:spcPts val="0"/>
                        </a:spcAft>
                      </a:pPr>
                      <a:r>
                        <a:rPr lang="en-GB" sz="1100">
                          <a:effectLst/>
                          <a:latin typeface="Arial" charset="0"/>
                          <a:ea typeface="Times New Roman" pitchFamily="18" charset="0"/>
                          <a:cs typeface="Arial" charset="0"/>
                        </a:rPr>
                        <a:t>Crop Maintenance</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Arial" charset="0"/>
                          <a:ea typeface="Times New Roman" pitchFamily="18" charset="0"/>
                          <a:cs typeface="Arial" charset="0"/>
                        </a:rPr>
                        <a:t>R20</a:t>
                      </a:r>
                      <a:r>
                        <a:rPr lang="en-GB" sz="1100" baseline="0" dirty="0">
                          <a:effectLst/>
                          <a:latin typeface="Arial" charset="0"/>
                          <a:ea typeface="Times New Roman" pitchFamily="18" charset="0"/>
                          <a:cs typeface="Arial" charset="0"/>
                        </a:rPr>
                        <a:t> 840 400</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100">
                          <a:effectLst/>
                          <a:latin typeface="Arial" charset="0"/>
                          <a:ea typeface="Times New Roman" pitchFamily="18" charset="0"/>
                          <a:cs typeface="Arial" charset="0"/>
                        </a:rPr>
                        <a:t>R0,00</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100" b="0" i="0" u="none" strike="noStrike">
                          <a:solidFill>
                            <a:srgbClr val="000000"/>
                          </a:solidFill>
                          <a:effectLst/>
                          <a:latin typeface="Arial" charset="0"/>
                          <a:cs typeface="Arial" charset="0"/>
                        </a:rPr>
                        <a:t>R19 452 000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100" dirty="0">
                          <a:effectLst/>
                          <a:latin typeface="Arial" charset="0"/>
                          <a:ea typeface="Times New Roman" pitchFamily="18" charset="0"/>
                          <a:cs typeface="Arial" charset="0"/>
                        </a:rPr>
                        <a:t> </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41520">
                <a:tc>
                  <a:txBody>
                    <a:bodyPr/>
                    <a:lstStyle/>
                    <a:p>
                      <a:pPr algn="just">
                        <a:lnSpc>
                          <a:spcPct val="150000"/>
                        </a:lnSpc>
                        <a:spcAft>
                          <a:spcPts val="0"/>
                        </a:spcAft>
                      </a:pPr>
                      <a:r>
                        <a:rPr lang="en-GB" sz="1100">
                          <a:effectLst/>
                          <a:latin typeface="Arial" charset="0"/>
                          <a:ea typeface="Times New Roman" pitchFamily="18" charset="0"/>
                          <a:cs typeface="Arial" charset="0"/>
                        </a:rPr>
                        <a:t>Support re-enforcement of Bio security measures of farms</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Arial" charset="0"/>
                          <a:ea typeface="Times New Roman" pitchFamily="18" charset="0"/>
                          <a:cs typeface="Arial" charset="0"/>
                        </a:rPr>
                        <a:t>R10 000 000</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charset="0"/>
                          <a:ea typeface="Times New Roman" pitchFamily="18" charset="0"/>
                          <a:cs typeface="Arial" charset="0"/>
                        </a:rPr>
                        <a:t>R0,00</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100" b="0" i="0" u="none" strike="noStrike">
                          <a:solidFill>
                            <a:srgbClr val="000000"/>
                          </a:solidFill>
                          <a:effectLst/>
                          <a:latin typeface="Arial" charset="0"/>
                          <a:cs typeface="Arial" charset="0"/>
                        </a:rPr>
                        <a:t>R10 000 000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dirty="0">
                          <a:effectLst/>
                          <a:latin typeface="Arial" charset="0"/>
                          <a:ea typeface="Times New Roman" pitchFamily="18" charset="0"/>
                          <a:cs typeface="Arial" charset="0"/>
                        </a:rPr>
                        <a:t> </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41520">
                <a:tc>
                  <a:txBody>
                    <a:bodyPr/>
                    <a:lstStyle/>
                    <a:p>
                      <a:pPr algn="just">
                        <a:lnSpc>
                          <a:spcPct val="150000"/>
                        </a:lnSpc>
                        <a:spcAft>
                          <a:spcPts val="0"/>
                        </a:spcAft>
                      </a:pPr>
                      <a:r>
                        <a:rPr lang="en-GB" sz="1100">
                          <a:effectLst/>
                          <a:latin typeface="Arial" charset="0"/>
                          <a:ea typeface="Times New Roman" pitchFamily="18" charset="0"/>
                          <a:cs typeface="Arial" charset="0"/>
                        </a:rPr>
                        <a:t>Resuscitating Livestock operations on affected farms</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100" dirty="0">
                          <a:effectLst/>
                          <a:latin typeface="Arial" charset="0"/>
                          <a:ea typeface="Times New Roman" pitchFamily="18" charset="0"/>
                          <a:cs typeface="Arial" charset="0"/>
                        </a:rPr>
                        <a:t>R19 481 365</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charset="0"/>
                          <a:ea typeface="Times New Roman" pitchFamily="18" charset="0"/>
                          <a:cs typeface="Arial" charset="0"/>
                        </a:rPr>
                        <a:t>R2 000 000</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100" b="0" i="0" u="none" strike="noStrike">
                          <a:solidFill>
                            <a:srgbClr val="000000"/>
                          </a:solidFill>
                          <a:effectLst/>
                          <a:latin typeface="Arial" charset="0"/>
                          <a:cs typeface="Arial" charset="0"/>
                        </a:rPr>
                        <a:t>R17 141 165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dirty="0">
                          <a:effectLst/>
                          <a:latin typeface="Arial" charset="0"/>
                          <a:ea typeface="Times New Roman" pitchFamily="18" charset="0"/>
                          <a:cs typeface="Arial" charset="0"/>
                        </a:rPr>
                        <a:t>Mentorship (R1 000 000), </a:t>
                      </a:r>
                      <a:r>
                        <a:rPr lang="en-GB" sz="1100" dirty="0" err="1">
                          <a:effectLst/>
                          <a:latin typeface="Arial" charset="0"/>
                          <a:ea typeface="Times New Roman" pitchFamily="18" charset="0"/>
                          <a:cs typeface="Arial" charset="0"/>
                        </a:rPr>
                        <a:t>Letsima</a:t>
                      </a:r>
                      <a:r>
                        <a:rPr lang="en-GB" sz="1100" dirty="0">
                          <a:effectLst/>
                          <a:latin typeface="Arial" charset="0"/>
                          <a:ea typeface="Times New Roman" pitchFamily="18" charset="0"/>
                          <a:cs typeface="Arial" charset="0"/>
                        </a:rPr>
                        <a:t> Goat project (R1000 000)</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2943">
                <a:tc>
                  <a:txBody>
                    <a:bodyPr/>
                    <a:lstStyle/>
                    <a:p>
                      <a:pPr algn="just">
                        <a:lnSpc>
                          <a:spcPct val="150000"/>
                        </a:lnSpc>
                        <a:spcAft>
                          <a:spcPts val="0"/>
                        </a:spcAft>
                      </a:pPr>
                      <a:r>
                        <a:rPr lang="en-GB" sz="1100">
                          <a:effectLst/>
                          <a:latin typeface="Arial" charset="0"/>
                          <a:ea typeface="Times New Roman" pitchFamily="18" charset="0"/>
                          <a:cs typeface="Arial" charset="0"/>
                        </a:rPr>
                        <a:t>Sugar cane support initiative</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ZA" sz="1100">
                          <a:effectLst/>
                          <a:latin typeface="Arial" charset="0"/>
                          <a:ea typeface="Times New Roman" pitchFamily="18" charset="0"/>
                          <a:cs typeface="Arial" charset="0"/>
                        </a:rPr>
                        <a:t>R71 590 400</a:t>
                      </a: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charset="0"/>
                          <a:ea typeface="Times New Roman" pitchFamily="18" charset="0"/>
                          <a:cs typeface="Arial" charset="0"/>
                        </a:rPr>
                        <a:t>R0,00</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100" b="0" i="0" u="none" strike="noStrike">
                          <a:solidFill>
                            <a:srgbClr val="000000"/>
                          </a:solidFill>
                          <a:effectLst/>
                          <a:latin typeface="Arial" charset="0"/>
                          <a:cs typeface="Arial" charset="0"/>
                        </a:rPr>
                        <a:t>R71 590 400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100" dirty="0">
                          <a:effectLst/>
                          <a:latin typeface="Arial" charset="0"/>
                          <a:ea typeface="Times New Roman" pitchFamily="18" charset="0"/>
                          <a:cs typeface="Arial" charset="0"/>
                        </a:rPr>
                        <a:t> </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2943">
                <a:tc>
                  <a:txBody>
                    <a:bodyPr/>
                    <a:lstStyle/>
                    <a:p>
                      <a:pPr>
                        <a:spcAft>
                          <a:spcPts val="0"/>
                        </a:spcAft>
                      </a:pPr>
                      <a:r>
                        <a:rPr lang="en-GB" sz="1100" b="1">
                          <a:effectLst/>
                          <a:latin typeface="Arial" charset="0"/>
                          <a:ea typeface="Times New Roman" pitchFamily="18" charset="0"/>
                          <a:cs typeface="Arial" charset="0"/>
                        </a:rPr>
                        <a:t> </a:t>
                      </a:r>
                      <a:endParaRPr lang="en-ZA" sz="110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A" sz="1100" b="1" i="0" u="none" strike="noStrike" dirty="0">
                          <a:solidFill>
                            <a:srgbClr val="000000"/>
                          </a:solidFill>
                          <a:effectLst/>
                          <a:latin typeface="Arial" charset="0"/>
                          <a:cs typeface="Arial" charset="0"/>
                        </a:rPr>
                        <a:t>R214 647 265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ZA" sz="1100" b="1" i="0" u="none" strike="noStrike">
                          <a:solidFill>
                            <a:srgbClr val="000000"/>
                          </a:solidFill>
                          <a:effectLst/>
                          <a:latin typeface="Arial" charset="0"/>
                          <a:cs typeface="Arial" charset="0"/>
                        </a:rPr>
                        <a:t>R60 524 000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ZA" sz="1100" b="1" i="0" u="none" strike="noStrike" dirty="0">
                          <a:solidFill>
                            <a:srgbClr val="000000"/>
                          </a:solidFill>
                          <a:effectLst/>
                          <a:latin typeface="Arial" charset="0"/>
                          <a:cs typeface="Arial" charset="0"/>
                        </a:rPr>
                        <a:t>R154 123 265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Aft>
                          <a:spcPts val="0"/>
                        </a:spcAft>
                      </a:pPr>
                      <a:r>
                        <a:rPr lang="en-GB" sz="1100" b="1" dirty="0">
                          <a:effectLst/>
                          <a:latin typeface="Arial" charset="0"/>
                          <a:ea typeface="Times New Roman" pitchFamily="18" charset="0"/>
                          <a:cs typeface="Arial" charset="0"/>
                        </a:rPr>
                        <a:t> </a:t>
                      </a:r>
                      <a:endParaRPr lang="en-ZA" sz="1100" dirty="0">
                        <a:effectLst/>
                        <a:latin typeface="Arial" charset="0"/>
                        <a:ea typeface="Times New Roman" pitchFamily="18" charset="0"/>
                        <a:cs typeface="Arial" charset="0"/>
                      </a:endParaRPr>
                    </a:p>
                  </a:txBody>
                  <a:tcPr marL="55647" marR="556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bl>
          </a:graphicData>
        </a:graphic>
      </p:graphicFrame>
      <p:pic>
        <p:nvPicPr>
          <p:cNvPr id="62541" name="Picture 6">
            <a:extLst>
              <a:ext uri="{FF2B5EF4-FFF2-40B4-BE49-F238E27FC236}">
                <a16:creationId xmlns:a16="http://schemas.microsoft.com/office/drawing/2014/main" id="{70CD0DFF-E34D-9FEF-364A-5386E7945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18430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2">
            <a:extLst>
              <a:ext uri="{FF2B5EF4-FFF2-40B4-BE49-F238E27FC236}">
                <a16:creationId xmlns:a16="http://schemas.microsoft.com/office/drawing/2014/main" id="{9B8F578C-7518-6FA7-B30F-76BA918AAB5E}"/>
              </a:ext>
            </a:extLst>
          </p:cNvPr>
          <p:cNvSpPr txBox="1"/>
          <p:nvPr/>
        </p:nvSpPr>
        <p:spPr>
          <a:xfrm>
            <a:off x="2338388" y="314325"/>
            <a:ext cx="8496300" cy="473075"/>
          </a:xfrm>
          <a:prstGeom prst="rect">
            <a:avLst/>
          </a:prstGeom>
          <a:noFill/>
          <a:ln w="28575">
            <a:solidFill>
              <a:srgbClr val="00B050"/>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800" b="1" dirty="0">
                <a:solidFill>
                  <a:prstClr val="black"/>
                </a:solidFill>
                <a:effectLst>
                  <a:outerShdw blurRad="38100" dist="38100" dir="2700000" algn="tl">
                    <a:srgbClr val="000000">
                      <a:alpha val="43137"/>
                    </a:srgbClr>
                  </a:outerShdw>
                </a:effectLst>
                <a:latin typeface="Arial" charset="0"/>
                <a:cs typeface="Arial" charset="0"/>
                <a:sym typeface="+mn-ea"/>
              </a:rPr>
              <a:t>SHORT TERM BUDGET REPRIORITIZATION</a:t>
            </a:r>
          </a:p>
        </p:txBody>
      </p:sp>
    </p:spTree>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9">
            <a:extLst>
              <a:ext uri="{FF2B5EF4-FFF2-40B4-BE49-F238E27FC236}">
                <a16:creationId xmlns:a16="http://schemas.microsoft.com/office/drawing/2014/main" id="{EFA4B743-EA11-8784-8FB7-C9D5AF391EE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A4B4C815-2C64-4A92-99C1-891EA8B427CA}" type="slidenum">
              <a:rPr lang="en-US" altLang="en-US" sz="1600">
                <a:solidFill>
                  <a:srgbClr val="FFFFFF"/>
                </a:solidFill>
                <a:latin typeface="Calibri" panose="020F0502020204030204" pitchFamily="34" charset="0"/>
              </a:rPr>
              <a:pPr/>
              <a:t>35</a:t>
            </a:fld>
            <a:endParaRPr lang="en-US" altLang="en-US" sz="1600">
              <a:solidFill>
                <a:srgbClr val="FFFFFF"/>
              </a:solidFill>
              <a:latin typeface="Calibri" panose="020F0502020204030204" pitchFamily="34" charset="0"/>
            </a:endParaRPr>
          </a:p>
        </p:txBody>
      </p:sp>
      <p:sp>
        <p:nvSpPr>
          <p:cNvPr id="63491" name="Content Placeholder 4">
            <a:extLst>
              <a:ext uri="{FF2B5EF4-FFF2-40B4-BE49-F238E27FC236}">
                <a16:creationId xmlns:a16="http://schemas.microsoft.com/office/drawing/2014/main" id="{ABCB225E-FBA0-6569-A0F9-067D29A8DDCC}"/>
              </a:ext>
            </a:extLst>
          </p:cNvPr>
          <p:cNvSpPr>
            <a:spLocks noGrp="1" noChangeArrowheads="1"/>
          </p:cNvSpPr>
          <p:nvPr>
            <p:ph idx="1"/>
          </p:nvPr>
        </p:nvSpPr>
        <p:spPr>
          <a:xfrm>
            <a:off x="1558925" y="668338"/>
            <a:ext cx="9039225" cy="5586412"/>
          </a:xfrm>
        </p:spPr>
        <p:txBody>
          <a:bodyPr/>
          <a:lstStyle/>
          <a:p>
            <a:pPr marL="0" indent="0" algn="ctr" eaLnBrk="1" hangingPunct="1">
              <a:lnSpc>
                <a:spcPct val="150000"/>
              </a:lnSpc>
              <a:buFont typeface="Arial" panose="020B0604020202020204" pitchFamily="34" charset="0"/>
              <a:buNone/>
            </a:pPr>
            <a:r>
              <a:rPr lang="en-GB" altLang="en-US" sz="2000" b="1">
                <a:latin typeface="Arial" panose="020B0604020202020204" pitchFamily="34" charset="0"/>
                <a:cs typeface="Times New Roman" panose="02020603050405020304" pitchFamily="18" charset="0"/>
              </a:rPr>
              <a:t>MEDIUM TO LONG-TERM INTERVENTIONS:</a:t>
            </a:r>
            <a:endParaRPr lang="en-ZA" altLang="en-US" sz="2000" b="1">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A78F15A0-9316-F8D1-2F88-171B326F95FC}"/>
              </a:ext>
            </a:extLst>
          </p:cNvPr>
          <p:cNvGraphicFramePr>
            <a:graphicFrameLocks noGrp="1"/>
          </p:cNvGraphicFramePr>
          <p:nvPr/>
        </p:nvGraphicFramePr>
        <p:xfrm>
          <a:off x="295275" y="1222375"/>
          <a:ext cx="11791950" cy="5499100"/>
        </p:xfrm>
        <a:graphic>
          <a:graphicData uri="http://schemas.openxmlformats.org/drawingml/2006/table">
            <a:tbl>
              <a:tblPr firstRow="1" firstCol="1" bandRow="1"/>
              <a:tblGrid>
                <a:gridCol w="2652330">
                  <a:extLst>
                    <a:ext uri="{9D8B030D-6E8A-4147-A177-3AD203B41FA5}">
                      <a16:colId xmlns:a16="http://schemas.microsoft.com/office/drawing/2014/main" val="20000"/>
                    </a:ext>
                  </a:extLst>
                </a:gridCol>
                <a:gridCol w="3162643">
                  <a:extLst>
                    <a:ext uri="{9D8B030D-6E8A-4147-A177-3AD203B41FA5}">
                      <a16:colId xmlns:a16="http://schemas.microsoft.com/office/drawing/2014/main" val="20001"/>
                    </a:ext>
                  </a:extLst>
                </a:gridCol>
                <a:gridCol w="1761652">
                  <a:extLst>
                    <a:ext uri="{9D8B030D-6E8A-4147-A177-3AD203B41FA5}">
                      <a16:colId xmlns:a16="http://schemas.microsoft.com/office/drawing/2014/main" val="20002"/>
                    </a:ext>
                  </a:extLst>
                </a:gridCol>
                <a:gridCol w="1605550">
                  <a:extLst>
                    <a:ext uri="{9D8B030D-6E8A-4147-A177-3AD203B41FA5}">
                      <a16:colId xmlns:a16="http://schemas.microsoft.com/office/drawing/2014/main" val="20003"/>
                    </a:ext>
                  </a:extLst>
                </a:gridCol>
                <a:gridCol w="1325263">
                  <a:extLst>
                    <a:ext uri="{9D8B030D-6E8A-4147-A177-3AD203B41FA5}">
                      <a16:colId xmlns:a16="http://schemas.microsoft.com/office/drawing/2014/main" val="20004"/>
                    </a:ext>
                  </a:extLst>
                </a:gridCol>
                <a:gridCol w="1284512">
                  <a:extLst>
                    <a:ext uri="{9D8B030D-6E8A-4147-A177-3AD203B41FA5}">
                      <a16:colId xmlns:a16="http://schemas.microsoft.com/office/drawing/2014/main" val="20005"/>
                    </a:ext>
                  </a:extLst>
                </a:gridCol>
              </a:tblGrid>
              <a:tr h="536839">
                <a:tc>
                  <a:txBody>
                    <a:bodyPr/>
                    <a:lstStyle/>
                    <a:p>
                      <a:pPr algn="just">
                        <a:lnSpc>
                          <a:spcPct val="150000"/>
                        </a:lnSpc>
                        <a:spcAft>
                          <a:spcPts val="0"/>
                        </a:spcAft>
                      </a:pPr>
                      <a:r>
                        <a:rPr lang="en-GB" sz="1000" b="1" dirty="0">
                          <a:solidFill>
                            <a:srgbClr val="FFFFFF"/>
                          </a:solidFill>
                          <a:effectLst/>
                          <a:latin typeface="Arial" charset="0"/>
                          <a:ea typeface="Times New Roman" pitchFamily="18" charset="0"/>
                          <a:cs typeface="Arial" charset="0"/>
                        </a:rPr>
                        <a:t>Intervention</a:t>
                      </a:r>
                      <a:endParaRPr lang="en-ZA" sz="10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50000"/>
                        </a:lnSpc>
                        <a:spcAft>
                          <a:spcPts val="0"/>
                        </a:spcAft>
                      </a:pPr>
                      <a:r>
                        <a:rPr lang="en-GB" sz="1000" b="1" dirty="0">
                          <a:solidFill>
                            <a:srgbClr val="FFFFFF"/>
                          </a:solidFill>
                          <a:effectLst/>
                          <a:latin typeface="Arial" charset="0"/>
                          <a:ea typeface="Times New Roman" pitchFamily="18" charset="0"/>
                          <a:cs typeface="Arial" charset="0"/>
                        </a:rPr>
                        <a:t>Details of Intervention</a:t>
                      </a:r>
                      <a:endParaRPr lang="en-ZA" sz="10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50000"/>
                        </a:lnSpc>
                        <a:spcAft>
                          <a:spcPts val="0"/>
                        </a:spcAft>
                      </a:pPr>
                      <a:r>
                        <a:rPr lang="en-GB" sz="1000" b="1">
                          <a:solidFill>
                            <a:srgbClr val="FFFFFF"/>
                          </a:solidFill>
                          <a:effectLst/>
                          <a:latin typeface="Arial" charset="0"/>
                          <a:ea typeface="Times New Roman" pitchFamily="18" charset="0"/>
                          <a:cs typeface="Arial" charset="0"/>
                        </a:rPr>
                        <a:t>No. of Farmers/ People Affected</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50000"/>
                        </a:lnSpc>
                        <a:spcAft>
                          <a:spcPts val="0"/>
                        </a:spcAft>
                      </a:pPr>
                      <a:r>
                        <a:rPr lang="en-GB" sz="1000" b="1">
                          <a:solidFill>
                            <a:srgbClr val="FFFFFF"/>
                          </a:solidFill>
                          <a:effectLst/>
                          <a:latin typeface="Arial" charset="0"/>
                          <a:ea typeface="Times New Roman" pitchFamily="18" charset="0"/>
                          <a:cs typeface="Arial" charset="0"/>
                        </a:rPr>
                        <a:t>Quantification of Intervention</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50000"/>
                        </a:lnSpc>
                        <a:spcAft>
                          <a:spcPts val="0"/>
                        </a:spcAft>
                      </a:pPr>
                      <a:r>
                        <a:rPr lang="en-GB" sz="1000" b="1">
                          <a:solidFill>
                            <a:srgbClr val="FFFFFF"/>
                          </a:solidFill>
                          <a:effectLst/>
                          <a:latin typeface="Arial" charset="0"/>
                          <a:ea typeface="Times New Roman" pitchFamily="18" charset="0"/>
                          <a:cs typeface="Arial" charset="0"/>
                        </a:rPr>
                        <a:t>Resources Required</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just">
                        <a:lnSpc>
                          <a:spcPct val="150000"/>
                        </a:lnSpc>
                        <a:spcAft>
                          <a:spcPts val="0"/>
                        </a:spcAft>
                      </a:pPr>
                      <a:r>
                        <a:rPr lang="en-GB" sz="1000" b="1">
                          <a:solidFill>
                            <a:srgbClr val="FFFFFF"/>
                          </a:solidFill>
                          <a:effectLst/>
                          <a:latin typeface="Arial" charset="0"/>
                          <a:ea typeface="Times New Roman" pitchFamily="18" charset="0"/>
                          <a:cs typeface="Arial" charset="0"/>
                        </a:rPr>
                        <a:t>Responsible</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822931">
                <a:tc>
                  <a:txBody>
                    <a:bodyPr/>
                    <a:lstStyle/>
                    <a:p>
                      <a:pPr algn="just">
                        <a:lnSpc>
                          <a:spcPct val="150000"/>
                        </a:lnSpc>
                        <a:spcAft>
                          <a:spcPts val="0"/>
                        </a:spcAft>
                      </a:pPr>
                      <a:r>
                        <a:rPr lang="en-GB" sz="1000" dirty="0">
                          <a:effectLst/>
                          <a:latin typeface="Arial" charset="0"/>
                          <a:ea typeface="Times New Roman" pitchFamily="18" charset="0"/>
                          <a:cs typeface="Arial" charset="0"/>
                        </a:rPr>
                        <a:t>Replanting programme (production input support for crop enterprises)</a:t>
                      </a:r>
                      <a:endParaRPr lang="en-ZA" sz="10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effectLst/>
                          <a:latin typeface="Arial" charset="0"/>
                          <a:ea typeface="Times New Roman" pitchFamily="18" charset="0"/>
                          <a:cs typeface="Arial" charset="0"/>
                        </a:rPr>
                        <a:t>Assistance with production inputs (Seeds, chemicals &amp; basal fertilizer) and Mechanization</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solidFill>
                            <a:schemeClr val="tx1"/>
                          </a:solidFill>
                          <a:effectLst/>
                          <a:latin typeface="Arial" charset="0"/>
                          <a:ea typeface="Times New Roman" pitchFamily="18" charset="0"/>
                          <a:cs typeface="Arial" charset="0"/>
                        </a:rPr>
                        <a:t>772 farmers to be supported</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solidFill>
                            <a:schemeClr val="tx1"/>
                          </a:solidFill>
                          <a:effectLst/>
                          <a:latin typeface="Arial" charset="0"/>
                          <a:ea typeface="Times New Roman" pitchFamily="18" charset="0"/>
                          <a:cs typeface="Arial" charset="0"/>
                        </a:rPr>
                        <a:t>5 789ha</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000">
                          <a:solidFill>
                            <a:schemeClr val="tx1"/>
                          </a:solidFill>
                          <a:effectLst/>
                          <a:latin typeface="Arial" charset="0"/>
                          <a:ea typeface="Times New Roman" pitchFamily="18" charset="0"/>
                          <a:cs typeface="Arial" charset="0"/>
                        </a:rPr>
                        <a:t>R75 257 000</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000">
                          <a:effectLst/>
                          <a:latin typeface="Arial" charset="0"/>
                          <a:ea typeface="Times New Roman" pitchFamily="18" charset="0"/>
                          <a:cs typeface="Arial" charset="0"/>
                        </a:rPr>
                        <a:t>DARD and DALRRD</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2931">
                <a:tc>
                  <a:txBody>
                    <a:bodyPr/>
                    <a:lstStyle/>
                    <a:p>
                      <a:pPr algn="just">
                        <a:lnSpc>
                          <a:spcPct val="150000"/>
                        </a:lnSpc>
                        <a:spcAft>
                          <a:spcPts val="0"/>
                        </a:spcAft>
                      </a:pPr>
                      <a:r>
                        <a:rPr lang="en-GB" sz="1000" dirty="0">
                          <a:effectLst/>
                          <a:latin typeface="Arial" charset="0"/>
                          <a:ea typeface="Times New Roman" pitchFamily="18" charset="0"/>
                          <a:cs typeface="Arial" charset="0"/>
                        </a:rPr>
                        <a:t>Expansion of household food security programme (household garden packages)</a:t>
                      </a:r>
                      <a:endParaRPr lang="en-ZA" sz="10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dirty="0">
                          <a:effectLst/>
                          <a:latin typeface="Arial" charset="0"/>
                          <a:ea typeface="Times New Roman" pitchFamily="18" charset="0"/>
                          <a:cs typeface="Arial" charset="0"/>
                        </a:rPr>
                        <a:t>Garden Tools, production inputs, fencing and water tanks</a:t>
                      </a:r>
                      <a:endParaRPr lang="en-ZA" sz="10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solidFill>
                            <a:schemeClr val="tx1"/>
                          </a:solidFill>
                          <a:effectLst/>
                          <a:latin typeface="Arial" charset="0"/>
                          <a:ea typeface="Times New Roman" pitchFamily="18" charset="0"/>
                          <a:cs typeface="Arial" charset="0"/>
                        </a:rPr>
                        <a:t>1 500 households</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dirty="0">
                          <a:solidFill>
                            <a:schemeClr val="tx1"/>
                          </a:solidFill>
                          <a:effectLst/>
                          <a:latin typeface="Arial" charset="0"/>
                          <a:ea typeface="Times New Roman" pitchFamily="18" charset="0"/>
                          <a:cs typeface="Arial" charset="0"/>
                        </a:rPr>
                        <a:t>1 500 set of Food Security Packs</a:t>
                      </a:r>
                      <a:endParaRPr lang="en-ZA" sz="1000" dirty="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000">
                          <a:solidFill>
                            <a:schemeClr val="tx1"/>
                          </a:solidFill>
                          <a:effectLst/>
                          <a:latin typeface="Arial" charset="0"/>
                          <a:ea typeface="Times New Roman" pitchFamily="18" charset="0"/>
                          <a:cs typeface="Arial" charset="0"/>
                        </a:rPr>
                        <a:t>R15 000 000</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000">
                          <a:effectLst/>
                          <a:latin typeface="Arial" charset="0"/>
                          <a:ea typeface="Times New Roman" pitchFamily="18" charset="0"/>
                          <a:cs typeface="Arial" charset="0"/>
                        </a:rPr>
                        <a:t>DARD and DALRRD</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36839">
                <a:tc rowSpan="5">
                  <a:txBody>
                    <a:bodyPr/>
                    <a:lstStyle/>
                    <a:p>
                      <a:pPr algn="just">
                        <a:lnSpc>
                          <a:spcPct val="150000"/>
                        </a:lnSpc>
                        <a:spcAft>
                          <a:spcPts val="0"/>
                        </a:spcAft>
                      </a:pPr>
                      <a:r>
                        <a:rPr lang="en-GB" sz="1000" dirty="0">
                          <a:effectLst/>
                          <a:latin typeface="Arial" charset="0"/>
                          <a:ea typeface="Times New Roman" pitchFamily="18" charset="0"/>
                          <a:cs typeface="Arial" charset="0"/>
                        </a:rPr>
                        <a:t>Farm infrastructure rebuild (fencing, irrigation, tunnels, livestock production housing, </a:t>
                      </a:r>
                      <a:r>
                        <a:rPr lang="en-GB" sz="1000" dirty="0" err="1">
                          <a:effectLst/>
                          <a:latin typeface="Arial" charset="0"/>
                          <a:ea typeface="Times New Roman" pitchFamily="18" charset="0"/>
                          <a:cs typeface="Arial" charset="0"/>
                        </a:rPr>
                        <a:t>diptanks</a:t>
                      </a:r>
                      <a:r>
                        <a:rPr lang="en-GB" sz="1000" dirty="0">
                          <a:effectLst/>
                          <a:latin typeface="Arial" charset="0"/>
                          <a:ea typeface="Times New Roman" pitchFamily="18" charset="0"/>
                          <a:cs typeface="Arial" charset="0"/>
                        </a:rPr>
                        <a:t> etc.)</a:t>
                      </a:r>
                      <a:endParaRPr lang="en-ZA" sz="10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effectLst/>
                          <a:latin typeface="Arial" charset="0"/>
                          <a:ea typeface="Times New Roman" pitchFamily="18" charset="0"/>
                          <a:cs typeface="Arial" charset="0"/>
                        </a:rPr>
                        <a:t>Rehabilitation of the Tunnels</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solidFill>
                            <a:schemeClr val="tx1"/>
                          </a:solidFill>
                          <a:effectLst/>
                          <a:latin typeface="Arial" charset="0"/>
                          <a:ea typeface="Times New Roman" pitchFamily="18" charset="0"/>
                          <a:cs typeface="Arial" charset="0"/>
                        </a:rPr>
                        <a:t>8 Projects</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solidFill>
                            <a:schemeClr val="tx1"/>
                          </a:solidFill>
                          <a:effectLst/>
                          <a:latin typeface="Arial" charset="0"/>
                          <a:ea typeface="Times New Roman" pitchFamily="18" charset="0"/>
                          <a:cs typeface="Arial" charset="0"/>
                        </a:rPr>
                        <a:t>35 Tunnels to be erected</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solidFill>
                            <a:schemeClr val="tx1"/>
                          </a:solidFill>
                          <a:effectLst/>
                          <a:latin typeface="Arial" charset="0"/>
                          <a:ea typeface="Times New Roman" pitchFamily="18" charset="0"/>
                          <a:cs typeface="Arial" charset="0"/>
                        </a:rPr>
                        <a:t>R7 000 000</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just">
                        <a:lnSpc>
                          <a:spcPct val="150000"/>
                        </a:lnSpc>
                        <a:spcAft>
                          <a:spcPts val="0"/>
                        </a:spcAft>
                      </a:pPr>
                      <a:r>
                        <a:rPr lang="en-GB" sz="1000" dirty="0">
                          <a:effectLst/>
                          <a:latin typeface="Arial" charset="0"/>
                          <a:ea typeface="Times New Roman" pitchFamily="18" charset="0"/>
                          <a:cs typeface="Arial" charset="0"/>
                        </a:rPr>
                        <a:t>DARD and DALRRD</a:t>
                      </a:r>
                      <a:endParaRPr lang="en-ZA" sz="10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36839">
                <a:tc vMerge="1">
                  <a:txBody>
                    <a:bodyPr/>
                    <a:lstStyle/>
                    <a:p>
                      <a:endParaRPr lang="en-US"/>
                    </a:p>
                  </a:txBody>
                  <a:tcPr/>
                </a:tc>
                <a:tc>
                  <a:txBody>
                    <a:bodyPr/>
                    <a:lstStyle/>
                    <a:p>
                      <a:pPr algn="just">
                        <a:lnSpc>
                          <a:spcPct val="150000"/>
                        </a:lnSpc>
                        <a:spcAft>
                          <a:spcPts val="0"/>
                        </a:spcAft>
                      </a:pPr>
                      <a:r>
                        <a:rPr lang="en-GB" sz="1000">
                          <a:effectLst/>
                          <a:latin typeface="Arial" charset="0"/>
                          <a:ea typeface="Times New Roman" pitchFamily="18" charset="0"/>
                          <a:cs typeface="Arial" charset="0"/>
                        </a:rPr>
                        <a:t>Rehabilitation of the Fencing</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solidFill>
                            <a:schemeClr val="tx1"/>
                          </a:solidFill>
                          <a:effectLst/>
                          <a:latin typeface="Arial" charset="0"/>
                          <a:ea typeface="Times New Roman" pitchFamily="18" charset="0"/>
                          <a:cs typeface="Arial" charset="0"/>
                        </a:rPr>
                        <a:t>26 Projects to be fenced</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solidFill>
                            <a:schemeClr val="tx1"/>
                          </a:solidFill>
                          <a:effectLst/>
                          <a:latin typeface="Arial" charset="0"/>
                          <a:ea typeface="Times New Roman" pitchFamily="18" charset="0"/>
                          <a:cs typeface="Arial" charset="0"/>
                        </a:rPr>
                        <a:t>33,5 Km</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solidFill>
                            <a:schemeClr val="tx1"/>
                          </a:solidFill>
                          <a:effectLst/>
                          <a:latin typeface="Arial" charset="0"/>
                          <a:ea typeface="Times New Roman" pitchFamily="18" charset="0"/>
                          <a:cs typeface="Arial" charset="0"/>
                        </a:rPr>
                        <a:t>R3 224 000</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536839">
                <a:tc vMerge="1">
                  <a:txBody>
                    <a:bodyPr/>
                    <a:lstStyle/>
                    <a:p>
                      <a:endParaRPr lang="en-US"/>
                    </a:p>
                  </a:txBody>
                  <a:tcPr/>
                </a:tc>
                <a:tc>
                  <a:txBody>
                    <a:bodyPr/>
                    <a:lstStyle/>
                    <a:p>
                      <a:pPr algn="just">
                        <a:lnSpc>
                          <a:spcPct val="150000"/>
                        </a:lnSpc>
                        <a:spcAft>
                          <a:spcPts val="0"/>
                        </a:spcAft>
                      </a:pPr>
                      <a:r>
                        <a:rPr lang="en-GB" sz="1000">
                          <a:effectLst/>
                          <a:latin typeface="Arial" charset="0"/>
                          <a:ea typeface="Times New Roman" pitchFamily="18" charset="0"/>
                          <a:cs typeface="Arial" charset="0"/>
                        </a:rPr>
                        <a:t>Rehabilitation of the Irrigation </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solidFill>
                            <a:schemeClr val="tx1"/>
                          </a:solidFill>
                          <a:effectLst/>
                          <a:latin typeface="Arial" charset="0"/>
                          <a:ea typeface="Times New Roman" pitchFamily="18" charset="0"/>
                          <a:cs typeface="Arial" charset="0"/>
                        </a:rPr>
                        <a:t>16 Projects</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dirty="0">
                          <a:solidFill>
                            <a:schemeClr val="tx1"/>
                          </a:solidFill>
                          <a:effectLst/>
                          <a:latin typeface="Arial" charset="0"/>
                          <a:ea typeface="Times New Roman" pitchFamily="18" charset="0"/>
                          <a:cs typeface="Arial" charset="0"/>
                        </a:rPr>
                        <a:t>Rehabilitation of 57ha </a:t>
                      </a:r>
                      <a:endParaRPr lang="en-ZA" sz="1000" dirty="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solidFill>
                            <a:schemeClr val="tx1"/>
                          </a:solidFill>
                          <a:effectLst/>
                          <a:latin typeface="Arial" charset="0"/>
                          <a:ea typeface="Times New Roman" pitchFamily="18" charset="0"/>
                          <a:cs typeface="Arial" charset="0"/>
                        </a:rPr>
                        <a:t>R5 670 000</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r h="536839">
                <a:tc vMerge="1">
                  <a:txBody>
                    <a:bodyPr/>
                    <a:lstStyle/>
                    <a:p>
                      <a:endParaRPr lang="en-US"/>
                    </a:p>
                  </a:txBody>
                  <a:tcPr/>
                </a:tc>
                <a:tc>
                  <a:txBody>
                    <a:bodyPr/>
                    <a:lstStyle/>
                    <a:p>
                      <a:pPr algn="just">
                        <a:lnSpc>
                          <a:spcPct val="150000"/>
                        </a:lnSpc>
                        <a:spcAft>
                          <a:spcPts val="0"/>
                        </a:spcAft>
                      </a:pPr>
                      <a:r>
                        <a:rPr lang="en-GB" sz="1000">
                          <a:effectLst/>
                          <a:latin typeface="Arial" charset="0"/>
                          <a:ea typeface="Times New Roman" pitchFamily="18" charset="0"/>
                          <a:cs typeface="Arial" charset="0"/>
                        </a:rPr>
                        <a:t>Animal Housing </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solidFill>
                            <a:schemeClr val="tx1"/>
                          </a:solidFill>
                          <a:effectLst/>
                          <a:latin typeface="Arial" charset="0"/>
                          <a:ea typeface="Times New Roman" pitchFamily="18" charset="0"/>
                          <a:cs typeface="Arial" charset="0"/>
                        </a:rPr>
                        <a:t>14 Projects</a:t>
                      </a:r>
                      <a:endParaRPr lang="en-ZA" sz="100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dirty="0">
                          <a:solidFill>
                            <a:schemeClr val="tx1"/>
                          </a:solidFill>
                          <a:effectLst/>
                          <a:latin typeface="Arial" charset="0"/>
                          <a:ea typeface="Times New Roman" pitchFamily="18" charset="0"/>
                          <a:cs typeface="Arial" charset="0"/>
                        </a:rPr>
                        <a:t>14 animal houses  rehabilitation</a:t>
                      </a:r>
                      <a:endParaRPr lang="en-ZA" sz="1000" dirty="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dirty="0">
                          <a:solidFill>
                            <a:schemeClr val="tx1"/>
                          </a:solidFill>
                          <a:effectLst/>
                          <a:latin typeface="Arial" charset="0"/>
                          <a:ea typeface="Times New Roman" pitchFamily="18" charset="0"/>
                          <a:cs typeface="Arial" charset="0"/>
                        </a:rPr>
                        <a:t>R3 038000</a:t>
                      </a:r>
                      <a:endParaRPr lang="en-ZA" sz="1000" dirty="0">
                        <a:solidFill>
                          <a:schemeClr val="tx1"/>
                        </a:solidFill>
                        <a:effectLst/>
                        <a:latin typeface="Arial" charset="0"/>
                        <a:ea typeface="Times New Roman" pitchFamily="18"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6"/>
                  </a:ext>
                </a:extLst>
              </a:tr>
              <a:tr h="381456">
                <a:tc vMerge="1">
                  <a:txBody>
                    <a:bodyPr/>
                    <a:lstStyle/>
                    <a:p>
                      <a:endParaRPr lang="en-US"/>
                    </a:p>
                  </a:txBody>
                  <a:tcPr/>
                </a:tc>
                <a:tc>
                  <a:txBody>
                    <a:bodyPr/>
                    <a:lstStyle/>
                    <a:p>
                      <a:pPr algn="just">
                        <a:lnSpc>
                          <a:spcPct val="150000"/>
                        </a:lnSpc>
                        <a:spcAft>
                          <a:spcPts val="0"/>
                        </a:spcAft>
                      </a:pPr>
                      <a:r>
                        <a:rPr lang="en-GB" sz="1000">
                          <a:effectLst/>
                          <a:latin typeface="Arial" charset="0"/>
                          <a:ea typeface="Times New Roman" pitchFamily="18" charset="0"/>
                          <a:cs typeface="Arial" charset="0"/>
                        </a:rPr>
                        <a:t>Dip Tank</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1000">
                          <a:solidFill>
                            <a:schemeClr val="tx1"/>
                          </a:solidFill>
                          <a:effectLst/>
                          <a:latin typeface="Arial" charset="0"/>
                          <a:ea typeface="Times New Roman" pitchFamily="18" charset="0"/>
                          <a:cs typeface="Arial" charset="0"/>
                        </a:rPr>
                        <a:t>17 Projects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ZA" sz="1000" dirty="0">
                          <a:solidFill>
                            <a:schemeClr val="tx1"/>
                          </a:solidFill>
                          <a:effectLst/>
                          <a:latin typeface="Arial" charset="0"/>
                          <a:ea typeface="Times New Roman" pitchFamily="18" charset="0"/>
                          <a:cs typeface="Arial" charset="0"/>
                        </a:rPr>
                        <a:t>17 Dip tanks rehabilitation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ZA" sz="1000" dirty="0">
                          <a:solidFill>
                            <a:schemeClr val="tx1"/>
                          </a:solidFill>
                          <a:effectLst/>
                          <a:latin typeface="Arial" charset="0"/>
                          <a:ea typeface="Times New Roman" pitchFamily="18" charset="0"/>
                          <a:cs typeface="Arial" charset="0"/>
                        </a:rPr>
                        <a:t>R2 707 300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7"/>
                  </a:ext>
                </a:extLst>
              </a:tr>
              <a:tr h="536839">
                <a:tc>
                  <a:txBody>
                    <a:bodyPr/>
                    <a:lstStyle/>
                    <a:p>
                      <a:pPr algn="just">
                        <a:lnSpc>
                          <a:spcPct val="150000"/>
                        </a:lnSpc>
                        <a:spcAft>
                          <a:spcPts val="0"/>
                        </a:spcAft>
                      </a:pPr>
                      <a:r>
                        <a:rPr lang="en-GB" sz="1000">
                          <a:effectLst/>
                          <a:latin typeface="Arial" charset="0"/>
                          <a:ea typeface="Times New Roman" pitchFamily="18" charset="0"/>
                          <a:cs typeface="Arial" charset="0"/>
                        </a:rPr>
                        <a:t>Rehabilitation programmes / land restorations</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effectLst/>
                          <a:latin typeface="Arial" charset="0"/>
                          <a:ea typeface="Times New Roman" pitchFamily="18" charset="0"/>
                          <a:cs typeface="Arial" charset="0"/>
                        </a:rPr>
                        <a:t>Establishment of contours</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a:solidFill>
                            <a:schemeClr val="tx1"/>
                          </a:solidFill>
                          <a:effectLst/>
                          <a:latin typeface="Arial" charset="0"/>
                          <a:ea typeface="Times New Roman" pitchFamily="18" charset="0"/>
                          <a:cs typeface="Arial" charset="0"/>
                        </a:rPr>
                        <a:t>To be assessed</a:t>
                      </a:r>
                      <a:endParaRPr lang="en-ZA" sz="1000">
                        <a:solidFill>
                          <a:schemeClr val="tx1"/>
                        </a:solidFill>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dirty="0">
                          <a:solidFill>
                            <a:schemeClr val="tx1"/>
                          </a:solidFill>
                          <a:effectLst/>
                          <a:latin typeface="Arial" charset="0"/>
                          <a:ea typeface="Times New Roman" pitchFamily="18" charset="0"/>
                          <a:cs typeface="Arial" charset="0"/>
                        </a:rPr>
                        <a:t>To be assessed</a:t>
                      </a:r>
                      <a:endParaRPr lang="en-ZA" sz="1000" dirty="0">
                        <a:solidFill>
                          <a:schemeClr val="tx1"/>
                        </a:solidFill>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dirty="0">
                          <a:solidFill>
                            <a:schemeClr val="tx1"/>
                          </a:solidFill>
                          <a:effectLst/>
                          <a:latin typeface="Arial" charset="0"/>
                          <a:ea typeface="Times New Roman" pitchFamily="18" charset="0"/>
                          <a:cs typeface="Arial" charset="0"/>
                        </a:rPr>
                        <a:t>To be assessed</a:t>
                      </a:r>
                      <a:endParaRPr lang="en-ZA" sz="1000" dirty="0">
                        <a:solidFill>
                          <a:schemeClr val="tx1"/>
                        </a:solidFill>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1000" dirty="0">
                          <a:effectLst/>
                          <a:latin typeface="Arial" charset="0"/>
                          <a:ea typeface="Times New Roman" pitchFamily="18" charset="0"/>
                          <a:cs typeface="Arial" charset="0"/>
                        </a:rPr>
                        <a:t>DARD </a:t>
                      </a:r>
                      <a:endParaRPr lang="en-ZA" sz="10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0747">
                <a:tc gridSpan="2">
                  <a:txBody>
                    <a:bodyPr/>
                    <a:lstStyle/>
                    <a:p>
                      <a:pPr algn="just">
                        <a:lnSpc>
                          <a:spcPct val="150000"/>
                        </a:lnSpc>
                        <a:spcAft>
                          <a:spcPts val="0"/>
                        </a:spcAft>
                      </a:pPr>
                      <a:r>
                        <a:rPr lang="en-GB" sz="1000" b="1" dirty="0">
                          <a:effectLst/>
                          <a:latin typeface="Arial" charset="0"/>
                          <a:ea typeface="Times New Roman" pitchFamily="18" charset="0"/>
                          <a:cs typeface="Arial" charset="0"/>
                        </a:rPr>
                        <a:t>TOTAL BUDGET REQUIRED</a:t>
                      </a:r>
                      <a:endParaRPr lang="en-ZA" sz="10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algn="just">
                        <a:lnSpc>
                          <a:spcPct val="150000"/>
                        </a:lnSpc>
                        <a:spcAft>
                          <a:spcPts val="0"/>
                        </a:spcAft>
                      </a:pPr>
                      <a:r>
                        <a:rPr lang="en-GB" sz="1000" b="1">
                          <a:effectLst/>
                          <a:latin typeface="Arial" charset="0"/>
                          <a:ea typeface="Times New Roman" pitchFamily="18" charset="0"/>
                          <a:cs typeface="Arial" charset="0"/>
                        </a:rPr>
                        <a:t> </a:t>
                      </a:r>
                      <a:endParaRPr lang="en-ZA" sz="100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1000" b="1" dirty="0">
                          <a:effectLst/>
                          <a:latin typeface="Arial" charset="0"/>
                          <a:ea typeface="Times New Roman" pitchFamily="18" charset="0"/>
                          <a:cs typeface="Arial" charset="0"/>
                        </a:rPr>
                        <a:t> </a:t>
                      </a:r>
                      <a:endParaRPr lang="en-ZA" sz="10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1000" b="1" dirty="0">
                          <a:effectLst/>
                          <a:latin typeface="Arial" charset="0"/>
                          <a:ea typeface="Times New Roman" pitchFamily="18" charset="0"/>
                          <a:cs typeface="Arial" charset="0"/>
                        </a:rPr>
                        <a:t>R111 896 300</a:t>
                      </a:r>
                      <a:endParaRPr lang="en-ZA" sz="10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Aft>
                          <a:spcPts val="0"/>
                        </a:spcAft>
                      </a:pPr>
                      <a:r>
                        <a:rPr lang="en-GB" sz="1000" b="1" dirty="0">
                          <a:effectLst/>
                          <a:latin typeface="Arial" charset="0"/>
                          <a:ea typeface="Times New Roman" pitchFamily="18" charset="0"/>
                          <a:cs typeface="Arial" charset="0"/>
                        </a:rPr>
                        <a:t> </a:t>
                      </a:r>
                      <a:endParaRPr lang="en-ZA" sz="1000" dirty="0">
                        <a:effectLst/>
                        <a:latin typeface="Arial" charset="0"/>
                        <a:ea typeface="Times New Roman" pitchFamily="18" charset="0"/>
                        <a:cs typeface="Arial" charset="0"/>
                      </a:endParaRPr>
                    </a:p>
                  </a:txBody>
                  <a:tcPr marL="41907" marR="419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bl>
          </a:graphicData>
        </a:graphic>
      </p:graphicFrame>
      <p:pic>
        <p:nvPicPr>
          <p:cNvPr id="63562" name="Picture 6">
            <a:extLst>
              <a:ext uri="{FF2B5EF4-FFF2-40B4-BE49-F238E27FC236}">
                <a16:creationId xmlns:a16="http://schemas.microsoft.com/office/drawing/2014/main" id="{7180302F-0D0E-788F-BB4D-0D732F5A4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18430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2">
            <a:extLst>
              <a:ext uri="{FF2B5EF4-FFF2-40B4-BE49-F238E27FC236}">
                <a16:creationId xmlns:a16="http://schemas.microsoft.com/office/drawing/2014/main" id="{5952A3D1-C898-9667-ECD8-2E2DB5637576}"/>
              </a:ext>
            </a:extLst>
          </p:cNvPr>
          <p:cNvSpPr txBox="1"/>
          <p:nvPr/>
        </p:nvSpPr>
        <p:spPr>
          <a:xfrm>
            <a:off x="2520950" y="280988"/>
            <a:ext cx="8497888" cy="473075"/>
          </a:xfrm>
          <a:prstGeom prst="rect">
            <a:avLst/>
          </a:prstGeom>
          <a:noFill/>
          <a:ln w="28575">
            <a:solidFill>
              <a:srgbClr val="00B050"/>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800" b="1">
                <a:solidFill>
                  <a:prstClr val="black"/>
                </a:solidFill>
                <a:effectLst>
                  <a:outerShdw blurRad="38100" dist="38100" dir="2700000" algn="tl">
                    <a:srgbClr val="000000">
                      <a:alpha val="43137"/>
                    </a:srgbClr>
                  </a:outerShdw>
                </a:effectLst>
                <a:latin typeface="Arial" charset="0"/>
                <a:cs typeface="Arial" charset="0"/>
                <a:sym typeface="+mn-ea"/>
              </a:rPr>
              <a:t>PROPOSED RECOVERY ACTION PLAN CONT.</a:t>
            </a:r>
            <a:endParaRPr lang="en-US" sz="2800" b="1" dirty="0">
              <a:solidFill>
                <a:prstClr val="black"/>
              </a:solidFill>
              <a:effectLst>
                <a:outerShdw blurRad="38100" dist="38100" dir="2700000" algn="tl">
                  <a:srgbClr val="000000">
                    <a:alpha val="43137"/>
                  </a:srgbClr>
                </a:outerShdw>
              </a:effectLst>
              <a:latin typeface="Arial" charset="0"/>
              <a:cs typeface="Arial" charset="0"/>
              <a:sym typeface="+mn-ea"/>
            </a:endParaRPr>
          </a:p>
        </p:txBody>
      </p:sp>
    </p:spTree>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9">
            <a:extLst>
              <a:ext uri="{FF2B5EF4-FFF2-40B4-BE49-F238E27FC236}">
                <a16:creationId xmlns:a16="http://schemas.microsoft.com/office/drawing/2014/main" id="{4FC627A1-2DA8-55A8-DBBC-395B2DEAC6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EB55495D-0F50-4D84-AE8D-0831BB0B6F6E}" type="slidenum">
              <a:rPr lang="en-US" altLang="en-US" sz="1600">
                <a:solidFill>
                  <a:srgbClr val="FFFFFF"/>
                </a:solidFill>
                <a:latin typeface="Calibri" panose="020F0502020204030204" pitchFamily="34" charset="0"/>
              </a:rPr>
              <a:pPr/>
              <a:t>36</a:t>
            </a:fld>
            <a:endParaRPr lang="en-US" altLang="en-US" sz="1600">
              <a:solidFill>
                <a:srgbClr val="FFFFFF"/>
              </a:solidFill>
              <a:latin typeface="Calibri" panose="020F0502020204030204" pitchFamily="34" charset="0"/>
            </a:endParaRPr>
          </a:p>
        </p:txBody>
      </p:sp>
      <p:sp>
        <p:nvSpPr>
          <p:cNvPr id="64515" name="Rectangle 7">
            <a:extLst>
              <a:ext uri="{FF2B5EF4-FFF2-40B4-BE49-F238E27FC236}">
                <a16:creationId xmlns:a16="http://schemas.microsoft.com/office/drawing/2014/main" id="{74862356-9C5F-865A-4882-E1A48A02B6DE}"/>
              </a:ext>
            </a:extLst>
          </p:cNvPr>
          <p:cNvSpPr>
            <a:spLocks noChangeArrowheads="1"/>
          </p:cNvSpPr>
          <p:nvPr/>
        </p:nvSpPr>
        <p:spPr bwMode="auto">
          <a:xfrm>
            <a:off x="9048750" y="6581775"/>
            <a:ext cx="14033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US" altLang="en-US" sz="900">
                <a:solidFill>
                  <a:srgbClr val="000000"/>
                </a:solidFill>
                <a:latin typeface="Calibri" panose="020F0502020204030204" pitchFamily="34" charset="0"/>
              </a:rPr>
              <a:t>#PHEZ’KOMKHONO</a:t>
            </a:r>
          </a:p>
        </p:txBody>
      </p:sp>
      <p:graphicFrame>
        <p:nvGraphicFramePr>
          <p:cNvPr id="2" name="Table 1">
            <a:extLst>
              <a:ext uri="{FF2B5EF4-FFF2-40B4-BE49-F238E27FC236}">
                <a16:creationId xmlns:a16="http://schemas.microsoft.com/office/drawing/2014/main" id="{7DBC2A2F-F00F-1522-EE8A-BFC7803029D7}"/>
              </a:ext>
            </a:extLst>
          </p:cNvPr>
          <p:cNvGraphicFramePr>
            <a:graphicFrameLocks noGrp="1"/>
          </p:cNvGraphicFramePr>
          <p:nvPr/>
        </p:nvGraphicFramePr>
        <p:xfrm>
          <a:off x="333375" y="895350"/>
          <a:ext cx="11668125" cy="5826125"/>
        </p:xfrm>
        <a:graphic>
          <a:graphicData uri="http://schemas.openxmlformats.org/drawingml/2006/table">
            <a:tbl>
              <a:tblPr firstRow="1" bandRow="1">
                <a:tableStyleId>{5C22544A-7EE6-4342-B048-85BDC9FD1C3A}</a:tableStyleId>
              </a:tblPr>
              <a:tblGrid>
                <a:gridCol w="1305085">
                  <a:extLst>
                    <a:ext uri="{9D8B030D-6E8A-4147-A177-3AD203B41FA5}">
                      <a16:colId xmlns:a16="http://schemas.microsoft.com/office/drawing/2014/main" val="20000"/>
                    </a:ext>
                  </a:extLst>
                </a:gridCol>
                <a:gridCol w="1208993">
                  <a:extLst>
                    <a:ext uri="{9D8B030D-6E8A-4147-A177-3AD203B41FA5}">
                      <a16:colId xmlns:a16="http://schemas.microsoft.com/office/drawing/2014/main" val="20001"/>
                    </a:ext>
                  </a:extLst>
                </a:gridCol>
                <a:gridCol w="876662">
                  <a:extLst>
                    <a:ext uri="{9D8B030D-6E8A-4147-A177-3AD203B41FA5}">
                      <a16:colId xmlns:a16="http://schemas.microsoft.com/office/drawing/2014/main" val="20002"/>
                    </a:ext>
                  </a:extLst>
                </a:gridCol>
                <a:gridCol w="1396185">
                  <a:extLst>
                    <a:ext uri="{9D8B030D-6E8A-4147-A177-3AD203B41FA5}">
                      <a16:colId xmlns:a16="http://schemas.microsoft.com/office/drawing/2014/main" val="20003"/>
                    </a:ext>
                  </a:extLst>
                </a:gridCol>
                <a:gridCol w="1196731">
                  <a:extLst>
                    <a:ext uri="{9D8B030D-6E8A-4147-A177-3AD203B41FA5}">
                      <a16:colId xmlns:a16="http://schemas.microsoft.com/office/drawing/2014/main" val="20004"/>
                    </a:ext>
                  </a:extLst>
                </a:gridCol>
                <a:gridCol w="1296459">
                  <a:extLst>
                    <a:ext uri="{9D8B030D-6E8A-4147-A177-3AD203B41FA5}">
                      <a16:colId xmlns:a16="http://schemas.microsoft.com/office/drawing/2014/main" val="20005"/>
                    </a:ext>
                  </a:extLst>
                </a:gridCol>
                <a:gridCol w="1296459">
                  <a:extLst>
                    <a:ext uri="{9D8B030D-6E8A-4147-A177-3AD203B41FA5}">
                      <a16:colId xmlns:a16="http://schemas.microsoft.com/office/drawing/2014/main" val="20006"/>
                    </a:ext>
                  </a:extLst>
                </a:gridCol>
                <a:gridCol w="997275">
                  <a:extLst>
                    <a:ext uri="{9D8B030D-6E8A-4147-A177-3AD203B41FA5}">
                      <a16:colId xmlns:a16="http://schemas.microsoft.com/office/drawing/2014/main" val="20007"/>
                    </a:ext>
                  </a:extLst>
                </a:gridCol>
                <a:gridCol w="840675">
                  <a:extLst>
                    <a:ext uri="{9D8B030D-6E8A-4147-A177-3AD203B41FA5}">
                      <a16:colId xmlns:a16="http://schemas.microsoft.com/office/drawing/2014/main" val="20008"/>
                    </a:ext>
                  </a:extLst>
                </a:gridCol>
                <a:gridCol w="1253601">
                  <a:extLst>
                    <a:ext uri="{9D8B030D-6E8A-4147-A177-3AD203B41FA5}">
                      <a16:colId xmlns:a16="http://schemas.microsoft.com/office/drawing/2014/main" val="20009"/>
                    </a:ext>
                  </a:extLst>
                </a:gridCol>
              </a:tblGrid>
              <a:tr h="348478">
                <a:tc rowSpan="2">
                  <a:txBody>
                    <a:bodyPr/>
                    <a:lstStyle/>
                    <a:p>
                      <a:r>
                        <a:rPr lang="en-US" sz="1000" dirty="0">
                          <a:latin typeface="Arial" charset="0"/>
                          <a:cs typeface="Arial" charset="0"/>
                        </a:rPr>
                        <a:t>DISTRICT</a:t>
                      </a:r>
                      <a:endParaRPr lang="en-ZA" sz="1000" dirty="0">
                        <a:latin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3">
                  <a:txBody>
                    <a:bodyPr/>
                    <a:lstStyle/>
                    <a:p>
                      <a:pPr algn="ctr"/>
                      <a:r>
                        <a:rPr lang="en-US" sz="1000" dirty="0">
                          <a:solidFill>
                            <a:schemeClr val="tx1"/>
                          </a:solidFill>
                          <a:latin typeface="Arial" charset="0"/>
                          <a:cs typeface="Arial" charset="0"/>
                        </a:rPr>
                        <a:t>CROP FARMERS VERIFIED</a:t>
                      </a:r>
                      <a:endParaRPr lang="en-ZA" sz="1000" dirty="0">
                        <a:solidFill>
                          <a:schemeClr val="tx1"/>
                        </a:solidFill>
                        <a:latin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3">
                  <a:txBody>
                    <a:bodyPr/>
                    <a:lstStyle/>
                    <a:p>
                      <a:pPr algn="ctr"/>
                      <a:r>
                        <a:rPr lang="en-US" sz="1000" dirty="0">
                          <a:solidFill>
                            <a:schemeClr val="tx1"/>
                          </a:solidFill>
                          <a:latin typeface="Arial" charset="0"/>
                          <a:cs typeface="Arial" charset="0"/>
                        </a:rPr>
                        <a:t>LIVESTOCK</a:t>
                      </a:r>
                      <a:r>
                        <a:rPr lang="en-US" sz="1000" baseline="0" dirty="0">
                          <a:solidFill>
                            <a:schemeClr val="tx1"/>
                          </a:solidFill>
                          <a:latin typeface="Arial" charset="0"/>
                          <a:cs typeface="Arial" charset="0"/>
                        </a:rPr>
                        <a:t> FARMERS VERIFIED</a:t>
                      </a:r>
                      <a:endParaRPr lang="en-ZA" sz="1000" dirty="0">
                        <a:solidFill>
                          <a:schemeClr val="tx1"/>
                        </a:solidFill>
                        <a:latin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3">
                  <a:txBody>
                    <a:bodyPr/>
                    <a:lstStyle/>
                    <a:p>
                      <a:pPr algn="ctr"/>
                      <a:r>
                        <a:rPr lang="en-US" sz="1000" dirty="0">
                          <a:solidFill>
                            <a:schemeClr val="tx1"/>
                          </a:solidFill>
                          <a:latin typeface="Arial" charset="0"/>
                          <a:cs typeface="Arial" charset="0"/>
                        </a:rPr>
                        <a:t>INFIELD ROADS VERIFIED</a:t>
                      </a:r>
                      <a:endParaRPr lang="en-ZA" sz="1000" dirty="0">
                        <a:solidFill>
                          <a:schemeClr val="tx1"/>
                        </a:solidFill>
                        <a:latin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784077">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000" dirty="0">
                          <a:solidFill>
                            <a:schemeClr val="bg1"/>
                          </a:solidFill>
                          <a:latin typeface="Arial" charset="0"/>
                          <a:cs typeface="Arial" charset="0"/>
                        </a:rPr>
                        <a:t>NO</a:t>
                      </a:r>
                      <a:r>
                        <a:rPr lang="en-US" sz="1000" baseline="0" dirty="0">
                          <a:solidFill>
                            <a:schemeClr val="bg1"/>
                          </a:solidFill>
                          <a:latin typeface="Arial" charset="0"/>
                          <a:cs typeface="Arial" charset="0"/>
                        </a:rPr>
                        <a:t> OF FARMS/ PROJECTS</a:t>
                      </a:r>
                      <a:endParaRPr lang="en-ZA" sz="1000" dirty="0">
                        <a:solidFill>
                          <a:schemeClr val="bg1"/>
                        </a:solidFill>
                        <a:latin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000" dirty="0">
                          <a:solidFill>
                            <a:schemeClr val="bg1"/>
                          </a:solidFill>
                          <a:latin typeface="Arial" charset="0"/>
                          <a:cs typeface="Arial" charset="0"/>
                        </a:rPr>
                        <a:t>NO OF HA</a:t>
                      </a:r>
                      <a:endParaRPr lang="en-ZA" sz="1000" dirty="0">
                        <a:solidFill>
                          <a:schemeClr val="bg1"/>
                        </a:solidFill>
                        <a:latin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000" dirty="0">
                          <a:solidFill>
                            <a:schemeClr val="bg1"/>
                          </a:solidFill>
                          <a:latin typeface="Arial" charset="0"/>
                          <a:cs typeface="Arial" charset="0"/>
                        </a:rPr>
                        <a:t>COST</a:t>
                      </a:r>
                      <a:endParaRPr lang="en-ZA" sz="1000" dirty="0">
                        <a:solidFill>
                          <a:schemeClr val="bg1"/>
                        </a:solidFill>
                        <a:latin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000" dirty="0">
                          <a:solidFill>
                            <a:schemeClr val="bg1"/>
                          </a:solidFill>
                          <a:latin typeface="Arial" charset="0"/>
                          <a:cs typeface="Arial" charset="0"/>
                        </a:rPr>
                        <a:t>NO</a:t>
                      </a:r>
                      <a:r>
                        <a:rPr lang="en-US" sz="1000" baseline="0" dirty="0">
                          <a:solidFill>
                            <a:schemeClr val="bg1"/>
                          </a:solidFill>
                          <a:latin typeface="Arial" charset="0"/>
                          <a:cs typeface="Arial" charset="0"/>
                        </a:rPr>
                        <a:t> OF FARMS/ PROJECTS</a:t>
                      </a:r>
                      <a:endParaRPr lang="en-ZA" sz="1000" dirty="0">
                        <a:solidFill>
                          <a:schemeClr val="bg1"/>
                        </a:solidFill>
                        <a:latin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000" dirty="0">
                          <a:solidFill>
                            <a:schemeClr val="bg1"/>
                          </a:solidFill>
                          <a:latin typeface="Arial" charset="0"/>
                          <a:cs typeface="Arial" charset="0"/>
                        </a:rPr>
                        <a:t>NO OF LIVESTOCK</a:t>
                      </a:r>
                      <a:endParaRPr lang="en-ZA" sz="1000" dirty="0">
                        <a:solidFill>
                          <a:schemeClr val="bg1"/>
                        </a:solidFill>
                        <a:latin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000" dirty="0">
                          <a:solidFill>
                            <a:schemeClr val="bg1"/>
                          </a:solidFill>
                          <a:latin typeface="Arial" charset="0"/>
                          <a:cs typeface="Arial" charset="0"/>
                        </a:rPr>
                        <a:t>COST</a:t>
                      </a:r>
                      <a:endParaRPr lang="en-ZA" sz="1000" dirty="0">
                        <a:solidFill>
                          <a:schemeClr val="bg1"/>
                        </a:solidFill>
                        <a:latin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200" dirty="0">
                          <a:solidFill>
                            <a:schemeClr val="bg1"/>
                          </a:solidFill>
                          <a:latin typeface="Arial" charset="0"/>
                          <a:cs typeface="Arial" charset="0"/>
                        </a:rPr>
                        <a:t>NO</a:t>
                      </a:r>
                      <a:r>
                        <a:rPr lang="en-US" sz="1200" baseline="0" dirty="0">
                          <a:solidFill>
                            <a:schemeClr val="bg1"/>
                          </a:solidFill>
                          <a:latin typeface="Arial" charset="0"/>
                          <a:cs typeface="Arial" charset="0"/>
                        </a:rPr>
                        <a:t> OF FARMS</a:t>
                      </a:r>
                      <a:endParaRPr lang="en-ZA" sz="1200" dirty="0">
                        <a:solidFill>
                          <a:schemeClr val="bg1"/>
                        </a:solidFill>
                        <a:latin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200" dirty="0">
                          <a:solidFill>
                            <a:schemeClr val="bg1"/>
                          </a:solidFill>
                          <a:latin typeface="Arial" charset="0"/>
                          <a:cs typeface="Arial" charset="0"/>
                        </a:rPr>
                        <a:t>NO KM</a:t>
                      </a:r>
                      <a:endParaRPr lang="en-ZA" sz="1200" dirty="0">
                        <a:solidFill>
                          <a:schemeClr val="bg1"/>
                        </a:solidFill>
                        <a:latin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200" dirty="0">
                          <a:solidFill>
                            <a:schemeClr val="bg1"/>
                          </a:solidFill>
                          <a:latin typeface="Arial" charset="0"/>
                          <a:cs typeface="Arial" charset="0"/>
                        </a:rPr>
                        <a:t>COST</a:t>
                      </a:r>
                      <a:endParaRPr lang="en-ZA" sz="1200" dirty="0">
                        <a:solidFill>
                          <a:schemeClr val="bg1"/>
                        </a:solidFill>
                        <a:latin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272248">
                <a:tc>
                  <a:txBody>
                    <a:bodyPr/>
                    <a:lstStyle/>
                    <a:p>
                      <a:pPr algn="l" fontAlgn="b"/>
                      <a:r>
                        <a:rPr lang="en-ZA" sz="1200" b="0" i="0" u="none" strike="noStrike" dirty="0">
                          <a:solidFill>
                            <a:schemeClr val="tx1"/>
                          </a:solidFill>
                          <a:effectLst/>
                          <a:latin typeface="Arial" charset="0"/>
                          <a:cs typeface="Arial" charset="0"/>
                        </a:rPr>
                        <a:t>Zululand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58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366.55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R3 143 053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R1 050 080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chemeClr val="tx1"/>
                          </a:solidFill>
                          <a:effectLst/>
                          <a:latin typeface="Arial" charset="0"/>
                          <a:cs typeface="Arial" charset="0"/>
                        </a:rPr>
                        <a:t>N/A</a:t>
                      </a:r>
                      <a:endParaRPr lang="en-ZA" sz="1200" b="0" i="0" u="none" strike="noStrike" dirty="0">
                        <a:solidFill>
                          <a:schemeClr val="tx1"/>
                        </a:solidFill>
                        <a:effectLst/>
                        <a:latin typeface="Arial" charset="0"/>
                        <a:cs typeface="Arial"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R150 000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2248">
                <a:tc>
                  <a:txBody>
                    <a:bodyPr/>
                    <a:lstStyle/>
                    <a:p>
                      <a:pPr algn="l" fontAlgn="b"/>
                      <a:r>
                        <a:rPr lang="en-ZA" sz="1200" b="0" i="0" u="none" strike="noStrike">
                          <a:solidFill>
                            <a:schemeClr val="tx1"/>
                          </a:solidFill>
                          <a:effectLst/>
                          <a:latin typeface="Arial" charset="0"/>
                          <a:cs typeface="Arial" charset="0"/>
                        </a:rPr>
                        <a:t>Uthukela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480.45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R8 131 320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R119 000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2248">
                <a:tc>
                  <a:txBody>
                    <a:bodyPr/>
                    <a:lstStyle/>
                    <a:p>
                      <a:pPr algn="l" fontAlgn="b"/>
                      <a:r>
                        <a:rPr lang="en-ZA" sz="1200" b="0" i="0" u="none" strike="noStrike">
                          <a:solidFill>
                            <a:schemeClr val="tx1"/>
                          </a:solidFill>
                          <a:effectLst/>
                          <a:latin typeface="Arial" charset="0"/>
                          <a:cs typeface="Arial" charset="0"/>
                        </a:rPr>
                        <a:t>Umzinyathi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237.88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R1 925 000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11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R13 233 140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chemeClr val="tx1"/>
                          </a:solidFill>
                          <a:effectLst/>
                          <a:latin typeface="Arial" charset="0"/>
                          <a:cs typeface="Arial" charset="0"/>
                        </a:rPr>
                        <a:t>N/A</a:t>
                      </a:r>
                      <a:endParaRPr lang="en-ZA" sz="1200" b="0" i="0" u="none" strike="noStrike" dirty="0">
                        <a:solidFill>
                          <a:schemeClr val="tx1"/>
                        </a:solidFill>
                        <a:effectLst/>
                        <a:latin typeface="Arial" charset="0"/>
                        <a:cs typeface="Arial"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R550 000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3609">
                <a:tc>
                  <a:txBody>
                    <a:bodyPr/>
                    <a:lstStyle/>
                    <a:p>
                      <a:pPr algn="l" fontAlgn="b"/>
                      <a:r>
                        <a:rPr lang="en-ZA" sz="1200" b="0" i="0" u="none" strike="noStrike">
                          <a:solidFill>
                            <a:schemeClr val="tx1"/>
                          </a:solidFill>
                          <a:effectLst/>
                          <a:latin typeface="Arial" charset="0"/>
                          <a:cs typeface="Arial" charset="0"/>
                        </a:rPr>
                        <a:t>Umkhanyakude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112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230.6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R8 368 957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88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R143 700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chemeClr val="tx1"/>
                          </a:solidFill>
                          <a:effectLst/>
                          <a:latin typeface="Arial" charset="0"/>
                          <a:cs typeface="Arial" charset="0"/>
                        </a:rPr>
                        <a:t>N/A</a:t>
                      </a:r>
                      <a:endParaRPr lang="en-ZA" sz="1200" b="0" i="0" u="none" strike="noStrike" dirty="0">
                        <a:solidFill>
                          <a:schemeClr val="tx1"/>
                        </a:solidFill>
                        <a:effectLst/>
                        <a:latin typeface="Arial" charset="0"/>
                        <a:cs typeface="Arial"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R617 500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33609">
                <a:tc>
                  <a:txBody>
                    <a:bodyPr/>
                    <a:lstStyle/>
                    <a:p>
                      <a:pPr algn="l" fontAlgn="b"/>
                      <a:r>
                        <a:rPr lang="en-ZA" sz="1200" b="0" i="0" u="none" strike="noStrike">
                          <a:solidFill>
                            <a:schemeClr val="tx1"/>
                          </a:solidFill>
                          <a:effectLst/>
                          <a:latin typeface="Arial" charset="0"/>
                          <a:cs typeface="Arial" charset="0"/>
                        </a:rPr>
                        <a:t>Umgungundlovu</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70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609.06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R19 736 122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11 588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R9 118 545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R2 250 000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2248">
                <a:tc>
                  <a:txBody>
                    <a:bodyPr/>
                    <a:lstStyle/>
                    <a:p>
                      <a:pPr algn="l" fontAlgn="b"/>
                      <a:r>
                        <a:rPr lang="en-ZA" sz="1200" b="0" i="0" u="none" strike="noStrike">
                          <a:solidFill>
                            <a:schemeClr val="tx1"/>
                          </a:solidFill>
                          <a:effectLst/>
                          <a:latin typeface="Arial" charset="0"/>
                          <a:cs typeface="Arial" charset="0"/>
                        </a:rPr>
                        <a:t>Ugu</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58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261.72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R5 288 220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R3 597 560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R3 540 000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33609">
                <a:tc>
                  <a:txBody>
                    <a:bodyPr/>
                    <a:lstStyle/>
                    <a:p>
                      <a:pPr algn="l" fontAlgn="b"/>
                      <a:r>
                        <a:rPr lang="en-ZA" sz="1200" b="0" i="0" u="none" strike="noStrike">
                          <a:solidFill>
                            <a:schemeClr val="tx1"/>
                          </a:solidFill>
                          <a:effectLst/>
                          <a:latin typeface="Arial" charset="0"/>
                          <a:cs typeface="Arial" charset="0"/>
                        </a:rPr>
                        <a:t>King Cetshwayo</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108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237.08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R12 880 163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109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R709 960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chemeClr val="tx1"/>
                          </a:solidFill>
                          <a:effectLst/>
                          <a:latin typeface="Arial" charset="0"/>
                          <a:cs typeface="Arial" charset="0"/>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R459 000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2248">
                <a:tc>
                  <a:txBody>
                    <a:bodyPr/>
                    <a:lstStyle/>
                    <a:p>
                      <a:pPr algn="l" fontAlgn="b"/>
                      <a:r>
                        <a:rPr lang="en-ZA" sz="1200" b="0" i="0" u="none" strike="noStrike">
                          <a:solidFill>
                            <a:schemeClr val="tx1"/>
                          </a:solidFill>
                          <a:effectLst/>
                          <a:latin typeface="Arial" charset="0"/>
                          <a:cs typeface="Arial" charset="0"/>
                        </a:rPr>
                        <a:t>Ilembe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102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39.34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R27 990 056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325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R331 805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24,9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R6 969 280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533609">
                <a:tc>
                  <a:txBody>
                    <a:bodyPr/>
                    <a:lstStyle/>
                    <a:p>
                      <a:pPr algn="l" fontAlgn="b"/>
                      <a:r>
                        <a:rPr lang="en-ZA" sz="1200" b="0" i="0" u="none" strike="noStrike">
                          <a:solidFill>
                            <a:schemeClr val="tx1"/>
                          </a:solidFill>
                          <a:effectLst/>
                          <a:latin typeface="Arial" charset="0"/>
                          <a:cs typeface="Arial" charset="0"/>
                        </a:rPr>
                        <a:t>Harry Gwala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83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665.36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R9 432 095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Not Quantified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R2 789 000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0,45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R3 670 000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533609">
                <a:tc>
                  <a:txBody>
                    <a:bodyPr/>
                    <a:lstStyle/>
                    <a:p>
                      <a:pPr algn="l" fontAlgn="b"/>
                      <a:r>
                        <a:rPr lang="en-ZA" sz="1200" b="0" i="0" u="none" strike="noStrike">
                          <a:solidFill>
                            <a:schemeClr val="tx1"/>
                          </a:solidFill>
                          <a:effectLst/>
                          <a:latin typeface="Arial" charset="0"/>
                          <a:cs typeface="Arial" charset="0"/>
                        </a:rPr>
                        <a:t>eThekwini Metro</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109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746.51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R4 415 000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500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R281 900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chemeClr val="tx1"/>
                          </a:solidFill>
                          <a:effectLst/>
                          <a:latin typeface="Arial" charset="0"/>
                          <a:cs typeface="Arial" charset="0"/>
                        </a:rPr>
                        <a:t>0,104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R2 250 000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72248">
                <a:tc>
                  <a:txBody>
                    <a:bodyPr/>
                    <a:lstStyle/>
                    <a:p>
                      <a:pPr algn="l" fontAlgn="b"/>
                      <a:r>
                        <a:rPr lang="en-ZA" sz="1200" b="0" i="0" u="none" strike="noStrike" dirty="0">
                          <a:solidFill>
                            <a:schemeClr val="tx1"/>
                          </a:solidFill>
                          <a:effectLst/>
                          <a:latin typeface="Arial" charset="0"/>
                          <a:cs typeface="Arial" charset="0"/>
                        </a:rPr>
                        <a:t>Amajuba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81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671.6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R6 550 367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chemeClr val="tx1"/>
                          </a:solidFill>
                          <a:effectLst/>
                          <a:latin typeface="Arial" charset="0"/>
                          <a:cs typeface="Arial" charset="0"/>
                        </a:rPr>
                        <a:t>140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R1 797 270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rgbClr val="000000"/>
                          </a:solidFill>
                          <a:effectLst/>
                          <a:latin typeface="Arial" charset="0"/>
                          <a:cs typeface="Arial" charset="0"/>
                        </a:rPr>
                        <a:t>11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a:solidFill>
                            <a:schemeClr val="tx1"/>
                          </a:solidFill>
                          <a:effectLst/>
                          <a:latin typeface="Arial" charset="0"/>
                          <a:cs typeface="Arial" charset="0"/>
                        </a:rPr>
                        <a:t>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ZA" sz="1200" b="0" i="0" u="none" strike="noStrike" dirty="0">
                          <a:solidFill>
                            <a:srgbClr val="000000"/>
                          </a:solidFill>
                          <a:effectLst/>
                          <a:latin typeface="Arial" charset="0"/>
                          <a:cs typeface="Arial" charset="0"/>
                        </a:rPr>
                        <a:t>R1 428 200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92038">
                <a:tc>
                  <a:txBody>
                    <a:bodyPr/>
                    <a:lstStyle/>
                    <a:p>
                      <a:r>
                        <a:rPr lang="en-US" sz="1200" b="1" dirty="0">
                          <a:solidFill>
                            <a:schemeClr val="tx1"/>
                          </a:solidFill>
                          <a:latin typeface="Arial" charset="0"/>
                          <a:cs typeface="Arial" charset="0"/>
                        </a:rPr>
                        <a:t>Total</a:t>
                      </a:r>
                      <a:endParaRPr lang="en-ZA" sz="1200" b="1" dirty="0">
                        <a:solidFill>
                          <a:schemeClr val="tx1"/>
                        </a:solidFill>
                        <a:latin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ZA" sz="1200" b="1" i="0" u="none" strike="noStrike" dirty="0">
                          <a:solidFill>
                            <a:srgbClr val="000000"/>
                          </a:solidFill>
                          <a:effectLst/>
                          <a:latin typeface="Arial" charset="0"/>
                          <a:cs typeface="Arial" charset="0"/>
                        </a:rPr>
                        <a:t>826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ZA" sz="1200" b="1" i="0" u="none" strike="noStrike" dirty="0">
                          <a:solidFill>
                            <a:srgbClr val="000000"/>
                          </a:solidFill>
                          <a:effectLst/>
                          <a:latin typeface="Arial" charset="0"/>
                          <a:cs typeface="Arial" charset="0"/>
                        </a:rPr>
                        <a:t>4546.15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ZA" sz="1200" b="1" i="0" u="none" strike="noStrike" dirty="0">
                          <a:solidFill>
                            <a:srgbClr val="000000"/>
                          </a:solidFill>
                          <a:effectLst/>
                          <a:latin typeface="Arial" charset="0"/>
                          <a:cs typeface="Arial" charset="0"/>
                        </a:rPr>
                        <a:t>R107 860 353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ZA" sz="1200" b="1" i="0" u="none" strike="noStrike" dirty="0">
                          <a:solidFill>
                            <a:srgbClr val="000000"/>
                          </a:solidFill>
                          <a:effectLst/>
                          <a:latin typeface="Arial" charset="0"/>
                          <a:cs typeface="Arial" charset="0"/>
                        </a:rPr>
                        <a:t>178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ZA" sz="1200" b="1" i="0" u="none" strike="noStrike" dirty="0">
                          <a:solidFill>
                            <a:schemeClr val="tx1"/>
                          </a:solidFill>
                          <a:effectLst/>
                          <a:latin typeface="Arial" charset="0"/>
                          <a:cs typeface="Arial" charset="0"/>
                        </a:rPr>
                        <a:t>12 770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ZA" sz="1200" b="1" i="0" u="none" strike="noStrike" dirty="0">
                          <a:solidFill>
                            <a:srgbClr val="000000"/>
                          </a:solidFill>
                          <a:effectLst/>
                          <a:latin typeface="Arial" charset="0"/>
                          <a:cs typeface="Arial" charset="0"/>
                        </a:rPr>
                        <a:t>R33 171 960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ZA" sz="1200" b="1" i="0" u="none" strike="noStrike" dirty="0">
                          <a:solidFill>
                            <a:srgbClr val="000000"/>
                          </a:solidFill>
                          <a:effectLst/>
                          <a:latin typeface="Arial" charset="0"/>
                          <a:cs typeface="Arial" charset="0"/>
                        </a:rPr>
                        <a:t>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ZA" sz="1200" b="1" i="0" u="none" strike="noStrike" dirty="0">
                          <a:solidFill>
                            <a:schemeClr val="tx1"/>
                          </a:solidFill>
                          <a:effectLst/>
                          <a:latin typeface="Arial" charset="0"/>
                          <a:cs typeface="Arial" charset="0"/>
                        </a:rPr>
                        <a:t>67,454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ZA" sz="1200" b="1" i="0" u="none" strike="noStrike" dirty="0">
                          <a:solidFill>
                            <a:srgbClr val="000000"/>
                          </a:solidFill>
                          <a:effectLst/>
                          <a:latin typeface="Arial" charset="0"/>
                          <a:cs typeface="Arial" charset="0"/>
                        </a:rPr>
                        <a:t>R21 883 980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bl>
          </a:graphicData>
        </a:graphic>
      </p:graphicFrame>
      <p:pic>
        <p:nvPicPr>
          <p:cNvPr id="64676" name="Picture 6">
            <a:extLst>
              <a:ext uri="{FF2B5EF4-FFF2-40B4-BE49-F238E27FC236}">
                <a16:creationId xmlns:a16="http://schemas.microsoft.com/office/drawing/2014/main" id="{B9CABF18-3392-C065-5873-610AC48DE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2201862"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2">
            <a:extLst>
              <a:ext uri="{FF2B5EF4-FFF2-40B4-BE49-F238E27FC236}">
                <a16:creationId xmlns:a16="http://schemas.microsoft.com/office/drawing/2014/main" id="{B779A625-2728-59A1-41FD-5CE9A8728F55}"/>
              </a:ext>
            </a:extLst>
          </p:cNvPr>
          <p:cNvSpPr txBox="1"/>
          <p:nvPr/>
        </p:nvSpPr>
        <p:spPr>
          <a:xfrm>
            <a:off x="2619375" y="271463"/>
            <a:ext cx="9113838" cy="500062"/>
          </a:xfrm>
          <a:prstGeom prst="rect">
            <a:avLst/>
          </a:prstGeom>
          <a:noFill/>
          <a:ln w="28575">
            <a:solidFill>
              <a:srgbClr val="00B050"/>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2400" b="1" dirty="0">
                <a:solidFill>
                  <a:prstClr val="black"/>
                </a:solidFill>
                <a:effectLst>
                  <a:outerShdw blurRad="38100" dist="38100" dir="2700000" algn="tl">
                    <a:srgbClr val="000000">
                      <a:alpha val="43137"/>
                    </a:srgbClr>
                  </a:outerShdw>
                </a:effectLst>
                <a:latin typeface="Arial" charset="0"/>
                <a:cs typeface="Arial" charset="0"/>
                <a:sym typeface="+mn-ea"/>
              </a:rPr>
              <a:t>VERIFIED FARMERS </a:t>
            </a:r>
          </a:p>
        </p:txBody>
      </p:sp>
    </p:spTree>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9B6008C3-F8C0-101A-6870-B35C9135CFC2}"/>
              </a:ext>
            </a:extLst>
          </p:cNvPr>
          <p:cNvSpPr txBox="1">
            <a:spLocks noChangeArrowheads="1"/>
          </p:cNvSpPr>
          <p:nvPr/>
        </p:nvSpPr>
        <p:spPr bwMode="auto">
          <a:xfrm>
            <a:off x="3935413" y="541338"/>
            <a:ext cx="5400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buFont typeface="Arial" panose="020B0604020202020204" pitchFamily="34" charset="0"/>
              <a:buNone/>
            </a:pPr>
            <a:endParaRPr lang="en-ZA" altLang="en-US" sz="3600">
              <a:solidFill>
                <a:srgbClr val="000000"/>
              </a:solidFill>
              <a:latin typeface="Calibri Light" panose="020F0302020204030204" pitchFamily="34" charset="0"/>
            </a:endParaRPr>
          </a:p>
        </p:txBody>
      </p:sp>
      <p:sp>
        <p:nvSpPr>
          <p:cNvPr id="10" name="Title 1">
            <a:extLst>
              <a:ext uri="{FF2B5EF4-FFF2-40B4-BE49-F238E27FC236}">
                <a16:creationId xmlns:a16="http://schemas.microsoft.com/office/drawing/2014/main" id="{B3BF9B6D-5E56-85EE-8A4F-A330367C6313}"/>
              </a:ext>
            </a:extLst>
          </p:cNvPr>
          <p:cNvSpPr txBox="1"/>
          <p:nvPr/>
        </p:nvSpPr>
        <p:spPr bwMode="auto">
          <a:xfrm>
            <a:off x="1595438" y="677863"/>
            <a:ext cx="9001125" cy="582612"/>
          </a:xfrm>
          <a:prstGeom prst="rect">
            <a:avLst/>
          </a:prstGeom>
          <a:solidFill>
            <a:srgbClr val="00B050"/>
          </a:solidFill>
          <a:ln w="9525">
            <a:solidFill>
              <a:srgbClr val="000000"/>
            </a:solidFill>
            <a:miter lim="800000"/>
          </a:ln>
        </p:spPr>
        <p:txBody>
          <a:bodyPr anchor="ctr">
            <a:normAutofit fontScale="97500" lnSpcReduction="10000"/>
          </a:bodyPr>
          <a:lstStyle>
            <a:defPPr>
              <a:defRPr lang="en-US"/>
            </a:defPPr>
            <a:lvl1pPr algn="ctr" eaLnBrk="1" hangingPunct="1">
              <a:defRPr sz="3600" b="1">
                <a:solidFill>
                  <a:schemeClr val="bg1"/>
                </a:solidFill>
                <a:ea typeface="+mj-ea"/>
                <a:cs typeface="Arial" charset="0"/>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fontAlgn="auto">
              <a:spcBef>
                <a:spcPts val="0"/>
              </a:spcBef>
              <a:spcAft>
                <a:spcPts val="0"/>
              </a:spcAft>
              <a:defRPr/>
            </a:pPr>
            <a:r>
              <a:rPr lang="en-ZA" dirty="0">
                <a:solidFill>
                  <a:prstClr val="white"/>
                </a:solidFill>
                <a:latin typeface="Calibri" pitchFamily="34" charset="0"/>
                <a:sym typeface="+mn-ea"/>
              </a:rPr>
              <a:t>WATER SUPPLY STATUS</a:t>
            </a:r>
          </a:p>
        </p:txBody>
      </p:sp>
      <p:graphicFrame>
        <p:nvGraphicFramePr>
          <p:cNvPr id="5" name="Content Placeholder 2">
            <a:extLst>
              <a:ext uri="{FF2B5EF4-FFF2-40B4-BE49-F238E27FC236}">
                <a16:creationId xmlns:a16="http://schemas.microsoft.com/office/drawing/2014/main" id="{EFAAB3A5-4827-0863-567A-F8D90498B014}"/>
              </a:ext>
            </a:extLst>
          </p:cNvPr>
          <p:cNvGraphicFramePr/>
          <p:nvPr/>
        </p:nvGraphicFramePr>
        <p:xfrm>
          <a:off x="1988565" y="1261341"/>
          <a:ext cx="9682100" cy="5689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5541" name="Picture 6" descr="Provincial New Logo.jpg">
            <a:extLst>
              <a:ext uri="{FF2B5EF4-FFF2-40B4-BE49-F238E27FC236}">
                <a16:creationId xmlns:a16="http://schemas.microsoft.com/office/drawing/2014/main" id="{E538239B-ADC3-46AE-CD2A-C2B8C15118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88" y="68263"/>
            <a:ext cx="14795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2">
            <a:extLst>
              <a:ext uri="{FF2B5EF4-FFF2-40B4-BE49-F238E27FC236}">
                <a16:creationId xmlns:a16="http://schemas.microsoft.com/office/drawing/2014/main" id="{A66C1724-29DC-6D2C-BFE4-EA5A5C4A0F33}"/>
              </a:ext>
            </a:extLst>
          </p:cNvPr>
          <p:cNvSpPr txBox="1"/>
          <p:nvPr/>
        </p:nvSpPr>
        <p:spPr>
          <a:xfrm>
            <a:off x="2686050" y="0"/>
            <a:ext cx="8286750" cy="541338"/>
          </a:xfrm>
          <a:prstGeom prst="rect">
            <a:avLst/>
          </a:prstGeom>
          <a:noFill/>
          <a:ln w="28575">
            <a:solidFill>
              <a:srgbClr val="00B050"/>
            </a:solidFill>
          </a:ln>
        </p:spPr>
        <p:txBody>
          <a:bodyPr anchor="b"/>
          <a:lstStyle/>
          <a:p>
            <a:pPr algn="ctr" eaLnBrk="1" hangingPunct="1">
              <a:lnSpc>
                <a:spcPct val="90000"/>
              </a:lnSpc>
              <a:buFont typeface="Arial" panose="020B0604020202020204" pitchFamily="34" charset="0"/>
              <a:buNone/>
              <a:defRPr/>
            </a:pPr>
            <a:r>
              <a:rPr sz="3200" b="1" noProof="1">
                <a:solidFill>
                  <a:srgbClr val="000000"/>
                </a:solidFill>
                <a:effectLst>
                  <a:outerShdw blurRad="38100" dist="38100" dir="2700000">
                    <a:srgbClr val="C0C0C0"/>
                  </a:outerShdw>
                </a:effectLst>
                <a:latin typeface="Arial" charset="0"/>
                <a:ea typeface="Arial" charset="0"/>
                <a:cs typeface="+mn-ea"/>
                <a:sym typeface="+mn-ea"/>
              </a:rPr>
              <a:t>ETHEKWINI METRO    </a:t>
            </a: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724C0F20-8E27-87CA-0A8D-EC67BA488F6F}"/>
              </a:ext>
            </a:extLst>
          </p:cNvPr>
          <p:cNvSpPr/>
          <p:nvPr/>
        </p:nvSpPr>
        <p:spPr>
          <a:xfrm>
            <a:off x="3106738" y="52388"/>
            <a:ext cx="8821737" cy="784225"/>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fontAlgn="auto" hangingPunct="1">
              <a:spcBef>
                <a:spcPts val="0"/>
              </a:spcBef>
              <a:spcAft>
                <a:spcPts val="0"/>
              </a:spcAft>
              <a:defRPr/>
            </a:pPr>
            <a:r>
              <a:rPr lang="en-ZA" sz="2800" b="1" spc="-1" dirty="0">
                <a:solidFill>
                  <a:prstClr val="black"/>
                </a:solidFill>
                <a:effectLst>
                  <a:outerShdw blurRad="38100" dist="38100" dir="2700000" algn="tl">
                    <a:srgbClr val="000000">
                      <a:alpha val="43137"/>
                    </a:srgbClr>
                  </a:outerShdw>
                </a:effectLst>
                <a:latin typeface="Arial" charset="0"/>
                <a:sym typeface="+mn-ea"/>
              </a:rPr>
              <a:t>ETHEKWINI  ELECTRICITY INTERVENTIONS</a:t>
            </a:r>
          </a:p>
        </p:txBody>
      </p:sp>
      <p:pic>
        <p:nvPicPr>
          <p:cNvPr id="66563" name="Picture 6">
            <a:extLst>
              <a:ext uri="{FF2B5EF4-FFF2-40B4-BE49-F238E27FC236}">
                <a16:creationId xmlns:a16="http://schemas.microsoft.com/office/drawing/2014/main" id="{BB607327-7383-DE21-07E6-E8E5A6345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14288"/>
            <a:ext cx="2400300"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2">
            <a:extLst>
              <a:ext uri="{FF2B5EF4-FFF2-40B4-BE49-F238E27FC236}">
                <a16:creationId xmlns:a16="http://schemas.microsoft.com/office/drawing/2014/main" id="{92C6FA50-2B69-93E1-4B11-C0F65DEAC36A}"/>
              </a:ext>
            </a:extLst>
          </p:cNvPr>
          <p:cNvSpPr>
            <a:spLocks noChangeArrowheads="1"/>
          </p:cNvSpPr>
          <p:nvPr/>
        </p:nvSpPr>
        <p:spPr bwMode="auto">
          <a:xfrm>
            <a:off x="587375" y="1014413"/>
            <a:ext cx="6586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US" altLang="en-US" b="1">
              <a:solidFill>
                <a:srgbClr val="000000"/>
              </a:solidFill>
              <a:latin typeface="Calibri" panose="020F0502020204030204" pitchFamily="34" charset="0"/>
            </a:endParaRPr>
          </a:p>
          <a:p>
            <a:pPr eaLnBrk="1" hangingPunct="1">
              <a:buFont typeface="Arial" panose="020B0604020202020204" pitchFamily="34" charset="0"/>
              <a:buNone/>
            </a:pPr>
            <a:endParaRPr lang="en-US" altLang="en-US" b="1">
              <a:solidFill>
                <a:srgbClr val="000000"/>
              </a:solidFill>
              <a:latin typeface="Calibri" panose="020F0502020204030204" pitchFamily="34" charset="0"/>
            </a:endParaRPr>
          </a:p>
        </p:txBody>
      </p:sp>
      <p:pic>
        <p:nvPicPr>
          <p:cNvPr id="66565" name="Picture 1">
            <a:extLst>
              <a:ext uri="{FF2B5EF4-FFF2-40B4-BE49-F238E27FC236}">
                <a16:creationId xmlns:a16="http://schemas.microsoft.com/office/drawing/2014/main" id="{3F2EF4C9-557C-E26E-1997-202EA377E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0" y="3181350"/>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a:extLst>
              <a:ext uri="{FF2B5EF4-FFF2-40B4-BE49-F238E27FC236}">
                <a16:creationId xmlns:a16="http://schemas.microsoft.com/office/drawing/2014/main" id="{EA35E474-1AE9-D5CB-0080-38C89ABA28F3}"/>
              </a:ext>
            </a:extLst>
          </p:cNvPr>
          <p:cNvSpPr>
            <a:spLocks noChangeArrowheads="1"/>
          </p:cNvSpPr>
          <p:nvPr/>
        </p:nvSpPr>
        <p:spPr bwMode="auto">
          <a:xfrm>
            <a:off x="3175000" y="3181350"/>
            <a:ext cx="12192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buFont typeface="Arial" panose="020B0604020202020204" pitchFamily="34" charset="0"/>
              <a:buNone/>
            </a:pPr>
            <a:br>
              <a:rPr lang="en-US" altLang="en-US">
                <a:solidFill>
                  <a:srgbClr val="222222"/>
                </a:solidFill>
                <a:latin typeface="Calibri" panose="020F0502020204030204" pitchFamily="34" charset="0"/>
                <a:cs typeface="Arial" panose="020B0604020202020204" pitchFamily="34" charset="0"/>
              </a:rPr>
            </a:br>
            <a:endParaRPr lang="en-US" altLang="en-US">
              <a:solidFill>
                <a:srgbClr val="000000"/>
              </a:solidFill>
              <a:latin typeface="Calibri" panose="020F0502020204030204" pitchFamily="34" charset="0"/>
              <a:cs typeface="Arial" panose="020B0604020202020204" pitchFamily="34" charset="0"/>
            </a:endParaRPr>
          </a:p>
        </p:txBody>
      </p:sp>
      <p:sp>
        <p:nvSpPr>
          <p:cNvPr id="66567" name="TextBox 14">
            <a:extLst>
              <a:ext uri="{FF2B5EF4-FFF2-40B4-BE49-F238E27FC236}">
                <a16:creationId xmlns:a16="http://schemas.microsoft.com/office/drawing/2014/main" id="{1F3E18AA-52E8-0223-A3E2-B2ACC527B14E}"/>
              </a:ext>
            </a:extLst>
          </p:cNvPr>
          <p:cNvSpPr txBox="1">
            <a:spLocks noChangeArrowheads="1"/>
          </p:cNvSpPr>
          <p:nvPr/>
        </p:nvSpPr>
        <p:spPr bwMode="auto">
          <a:xfrm>
            <a:off x="5737225" y="641350"/>
            <a:ext cx="63309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lnSpc>
                <a:spcPct val="150000"/>
              </a:lnSpc>
              <a:buFont typeface="Arial" panose="020B0604020202020204" pitchFamily="34" charset="0"/>
              <a:buNone/>
            </a:pPr>
            <a:endParaRPr lang="en-US" altLang="en-US" sz="2000">
              <a:solidFill>
                <a:srgbClr val="000000"/>
              </a:solidFill>
              <a:latin typeface="Calibri" panose="020F0502020204030204" pitchFamily="34" charset="0"/>
              <a:cs typeface="Arial" panose="020B0604020202020204" pitchFamily="34" charset="0"/>
            </a:endParaRPr>
          </a:p>
          <a:p>
            <a:pPr algn="just" eaLnBrk="1" hangingPunct="1">
              <a:lnSpc>
                <a:spcPct val="150000"/>
              </a:lnSpc>
              <a:buFont typeface="Arial" panose="020B0604020202020204" pitchFamily="34" charset="0"/>
              <a:buNone/>
            </a:pPr>
            <a:r>
              <a:rPr lang="en-US" altLang="en-US" sz="2000">
                <a:solidFill>
                  <a:srgbClr val="000000"/>
                </a:solidFill>
                <a:latin typeface="Calibri" panose="020F0502020204030204" pitchFamily="34" charset="0"/>
                <a:cs typeface="Arial" panose="020B0604020202020204" pitchFamily="34" charset="0"/>
              </a:rPr>
              <a:t>Electricity staff is hard at work ensuring that power is restored around uMlazi Mega City and surrounding areas where a bridge collapsed and electrical equipment </a:t>
            </a:r>
            <a:r>
              <a:rPr lang="en-AU" altLang="en-US" sz="2000">
                <a:solidFill>
                  <a:srgbClr val="000000"/>
                </a:solidFill>
                <a:latin typeface="Calibri" panose="020F0502020204030204" pitchFamily="34" charset="0"/>
                <a:cs typeface="Arial" panose="020B0604020202020204" pitchFamily="34" charset="0"/>
              </a:rPr>
              <a:t>was </a:t>
            </a:r>
            <a:r>
              <a:rPr lang="en-US" altLang="en-US" sz="2000">
                <a:solidFill>
                  <a:srgbClr val="000000"/>
                </a:solidFill>
                <a:latin typeface="Calibri" panose="020F0502020204030204" pitchFamily="34" charset="0"/>
                <a:cs typeface="Arial" panose="020B0604020202020204" pitchFamily="34" charset="0"/>
              </a:rPr>
              <a:t>washed away.</a:t>
            </a:r>
            <a:endParaRPr lang="en-ZA" altLang="en-US" sz="2000">
              <a:solidFill>
                <a:srgbClr val="000000"/>
              </a:solidFill>
              <a:latin typeface="Calibri" panose="020F0502020204030204" pitchFamily="34" charset="0"/>
              <a:cs typeface="Arial" panose="020B0604020202020204" pitchFamily="34" charset="0"/>
            </a:endParaRPr>
          </a:p>
        </p:txBody>
      </p:sp>
      <p:pic>
        <p:nvPicPr>
          <p:cNvPr id="66568" name="Picture 7">
            <a:extLst>
              <a:ext uri="{FF2B5EF4-FFF2-40B4-BE49-F238E27FC236}">
                <a16:creationId xmlns:a16="http://schemas.microsoft.com/office/drawing/2014/main" id="{307A4C6F-E9F2-98B9-26C9-C8BD9041D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14413"/>
            <a:ext cx="2505075"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12">
            <a:extLst>
              <a:ext uri="{FF2B5EF4-FFF2-40B4-BE49-F238E27FC236}">
                <a16:creationId xmlns:a16="http://schemas.microsoft.com/office/drawing/2014/main" id="{C8EDD99F-D42A-4FD5-4F71-EBAA1DE6F8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050" y="4037013"/>
            <a:ext cx="23907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Box 15">
            <a:extLst>
              <a:ext uri="{FF2B5EF4-FFF2-40B4-BE49-F238E27FC236}">
                <a16:creationId xmlns:a16="http://schemas.microsoft.com/office/drawing/2014/main" id="{F9A4659B-9B61-F98A-256A-3EB9B674DD02}"/>
              </a:ext>
            </a:extLst>
          </p:cNvPr>
          <p:cNvSpPr txBox="1">
            <a:spLocks noChangeArrowheads="1"/>
          </p:cNvSpPr>
          <p:nvPr/>
        </p:nvSpPr>
        <p:spPr bwMode="auto">
          <a:xfrm>
            <a:off x="5838825" y="3076575"/>
            <a:ext cx="608965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lnSpc>
                <a:spcPct val="150000"/>
              </a:lnSpc>
              <a:buFont typeface="Arial" panose="020B0604020202020204" pitchFamily="34" charset="0"/>
              <a:buNone/>
            </a:pPr>
            <a:endParaRPr lang="en-US" altLang="en-US">
              <a:solidFill>
                <a:srgbClr val="000000"/>
              </a:solidFill>
              <a:latin typeface="Calibri" panose="020F0502020204030204" pitchFamily="34" charset="0"/>
              <a:cs typeface="Arial" panose="020B0604020202020204" pitchFamily="34" charset="0"/>
            </a:endParaRPr>
          </a:p>
          <a:p>
            <a:pPr algn="just" eaLnBrk="1" hangingPunct="1">
              <a:lnSpc>
                <a:spcPct val="150000"/>
              </a:lnSpc>
              <a:buFont typeface="Arial" panose="020B0604020202020204" pitchFamily="34" charset="0"/>
              <a:buNone/>
            </a:pPr>
            <a:endParaRPr lang="en-US" altLang="en-US">
              <a:solidFill>
                <a:srgbClr val="000000"/>
              </a:solidFill>
              <a:latin typeface="Calibri" panose="020F0502020204030204" pitchFamily="34" charset="0"/>
              <a:cs typeface="Arial" panose="020B0604020202020204" pitchFamily="34" charset="0"/>
            </a:endParaRPr>
          </a:p>
          <a:p>
            <a:pPr algn="just" eaLnBrk="1" hangingPunct="1">
              <a:lnSpc>
                <a:spcPct val="150000"/>
              </a:lnSpc>
              <a:buFont typeface="Arial" panose="020B0604020202020204" pitchFamily="34" charset="0"/>
              <a:buNone/>
            </a:pPr>
            <a:r>
              <a:rPr lang="en-US" altLang="en-US" sz="2000">
                <a:solidFill>
                  <a:srgbClr val="000000"/>
                </a:solidFill>
                <a:latin typeface="Calibri" panose="020F0502020204030204" pitchFamily="34" charset="0"/>
                <a:cs typeface="Arial" panose="020B0604020202020204" pitchFamily="34" charset="0"/>
              </a:rPr>
              <a:t>EThekwini technicians are working round the clock to repair the Marianridge High Voltage Substation which serves several communities around Marianridge. The sub station was damaged in a fire recently.</a:t>
            </a:r>
            <a:endParaRPr lang="en-ZA" altLang="en-US" sz="2000">
              <a:solidFill>
                <a:srgbClr val="000000"/>
              </a:solidFill>
              <a:latin typeface="Calibri" panose="020F050202020403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a:extLst>
              <a:ext uri="{FF2B5EF4-FFF2-40B4-BE49-F238E27FC236}">
                <a16:creationId xmlns:a16="http://schemas.microsoft.com/office/drawing/2014/main" id="{72D16420-98B5-0452-A012-028685F3F173}"/>
              </a:ext>
            </a:extLst>
          </p:cNvPr>
          <p:cNvSpPr/>
          <p:nvPr/>
        </p:nvSpPr>
        <p:spPr>
          <a:xfrm>
            <a:off x="3832225" y="295275"/>
            <a:ext cx="7969250" cy="657225"/>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fontAlgn="auto" hangingPunct="1">
              <a:spcBef>
                <a:spcPts val="0"/>
              </a:spcBef>
              <a:spcAft>
                <a:spcPts val="0"/>
              </a:spcAft>
              <a:defRPr/>
            </a:pPr>
            <a:r>
              <a:rPr lang="en-ZA" sz="2800" b="1" spc="-1" dirty="0">
                <a:solidFill>
                  <a:prstClr val="black"/>
                </a:solidFill>
                <a:latin typeface="Arial" charset="0"/>
                <a:sym typeface="+mn-ea"/>
              </a:rPr>
              <a:t>UGU INTERVENTIONS </a:t>
            </a:r>
          </a:p>
        </p:txBody>
      </p:sp>
      <p:pic>
        <p:nvPicPr>
          <p:cNvPr id="67587" name="Picture 6">
            <a:extLst>
              <a:ext uri="{FF2B5EF4-FFF2-40B4-BE49-F238E27FC236}">
                <a16:creationId xmlns:a16="http://schemas.microsoft.com/office/drawing/2014/main" id="{6B0CD6C9-2EA7-0310-B9D6-12417BF98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76213"/>
            <a:ext cx="2903538"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Content Placeholder 3">
            <a:extLst>
              <a:ext uri="{FF2B5EF4-FFF2-40B4-BE49-F238E27FC236}">
                <a16:creationId xmlns:a16="http://schemas.microsoft.com/office/drawing/2014/main" id="{701249D2-BFCC-43A1-9D4E-E996391D99BB}"/>
              </a:ext>
            </a:extLst>
          </p:cNvPr>
          <p:cNvSpPr>
            <a:spLocks noGrp="1" noChangeArrowheads="1"/>
          </p:cNvSpPr>
          <p:nvPr>
            <p:ph idx="4294967295"/>
          </p:nvPr>
        </p:nvSpPr>
        <p:spPr>
          <a:xfrm>
            <a:off x="263525" y="842963"/>
            <a:ext cx="11706225" cy="6015037"/>
          </a:xfrm>
        </p:spPr>
        <p:txBody>
          <a:bodyPr/>
          <a:lstStyle/>
          <a:p>
            <a:pPr marL="0" indent="0" eaLnBrk="1" hangingPunct="1">
              <a:buFont typeface="Arial" panose="020B0604020202020204" pitchFamily="34" charset="0"/>
              <a:buNone/>
            </a:pPr>
            <a:r>
              <a:rPr lang="en-GB" altLang="en-US" sz="1800" b="1">
                <a:latin typeface="Arial" panose="020B0604020202020204" pitchFamily="34" charset="0"/>
                <a:cs typeface="Calibri" panose="020F0502020204030204" pitchFamily="34" charset="0"/>
              </a:rPr>
              <a:t> </a:t>
            </a:r>
          </a:p>
          <a:p>
            <a:pPr marL="0" indent="0" eaLnBrk="1" hangingPunct="1"/>
            <a:endParaRPr lang="en-ZA" altLang="en-US">
              <a:ea typeface="等线" panose="020B0503020204020204" pitchFamily="2" charset="-122"/>
              <a:cs typeface="等线" panose="020B0503020204020204" pitchFamily="2" charset="-122"/>
            </a:endParaRPr>
          </a:p>
        </p:txBody>
      </p:sp>
      <p:pic>
        <p:nvPicPr>
          <p:cNvPr id="7" name="Content Placeholder 11">
            <a:extLst>
              <a:ext uri="{FF2B5EF4-FFF2-40B4-BE49-F238E27FC236}">
                <a16:creationId xmlns:a16="http://schemas.microsoft.com/office/drawing/2014/main" id="{71DF5F5C-14B7-091F-E28A-AB01F6289C93}"/>
              </a:ext>
            </a:extLst>
          </p:cNvPr>
          <p:cNvPicPr/>
          <p:nvPr/>
        </p:nvPicPr>
        <p:blipFill rotWithShape="1">
          <a:blip r:embed="rId4" r:link="rId5" cstate="email"/>
          <a:srcRect/>
          <a:stretch>
            <a:fillRect/>
          </a:stretch>
        </p:blipFill>
        <p:spPr bwMode="auto">
          <a:xfrm>
            <a:off x="133746" y="1180446"/>
            <a:ext cx="3342880" cy="3761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1" name="Table 10">
            <a:extLst>
              <a:ext uri="{FF2B5EF4-FFF2-40B4-BE49-F238E27FC236}">
                <a16:creationId xmlns:a16="http://schemas.microsoft.com/office/drawing/2014/main" id="{A700FBAA-0333-A008-9F49-7126E8A7AEC0}"/>
              </a:ext>
            </a:extLst>
          </p:cNvPr>
          <p:cNvGraphicFramePr>
            <a:graphicFrameLocks noGrp="1"/>
          </p:cNvGraphicFramePr>
          <p:nvPr/>
        </p:nvGraphicFramePr>
        <p:xfrm>
          <a:off x="263525" y="5345113"/>
          <a:ext cx="3343275" cy="639762"/>
        </p:xfrm>
        <a:graphic>
          <a:graphicData uri="http://schemas.openxmlformats.org/drawingml/2006/table">
            <a:tbl>
              <a:tblPr firstRow="1" firstCol="1" bandRow="1"/>
              <a:tblGrid>
                <a:gridCol w="3343275">
                  <a:extLst>
                    <a:ext uri="{9D8B030D-6E8A-4147-A177-3AD203B41FA5}">
                      <a16:colId xmlns:a16="http://schemas.microsoft.com/office/drawing/2014/main" val="20000"/>
                    </a:ext>
                  </a:extLst>
                </a:gridCol>
              </a:tblGrid>
              <a:tr h="639762">
                <a:tc>
                  <a:txBody>
                    <a:bodyPr/>
                    <a:lstStyle>
                      <a:lvl1pPr marL="0" algn="l" defTabSz="914400" rtl="0" eaLnBrk="1" latinLnBrk="0" hangingPunct="1">
                        <a:defRPr sz="1800" kern="1200">
                          <a:solidFill>
                            <a:schemeClr val="tx1"/>
                          </a:solidFill>
                          <a:latin typeface="Arial" charset="0"/>
                          <a:ea typeface="ヒラギノ角ゴ Pro W3"/>
                        </a:defRPr>
                      </a:lvl1pPr>
                      <a:lvl2pPr marL="457200" algn="l" defTabSz="914400" rtl="0" eaLnBrk="1" latinLnBrk="0" hangingPunct="1">
                        <a:defRPr sz="1800" kern="1200">
                          <a:solidFill>
                            <a:schemeClr val="tx1"/>
                          </a:solidFill>
                          <a:latin typeface="Arial" charset="0"/>
                          <a:ea typeface="ヒラギノ角ゴ Pro W3"/>
                        </a:defRPr>
                      </a:lvl2pPr>
                      <a:lvl3pPr marL="914400" algn="l" defTabSz="914400" rtl="0" eaLnBrk="1" latinLnBrk="0" hangingPunct="1">
                        <a:defRPr sz="1800" kern="1200">
                          <a:solidFill>
                            <a:schemeClr val="tx1"/>
                          </a:solidFill>
                          <a:latin typeface="Arial" charset="0"/>
                          <a:ea typeface="ヒラギノ角ゴ Pro W3"/>
                        </a:defRPr>
                      </a:lvl3pPr>
                      <a:lvl4pPr marL="1371600" algn="l" defTabSz="914400" rtl="0" eaLnBrk="1" latinLnBrk="0" hangingPunct="1">
                        <a:defRPr sz="1800" kern="1200">
                          <a:solidFill>
                            <a:schemeClr val="tx1"/>
                          </a:solidFill>
                          <a:latin typeface="Arial" charset="0"/>
                          <a:ea typeface="ヒラギノ角ゴ Pro W3"/>
                        </a:defRPr>
                      </a:lvl4pPr>
                      <a:lvl5pPr marL="1828800" algn="l" defTabSz="914400" rtl="0" eaLnBrk="1" latinLnBrk="0" hangingPunct="1">
                        <a:defRPr sz="1800" kern="1200">
                          <a:solidFill>
                            <a:schemeClr val="tx1"/>
                          </a:solidFill>
                          <a:latin typeface="Arial" charset="0"/>
                          <a:ea typeface="ヒラギノ角ゴ Pro W3"/>
                        </a:defRPr>
                      </a:lvl5pPr>
                      <a:lvl6pPr marL="2286000" algn="l" defTabSz="914400" rtl="0" eaLnBrk="1" latinLnBrk="0" hangingPunct="1">
                        <a:defRPr sz="1800" kern="1200">
                          <a:solidFill>
                            <a:schemeClr val="tx1"/>
                          </a:solidFill>
                          <a:latin typeface="Arial" charset="0"/>
                          <a:ea typeface="ヒラギノ角ゴ Pro W3"/>
                        </a:defRPr>
                      </a:lvl6pPr>
                      <a:lvl7pPr marL="2743200" algn="l" defTabSz="914400" rtl="0" eaLnBrk="1" latinLnBrk="0" hangingPunct="1">
                        <a:defRPr sz="1800" kern="1200">
                          <a:solidFill>
                            <a:schemeClr val="tx1"/>
                          </a:solidFill>
                          <a:latin typeface="Arial" charset="0"/>
                          <a:ea typeface="ヒラギノ角ゴ Pro W3"/>
                        </a:defRPr>
                      </a:lvl7pPr>
                      <a:lvl8pPr marL="3200400" algn="l" defTabSz="914400" rtl="0" eaLnBrk="1" latinLnBrk="0" hangingPunct="1">
                        <a:defRPr sz="1800" kern="1200">
                          <a:solidFill>
                            <a:schemeClr val="tx1"/>
                          </a:solidFill>
                          <a:latin typeface="Arial" charset="0"/>
                          <a:ea typeface="ヒラギノ角ゴ Pro W3"/>
                        </a:defRPr>
                      </a:lvl8pPr>
                      <a:lvl9pPr marL="3657600" algn="l" defTabSz="914400" rtl="0" eaLnBrk="1" latinLnBrk="0" hangingPunct="1">
                        <a:defRPr sz="1800" kern="1200">
                          <a:solidFill>
                            <a:schemeClr val="tx1"/>
                          </a:solidFill>
                          <a:latin typeface="Arial" charset="0"/>
                          <a:ea typeface="ヒラギノ角ゴ Pro W3"/>
                        </a:defRPr>
                      </a:lvl9pPr>
                    </a:lstStyle>
                    <a:p>
                      <a:pPr marL="0" marR="0">
                        <a:spcBef>
                          <a:spcPts val="0"/>
                        </a:spcBef>
                        <a:spcAft>
                          <a:spcPts val="0"/>
                        </a:spcAft>
                      </a:pPr>
                      <a:r>
                        <a:rPr lang="en-GB" sz="1600" b="1" dirty="0">
                          <a:effectLst/>
                          <a:latin typeface="Arial" charset="0"/>
                          <a:ea typeface="Times New Roman" pitchFamily="18" charset="0"/>
                        </a:rPr>
                        <a:t>Pipe Replacement and Road construction- </a:t>
                      </a:r>
                      <a:r>
                        <a:rPr lang="en-GB" sz="1600" b="1" kern="1200" dirty="0">
                          <a:solidFill>
                            <a:schemeClr val="tx1"/>
                          </a:solidFill>
                          <a:effectLst/>
                          <a:latin typeface="+mn-lt"/>
                          <a:ea typeface="+mn-ea"/>
                          <a:cs typeface="+mn-cs"/>
                        </a:rPr>
                        <a:t>Main</a:t>
                      </a:r>
                      <a:r>
                        <a:rPr lang="en-US" sz="1600" b="1" kern="1200" dirty="0">
                          <a:solidFill>
                            <a:schemeClr val="tx1"/>
                          </a:solidFill>
                          <a:effectLst/>
                          <a:latin typeface="+mn-lt"/>
                          <a:ea typeface="+mn-ea"/>
                          <a:cs typeface="+mn-cs"/>
                        </a:rPr>
                        <a:t> </a:t>
                      </a:r>
                      <a:r>
                        <a:rPr lang="en-GB" sz="1600" b="1" kern="1200" dirty="0">
                          <a:solidFill>
                            <a:schemeClr val="tx1"/>
                          </a:solidFill>
                          <a:effectLst/>
                          <a:latin typeface="+mn-lt"/>
                          <a:ea typeface="+mn-ea"/>
                          <a:cs typeface="+mn-cs"/>
                        </a:rPr>
                        <a:t>Bermuda Way</a:t>
                      </a:r>
                      <a:r>
                        <a:rPr lang="en-GB" sz="1600" b="1" dirty="0">
                          <a:effectLst/>
                          <a:latin typeface="Arial" charset="0"/>
                          <a:ea typeface="Times New Roman" pitchFamily="18" charset="0"/>
                        </a:rPr>
                        <a:t>                            </a:t>
                      </a:r>
                      <a:endParaRPr lang="en-US" sz="1600" b="1" dirty="0">
                        <a:effectLst/>
                        <a:latin typeface="Times New Roman" pitchFamily="18" charset="0"/>
                        <a:ea typeface="Times New Roman" pitchFamily="18" charset="0"/>
                      </a:endParaRPr>
                    </a:p>
                  </a:txBody>
                  <a:tcPr marL="58199" marR="581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3" name="Content Placeholder 3">
            <a:extLst>
              <a:ext uri="{FF2B5EF4-FFF2-40B4-BE49-F238E27FC236}">
                <a16:creationId xmlns:a16="http://schemas.microsoft.com/office/drawing/2014/main" id="{5BB8DF5C-FB83-5E9E-A9CA-BF3365F4CD65}"/>
              </a:ext>
            </a:extLst>
          </p:cNvPr>
          <p:cNvGraphicFramePr/>
          <p:nvPr/>
        </p:nvGraphicFramePr>
        <p:xfrm>
          <a:off x="3602038" y="1181100"/>
          <a:ext cx="8367712" cy="4833938"/>
        </p:xfrm>
        <a:graphic>
          <a:graphicData uri="http://schemas.openxmlformats.org/drawingml/2006/table">
            <a:tbl>
              <a:tblPr>
                <a:tableStyleId>{5C22544A-7EE6-4342-B048-85BDC9FD1C3A}</a:tableStyleId>
              </a:tblPr>
              <a:tblGrid>
                <a:gridCol w="1243315">
                  <a:extLst>
                    <a:ext uri="{9D8B030D-6E8A-4147-A177-3AD203B41FA5}">
                      <a16:colId xmlns:a16="http://schemas.microsoft.com/office/drawing/2014/main" val="20000"/>
                    </a:ext>
                  </a:extLst>
                </a:gridCol>
                <a:gridCol w="1174245">
                  <a:extLst>
                    <a:ext uri="{9D8B030D-6E8A-4147-A177-3AD203B41FA5}">
                      <a16:colId xmlns:a16="http://schemas.microsoft.com/office/drawing/2014/main" val="20001"/>
                    </a:ext>
                  </a:extLst>
                </a:gridCol>
                <a:gridCol w="1618282">
                  <a:extLst>
                    <a:ext uri="{9D8B030D-6E8A-4147-A177-3AD203B41FA5}">
                      <a16:colId xmlns:a16="http://schemas.microsoft.com/office/drawing/2014/main" val="20002"/>
                    </a:ext>
                  </a:extLst>
                </a:gridCol>
                <a:gridCol w="1440665">
                  <a:extLst>
                    <a:ext uri="{9D8B030D-6E8A-4147-A177-3AD203B41FA5}">
                      <a16:colId xmlns:a16="http://schemas.microsoft.com/office/drawing/2014/main" val="20003"/>
                    </a:ext>
                  </a:extLst>
                </a:gridCol>
                <a:gridCol w="1045966">
                  <a:extLst>
                    <a:ext uri="{9D8B030D-6E8A-4147-A177-3AD203B41FA5}">
                      <a16:colId xmlns:a16="http://schemas.microsoft.com/office/drawing/2014/main" val="20004"/>
                    </a:ext>
                  </a:extLst>
                </a:gridCol>
                <a:gridCol w="1845239">
                  <a:extLst>
                    <a:ext uri="{9D8B030D-6E8A-4147-A177-3AD203B41FA5}">
                      <a16:colId xmlns:a16="http://schemas.microsoft.com/office/drawing/2014/main" val="20005"/>
                    </a:ext>
                  </a:extLst>
                </a:gridCol>
              </a:tblGrid>
              <a:tr h="193129">
                <a:tc gridSpan="6">
                  <a:txBody>
                    <a:bodyPr/>
                    <a:lstStyle/>
                    <a:p>
                      <a:pPr algn="ctr" rtl="0" fontAlgn="ctr"/>
                      <a:r>
                        <a:rPr lang="en-US" sz="1000" b="1" dirty="0"/>
                        <a:t>WATER SYSTEMS DAILY PRODUCTION</a:t>
                      </a:r>
                      <a:endParaRPr lang="en-US" sz="1000" b="1" i="0" u="none" strike="noStrike" dirty="0">
                        <a:solidFill>
                          <a:srgbClr val="FFFFFF"/>
                        </a:solidFill>
                        <a:effectLst/>
                        <a:latin typeface="Calibri" pitchFamily="34" charset="0"/>
                        <a:cs typeface="Calibri" pitchFamily="34" charset="0"/>
                      </a:endParaRPr>
                    </a:p>
                  </a:txBody>
                  <a:tcPr marL="3472" marR="3472" marT="3472" marB="0" anchor="ctr"/>
                </a:tc>
                <a:tc hMerge="1">
                  <a:txBody>
                    <a:bodyPr/>
                    <a:lstStyle/>
                    <a:p>
                      <a:endParaRPr lang="en-US"/>
                    </a:p>
                  </a:txBody>
                  <a:tcPr marL="3472" marR="3472" marT="3472" marB="0" anchor="ctr"/>
                </a:tc>
                <a:tc hMerge="1">
                  <a:txBody>
                    <a:bodyPr/>
                    <a:lstStyle/>
                    <a:p>
                      <a:endParaRPr lang="en-US"/>
                    </a:p>
                  </a:txBody>
                  <a:tcPr marL="3472" marR="3472" marT="3472" marB="0" anchor="ctr"/>
                </a:tc>
                <a:tc hMerge="1">
                  <a:txBody>
                    <a:bodyPr/>
                    <a:lstStyle/>
                    <a:p>
                      <a:endParaRPr lang="en-US"/>
                    </a:p>
                  </a:txBody>
                  <a:tcPr marL="3472" marR="3472" marT="3472" marB="0" anchor="ctr"/>
                </a:tc>
                <a:tc hMerge="1">
                  <a:txBody>
                    <a:bodyPr/>
                    <a:lstStyle/>
                    <a:p>
                      <a:endParaRPr lang="en-US"/>
                    </a:p>
                  </a:txBody>
                  <a:tcPr marL="3472" marR="3472" marT="3472" marB="0" anchor="ctr"/>
                </a:tc>
                <a:tc hMerge="1">
                  <a:txBody>
                    <a:bodyPr/>
                    <a:lstStyle/>
                    <a:p>
                      <a:endParaRPr lang="en-US"/>
                    </a:p>
                  </a:txBody>
                  <a:tcPr marL="3472" marR="3472" marT="3472" marB="0" anchor="ctr"/>
                </a:tc>
                <a:extLst>
                  <a:ext uri="{0D108BD9-81ED-4DB2-BD59-A6C34878D82A}">
                    <a16:rowId xmlns:a16="http://schemas.microsoft.com/office/drawing/2014/main" val="10000"/>
                  </a:ext>
                </a:extLst>
              </a:tr>
              <a:tr h="523900">
                <a:tc>
                  <a:txBody>
                    <a:bodyPr/>
                    <a:lstStyle/>
                    <a:p>
                      <a:pPr algn="ctr" rtl="0" fontAlgn="ctr"/>
                      <a:r>
                        <a:rPr lang="en-US" sz="1000" b="1" u="none" strike="noStrike" dirty="0">
                          <a:effectLst/>
                          <a:latin typeface="Calibri" pitchFamily="34" charset="0"/>
                          <a:cs typeface="Calibri" pitchFamily="34" charset="0"/>
                        </a:rPr>
                        <a:t>Water Supply System </a:t>
                      </a:r>
                      <a:endParaRPr lang="en-US" sz="1000" b="1" i="0" u="none" strike="noStrike" dirty="0">
                        <a:solidFill>
                          <a:srgbClr val="FFFFFF"/>
                        </a:solidFill>
                        <a:effectLst/>
                        <a:latin typeface="Calibri" pitchFamily="34" charset="0"/>
                        <a:cs typeface="Calibri" pitchFamily="34" charset="0"/>
                      </a:endParaRPr>
                    </a:p>
                  </a:txBody>
                  <a:tcPr marL="3472" marR="3472" marT="3472" marB="0" anchor="ctr"/>
                </a:tc>
                <a:tc>
                  <a:txBody>
                    <a:bodyPr/>
                    <a:lstStyle/>
                    <a:p>
                      <a:pPr algn="ctr" rtl="0" fontAlgn="ctr"/>
                      <a:r>
                        <a:rPr lang="en-US" sz="1000" b="1" u="none" strike="noStrike" dirty="0">
                          <a:effectLst/>
                          <a:latin typeface="Calibri" pitchFamily="34" charset="0"/>
                          <a:cs typeface="Calibri" pitchFamily="34" charset="0"/>
                        </a:rPr>
                        <a:t>Design  Capacity</a:t>
                      </a:r>
                      <a:endParaRPr lang="en-US" sz="1000" b="1" i="0" u="none" strike="noStrike" dirty="0">
                        <a:solidFill>
                          <a:srgbClr val="FFFFFF"/>
                        </a:solidFill>
                        <a:effectLst/>
                        <a:latin typeface="Calibri" pitchFamily="34" charset="0"/>
                        <a:cs typeface="Calibri" pitchFamily="34" charset="0"/>
                      </a:endParaRPr>
                    </a:p>
                  </a:txBody>
                  <a:tcPr marL="3472" marR="3472" marT="3472" marB="0" anchor="ctr"/>
                </a:tc>
                <a:tc>
                  <a:txBody>
                    <a:bodyPr/>
                    <a:lstStyle/>
                    <a:p>
                      <a:pPr algn="ctr" rtl="0" fontAlgn="ctr"/>
                      <a:r>
                        <a:rPr lang="en-US" sz="1000" b="1" u="none" strike="noStrike" dirty="0">
                          <a:effectLst/>
                          <a:latin typeface="Calibri" pitchFamily="34" charset="0"/>
                          <a:cs typeface="Calibri" pitchFamily="34" charset="0"/>
                        </a:rPr>
                        <a:t>Average daily Production (</a:t>
                      </a:r>
                      <a:r>
                        <a:rPr lang="en-US" sz="1000" b="1" u="none" strike="noStrike" dirty="0" err="1">
                          <a:effectLst/>
                          <a:latin typeface="Calibri" pitchFamily="34" charset="0"/>
                          <a:cs typeface="Calibri" pitchFamily="34" charset="0"/>
                        </a:rPr>
                        <a:t>Ml</a:t>
                      </a:r>
                      <a:r>
                        <a:rPr lang="en-US" sz="1000" b="1" u="none" strike="noStrike" dirty="0">
                          <a:effectLst/>
                          <a:latin typeface="Calibri" pitchFamily="34" charset="0"/>
                          <a:cs typeface="Calibri" pitchFamily="34" charset="0"/>
                        </a:rPr>
                        <a:t>/day) (Pre Floods)</a:t>
                      </a:r>
                      <a:endParaRPr lang="en-US" sz="1000" b="1" i="0" u="none" strike="noStrike" dirty="0">
                        <a:solidFill>
                          <a:srgbClr val="FFFFFF"/>
                        </a:solidFill>
                        <a:effectLst/>
                        <a:latin typeface="Calibri" pitchFamily="34" charset="0"/>
                        <a:cs typeface="Calibri" pitchFamily="34" charset="0"/>
                      </a:endParaRPr>
                    </a:p>
                  </a:txBody>
                  <a:tcPr marL="3472" marR="3472" marT="3472" marB="0" anchor="ctr"/>
                </a:tc>
                <a:tc>
                  <a:txBody>
                    <a:bodyPr/>
                    <a:lstStyle/>
                    <a:p>
                      <a:pPr algn="ctr" rtl="0" fontAlgn="ctr"/>
                      <a:r>
                        <a:rPr lang="en-US" sz="1000" b="1" u="none" strike="noStrike" dirty="0">
                          <a:effectLst/>
                          <a:latin typeface="Calibri" pitchFamily="34" charset="0"/>
                          <a:cs typeface="Calibri" pitchFamily="34" charset="0"/>
                        </a:rPr>
                        <a:t>Deficit/Shortfall (</a:t>
                      </a:r>
                      <a:r>
                        <a:rPr lang="en-US" sz="1000" b="1" u="none" strike="noStrike" dirty="0" err="1">
                          <a:effectLst/>
                          <a:latin typeface="Calibri" pitchFamily="34" charset="0"/>
                          <a:cs typeface="Calibri" pitchFamily="34" charset="0"/>
                        </a:rPr>
                        <a:t>Ml</a:t>
                      </a:r>
                      <a:r>
                        <a:rPr lang="en-US" sz="1000" b="1" u="none" strike="noStrike" dirty="0">
                          <a:effectLst/>
                          <a:latin typeface="Calibri" pitchFamily="34" charset="0"/>
                          <a:cs typeface="Calibri" pitchFamily="34" charset="0"/>
                        </a:rPr>
                        <a:t>/d) (Post floods)</a:t>
                      </a:r>
                      <a:endParaRPr lang="en-US" sz="1000" b="1" i="0" u="none" strike="noStrike" dirty="0">
                        <a:solidFill>
                          <a:srgbClr val="FFFFFF"/>
                        </a:solidFill>
                        <a:effectLst/>
                        <a:latin typeface="Calibri" pitchFamily="34" charset="0"/>
                        <a:cs typeface="Calibri" pitchFamily="34" charset="0"/>
                      </a:endParaRPr>
                    </a:p>
                  </a:txBody>
                  <a:tcPr marL="3472" marR="3472" marT="3472" marB="0" anchor="ctr"/>
                </a:tc>
                <a:tc>
                  <a:txBody>
                    <a:bodyPr/>
                    <a:lstStyle/>
                    <a:p>
                      <a:pPr algn="ctr" rtl="0" fontAlgn="ctr"/>
                      <a:r>
                        <a:rPr lang="en-US" sz="1000" b="1" u="none" strike="noStrike" dirty="0">
                          <a:effectLst/>
                          <a:latin typeface="Calibri" pitchFamily="34" charset="0"/>
                          <a:cs typeface="Calibri" pitchFamily="34" charset="0"/>
                        </a:rPr>
                        <a:t>Baseline Demand</a:t>
                      </a:r>
                      <a:endParaRPr lang="en-US" sz="1000" b="1" i="0" u="none" strike="noStrike" dirty="0">
                        <a:solidFill>
                          <a:srgbClr val="FFFFFF"/>
                        </a:solidFill>
                        <a:effectLst/>
                        <a:latin typeface="Calibri" pitchFamily="34" charset="0"/>
                        <a:cs typeface="Calibri" pitchFamily="34" charset="0"/>
                      </a:endParaRPr>
                    </a:p>
                  </a:txBody>
                  <a:tcPr marL="3472" marR="3472" marT="3472" marB="0" anchor="ctr"/>
                </a:tc>
                <a:tc>
                  <a:txBody>
                    <a:bodyPr/>
                    <a:lstStyle/>
                    <a:p>
                      <a:pPr algn="ctr" rtl="0" fontAlgn="ctr"/>
                      <a:r>
                        <a:rPr lang="en-US" sz="1000" b="1" u="none" strike="noStrike" dirty="0">
                          <a:effectLst/>
                          <a:latin typeface="Calibri" pitchFamily="34" charset="0"/>
                          <a:cs typeface="Calibri" pitchFamily="34" charset="0"/>
                        </a:rPr>
                        <a:t>Remarks/Status Quo</a:t>
                      </a:r>
                      <a:endParaRPr lang="en-US" sz="1000" b="1" i="0" u="none" strike="noStrike" dirty="0">
                        <a:solidFill>
                          <a:srgbClr val="FFFFFF"/>
                        </a:solidFill>
                        <a:effectLst/>
                        <a:latin typeface="Calibri" pitchFamily="34" charset="0"/>
                        <a:cs typeface="Calibri" pitchFamily="34" charset="0"/>
                      </a:endParaRPr>
                    </a:p>
                  </a:txBody>
                  <a:tcPr marL="3472" marR="3472" marT="3472" marB="0" anchor="ctr"/>
                </a:tc>
                <a:extLst>
                  <a:ext uri="{0D108BD9-81ED-4DB2-BD59-A6C34878D82A}">
                    <a16:rowId xmlns:a16="http://schemas.microsoft.com/office/drawing/2014/main" val="10001"/>
                  </a:ext>
                </a:extLst>
              </a:tr>
              <a:tr h="1437009">
                <a:tc>
                  <a:txBody>
                    <a:bodyPr/>
                    <a:lstStyle/>
                    <a:p>
                      <a:pPr algn="l" fontAlgn="b"/>
                      <a:r>
                        <a:rPr lang="en-US" sz="1000" u="none" strike="noStrike" dirty="0" err="1">
                          <a:effectLst/>
                          <a:latin typeface="Calibri" pitchFamily="34" charset="0"/>
                          <a:cs typeface="Calibri" pitchFamily="34" charset="0"/>
                        </a:rPr>
                        <a:t>Mhlabatshane</a:t>
                      </a:r>
                      <a:r>
                        <a:rPr lang="en-US" sz="1000" u="none" strike="noStrike" dirty="0">
                          <a:effectLst/>
                          <a:latin typeface="Calibri" pitchFamily="34" charset="0"/>
                          <a:cs typeface="Calibri" pitchFamily="34" charset="0"/>
                        </a:rPr>
                        <a:t> Water Treatment Works</a:t>
                      </a:r>
                      <a:endParaRPr lang="en-US" sz="1000" b="0" i="0" u="none" strike="noStrike" dirty="0">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dirty="0">
                          <a:effectLst/>
                          <a:latin typeface="Calibri" pitchFamily="34" charset="0"/>
                          <a:cs typeface="Calibri" pitchFamily="34" charset="0"/>
                        </a:rPr>
                        <a:t>6Ml/Day</a:t>
                      </a:r>
                      <a:endParaRPr lang="en-US" sz="1000" b="0" i="0" u="none" strike="noStrike" dirty="0">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dirty="0">
                          <a:effectLst/>
                          <a:latin typeface="Calibri" pitchFamily="34" charset="0"/>
                          <a:cs typeface="Calibri" pitchFamily="34" charset="0"/>
                        </a:rPr>
                        <a:t>4Ml/Day</a:t>
                      </a:r>
                      <a:endParaRPr lang="en-US" sz="1000" b="0" i="0" u="none" strike="noStrike" dirty="0">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dirty="0">
                          <a:effectLst/>
                          <a:latin typeface="Calibri" pitchFamily="34" charset="0"/>
                          <a:cs typeface="Calibri" pitchFamily="34" charset="0"/>
                        </a:rPr>
                        <a:t>2Ml/Day</a:t>
                      </a:r>
                      <a:endParaRPr lang="en-US" sz="1000" b="0" i="0" u="none" strike="noStrike" dirty="0">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a:effectLst/>
                          <a:latin typeface="Calibri" pitchFamily="34" charset="0"/>
                          <a:cs typeface="Calibri" pitchFamily="34" charset="0"/>
                        </a:rPr>
                        <a:t>12Ml/Day</a:t>
                      </a:r>
                      <a:endParaRPr lang="en-US" sz="1000" b="0" i="0" u="none" strike="noStrike">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dirty="0">
                          <a:effectLst/>
                          <a:latin typeface="Calibri" pitchFamily="34" charset="0"/>
                          <a:cs typeface="Calibri" pitchFamily="34" charset="0"/>
                        </a:rPr>
                        <a:t>There are a number of pipe breaks that were found in this system thus affecting the supply. All pipes that were damaged as results of flood damages were attended and resolved. Systems  is running as normal. </a:t>
                      </a:r>
                      <a:endParaRPr lang="en-US" sz="1000" b="0" i="0" u="none" strike="noStrike" dirty="0">
                        <a:solidFill>
                          <a:srgbClr val="000000"/>
                        </a:solidFill>
                        <a:effectLst/>
                        <a:latin typeface="Calibri" pitchFamily="34" charset="0"/>
                        <a:cs typeface="Calibri" pitchFamily="34" charset="0"/>
                      </a:endParaRPr>
                    </a:p>
                  </a:txBody>
                  <a:tcPr marL="3472" marR="3472" marT="3472" marB="0" anchor="b"/>
                </a:tc>
                <a:extLst>
                  <a:ext uri="{0D108BD9-81ED-4DB2-BD59-A6C34878D82A}">
                    <a16:rowId xmlns:a16="http://schemas.microsoft.com/office/drawing/2014/main" val="10002"/>
                  </a:ext>
                </a:extLst>
              </a:tr>
              <a:tr h="1472531">
                <a:tc>
                  <a:txBody>
                    <a:bodyPr/>
                    <a:lstStyle/>
                    <a:p>
                      <a:pPr algn="l" fontAlgn="b"/>
                      <a:r>
                        <a:rPr lang="en-US" sz="1000" u="none" strike="noStrike" dirty="0" err="1">
                          <a:effectLst/>
                          <a:latin typeface="Calibri" pitchFamily="34" charset="0"/>
                          <a:cs typeface="Calibri" pitchFamily="34" charset="0"/>
                        </a:rPr>
                        <a:t>KwaLembe</a:t>
                      </a:r>
                      <a:r>
                        <a:rPr lang="en-US" sz="1000" u="none" strike="noStrike" dirty="0">
                          <a:effectLst/>
                          <a:latin typeface="Calibri" pitchFamily="34" charset="0"/>
                          <a:cs typeface="Calibri" pitchFamily="34" charset="0"/>
                        </a:rPr>
                        <a:t> Water Treatment Works</a:t>
                      </a:r>
                      <a:endParaRPr lang="en-US" sz="1000" b="0" i="0" u="none" strike="noStrike" dirty="0">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dirty="0">
                          <a:effectLst/>
                          <a:latin typeface="Calibri" pitchFamily="34" charset="0"/>
                          <a:cs typeface="Calibri" pitchFamily="34" charset="0"/>
                        </a:rPr>
                        <a:t>0.75Ml/Day</a:t>
                      </a:r>
                      <a:endParaRPr lang="en-US" sz="1000" b="0" i="0" u="none" strike="noStrike" dirty="0">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a:effectLst/>
                          <a:latin typeface="Calibri" pitchFamily="34" charset="0"/>
                          <a:cs typeface="Calibri" pitchFamily="34" charset="0"/>
                        </a:rPr>
                        <a:t>0.75Ml/Day</a:t>
                      </a:r>
                      <a:endParaRPr lang="en-US" sz="1000" b="0" i="0" u="none" strike="noStrike">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dirty="0">
                          <a:effectLst/>
                          <a:latin typeface="Calibri" pitchFamily="34" charset="0"/>
                          <a:cs typeface="Calibri" pitchFamily="34" charset="0"/>
                        </a:rPr>
                        <a:t>0Ml/Day</a:t>
                      </a:r>
                      <a:endParaRPr lang="en-US" sz="1000" b="0" i="0" u="none" strike="noStrike" dirty="0">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dirty="0">
                          <a:effectLst/>
                          <a:latin typeface="Calibri" pitchFamily="34" charset="0"/>
                          <a:cs typeface="Calibri" pitchFamily="34" charset="0"/>
                        </a:rPr>
                        <a:t>1.5Ml/Day</a:t>
                      </a:r>
                      <a:endParaRPr lang="en-US" sz="1000" b="0" i="0" u="none" strike="noStrike" dirty="0">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dirty="0">
                          <a:effectLst/>
                          <a:latin typeface="Calibri" pitchFamily="34" charset="0"/>
                          <a:cs typeface="Calibri" pitchFamily="34" charset="0"/>
                        </a:rPr>
                        <a:t>Filter pump has been installed. The plant is back online, and KwaLembe Abstraction Chamber has been cleaned, silt removed. Team will start the plant up and follow through the system for pipe leaks and restore supply.</a:t>
                      </a:r>
                      <a:endParaRPr lang="en-US" sz="1000" b="0" i="0" u="none" strike="noStrike" dirty="0">
                        <a:solidFill>
                          <a:srgbClr val="000000"/>
                        </a:solidFill>
                        <a:effectLst/>
                        <a:latin typeface="Calibri" pitchFamily="34" charset="0"/>
                        <a:cs typeface="Calibri" pitchFamily="34" charset="0"/>
                      </a:endParaRPr>
                    </a:p>
                  </a:txBody>
                  <a:tcPr marL="3472" marR="3472" marT="3472" marB="0" anchor="b"/>
                </a:tc>
                <a:extLst>
                  <a:ext uri="{0D108BD9-81ED-4DB2-BD59-A6C34878D82A}">
                    <a16:rowId xmlns:a16="http://schemas.microsoft.com/office/drawing/2014/main" val="10003"/>
                  </a:ext>
                </a:extLst>
              </a:tr>
              <a:tr h="670518">
                <a:tc>
                  <a:txBody>
                    <a:bodyPr/>
                    <a:lstStyle/>
                    <a:p>
                      <a:pPr algn="l" fontAlgn="b"/>
                      <a:r>
                        <a:rPr lang="en-US" sz="1000" u="none" strike="noStrike">
                          <a:effectLst/>
                          <a:latin typeface="Calibri" pitchFamily="34" charset="0"/>
                          <a:cs typeface="Calibri" pitchFamily="34" charset="0"/>
                        </a:rPr>
                        <a:t>Ndelu Water Treatment Works</a:t>
                      </a:r>
                      <a:endParaRPr lang="en-US" sz="1000" b="0" i="0" u="none" strike="noStrike">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a:effectLst/>
                          <a:latin typeface="Calibri" pitchFamily="34" charset="0"/>
                          <a:cs typeface="Calibri" pitchFamily="34" charset="0"/>
                        </a:rPr>
                        <a:t>1.4Ml/Day</a:t>
                      </a:r>
                      <a:endParaRPr lang="en-US" sz="1000" b="0" i="0" u="none" strike="noStrike">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a:effectLst/>
                          <a:latin typeface="Calibri" pitchFamily="34" charset="0"/>
                          <a:cs typeface="Calibri" pitchFamily="34" charset="0"/>
                        </a:rPr>
                        <a:t>1.4Ml/Day</a:t>
                      </a:r>
                      <a:endParaRPr lang="en-US" sz="1000" b="0" i="0" u="none" strike="noStrike">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dirty="0">
                          <a:effectLst/>
                          <a:latin typeface="Calibri" pitchFamily="34" charset="0"/>
                          <a:cs typeface="Calibri" pitchFamily="34" charset="0"/>
                        </a:rPr>
                        <a:t>0Ml/Day</a:t>
                      </a:r>
                      <a:endParaRPr lang="en-US" sz="1000" b="0" i="0" u="none" strike="noStrike" dirty="0">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dirty="0">
                          <a:effectLst/>
                          <a:latin typeface="Calibri" pitchFamily="34" charset="0"/>
                          <a:cs typeface="Calibri" pitchFamily="34" charset="0"/>
                        </a:rPr>
                        <a:t>2.5Ml/Day</a:t>
                      </a:r>
                      <a:endParaRPr lang="en-US" sz="1000" b="0" i="0" u="none" strike="noStrike" dirty="0">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dirty="0">
                          <a:effectLst/>
                          <a:latin typeface="Calibri" pitchFamily="34" charset="0"/>
                          <a:cs typeface="Calibri" pitchFamily="34" charset="0"/>
                        </a:rPr>
                        <a:t>There are a number of pipe breaks that were found in this system thus affecting the supply.</a:t>
                      </a:r>
                      <a:endParaRPr lang="en-US" sz="1000" b="0" i="0" u="none" strike="noStrike" dirty="0">
                        <a:solidFill>
                          <a:srgbClr val="000000"/>
                        </a:solidFill>
                        <a:effectLst/>
                        <a:latin typeface="Calibri" pitchFamily="34" charset="0"/>
                        <a:cs typeface="Calibri" pitchFamily="34" charset="0"/>
                      </a:endParaRPr>
                    </a:p>
                  </a:txBody>
                  <a:tcPr marL="3472" marR="3472" marT="3472" marB="0" anchor="b"/>
                </a:tc>
                <a:extLst>
                  <a:ext uri="{0D108BD9-81ED-4DB2-BD59-A6C34878D82A}">
                    <a16:rowId xmlns:a16="http://schemas.microsoft.com/office/drawing/2014/main" val="10004"/>
                  </a:ext>
                </a:extLst>
              </a:tr>
              <a:tr h="536850">
                <a:tc>
                  <a:txBody>
                    <a:bodyPr/>
                    <a:lstStyle/>
                    <a:p>
                      <a:pPr algn="l" fontAlgn="b"/>
                      <a:r>
                        <a:rPr lang="en-US" sz="1000" u="none" strike="noStrike">
                          <a:effectLst/>
                          <a:latin typeface="Calibri" pitchFamily="34" charset="0"/>
                          <a:cs typeface="Calibri" pitchFamily="34" charset="0"/>
                        </a:rPr>
                        <a:t>Vulamehlo Water Treatment Works</a:t>
                      </a:r>
                      <a:endParaRPr lang="en-US" sz="1000" b="0" i="0" u="none" strike="noStrike">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a:effectLst/>
                          <a:latin typeface="Calibri" pitchFamily="34" charset="0"/>
                          <a:cs typeface="Calibri" pitchFamily="34" charset="0"/>
                        </a:rPr>
                        <a:t>4.5Ml/Day</a:t>
                      </a:r>
                      <a:endParaRPr lang="en-US" sz="1000" b="0" i="0" u="none" strike="noStrike">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a:effectLst/>
                          <a:latin typeface="Calibri" pitchFamily="34" charset="0"/>
                          <a:cs typeface="Calibri" pitchFamily="34" charset="0"/>
                        </a:rPr>
                        <a:t>2Ml/Day</a:t>
                      </a:r>
                      <a:endParaRPr lang="en-US" sz="1000" b="0" i="0" u="none" strike="noStrike">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a:effectLst/>
                          <a:latin typeface="Calibri" pitchFamily="34" charset="0"/>
                          <a:cs typeface="Calibri" pitchFamily="34" charset="0"/>
                        </a:rPr>
                        <a:t>2.5Ml/Day</a:t>
                      </a:r>
                      <a:endParaRPr lang="en-US" sz="1000" b="0" i="0" u="none" strike="noStrike">
                        <a:solidFill>
                          <a:srgbClr val="000000"/>
                        </a:solidFill>
                        <a:effectLst/>
                        <a:latin typeface="Calibri" pitchFamily="34" charset="0"/>
                        <a:cs typeface="Calibri" pitchFamily="34" charset="0"/>
                      </a:endParaRPr>
                    </a:p>
                  </a:txBody>
                  <a:tcPr marL="3472" marR="3472" marT="3472" marB="0" anchor="b"/>
                </a:tc>
                <a:tc>
                  <a:txBody>
                    <a:bodyPr/>
                    <a:lstStyle/>
                    <a:p>
                      <a:pPr algn="l" fontAlgn="b"/>
                      <a:r>
                        <a:rPr lang="en-US" sz="1000" u="none" strike="noStrike">
                          <a:effectLst/>
                          <a:latin typeface="Calibri" pitchFamily="34" charset="0"/>
                          <a:cs typeface="Calibri" pitchFamily="34" charset="0"/>
                        </a:rPr>
                        <a:t>7Ml/Day</a:t>
                      </a:r>
                      <a:endParaRPr lang="en-US" sz="1000" b="0" i="0" u="none" strike="noStrike">
                        <a:solidFill>
                          <a:srgbClr val="000000"/>
                        </a:solidFill>
                        <a:effectLst/>
                        <a:latin typeface="Calibri" pitchFamily="34" charset="0"/>
                        <a:cs typeface="Calibri" pitchFamily="34" charset="0"/>
                      </a:endParaRPr>
                    </a:p>
                  </a:txBody>
                  <a:tcPr marL="3472" marR="3472" marT="3472" marB="0" anchor="b"/>
                </a:tc>
                <a:tc>
                  <a:txBody>
                    <a:bodyPr/>
                    <a:lstStyle/>
                    <a:p>
                      <a:pPr algn="l" fontAlgn="b"/>
                      <a:endParaRPr lang="en-US" sz="1000" b="0" i="0" u="none" strike="noStrike" dirty="0">
                        <a:solidFill>
                          <a:srgbClr val="000000"/>
                        </a:solidFill>
                        <a:effectLst/>
                        <a:latin typeface="Calibri" pitchFamily="34" charset="0"/>
                        <a:cs typeface="Calibri" pitchFamily="34" charset="0"/>
                      </a:endParaRPr>
                    </a:p>
                  </a:txBody>
                  <a:tcPr marL="3472" marR="3472" marT="3472" marB="0" anchor="b"/>
                </a:tc>
                <a:extLst>
                  <a:ext uri="{0D108BD9-81ED-4DB2-BD59-A6C34878D82A}">
                    <a16:rowId xmlns:a16="http://schemas.microsoft.com/office/drawing/2014/main" val="10005"/>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9">
            <a:extLst>
              <a:ext uri="{FF2B5EF4-FFF2-40B4-BE49-F238E27FC236}">
                <a16:creationId xmlns:a16="http://schemas.microsoft.com/office/drawing/2014/main" id="{8E2EF38B-69D5-FED5-EDE6-1B977A71CE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3860E27F-D285-4CCB-AA63-05E9AC338A87}" type="slidenum">
              <a:rPr lang="en-US" altLang="en-US" sz="1600">
                <a:solidFill>
                  <a:srgbClr val="FFFFFF"/>
                </a:solidFill>
                <a:latin typeface="Calibri" panose="020F0502020204030204" pitchFamily="34" charset="0"/>
              </a:rPr>
              <a:pPr/>
              <a:t>4</a:t>
            </a:fld>
            <a:endParaRPr lang="en-US" altLang="en-US" sz="1600">
              <a:solidFill>
                <a:srgbClr val="FFFFFF"/>
              </a:solidFill>
              <a:latin typeface="Calibri" panose="020F0502020204030204" pitchFamily="34" charset="0"/>
            </a:endParaRPr>
          </a:p>
        </p:txBody>
      </p:sp>
      <p:sp>
        <p:nvSpPr>
          <p:cNvPr id="31747" name="Slide Number Placeholder 3">
            <a:extLst>
              <a:ext uri="{FF2B5EF4-FFF2-40B4-BE49-F238E27FC236}">
                <a16:creationId xmlns:a16="http://schemas.microsoft.com/office/drawing/2014/main" id="{22D16A50-E377-0C05-DC7F-B11DE999962D}"/>
              </a:ext>
            </a:extLst>
          </p:cNvPr>
          <p:cNvSpPr txBox="1">
            <a:spLocks noChangeArrowheads="1"/>
          </p:cNvSpPr>
          <p:nvPr/>
        </p:nvSpPr>
        <p:spPr bwMode="auto">
          <a:xfrm>
            <a:off x="8963025" y="6410325"/>
            <a:ext cx="28448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4" rIns="91410" bIns="45704"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eaLnBrk="1" hangingPunct="1">
              <a:buFont typeface="Arial" panose="020B0604020202020204" pitchFamily="34" charset="0"/>
              <a:buNone/>
            </a:pPr>
            <a:fld id="{B238E60A-F4D1-4CEC-A28E-A3F06C58C2C5}" type="slidenum">
              <a:rPr lang="en-US" altLang="en-US" sz="1200">
                <a:latin typeface="Calibri" panose="020F0502020204030204" pitchFamily="34" charset="0"/>
              </a:rPr>
              <a:pPr algn="r" eaLnBrk="1" hangingPunct="1">
                <a:buFont typeface="Arial" panose="020B0604020202020204" pitchFamily="34" charset="0"/>
                <a:buNone/>
              </a:pPr>
              <a:t>4</a:t>
            </a:fld>
            <a:endParaRPr lang="en-US" altLang="en-US" sz="1200">
              <a:latin typeface="Calibri" panose="020F0502020204030204" pitchFamily="34" charset="0"/>
            </a:endParaRPr>
          </a:p>
        </p:txBody>
      </p:sp>
      <p:pic>
        <p:nvPicPr>
          <p:cNvPr id="31748" name="Picture 14" descr="A picture containing sky, outdoor, nature, shore&#10;&#10;Description automatically generated">
            <a:extLst>
              <a:ext uri="{FF2B5EF4-FFF2-40B4-BE49-F238E27FC236}">
                <a16:creationId xmlns:a16="http://schemas.microsoft.com/office/drawing/2014/main" id="{058143EF-8142-EA63-3C0D-43877923E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7088" y="1706563"/>
            <a:ext cx="32512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6">
            <a:extLst>
              <a:ext uri="{FF2B5EF4-FFF2-40B4-BE49-F238E27FC236}">
                <a16:creationId xmlns:a16="http://schemas.microsoft.com/office/drawing/2014/main" id="{6988FC04-957F-7561-8BC6-F225881D5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7088" y="4405313"/>
            <a:ext cx="3251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1">
            <a:extLst>
              <a:ext uri="{FF2B5EF4-FFF2-40B4-BE49-F238E27FC236}">
                <a16:creationId xmlns:a16="http://schemas.microsoft.com/office/drawing/2014/main" id="{9C7274EA-5586-42A2-B954-B465C5C08750}"/>
              </a:ext>
            </a:extLst>
          </p:cNvPr>
          <p:cNvSpPr>
            <a:spLocks noChangeArrowheads="1"/>
          </p:cNvSpPr>
          <p:nvPr/>
        </p:nvSpPr>
        <p:spPr bwMode="auto">
          <a:xfrm>
            <a:off x="598488" y="1317625"/>
            <a:ext cx="207962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lnSpc>
                <a:spcPct val="150000"/>
              </a:lnSpc>
              <a:buFont typeface="Arial" panose="020B0604020202020204" pitchFamily="34" charset="0"/>
              <a:buNone/>
            </a:pPr>
            <a:r>
              <a:rPr lang="en-US" altLang="en-US">
                <a:latin typeface="Calibri" panose="020F0502020204030204" pitchFamily="34" charset="0"/>
              </a:rPr>
              <a:t>According to </a:t>
            </a:r>
            <a:r>
              <a:rPr lang="en-US" altLang="en-US" b="1">
                <a:latin typeface="Calibri" panose="020F0502020204030204" pitchFamily="34" charset="0"/>
              </a:rPr>
              <a:t>reported damage </a:t>
            </a:r>
            <a:r>
              <a:rPr lang="en-US" altLang="en-US">
                <a:latin typeface="Calibri" panose="020F0502020204030204" pitchFamily="34" charset="0"/>
              </a:rPr>
              <a:t>thus far, the municipalities most impacted are </a:t>
            </a:r>
            <a:r>
              <a:rPr lang="en-US" altLang="en-US" b="1">
                <a:latin typeface="Calibri" panose="020F0502020204030204" pitchFamily="34" charset="0"/>
              </a:rPr>
              <a:t>EThekwini, UGu, King Cetshwayo, ILembe, and UMgungundlovu. </a:t>
            </a:r>
            <a:r>
              <a:rPr lang="en-US" altLang="en-US">
                <a:latin typeface="Calibri" panose="020F0502020204030204" pitchFamily="34" charset="0"/>
              </a:rPr>
              <a:t>However, the damage assessment is ongoing.</a:t>
            </a:r>
            <a:endParaRPr lang="en-ZA" altLang="en-US" b="1">
              <a:latin typeface="Calibri" panose="020F0502020204030204" pitchFamily="34" charset="0"/>
            </a:endParaRPr>
          </a:p>
        </p:txBody>
      </p:sp>
      <p:pic>
        <p:nvPicPr>
          <p:cNvPr id="31751" name="Picture 17">
            <a:extLst>
              <a:ext uri="{FF2B5EF4-FFF2-40B4-BE49-F238E27FC236}">
                <a16:creationId xmlns:a16="http://schemas.microsoft.com/office/drawing/2014/main" id="{F4799528-CEEC-8F57-D020-B164D6C44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115888"/>
            <a:ext cx="2333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2">
            <a:extLst>
              <a:ext uri="{FF2B5EF4-FFF2-40B4-BE49-F238E27FC236}">
                <a16:creationId xmlns:a16="http://schemas.microsoft.com/office/drawing/2014/main" id="{F762782F-F7A9-E2B4-018A-A464534C5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2725" y="1735138"/>
            <a:ext cx="536575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2">
            <a:extLst>
              <a:ext uri="{FF2B5EF4-FFF2-40B4-BE49-F238E27FC236}">
                <a16:creationId xmlns:a16="http://schemas.microsoft.com/office/drawing/2014/main" id="{3F6AE362-A0F7-BCEF-BF07-9D41B56D2E1B}"/>
              </a:ext>
            </a:extLst>
          </p:cNvPr>
          <p:cNvSpPr txBox="1"/>
          <p:nvPr/>
        </p:nvSpPr>
        <p:spPr>
          <a:xfrm>
            <a:off x="3121025" y="0"/>
            <a:ext cx="7947025" cy="733425"/>
          </a:xfrm>
          <a:prstGeom prst="rect">
            <a:avLst/>
          </a:prstGeom>
          <a:noFill/>
          <a:ln w="28575">
            <a:solidFill>
              <a:srgbClr val="00B050"/>
            </a:solidFill>
          </a:ln>
        </p:spPr>
        <p:txBody>
          <a:bodyPr anchor="ctr"/>
          <a:lstStyle/>
          <a:p>
            <a:pPr algn="ctr" eaLnBrk="1" hangingPunct="1">
              <a:lnSpc>
                <a:spcPct val="90000"/>
              </a:lnSpc>
              <a:buFont typeface="Arial" panose="020B0604020202020204" pitchFamily="34" charset="0"/>
              <a:buNone/>
              <a:defRPr/>
            </a:pPr>
            <a:r>
              <a:rPr sz="2800" b="1" noProof="1">
                <a:effectLst>
                  <a:outerShdw blurRad="38100" dist="38100" dir="2700000">
                    <a:srgbClr val="C0C0C0"/>
                  </a:outerShdw>
                </a:effectLst>
                <a:latin typeface="Arial" charset="0"/>
                <a:ea typeface="Arial" charset="0"/>
                <a:cs typeface="+mn-ea"/>
                <a:sym typeface="+mn-ea"/>
              </a:rPr>
              <a:t>SEVERITY</a:t>
            </a:r>
            <a:r>
              <a:rPr sz="2400" b="1" noProof="1">
                <a:effectLst>
                  <a:outerShdw blurRad="38100" dist="38100" dir="2700000">
                    <a:srgbClr val="C0C0C0"/>
                  </a:outerShdw>
                </a:effectLst>
                <a:latin typeface="Arial" charset="0"/>
                <a:ea typeface="Arial" charset="0"/>
                <a:cs typeface="+mn-ea"/>
                <a:sym typeface="+mn-ea"/>
              </a:rPr>
              <a:t> OF DISASTER IMPACT</a:t>
            </a:r>
          </a:p>
        </p:txBody>
      </p:sp>
    </p:spTree>
  </p:cSld>
  <p:clrMapOvr>
    <a:masterClrMapping/>
  </p:clrMapOvr>
  <p:transition>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6" descr="Provincial New Logo.jpg">
            <a:extLst>
              <a:ext uri="{FF2B5EF4-FFF2-40B4-BE49-F238E27FC236}">
                <a16:creationId xmlns:a16="http://schemas.microsoft.com/office/drawing/2014/main" id="{E03718AC-7D8D-5C49-CAC6-395338EA8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42888"/>
            <a:ext cx="18002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
            <a:extLst>
              <a:ext uri="{FF2B5EF4-FFF2-40B4-BE49-F238E27FC236}">
                <a16:creationId xmlns:a16="http://schemas.microsoft.com/office/drawing/2014/main" id="{4B5BB5C5-5F28-47D3-F546-D83583C6C074}"/>
              </a:ext>
            </a:extLst>
          </p:cNvPr>
          <p:cNvSpPr>
            <a:spLocks noGrp="1"/>
          </p:cNvSpPr>
          <p:nvPr>
            <p:ph type="title"/>
          </p:nvPr>
        </p:nvSpPr>
        <p:spPr>
          <a:xfrm>
            <a:off x="2400300" y="127000"/>
            <a:ext cx="9398000" cy="622300"/>
          </a:xfrm>
          <a:ln w="28575">
            <a:solidFill>
              <a:srgbClr val="00B050"/>
            </a:solidFill>
          </a:ln>
        </p:spPr>
        <p:txBody>
          <a:bodyPr rtlCol="0"/>
          <a:lstStyle/>
          <a:p>
            <a:pPr eaLnBrk="1" fontAlgn="auto" hangingPunct="1">
              <a:defRPr/>
            </a:pPr>
            <a:r>
              <a:rPr sz="2800" b="1" noProof="1">
                <a:solidFill>
                  <a:srgbClr val="000000"/>
                </a:solidFill>
                <a:effectLst>
                  <a:outerShdw blurRad="38100" dist="38100" dir="2700000">
                    <a:srgbClr val="C0C0C0"/>
                  </a:outerShdw>
                </a:effectLst>
                <a:latin typeface="Arial" charset="0"/>
                <a:ea typeface="Arial" charset="0"/>
                <a:cs typeface="+mj-cs"/>
                <a:sym typeface="+mn-ea"/>
              </a:rPr>
              <a:t>UMGUNGUNDLOVU DISTRICT MUNICIPALITIY </a:t>
            </a:r>
          </a:p>
        </p:txBody>
      </p:sp>
      <p:sp>
        <p:nvSpPr>
          <p:cNvPr id="68612" name="TextBox 9">
            <a:extLst>
              <a:ext uri="{FF2B5EF4-FFF2-40B4-BE49-F238E27FC236}">
                <a16:creationId xmlns:a16="http://schemas.microsoft.com/office/drawing/2014/main" id="{83005389-CE92-AD68-38AC-49E38AB9782E}"/>
              </a:ext>
            </a:extLst>
          </p:cNvPr>
          <p:cNvSpPr txBox="1">
            <a:spLocks noChangeArrowheads="1"/>
          </p:cNvSpPr>
          <p:nvPr/>
        </p:nvSpPr>
        <p:spPr bwMode="auto">
          <a:xfrm>
            <a:off x="609600" y="965200"/>
            <a:ext cx="853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ZA" altLang="en-US" sz="2000" b="1">
                <a:solidFill>
                  <a:srgbClr val="000000"/>
                </a:solidFill>
                <a:latin typeface="Calibri" panose="020F0502020204030204" pitchFamily="34" charset="0"/>
                <a:cs typeface="Arial" panose="020B0604020202020204" pitchFamily="34" charset="0"/>
              </a:rPr>
              <a:t>OTHER INTERVENTION REQUIRED </a:t>
            </a:r>
          </a:p>
        </p:txBody>
      </p:sp>
      <p:sp>
        <p:nvSpPr>
          <p:cNvPr id="68613" name="Content Placeholder 2">
            <a:extLst>
              <a:ext uri="{FF2B5EF4-FFF2-40B4-BE49-F238E27FC236}">
                <a16:creationId xmlns:a16="http://schemas.microsoft.com/office/drawing/2014/main" id="{AA285055-61C5-2368-6A5D-8EAC25D6DE20}"/>
              </a:ext>
            </a:extLst>
          </p:cNvPr>
          <p:cNvSpPr>
            <a:spLocks noGrp="1" noChangeArrowheads="1"/>
          </p:cNvSpPr>
          <p:nvPr>
            <p:ph idx="1"/>
          </p:nvPr>
        </p:nvSpPr>
        <p:spPr>
          <a:xfrm>
            <a:off x="266700" y="1365250"/>
            <a:ext cx="11747500" cy="4811713"/>
          </a:xfrm>
        </p:spPr>
        <p:txBody>
          <a:bodyPr/>
          <a:lstStyle/>
          <a:p>
            <a:pPr marL="0" indent="0" algn="just" eaLnBrk="1" hangingPunct="1">
              <a:lnSpc>
                <a:spcPct val="70000"/>
              </a:lnSpc>
              <a:buFont typeface="Arial" panose="020B0604020202020204" pitchFamily="34" charset="0"/>
              <a:buNone/>
            </a:pPr>
            <a:endParaRPr lang="en-US" altLang="en-US" sz="1700">
              <a:latin typeface="Arial Narrow" panose="020B0606020202030204" pitchFamily="34" charset="0"/>
              <a:cs typeface="Times New Roman" panose="02020603050405020304" pitchFamily="18" charset="0"/>
            </a:endParaRPr>
          </a:p>
          <a:p>
            <a:pPr marL="0" indent="0" algn="just" eaLnBrk="1" hangingPunct="1">
              <a:lnSpc>
                <a:spcPct val="130000"/>
              </a:lnSpc>
            </a:pPr>
            <a:r>
              <a:rPr lang="en-US" altLang="en-US" sz="1700">
                <a:latin typeface="Arial" panose="020B0604020202020204" pitchFamily="34" charset="0"/>
                <a:cs typeface="Calibri" panose="020F0502020204030204" pitchFamily="34" charset="0"/>
              </a:rPr>
              <a:t>Due to heavy rains and floods that have affected the road conditions in rural areas,  the community that are relying on water tankers for water supply are affected. When the access roads are slippery, the water tankers are unable to deliver water to those affected areas. The areas that are mostly affected include the following local municipalities: Richmond, Umngeni, Impendle and Mpofana.</a:t>
            </a:r>
          </a:p>
          <a:p>
            <a:pPr marL="0" indent="0" algn="just" eaLnBrk="1" hangingPunct="1">
              <a:lnSpc>
                <a:spcPct val="130000"/>
              </a:lnSpc>
            </a:pPr>
            <a:endParaRPr lang="en-US" altLang="en-US" sz="1700">
              <a:latin typeface="Arial" panose="020B0604020202020204" pitchFamily="34" charset="0"/>
              <a:cs typeface="Calibri" panose="020F0502020204030204" pitchFamily="34" charset="0"/>
            </a:endParaRPr>
          </a:p>
          <a:p>
            <a:pPr marL="0" indent="0" algn="just" eaLnBrk="1" hangingPunct="1">
              <a:lnSpc>
                <a:spcPct val="130000"/>
              </a:lnSpc>
            </a:pPr>
            <a:r>
              <a:rPr lang="en-US" altLang="en-US" sz="1700">
                <a:latin typeface="Arial" panose="020B0604020202020204" pitchFamily="34" charset="0"/>
                <a:cs typeface="Calibri" panose="020F0502020204030204" pitchFamily="34" charset="0"/>
              </a:rPr>
              <a:t>There is a need for these areas to have boreholes that will supply community with water and this will also result to a number of water tankers that are going to these areas to be reduced. The community will have access to borehole water which will be tested to ensure that it meets the acceptable drinking water quality standards. The project will benefit about 3082 households</a:t>
            </a:r>
          </a:p>
          <a:p>
            <a:pPr marL="0" indent="0" algn="just" eaLnBrk="1" hangingPunct="1">
              <a:lnSpc>
                <a:spcPct val="130000"/>
              </a:lnSpc>
            </a:pPr>
            <a:endParaRPr lang="en-US" altLang="en-US" sz="1700" b="1">
              <a:latin typeface="Arial" panose="020B0604020202020204" pitchFamily="34" charset="0"/>
              <a:cs typeface="Calibri" panose="020F0502020204030204" pitchFamily="34" charset="0"/>
            </a:endParaRPr>
          </a:p>
          <a:p>
            <a:pPr marL="0" indent="0" algn="just" eaLnBrk="1" hangingPunct="1">
              <a:lnSpc>
                <a:spcPct val="130000"/>
              </a:lnSpc>
            </a:pPr>
            <a:r>
              <a:rPr lang="en-US" altLang="en-US" sz="1700" b="1">
                <a:latin typeface="Arial" panose="020B0604020202020204" pitchFamily="34" charset="0"/>
                <a:cs typeface="Calibri" panose="020F0502020204030204" pitchFamily="34" charset="0"/>
              </a:rPr>
              <a:t>Installation</a:t>
            </a:r>
            <a:r>
              <a:rPr lang="en-US" altLang="en-US" sz="1700">
                <a:latin typeface="Arial" panose="020B0604020202020204" pitchFamily="34" charset="0"/>
                <a:cs typeface="Calibri" panose="020F0502020204030204" pitchFamily="34" charset="0"/>
              </a:rPr>
              <a:t> of boreholes will be implemented once funding is available</a:t>
            </a:r>
          </a:p>
          <a:p>
            <a:pPr marL="0" indent="0" algn="just" eaLnBrk="1" hangingPunct="1">
              <a:lnSpc>
                <a:spcPct val="70000"/>
              </a:lnSpc>
            </a:pPr>
            <a:endParaRPr lang="en-ZA" altLang="en-US" sz="1700">
              <a:cs typeface="Times New Roman" panose="02020603050405020304" pitchFamily="18" charset="0"/>
            </a:endParaRPr>
          </a:p>
        </p:txBody>
      </p:sp>
    </p:spTree>
  </p:cSld>
  <p:clrMapOvr>
    <a:masterClrMapping/>
  </p:clrMapOvr>
  <p:transition>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2">
            <a:extLst>
              <a:ext uri="{FF2B5EF4-FFF2-40B4-BE49-F238E27FC236}">
                <a16:creationId xmlns:a16="http://schemas.microsoft.com/office/drawing/2014/main" id="{23D12C16-3F3A-D5DD-684D-DC5597E34A11}"/>
              </a:ext>
            </a:extLst>
          </p:cNvPr>
          <p:cNvSpPr txBox="1">
            <a:spLocks noChangeArrowheads="1"/>
          </p:cNvSpPr>
          <p:nvPr/>
        </p:nvSpPr>
        <p:spPr bwMode="auto">
          <a:xfrm>
            <a:off x="0" y="852488"/>
            <a:ext cx="12192000"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lnSpc>
                <a:spcPct val="115000"/>
              </a:lnSpc>
              <a:spcAft>
                <a:spcPts val="1000"/>
              </a:spcAft>
              <a:buFont typeface="Arial" panose="020B0604020202020204" pitchFamily="34" charset="0"/>
              <a:buNone/>
            </a:pPr>
            <a:r>
              <a:rPr lang="en-ZA" altLang="en-US" b="1" u="sng">
                <a:solidFill>
                  <a:srgbClr val="000000"/>
                </a:solidFill>
                <a:latin typeface="Arial Narrow" panose="020B0606020202030204" pitchFamily="34" charset="0"/>
              </a:rPr>
              <a:t>Mpofana LM</a:t>
            </a:r>
            <a:endParaRPr lang="en-ZA" altLang="en-US" b="1">
              <a:solidFill>
                <a:srgbClr val="000000"/>
              </a:solidFill>
              <a:latin typeface="Calibri" panose="020F0502020204030204" pitchFamily="34" charset="0"/>
            </a:endParaRPr>
          </a:p>
          <a:p>
            <a:pPr algn="just" eaLnBrk="1" hangingPunct="1">
              <a:lnSpc>
                <a:spcPct val="115000"/>
              </a:lnSpc>
              <a:spcAft>
                <a:spcPts val="1000"/>
              </a:spcAft>
              <a:buFont typeface="Arial" panose="020B0604020202020204" pitchFamily="34" charset="0"/>
              <a:buNone/>
            </a:pPr>
            <a:r>
              <a:rPr lang="en-ZA" altLang="en-US" b="1">
                <a:solidFill>
                  <a:srgbClr val="000000"/>
                </a:solidFill>
                <a:latin typeface="Arial Narrow" panose="020B0606020202030204" pitchFamily="34" charset="0"/>
              </a:rPr>
              <a:t>The water tankers collected water from 12 April 2022 Springroove water point in Rosetta for distribution in Bruntville because the raw water abstraction pump was submerged in the water.</a:t>
            </a:r>
            <a:endParaRPr lang="en-ZA" altLang="en-US" b="1">
              <a:solidFill>
                <a:srgbClr val="000000"/>
              </a:solidFill>
              <a:latin typeface="Calibri" panose="020F0502020204030204" pitchFamily="34" charset="0"/>
            </a:endParaRPr>
          </a:p>
          <a:p>
            <a:pPr algn="just" eaLnBrk="1" hangingPunct="1">
              <a:lnSpc>
                <a:spcPct val="115000"/>
              </a:lnSpc>
              <a:spcAft>
                <a:spcPts val="1000"/>
              </a:spcAft>
              <a:buFont typeface="Arial" panose="020B0604020202020204" pitchFamily="34" charset="0"/>
              <a:buNone/>
            </a:pPr>
            <a:r>
              <a:rPr lang="en-ZA" altLang="en-US" b="1" u="sng">
                <a:solidFill>
                  <a:srgbClr val="000000"/>
                </a:solidFill>
                <a:latin typeface="Arial Narrow" panose="020B0606020202030204" pitchFamily="34" charset="0"/>
              </a:rPr>
              <a:t>Richmond LM</a:t>
            </a:r>
            <a:endParaRPr lang="en-ZA" altLang="en-US" b="1" u="sng">
              <a:solidFill>
                <a:srgbClr val="000000"/>
              </a:solidFill>
              <a:latin typeface="Calibri" panose="020F0502020204030204" pitchFamily="34" charset="0"/>
            </a:endParaRPr>
          </a:p>
          <a:p>
            <a:pPr algn="just" eaLnBrk="1" hangingPunct="1">
              <a:lnSpc>
                <a:spcPct val="115000"/>
              </a:lnSpc>
              <a:spcAft>
                <a:spcPts val="1000"/>
              </a:spcAft>
              <a:buFont typeface="Arial" panose="020B0604020202020204" pitchFamily="34" charset="0"/>
              <a:buNone/>
            </a:pPr>
            <a:r>
              <a:rPr lang="en-ZA" altLang="en-US" b="1">
                <a:solidFill>
                  <a:srgbClr val="000000"/>
                </a:solidFill>
                <a:latin typeface="Arial Narrow" panose="020B0606020202030204" pitchFamily="34" charset="0"/>
              </a:rPr>
              <a:t>The meter box at Embuthisweni, Richmond was affected, hence three water tankers delivered water to affected areas.</a:t>
            </a:r>
            <a:endParaRPr lang="en-ZA" altLang="en-US" b="1">
              <a:solidFill>
                <a:srgbClr val="000000"/>
              </a:solidFill>
              <a:latin typeface="Calibri" panose="020F0502020204030204" pitchFamily="34" charset="0"/>
            </a:endParaRPr>
          </a:p>
        </p:txBody>
      </p:sp>
      <p:pic>
        <p:nvPicPr>
          <p:cNvPr id="5" name="Picture 2">
            <a:extLst>
              <a:ext uri="{FF2B5EF4-FFF2-40B4-BE49-F238E27FC236}">
                <a16:creationId xmlns:a16="http://schemas.microsoft.com/office/drawing/2014/main" id="{A7AF951A-F29C-98B9-5133-F34F1176EC32}"/>
              </a:ext>
            </a:extLst>
          </p:cNvPr>
          <p:cNvPicPr>
            <a:picLocks noChangeAspect="1" noChangeArrowheads="1"/>
          </p:cNvPicPr>
          <p:nvPr/>
        </p:nvPicPr>
        <p:blipFill>
          <a:blip r:embed="rId2" cstate="print"/>
          <a:srcRect/>
          <a:stretch>
            <a:fillRect/>
          </a:stretch>
        </p:blipFill>
        <p:spPr bwMode="auto">
          <a:xfrm>
            <a:off x="2221014" y="3088941"/>
            <a:ext cx="6403439" cy="3585486"/>
          </a:xfrm>
          <a:prstGeom prst="roundRect">
            <a:avLst>
              <a:gd name="adj" fmla="val 16667"/>
            </a:avLst>
          </a:prstGeom>
          <a:noFill/>
          <a:ln w="88900" cap="sq" algn="ctr">
            <a:solidFill>
              <a:srgbClr val="FFFFFF"/>
            </a:solidFill>
            <a:miter lim="800000"/>
            <a:headEnd/>
            <a:tailEnd/>
          </a:ln>
          <a:effectLst>
            <a:outerShdw blurRad="254000" algn="ctr" rotWithShape="0">
              <a:srgbClr val="000000">
                <a:alpha val="42999"/>
              </a:srgbClr>
            </a:outerShdw>
          </a:effectLst>
        </p:spPr>
      </p:pic>
      <p:pic>
        <p:nvPicPr>
          <p:cNvPr id="69636" name="Picture 6">
            <a:extLst>
              <a:ext uri="{FF2B5EF4-FFF2-40B4-BE49-F238E27FC236}">
                <a16:creationId xmlns:a16="http://schemas.microsoft.com/office/drawing/2014/main" id="{55A453D1-5F68-37A2-47A5-CC82E2D6C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0650"/>
            <a:ext cx="24892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stomShape 4">
            <a:extLst>
              <a:ext uri="{FF2B5EF4-FFF2-40B4-BE49-F238E27FC236}">
                <a16:creationId xmlns:a16="http://schemas.microsoft.com/office/drawing/2014/main" id="{66C5E056-2459-9D9F-1296-1DE1BF2A709D}"/>
              </a:ext>
            </a:extLst>
          </p:cNvPr>
          <p:cNvSpPr/>
          <p:nvPr/>
        </p:nvSpPr>
        <p:spPr>
          <a:xfrm>
            <a:off x="2779713" y="165100"/>
            <a:ext cx="8461375" cy="628650"/>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hangingPunct="1">
              <a:buFont typeface="Arial" panose="020B0604020202020204" pitchFamily="34" charset="0"/>
              <a:buNone/>
              <a:defRPr/>
            </a:pPr>
            <a:r>
              <a:rPr lang="en-GB" altLang="en-US" sz="2800" b="1">
                <a:solidFill>
                  <a:srgbClr val="000000"/>
                </a:solidFill>
                <a:ea typeface="DejaVu Sans"/>
                <a:cs typeface="Arial" panose="020B0604020202020204" pitchFamily="34" charset="0"/>
              </a:rPr>
              <a:t>UMGUNGUNDLOVU WATER INTERVENTIONS </a:t>
            </a:r>
            <a:endParaRPr lang="en-ZA" altLang="en-US" sz="2800" b="1">
              <a:solidFill>
                <a:srgbClr val="000000"/>
              </a:solidFill>
              <a:ea typeface="DejaVu Sans"/>
              <a:cs typeface="Arial" panose="020B0604020202020204" pitchFamily="34" charset="0"/>
            </a:endParaRPr>
          </a:p>
        </p:txBody>
      </p:sp>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A37FE95-3D47-BF28-7195-0FB1C755E011}"/>
              </a:ext>
            </a:extLst>
          </p:cNvPr>
          <p:cNvGraphicFramePr>
            <a:graphicFrameLocks noGrp="1"/>
          </p:cNvGraphicFramePr>
          <p:nvPr/>
        </p:nvGraphicFramePr>
        <p:xfrm>
          <a:off x="76200" y="908050"/>
          <a:ext cx="11991975" cy="5788025"/>
        </p:xfrm>
        <a:graphic>
          <a:graphicData uri="http://schemas.openxmlformats.org/drawingml/2006/table">
            <a:tbl>
              <a:tblPr/>
              <a:tblGrid>
                <a:gridCol w="1146812">
                  <a:extLst>
                    <a:ext uri="{9D8B030D-6E8A-4147-A177-3AD203B41FA5}">
                      <a16:colId xmlns:a16="http://schemas.microsoft.com/office/drawing/2014/main" val="20000"/>
                    </a:ext>
                  </a:extLst>
                </a:gridCol>
                <a:gridCol w="1415817">
                  <a:extLst>
                    <a:ext uri="{9D8B030D-6E8A-4147-A177-3AD203B41FA5}">
                      <a16:colId xmlns:a16="http://schemas.microsoft.com/office/drawing/2014/main" val="20001"/>
                    </a:ext>
                  </a:extLst>
                </a:gridCol>
                <a:gridCol w="3792536">
                  <a:extLst>
                    <a:ext uri="{9D8B030D-6E8A-4147-A177-3AD203B41FA5}">
                      <a16:colId xmlns:a16="http://schemas.microsoft.com/office/drawing/2014/main" val="20002"/>
                    </a:ext>
                  </a:extLst>
                </a:gridCol>
                <a:gridCol w="2890122">
                  <a:extLst>
                    <a:ext uri="{9D8B030D-6E8A-4147-A177-3AD203B41FA5}">
                      <a16:colId xmlns:a16="http://schemas.microsoft.com/office/drawing/2014/main" val="20003"/>
                    </a:ext>
                  </a:extLst>
                </a:gridCol>
                <a:gridCol w="2746688">
                  <a:extLst>
                    <a:ext uri="{9D8B030D-6E8A-4147-A177-3AD203B41FA5}">
                      <a16:colId xmlns:a16="http://schemas.microsoft.com/office/drawing/2014/main" val="20004"/>
                    </a:ext>
                  </a:extLst>
                </a:gridCol>
              </a:tblGrid>
              <a:tr h="190699">
                <a:tc gridSpan="5">
                  <a:txBody>
                    <a:bodyPr/>
                    <a:lstStyle/>
                    <a:p>
                      <a:pPr algn="ctr" fontAlgn="b"/>
                      <a:r>
                        <a:rPr lang="en-US" sz="1100" b="1" i="0" u="none" strike="noStrike" dirty="0" err="1">
                          <a:solidFill>
                            <a:schemeClr val="bg1"/>
                          </a:solidFill>
                          <a:effectLst/>
                          <a:latin typeface="Calibri" pitchFamily="34" charset="0"/>
                        </a:rPr>
                        <a:t>ILembe</a:t>
                      </a:r>
                      <a:r>
                        <a:rPr lang="en-US" sz="1100" b="1" i="0" u="none" strike="noStrike" dirty="0">
                          <a:solidFill>
                            <a:schemeClr val="bg1"/>
                          </a:solidFill>
                          <a:effectLst/>
                          <a:latin typeface="Calibri" pitchFamily="34" charset="0"/>
                        </a:rPr>
                        <a:t> District Municipality - Wastewater Treatment Works Effluent Compliance  Affected by April 2022 Floods</a:t>
                      </a:r>
                    </a:p>
                  </a:txBody>
                  <a:tcPr marL="4858" marR="4858" marT="485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1AC3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60856">
                <a:tc>
                  <a:txBody>
                    <a:bodyPr/>
                    <a:lstStyle/>
                    <a:p>
                      <a:pPr algn="ctr" fontAlgn="ctr"/>
                      <a:r>
                        <a:rPr lang="en-US" sz="1100" b="1" i="0" u="none" strike="noStrike">
                          <a:solidFill>
                            <a:schemeClr val="bg1"/>
                          </a:solidFill>
                          <a:effectLst/>
                          <a:latin typeface="Arial" charset="0"/>
                        </a:rPr>
                        <a:t>STW Name</a:t>
                      </a:r>
                    </a:p>
                  </a:txBody>
                  <a:tcPr marL="4858" marR="4858" marT="485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1AC38"/>
                    </a:solidFill>
                  </a:tcPr>
                </a:tc>
                <a:tc>
                  <a:txBody>
                    <a:bodyPr/>
                    <a:lstStyle/>
                    <a:p>
                      <a:pPr algn="ctr" fontAlgn="ctr"/>
                      <a:r>
                        <a:rPr lang="en-US" sz="1100" b="1" i="0" u="none" strike="noStrike">
                          <a:solidFill>
                            <a:schemeClr val="bg1"/>
                          </a:solidFill>
                          <a:effectLst/>
                          <a:latin typeface="Arial" charset="0"/>
                        </a:rPr>
                        <a:t>River discharged into</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1AC38"/>
                    </a:solidFill>
                  </a:tcPr>
                </a:tc>
                <a:tc>
                  <a:txBody>
                    <a:bodyPr/>
                    <a:lstStyle/>
                    <a:p>
                      <a:pPr algn="l" fontAlgn="ctr"/>
                      <a:r>
                        <a:rPr lang="en-US" sz="1100" b="1" i="0" u="none" strike="noStrike">
                          <a:solidFill>
                            <a:schemeClr val="bg1"/>
                          </a:solidFill>
                          <a:effectLst/>
                          <a:latin typeface="Arial" charset="0"/>
                        </a:rPr>
                        <a:t>Effluent Compliance before 11/04/2022</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1AC38"/>
                    </a:solidFill>
                  </a:tcPr>
                </a:tc>
                <a:tc>
                  <a:txBody>
                    <a:bodyPr/>
                    <a:lstStyle/>
                    <a:p>
                      <a:pPr algn="l" fontAlgn="ctr"/>
                      <a:r>
                        <a:rPr lang="en-US" sz="1100" b="1" i="0" u="none" strike="noStrike" dirty="0">
                          <a:solidFill>
                            <a:schemeClr val="bg1"/>
                          </a:solidFill>
                          <a:effectLst/>
                          <a:latin typeface="Arial" charset="0"/>
                        </a:rPr>
                        <a:t>Effluent Compliance After 11/04/2022</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1AC38"/>
                    </a:solidFill>
                  </a:tcPr>
                </a:tc>
                <a:tc>
                  <a:txBody>
                    <a:bodyPr/>
                    <a:lstStyle/>
                    <a:p>
                      <a:pPr algn="l" fontAlgn="ctr"/>
                      <a:r>
                        <a:rPr lang="en-US" sz="1100" b="1" i="0" u="none" strike="noStrike" dirty="0">
                          <a:solidFill>
                            <a:schemeClr val="bg1"/>
                          </a:solidFill>
                          <a:effectLst/>
                          <a:latin typeface="Arial" charset="0"/>
                        </a:rPr>
                        <a:t>Comments</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1AC38"/>
                    </a:solidFill>
                  </a:tcPr>
                </a:tc>
                <a:extLst>
                  <a:ext uri="{0D108BD9-81ED-4DB2-BD59-A6C34878D82A}">
                    <a16:rowId xmlns:a16="http://schemas.microsoft.com/office/drawing/2014/main" val="10001"/>
                  </a:ext>
                </a:extLst>
              </a:tr>
              <a:tr h="1116094">
                <a:tc>
                  <a:txBody>
                    <a:bodyPr/>
                    <a:lstStyle/>
                    <a:p>
                      <a:pPr algn="ctr" fontAlgn="ctr"/>
                      <a:r>
                        <a:rPr lang="en-US" sz="1100" b="0" i="0" u="none" strike="noStrike">
                          <a:solidFill>
                            <a:srgbClr val="FF0000"/>
                          </a:solidFill>
                          <a:effectLst/>
                          <a:latin typeface="Arial" charset="0"/>
                        </a:rPr>
                        <a:t>Sundumbili WWTW</a:t>
                      </a:r>
                    </a:p>
                  </a:txBody>
                  <a:tcPr marL="4858" marR="4858" marT="485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FF0000"/>
                          </a:solidFill>
                          <a:effectLst/>
                          <a:latin typeface="Arial" charset="0"/>
                        </a:rPr>
                        <a:t>Mandeni river which feeds Uthukela River</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FF0000"/>
                          </a:solidFill>
                          <a:effectLst/>
                          <a:latin typeface="Arial" charset="0"/>
                        </a:rPr>
                        <a:t>5 April 2022</a:t>
                      </a:r>
                      <a:r>
                        <a:rPr lang="en-US" sz="1100" b="0" i="0" u="none" strike="noStrike" dirty="0">
                          <a:solidFill>
                            <a:srgbClr val="FF0000"/>
                          </a:solidFill>
                          <a:effectLst/>
                          <a:latin typeface="Arial" charset="0"/>
                        </a:rPr>
                        <a:t>- Ammonia (13 mg/L), Electrical Conductivity (130 mS/m), Chemical Oxygen Demand (172 mg/L), </a:t>
                      </a:r>
                      <a:r>
                        <a:rPr lang="en-US" sz="1100" b="0" i="0" u="none" strike="noStrike" dirty="0" err="1">
                          <a:solidFill>
                            <a:srgbClr val="FF0000"/>
                          </a:solidFill>
                          <a:effectLst/>
                          <a:latin typeface="Arial" charset="0"/>
                        </a:rPr>
                        <a:t>E.Coli</a:t>
                      </a:r>
                      <a:r>
                        <a:rPr lang="en-US" sz="1100" b="0" i="0" u="none" strike="noStrike" dirty="0">
                          <a:solidFill>
                            <a:srgbClr val="FF0000"/>
                          </a:solidFill>
                          <a:effectLst/>
                          <a:latin typeface="Arial" charset="0"/>
                        </a:rPr>
                        <a:t> Bacteria (&gt;2420 MPN/100mL), Suspended Solids (63mg/L) and Residual Chlorine (0.45 mg/L)</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FF0000"/>
                          </a:solidFill>
                          <a:effectLst/>
                          <a:latin typeface="Arial" charset="0"/>
                        </a:rPr>
                        <a:t>No results yet -Weekly Sample</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FF0000"/>
                          </a:solidFill>
                          <a:effectLst/>
                          <a:latin typeface="Arial" charset="0"/>
                        </a:rPr>
                        <a:t>STW was flooded. Plans currently underway to ensure that second re-prioritization commences to ensure interim repairs while awaiting long term interventions..</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5778">
                <a:tc>
                  <a:txBody>
                    <a:bodyPr/>
                    <a:lstStyle/>
                    <a:p>
                      <a:pPr algn="ctr" fontAlgn="ctr"/>
                      <a:r>
                        <a:rPr lang="en-US" sz="1100" b="0" i="0" u="none" strike="noStrike">
                          <a:solidFill>
                            <a:srgbClr val="000000"/>
                          </a:solidFill>
                          <a:effectLst/>
                          <a:latin typeface="Arial" charset="0"/>
                        </a:rPr>
                        <a:t>Mandeni</a:t>
                      </a:r>
                    </a:p>
                  </a:txBody>
                  <a:tcPr marL="4858" marR="4858" marT="485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charset="0"/>
                        </a:rPr>
                        <a:t>Uthukela River</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charset="0"/>
                        </a:rPr>
                        <a:t>5 April 2022</a:t>
                      </a:r>
                      <a:r>
                        <a:rPr lang="en-US" sz="1100" b="0" i="0" u="none" strike="noStrike">
                          <a:solidFill>
                            <a:srgbClr val="000000"/>
                          </a:solidFill>
                          <a:effectLst/>
                          <a:latin typeface="Arial" charset="0"/>
                        </a:rPr>
                        <a:t>- Chemical Oxygen Demand (204 mg/L)</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charset="0"/>
                        </a:rPr>
                        <a:t>No result yet - Monthly Sample</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Arial" charset="0"/>
                        </a:rPr>
                        <a:t>STW not affected by floods</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0856">
                <a:tc>
                  <a:txBody>
                    <a:bodyPr/>
                    <a:lstStyle/>
                    <a:p>
                      <a:pPr algn="ctr" fontAlgn="ctr"/>
                      <a:r>
                        <a:rPr lang="en-US" sz="1100" b="0" i="0" u="none" strike="noStrike">
                          <a:solidFill>
                            <a:srgbClr val="000000"/>
                          </a:solidFill>
                          <a:effectLst/>
                          <a:latin typeface="Arial" charset="0"/>
                        </a:rPr>
                        <a:t>Tugela </a:t>
                      </a:r>
                    </a:p>
                  </a:txBody>
                  <a:tcPr marL="4858" marR="4858" marT="485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charset="0"/>
                        </a:rPr>
                        <a:t>Uthukela River</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Arial" charset="0"/>
                        </a:rPr>
                        <a:t>5 April 2022</a:t>
                      </a:r>
                      <a:r>
                        <a:rPr lang="en-US" sz="1100" b="0" i="0" u="none" strike="noStrike" dirty="0">
                          <a:solidFill>
                            <a:srgbClr val="000000"/>
                          </a:solidFill>
                          <a:effectLst/>
                          <a:latin typeface="Arial" charset="0"/>
                        </a:rPr>
                        <a:t>- </a:t>
                      </a:r>
                      <a:r>
                        <a:rPr lang="en-US" sz="1100" b="0" i="0" u="none" strike="noStrike" dirty="0" err="1">
                          <a:solidFill>
                            <a:srgbClr val="000000"/>
                          </a:solidFill>
                          <a:effectLst/>
                          <a:latin typeface="Arial" charset="0"/>
                        </a:rPr>
                        <a:t>E.Coli</a:t>
                      </a:r>
                      <a:r>
                        <a:rPr lang="en-US" sz="1100" b="0" i="0" u="none" strike="noStrike" dirty="0">
                          <a:solidFill>
                            <a:srgbClr val="000000"/>
                          </a:solidFill>
                          <a:effectLst/>
                          <a:latin typeface="Arial" charset="0"/>
                        </a:rPr>
                        <a:t> Bacteria (&gt;2420 MNP/ 100mL) and Ammonia (13.4 mg/L)</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charset="0"/>
                        </a:rPr>
                        <a:t>No result yet - Monthly Sample</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Arial" charset="0"/>
                        </a:rPr>
                        <a:t>STW not affected by floods</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45936">
                <a:tc>
                  <a:txBody>
                    <a:bodyPr/>
                    <a:lstStyle/>
                    <a:p>
                      <a:pPr algn="ctr" fontAlgn="ctr"/>
                      <a:r>
                        <a:rPr lang="en-US" sz="1100" b="0" i="0" u="none" strike="noStrike">
                          <a:solidFill>
                            <a:srgbClr val="FF0000"/>
                          </a:solidFill>
                          <a:effectLst/>
                          <a:latin typeface="Arial" charset="0"/>
                        </a:rPr>
                        <a:t>Montebello</a:t>
                      </a:r>
                    </a:p>
                  </a:txBody>
                  <a:tcPr marL="4858" marR="4858" marT="485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0" i="0" u="none" strike="noStrike">
                          <a:solidFill>
                            <a:srgbClr val="FF0000"/>
                          </a:solidFill>
                          <a:effectLst/>
                          <a:latin typeface="Arial" charset="0"/>
                        </a:rPr>
                        <a:t>Umdlotshana Stream which feeds Umdloti River</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1" i="0" u="none" strike="noStrike" dirty="0">
                          <a:solidFill>
                            <a:srgbClr val="FF0000"/>
                          </a:solidFill>
                          <a:effectLst/>
                          <a:latin typeface="Arial" charset="0"/>
                        </a:rPr>
                        <a:t>5 April 2022</a:t>
                      </a:r>
                      <a:r>
                        <a:rPr lang="en-US" sz="1100" b="0" i="0" u="none" strike="noStrike" dirty="0">
                          <a:solidFill>
                            <a:srgbClr val="FF0000"/>
                          </a:solidFill>
                          <a:effectLst/>
                          <a:latin typeface="Arial" charset="0"/>
                        </a:rPr>
                        <a:t>- Ammonia (24mg/L), Chemical Oxygen Demand (162 mg/L), </a:t>
                      </a:r>
                      <a:r>
                        <a:rPr lang="en-US" sz="1100" b="0" i="0" u="none" strike="noStrike" dirty="0" err="1">
                          <a:solidFill>
                            <a:srgbClr val="FF0000"/>
                          </a:solidFill>
                          <a:effectLst/>
                          <a:latin typeface="Arial" charset="0"/>
                        </a:rPr>
                        <a:t>E.Coli</a:t>
                      </a:r>
                      <a:r>
                        <a:rPr lang="en-US" sz="1100" b="0" i="0" u="none" strike="noStrike" dirty="0">
                          <a:solidFill>
                            <a:srgbClr val="FF0000"/>
                          </a:solidFill>
                          <a:effectLst/>
                          <a:latin typeface="Arial" charset="0"/>
                        </a:rPr>
                        <a:t> Bacteria (2420 MPN/100 mL) and Suspended Solids (73 mg/L)                    </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FF0000"/>
                          </a:solidFill>
                          <a:effectLst/>
                          <a:latin typeface="Arial" charset="0"/>
                        </a:rPr>
                        <a:t>No result yet - Monthly Sample</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FF0000"/>
                          </a:solidFill>
                          <a:effectLst/>
                          <a:latin typeface="Arial" charset="0"/>
                        </a:rPr>
                        <a:t>STW was flooded but back in operation</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45936">
                <a:tc>
                  <a:txBody>
                    <a:bodyPr/>
                    <a:lstStyle/>
                    <a:p>
                      <a:pPr algn="ctr" fontAlgn="ctr"/>
                      <a:r>
                        <a:rPr lang="en-US" sz="1100" b="0" i="0" u="none" strike="noStrike">
                          <a:solidFill>
                            <a:srgbClr val="000000"/>
                          </a:solidFill>
                          <a:effectLst/>
                          <a:latin typeface="Arial" charset="0"/>
                        </a:rPr>
                        <a:t>Mphumulo</a:t>
                      </a:r>
                    </a:p>
                  </a:txBody>
                  <a:tcPr marL="4858" marR="4858" marT="485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charset="0"/>
                        </a:rPr>
                        <a:t> </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Arial" charset="0"/>
                        </a:rPr>
                        <a:t>04 April 2022</a:t>
                      </a:r>
                      <a:r>
                        <a:rPr lang="en-US" sz="1100" b="0" i="0" u="none" strike="noStrike" dirty="0">
                          <a:solidFill>
                            <a:srgbClr val="000000"/>
                          </a:solidFill>
                          <a:effectLst/>
                          <a:latin typeface="Arial" charset="0"/>
                        </a:rPr>
                        <a:t> - Ammonia (12.6mg/L); COD (113 mg/L); E.coli (2420 MPN/100ml); Suspended Solids (38 mg/L).</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charset="0"/>
                        </a:rPr>
                        <a:t>No result yet - Monthly Sample</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Arial" charset="0"/>
                        </a:rPr>
                        <a:t>STW not affected by floods</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45936">
                <a:tc>
                  <a:txBody>
                    <a:bodyPr/>
                    <a:lstStyle/>
                    <a:p>
                      <a:pPr algn="ctr" fontAlgn="ctr"/>
                      <a:r>
                        <a:rPr lang="en-US" sz="1100" b="0" i="0" u="none" strike="noStrike">
                          <a:solidFill>
                            <a:srgbClr val="000000"/>
                          </a:solidFill>
                          <a:effectLst/>
                          <a:latin typeface="Arial" charset="0"/>
                        </a:rPr>
                        <a:t>Ntunjambili</a:t>
                      </a:r>
                    </a:p>
                  </a:txBody>
                  <a:tcPr marL="4858" marR="4858" marT="485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charset="0"/>
                        </a:rPr>
                        <a:t> </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charset="0"/>
                        </a:rPr>
                        <a:t>05 April 2022</a:t>
                      </a:r>
                      <a:r>
                        <a:rPr lang="en-US" sz="1100" b="0" i="0" u="none" strike="noStrike">
                          <a:solidFill>
                            <a:srgbClr val="000000"/>
                          </a:solidFill>
                          <a:effectLst/>
                          <a:latin typeface="Arial" charset="0"/>
                        </a:rPr>
                        <a:t> - Ammonia (2.05mg/L); COD (46 mg/L); E.coli (2420 MPN/100ml); Suspended Solids (10 mg/L).</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Arial" charset="0"/>
                        </a:rPr>
                        <a:t>No result yet - Monthly Sample</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Arial" charset="0"/>
                        </a:rPr>
                        <a:t>STW not affected by floods</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45936">
                <a:tc>
                  <a:txBody>
                    <a:bodyPr/>
                    <a:lstStyle/>
                    <a:p>
                      <a:pPr algn="ctr" fontAlgn="ctr"/>
                      <a:r>
                        <a:rPr lang="en-US" sz="1100" b="0" i="0" u="none" strike="noStrike">
                          <a:solidFill>
                            <a:srgbClr val="000000"/>
                          </a:solidFill>
                          <a:effectLst/>
                          <a:latin typeface="Arial" charset="0"/>
                        </a:rPr>
                        <a:t>Vukile</a:t>
                      </a:r>
                    </a:p>
                  </a:txBody>
                  <a:tcPr marL="4858" marR="4858" marT="485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charset="0"/>
                        </a:rPr>
                        <a:t> </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Arial" charset="0"/>
                        </a:rPr>
                        <a:t>04 April 2022</a:t>
                      </a:r>
                      <a:r>
                        <a:rPr lang="en-US" sz="1100" b="0" i="0" u="none" strike="noStrike" dirty="0">
                          <a:solidFill>
                            <a:srgbClr val="000000"/>
                          </a:solidFill>
                          <a:effectLst/>
                          <a:latin typeface="Arial" charset="0"/>
                        </a:rPr>
                        <a:t> - Ammonia (4.39mg/L); COD (46 mg/L); E.coli (313 MPN/100ml); Suspended Solids (51 mg/L).</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charset="0"/>
                        </a:rPr>
                        <a:t>No result yet - Monthly Sample</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Arial" charset="0"/>
                        </a:rPr>
                        <a:t>STW not affected by floods</a:t>
                      </a:r>
                    </a:p>
                  </a:txBody>
                  <a:tcPr marL="4858" marR="4858" marT="4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70715" name="Picture 6" descr="Provincial New Logo.jpg">
            <a:extLst>
              <a:ext uri="{FF2B5EF4-FFF2-40B4-BE49-F238E27FC236}">
                <a16:creationId xmlns:a16="http://schemas.microsoft.com/office/drawing/2014/main" id="{4DB5AEC7-D651-1240-8BB8-DC804377F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63" y="0"/>
            <a:ext cx="23685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2">
            <a:extLst>
              <a:ext uri="{FF2B5EF4-FFF2-40B4-BE49-F238E27FC236}">
                <a16:creationId xmlns:a16="http://schemas.microsoft.com/office/drawing/2014/main" id="{DF348066-28A8-1032-E8A2-3834210B1C81}"/>
              </a:ext>
            </a:extLst>
          </p:cNvPr>
          <p:cNvSpPr>
            <a:spLocks noGrp="1"/>
          </p:cNvSpPr>
          <p:nvPr>
            <p:ph type="title"/>
          </p:nvPr>
        </p:nvSpPr>
        <p:spPr>
          <a:xfrm>
            <a:off x="3397250" y="66675"/>
            <a:ext cx="8269288" cy="622300"/>
          </a:xfrm>
          <a:ln w="28575">
            <a:solidFill>
              <a:srgbClr val="00B050"/>
            </a:solidFill>
          </a:ln>
        </p:spPr>
        <p:txBody>
          <a:bodyPr/>
          <a:lstStyle/>
          <a:p>
            <a:pPr eaLnBrk="1" hangingPunct="1">
              <a:defRPr/>
            </a:pPr>
            <a:r>
              <a:rPr lang="en-US" altLang="en-US" sz="2900" b="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a:t>
            </a:r>
            <a:br>
              <a:rPr lang="en-US" altLang="en-US" sz="2900" b="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br>
            <a:r>
              <a:rPr lang="en-US" altLang="en-US" sz="2900" b="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a:t>
            </a:r>
            <a:br>
              <a:rPr lang="en-US" altLang="en-US" sz="2900" b="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br>
            <a:r>
              <a:rPr lang="en-US" altLang="en-US" sz="2900" b="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ILEMBE </a:t>
            </a:r>
            <a:r>
              <a:rPr lang="en-US" altLang="en-US" sz="2800" b="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RIVER POLLUTION MONITORING </a:t>
            </a:r>
            <a:br>
              <a:rPr lang="en-US" altLang="en-US" sz="2800" b="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br>
            <a:br>
              <a:rPr lang="en-US" altLang="en-US" sz="2800" b="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br>
            <a:endParaRPr lang="en-US" altLang="en-US" sz="2800" b="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6" descr="Provincial New Logo.jpg">
            <a:extLst>
              <a:ext uri="{FF2B5EF4-FFF2-40B4-BE49-F238E27FC236}">
                <a16:creationId xmlns:a16="http://schemas.microsoft.com/office/drawing/2014/main" id="{FAE54F0C-6AC8-41A6-18C9-1947845B1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3" y="250825"/>
            <a:ext cx="18002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6280309-F5F7-61CC-D860-38EE49678C12}"/>
              </a:ext>
            </a:extLst>
          </p:cNvPr>
          <p:cNvSpPr txBox="1"/>
          <p:nvPr/>
        </p:nvSpPr>
        <p:spPr>
          <a:xfrm>
            <a:off x="-4763" y="401638"/>
            <a:ext cx="11598276" cy="400050"/>
          </a:xfrm>
          <a:prstGeom prst="rect">
            <a:avLst/>
          </a:prstGeom>
          <a:noFill/>
        </p:spPr>
        <p:txBody>
          <a:bodyPr>
            <a:spAutoFit/>
          </a:bodyPr>
          <a:lstStyle/>
          <a:p>
            <a:pPr algn="ctr" eaLnBrk="1" hangingPunct="1">
              <a:buFont typeface="Arial" panose="020B0604020202020204" pitchFamily="34" charset="0"/>
              <a:buNone/>
              <a:defRPr/>
            </a:pPr>
            <a:r>
              <a:rPr sz="2000" noProof="1">
                <a:solidFill>
                  <a:srgbClr val="000000"/>
                </a:solidFill>
                <a:effectLst>
                  <a:outerShdw blurRad="38100" dist="38100" dir="2700000">
                    <a:srgbClr val="C0C0C0"/>
                  </a:outerShdw>
                </a:effectLst>
                <a:latin typeface="Copperplate Gothic Bold" pitchFamily="34" charset="0"/>
                <a:cs typeface="+mn-ea"/>
                <a:sym typeface="+mn-ea"/>
              </a:rPr>
              <a:t> </a:t>
            </a:r>
          </a:p>
        </p:txBody>
      </p:sp>
      <p:graphicFrame>
        <p:nvGraphicFramePr>
          <p:cNvPr id="8" name="Table 4">
            <a:extLst>
              <a:ext uri="{FF2B5EF4-FFF2-40B4-BE49-F238E27FC236}">
                <a16:creationId xmlns:a16="http://schemas.microsoft.com/office/drawing/2014/main" id="{377C04F0-2DC4-7113-9E16-192ED0381A34}"/>
              </a:ext>
            </a:extLst>
          </p:cNvPr>
          <p:cNvGraphicFramePr/>
          <p:nvPr/>
        </p:nvGraphicFramePr>
        <p:xfrm>
          <a:off x="247650" y="1133475"/>
          <a:ext cx="11849100" cy="5581650"/>
        </p:xfrm>
        <a:graphic>
          <a:graphicData uri="http://schemas.openxmlformats.org/drawingml/2006/table">
            <a:tbl>
              <a:tblPr firstRow="1" bandRow="1"/>
              <a:tblGrid>
                <a:gridCol w="2478480">
                  <a:extLst>
                    <a:ext uri="{9D8B030D-6E8A-4147-A177-3AD203B41FA5}">
                      <a16:colId xmlns:a16="http://schemas.microsoft.com/office/drawing/2014/main" val="20000"/>
                    </a:ext>
                  </a:extLst>
                </a:gridCol>
                <a:gridCol w="1677515">
                  <a:extLst>
                    <a:ext uri="{9D8B030D-6E8A-4147-A177-3AD203B41FA5}">
                      <a16:colId xmlns:a16="http://schemas.microsoft.com/office/drawing/2014/main" val="20001"/>
                    </a:ext>
                  </a:extLst>
                </a:gridCol>
                <a:gridCol w="129343">
                  <a:extLst>
                    <a:ext uri="{9D8B030D-6E8A-4147-A177-3AD203B41FA5}">
                      <a16:colId xmlns:a16="http://schemas.microsoft.com/office/drawing/2014/main" val="20002"/>
                    </a:ext>
                  </a:extLst>
                </a:gridCol>
                <a:gridCol w="1551251">
                  <a:extLst>
                    <a:ext uri="{9D8B030D-6E8A-4147-A177-3AD203B41FA5}">
                      <a16:colId xmlns:a16="http://schemas.microsoft.com/office/drawing/2014/main" val="20003"/>
                    </a:ext>
                  </a:extLst>
                </a:gridCol>
                <a:gridCol w="1752691">
                  <a:extLst>
                    <a:ext uri="{9D8B030D-6E8A-4147-A177-3AD203B41FA5}">
                      <a16:colId xmlns:a16="http://schemas.microsoft.com/office/drawing/2014/main" val="20004"/>
                    </a:ext>
                  </a:extLst>
                </a:gridCol>
                <a:gridCol w="1651971">
                  <a:extLst>
                    <a:ext uri="{9D8B030D-6E8A-4147-A177-3AD203B41FA5}">
                      <a16:colId xmlns:a16="http://schemas.microsoft.com/office/drawing/2014/main" val="20005"/>
                    </a:ext>
                  </a:extLst>
                </a:gridCol>
                <a:gridCol w="2607849">
                  <a:extLst>
                    <a:ext uri="{9D8B030D-6E8A-4147-A177-3AD203B41FA5}">
                      <a16:colId xmlns:a16="http://schemas.microsoft.com/office/drawing/2014/main" val="20006"/>
                    </a:ext>
                  </a:extLst>
                </a:gridCol>
              </a:tblGrid>
              <a:tr h="1370331">
                <a:tc>
                  <a:txBody>
                    <a:bodyPr/>
                    <a:lstStyle>
                      <a:lvl1pPr marL="0" algn="l" defTabSz="913765" rtl="0" eaLnBrk="1" latinLnBrk="0" hangingPunct="1">
                        <a:defRPr sz="1800" b="1" kern="1200">
                          <a:solidFill>
                            <a:schemeClr val="lt1"/>
                          </a:solidFill>
                          <a:latin typeface="Arial" charset="0"/>
                          <a:ea typeface="ヒラギノ角ゴ Pro W3"/>
                        </a:defRPr>
                      </a:lvl1pPr>
                      <a:lvl2pPr marL="457200" algn="l" defTabSz="913765" rtl="0" eaLnBrk="1" latinLnBrk="0" hangingPunct="1">
                        <a:defRPr sz="1800" b="1" kern="1200">
                          <a:solidFill>
                            <a:schemeClr val="lt1"/>
                          </a:solidFill>
                          <a:latin typeface="Arial" charset="0"/>
                          <a:ea typeface="ヒラギノ角ゴ Pro W3"/>
                        </a:defRPr>
                      </a:lvl2pPr>
                      <a:lvl3pPr marL="914400" algn="l" defTabSz="913765" rtl="0" eaLnBrk="1" latinLnBrk="0" hangingPunct="1">
                        <a:defRPr sz="1800" b="1" kern="1200">
                          <a:solidFill>
                            <a:schemeClr val="lt1"/>
                          </a:solidFill>
                          <a:latin typeface="Arial" charset="0"/>
                          <a:ea typeface="ヒラギノ角ゴ Pro W3"/>
                        </a:defRPr>
                      </a:lvl3pPr>
                      <a:lvl4pPr marL="1371600" algn="l" defTabSz="913765" rtl="0" eaLnBrk="1" latinLnBrk="0" hangingPunct="1">
                        <a:defRPr sz="1800" b="1" kern="1200">
                          <a:solidFill>
                            <a:schemeClr val="lt1"/>
                          </a:solidFill>
                          <a:latin typeface="Arial" charset="0"/>
                          <a:ea typeface="ヒラギノ角ゴ Pro W3"/>
                        </a:defRPr>
                      </a:lvl4pPr>
                      <a:lvl5pPr marL="1828800" algn="l" defTabSz="913765" rtl="0" eaLnBrk="1" latinLnBrk="0" hangingPunct="1">
                        <a:defRPr sz="1800" b="1" kern="1200">
                          <a:solidFill>
                            <a:schemeClr val="lt1"/>
                          </a:solidFill>
                          <a:latin typeface="Arial" charset="0"/>
                          <a:ea typeface="ヒラギノ角ゴ Pro W3"/>
                        </a:defRPr>
                      </a:lvl5pPr>
                      <a:lvl6pPr marL="2286000" algn="l" defTabSz="913765" rtl="0" eaLnBrk="1" latinLnBrk="0" hangingPunct="1">
                        <a:defRPr sz="1800" b="1" kern="1200">
                          <a:solidFill>
                            <a:schemeClr val="lt1"/>
                          </a:solidFill>
                          <a:latin typeface="Arial" charset="0"/>
                          <a:ea typeface="ヒラギノ角ゴ Pro W3"/>
                        </a:defRPr>
                      </a:lvl6pPr>
                      <a:lvl7pPr marL="2743200" algn="l" defTabSz="913765" rtl="0" eaLnBrk="1" latinLnBrk="0" hangingPunct="1">
                        <a:defRPr sz="1800" b="1" kern="1200">
                          <a:solidFill>
                            <a:schemeClr val="lt1"/>
                          </a:solidFill>
                          <a:latin typeface="Arial" charset="0"/>
                          <a:ea typeface="ヒラギノ角ゴ Pro W3"/>
                        </a:defRPr>
                      </a:lvl7pPr>
                      <a:lvl8pPr marL="3200400" algn="l" defTabSz="913765" rtl="0" eaLnBrk="1" latinLnBrk="0" hangingPunct="1">
                        <a:defRPr sz="1800" b="1" kern="1200">
                          <a:solidFill>
                            <a:schemeClr val="lt1"/>
                          </a:solidFill>
                          <a:latin typeface="Arial" charset="0"/>
                          <a:ea typeface="ヒラギノ角ゴ Pro W3"/>
                        </a:defRPr>
                      </a:lvl8pPr>
                      <a:lvl9pPr marL="3657600" algn="l" defTabSz="913765" rtl="0" eaLnBrk="1" latinLnBrk="0" hangingPunct="1">
                        <a:defRPr sz="1800" b="1" kern="1200">
                          <a:solidFill>
                            <a:schemeClr val="lt1"/>
                          </a:solidFill>
                          <a:latin typeface="Arial" charset="0"/>
                          <a:ea typeface="ヒラギノ角ゴ Pro W3"/>
                        </a:defRPr>
                      </a:lvl9pPr>
                    </a:lstStyle>
                    <a:p>
                      <a:endParaRPr lang="en-US" sz="1600" b="1" dirty="0">
                        <a:solidFill>
                          <a:schemeClr val="bg1"/>
                        </a:solidFill>
                        <a:latin typeface="Arial" charset="0"/>
                        <a:cs typeface="Arial" charset="0"/>
                      </a:endParaRPr>
                    </a:p>
                  </a:txBody>
                  <a:tcPr marL="68580" marR="68580" marT="34287" marB="34287">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50"/>
                    </a:solidFill>
                  </a:tcPr>
                </a:tc>
                <a:tc gridSpan="2">
                  <a:txBody>
                    <a:bodyPr/>
                    <a:lstStyle>
                      <a:lvl1pPr marL="0" algn="l" defTabSz="913765" rtl="0" eaLnBrk="1" latinLnBrk="0" hangingPunct="1">
                        <a:defRPr sz="1800" b="1" kern="1200">
                          <a:solidFill>
                            <a:schemeClr val="lt1"/>
                          </a:solidFill>
                          <a:latin typeface="Arial" charset="0"/>
                          <a:ea typeface="ヒラギノ角ゴ Pro W3"/>
                        </a:defRPr>
                      </a:lvl1pPr>
                      <a:lvl2pPr marL="457200" algn="l" defTabSz="913765" rtl="0" eaLnBrk="1" latinLnBrk="0" hangingPunct="1">
                        <a:defRPr sz="1800" b="1" kern="1200">
                          <a:solidFill>
                            <a:schemeClr val="lt1"/>
                          </a:solidFill>
                          <a:latin typeface="Arial" charset="0"/>
                          <a:ea typeface="ヒラギノ角ゴ Pro W3"/>
                        </a:defRPr>
                      </a:lvl2pPr>
                      <a:lvl3pPr marL="914400" algn="l" defTabSz="913765" rtl="0" eaLnBrk="1" latinLnBrk="0" hangingPunct="1">
                        <a:defRPr sz="1800" b="1" kern="1200">
                          <a:solidFill>
                            <a:schemeClr val="lt1"/>
                          </a:solidFill>
                          <a:latin typeface="Arial" charset="0"/>
                          <a:ea typeface="ヒラギノ角ゴ Pro W3"/>
                        </a:defRPr>
                      </a:lvl3pPr>
                      <a:lvl4pPr marL="1371600" algn="l" defTabSz="913765" rtl="0" eaLnBrk="1" latinLnBrk="0" hangingPunct="1">
                        <a:defRPr sz="1800" b="1" kern="1200">
                          <a:solidFill>
                            <a:schemeClr val="lt1"/>
                          </a:solidFill>
                          <a:latin typeface="Arial" charset="0"/>
                          <a:ea typeface="ヒラギノ角ゴ Pro W3"/>
                        </a:defRPr>
                      </a:lvl4pPr>
                      <a:lvl5pPr marL="1828800" algn="l" defTabSz="913765" rtl="0" eaLnBrk="1" latinLnBrk="0" hangingPunct="1">
                        <a:defRPr sz="1800" b="1" kern="1200">
                          <a:solidFill>
                            <a:schemeClr val="lt1"/>
                          </a:solidFill>
                          <a:latin typeface="Arial" charset="0"/>
                          <a:ea typeface="ヒラギノ角ゴ Pro W3"/>
                        </a:defRPr>
                      </a:lvl5pPr>
                      <a:lvl6pPr marL="2286000" algn="l" defTabSz="913765" rtl="0" eaLnBrk="1" latinLnBrk="0" hangingPunct="1">
                        <a:defRPr sz="1800" b="1" kern="1200">
                          <a:solidFill>
                            <a:schemeClr val="lt1"/>
                          </a:solidFill>
                          <a:latin typeface="Arial" charset="0"/>
                          <a:ea typeface="ヒラギノ角ゴ Pro W3"/>
                        </a:defRPr>
                      </a:lvl6pPr>
                      <a:lvl7pPr marL="2743200" algn="l" defTabSz="913765" rtl="0" eaLnBrk="1" latinLnBrk="0" hangingPunct="1">
                        <a:defRPr sz="1800" b="1" kern="1200">
                          <a:solidFill>
                            <a:schemeClr val="lt1"/>
                          </a:solidFill>
                          <a:latin typeface="Arial" charset="0"/>
                          <a:ea typeface="ヒラギノ角ゴ Pro W3"/>
                        </a:defRPr>
                      </a:lvl7pPr>
                      <a:lvl8pPr marL="3200400" algn="l" defTabSz="913765" rtl="0" eaLnBrk="1" latinLnBrk="0" hangingPunct="1">
                        <a:defRPr sz="1800" b="1" kern="1200">
                          <a:solidFill>
                            <a:schemeClr val="lt1"/>
                          </a:solidFill>
                          <a:latin typeface="Arial" charset="0"/>
                          <a:ea typeface="ヒラギノ角ゴ Pro W3"/>
                        </a:defRPr>
                      </a:lvl8pPr>
                      <a:lvl9pPr marL="3657600" algn="l" defTabSz="913765" rtl="0" eaLnBrk="1" latinLnBrk="0" hangingPunct="1">
                        <a:defRPr sz="1800" b="1" kern="1200">
                          <a:solidFill>
                            <a:schemeClr val="lt1"/>
                          </a:solidFill>
                          <a:latin typeface="Arial" charset="0"/>
                          <a:ea typeface="ヒラギノ角ゴ Pro W3"/>
                        </a:defRPr>
                      </a:lvl9pPr>
                    </a:lstStyle>
                    <a:p>
                      <a:r>
                        <a:rPr lang="en-US" sz="1600" b="1" dirty="0" err="1">
                          <a:solidFill>
                            <a:schemeClr val="bg1"/>
                          </a:solidFill>
                          <a:latin typeface="Arial" charset="0"/>
                          <a:cs typeface="Arial" charset="0"/>
                        </a:rPr>
                        <a:t>Ugu</a:t>
                      </a:r>
                      <a:endParaRPr lang="en-US" sz="1600" b="1" dirty="0">
                        <a:solidFill>
                          <a:schemeClr val="bg1"/>
                        </a:solidFill>
                        <a:latin typeface="Arial" charset="0"/>
                        <a:cs typeface="Arial" charset="0"/>
                      </a:endParaRPr>
                    </a:p>
                  </a:txBody>
                  <a:tcPr marL="68580" marR="68580" marT="34287" marB="34287">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50"/>
                    </a:solidFill>
                  </a:tcPr>
                </a:tc>
                <a:tc hMerge="1">
                  <a:txBody>
                    <a:bodyPr/>
                    <a:lstStyle/>
                    <a:p>
                      <a:endParaRPr lang="en-US"/>
                    </a:p>
                  </a:txBody>
                  <a:tcPr/>
                </a:tc>
                <a:tc>
                  <a:txBody>
                    <a:bodyPr/>
                    <a:lstStyle/>
                    <a:p>
                      <a:r>
                        <a:rPr lang="en-US" sz="1600" b="1" dirty="0" err="1">
                          <a:solidFill>
                            <a:schemeClr val="bg1"/>
                          </a:solidFill>
                          <a:latin typeface="Arial" charset="0"/>
                          <a:cs typeface="Arial" charset="0"/>
                        </a:rPr>
                        <a:t>eThekwin</a:t>
                      </a:r>
                      <a:endParaRPr lang="en-US" sz="1600" b="1" dirty="0">
                        <a:solidFill>
                          <a:schemeClr val="bg1"/>
                        </a:solidFill>
                        <a:latin typeface="Arial" charset="0"/>
                        <a:cs typeface="Arial" charset="0"/>
                      </a:endParaRPr>
                    </a:p>
                  </a:txBody>
                  <a:tcPr marL="68580" marR="68580" marT="34287" marB="34287">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50"/>
                    </a:solidFill>
                  </a:tcPr>
                </a:tc>
                <a:tc>
                  <a:txBody>
                    <a:bodyPr/>
                    <a:lstStyle/>
                    <a:p>
                      <a:r>
                        <a:rPr lang="en-US" sz="1600" b="1" dirty="0">
                          <a:solidFill>
                            <a:schemeClr val="bg1"/>
                          </a:solidFill>
                          <a:latin typeface="Arial" charset="0"/>
                          <a:cs typeface="Arial" charset="0"/>
                        </a:rPr>
                        <a:t>iLembe</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en-US" sz="1600" b="1" dirty="0">
                          <a:solidFill>
                            <a:schemeClr val="bg1"/>
                          </a:solidFill>
                          <a:latin typeface="Arial" charset="0"/>
                          <a:cs typeface="Arial" charset="0"/>
                        </a:rPr>
                        <a:t>KCDM</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en-US" sz="1600" b="1" dirty="0" err="1">
                          <a:solidFill>
                            <a:schemeClr val="bg1"/>
                          </a:solidFill>
                          <a:latin typeface="Arial" charset="0"/>
                          <a:cs typeface="Arial" charset="0"/>
                        </a:rPr>
                        <a:t>Mgungundlovu</a:t>
                      </a:r>
                      <a:endParaRPr lang="en-US" sz="1600" b="1" dirty="0">
                        <a:solidFill>
                          <a:schemeClr val="bg1"/>
                        </a:solidFill>
                        <a:latin typeface="Arial" charset="0"/>
                        <a:cs typeface="Arial" charset="0"/>
                      </a:endParaRP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563357">
                <a:tc>
                  <a:txBody>
                    <a:bodyPr/>
                    <a:lstStyle>
                      <a:lvl1pPr marL="0" algn="l" defTabSz="913765" rtl="0" eaLnBrk="1" latinLnBrk="0" hangingPunct="1">
                        <a:defRPr sz="1800" kern="1200">
                          <a:solidFill>
                            <a:schemeClr val="dk1"/>
                          </a:solidFill>
                          <a:latin typeface="Arial" charset="0"/>
                          <a:ea typeface="ヒラギノ角ゴ Pro W3"/>
                        </a:defRPr>
                      </a:lvl1pPr>
                      <a:lvl2pPr marL="457200" algn="l" defTabSz="913765" rtl="0" eaLnBrk="1" latinLnBrk="0" hangingPunct="1">
                        <a:defRPr sz="1800" kern="1200">
                          <a:solidFill>
                            <a:schemeClr val="dk1"/>
                          </a:solidFill>
                          <a:latin typeface="Arial" charset="0"/>
                          <a:ea typeface="ヒラギノ角ゴ Pro W3"/>
                        </a:defRPr>
                      </a:lvl2pPr>
                      <a:lvl3pPr marL="914400" algn="l" defTabSz="913765" rtl="0" eaLnBrk="1" latinLnBrk="0" hangingPunct="1">
                        <a:defRPr sz="1800" kern="1200">
                          <a:solidFill>
                            <a:schemeClr val="dk1"/>
                          </a:solidFill>
                          <a:latin typeface="Arial" charset="0"/>
                          <a:ea typeface="ヒラギノ角ゴ Pro W3"/>
                        </a:defRPr>
                      </a:lvl3pPr>
                      <a:lvl4pPr marL="1371600" algn="l" defTabSz="913765" rtl="0" eaLnBrk="1" latinLnBrk="0" hangingPunct="1">
                        <a:defRPr sz="1800" kern="1200">
                          <a:solidFill>
                            <a:schemeClr val="dk1"/>
                          </a:solidFill>
                          <a:latin typeface="Arial" charset="0"/>
                          <a:ea typeface="ヒラギノ角ゴ Pro W3"/>
                        </a:defRPr>
                      </a:lvl4pPr>
                      <a:lvl5pPr marL="1828800" algn="l" defTabSz="913765" rtl="0" eaLnBrk="1" latinLnBrk="0" hangingPunct="1">
                        <a:defRPr sz="1800" kern="1200">
                          <a:solidFill>
                            <a:schemeClr val="dk1"/>
                          </a:solidFill>
                          <a:latin typeface="Arial" charset="0"/>
                          <a:ea typeface="ヒラギノ角ゴ Pro W3"/>
                        </a:defRPr>
                      </a:lvl5pPr>
                      <a:lvl6pPr marL="2286000" algn="l" defTabSz="913765" rtl="0" eaLnBrk="1" latinLnBrk="0" hangingPunct="1">
                        <a:defRPr sz="1800" kern="1200">
                          <a:solidFill>
                            <a:schemeClr val="dk1"/>
                          </a:solidFill>
                          <a:latin typeface="Arial" charset="0"/>
                          <a:ea typeface="ヒラギノ角ゴ Pro W3"/>
                        </a:defRPr>
                      </a:lvl6pPr>
                      <a:lvl7pPr marL="2743200" algn="l" defTabSz="913765" rtl="0" eaLnBrk="1" latinLnBrk="0" hangingPunct="1">
                        <a:defRPr sz="1800" kern="1200">
                          <a:solidFill>
                            <a:schemeClr val="dk1"/>
                          </a:solidFill>
                          <a:latin typeface="Arial" charset="0"/>
                          <a:ea typeface="ヒラギノ角ゴ Pro W3"/>
                        </a:defRPr>
                      </a:lvl7pPr>
                      <a:lvl8pPr marL="3200400" algn="l" defTabSz="913765" rtl="0" eaLnBrk="1" latinLnBrk="0" hangingPunct="1">
                        <a:defRPr sz="1800" kern="1200">
                          <a:solidFill>
                            <a:schemeClr val="dk1"/>
                          </a:solidFill>
                          <a:latin typeface="Arial" charset="0"/>
                          <a:ea typeface="ヒラギノ角ゴ Pro W3"/>
                        </a:defRPr>
                      </a:lvl8pPr>
                      <a:lvl9pPr marL="3657600" algn="l" defTabSz="913765" rtl="0" eaLnBrk="1" latinLnBrk="0" hangingPunct="1">
                        <a:defRPr sz="1800" kern="1200">
                          <a:solidFill>
                            <a:schemeClr val="dk1"/>
                          </a:solidFill>
                          <a:latin typeface="Arial" charset="0"/>
                          <a:ea typeface="ヒラギノ角ゴ Pro W3"/>
                        </a:defRPr>
                      </a:lvl9pPr>
                    </a:lstStyle>
                    <a:p>
                      <a:r>
                        <a:rPr lang="en-US" sz="1600" b="0" dirty="0">
                          <a:latin typeface="Arial" charset="0"/>
                          <a:cs typeface="Arial" charset="0"/>
                        </a:rPr>
                        <a:t>Internal</a:t>
                      </a:r>
                    </a:p>
                  </a:txBody>
                  <a:tcPr marL="68580" marR="68580" marT="34287" marB="34287">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75000"/>
                      </a:schemeClr>
                    </a:solidFill>
                  </a:tcPr>
                </a:tc>
                <a:tc gridSpan="2">
                  <a:txBody>
                    <a:bodyPr/>
                    <a:lstStyle>
                      <a:lvl1pPr marL="0" algn="l" defTabSz="913765" rtl="0" eaLnBrk="1" latinLnBrk="0" hangingPunct="1">
                        <a:defRPr sz="1800" kern="1200">
                          <a:solidFill>
                            <a:schemeClr val="dk1"/>
                          </a:solidFill>
                          <a:latin typeface="Arial" charset="0"/>
                          <a:ea typeface="ヒラギノ角ゴ Pro W3"/>
                        </a:defRPr>
                      </a:lvl1pPr>
                      <a:lvl2pPr marL="457200" algn="l" defTabSz="913765" rtl="0" eaLnBrk="1" latinLnBrk="0" hangingPunct="1">
                        <a:defRPr sz="1800" kern="1200">
                          <a:solidFill>
                            <a:schemeClr val="dk1"/>
                          </a:solidFill>
                          <a:latin typeface="Arial" charset="0"/>
                          <a:ea typeface="ヒラギノ角ゴ Pro W3"/>
                        </a:defRPr>
                      </a:lvl2pPr>
                      <a:lvl3pPr marL="914400" algn="l" defTabSz="913765" rtl="0" eaLnBrk="1" latinLnBrk="0" hangingPunct="1">
                        <a:defRPr sz="1800" kern="1200">
                          <a:solidFill>
                            <a:schemeClr val="dk1"/>
                          </a:solidFill>
                          <a:latin typeface="Arial" charset="0"/>
                          <a:ea typeface="ヒラギノ角ゴ Pro W3"/>
                        </a:defRPr>
                      </a:lvl3pPr>
                      <a:lvl4pPr marL="1371600" algn="l" defTabSz="913765" rtl="0" eaLnBrk="1" latinLnBrk="0" hangingPunct="1">
                        <a:defRPr sz="1800" kern="1200">
                          <a:solidFill>
                            <a:schemeClr val="dk1"/>
                          </a:solidFill>
                          <a:latin typeface="Arial" charset="0"/>
                          <a:ea typeface="ヒラギノ角ゴ Pro W3"/>
                        </a:defRPr>
                      </a:lvl4pPr>
                      <a:lvl5pPr marL="1828800" algn="l" defTabSz="913765" rtl="0" eaLnBrk="1" latinLnBrk="0" hangingPunct="1">
                        <a:defRPr sz="1800" kern="1200">
                          <a:solidFill>
                            <a:schemeClr val="dk1"/>
                          </a:solidFill>
                          <a:latin typeface="Arial" charset="0"/>
                          <a:ea typeface="ヒラギノ角ゴ Pro W3"/>
                        </a:defRPr>
                      </a:lvl5pPr>
                      <a:lvl6pPr marL="2286000" algn="l" defTabSz="913765" rtl="0" eaLnBrk="1" latinLnBrk="0" hangingPunct="1">
                        <a:defRPr sz="1800" kern="1200">
                          <a:solidFill>
                            <a:schemeClr val="dk1"/>
                          </a:solidFill>
                          <a:latin typeface="Arial" charset="0"/>
                          <a:ea typeface="ヒラギノ角ゴ Pro W3"/>
                        </a:defRPr>
                      </a:lvl6pPr>
                      <a:lvl7pPr marL="2743200" algn="l" defTabSz="913765" rtl="0" eaLnBrk="1" latinLnBrk="0" hangingPunct="1">
                        <a:defRPr sz="1800" kern="1200">
                          <a:solidFill>
                            <a:schemeClr val="dk1"/>
                          </a:solidFill>
                          <a:latin typeface="Arial" charset="0"/>
                          <a:ea typeface="ヒラギノ角ゴ Pro W3"/>
                        </a:defRPr>
                      </a:lvl7pPr>
                      <a:lvl8pPr marL="3200400" algn="l" defTabSz="913765" rtl="0" eaLnBrk="1" latinLnBrk="0" hangingPunct="1">
                        <a:defRPr sz="1800" kern="1200">
                          <a:solidFill>
                            <a:schemeClr val="dk1"/>
                          </a:solidFill>
                          <a:latin typeface="Arial" charset="0"/>
                          <a:ea typeface="ヒラギノ角ゴ Pro W3"/>
                        </a:defRPr>
                      </a:lvl8pPr>
                      <a:lvl9pPr marL="3657600" algn="l" defTabSz="913765" rtl="0" eaLnBrk="1" latinLnBrk="0" hangingPunct="1">
                        <a:defRPr sz="1800" kern="1200">
                          <a:solidFill>
                            <a:schemeClr val="dk1"/>
                          </a:solidFill>
                          <a:latin typeface="Arial" charset="0"/>
                          <a:ea typeface="ヒラギノ角ゴ Pro W3"/>
                        </a:defRPr>
                      </a:lvl9pPr>
                    </a:lstStyle>
                    <a:p>
                      <a:r>
                        <a:rPr lang="en-US" sz="1600" b="0" dirty="0">
                          <a:latin typeface="Arial" charset="0"/>
                          <a:cs typeface="Arial" charset="0"/>
                        </a:rPr>
                        <a:t>19</a:t>
                      </a:r>
                    </a:p>
                  </a:txBody>
                  <a:tcPr marL="68580" marR="68580" marT="34287" marB="34287">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tc>
                  <a:txBody>
                    <a:bodyPr/>
                    <a:lstStyle/>
                    <a:p>
                      <a:r>
                        <a:rPr lang="en-US" sz="1600" b="0" dirty="0">
                          <a:latin typeface="Arial" charset="0"/>
                          <a:cs typeface="Arial" charset="0"/>
                        </a:rPr>
                        <a:t>77</a:t>
                      </a:r>
                    </a:p>
                  </a:txBody>
                  <a:tcPr marL="68580" marR="68580" marT="34287" marB="34287">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41</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39</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3</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1"/>
                  </a:ext>
                </a:extLst>
              </a:tr>
              <a:tr h="563357">
                <a:tc>
                  <a:txBody>
                    <a:bodyPr/>
                    <a:lstStyle>
                      <a:lvl1pPr marL="0" algn="l" defTabSz="913765" rtl="0" eaLnBrk="1" latinLnBrk="0" hangingPunct="1">
                        <a:defRPr sz="1800" kern="1200">
                          <a:solidFill>
                            <a:schemeClr val="dk1"/>
                          </a:solidFill>
                          <a:latin typeface="Arial" charset="0"/>
                          <a:ea typeface="ヒラギノ角ゴ Pro W3"/>
                        </a:defRPr>
                      </a:lvl1pPr>
                      <a:lvl2pPr marL="457200" algn="l" defTabSz="913765" rtl="0" eaLnBrk="1" latinLnBrk="0" hangingPunct="1">
                        <a:defRPr sz="1800" kern="1200">
                          <a:solidFill>
                            <a:schemeClr val="dk1"/>
                          </a:solidFill>
                          <a:latin typeface="Arial" charset="0"/>
                          <a:ea typeface="ヒラギノ角ゴ Pro W3"/>
                        </a:defRPr>
                      </a:lvl2pPr>
                      <a:lvl3pPr marL="914400" algn="l" defTabSz="913765" rtl="0" eaLnBrk="1" latinLnBrk="0" hangingPunct="1">
                        <a:defRPr sz="1800" kern="1200">
                          <a:solidFill>
                            <a:schemeClr val="dk1"/>
                          </a:solidFill>
                          <a:latin typeface="Arial" charset="0"/>
                          <a:ea typeface="ヒラギノ角ゴ Pro W3"/>
                        </a:defRPr>
                      </a:lvl3pPr>
                      <a:lvl4pPr marL="1371600" algn="l" defTabSz="913765" rtl="0" eaLnBrk="1" latinLnBrk="0" hangingPunct="1">
                        <a:defRPr sz="1800" kern="1200">
                          <a:solidFill>
                            <a:schemeClr val="dk1"/>
                          </a:solidFill>
                          <a:latin typeface="Arial" charset="0"/>
                          <a:ea typeface="ヒラギノ角ゴ Pro W3"/>
                        </a:defRPr>
                      </a:lvl4pPr>
                      <a:lvl5pPr marL="1828800" algn="l" defTabSz="913765" rtl="0" eaLnBrk="1" latinLnBrk="0" hangingPunct="1">
                        <a:defRPr sz="1800" kern="1200">
                          <a:solidFill>
                            <a:schemeClr val="dk1"/>
                          </a:solidFill>
                          <a:latin typeface="Arial" charset="0"/>
                          <a:ea typeface="ヒラギノ角ゴ Pro W3"/>
                        </a:defRPr>
                      </a:lvl5pPr>
                      <a:lvl6pPr marL="2286000" algn="l" defTabSz="913765" rtl="0" eaLnBrk="1" latinLnBrk="0" hangingPunct="1">
                        <a:defRPr sz="1800" kern="1200">
                          <a:solidFill>
                            <a:schemeClr val="dk1"/>
                          </a:solidFill>
                          <a:latin typeface="Arial" charset="0"/>
                          <a:ea typeface="ヒラギノ角ゴ Pro W3"/>
                        </a:defRPr>
                      </a:lvl6pPr>
                      <a:lvl7pPr marL="2743200" algn="l" defTabSz="913765" rtl="0" eaLnBrk="1" latinLnBrk="0" hangingPunct="1">
                        <a:defRPr sz="1800" kern="1200">
                          <a:solidFill>
                            <a:schemeClr val="dk1"/>
                          </a:solidFill>
                          <a:latin typeface="Arial" charset="0"/>
                          <a:ea typeface="ヒラギノ角ゴ Pro W3"/>
                        </a:defRPr>
                      </a:lvl7pPr>
                      <a:lvl8pPr marL="3200400" algn="l" defTabSz="913765" rtl="0" eaLnBrk="1" latinLnBrk="0" hangingPunct="1">
                        <a:defRPr sz="1800" kern="1200">
                          <a:solidFill>
                            <a:schemeClr val="dk1"/>
                          </a:solidFill>
                          <a:latin typeface="Arial" charset="0"/>
                          <a:ea typeface="ヒラギノ角ゴ Pro W3"/>
                        </a:defRPr>
                      </a:lvl8pPr>
                      <a:lvl9pPr marL="3657600" algn="l" defTabSz="913765" rtl="0" eaLnBrk="1" latinLnBrk="0" hangingPunct="1">
                        <a:defRPr sz="1800" kern="1200">
                          <a:solidFill>
                            <a:schemeClr val="dk1"/>
                          </a:solidFill>
                          <a:latin typeface="Arial" charset="0"/>
                          <a:ea typeface="ヒラギノ角ゴ Pro W3"/>
                        </a:defRPr>
                      </a:lvl9pPr>
                    </a:lstStyle>
                    <a:p>
                      <a:r>
                        <a:rPr lang="en-US" sz="1600" b="0" dirty="0">
                          <a:latin typeface="Arial" charset="0"/>
                          <a:cs typeface="Arial" charset="0"/>
                        </a:rPr>
                        <a:t>Hired</a:t>
                      </a:r>
                    </a:p>
                  </a:txBody>
                  <a:tcPr marL="68580" marR="68580" marT="34287" marB="3428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75000"/>
                      </a:schemeClr>
                    </a:solidFill>
                  </a:tcPr>
                </a:tc>
                <a:tc gridSpan="2">
                  <a:txBody>
                    <a:bodyPr/>
                    <a:lstStyle>
                      <a:lvl1pPr marL="0" algn="l" defTabSz="913765" rtl="0" eaLnBrk="1" latinLnBrk="0" hangingPunct="1">
                        <a:defRPr sz="1800" kern="1200">
                          <a:solidFill>
                            <a:schemeClr val="dk1"/>
                          </a:solidFill>
                          <a:latin typeface="Arial" charset="0"/>
                          <a:ea typeface="ヒラギノ角ゴ Pro W3"/>
                        </a:defRPr>
                      </a:lvl1pPr>
                      <a:lvl2pPr marL="457200" algn="l" defTabSz="913765" rtl="0" eaLnBrk="1" latinLnBrk="0" hangingPunct="1">
                        <a:defRPr sz="1800" kern="1200">
                          <a:solidFill>
                            <a:schemeClr val="dk1"/>
                          </a:solidFill>
                          <a:latin typeface="Arial" charset="0"/>
                          <a:ea typeface="ヒラギノ角ゴ Pro W3"/>
                        </a:defRPr>
                      </a:lvl2pPr>
                      <a:lvl3pPr marL="914400" algn="l" defTabSz="913765" rtl="0" eaLnBrk="1" latinLnBrk="0" hangingPunct="1">
                        <a:defRPr sz="1800" kern="1200">
                          <a:solidFill>
                            <a:schemeClr val="dk1"/>
                          </a:solidFill>
                          <a:latin typeface="Arial" charset="0"/>
                          <a:ea typeface="ヒラギノ角ゴ Pro W3"/>
                        </a:defRPr>
                      </a:lvl3pPr>
                      <a:lvl4pPr marL="1371600" algn="l" defTabSz="913765" rtl="0" eaLnBrk="1" latinLnBrk="0" hangingPunct="1">
                        <a:defRPr sz="1800" kern="1200">
                          <a:solidFill>
                            <a:schemeClr val="dk1"/>
                          </a:solidFill>
                          <a:latin typeface="Arial" charset="0"/>
                          <a:ea typeface="ヒラギノ角ゴ Pro W3"/>
                        </a:defRPr>
                      </a:lvl4pPr>
                      <a:lvl5pPr marL="1828800" algn="l" defTabSz="913765" rtl="0" eaLnBrk="1" latinLnBrk="0" hangingPunct="1">
                        <a:defRPr sz="1800" kern="1200">
                          <a:solidFill>
                            <a:schemeClr val="dk1"/>
                          </a:solidFill>
                          <a:latin typeface="Arial" charset="0"/>
                          <a:ea typeface="ヒラギノ角ゴ Pro W3"/>
                        </a:defRPr>
                      </a:lvl5pPr>
                      <a:lvl6pPr marL="2286000" algn="l" defTabSz="913765" rtl="0" eaLnBrk="1" latinLnBrk="0" hangingPunct="1">
                        <a:defRPr sz="1800" kern="1200">
                          <a:solidFill>
                            <a:schemeClr val="dk1"/>
                          </a:solidFill>
                          <a:latin typeface="Arial" charset="0"/>
                          <a:ea typeface="ヒラギノ角ゴ Pro W3"/>
                        </a:defRPr>
                      </a:lvl6pPr>
                      <a:lvl7pPr marL="2743200" algn="l" defTabSz="913765" rtl="0" eaLnBrk="1" latinLnBrk="0" hangingPunct="1">
                        <a:defRPr sz="1800" kern="1200">
                          <a:solidFill>
                            <a:schemeClr val="dk1"/>
                          </a:solidFill>
                          <a:latin typeface="Arial" charset="0"/>
                          <a:ea typeface="ヒラギノ角ゴ Pro W3"/>
                        </a:defRPr>
                      </a:lvl7pPr>
                      <a:lvl8pPr marL="3200400" algn="l" defTabSz="913765" rtl="0" eaLnBrk="1" latinLnBrk="0" hangingPunct="1">
                        <a:defRPr sz="1800" kern="1200">
                          <a:solidFill>
                            <a:schemeClr val="dk1"/>
                          </a:solidFill>
                          <a:latin typeface="Arial" charset="0"/>
                          <a:ea typeface="ヒラギノ角ゴ Pro W3"/>
                        </a:defRPr>
                      </a:lvl8pPr>
                      <a:lvl9pPr marL="3657600" algn="l" defTabSz="913765" rtl="0" eaLnBrk="1" latinLnBrk="0" hangingPunct="1">
                        <a:defRPr sz="1800" kern="1200">
                          <a:solidFill>
                            <a:schemeClr val="dk1"/>
                          </a:solidFill>
                          <a:latin typeface="Arial" charset="0"/>
                          <a:ea typeface="ヒラギノ角ゴ Pro W3"/>
                        </a:defRPr>
                      </a:lvl9pPr>
                    </a:lstStyle>
                    <a:p>
                      <a:r>
                        <a:rPr lang="en-US" sz="1600" b="0" dirty="0">
                          <a:latin typeface="Arial" charset="0"/>
                          <a:cs typeface="Arial" charset="0"/>
                        </a:rPr>
                        <a:t>12</a:t>
                      </a:r>
                    </a:p>
                  </a:txBody>
                  <a:tcPr marL="68580" marR="68580" marT="34287" marB="3428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tc>
                  <a:txBody>
                    <a:bodyPr/>
                    <a:lstStyle/>
                    <a:p>
                      <a:r>
                        <a:rPr lang="en-US" sz="1600" b="0" dirty="0">
                          <a:latin typeface="Arial" charset="0"/>
                          <a:cs typeface="Arial" charset="0"/>
                        </a:rPr>
                        <a:t>42</a:t>
                      </a:r>
                    </a:p>
                  </a:txBody>
                  <a:tcPr marL="68580" marR="68580" marT="34287" marB="3428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4</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36</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36</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2"/>
                  </a:ext>
                </a:extLst>
              </a:tr>
              <a:tr h="563357">
                <a:tc>
                  <a:txBody>
                    <a:bodyPr/>
                    <a:lstStyle/>
                    <a:p>
                      <a:r>
                        <a:rPr lang="en-US" sz="1600" b="0" dirty="0" err="1">
                          <a:latin typeface="Arial" charset="0"/>
                          <a:cs typeface="Arial" charset="0"/>
                        </a:rPr>
                        <a:t>Motsepe</a:t>
                      </a:r>
                      <a:r>
                        <a:rPr lang="en-US" sz="1600" b="0" dirty="0">
                          <a:latin typeface="Arial" charset="0"/>
                          <a:cs typeface="Arial" charset="0"/>
                        </a:rPr>
                        <a:t> Foundation</a:t>
                      </a:r>
                    </a:p>
                  </a:txBody>
                  <a:tcPr marL="68580" marR="68580" marT="34287" marB="34287">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r>
                        <a:rPr lang="en-US" sz="1600" b="0" dirty="0">
                          <a:latin typeface="Arial" charset="0"/>
                          <a:cs typeface="Arial" charset="0"/>
                        </a:rPr>
                        <a:t>-</a:t>
                      </a:r>
                    </a:p>
                  </a:txBody>
                  <a:tcPr marL="68580" marR="68580" marT="34287" marB="342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tc>
                  <a:txBody>
                    <a:bodyPr/>
                    <a:lstStyle/>
                    <a:p>
                      <a:r>
                        <a:rPr lang="en-US" sz="1600" b="0" dirty="0">
                          <a:latin typeface="Arial" charset="0"/>
                          <a:cs typeface="Arial" charset="0"/>
                        </a:rPr>
                        <a:t>20</a:t>
                      </a:r>
                    </a:p>
                  </a:txBody>
                  <a:tcPr marL="68580" marR="68580" marT="34287" marB="342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a:t>
                      </a:r>
                    </a:p>
                  </a:txBody>
                  <a:tcPr marL="68580" marR="68580" marT="34287" marB="342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a:t>
                      </a:r>
                    </a:p>
                  </a:txBody>
                  <a:tcPr marL="68580" marR="68580" marT="34287" marB="342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3"/>
                  </a:ext>
                </a:extLst>
              </a:tr>
              <a:tr h="563357">
                <a:tc>
                  <a:txBody>
                    <a:bodyPr/>
                    <a:lstStyle/>
                    <a:p>
                      <a:r>
                        <a:rPr lang="en-US" sz="1600" b="0" dirty="0">
                          <a:latin typeface="Arial" charset="0"/>
                          <a:cs typeface="Arial" charset="0"/>
                        </a:rPr>
                        <a:t>SANDFG</a:t>
                      </a:r>
                    </a:p>
                  </a:txBody>
                  <a:tcPr marL="68580" marR="68580" marT="34287" marB="34287">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r>
                        <a:rPr lang="en-US" sz="1600" b="0" dirty="0">
                          <a:latin typeface="Arial" charset="0"/>
                          <a:cs typeface="Arial" charset="0"/>
                        </a:rPr>
                        <a:t>-</a:t>
                      </a:r>
                    </a:p>
                  </a:txBody>
                  <a:tcPr marL="68580" marR="68580" marT="34287" marB="342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tc>
                  <a:txBody>
                    <a:bodyPr/>
                    <a:lstStyle/>
                    <a:p>
                      <a:r>
                        <a:rPr lang="en-US" sz="1600" b="0" dirty="0">
                          <a:latin typeface="Arial" charset="0"/>
                          <a:cs typeface="Arial" charset="0"/>
                        </a:rPr>
                        <a:t>8</a:t>
                      </a:r>
                    </a:p>
                  </a:txBody>
                  <a:tcPr marL="68580" marR="68580" marT="34287" marB="342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a:t>
                      </a:r>
                    </a:p>
                  </a:txBody>
                  <a:tcPr marL="68580" marR="68580" marT="34287" marB="342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a:t>
                      </a:r>
                    </a:p>
                  </a:txBody>
                  <a:tcPr marL="68580" marR="68580" marT="34287" marB="342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4"/>
                  </a:ext>
                </a:extLst>
              </a:tr>
              <a:tr h="563357">
                <a:tc>
                  <a:txBody>
                    <a:bodyPr/>
                    <a:lstStyle>
                      <a:lvl1pPr marL="0" algn="l" defTabSz="913765" rtl="0" eaLnBrk="1" latinLnBrk="0" hangingPunct="1">
                        <a:defRPr sz="1800" kern="1200">
                          <a:solidFill>
                            <a:schemeClr val="dk1"/>
                          </a:solidFill>
                          <a:latin typeface="Arial" charset="0"/>
                          <a:ea typeface="ヒラギノ角ゴ Pro W3"/>
                        </a:defRPr>
                      </a:lvl1pPr>
                      <a:lvl2pPr marL="457200" algn="l" defTabSz="913765" rtl="0" eaLnBrk="1" latinLnBrk="0" hangingPunct="1">
                        <a:defRPr sz="1800" kern="1200">
                          <a:solidFill>
                            <a:schemeClr val="dk1"/>
                          </a:solidFill>
                          <a:latin typeface="Arial" charset="0"/>
                          <a:ea typeface="ヒラギノ角ゴ Pro W3"/>
                        </a:defRPr>
                      </a:lvl2pPr>
                      <a:lvl3pPr marL="914400" algn="l" defTabSz="913765" rtl="0" eaLnBrk="1" latinLnBrk="0" hangingPunct="1">
                        <a:defRPr sz="1800" kern="1200">
                          <a:solidFill>
                            <a:schemeClr val="dk1"/>
                          </a:solidFill>
                          <a:latin typeface="Arial" charset="0"/>
                          <a:ea typeface="ヒラギノ角ゴ Pro W3"/>
                        </a:defRPr>
                      </a:lvl3pPr>
                      <a:lvl4pPr marL="1371600" algn="l" defTabSz="913765" rtl="0" eaLnBrk="1" latinLnBrk="0" hangingPunct="1">
                        <a:defRPr sz="1800" kern="1200">
                          <a:solidFill>
                            <a:schemeClr val="dk1"/>
                          </a:solidFill>
                          <a:latin typeface="Arial" charset="0"/>
                          <a:ea typeface="ヒラギノ角ゴ Pro W3"/>
                        </a:defRPr>
                      </a:lvl4pPr>
                      <a:lvl5pPr marL="1828800" algn="l" defTabSz="913765" rtl="0" eaLnBrk="1" latinLnBrk="0" hangingPunct="1">
                        <a:defRPr sz="1800" kern="1200">
                          <a:solidFill>
                            <a:schemeClr val="dk1"/>
                          </a:solidFill>
                          <a:latin typeface="Arial" charset="0"/>
                          <a:ea typeface="ヒラギノ角ゴ Pro W3"/>
                        </a:defRPr>
                      </a:lvl5pPr>
                      <a:lvl6pPr marL="2286000" algn="l" defTabSz="913765" rtl="0" eaLnBrk="1" latinLnBrk="0" hangingPunct="1">
                        <a:defRPr sz="1800" kern="1200">
                          <a:solidFill>
                            <a:schemeClr val="dk1"/>
                          </a:solidFill>
                          <a:latin typeface="Arial" charset="0"/>
                          <a:ea typeface="ヒラギノ角ゴ Pro W3"/>
                        </a:defRPr>
                      </a:lvl6pPr>
                      <a:lvl7pPr marL="2743200" algn="l" defTabSz="913765" rtl="0" eaLnBrk="1" latinLnBrk="0" hangingPunct="1">
                        <a:defRPr sz="1800" kern="1200">
                          <a:solidFill>
                            <a:schemeClr val="dk1"/>
                          </a:solidFill>
                          <a:latin typeface="Arial" charset="0"/>
                          <a:ea typeface="ヒラギノ角ゴ Pro W3"/>
                        </a:defRPr>
                      </a:lvl7pPr>
                      <a:lvl8pPr marL="3200400" algn="l" defTabSz="913765" rtl="0" eaLnBrk="1" latinLnBrk="0" hangingPunct="1">
                        <a:defRPr sz="1800" kern="1200">
                          <a:solidFill>
                            <a:schemeClr val="dk1"/>
                          </a:solidFill>
                          <a:latin typeface="Arial" charset="0"/>
                          <a:ea typeface="ヒラギノ角ゴ Pro W3"/>
                        </a:defRPr>
                      </a:lvl8pPr>
                      <a:lvl9pPr marL="3657600" algn="l" defTabSz="913765" rtl="0" eaLnBrk="1" latinLnBrk="0" hangingPunct="1">
                        <a:defRPr sz="1800" kern="1200">
                          <a:solidFill>
                            <a:schemeClr val="dk1"/>
                          </a:solidFill>
                          <a:latin typeface="Arial" charset="0"/>
                          <a:ea typeface="ヒラギノ角ゴ Pro W3"/>
                        </a:defRPr>
                      </a:lvl9pPr>
                    </a:lstStyle>
                    <a:p>
                      <a:r>
                        <a:rPr lang="en-US" sz="1600" b="0" dirty="0">
                          <a:latin typeface="Arial" charset="0"/>
                          <a:cs typeface="Arial" charset="0"/>
                        </a:rPr>
                        <a:t>DWS</a:t>
                      </a:r>
                    </a:p>
                  </a:txBody>
                  <a:tcPr marL="68580" marR="68580" marT="34287" marB="3428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75000"/>
                      </a:schemeClr>
                    </a:solidFill>
                  </a:tcPr>
                </a:tc>
                <a:tc gridSpan="2">
                  <a:txBody>
                    <a:bodyPr/>
                    <a:lstStyle>
                      <a:lvl1pPr marL="0" algn="l" defTabSz="913765" rtl="0" eaLnBrk="1" latinLnBrk="0" hangingPunct="1">
                        <a:defRPr sz="1800" kern="1200">
                          <a:solidFill>
                            <a:schemeClr val="dk1"/>
                          </a:solidFill>
                          <a:latin typeface="Arial" charset="0"/>
                          <a:ea typeface="ヒラギノ角ゴ Pro W3"/>
                        </a:defRPr>
                      </a:lvl1pPr>
                      <a:lvl2pPr marL="457200" algn="l" defTabSz="913765" rtl="0" eaLnBrk="1" latinLnBrk="0" hangingPunct="1">
                        <a:defRPr sz="1800" kern="1200">
                          <a:solidFill>
                            <a:schemeClr val="dk1"/>
                          </a:solidFill>
                          <a:latin typeface="Arial" charset="0"/>
                          <a:ea typeface="ヒラギノ角ゴ Pro W3"/>
                        </a:defRPr>
                      </a:lvl2pPr>
                      <a:lvl3pPr marL="914400" algn="l" defTabSz="913765" rtl="0" eaLnBrk="1" latinLnBrk="0" hangingPunct="1">
                        <a:defRPr sz="1800" kern="1200">
                          <a:solidFill>
                            <a:schemeClr val="dk1"/>
                          </a:solidFill>
                          <a:latin typeface="Arial" charset="0"/>
                          <a:ea typeface="ヒラギノ角ゴ Pro W3"/>
                        </a:defRPr>
                      </a:lvl3pPr>
                      <a:lvl4pPr marL="1371600" algn="l" defTabSz="913765" rtl="0" eaLnBrk="1" latinLnBrk="0" hangingPunct="1">
                        <a:defRPr sz="1800" kern="1200">
                          <a:solidFill>
                            <a:schemeClr val="dk1"/>
                          </a:solidFill>
                          <a:latin typeface="Arial" charset="0"/>
                          <a:ea typeface="ヒラギノ角ゴ Pro W3"/>
                        </a:defRPr>
                      </a:lvl4pPr>
                      <a:lvl5pPr marL="1828800" algn="l" defTabSz="913765" rtl="0" eaLnBrk="1" latinLnBrk="0" hangingPunct="1">
                        <a:defRPr sz="1800" kern="1200">
                          <a:solidFill>
                            <a:schemeClr val="dk1"/>
                          </a:solidFill>
                          <a:latin typeface="Arial" charset="0"/>
                          <a:ea typeface="ヒラギノ角ゴ Pro W3"/>
                        </a:defRPr>
                      </a:lvl5pPr>
                      <a:lvl6pPr marL="2286000" algn="l" defTabSz="913765" rtl="0" eaLnBrk="1" latinLnBrk="0" hangingPunct="1">
                        <a:defRPr sz="1800" kern="1200">
                          <a:solidFill>
                            <a:schemeClr val="dk1"/>
                          </a:solidFill>
                          <a:latin typeface="Arial" charset="0"/>
                          <a:ea typeface="ヒラギノ角ゴ Pro W3"/>
                        </a:defRPr>
                      </a:lvl6pPr>
                      <a:lvl7pPr marL="2743200" algn="l" defTabSz="913765" rtl="0" eaLnBrk="1" latinLnBrk="0" hangingPunct="1">
                        <a:defRPr sz="1800" kern="1200">
                          <a:solidFill>
                            <a:schemeClr val="dk1"/>
                          </a:solidFill>
                          <a:latin typeface="Arial" charset="0"/>
                          <a:ea typeface="ヒラギノ角ゴ Pro W3"/>
                        </a:defRPr>
                      </a:lvl7pPr>
                      <a:lvl8pPr marL="3200400" algn="l" defTabSz="913765" rtl="0" eaLnBrk="1" latinLnBrk="0" hangingPunct="1">
                        <a:defRPr sz="1800" kern="1200">
                          <a:solidFill>
                            <a:schemeClr val="dk1"/>
                          </a:solidFill>
                          <a:latin typeface="Arial" charset="0"/>
                          <a:ea typeface="ヒラギノ角ゴ Pro W3"/>
                        </a:defRPr>
                      </a:lvl8pPr>
                      <a:lvl9pPr marL="3657600" algn="l" defTabSz="913765" rtl="0" eaLnBrk="1" latinLnBrk="0" hangingPunct="1">
                        <a:defRPr sz="1800" kern="1200">
                          <a:solidFill>
                            <a:schemeClr val="dk1"/>
                          </a:solidFill>
                          <a:latin typeface="Arial" charset="0"/>
                          <a:ea typeface="ヒラギノ角ゴ Pro W3"/>
                        </a:defRPr>
                      </a:lvl9pPr>
                    </a:lstStyle>
                    <a:p>
                      <a:r>
                        <a:rPr lang="en-US" sz="1600" b="0" dirty="0">
                          <a:latin typeface="Arial" charset="0"/>
                          <a:cs typeface="Arial" charset="0"/>
                        </a:rPr>
                        <a:t>13</a:t>
                      </a:r>
                    </a:p>
                  </a:txBody>
                  <a:tcPr marL="68580" marR="68580" marT="34287" marB="3428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tc>
                  <a:txBody>
                    <a:bodyPr/>
                    <a:lstStyle/>
                    <a:p>
                      <a:r>
                        <a:rPr lang="en-US" sz="1600" b="0" dirty="0">
                          <a:latin typeface="Arial" charset="0"/>
                          <a:cs typeface="Arial" charset="0"/>
                        </a:rPr>
                        <a:t>32</a:t>
                      </a:r>
                    </a:p>
                  </a:txBody>
                  <a:tcPr marL="68580" marR="68580" marT="34287" marB="3428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12</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5"/>
                  </a:ext>
                </a:extLst>
              </a:tr>
              <a:tr h="697268">
                <a:tc>
                  <a:txBody>
                    <a:bodyPr/>
                    <a:lstStyle>
                      <a:lvl1pPr marL="0" algn="l" defTabSz="913765" rtl="0" eaLnBrk="1" latinLnBrk="0" hangingPunct="1">
                        <a:defRPr sz="1800" kern="1200">
                          <a:solidFill>
                            <a:schemeClr val="dk1"/>
                          </a:solidFill>
                          <a:latin typeface="Arial" charset="0"/>
                          <a:ea typeface="ヒラギノ角ゴ Pro W3"/>
                        </a:defRPr>
                      </a:lvl1pPr>
                      <a:lvl2pPr marL="457200" algn="l" defTabSz="913765" rtl="0" eaLnBrk="1" latinLnBrk="0" hangingPunct="1">
                        <a:defRPr sz="1800" kern="1200">
                          <a:solidFill>
                            <a:schemeClr val="dk1"/>
                          </a:solidFill>
                          <a:latin typeface="Arial" charset="0"/>
                          <a:ea typeface="ヒラギノ角ゴ Pro W3"/>
                        </a:defRPr>
                      </a:lvl2pPr>
                      <a:lvl3pPr marL="914400" algn="l" defTabSz="913765" rtl="0" eaLnBrk="1" latinLnBrk="0" hangingPunct="1">
                        <a:defRPr sz="1800" kern="1200">
                          <a:solidFill>
                            <a:schemeClr val="dk1"/>
                          </a:solidFill>
                          <a:latin typeface="Arial" charset="0"/>
                          <a:ea typeface="ヒラギノ角ゴ Pro W3"/>
                        </a:defRPr>
                      </a:lvl3pPr>
                      <a:lvl4pPr marL="1371600" algn="l" defTabSz="913765" rtl="0" eaLnBrk="1" latinLnBrk="0" hangingPunct="1">
                        <a:defRPr sz="1800" kern="1200">
                          <a:solidFill>
                            <a:schemeClr val="dk1"/>
                          </a:solidFill>
                          <a:latin typeface="Arial" charset="0"/>
                          <a:ea typeface="ヒラギノ角ゴ Pro W3"/>
                        </a:defRPr>
                      </a:lvl4pPr>
                      <a:lvl5pPr marL="1828800" algn="l" defTabSz="913765" rtl="0" eaLnBrk="1" latinLnBrk="0" hangingPunct="1">
                        <a:defRPr sz="1800" kern="1200">
                          <a:solidFill>
                            <a:schemeClr val="dk1"/>
                          </a:solidFill>
                          <a:latin typeface="Arial" charset="0"/>
                          <a:ea typeface="ヒラギノ角ゴ Pro W3"/>
                        </a:defRPr>
                      </a:lvl5pPr>
                      <a:lvl6pPr marL="2286000" algn="l" defTabSz="913765" rtl="0" eaLnBrk="1" latinLnBrk="0" hangingPunct="1">
                        <a:defRPr sz="1800" kern="1200">
                          <a:solidFill>
                            <a:schemeClr val="dk1"/>
                          </a:solidFill>
                          <a:latin typeface="Arial" charset="0"/>
                          <a:ea typeface="ヒラギノ角ゴ Pro W3"/>
                        </a:defRPr>
                      </a:lvl6pPr>
                      <a:lvl7pPr marL="2743200" algn="l" defTabSz="913765" rtl="0" eaLnBrk="1" latinLnBrk="0" hangingPunct="1">
                        <a:defRPr sz="1800" kern="1200">
                          <a:solidFill>
                            <a:schemeClr val="dk1"/>
                          </a:solidFill>
                          <a:latin typeface="Arial" charset="0"/>
                          <a:ea typeface="ヒラギノ角ゴ Pro W3"/>
                        </a:defRPr>
                      </a:lvl7pPr>
                      <a:lvl8pPr marL="3200400" algn="l" defTabSz="913765" rtl="0" eaLnBrk="1" latinLnBrk="0" hangingPunct="1">
                        <a:defRPr sz="1800" kern="1200">
                          <a:solidFill>
                            <a:schemeClr val="dk1"/>
                          </a:solidFill>
                          <a:latin typeface="Arial" charset="0"/>
                          <a:ea typeface="ヒラギノ角ゴ Pro W3"/>
                        </a:defRPr>
                      </a:lvl8pPr>
                      <a:lvl9pPr marL="3657600" algn="l" defTabSz="913765" rtl="0" eaLnBrk="1" latinLnBrk="0" hangingPunct="1">
                        <a:defRPr sz="1800" kern="1200">
                          <a:solidFill>
                            <a:schemeClr val="dk1"/>
                          </a:solidFill>
                          <a:latin typeface="Arial" charset="0"/>
                          <a:ea typeface="ヒラギノ角ゴ Pro W3"/>
                        </a:defRPr>
                      </a:lvl9pPr>
                    </a:lstStyle>
                    <a:p>
                      <a:r>
                        <a:rPr lang="en-US" sz="1600" b="0" dirty="0">
                          <a:latin typeface="Arial" charset="0"/>
                          <a:cs typeface="Arial" charset="0"/>
                        </a:rPr>
                        <a:t>COGTA</a:t>
                      </a:r>
                    </a:p>
                  </a:txBody>
                  <a:tcPr marL="68580" marR="68580" marT="34287" marB="3428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75000"/>
                      </a:schemeClr>
                    </a:solidFill>
                  </a:tcPr>
                </a:tc>
                <a:tc gridSpan="2">
                  <a:txBody>
                    <a:bodyPr/>
                    <a:lstStyle>
                      <a:lvl1pPr marL="0" algn="l" defTabSz="913765" rtl="0" eaLnBrk="1" latinLnBrk="0" hangingPunct="1">
                        <a:defRPr sz="1800" kern="1200">
                          <a:solidFill>
                            <a:schemeClr val="dk1"/>
                          </a:solidFill>
                          <a:latin typeface="Arial" charset="0"/>
                          <a:ea typeface="ヒラギノ角ゴ Pro W3"/>
                        </a:defRPr>
                      </a:lvl1pPr>
                      <a:lvl2pPr marL="457200" algn="l" defTabSz="913765" rtl="0" eaLnBrk="1" latinLnBrk="0" hangingPunct="1">
                        <a:defRPr sz="1800" kern="1200">
                          <a:solidFill>
                            <a:schemeClr val="dk1"/>
                          </a:solidFill>
                          <a:latin typeface="Arial" charset="0"/>
                          <a:ea typeface="ヒラギノ角ゴ Pro W3"/>
                        </a:defRPr>
                      </a:lvl2pPr>
                      <a:lvl3pPr marL="914400" algn="l" defTabSz="913765" rtl="0" eaLnBrk="1" latinLnBrk="0" hangingPunct="1">
                        <a:defRPr sz="1800" kern="1200">
                          <a:solidFill>
                            <a:schemeClr val="dk1"/>
                          </a:solidFill>
                          <a:latin typeface="Arial" charset="0"/>
                          <a:ea typeface="ヒラギノ角ゴ Pro W3"/>
                        </a:defRPr>
                      </a:lvl3pPr>
                      <a:lvl4pPr marL="1371600" algn="l" defTabSz="913765" rtl="0" eaLnBrk="1" latinLnBrk="0" hangingPunct="1">
                        <a:defRPr sz="1800" kern="1200">
                          <a:solidFill>
                            <a:schemeClr val="dk1"/>
                          </a:solidFill>
                          <a:latin typeface="Arial" charset="0"/>
                          <a:ea typeface="ヒラギノ角ゴ Pro W3"/>
                        </a:defRPr>
                      </a:lvl4pPr>
                      <a:lvl5pPr marL="1828800" algn="l" defTabSz="913765" rtl="0" eaLnBrk="1" latinLnBrk="0" hangingPunct="1">
                        <a:defRPr sz="1800" kern="1200">
                          <a:solidFill>
                            <a:schemeClr val="dk1"/>
                          </a:solidFill>
                          <a:latin typeface="Arial" charset="0"/>
                          <a:ea typeface="ヒラギノ角ゴ Pro W3"/>
                        </a:defRPr>
                      </a:lvl5pPr>
                      <a:lvl6pPr marL="2286000" algn="l" defTabSz="913765" rtl="0" eaLnBrk="1" latinLnBrk="0" hangingPunct="1">
                        <a:defRPr sz="1800" kern="1200">
                          <a:solidFill>
                            <a:schemeClr val="dk1"/>
                          </a:solidFill>
                          <a:latin typeface="Arial" charset="0"/>
                          <a:ea typeface="ヒラギノ角ゴ Pro W3"/>
                        </a:defRPr>
                      </a:lvl6pPr>
                      <a:lvl7pPr marL="2743200" algn="l" defTabSz="913765" rtl="0" eaLnBrk="1" latinLnBrk="0" hangingPunct="1">
                        <a:defRPr sz="1800" kern="1200">
                          <a:solidFill>
                            <a:schemeClr val="dk1"/>
                          </a:solidFill>
                          <a:latin typeface="Arial" charset="0"/>
                          <a:ea typeface="ヒラギノ角ゴ Pro W3"/>
                        </a:defRPr>
                      </a:lvl7pPr>
                      <a:lvl8pPr marL="3200400" algn="l" defTabSz="913765" rtl="0" eaLnBrk="1" latinLnBrk="0" hangingPunct="1">
                        <a:defRPr sz="1800" kern="1200">
                          <a:solidFill>
                            <a:schemeClr val="dk1"/>
                          </a:solidFill>
                          <a:latin typeface="Arial" charset="0"/>
                          <a:ea typeface="ヒラギノ角ゴ Pro W3"/>
                        </a:defRPr>
                      </a:lvl8pPr>
                      <a:lvl9pPr marL="3657600" algn="l" defTabSz="913765" rtl="0" eaLnBrk="1" latinLnBrk="0" hangingPunct="1">
                        <a:defRPr sz="1800" kern="1200">
                          <a:solidFill>
                            <a:schemeClr val="dk1"/>
                          </a:solidFill>
                          <a:latin typeface="Arial" charset="0"/>
                          <a:ea typeface="ヒラギノ角ゴ Pro W3"/>
                        </a:defRPr>
                      </a:lvl9pPr>
                    </a:lstStyle>
                    <a:p>
                      <a:r>
                        <a:rPr lang="en-US" sz="1600" b="0" dirty="0">
                          <a:latin typeface="Arial" charset="0"/>
                          <a:cs typeface="Arial" charset="0"/>
                        </a:rPr>
                        <a:t>8</a:t>
                      </a:r>
                    </a:p>
                  </a:txBody>
                  <a:tcPr marL="68580" marR="68580" marT="34287" marB="3428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tc>
                  <a:txBody>
                    <a:bodyPr/>
                    <a:lstStyle/>
                    <a:p>
                      <a:r>
                        <a:rPr lang="en-US" sz="1600" b="0" dirty="0">
                          <a:latin typeface="Arial" charset="0"/>
                          <a:cs typeface="Arial" charset="0"/>
                        </a:rPr>
                        <a:t>7</a:t>
                      </a:r>
                    </a:p>
                  </a:txBody>
                  <a:tcPr marL="68580" marR="68580" marT="34287" marB="3428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8</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600" b="0" dirty="0">
                          <a:latin typeface="Arial" charset="0"/>
                          <a:cs typeface="Arial" charset="0"/>
                        </a:rPr>
                        <a:t>2 (</a:t>
                      </a:r>
                      <a:r>
                        <a:rPr lang="en-US" sz="1600" b="0" dirty="0" err="1">
                          <a:latin typeface="Arial" charset="0"/>
                          <a:cs typeface="Arial" charset="0"/>
                        </a:rPr>
                        <a:t>Msunduzi</a:t>
                      </a:r>
                      <a:r>
                        <a:rPr lang="en-US" sz="1600" b="0" dirty="0">
                          <a:latin typeface="Arial" charset="0"/>
                          <a:cs typeface="Arial" charset="0"/>
                        </a:rPr>
                        <a:t>)</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6"/>
                  </a:ext>
                </a:extLst>
              </a:tr>
              <a:tr h="697268">
                <a:tc>
                  <a:txBody>
                    <a:bodyPr/>
                    <a:lstStyle>
                      <a:lvl1pPr marL="0" algn="l" defTabSz="913765" rtl="0" eaLnBrk="1" latinLnBrk="0" hangingPunct="1">
                        <a:defRPr sz="1800" kern="1200">
                          <a:solidFill>
                            <a:schemeClr val="dk1"/>
                          </a:solidFill>
                          <a:latin typeface="Arial" charset="0"/>
                          <a:ea typeface="ヒラギノ角ゴ Pro W3"/>
                        </a:defRPr>
                      </a:lvl1pPr>
                      <a:lvl2pPr marL="457200" algn="l" defTabSz="913765" rtl="0" eaLnBrk="1" latinLnBrk="0" hangingPunct="1">
                        <a:defRPr sz="1800" kern="1200">
                          <a:solidFill>
                            <a:schemeClr val="dk1"/>
                          </a:solidFill>
                          <a:latin typeface="Arial" charset="0"/>
                          <a:ea typeface="ヒラギノ角ゴ Pro W3"/>
                        </a:defRPr>
                      </a:lvl2pPr>
                      <a:lvl3pPr marL="914400" algn="l" defTabSz="913765" rtl="0" eaLnBrk="1" latinLnBrk="0" hangingPunct="1">
                        <a:defRPr sz="1800" kern="1200">
                          <a:solidFill>
                            <a:schemeClr val="dk1"/>
                          </a:solidFill>
                          <a:latin typeface="Arial" charset="0"/>
                          <a:ea typeface="ヒラギノ角ゴ Pro W3"/>
                        </a:defRPr>
                      </a:lvl3pPr>
                      <a:lvl4pPr marL="1371600" algn="l" defTabSz="913765" rtl="0" eaLnBrk="1" latinLnBrk="0" hangingPunct="1">
                        <a:defRPr sz="1800" kern="1200">
                          <a:solidFill>
                            <a:schemeClr val="dk1"/>
                          </a:solidFill>
                          <a:latin typeface="Arial" charset="0"/>
                          <a:ea typeface="ヒラギノ角ゴ Pro W3"/>
                        </a:defRPr>
                      </a:lvl4pPr>
                      <a:lvl5pPr marL="1828800" algn="l" defTabSz="913765" rtl="0" eaLnBrk="1" latinLnBrk="0" hangingPunct="1">
                        <a:defRPr sz="1800" kern="1200">
                          <a:solidFill>
                            <a:schemeClr val="dk1"/>
                          </a:solidFill>
                          <a:latin typeface="Arial" charset="0"/>
                          <a:ea typeface="ヒラギノ角ゴ Pro W3"/>
                        </a:defRPr>
                      </a:lvl5pPr>
                      <a:lvl6pPr marL="2286000" algn="l" defTabSz="913765" rtl="0" eaLnBrk="1" latinLnBrk="0" hangingPunct="1">
                        <a:defRPr sz="1800" kern="1200">
                          <a:solidFill>
                            <a:schemeClr val="dk1"/>
                          </a:solidFill>
                          <a:latin typeface="Arial" charset="0"/>
                          <a:ea typeface="ヒラギノ角ゴ Pro W3"/>
                        </a:defRPr>
                      </a:lvl6pPr>
                      <a:lvl7pPr marL="2743200" algn="l" defTabSz="913765" rtl="0" eaLnBrk="1" latinLnBrk="0" hangingPunct="1">
                        <a:defRPr sz="1800" kern="1200">
                          <a:solidFill>
                            <a:schemeClr val="dk1"/>
                          </a:solidFill>
                          <a:latin typeface="Arial" charset="0"/>
                          <a:ea typeface="ヒラギノ角ゴ Pro W3"/>
                        </a:defRPr>
                      </a:lvl7pPr>
                      <a:lvl8pPr marL="3200400" algn="l" defTabSz="913765" rtl="0" eaLnBrk="1" latinLnBrk="0" hangingPunct="1">
                        <a:defRPr sz="1800" kern="1200">
                          <a:solidFill>
                            <a:schemeClr val="dk1"/>
                          </a:solidFill>
                          <a:latin typeface="Arial" charset="0"/>
                          <a:ea typeface="ヒラギノ角ゴ Pro W3"/>
                        </a:defRPr>
                      </a:lvl8pPr>
                      <a:lvl9pPr marL="3657600" algn="l" defTabSz="913765" rtl="0" eaLnBrk="1" latinLnBrk="0" hangingPunct="1">
                        <a:defRPr sz="1800" kern="1200">
                          <a:solidFill>
                            <a:schemeClr val="dk1"/>
                          </a:solidFill>
                          <a:latin typeface="Arial" charset="0"/>
                          <a:ea typeface="ヒラギノ角ゴ Pro W3"/>
                        </a:defRPr>
                      </a:lvl9pPr>
                    </a:lstStyle>
                    <a:p>
                      <a:r>
                        <a:rPr lang="en-US" sz="1600" b="1" dirty="0">
                          <a:latin typeface="Arial" charset="0"/>
                          <a:cs typeface="Arial" charset="0"/>
                        </a:rPr>
                        <a:t>TOTAL</a:t>
                      </a:r>
                    </a:p>
                  </a:txBody>
                  <a:tcPr marL="68580" marR="68580" marT="34287" marB="3428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75000"/>
                      </a:schemeClr>
                    </a:solidFill>
                  </a:tcPr>
                </a:tc>
                <a:tc>
                  <a:txBody>
                    <a:bodyPr/>
                    <a:lstStyle>
                      <a:lvl1pPr marL="0" algn="l" defTabSz="913765" rtl="0" eaLnBrk="1" latinLnBrk="0" hangingPunct="1">
                        <a:defRPr sz="1800" kern="1200">
                          <a:solidFill>
                            <a:schemeClr val="dk1"/>
                          </a:solidFill>
                          <a:latin typeface="Arial" charset="0"/>
                          <a:ea typeface="ヒラギノ角ゴ Pro W3"/>
                        </a:defRPr>
                      </a:lvl1pPr>
                      <a:lvl2pPr marL="457200" algn="l" defTabSz="913765" rtl="0" eaLnBrk="1" latinLnBrk="0" hangingPunct="1">
                        <a:defRPr sz="1800" kern="1200">
                          <a:solidFill>
                            <a:schemeClr val="dk1"/>
                          </a:solidFill>
                          <a:latin typeface="Arial" charset="0"/>
                          <a:ea typeface="ヒラギノ角ゴ Pro W3"/>
                        </a:defRPr>
                      </a:lvl2pPr>
                      <a:lvl3pPr marL="914400" algn="l" defTabSz="913765" rtl="0" eaLnBrk="1" latinLnBrk="0" hangingPunct="1">
                        <a:defRPr sz="1800" kern="1200">
                          <a:solidFill>
                            <a:schemeClr val="dk1"/>
                          </a:solidFill>
                          <a:latin typeface="Arial" charset="0"/>
                          <a:ea typeface="ヒラギノ角ゴ Pro W3"/>
                        </a:defRPr>
                      </a:lvl3pPr>
                      <a:lvl4pPr marL="1371600" algn="l" defTabSz="913765" rtl="0" eaLnBrk="1" latinLnBrk="0" hangingPunct="1">
                        <a:defRPr sz="1800" kern="1200">
                          <a:solidFill>
                            <a:schemeClr val="dk1"/>
                          </a:solidFill>
                          <a:latin typeface="Arial" charset="0"/>
                          <a:ea typeface="ヒラギノ角ゴ Pro W3"/>
                        </a:defRPr>
                      </a:lvl4pPr>
                      <a:lvl5pPr marL="1828800" algn="l" defTabSz="913765" rtl="0" eaLnBrk="1" latinLnBrk="0" hangingPunct="1">
                        <a:defRPr sz="1800" kern="1200">
                          <a:solidFill>
                            <a:schemeClr val="dk1"/>
                          </a:solidFill>
                          <a:latin typeface="Arial" charset="0"/>
                          <a:ea typeface="ヒラギノ角ゴ Pro W3"/>
                        </a:defRPr>
                      </a:lvl5pPr>
                      <a:lvl6pPr marL="2286000" algn="l" defTabSz="913765" rtl="0" eaLnBrk="1" latinLnBrk="0" hangingPunct="1">
                        <a:defRPr sz="1800" kern="1200">
                          <a:solidFill>
                            <a:schemeClr val="dk1"/>
                          </a:solidFill>
                          <a:latin typeface="Arial" charset="0"/>
                          <a:ea typeface="ヒラギノ角ゴ Pro W3"/>
                        </a:defRPr>
                      </a:lvl6pPr>
                      <a:lvl7pPr marL="2743200" algn="l" defTabSz="913765" rtl="0" eaLnBrk="1" latinLnBrk="0" hangingPunct="1">
                        <a:defRPr sz="1800" kern="1200">
                          <a:solidFill>
                            <a:schemeClr val="dk1"/>
                          </a:solidFill>
                          <a:latin typeface="Arial" charset="0"/>
                          <a:ea typeface="ヒラギノ角ゴ Pro W3"/>
                        </a:defRPr>
                      </a:lvl7pPr>
                      <a:lvl8pPr marL="3200400" algn="l" defTabSz="913765" rtl="0" eaLnBrk="1" latinLnBrk="0" hangingPunct="1">
                        <a:defRPr sz="1800" kern="1200">
                          <a:solidFill>
                            <a:schemeClr val="dk1"/>
                          </a:solidFill>
                          <a:latin typeface="Arial" charset="0"/>
                          <a:ea typeface="ヒラギノ角ゴ Pro W3"/>
                        </a:defRPr>
                      </a:lvl8pPr>
                      <a:lvl9pPr marL="3657600" algn="l" defTabSz="913765" rtl="0" eaLnBrk="1" latinLnBrk="0" hangingPunct="1">
                        <a:defRPr sz="1800" kern="1200">
                          <a:solidFill>
                            <a:schemeClr val="dk1"/>
                          </a:solidFill>
                          <a:latin typeface="Arial" charset="0"/>
                          <a:ea typeface="ヒラギノ角ゴ Pro W3"/>
                        </a:defRPr>
                      </a:lvl9pPr>
                    </a:lstStyle>
                    <a:p>
                      <a:r>
                        <a:rPr lang="en-US" sz="1600" b="1" dirty="0">
                          <a:latin typeface="Arial" charset="0"/>
                          <a:cs typeface="Arial" charset="0"/>
                        </a:rPr>
                        <a:t>52</a:t>
                      </a:r>
                    </a:p>
                  </a:txBody>
                  <a:tcPr marL="68580" marR="68580" marT="34287" marB="34287">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2">
                  <a:txBody>
                    <a:bodyPr/>
                    <a:lstStyle/>
                    <a:p>
                      <a:r>
                        <a:rPr lang="en-US" sz="1600" b="1" dirty="0">
                          <a:latin typeface="Arial" charset="0"/>
                          <a:cs typeface="Arial" charset="0"/>
                        </a:rPr>
                        <a:t>186</a:t>
                      </a:r>
                    </a:p>
                  </a:txBody>
                  <a:tcPr marL="68580" marR="68580" marT="34287" marB="342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tc>
                  <a:txBody>
                    <a:bodyPr/>
                    <a:lstStyle/>
                    <a:p>
                      <a:r>
                        <a:rPr lang="en-US" sz="1600" b="1" dirty="0">
                          <a:latin typeface="Arial" charset="0"/>
                          <a:cs typeface="Arial" charset="0"/>
                        </a:rPr>
                        <a:t>65</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1">
                        <a:lumMod val="75000"/>
                      </a:schemeClr>
                    </a:solidFill>
                  </a:tcPr>
                </a:tc>
                <a:tc>
                  <a:txBody>
                    <a:bodyPr/>
                    <a:lstStyle/>
                    <a:p>
                      <a:r>
                        <a:rPr lang="en-US" sz="1600" b="1" dirty="0">
                          <a:latin typeface="Arial" charset="0"/>
                          <a:cs typeface="Arial" charset="0"/>
                        </a:rPr>
                        <a:t>75</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1">
                        <a:lumMod val="75000"/>
                      </a:schemeClr>
                    </a:solidFill>
                  </a:tcPr>
                </a:tc>
                <a:tc>
                  <a:txBody>
                    <a:bodyPr/>
                    <a:lstStyle/>
                    <a:p>
                      <a:r>
                        <a:rPr lang="en-US" sz="1600" b="1" dirty="0">
                          <a:latin typeface="Arial" charset="0"/>
                          <a:cs typeface="Arial" charset="0"/>
                        </a:rPr>
                        <a:t>41</a:t>
                      </a:r>
                    </a:p>
                  </a:txBody>
                  <a:tcPr marL="68580" marR="68580" marT="34287" marB="34287">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7"/>
                  </a:ext>
                </a:extLst>
              </a:tr>
            </a:tbl>
          </a:graphicData>
        </a:graphic>
      </p:graphicFrame>
      <p:sp>
        <p:nvSpPr>
          <p:cNvPr id="9" name="CustomShape 4">
            <a:extLst>
              <a:ext uri="{FF2B5EF4-FFF2-40B4-BE49-F238E27FC236}">
                <a16:creationId xmlns:a16="http://schemas.microsoft.com/office/drawing/2014/main" id="{90F6C8BE-03EF-B7DE-86AB-2B4DC5420E13}"/>
              </a:ext>
            </a:extLst>
          </p:cNvPr>
          <p:cNvSpPr txBox="1"/>
          <p:nvPr/>
        </p:nvSpPr>
        <p:spPr>
          <a:xfrm>
            <a:off x="2782888" y="142875"/>
            <a:ext cx="9228137" cy="622300"/>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lvl1pPr algn="l" defTabSz="914400" rtl="0" eaLnBrk="1" latinLnBrk="0" hangingPunct="1">
              <a:lnSpc>
                <a:spcPct val="90000"/>
              </a:lnSpc>
              <a:spcBef>
                <a:spcPct val="0"/>
              </a:spcBef>
              <a:buNone/>
              <a:defRPr sz="4400" kern="1200">
                <a:solidFill>
                  <a:schemeClr val="tx1"/>
                </a:solidFill>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pPr algn="ctr" fontAlgn="auto">
              <a:lnSpc>
                <a:spcPct val="100000"/>
              </a:lnSpc>
              <a:spcAft>
                <a:spcPts val="0"/>
              </a:spcAft>
              <a:defRPr/>
            </a:pPr>
            <a:r>
              <a:rPr lang="en-ZA" sz="2800" b="1" spc="-1" dirty="0">
                <a:solidFill>
                  <a:prstClr val="black"/>
                </a:solidFill>
                <a:latin typeface="Arial" charset="0"/>
                <a:sym typeface="+mn-ea"/>
              </a:rPr>
              <a:t>DISTRICTS WATER TANKER SERVICES </a:t>
            </a:r>
          </a:p>
        </p:txBody>
      </p:sp>
    </p:spTree>
  </p:cSld>
  <p:clrMapOvr>
    <a:masterClrMapping/>
  </p:clrMapOvr>
  <p:transition>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9">
            <a:extLst>
              <a:ext uri="{FF2B5EF4-FFF2-40B4-BE49-F238E27FC236}">
                <a16:creationId xmlns:a16="http://schemas.microsoft.com/office/drawing/2014/main" id="{9124B8A7-9BA9-3DDD-6B13-CE0DE6F2A25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52463">
              <a:defRPr>
                <a:solidFill>
                  <a:schemeClr val="tx1"/>
                </a:solidFill>
                <a:latin typeface="Arial" panose="020B0604020202020204" pitchFamily="34" charset="0"/>
                <a:ea typeface="DejaVu Sans"/>
                <a:cs typeface="DejaVu Sans"/>
              </a:defRPr>
            </a:lvl1pPr>
            <a:lvl2pPr marL="742950" indent="-285750" defTabSz="652463">
              <a:defRPr>
                <a:solidFill>
                  <a:schemeClr val="tx1"/>
                </a:solidFill>
                <a:latin typeface="Arial" panose="020B0604020202020204" pitchFamily="34" charset="0"/>
                <a:ea typeface="DejaVu Sans"/>
                <a:cs typeface="DejaVu Sans"/>
              </a:defRPr>
            </a:lvl2pPr>
            <a:lvl3pPr marL="1143000" indent="-228600" defTabSz="652463">
              <a:defRPr>
                <a:solidFill>
                  <a:schemeClr val="tx1"/>
                </a:solidFill>
                <a:latin typeface="Arial" panose="020B0604020202020204" pitchFamily="34" charset="0"/>
                <a:ea typeface="DejaVu Sans"/>
                <a:cs typeface="DejaVu Sans"/>
              </a:defRPr>
            </a:lvl3pPr>
            <a:lvl4pPr marL="1600200" indent="-228600" defTabSz="652463">
              <a:defRPr>
                <a:solidFill>
                  <a:schemeClr val="tx1"/>
                </a:solidFill>
                <a:latin typeface="Arial" panose="020B0604020202020204" pitchFamily="34" charset="0"/>
                <a:ea typeface="DejaVu Sans"/>
                <a:cs typeface="DejaVu Sans"/>
              </a:defRPr>
            </a:lvl4pPr>
            <a:lvl5pPr marL="2057400" indent="-228600" defTabSz="652463">
              <a:defRPr>
                <a:solidFill>
                  <a:schemeClr val="tx1"/>
                </a:solidFill>
                <a:latin typeface="Arial" panose="020B0604020202020204" pitchFamily="34" charset="0"/>
                <a:ea typeface="DejaVu Sans"/>
                <a:cs typeface="DejaVu Sans"/>
              </a:defRPr>
            </a:lvl5pPr>
            <a:lvl6pPr marL="2514600" indent="-228600" defTabSz="652463"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defTabSz="652463"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defTabSz="652463"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defTabSz="652463"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E8BAB870-95E6-4E00-BD6E-6CDCC379530D}" type="slidenum">
              <a:rPr lang="en-US" altLang="en-US" sz="1100">
                <a:solidFill>
                  <a:srgbClr val="FFFFFF"/>
                </a:solidFill>
                <a:latin typeface="Calibri" panose="020F0502020204030204" pitchFamily="34" charset="0"/>
              </a:rPr>
              <a:pPr/>
              <a:t>44</a:t>
            </a:fld>
            <a:endParaRPr lang="en-US" altLang="en-US" sz="1100">
              <a:solidFill>
                <a:srgbClr val="FFFFFF"/>
              </a:solidFill>
              <a:latin typeface="Calibri" panose="020F0502020204030204" pitchFamily="34" charset="0"/>
            </a:endParaRPr>
          </a:p>
        </p:txBody>
      </p:sp>
      <p:sp>
        <p:nvSpPr>
          <p:cNvPr id="72707" name="Rectangle 3">
            <a:extLst>
              <a:ext uri="{FF2B5EF4-FFF2-40B4-BE49-F238E27FC236}">
                <a16:creationId xmlns:a16="http://schemas.microsoft.com/office/drawing/2014/main" id="{A8BF9568-3841-A785-8200-88B2DD0DAAE8}"/>
              </a:ext>
            </a:extLst>
          </p:cNvPr>
          <p:cNvSpPr>
            <a:spLocks noChangeArrowheads="1"/>
          </p:cNvSpPr>
          <p:nvPr/>
        </p:nvSpPr>
        <p:spPr bwMode="auto">
          <a:xfrm>
            <a:off x="0" y="698500"/>
            <a:ext cx="71723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defTabSz="652463">
              <a:defRPr>
                <a:solidFill>
                  <a:schemeClr val="tx1"/>
                </a:solidFill>
                <a:latin typeface="Arial" panose="020B0604020202020204" pitchFamily="34" charset="0"/>
                <a:ea typeface="DejaVu Sans"/>
                <a:cs typeface="DejaVu Sans"/>
              </a:defRPr>
            </a:lvl1pPr>
            <a:lvl2pPr marL="742950" indent="-285750" defTabSz="652463">
              <a:defRPr>
                <a:solidFill>
                  <a:schemeClr val="tx1"/>
                </a:solidFill>
                <a:latin typeface="Arial" panose="020B0604020202020204" pitchFamily="34" charset="0"/>
                <a:ea typeface="DejaVu Sans"/>
                <a:cs typeface="DejaVu Sans"/>
              </a:defRPr>
            </a:lvl2pPr>
            <a:lvl3pPr marL="1143000" indent="-228600" defTabSz="652463">
              <a:defRPr>
                <a:solidFill>
                  <a:schemeClr val="tx1"/>
                </a:solidFill>
                <a:latin typeface="Arial" panose="020B0604020202020204" pitchFamily="34" charset="0"/>
                <a:ea typeface="DejaVu Sans"/>
                <a:cs typeface="DejaVu Sans"/>
              </a:defRPr>
            </a:lvl3pPr>
            <a:lvl4pPr marL="1600200" indent="-228600" defTabSz="652463">
              <a:defRPr>
                <a:solidFill>
                  <a:schemeClr val="tx1"/>
                </a:solidFill>
                <a:latin typeface="Arial" panose="020B0604020202020204" pitchFamily="34" charset="0"/>
                <a:ea typeface="DejaVu Sans"/>
                <a:cs typeface="DejaVu Sans"/>
              </a:defRPr>
            </a:lvl4pPr>
            <a:lvl5pPr marL="2057400" indent="-228600" defTabSz="652463">
              <a:defRPr>
                <a:solidFill>
                  <a:schemeClr val="tx1"/>
                </a:solidFill>
                <a:latin typeface="Arial" panose="020B0604020202020204" pitchFamily="34" charset="0"/>
                <a:ea typeface="DejaVu Sans"/>
                <a:cs typeface="DejaVu Sans"/>
              </a:defRPr>
            </a:lvl5pPr>
            <a:lvl6pPr marL="2514600" indent="-228600" defTabSz="652463"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defTabSz="652463"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defTabSz="652463"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defTabSz="652463"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lnSpc>
                <a:spcPct val="150000"/>
              </a:lnSpc>
              <a:buFont typeface="Arial" panose="020B0604020202020204" pitchFamily="34" charset="0"/>
              <a:buChar char="•"/>
            </a:pPr>
            <a:r>
              <a:rPr lang="en-GB" altLang="en-US" sz="1400">
                <a:solidFill>
                  <a:srgbClr val="000000"/>
                </a:solidFill>
                <a:latin typeface="Arial Nova" panose="020B0604020202020204" pitchFamily="34" charset="0"/>
              </a:rPr>
              <a:t>To support the efforts of normalising the situation and the environmental impact post floods, COGTA is implementing a clean-up campaign in the affected Districts. </a:t>
            </a:r>
          </a:p>
          <a:p>
            <a:pPr algn="just" eaLnBrk="1" hangingPunct="1">
              <a:lnSpc>
                <a:spcPct val="150000"/>
              </a:lnSpc>
              <a:buFont typeface="Arial" panose="020B0604020202020204" pitchFamily="34" charset="0"/>
              <a:buChar char="•"/>
            </a:pPr>
            <a:r>
              <a:rPr lang="en-GB" altLang="en-US" sz="1400">
                <a:solidFill>
                  <a:srgbClr val="000000"/>
                </a:solidFill>
                <a:latin typeface="Arial Nova" panose="020B0604020202020204" pitchFamily="34" charset="0"/>
              </a:rPr>
              <a:t>The campaign is implemented through the utilisation of Community Works Programme participants and the other component involves the use of yellow plant as a supplementary resources. </a:t>
            </a:r>
          </a:p>
          <a:p>
            <a:pPr algn="just" eaLnBrk="1" hangingPunct="1">
              <a:lnSpc>
                <a:spcPct val="150000"/>
              </a:lnSpc>
              <a:buFont typeface="Arial" panose="020B0604020202020204" pitchFamily="34" charset="0"/>
              <a:buChar char="•"/>
            </a:pPr>
            <a:r>
              <a:rPr lang="en-GB" altLang="en-US" sz="1400">
                <a:solidFill>
                  <a:srgbClr val="000000"/>
                </a:solidFill>
                <a:latin typeface="Arial Nova" panose="020B0604020202020204" pitchFamily="34" charset="0"/>
              </a:rPr>
              <a:t>The campaign commenced on the from the 19</a:t>
            </a:r>
            <a:r>
              <a:rPr lang="en-GB" altLang="en-US" sz="1400" baseline="30000">
                <a:solidFill>
                  <a:srgbClr val="000000"/>
                </a:solidFill>
                <a:latin typeface="Arial Nova" panose="020B0604020202020204" pitchFamily="34" charset="0"/>
              </a:rPr>
              <a:t>th</a:t>
            </a:r>
            <a:r>
              <a:rPr lang="en-GB" altLang="en-US" sz="1400">
                <a:solidFill>
                  <a:srgbClr val="000000"/>
                </a:solidFill>
                <a:latin typeface="Arial Nova" panose="020B0604020202020204" pitchFamily="34" charset="0"/>
              </a:rPr>
              <a:t> April 2022 in Ugu, eThekwini, iLembe, King Cetshwayo, Amajuba and Umgungundlovu. </a:t>
            </a:r>
          </a:p>
          <a:p>
            <a:pPr algn="just" eaLnBrk="1" hangingPunct="1">
              <a:lnSpc>
                <a:spcPct val="150000"/>
              </a:lnSpc>
              <a:buFont typeface="Arial" panose="020B0604020202020204" pitchFamily="34" charset="0"/>
              <a:buChar char="•"/>
            </a:pPr>
            <a:r>
              <a:rPr lang="en-GB" altLang="en-US" sz="1400">
                <a:solidFill>
                  <a:srgbClr val="000000"/>
                </a:solidFill>
                <a:latin typeface="Arial Nova" panose="020B0604020202020204" pitchFamily="34" charset="0"/>
              </a:rPr>
              <a:t>Work is proceeding however the teams can benefit from additional equipment and PPE to ensure safety as well as improve efficiency and area coverage.</a:t>
            </a:r>
            <a:endParaRPr lang="en-GB" altLang="en-US" sz="1400">
              <a:solidFill>
                <a:srgbClr val="000000"/>
              </a:solidFill>
              <a:latin typeface="Calibri" panose="020F0502020204030204" pitchFamily="34" charset="0"/>
            </a:endParaRPr>
          </a:p>
          <a:p>
            <a:pPr eaLnBrk="1" hangingPunct="1">
              <a:buFont typeface="Arial" panose="020B0604020202020204" pitchFamily="34" charset="0"/>
              <a:buNone/>
            </a:pPr>
            <a:endParaRPr lang="en-GB" altLang="en-US">
              <a:solidFill>
                <a:srgbClr val="000000"/>
              </a:solidFill>
              <a:latin typeface="Calibri" panose="020F0502020204030204" pitchFamily="34" charset="0"/>
            </a:endParaRPr>
          </a:p>
        </p:txBody>
      </p:sp>
      <p:sp>
        <p:nvSpPr>
          <p:cNvPr id="72708" name="Rectangle 6">
            <a:extLst>
              <a:ext uri="{FF2B5EF4-FFF2-40B4-BE49-F238E27FC236}">
                <a16:creationId xmlns:a16="http://schemas.microsoft.com/office/drawing/2014/main" id="{9B0419EF-83D0-38BE-3240-8C953BDA680E}"/>
              </a:ext>
            </a:extLst>
          </p:cNvPr>
          <p:cNvSpPr>
            <a:spLocks noChangeArrowheads="1"/>
          </p:cNvSpPr>
          <p:nvPr/>
        </p:nvSpPr>
        <p:spPr bwMode="auto">
          <a:xfrm>
            <a:off x="2082800" y="2309813"/>
            <a:ext cx="7872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52463">
              <a:defRPr>
                <a:solidFill>
                  <a:schemeClr val="tx1"/>
                </a:solidFill>
                <a:latin typeface="Arial" panose="020B0604020202020204" pitchFamily="34" charset="0"/>
                <a:ea typeface="DejaVu Sans"/>
                <a:cs typeface="DejaVu Sans"/>
              </a:defRPr>
            </a:lvl1pPr>
            <a:lvl2pPr marL="742950" indent="-285750" defTabSz="652463">
              <a:defRPr>
                <a:solidFill>
                  <a:schemeClr val="tx1"/>
                </a:solidFill>
                <a:latin typeface="Arial" panose="020B0604020202020204" pitchFamily="34" charset="0"/>
                <a:ea typeface="DejaVu Sans"/>
                <a:cs typeface="DejaVu Sans"/>
              </a:defRPr>
            </a:lvl2pPr>
            <a:lvl3pPr marL="1143000" indent="-228600" defTabSz="652463">
              <a:defRPr>
                <a:solidFill>
                  <a:schemeClr val="tx1"/>
                </a:solidFill>
                <a:latin typeface="Arial" panose="020B0604020202020204" pitchFamily="34" charset="0"/>
                <a:ea typeface="DejaVu Sans"/>
                <a:cs typeface="DejaVu Sans"/>
              </a:defRPr>
            </a:lvl3pPr>
            <a:lvl4pPr marL="1600200" indent="-228600" defTabSz="652463">
              <a:defRPr>
                <a:solidFill>
                  <a:schemeClr val="tx1"/>
                </a:solidFill>
                <a:latin typeface="Arial" panose="020B0604020202020204" pitchFamily="34" charset="0"/>
                <a:ea typeface="DejaVu Sans"/>
                <a:cs typeface="DejaVu Sans"/>
              </a:defRPr>
            </a:lvl4pPr>
            <a:lvl5pPr marL="2057400" indent="-228600" defTabSz="652463">
              <a:defRPr>
                <a:solidFill>
                  <a:schemeClr val="tx1"/>
                </a:solidFill>
                <a:latin typeface="Arial" panose="020B0604020202020204" pitchFamily="34" charset="0"/>
                <a:ea typeface="DejaVu Sans"/>
                <a:cs typeface="DejaVu Sans"/>
              </a:defRPr>
            </a:lvl5pPr>
            <a:lvl6pPr marL="2514600" indent="-228600" defTabSz="652463"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defTabSz="652463"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defTabSz="652463"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defTabSz="652463"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buFont typeface="Arial" panose="020B0604020202020204" pitchFamily="34" charset="0"/>
              <a:buNone/>
            </a:pPr>
            <a:endParaRPr lang="en-GB" altLang="en-US" sz="2000">
              <a:solidFill>
                <a:srgbClr val="000000"/>
              </a:solidFill>
              <a:latin typeface="Arial Nova" panose="020B0604020202020204" pitchFamily="34" charset="0"/>
            </a:endParaRPr>
          </a:p>
          <a:p>
            <a:pPr algn="just" eaLnBrk="1" hangingPunct="1">
              <a:buFont typeface="Arial" panose="020B0604020202020204" pitchFamily="34" charset="0"/>
              <a:buNone/>
            </a:pPr>
            <a:endParaRPr lang="en-GB" altLang="en-US" sz="2000">
              <a:solidFill>
                <a:srgbClr val="000000"/>
              </a:solidFill>
              <a:latin typeface="Arial Nova" panose="020B0604020202020204" pitchFamily="34" charset="0"/>
            </a:endParaRPr>
          </a:p>
        </p:txBody>
      </p:sp>
      <p:sp>
        <p:nvSpPr>
          <p:cNvPr id="13" name="CustomShape 4">
            <a:extLst>
              <a:ext uri="{FF2B5EF4-FFF2-40B4-BE49-F238E27FC236}">
                <a16:creationId xmlns:a16="http://schemas.microsoft.com/office/drawing/2014/main" id="{B5B7F232-3BCD-C0C0-D64C-FAF9D7E8FA5E}"/>
              </a:ext>
            </a:extLst>
          </p:cNvPr>
          <p:cNvSpPr/>
          <p:nvPr/>
        </p:nvSpPr>
        <p:spPr>
          <a:xfrm>
            <a:off x="3432175" y="136525"/>
            <a:ext cx="8110538" cy="604838"/>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67500" tIns="33750" rIns="67500" bIns="33750" anchor="ctr"/>
          <a:lstStyle/>
          <a:p>
            <a:pPr algn="ctr" eaLnBrk="1" hangingPunct="1">
              <a:buFont typeface="Arial" panose="020B0604020202020204" pitchFamily="34" charset="0"/>
              <a:buNone/>
              <a:defRPr/>
            </a:pPr>
            <a:r>
              <a:rPr sz="2800" b="1" noProof="1">
                <a:latin typeface="Arial" charset="0"/>
                <a:ea typeface="DejaVu Sans"/>
                <a:sym typeface="+mn-ea"/>
              </a:rPr>
              <a:t>CLEAN UP CAMPAIGN</a:t>
            </a:r>
            <a:endParaRPr lang="en-ZA" altLang="x-none" sz="2800" b="1" noProof="1">
              <a:latin typeface="Arial" charset="0"/>
              <a:ea typeface="DejaVu Sans"/>
              <a:sym typeface="+mn-ea"/>
            </a:endParaRPr>
          </a:p>
        </p:txBody>
      </p:sp>
      <p:pic>
        <p:nvPicPr>
          <p:cNvPr id="72710" name="Picture 6">
            <a:extLst>
              <a:ext uri="{FF2B5EF4-FFF2-40B4-BE49-F238E27FC236}">
                <a16:creationId xmlns:a16="http://schemas.microsoft.com/office/drawing/2014/main" id="{4670C901-DA7D-ADA7-E723-9AE9FA89C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3" y="93663"/>
            <a:ext cx="22828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11">
            <a:extLst>
              <a:ext uri="{FF2B5EF4-FFF2-40B4-BE49-F238E27FC236}">
                <a16:creationId xmlns:a16="http://schemas.microsoft.com/office/drawing/2014/main" id="{B650C705-DEFE-F39F-D8D9-783CC67F2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153" b="8885"/>
          <a:stretch>
            <a:fillRect/>
          </a:stretch>
        </p:blipFill>
        <p:spPr bwMode="auto">
          <a:xfrm>
            <a:off x="8610600" y="909638"/>
            <a:ext cx="2112963"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TextBox 10">
            <a:extLst>
              <a:ext uri="{FF2B5EF4-FFF2-40B4-BE49-F238E27FC236}">
                <a16:creationId xmlns:a16="http://schemas.microsoft.com/office/drawing/2014/main" id="{A5E41457-1BA9-0AD1-360C-8716B1D92E3C}"/>
              </a:ext>
            </a:extLst>
          </p:cNvPr>
          <p:cNvSpPr txBox="1">
            <a:spLocks noChangeArrowheads="1"/>
          </p:cNvSpPr>
          <p:nvPr/>
        </p:nvSpPr>
        <p:spPr bwMode="auto">
          <a:xfrm>
            <a:off x="228600" y="3789363"/>
            <a:ext cx="6850063"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lnSpc>
                <a:spcPct val="150000"/>
              </a:lnSpc>
              <a:buFont typeface="Arial" panose="020B0604020202020204" pitchFamily="34" charset="0"/>
              <a:buNone/>
            </a:pPr>
            <a:endParaRPr lang="en-US" altLang="en-US" sz="1600">
              <a:latin typeface="Calibri" panose="020F0502020204030204" pitchFamily="34" charset="0"/>
              <a:cs typeface="Arial" panose="020B0604020202020204" pitchFamily="34" charset="0"/>
            </a:endParaRPr>
          </a:p>
          <a:p>
            <a:pPr algn="just" eaLnBrk="1" hangingPunct="1">
              <a:lnSpc>
                <a:spcPct val="150000"/>
              </a:lnSpc>
              <a:buFont typeface="Arial" panose="020B0604020202020204" pitchFamily="34" charset="0"/>
              <a:buNone/>
            </a:pPr>
            <a:r>
              <a:rPr lang="en-US" altLang="en-US" sz="1400">
                <a:latin typeface="Calibri" panose="020F0502020204030204" pitchFamily="34" charset="0"/>
                <a:cs typeface="Arial" panose="020B0604020202020204" pitchFamily="34" charset="0"/>
              </a:rPr>
              <a:t>On the 29</a:t>
            </a:r>
            <a:r>
              <a:rPr lang="en-US" altLang="en-US" sz="1400" baseline="30000">
                <a:latin typeface="Calibri" panose="020F0502020204030204" pitchFamily="34" charset="0"/>
                <a:cs typeface="Arial" panose="020B0604020202020204" pitchFamily="34" charset="0"/>
              </a:rPr>
              <a:t>th</a:t>
            </a:r>
            <a:r>
              <a:rPr lang="en-US" altLang="en-US" sz="1400">
                <a:latin typeface="Calibri" panose="020F0502020204030204" pitchFamily="34" charset="0"/>
                <a:cs typeface="Arial" panose="020B0604020202020204" pitchFamily="34" charset="0"/>
              </a:rPr>
              <a:t>  April 2022, the Minister for Forestry, Fisheries and Environment, Barbara Creecy together with MEC for Economic Development, Tourism and Environmental Affairs, Ravi Pillay led a beach clean up at the Coastline of Durban Beach.</a:t>
            </a:r>
          </a:p>
        </p:txBody>
      </p:sp>
      <p:pic>
        <p:nvPicPr>
          <p:cNvPr id="72713" name="Picture 14">
            <a:extLst>
              <a:ext uri="{FF2B5EF4-FFF2-40B4-BE49-F238E27FC236}">
                <a16:creationId xmlns:a16="http://schemas.microsoft.com/office/drawing/2014/main" id="{C1C78DF7-D1A7-B342-23B0-9B398657AE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8050" y="3863975"/>
            <a:ext cx="2486025"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15">
            <a:extLst>
              <a:ext uri="{FF2B5EF4-FFF2-40B4-BE49-F238E27FC236}">
                <a16:creationId xmlns:a16="http://schemas.microsoft.com/office/drawing/2014/main" id="{A98A3CD5-1EBD-AEC0-5783-6BC5116F7A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3463" y="3889375"/>
            <a:ext cx="2201862"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F77F7D-88C9-D67B-E366-FA785FFBC083}"/>
              </a:ext>
            </a:extLst>
          </p:cNvPr>
          <p:cNvSpPr>
            <a:spLocks noGrp="1"/>
          </p:cNvSpPr>
          <p:nvPr>
            <p:ph idx="1"/>
          </p:nvPr>
        </p:nvSpPr>
        <p:spPr>
          <a:xfrm>
            <a:off x="238125" y="1409700"/>
            <a:ext cx="11690350" cy="5187950"/>
          </a:xfrm>
          <a:ln>
            <a:solidFill>
              <a:schemeClr val="accent4">
                <a:lumMod val="60000"/>
                <a:lumOff val="40000"/>
              </a:schemeClr>
            </a:solidFill>
          </a:ln>
        </p:spPr>
        <p:txBody>
          <a:bodyPr/>
          <a:lstStyle/>
          <a:p>
            <a:pPr algn="just">
              <a:lnSpc>
                <a:spcPct val="120000"/>
              </a:lnSpc>
              <a:spcBef>
                <a:spcPct val="0"/>
              </a:spcBef>
              <a:defRPr/>
            </a:pPr>
            <a:r>
              <a:rPr lang="en-US" altLang="en-US" sz="1800">
                <a:solidFill>
                  <a:srgbClr val="111111"/>
                </a:solidFill>
                <a:cs typeface="Calibri" panose="020F0502020204030204" pitchFamily="34" charset="0"/>
              </a:rPr>
              <a:t>KZN has suffered three major setbacks within a short space of time: Covid 19, Social Unrest and April 2022 Floods</a:t>
            </a:r>
          </a:p>
          <a:p>
            <a:pPr algn="just">
              <a:lnSpc>
                <a:spcPct val="120000"/>
              </a:lnSpc>
              <a:spcBef>
                <a:spcPct val="0"/>
              </a:spcBef>
              <a:defRPr/>
            </a:pPr>
            <a:r>
              <a:rPr lang="en-ZA" altLang="en-US" sz="1800" b="1">
                <a:solidFill>
                  <a:srgbClr val="111111"/>
                </a:solidFill>
                <a:cs typeface="Calibri" panose="020F0502020204030204" pitchFamily="34" charset="0"/>
              </a:rPr>
              <a:t>The most impacted were cities in the coastline with Greater eThekwini being the most impacted</a:t>
            </a:r>
            <a:r>
              <a:rPr lang="en-ZA" altLang="en-US" sz="1800">
                <a:solidFill>
                  <a:srgbClr val="111111"/>
                </a:solidFill>
                <a:cs typeface="Calibri" panose="020F0502020204030204" pitchFamily="34" charset="0"/>
              </a:rPr>
              <a:t> by floods</a:t>
            </a:r>
          </a:p>
          <a:p>
            <a:pPr algn="just">
              <a:lnSpc>
                <a:spcPct val="120000"/>
              </a:lnSpc>
              <a:spcBef>
                <a:spcPct val="0"/>
              </a:spcBef>
              <a:defRPr/>
            </a:pPr>
            <a:r>
              <a:rPr lang="en-US" altLang="en-US" sz="1800">
                <a:solidFill>
                  <a:srgbClr val="111111"/>
                </a:solidFill>
                <a:cs typeface="Calibri" panose="020F0502020204030204" pitchFamily="34" charset="0"/>
              </a:rPr>
              <a:t>The floods affected both economic and social infrastructure</a:t>
            </a:r>
          </a:p>
          <a:p>
            <a:pPr algn="just">
              <a:lnSpc>
                <a:spcPct val="120000"/>
              </a:lnSpc>
              <a:spcBef>
                <a:spcPct val="0"/>
              </a:spcBef>
              <a:defRPr/>
            </a:pPr>
            <a:r>
              <a:rPr lang="en-US" altLang="en-US" sz="1800">
                <a:solidFill>
                  <a:srgbClr val="111111"/>
                </a:solidFill>
                <a:cs typeface="Calibri" panose="020F0502020204030204" pitchFamily="34" charset="0"/>
              </a:rPr>
              <a:t>DTIC Survey data shows that at least 826 companies were affected and the cost of the damages to the companies is estimated at R6.4 billion</a:t>
            </a:r>
          </a:p>
          <a:p>
            <a:pPr algn="just">
              <a:lnSpc>
                <a:spcPct val="120000"/>
              </a:lnSpc>
              <a:spcBef>
                <a:spcPct val="0"/>
              </a:spcBef>
              <a:defRPr/>
            </a:pPr>
            <a:r>
              <a:rPr lang="en-US" altLang="en-US" sz="1800">
                <a:solidFill>
                  <a:srgbClr val="111111"/>
                </a:solidFill>
                <a:cs typeface="Calibri" panose="020F0502020204030204" pitchFamily="34" charset="0"/>
              </a:rPr>
              <a:t>Recently President Ramaphosa, accompanied by key Ministers visited the province to engage with business on government’s response to the disaster.  The greatest threat identified by business were:</a:t>
            </a:r>
          </a:p>
          <a:p>
            <a:pPr lvl="1" algn="just">
              <a:lnSpc>
                <a:spcPct val="120000"/>
              </a:lnSpc>
              <a:spcBef>
                <a:spcPct val="0"/>
              </a:spcBef>
              <a:defRPr/>
            </a:pPr>
            <a:r>
              <a:rPr lang="en-US" altLang="en-US" sz="1600">
                <a:solidFill>
                  <a:srgbClr val="111111"/>
                </a:solidFill>
                <a:cs typeface="Calibri" panose="020F0502020204030204" pitchFamily="34" charset="0"/>
              </a:rPr>
              <a:t>Lack of maintenance of municipal infrastructure (aged and ageing) particularly, storm water drainage, sewer, energy, water</a:t>
            </a:r>
          </a:p>
          <a:p>
            <a:pPr lvl="1" algn="just">
              <a:lnSpc>
                <a:spcPct val="120000"/>
              </a:lnSpc>
              <a:spcBef>
                <a:spcPct val="0"/>
              </a:spcBef>
              <a:defRPr/>
            </a:pPr>
            <a:r>
              <a:rPr lang="en-US" altLang="en-US" sz="1600">
                <a:solidFill>
                  <a:srgbClr val="111111"/>
                </a:solidFill>
                <a:cs typeface="Calibri" panose="020F0502020204030204" pitchFamily="34" charset="0"/>
              </a:rPr>
              <a:t>the possibility of being rendered “uninsurable” due to the lack of maintenance on municipal infrastructure</a:t>
            </a:r>
          </a:p>
          <a:p>
            <a:pPr lvl="1" algn="just">
              <a:lnSpc>
                <a:spcPct val="120000"/>
              </a:lnSpc>
              <a:spcBef>
                <a:spcPct val="0"/>
              </a:spcBef>
              <a:defRPr/>
            </a:pPr>
            <a:r>
              <a:rPr lang="en-US" altLang="en-US" sz="1600">
                <a:solidFill>
                  <a:srgbClr val="111111"/>
                </a:solidFill>
                <a:cs typeface="Calibri" panose="020F0502020204030204" pitchFamily="34" charset="0"/>
              </a:rPr>
              <a:t>Safety and security, particularly linked to the radical business forums and the security of the cargo when moving on the N3</a:t>
            </a:r>
          </a:p>
          <a:p>
            <a:pPr algn="just">
              <a:lnSpc>
                <a:spcPct val="120000"/>
              </a:lnSpc>
              <a:spcBef>
                <a:spcPct val="0"/>
              </a:spcBef>
              <a:defRPr/>
            </a:pPr>
            <a:r>
              <a:rPr lang="en-US" altLang="en-US" sz="1800">
                <a:solidFill>
                  <a:srgbClr val="111111"/>
                </a:solidFill>
                <a:cs typeface="Calibri" panose="020F0502020204030204" pitchFamily="34" charset="0"/>
              </a:rPr>
              <a:t>The emerging threat is on the economic hub of the South Durban Basin (ranked as the second most profitable hub Nationally) and the second hot-bed being Ladysmith</a:t>
            </a:r>
          </a:p>
          <a:p>
            <a:pPr algn="just">
              <a:lnSpc>
                <a:spcPct val="120000"/>
              </a:lnSpc>
              <a:spcBef>
                <a:spcPct val="0"/>
              </a:spcBef>
              <a:defRPr/>
            </a:pPr>
            <a:r>
              <a:rPr lang="en-ZA" altLang="en-US" sz="1800">
                <a:solidFill>
                  <a:srgbClr val="111111"/>
                </a:solidFill>
                <a:cs typeface="Calibri" panose="020F0502020204030204" pitchFamily="34" charset="0"/>
              </a:rPr>
              <a:t>With the recent floods and the damage to Toyota resulting in their temporary closure in the Durban South basin, an estimate of over 30,000 employees across the manufacturing industry is out of work currently.  This means that employees could be without pay for approx. 3 months given the severity of damage at TSAM. Proposal to consider utilising TERS approach</a:t>
            </a:r>
          </a:p>
          <a:p>
            <a:pPr algn="just">
              <a:lnSpc>
                <a:spcPct val="120000"/>
              </a:lnSpc>
              <a:spcBef>
                <a:spcPct val="0"/>
              </a:spcBef>
              <a:defRPr/>
            </a:pPr>
            <a:r>
              <a:rPr lang="en-US" altLang="en-US" sz="1800">
                <a:solidFill>
                  <a:srgbClr val="111111"/>
                </a:solidFill>
                <a:cs typeface="Calibri" panose="020F0502020204030204" pitchFamily="34" charset="0"/>
              </a:rPr>
              <a:t>T</a:t>
            </a:r>
            <a:r>
              <a:rPr lang="en-ZA" altLang="en-US" sz="1800">
                <a:solidFill>
                  <a:srgbClr val="111111"/>
                </a:solidFill>
                <a:cs typeface="Calibri" panose="020F0502020204030204" pitchFamily="34" charset="0"/>
              </a:rPr>
              <a:t>hrough involvement of key role-players, prepare an integrated solution to developing a climate resilient infrastructure</a:t>
            </a:r>
            <a:endParaRPr lang="en-US" altLang="en-US" sz="1800">
              <a:solidFill>
                <a:srgbClr val="111111"/>
              </a:solidFill>
              <a:cs typeface="Calibri" panose="020F0502020204030204" pitchFamily="34" charset="0"/>
            </a:endParaRPr>
          </a:p>
        </p:txBody>
      </p:sp>
      <p:sp>
        <p:nvSpPr>
          <p:cNvPr id="73731" name="Slide Number Placeholder 4">
            <a:extLst>
              <a:ext uri="{FF2B5EF4-FFF2-40B4-BE49-F238E27FC236}">
                <a16:creationId xmlns:a16="http://schemas.microsoft.com/office/drawing/2014/main" id="{6A101683-FC90-BE98-0D7E-B6470869F8A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3B658FF8-8FEC-470C-8EB9-6028860E77E5}" type="slidenum">
              <a:rPr lang="en-US" altLang="en-US">
                <a:solidFill>
                  <a:srgbClr val="898989"/>
                </a:solidFill>
                <a:latin typeface="Calibri" panose="020F0502020204030204" pitchFamily="34" charset="0"/>
              </a:rPr>
              <a:pPr/>
              <a:t>45</a:t>
            </a:fld>
            <a:endParaRPr lang="en-US" altLang="en-US">
              <a:solidFill>
                <a:srgbClr val="898989"/>
              </a:solidFill>
              <a:latin typeface="Calibri" panose="020F0502020204030204" pitchFamily="34" charset="0"/>
            </a:endParaRPr>
          </a:p>
        </p:txBody>
      </p:sp>
      <p:sp>
        <p:nvSpPr>
          <p:cNvPr id="6" name="CustomShape 4">
            <a:extLst>
              <a:ext uri="{FF2B5EF4-FFF2-40B4-BE49-F238E27FC236}">
                <a16:creationId xmlns:a16="http://schemas.microsoft.com/office/drawing/2014/main" id="{56D2F179-C601-83A4-68D1-AE793313DB23}"/>
              </a:ext>
            </a:extLst>
          </p:cNvPr>
          <p:cNvSpPr/>
          <p:nvPr/>
        </p:nvSpPr>
        <p:spPr>
          <a:xfrm>
            <a:off x="2971800" y="0"/>
            <a:ext cx="8734425" cy="847725"/>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67500" tIns="33750" rIns="67500" bIns="33750" anchor="ctr"/>
          <a:lstStyle/>
          <a:p>
            <a:pPr algn="ctr" eaLnBrk="1" fontAlgn="auto" hangingPunct="1">
              <a:spcBef>
                <a:spcPts val="0"/>
              </a:spcBef>
              <a:spcAft>
                <a:spcPts val="0"/>
              </a:spcAft>
              <a:defRPr/>
            </a:pPr>
            <a:r>
              <a:rPr lang="en-US" sz="2800" b="1" spc="-1">
                <a:latin typeface="Arial" charset="0"/>
                <a:sym typeface="+mn-ea"/>
              </a:rPr>
              <a:t>ECONOMIC RECOVERY AND RECONSTRUCTION</a:t>
            </a:r>
            <a:endParaRPr lang="en-US" sz="2800" b="1" spc="-1" dirty="0">
              <a:latin typeface="Arial" charset="0"/>
              <a:sym typeface="+mn-ea"/>
            </a:endParaRPr>
          </a:p>
        </p:txBody>
      </p:sp>
      <p:sp>
        <p:nvSpPr>
          <p:cNvPr id="7" name="TextBox 6">
            <a:extLst>
              <a:ext uri="{FF2B5EF4-FFF2-40B4-BE49-F238E27FC236}">
                <a16:creationId xmlns:a16="http://schemas.microsoft.com/office/drawing/2014/main" id="{74E05E7B-ACF1-6C33-D127-B2535224B4F3}"/>
              </a:ext>
            </a:extLst>
          </p:cNvPr>
          <p:cNvSpPr txBox="1"/>
          <p:nvPr/>
        </p:nvSpPr>
        <p:spPr>
          <a:xfrm>
            <a:off x="3324225" y="971550"/>
            <a:ext cx="5819775" cy="369888"/>
          </a:xfrm>
          <a:prstGeom prst="rect">
            <a:avLst/>
          </a:prstGeom>
          <a:noFill/>
        </p:spPr>
        <p:txBody>
          <a:bodyPr>
            <a:spAutoFit/>
          </a:bodyPr>
          <a:lstStyle/>
          <a:p>
            <a:pPr algn="ctr" eaLnBrk="1" fontAlgn="auto" hangingPunct="1">
              <a:spcBef>
                <a:spcPts val="0"/>
              </a:spcBef>
              <a:spcAft>
                <a:spcPts val="0"/>
              </a:spcAft>
              <a:defRPr/>
            </a:pPr>
            <a:r>
              <a:rPr lang="en-US" b="1" spc="-1" dirty="0">
                <a:latin typeface="Arial" charset="0"/>
                <a:ea typeface="+mn-ea"/>
                <a:cs typeface="+mn-cs"/>
                <a:sym typeface="+mn-ea"/>
              </a:rPr>
              <a:t>KZN ECONOMIC IMPACT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6815FF19-E493-A9A0-7109-18C7B3E55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052513"/>
            <a:ext cx="11655425" cy="564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16F7D6BB-BBDB-442D-CBA4-A271A3431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990600"/>
            <a:ext cx="113426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C763D4F-7AF2-FD0C-743E-0CB7CE002FB3}"/>
              </a:ext>
            </a:extLst>
          </p:cNvPr>
          <p:cNvSpPr>
            <a:spLocks noGrp="1"/>
          </p:cNvSpPr>
          <p:nvPr>
            <p:ph idx="1"/>
          </p:nvPr>
        </p:nvSpPr>
        <p:spPr>
          <a:xfrm>
            <a:off x="609600" y="1368425"/>
            <a:ext cx="10972800" cy="4797425"/>
          </a:xfrm>
          <a:ln>
            <a:solidFill>
              <a:schemeClr val="accent4">
                <a:lumMod val="60000"/>
                <a:lumOff val="40000"/>
              </a:schemeClr>
            </a:solidFill>
          </a:ln>
        </p:spPr>
        <p:txBody>
          <a:bodyPr/>
          <a:lstStyle/>
          <a:p>
            <a:pPr algn="just">
              <a:lnSpc>
                <a:spcPct val="120000"/>
              </a:lnSpc>
              <a:spcBef>
                <a:spcPct val="0"/>
              </a:spcBef>
              <a:defRPr/>
            </a:pPr>
            <a:r>
              <a:rPr lang="en-ZA" altLang="en-US" sz="2400"/>
              <a:t>Work with the private sector to identify affected businesses and Quantifying the flood damage;</a:t>
            </a:r>
          </a:p>
          <a:p>
            <a:pPr algn="just">
              <a:lnSpc>
                <a:spcPct val="120000"/>
              </a:lnSpc>
              <a:spcBef>
                <a:spcPct val="0"/>
              </a:spcBef>
              <a:defRPr/>
            </a:pPr>
            <a:r>
              <a:rPr lang="en-ZA" altLang="en-US" sz="2400"/>
              <a:t>Re-prioritisation of budgets;</a:t>
            </a:r>
          </a:p>
          <a:p>
            <a:pPr algn="just">
              <a:lnSpc>
                <a:spcPct val="120000"/>
              </a:lnSpc>
              <a:spcBef>
                <a:spcPct val="0"/>
              </a:spcBef>
              <a:defRPr/>
            </a:pPr>
            <a:r>
              <a:rPr lang="en-ZA" altLang="en-US" sz="2400"/>
              <a:t>Measures to assist Spaza shops in Townships;</a:t>
            </a:r>
          </a:p>
          <a:p>
            <a:pPr algn="just">
              <a:lnSpc>
                <a:spcPct val="120000"/>
              </a:lnSpc>
              <a:spcBef>
                <a:spcPct val="0"/>
              </a:spcBef>
              <a:defRPr/>
            </a:pPr>
            <a:r>
              <a:rPr lang="en-ZA" altLang="en-US" sz="2400"/>
              <a:t>DTP assisting with Warehousing for food parcels; </a:t>
            </a:r>
          </a:p>
          <a:p>
            <a:pPr algn="just">
              <a:lnSpc>
                <a:spcPct val="120000"/>
              </a:lnSpc>
              <a:spcBef>
                <a:spcPct val="0"/>
              </a:spcBef>
              <a:defRPr/>
            </a:pPr>
            <a:r>
              <a:rPr lang="en-ZA" altLang="en-US" sz="2400"/>
              <a:t>Beach clean-up campaigns by Sharks board;</a:t>
            </a:r>
          </a:p>
          <a:p>
            <a:pPr algn="just">
              <a:lnSpc>
                <a:spcPct val="120000"/>
              </a:lnSpc>
              <a:spcBef>
                <a:spcPct val="0"/>
              </a:spcBef>
              <a:defRPr/>
            </a:pPr>
            <a:r>
              <a:rPr lang="en-ZA" altLang="en-US" sz="2400"/>
              <a:t>Tourism sector interventions;</a:t>
            </a:r>
          </a:p>
          <a:p>
            <a:pPr algn="just">
              <a:lnSpc>
                <a:spcPct val="120000"/>
              </a:lnSpc>
              <a:spcBef>
                <a:spcPct val="0"/>
              </a:spcBef>
              <a:defRPr/>
            </a:pPr>
            <a:r>
              <a:rPr lang="en-ZA" altLang="en-US" sz="2400"/>
              <a:t>SMME relief for infrastructure – A committee led by EDTEA to devise interventions;</a:t>
            </a:r>
          </a:p>
          <a:p>
            <a:pPr algn="just">
              <a:lnSpc>
                <a:spcPct val="120000"/>
              </a:lnSpc>
              <a:spcBef>
                <a:spcPct val="0"/>
              </a:spcBef>
              <a:defRPr/>
            </a:pPr>
            <a:r>
              <a:rPr lang="en-ZA" altLang="en-US" sz="2400"/>
              <a:t>Working with Toyota and other big businesses to  bring production back; and </a:t>
            </a:r>
          </a:p>
          <a:p>
            <a:pPr algn="just">
              <a:lnSpc>
                <a:spcPct val="120000"/>
              </a:lnSpc>
              <a:spcBef>
                <a:spcPct val="0"/>
              </a:spcBef>
              <a:defRPr/>
            </a:pPr>
            <a:r>
              <a:rPr lang="en-ZA" altLang="en-US" sz="2400"/>
              <a:t>Informal sector interventions .</a:t>
            </a:r>
          </a:p>
          <a:p>
            <a:pPr>
              <a:spcBef>
                <a:spcPts val="200"/>
              </a:spcBef>
              <a:spcAft>
                <a:spcPts val="200"/>
              </a:spcAft>
              <a:buFont typeface="Arial" panose="020B0604020202020204" pitchFamily="34" charset="0"/>
              <a:buNone/>
              <a:defRPr/>
            </a:pPr>
            <a:endParaRPr lang="en-GB" altLang="en-US" sz="2400"/>
          </a:p>
          <a:p>
            <a:pPr>
              <a:spcBef>
                <a:spcPts val="200"/>
              </a:spcBef>
              <a:spcAft>
                <a:spcPts val="200"/>
              </a:spcAft>
              <a:defRPr/>
            </a:pPr>
            <a:endParaRPr lang="en-ZA" altLang="en-US" sz="2800"/>
          </a:p>
          <a:p>
            <a:pPr>
              <a:spcBef>
                <a:spcPts val="200"/>
              </a:spcBef>
              <a:spcAft>
                <a:spcPts val="200"/>
              </a:spcAft>
              <a:defRPr/>
            </a:pPr>
            <a:endParaRPr lang="en-ZA" altLang="en-US" sz="2800"/>
          </a:p>
          <a:p>
            <a:pPr>
              <a:defRPr/>
            </a:pPr>
            <a:endParaRPr lang="en-ZA" altLang="en-US"/>
          </a:p>
        </p:txBody>
      </p:sp>
      <p:sp>
        <p:nvSpPr>
          <p:cNvPr id="76803" name="Slide Number Placeholder 5">
            <a:extLst>
              <a:ext uri="{FF2B5EF4-FFF2-40B4-BE49-F238E27FC236}">
                <a16:creationId xmlns:a16="http://schemas.microsoft.com/office/drawing/2014/main" id="{9CA87DDA-16BD-7F1D-1D49-818AB2D295C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5DFB25BA-0718-4BD3-B6B9-49EA6F799517}" type="slidenum">
              <a:rPr lang="en-US" altLang="en-US">
                <a:solidFill>
                  <a:srgbClr val="898989"/>
                </a:solidFill>
                <a:latin typeface="Calibri" panose="020F0502020204030204" pitchFamily="34" charset="0"/>
              </a:rPr>
              <a:pPr/>
              <a:t>48</a:t>
            </a:fld>
            <a:endParaRPr lang="en-US" altLang="en-US">
              <a:solidFill>
                <a:srgbClr val="898989"/>
              </a:solidFill>
              <a:latin typeface="Calibri" panose="020F0502020204030204" pitchFamily="34" charset="0"/>
            </a:endParaRPr>
          </a:p>
        </p:txBody>
      </p:sp>
      <p:sp>
        <p:nvSpPr>
          <p:cNvPr id="76804" name="CustomShape 4">
            <a:extLst>
              <a:ext uri="{FF2B5EF4-FFF2-40B4-BE49-F238E27FC236}">
                <a16:creationId xmlns:a16="http://schemas.microsoft.com/office/drawing/2014/main" id="{BA1198AB-A1DB-814C-6ECA-4B7F3594EA21}"/>
              </a:ext>
            </a:extLst>
          </p:cNvPr>
          <p:cNvSpPr txBox="1">
            <a:spLocks noChangeArrowheads="1"/>
          </p:cNvSpPr>
          <p:nvPr/>
        </p:nvSpPr>
        <p:spPr bwMode="auto">
          <a:xfrm>
            <a:off x="3914775" y="257175"/>
            <a:ext cx="7172325" cy="676275"/>
          </a:xfrm>
          <a:prstGeom prst="rect">
            <a:avLst/>
          </a:prstGeom>
          <a:solidFill>
            <a:srgbClr val="FFFFFF"/>
          </a:solidFill>
          <a:ln w="25560">
            <a:solidFill>
              <a:srgbClr val="00B050"/>
            </a:solidFill>
            <a:round/>
            <a:headEnd/>
            <a:tailEnd/>
          </a:ln>
        </p:spPr>
        <p:txBody>
          <a:bodyPr lIns="90000" tIns="45000" rIns="90000" bIns="45000"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ctr" eaLnBrk="1" hangingPunct="1">
              <a:buFont typeface="Arial" panose="020B0604020202020204" pitchFamily="34" charset="0"/>
              <a:buNone/>
            </a:pPr>
            <a:r>
              <a:rPr lang="en-AU" altLang="en-ZA" sz="2800" b="1">
                <a:latin typeface="Calibri" panose="020F0502020204030204" pitchFamily="34" charset="0"/>
              </a:rPr>
              <a:t>ECONOMIC RECOVERY INTERVENTIONS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7">
            <a:extLst>
              <a:ext uri="{FF2B5EF4-FFF2-40B4-BE49-F238E27FC236}">
                <a16:creationId xmlns:a16="http://schemas.microsoft.com/office/drawing/2014/main" id="{8CD0826D-5502-8799-6C99-BCF73DC9E78C}"/>
              </a:ext>
            </a:extLst>
          </p:cNvPr>
          <p:cNvSpPr txBox="1">
            <a:spLocks noChangeArrowheads="1"/>
          </p:cNvSpPr>
          <p:nvPr/>
        </p:nvSpPr>
        <p:spPr bwMode="auto">
          <a:xfrm>
            <a:off x="6342063" y="4124325"/>
            <a:ext cx="4054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ZA" altLang="en-US">
              <a:solidFill>
                <a:srgbClr val="000000"/>
              </a:solidFill>
              <a:latin typeface="Calibri" panose="020F0502020204030204" pitchFamily="34" charset="0"/>
            </a:endParaRPr>
          </a:p>
        </p:txBody>
      </p:sp>
      <p:pic>
        <p:nvPicPr>
          <p:cNvPr id="77827" name="Picture 6">
            <a:extLst>
              <a:ext uri="{FF2B5EF4-FFF2-40B4-BE49-F238E27FC236}">
                <a16:creationId xmlns:a16="http://schemas.microsoft.com/office/drawing/2014/main" id="{D6C5AEE7-DF45-9159-CE5A-F4088E73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80963"/>
            <a:ext cx="1951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9B13E5C-45EB-5D84-A8ED-B47FC9FCBBE2}"/>
              </a:ext>
            </a:extLst>
          </p:cNvPr>
          <p:cNvSpPr txBox="1"/>
          <p:nvPr/>
        </p:nvSpPr>
        <p:spPr>
          <a:xfrm>
            <a:off x="628650" y="1108075"/>
            <a:ext cx="10953750" cy="5930900"/>
          </a:xfrm>
          <a:prstGeom prst="rect">
            <a:avLst/>
          </a:prstGeom>
          <a:noFill/>
          <a:ln>
            <a:solidFill>
              <a:schemeClr val="accent4">
                <a:lumMod val="60000"/>
                <a:lumOff val="40000"/>
              </a:schemeClr>
            </a:solidFill>
          </a:ln>
        </p:spPr>
        <p:txBody>
          <a:bodyPr>
            <a:spAutoFit/>
          </a:bodyPr>
          <a:lstStyle/>
          <a:p>
            <a:pPr marL="342900" indent="-342900" algn="just" eaLnBrk="1" hangingPunct="1">
              <a:lnSpc>
                <a:spcPct val="150000"/>
              </a:lnSpc>
              <a:buSzPct val="80000"/>
              <a:buFont typeface="Wingdings" charset="2"/>
              <a:buChar char="q"/>
              <a:defRPr/>
            </a:pPr>
            <a:r>
              <a:rPr lang="en-ZA" altLang="x-none" sz="2000" noProof="1">
                <a:solidFill>
                  <a:srgbClr val="000000"/>
                </a:solidFill>
                <a:latin typeface="Arial Narrow" pitchFamily="34" charset="0"/>
                <a:cs typeface="+mn-ea"/>
                <a:sym typeface="+mn-ea"/>
              </a:rPr>
              <a:t>Repurposing of R67.5 million towards SMME and COOPs Relief Fund has been approved by Provincial Treasury.</a:t>
            </a:r>
          </a:p>
          <a:p>
            <a:pPr marL="342900" indent="-342900" algn="just" eaLnBrk="1" hangingPunct="1">
              <a:lnSpc>
                <a:spcPct val="150000"/>
              </a:lnSpc>
              <a:buSzPct val="80000"/>
              <a:buFont typeface="Wingdings" charset="2"/>
              <a:buChar char="q"/>
              <a:defRPr/>
            </a:pPr>
            <a:r>
              <a:rPr lang="en-ZA" altLang="x-none" sz="2000" noProof="1">
                <a:solidFill>
                  <a:srgbClr val="000000"/>
                </a:solidFill>
                <a:latin typeface="Arial Narrow" pitchFamily="34" charset="0"/>
                <a:cs typeface="+mn-ea"/>
                <a:sym typeface="+mn-ea"/>
              </a:rPr>
              <a:t>The Fund will prioritise Township, Rural Businesses and Informal Traders, </a:t>
            </a:r>
          </a:p>
          <a:p>
            <a:pPr marL="342900" indent="-342900" algn="just" eaLnBrk="1" hangingPunct="1">
              <a:lnSpc>
                <a:spcPct val="150000"/>
              </a:lnSpc>
              <a:buSzPct val="80000"/>
              <a:buFont typeface="Wingdings" charset="2"/>
              <a:buChar char="q"/>
              <a:defRPr/>
            </a:pPr>
            <a:r>
              <a:rPr lang="en-ZA" altLang="x-none" sz="2000" noProof="1">
                <a:solidFill>
                  <a:srgbClr val="000000"/>
                </a:solidFill>
                <a:latin typeface="Arial Narrow" pitchFamily="34" charset="0"/>
                <a:cs typeface="+mn-ea"/>
                <a:sym typeface="+mn-ea"/>
              </a:rPr>
              <a:t>The relief fund will prioritize SMMEs that have been affected by floods in the following districts:</a:t>
            </a:r>
          </a:p>
          <a:p>
            <a:pPr marL="741680" lvl="1" indent="-285750" algn="just" eaLnBrk="1" hangingPunct="1">
              <a:lnSpc>
                <a:spcPct val="150000"/>
              </a:lnSpc>
              <a:buSzPct val="80000"/>
              <a:buFont typeface="Wingdings" charset="2"/>
              <a:buChar char="q"/>
              <a:defRPr/>
            </a:pPr>
            <a:r>
              <a:rPr lang="en-ZA" altLang="x-none" noProof="1">
                <a:solidFill>
                  <a:srgbClr val="000000"/>
                </a:solidFill>
                <a:latin typeface="Arial Narrow" pitchFamily="34" charset="0"/>
                <a:cs typeface="+mn-ea"/>
                <a:sym typeface="+mn-ea"/>
              </a:rPr>
              <a:t>EThekwini Metro</a:t>
            </a:r>
          </a:p>
          <a:p>
            <a:pPr marL="741680" lvl="1" indent="-285750" algn="just" eaLnBrk="1" hangingPunct="1">
              <a:lnSpc>
                <a:spcPct val="150000"/>
              </a:lnSpc>
              <a:buSzPct val="80000"/>
              <a:buFont typeface="Wingdings" charset="2"/>
              <a:buChar char="q"/>
              <a:defRPr/>
            </a:pPr>
            <a:r>
              <a:rPr lang="en-ZA" altLang="x-none" noProof="1">
                <a:solidFill>
                  <a:srgbClr val="000000"/>
                </a:solidFill>
                <a:latin typeface="Arial Narrow" pitchFamily="34" charset="0"/>
                <a:cs typeface="+mn-ea"/>
                <a:sym typeface="+mn-ea"/>
              </a:rPr>
              <a:t>Ilembe District</a:t>
            </a:r>
          </a:p>
          <a:p>
            <a:pPr marL="741680" lvl="1" indent="-285750" algn="just" eaLnBrk="1" hangingPunct="1">
              <a:lnSpc>
                <a:spcPct val="150000"/>
              </a:lnSpc>
              <a:buSzPct val="80000"/>
              <a:buFont typeface="Wingdings" charset="2"/>
              <a:buChar char="q"/>
              <a:defRPr/>
            </a:pPr>
            <a:r>
              <a:rPr lang="en-ZA" altLang="x-none" noProof="1">
                <a:solidFill>
                  <a:srgbClr val="000000"/>
                </a:solidFill>
                <a:latin typeface="Arial Narrow" pitchFamily="34" charset="0"/>
                <a:cs typeface="+mn-ea"/>
                <a:sym typeface="+mn-ea"/>
              </a:rPr>
              <a:t>King Cetshwayo District; and</a:t>
            </a:r>
          </a:p>
          <a:p>
            <a:pPr marL="741680" lvl="1" indent="-285750" algn="just" eaLnBrk="1" hangingPunct="1">
              <a:lnSpc>
                <a:spcPct val="150000"/>
              </a:lnSpc>
              <a:buSzPct val="80000"/>
              <a:buFont typeface="Wingdings" charset="2"/>
              <a:buChar char="q"/>
              <a:defRPr/>
            </a:pPr>
            <a:r>
              <a:rPr lang="en-ZA" altLang="x-none" noProof="1">
                <a:solidFill>
                  <a:srgbClr val="000000"/>
                </a:solidFill>
                <a:latin typeface="Arial Narrow" pitchFamily="34" charset="0"/>
                <a:cs typeface="+mn-ea"/>
                <a:sym typeface="+mn-ea"/>
              </a:rPr>
              <a:t>uGu District</a:t>
            </a:r>
          </a:p>
          <a:p>
            <a:pPr marL="342900" indent="-342900" algn="just" eaLnBrk="1" hangingPunct="1">
              <a:lnSpc>
                <a:spcPct val="150000"/>
              </a:lnSpc>
              <a:buSzPct val="80000"/>
              <a:buFont typeface="Wingdings" charset="2"/>
              <a:buChar char="q"/>
              <a:defRPr/>
            </a:pPr>
            <a:r>
              <a:rPr lang="en-ZA" altLang="x-none" sz="2000" noProof="1">
                <a:solidFill>
                  <a:srgbClr val="000000"/>
                </a:solidFill>
                <a:latin typeface="Arial Narrow" pitchFamily="34" charset="0"/>
                <a:cs typeface="+mn-ea"/>
                <a:sym typeface="+mn-ea"/>
              </a:rPr>
              <a:t>EDTEA and Trade and Investment KwaZulu-Natal are in discussion on the implementation protocols, inline with the existing model by TIKZN as reported previously</a:t>
            </a:r>
          </a:p>
          <a:p>
            <a:pPr marL="342900" indent="-342900" algn="just" eaLnBrk="1" hangingPunct="1">
              <a:lnSpc>
                <a:spcPct val="150000"/>
              </a:lnSpc>
              <a:buSzPct val="80000"/>
              <a:buFont typeface="Wingdings" charset="2"/>
              <a:buChar char="q"/>
              <a:defRPr/>
            </a:pPr>
            <a:r>
              <a:rPr lang="en-ZA" altLang="x-none" sz="2000" noProof="1">
                <a:solidFill>
                  <a:srgbClr val="000000"/>
                </a:solidFill>
                <a:latin typeface="Arial Narrow" pitchFamily="34" charset="0"/>
                <a:cs typeface="+mn-ea"/>
                <a:sym typeface="+mn-ea"/>
              </a:rPr>
              <a:t>A criteria to access the fund will be made public once it has been approved.</a:t>
            </a:r>
          </a:p>
          <a:p>
            <a:pPr marL="342900" indent="-342900" algn="just" eaLnBrk="1" hangingPunct="1">
              <a:lnSpc>
                <a:spcPct val="150000"/>
              </a:lnSpc>
              <a:buSzPct val="80000"/>
              <a:buFont typeface="Wingdings" charset="2"/>
              <a:buChar char="q"/>
              <a:defRPr/>
            </a:pPr>
            <a:r>
              <a:rPr lang="en-GB" altLang="x-none" sz="2000" noProof="1">
                <a:solidFill>
                  <a:srgbClr val="000000"/>
                </a:solidFill>
                <a:latin typeface="Arial Narrow" pitchFamily="34" charset="0"/>
                <a:cs typeface="+mn-ea"/>
                <a:sym typeface="+mn-ea"/>
              </a:rPr>
              <a:t>A</a:t>
            </a:r>
            <a:r>
              <a:rPr lang="en-ZA" altLang="x-none" sz="2000" noProof="1">
                <a:solidFill>
                  <a:srgbClr val="000000"/>
                </a:solidFill>
                <a:latin typeface="Arial Narrow" pitchFamily="34" charset="0"/>
                <a:cs typeface="+mn-ea"/>
                <a:sym typeface="+mn-ea"/>
              </a:rPr>
              <a:t> service level agreement will be signed by EDTEA and TIKZN </a:t>
            </a:r>
          </a:p>
          <a:p>
            <a:pPr marL="342900" indent="-342900" algn="just" eaLnBrk="1" hangingPunct="1">
              <a:lnSpc>
                <a:spcPct val="150000"/>
              </a:lnSpc>
              <a:buSzPct val="80000"/>
              <a:buFont typeface="Arial" panose="020B0604020202020204" pitchFamily="34" charset="0"/>
              <a:buNone/>
              <a:defRPr/>
            </a:pPr>
            <a:endParaRPr lang="en-ZA" altLang="x-none" sz="2400" noProof="1">
              <a:solidFill>
                <a:srgbClr val="000000"/>
              </a:solidFill>
              <a:latin typeface="Arial Narrow" pitchFamily="34" charset="0"/>
              <a:cs typeface="+mn-ea"/>
              <a:sym typeface="+mn-ea"/>
            </a:endParaRPr>
          </a:p>
        </p:txBody>
      </p:sp>
      <p:sp>
        <p:nvSpPr>
          <p:cNvPr id="6" name="CustomShape 4">
            <a:extLst>
              <a:ext uri="{FF2B5EF4-FFF2-40B4-BE49-F238E27FC236}">
                <a16:creationId xmlns:a16="http://schemas.microsoft.com/office/drawing/2014/main" id="{6363AAFF-F91D-98E5-94B2-ED545C38D55D}"/>
              </a:ext>
            </a:extLst>
          </p:cNvPr>
          <p:cNvSpPr txBox="1"/>
          <p:nvPr/>
        </p:nvSpPr>
        <p:spPr>
          <a:xfrm>
            <a:off x="2819400" y="104775"/>
            <a:ext cx="7172325" cy="677863"/>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stStyle>
          <a:p>
            <a:pPr marL="0" algn="ctr">
              <a:lnSpc>
                <a:spcPct val="100000"/>
              </a:lnSpc>
              <a:buFont typeface="Arial" charset="0"/>
              <a:buNone/>
              <a:defRPr/>
            </a:pPr>
            <a:r>
              <a:rPr b="1" noProof="1">
                <a:solidFill>
                  <a:srgbClr val="000000"/>
                </a:solidFill>
                <a:latin typeface="Arial" charset="0"/>
                <a:ea typeface="DejaVu Sans"/>
                <a:sym typeface="+mn-ea"/>
              </a:rPr>
              <a:t>INTERVENTIONS BY EDTEA </a:t>
            </a:r>
            <a:endParaRPr lang="en-ZA" altLang="x-none" b="1" noProof="1">
              <a:solidFill>
                <a:srgbClr val="000000"/>
              </a:solidFill>
              <a:latin typeface="Arial" charset="0"/>
              <a:ea typeface="DejaVu Sans"/>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ustomShape 1">
            <a:extLst>
              <a:ext uri="{FF2B5EF4-FFF2-40B4-BE49-F238E27FC236}">
                <a16:creationId xmlns:a16="http://schemas.microsoft.com/office/drawing/2014/main" id="{D9E00647-801C-B6BD-7458-FDFCCDC782B7}"/>
              </a:ext>
            </a:extLst>
          </p:cNvPr>
          <p:cNvSpPr/>
          <p:nvPr/>
        </p:nvSpPr>
        <p:spPr>
          <a:xfrm>
            <a:off x="8737600" y="6356350"/>
            <a:ext cx="2843213" cy="3651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eaLnBrk="1" hangingPunct="1">
              <a:buFont typeface="Arial" panose="020B0604020202020204" pitchFamily="34" charset="0"/>
              <a:buNone/>
            </a:pPr>
            <a:fld id="{98B57258-2F26-403B-B570-175C5A85AF34}" type="slidenum">
              <a:rPr altLang="en-US" sz="1600" noProof="1">
                <a:solidFill>
                  <a:srgbClr val="FFFFFF"/>
                </a:solidFill>
                <a:latin typeface="Calibri" panose="020F0502020204030204" pitchFamily="34" charset="0"/>
                <a:sym typeface="+mn-ea"/>
              </a:rPr>
              <a:pPr algn="r" eaLnBrk="1" hangingPunct="1">
                <a:buFont typeface="Arial" panose="020B0604020202020204" pitchFamily="34" charset="0"/>
                <a:buNone/>
              </a:pPr>
              <a:t>5</a:t>
            </a:fld>
            <a:endParaRPr lang="en-ZA" altLang="en-US" sz="1600" noProof="1">
              <a:solidFill>
                <a:srgbClr val="FFFFFF"/>
              </a:solidFill>
              <a:latin typeface="Calibri" panose="020F0502020204030204" pitchFamily="34" charset="0"/>
              <a:sym typeface="+mn-ea"/>
            </a:endParaRPr>
          </a:p>
        </p:txBody>
      </p:sp>
      <p:sp>
        <p:nvSpPr>
          <p:cNvPr id="171" name="CustomShape 2">
            <a:extLst>
              <a:ext uri="{FF2B5EF4-FFF2-40B4-BE49-F238E27FC236}">
                <a16:creationId xmlns:a16="http://schemas.microsoft.com/office/drawing/2014/main" id="{70F89625-DC1C-F8E7-89F0-EC1DF76E07DC}"/>
              </a:ext>
            </a:extLst>
          </p:cNvPr>
          <p:cNvSpPr/>
          <p:nvPr/>
        </p:nvSpPr>
        <p:spPr>
          <a:xfrm>
            <a:off x="8472488" y="333375"/>
            <a:ext cx="3671887" cy="2270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lvl1pPr eaLnBrk="0" hangingPunct="0">
              <a:defRPr>
                <a:solidFill>
                  <a:schemeClr val="tx1"/>
                </a:solidFill>
                <a:latin typeface="Arial" panose="020B0604020202020204" pitchFamily="34" charset="0"/>
                <a:ea typeface="DejaVu Sans"/>
                <a:cs typeface="DejaVu Sans"/>
              </a:defRPr>
            </a:lvl1pPr>
            <a:lvl2pPr eaLnBrk="0" hangingPunct="0">
              <a:defRPr>
                <a:solidFill>
                  <a:schemeClr val="tx1"/>
                </a:solidFill>
                <a:latin typeface="Arial" panose="020B0604020202020204" pitchFamily="34" charset="0"/>
                <a:ea typeface="DejaVu Sans"/>
                <a:cs typeface="DejaVu Sans"/>
              </a:defRPr>
            </a:lvl2pPr>
            <a:lvl3pPr eaLnBrk="0" hangingPunct="0">
              <a:defRPr>
                <a:solidFill>
                  <a:schemeClr val="tx1"/>
                </a:solidFill>
                <a:latin typeface="Arial" panose="020B0604020202020204" pitchFamily="34" charset="0"/>
                <a:ea typeface="DejaVu Sans"/>
                <a:cs typeface="DejaVu Sans"/>
              </a:defRPr>
            </a:lvl3pPr>
            <a:lvl4pPr eaLnBrk="0" hangingPunct="0">
              <a:defRPr>
                <a:solidFill>
                  <a:schemeClr val="tx1"/>
                </a:solidFill>
                <a:latin typeface="Arial" panose="020B0604020202020204" pitchFamily="34" charset="0"/>
                <a:ea typeface="DejaVu Sans"/>
                <a:cs typeface="DejaVu Sans"/>
              </a:defRPr>
            </a:lvl4pPr>
            <a:lvl5pPr eaLnBrk="0" hangingPunct="0">
              <a:defRPr>
                <a:solidFill>
                  <a:schemeClr val="tx1"/>
                </a:solidFill>
                <a:latin typeface="Arial" panose="020B0604020202020204" pitchFamily="34" charset="0"/>
                <a:ea typeface="DejaVu Sans"/>
                <a:cs typeface="DejaVu Sans"/>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defRPr/>
            </a:pPr>
            <a:r>
              <a:rPr lang="en-ZA" altLang="en-US" sz="900">
                <a:solidFill>
                  <a:srgbClr val="000000"/>
                </a:solidFill>
                <a:latin typeface="Calibri" panose="020F0502020204030204" pitchFamily="34" charset="0"/>
              </a:rPr>
              <a:t>GROWING KWAZULU-NATAL TOGETHER</a:t>
            </a:r>
          </a:p>
        </p:txBody>
      </p:sp>
      <p:sp>
        <p:nvSpPr>
          <p:cNvPr id="172" name="CustomShape 3">
            <a:extLst>
              <a:ext uri="{FF2B5EF4-FFF2-40B4-BE49-F238E27FC236}">
                <a16:creationId xmlns:a16="http://schemas.microsoft.com/office/drawing/2014/main" id="{ABEDDEF1-701A-393F-972B-B04E1748BD44}"/>
              </a:ext>
            </a:extLst>
          </p:cNvPr>
          <p:cNvSpPr/>
          <p:nvPr/>
        </p:nvSpPr>
        <p:spPr>
          <a:xfrm>
            <a:off x="47625" y="6448425"/>
            <a:ext cx="2843213" cy="3635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fld id="{175F2A13-D6BF-4FA9-864A-CD7951F707CB}" type="slidenum">
              <a:rPr altLang="en-US" sz="1200" noProof="1">
                <a:solidFill>
                  <a:srgbClr val="000000"/>
                </a:solidFill>
                <a:sym typeface="+mn-ea"/>
              </a:rPr>
              <a:pPr eaLnBrk="1" hangingPunct="1">
                <a:buFont typeface="Arial" panose="020B0604020202020204" pitchFamily="34" charset="0"/>
                <a:buNone/>
              </a:pPr>
              <a:t>5</a:t>
            </a:fld>
            <a:endParaRPr lang="en-ZA" altLang="en-US" sz="1200" noProof="1">
              <a:solidFill>
                <a:srgbClr val="000000"/>
              </a:solidFill>
              <a:sym typeface="+mn-ea"/>
            </a:endParaRPr>
          </a:p>
        </p:txBody>
      </p:sp>
      <p:pic>
        <p:nvPicPr>
          <p:cNvPr id="32773" name="Picture 6">
            <a:extLst>
              <a:ext uri="{FF2B5EF4-FFF2-40B4-BE49-F238E27FC236}">
                <a16:creationId xmlns:a16="http://schemas.microsoft.com/office/drawing/2014/main" id="{EFDE99B9-C03A-0947-DF63-51C372C6A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 y="134938"/>
            <a:ext cx="239871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 name="CustomShape 4">
            <a:extLst>
              <a:ext uri="{FF2B5EF4-FFF2-40B4-BE49-F238E27FC236}">
                <a16:creationId xmlns:a16="http://schemas.microsoft.com/office/drawing/2014/main" id="{62ECC8F8-E328-FCB1-A2A8-66450D8603F8}"/>
              </a:ext>
            </a:extLst>
          </p:cNvPr>
          <p:cNvSpPr/>
          <p:nvPr/>
        </p:nvSpPr>
        <p:spPr>
          <a:xfrm>
            <a:off x="2668588" y="60325"/>
            <a:ext cx="9086850" cy="620713"/>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hangingPunct="1">
              <a:buFont typeface="Arial" panose="020B0604020202020204" pitchFamily="34" charset="0"/>
              <a:buNone/>
              <a:defRPr/>
            </a:pPr>
            <a:r>
              <a:rPr lang="en-ZA" altLang="x-none" sz="2800" b="1" noProof="1">
                <a:latin typeface="Arial" charset="0"/>
                <a:ea typeface="DejaVu Sans"/>
                <a:sym typeface="+mn-ea"/>
              </a:rPr>
              <a:t>CURRENT STATUS </a:t>
            </a:r>
            <a:endParaRPr sz="2800" b="1" noProof="1">
              <a:latin typeface="Arial" charset="0"/>
              <a:ea typeface="DejaVu Sans"/>
              <a:sym typeface="+mn-ea"/>
            </a:endParaRPr>
          </a:p>
        </p:txBody>
      </p:sp>
      <p:grpSp>
        <p:nvGrpSpPr>
          <p:cNvPr id="32775" name="Group 8">
            <a:extLst>
              <a:ext uri="{FF2B5EF4-FFF2-40B4-BE49-F238E27FC236}">
                <a16:creationId xmlns:a16="http://schemas.microsoft.com/office/drawing/2014/main" id="{34C501E1-3870-A67A-76F1-D5350D67780F}"/>
              </a:ext>
            </a:extLst>
          </p:cNvPr>
          <p:cNvGrpSpPr>
            <a:grpSpLocks/>
          </p:cNvGrpSpPr>
          <p:nvPr/>
        </p:nvGrpSpPr>
        <p:grpSpPr bwMode="auto">
          <a:xfrm>
            <a:off x="269875" y="681038"/>
            <a:ext cx="11791950" cy="6016625"/>
            <a:chOff x="1580858" y="779894"/>
            <a:chExt cx="11270102" cy="6064776"/>
          </a:xfrm>
        </p:grpSpPr>
        <p:sp>
          <p:nvSpPr>
            <p:cNvPr id="32778" name="Freeform 4">
              <a:extLst>
                <a:ext uri="{FF2B5EF4-FFF2-40B4-BE49-F238E27FC236}">
                  <a16:creationId xmlns:a16="http://schemas.microsoft.com/office/drawing/2014/main" id="{87740286-744C-E8D2-3F81-0469CA0A266A}"/>
                </a:ext>
              </a:extLst>
            </p:cNvPr>
            <p:cNvSpPr>
              <a:spLocks noChangeArrowheads="1"/>
            </p:cNvSpPr>
            <p:nvPr/>
          </p:nvSpPr>
          <p:spPr bwMode="auto">
            <a:xfrm>
              <a:off x="9228986" y="3174886"/>
              <a:ext cx="3621974" cy="3669784"/>
            </a:xfrm>
            <a:custGeom>
              <a:avLst/>
              <a:gdLst>
                <a:gd name="T0" fmla="*/ 0 w 2548528"/>
                <a:gd name="T1" fmla="*/ 4031110 h 1650868"/>
                <a:gd name="T2" fmla="*/ 673498 w 2548528"/>
                <a:gd name="T3" fmla="*/ 0 h 1650868"/>
                <a:gd name="T4" fmla="*/ 9723615 w 2548528"/>
                <a:gd name="T5" fmla="*/ 0 h 1650868"/>
                <a:gd name="T6" fmla="*/ 10397117 w 2548528"/>
                <a:gd name="T7" fmla="*/ 4031110 h 1650868"/>
                <a:gd name="T8" fmla="*/ 10397117 w 2548528"/>
                <a:gd name="T9" fmla="*/ 36279996 h 1650868"/>
                <a:gd name="T10" fmla="*/ 9723615 w 2548528"/>
                <a:gd name="T11" fmla="*/ 40311122 h 1650868"/>
                <a:gd name="T12" fmla="*/ 673498 w 2548528"/>
                <a:gd name="T13" fmla="*/ 40311122 h 1650868"/>
                <a:gd name="T14" fmla="*/ 0 w 2548528"/>
                <a:gd name="T15" fmla="*/ 36279996 h 1650868"/>
                <a:gd name="T16" fmla="*/ 0 w 2548528"/>
                <a:gd name="T17" fmla="*/ 4031110 h 16508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8528"/>
                <a:gd name="T28" fmla="*/ 0 h 1650868"/>
                <a:gd name="T29" fmla="*/ 2548528 w 2548528"/>
                <a:gd name="T30" fmla="*/ 1650868 h 16508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8528" h="1650868">
                  <a:moveTo>
                    <a:pt x="0" y="165087"/>
                  </a:moveTo>
                  <a:cubicBezTo>
                    <a:pt x="0" y="73912"/>
                    <a:pt x="73912" y="0"/>
                    <a:pt x="165087" y="0"/>
                  </a:cubicBezTo>
                  <a:lnTo>
                    <a:pt x="2383441" y="0"/>
                  </a:lnTo>
                  <a:cubicBezTo>
                    <a:pt x="2474616" y="0"/>
                    <a:pt x="2548528" y="73912"/>
                    <a:pt x="2548528" y="165087"/>
                  </a:cubicBezTo>
                  <a:lnTo>
                    <a:pt x="2548528" y="1485781"/>
                  </a:lnTo>
                  <a:cubicBezTo>
                    <a:pt x="2548528" y="1576956"/>
                    <a:pt x="2474616" y="1650868"/>
                    <a:pt x="2383441" y="1650868"/>
                  </a:cubicBezTo>
                  <a:lnTo>
                    <a:pt x="165087" y="1650868"/>
                  </a:lnTo>
                  <a:cubicBezTo>
                    <a:pt x="73912" y="1650868"/>
                    <a:pt x="0" y="1576956"/>
                    <a:pt x="0" y="1485781"/>
                  </a:cubicBezTo>
                  <a:lnTo>
                    <a:pt x="0" y="165087"/>
                  </a:lnTo>
                  <a:close/>
                </a:path>
              </a:pathLst>
            </a:custGeom>
            <a:solidFill>
              <a:srgbClr val="FFFFFF">
                <a:alpha val="89803"/>
              </a:srgbClr>
            </a:solidFill>
            <a:ln w="12700">
              <a:solidFill>
                <a:srgbClr val="ED7D31"/>
              </a:solidFill>
              <a:miter lim="800000"/>
              <a:headEnd/>
              <a:tailEnd/>
            </a:ln>
          </p:spPr>
          <p:txBody>
            <a:bodyPr lIns="846542" tIns="494701" rIns="81985" bIns="81984"/>
            <a:lstStyle>
              <a:lvl1pPr defTabSz="533400">
                <a:defRPr>
                  <a:solidFill>
                    <a:schemeClr val="tx1"/>
                  </a:solidFill>
                  <a:latin typeface="Arial" panose="020B0604020202020204" pitchFamily="34" charset="0"/>
                  <a:ea typeface="DejaVu Sans"/>
                  <a:cs typeface="DejaVu Sans"/>
                </a:defRPr>
              </a:lvl1pPr>
              <a:lvl2pPr defTabSz="533400">
                <a:defRPr>
                  <a:solidFill>
                    <a:schemeClr val="tx1"/>
                  </a:solidFill>
                  <a:latin typeface="Arial" panose="020B0604020202020204" pitchFamily="34" charset="0"/>
                  <a:ea typeface="DejaVu Sans"/>
                  <a:cs typeface="DejaVu Sans"/>
                </a:defRPr>
              </a:lvl2pPr>
              <a:lvl3pPr marL="1143000" indent="-228600" defTabSz="533400">
                <a:defRPr>
                  <a:solidFill>
                    <a:schemeClr val="tx1"/>
                  </a:solidFill>
                  <a:latin typeface="Arial" panose="020B0604020202020204" pitchFamily="34" charset="0"/>
                  <a:ea typeface="DejaVu Sans"/>
                  <a:cs typeface="DejaVu Sans"/>
                </a:defRPr>
              </a:lvl3pPr>
              <a:lvl4pPr marL="1600200" indent="-228600" defTabSz="533400">
                <a:defRPr>
                  <a:solidFill>
                    <a:schemeClr val="tx1"/>
                  </a:solidFill>
                  <a:latin typeface="Arial" panose="020B0604020202020204" pitchFamily="34" charset="0"/>
                  <a:ea typeface="DejaVu Sans"/>
                  <a:cs typeface="DejaVu Sans"/>
                </a:defRPr>
              </a:lvl4pPr>
              <a:lvl5pPr marL="2057400" indent="-228600" defTabSz="533400">
                <a:defRPr>
                  <a:solidFill>
                    <a:schemeClr val="tx1"/>
                  </a:solidFill>
                  <a:latin typeface="Arial" panose="020B0604020202020204" pitchFamily="34" charset="0"/>
                  <a:ea typeface="DejaVu Sans"/>
                  <a:cs typeface="DejaVu Sans"/>
                </a:defRPr>
              </a:lvl5pPr>
              <a:lvl6pPr marL="2514600" indent="-228600" defTabSz="5334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defTabSz="5334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defTabSz="5334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defTabSz="5334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marL="0" lvl="1" algn="ctr" eaLnBrk="1" hangingPunct="1">
                <a:spcAft>
                  <a:spcPct val="15000"/>
                </a:spcAft>
                <a:buFont typeface="Arial" panose="020B0604020202020204" pitchFamily="34" charset="0"/>
                <a:buNone/>
              </a:pPr>
              <a:r>
                <a:rPr lang="en-US" altLang="en-US" sz="1600" b="1">
                  <a:solidFill>
                    <a:srgbClr val="000000"/>
                  </a:solidFill>
                  <a:latin typeface="Calibri" panose="020F0502020204030204" pitchFamily="34" charset="0"/>
                  <a:cs typeface="Arial" panose="020B0604020202020204" pitchFamily="34" charset="0"/>
                </a:rPr>
                <a:t>All 10 Districts (including Metro)  were  been affected.</a:t>
              </a:r>
            </a:p>
            <a:p>
              <a:pPr algn="ctr" eaLnBrk="1" fontAlgn="ctr" hangingPunct="1">
                <a:buFont typeface="Arial" panose="020B0604020202020204" pitchFamily="34" charset="0"/>
                <a:buNone/>
              </a:pPr>
              <a:r>
                <a:rPr lang="en-ZA" altLang="en-US" sz="1600" b="1">
                  <a:solidFill>
                    <a:srgbClr val="000000"/>
                  </a:solidFill>
                  <a:latin typeface="Calibri" panose="020F0502020204030204" pitchFamily="34" charset="0"/>
                  <a:cs typeface="Arial" panose="020B0604020202020204" pitchFamily="34" charset="0"/>
                </a:rPr>
                <a:t>uMkhanyakude</a:t>
              </a:r>
              <a:endParaRPr lang="en-ZA" altLang="en-US" sz="1600">
                <a:solidFill>
                  <a:srgbClr val="000000"/>
                </a:solidFill>
                <a:latin typeface="Calibri" panose="020F0502020204030204" pitchFamily="34" charset="0"/>
                <a:cs typeface="Arial" panose="020B0604020202020204" pitchFamily="34" charset="0"/>
              </a:endParaRPr>
            </a:p>
            <a:p>
              <a:pPr algn="ctr" eaLnBrk="1" fontAlgn="ctr" hangingPunct="1">
                <a:buFont typeface="Arial" panose="020B0604020202020204" pitchFamily="34" charset="0"/>
                <a:buNone/>
              </a:pPr>
              <a:r>
                <a:rPr lang="en-ZA" altLang="en-US" sz="1600" b="1">
                  <a:solidFill>
                    <a:srgbClr val="000000"/>
                  </a:solidFill>
                  <a:latin typeface="Calibri" panose="020F0502020204030204" pitchFamily="34" charset="0"/>
                  <a:cs typeface="Arial" panose="020B0604020202020204" pitchFamily="34" charset="0"/>
                </a:rPr>
                <a:t>uThukela</a:t>
              </a:r>
              <a:endParaRPr lang="en-ZA" altLang="en-US" sz="1600">
                <a:solidFill>
                  <a:srgbClr val="000000"/>
                </a:solidFill>
                <a:latin typeface="Calibri" panose="020F0502020204030204" pitchFamily="34" charset="0"/>
                <a:ea typeface="SimSun" panose="02010600030101010101" pitchFamily="2" charset="-122"/>
              </a:endParaRPr>
            </a:p>
            <a:p>
              <a:pPr algn="ctr" eaLnBrk="1" fontAlgn="ctr" hangingPunct="1">
                <a:buFont typeface="Arial" panose="020B0604020202020204" pitchFamily="34" charset="0"/>
                <a:buNone/>
              </a:pPr>
              <a:r>
                <a:rPr lang="en-US" altLang="en-US" sz="1600" b="1">
                  <a:solidFill>
                    <a:srgbClr val="000000"/>
                  </a:solidFill>
                  <a:latin typeface="Calibri" panose="020F0502020204030204" pitchFamily="34" charset="0"/>
                  <a:ea typeface="SimSun" panose="02010600030101010101" pitchFamily="2" charset="-122"/>
                </a:rPr>
                <a:t>uMzinyathi </a:t>
              </a:r>
              <a:endParaRPr lang="en-ZA" altLang="en-US" sz="1600">
                <a:solidFill>
                  <a:srgbClr val="000000"/>
                </a:solidFill>
                <a:latin typeface="Calibri" panose="020F0502020204030204" pitchFamily="34" charset="0"/>
              </a:endParaRPr>
            </a:p>
            <a:p>
              <a:pPr algn="ctr" eaLnBrk="1" fontAlgn="ctr" hangingPunct="1">
                <a:buFont typeface="Arial" panose="020B0604020202020204" pitchFamily="34" charset="0"/>
                <a:buNone/>
              </a:pPr>
              <a:r>
                <a:rPr lang="en-US" altLang="en-US" sz="1600" b="1">
                  <a:solidFill>
                    <a:srgbClr val="000000"/>
                  </a:solidFill>
                  <a:latin typeface="Calibri" panose="020F0502020204030204" pitchFamily="34" charset="0"/>
                  <a:ea typeface="SimSun" panose="02010600030101010101" pitchFamily="2" charset="-122"/>
                </a:rPr>
                <a:t>UMgungundlovu</a:t>
              </a:r>
              <a:endParaRPr lang="en-ZA" altLang="en-US" sz="1600">
                <a:solidFill>
                  <a:srgbClr val="000000"/>
                </a:solidFill>
                <a:latin typeface="Calibri" panose="020F0502020204030204" pitchFamily="34" charset="0"/>
              </a:endParaRPr>
            </a:p>
            <a:p>
              <a:pPr algn="ctr" eaLnBrk="1" fontAlgn="ctr" hangingPunct="1">
                <a:buFont typeface="Arial" panose="020B0604020202020204" pitchFamily="34" charset="0"/>
                <a:buNone/>
              </a:pPr>
              <a:r>
                <a:rPr lang="en-US" altLang="en-US" sz="1600" b="1">
                  <a:solidFill>
                    <a:srgbClr val="000000"/>
                  </a:solidFill>
                  <a:latin typeface="Calibri" panose="020F0502020204030204" pitchFamily="34" charset="0"/>
                  <a:ea typeface="SimSun" panose="02010600030101010101" pitchFamily="2" charset="-122"/>
                </a:rPr>
                <a:t>Zululand</a:t>
              </a:r>
              <a:endParaRPr lang="en-ZA" altLang="en-US" sz="1600">
                <a:solidFill>
                  <a:srgbClr val="000000"/>
                </a:solidFill>
                <a:latin typeface="Calibri" panose="020F0502020204030204" pitchFamily="34" charset="0"/>
              </a:endParaRPr>
            </a:p>
            <a:p>
              <a:pPr algn="ctr" eaLnBrk="1" fontAlgn="ctr" hangingPunct="1">
                <a:buFont typeface="Arial" panose="020B0604020202020204" pitchFamily="34" charset="0"/>
                <a:buNone/>
              </a:pPr>
              <a:r>
                <a:rPr lang="en-US" altLang="en-US" sz="1600" b="1">
                  <a:solidFill>
                    <a:srgbClr val="000000"/>
                  </a:solidFill>
                  <a:latin typeface="Calibri" panose="020F0502020204030204" pitchFamily="34" charset="0"/>
                  <a:ea typeface="SimSun" panose="02010600030101010101" pitchFamily="2" charset="-122"/>
                </a:rPr>
                <a:t>EThekwini</a:t>
              </a:r>
              <a:endParaRPr lang="en-ZA" altLang="en-US" sz="1600">
                <a:solidFill>
                  <a:srgbClr val="000000"/>
                </a:solidFill>
                <a:latin typeface="Calibri" panose="020F0502020204030204" pitchFamily="34" charset="0"/>
              </a:endParaRPr>
            </a:p>
            <a:p>
              <a:pPr algn="ctr" eaLnBrk="1" fontAlgn="ctr" hangingPunct="1">
                <a:buFont typeface="Arial" panose="020B0604020202020204" pitchFamily="34" charset="0"/>
                <a:buNone/>
              </a:pPr>
              <a:r>
                <a:rPr lang="en-US" altLang="en-US" sz="1600" b="1">
                  <a:solidFill>
                    <a:srgbClr val="000000"/>
                  </a:solidFill>
                  <a:latin typeface="Calibri" panose="020F0502020204030204" pitchFamily="34" charset="0"/>
                  <a:ea typeface="SimSun" panose="02010600030101010101" pitchFamily="2" charset="-122"/>
                </a:rPr>
                <a:t>ILembe</a:t>
              </a:r>
              <a:endParaRPr lang="en-ZA" altLang="en-US" sz="1600">
                <a:solidFill>
                  <a:srgbClr val="000000"/>
                </a:solidFill>
                <a:latin typeface="Calibri" panose="020F0502020204030204" pitchFamily="34" charset="0"/>
              </a:endParaRPr>
            </a:p>
            <a:p>
              <a:pPr algn="ctr" eaLnBrk="1" fontAlgn="ctr" hangingPunct="1">
                <a:buFont typeface="Arial" panose="020B0604020202020204" pitchFamily="34" charset="0"/>
                <a:buNone/>
              </a:pPr>
              <a:r>
                <a:rPr lang="en-US" altLang="en-US" sz="1600" b="1">
                  <a:solidFill>
                    <a:srgbClr val="000000"/>
                  </a:solidFill>
                  <a:latin typeface="Calibri" panose="020F0502020204030204" pitchFamily="34" charset="0"/>
                  <a:ea typeface="SimSun" panose="02010600030101010101" pitchFamily="2" charset="-122"/>
                </a:rPr>
                <a:t>Harry Gwala</a:t>
              </a:r>
              <a:endParaRPr lang="en-ZA" altLang="en-US" sz="1600">
                <a:solidFill>
                  <a:srgbClr val="000000"/>
                </a:solidFill>
                <a:latin typeface="Calibri" panose="020F0502020204030204" pitchFamily="34" charset="0"/>
              </a:endParaRPr>
            </a:p>
            <a:p>
              <a:pPr algn="ctr" eaLnBrk="1" fontAlgn="ctr" hangingPunct="1">
                <a:buFont typeface="Arial" panose="020B0604020202020204" pitchFamily="34" charset="0"/>
                <a:buNone/>
              </a:pPr>
              <a:r>
                <a:rPr lang="en-US" altLang="en-US" sz="1600" b="1">
                  <a:solidFill>
                    <a:srgbClr val="000000"/>
                  </a:solidFill>
                  <a:latin typeface="Calibri" panose="020F0502020204030204" pitchFamily="34" charset="0"/>
                  <a:ea typeface="SimSun" panose="02010600030101010101" pitchFamily="2" charset="-122"/>
                </a:rPr>
                <a:t>King Cetshwayo</a:t>
              </a:r>
              <a:endParaRPr lang="en-ZA" altLang="en-US" sz="1600">
                <a:solidFill>
                  <a:srgbClr val="000000"/>
                </a:solidFill>
                <a:latin typeface="Calibri" panose="020F0502020204030204" pitchFamily="34" charset="0"/>
              </a:endParaRPr>
            </a:p>
            <a:p>
              <a:pPr algn="ctr" eaLnBrk="1" fontAlgn="ctr" hangingPunct="1">
                <a:buFont typeface="Arial" panose="020B0604020202020204" pitchFamily="34" charset="0"/>
                <a:buNone/>
              </a:pPr>
              <a:r>
                <a:rPr lang="en-US" altLang="en-US" sz="1600" b="1">
                  <a:solidFill>
                    <a:srgbClr val="000000"/>
                  </a:solidFill>
                  <a:latin typeface="Calibri" panose="020F0502020204030204" pitchFamily="34" charset="0"/>
                  <a:ea typeface="SimSun" panose="02010600030101010101" pitchFamily="2" charset="-122"/>
                </a:rPr>
                <a:t>UGu</a:t>
              </a:r>
              <a:endParaRPr lang="en-ZA" altLang="en-US" sz="1600">
                <a:solidFill>
                  <a:srgbClr val="000000"/>
                </a:solidFill>
                <a:latin typeface="Calibri" panose="020F0502020204030204" pitchFamily="34" charset="0"/>
              </a:endParaRPr>
            </a:p>
            <a:p>
              <a:pPr algn="ctr" eaLnBrk="1" fontAlgn="ctr" hangingPunct="1">
                <a:buFont typeface="Arial" panose="020B0604020202020204" pitchFamily="34" charset="0"/>
                <a:buNone/>
              </a:pPr>
              <a:r>
                <a:rPr lang="en-US" altLang="en-US" sz="1600" b="1">
                  <a:solidFill>
                    <a:srgbClr val="000000"/>
                  </a:solidFill>
                  <a:latin typeface="Calibri" panose="020F0502020204030204" pitchFamily="34" charset="0"/>
                  <a:ea typeface="SimSun" panose="02010600030101010101" pitchFamily="2" charset="-122"/>
                </a:rPr>
                <a:t>Amajuba</a:t>
              </a:r>
              <a:endParaRPr lang="en-ZA" altLang="en-US" sz="1600">
                <a:solidFill>
                  <a:srgbClr val="000000"/>
                </a:solidFill>
                <a:latin typeface="Calibri" panose="020F0502020204030204" pitchFamily="34" charset="0"/>
              </a:endParaRPr>
            </a:p>
            <a:p>
              <a:pPr marL="0" lvl="1" algn="just" eaLnBrk="1" hangingPunct="1">
                <a:spcAft>
                  <a:spcPct val="15000"/>
                </a:spcAft>
                <a:buFont typeface="Arial" panose="020B0604020202020204" pitchFamily="34" charset="0"/>
                <a:buChar char="•"/>
              </a:pPr>
              <a:endParaRPr lang="en-US" altLang="en-US" sz="1600">
                <a:solidFill>
                  <a:srgbClr val="000000"/>
                </a:solidFill>
                <a:latin typeface="Calibri" panose="020F0502020204030204" pitchFamily="34" charset="0"/>
              </a:endParaRPr>
            </a:p>
          </p:txBody>
        </p:sp>
        <p:sp>
          <p:nvSpPr>
            <p:cNvPr id="11" name="Freeform 5">
              <a:extLst>
                <a:ext uri="{FF2B5EF4-FFF2-40B4-BE49-F238E27FC236}">
                  <a16:creationId xmlns:a16="http://schemas.microsoft.com/office/drawing/2014/main" id="{69903F6C-849F-D175-2ECE-626948B2526D}"/>
                </a:ext>
              </a:extLst>
            </p:cNvPr>
            <p:cNvSpPr/>
            <p:nvPr/>
          </p:nvSpPr>
          <p:spPr>
            <a:xfrm>
              <a:off x="9229295" y="779894"/>
              <a:ext cx="3432010" cy="2222684"/>
            </a:xfrm>
            <a:custGeom>
              <a:avLst/>
              <a:gdLst>
                <a:gd name="connsiteX0" fmla="*/ 0 w 2492741"/>
                <a:gd name="connsiteY0" fmla="*/ 197569 h 1975693"/>
                <a:gd name="connsiteX1" fmla="*/ 197569 w 2492741"/>
                <a:gd name="connsiteY1" fmla="*/ 0 h 1975693"/>
                <a:gd name="connsiteX2" fmla="*/ 2295172 w 2492741"/>
                <a:gd name="connsiteY2" fmla="*/ 0 h 1975693"/>
                <a:gd name="connsiteX3" fmla="*/ 2492741 w 2492741"/>
                <a:gd name="connsiteY3" fmla="*/ 197569 h 1975693"/>
                <a:gd name="connsiteX4" fmla="*/ 2492741 w 2492741"/>
                <a:gd name="connsiteY4" fmla="*/ 1778124 h 1975693"/>
                <a:gd name="connsiteX5" fmla="*/ 2295172 w 2492741"/>
                <a:gd name="connsiteY5" fmla="*/ 1975693 h 1975693"/>
                <a:gd name="connsiteX6" fmla="*/ 197569 w 2492741"/>
                <a:gd name="connsiteY6" fmla="*/ 1975693 h 1975693"/>
                <a:gd name="connsiteX7" fmla="*/ 0 w 2492741"/>
                <a:gd name="connsiteY7" fmla="*/ 1778124 h 1975693"/>
                <a:gd name="connsiteX8" fmla="*/ 0 w 2492741"/>
                <a:gd name="connsiteY8" fmla="*/ 197569 h 197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2741" h="1975693">
                  <a:moveTo>
                    <a:pt x="0" y="197569"/>
                  </a:moveTo>
                  <a:cubicBezTo>
                    <a:pt x="0" y="88455"/>
                    <a:pt x="88455" y="0"/>
                    <a:pt x="197569" y="0"/>
                  </a:cubicBezTo>
                  <a:lnTo>
                    <a:pt x="2295172" y="0"/>
                  </a:lnTo>
                  <a:cubicBezTo>
                    <a:pt x="2404286" y="0"/>
                    <a:pt x="2492741" y="88455"/>
                    <a:pt x="2492741" y="197569"/>
                  </a:cubicBezTo>
                  <a:lnTo>
                    <a:pt x="2492741" y="1778124"/>
                  </a:lnTo>
                  <a:cubicBezTo>
                    <a:pt x="2492741" y="1887238"/>
                    <a:pt x="2404286" y="1975693"/>
                    <a:pt x="2295172" y="1975693"/>
                  </a:cubicBezTo>
                  <a:lnTo>
                    <a:pt x="197569" y="1975693"/>
                  </a:lnTo>
                  <a:cubicBezTo>
                    <a:pt x="88455" y="1975693"/>
                    <a:pt x="0" y="1887238"/>
                    <a:pt x="0" y="1778124"/>
                  </a:cubicBezTo>
                  <a:lnTo>
                    <a:pt x="0" y="197569"/>
                  </a:lnTo>
                  <a:close/>
                </a:path>
              </a:pathLst>
            </a:custGeom>
            <a:solidFill>
              <a:sysClr val="window" lastClr="FFFFFF">
                <a:alpha val="90000"/>
                <a:hueOff val="0"/>
                <a:satOff val="0"/>
                <a:lumOff val="0"/>
                <a:alphaOff val="0"/>
              </a:sysClr>
            </a:solidFill>
            <a:ln w="12700" cap="flat" cmpd="sng" algn="ctr">
              <a:solidFill>
                <a:srgbClr val="ED7D31"/>
              </a:solidFill>
              <a:prstDash val="solid"/>
              <a:miter lim="800000"/>
            </a:ln>
            <a:effectLst/>
          </p:spPr>
          <p:txBody>
            <a:bodyPr lIns="836942" tIns="89120" rIns="89121" bIns="583043" spcCol="1270"/>
            <a:lstStyle/>
            <a:p>
              <a:pPr marL="0" lvl="1" defTabSz="533400" eaLnBrk="1" fontAlgn="auto" hangingPunct="1">
                <a:lnSpc>
                  <a:spcPct val="90000"/>
                </a:lnSpc>
                <a:spcAft>
                  <a:spcPct val="15000"/>
                </a:spcAft>
                <a:defRPr/>
              </a:pPr>
              <a:r>
                <a:rPr lang="en-US" kern="0" dirty="0">
                  <a:solidFill>
                    <a:prstClr val="black">
                      <a:hueOff val="0"/>
                      <a:satOff val="0"/>
                      <a:lumOff val="0"/>
                      <a:alphaOff val="0"/>
                    </a:prstClr>
                  </a:solidFill>
                  <a:latin typeface="Arial" charset="0"/>
                  <a:ea typeface="+mn-ea"/>
                  <a:cs typeface="Arial" charset="0"/>
                  <a:sym typeface="+mn-ea"/>
                </a:rPr>
                <a:t>Department of Agriculture, Department of Education schools); Department of Transport; Social Development; ESKOM and Department of Human Settlements</a:t>
              </a:r>
            </a:p>
          </p:txBody>
        </p:sp>
        <p:sp>
          <p:nvSpPr>
            <p:cNvPr id="32780" name="Freeform 6">
              <a:extLst>
                <a:ext uri="{FF2B5EF4-FFF2-40B4-BE49-F238E27FC236}">
                  <a16:creationId xmlns:a16="http://schemas.microsoft.com/office/drawing/2014/main" id="{FF65DAEB-A7E8-2DD1-9D98-569BCF3457DD}"/>
                </a:ext>
              </a:extLst>
            </p:cNvPr>
            <p:cNvSpPr>
              <a:spLocks noChangeArrowheads="1"/>
            </p:cNvSpPr>
            <p:nvPr/>
          </p:nvSpPr>
          <p:spPr bwMode="auto">
            <a:xfrm>
              <a:off x="1580858" y="839459"/>
              <a:ext cx="3417671" cy="2664209"/>
            </a:xfrm>
            <a:custGeom>
              <a:avLst/>
              <a:gdLst>
                <a:gd name="T0" fmla="*/ 0 w 2837251"/>
                <a:gd name="T1" fmla="*/ 258924 h 2689677"/>
                <a:gd name="T2" fmla="*/ 566279 w 2837251"/>
                <a:gd name="T3" fmla="*/ 0 h 2689677"/>
                <a:gd name="T4" fmla="*/ 5407202 w 2837251"/>
                <a:gd name="T5" fmla="*/ 0 h 2689677"/>
                <a:gd name="T6" fmla="*/ 5973486 w 2837251"/>
                <a:gd name="T7" fmla="*/ 258924 h 2689677"/>
                <a:gd name="T8" fmla="*/ 5973486 w 2837251"/>
                <a:gd name="T9" fmla="*/ 2330319 h 2689677"/>
                <a:gd name="T10" fmla="*/ 5407202 w 2837251"/>
                <a:gd name="T11" fmla="*/ 2589244 h 2689677"/>
                <a:gd name="T12" fmla="*/ 566279 w 2837251"/>
                <a:gd name="T13" fmla="*/ 2589244 h 2689677"/>
                <a:gd name="T14" fmla="*/ 0 w 2837251"/>
                <a:gd name="T15" fmla="*/ 2330319 h 2689677"/>
                <a:gd name="T16" fmla="*/ 0 w 2837251"/>
                <a:gd name="T17" fmla="*/ 258924 h 2689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37251"/>
                <a:gd name="T28" fmla="*/ 0 h 2689677"/>
                <a:gd name="T29" fmla="*/ 2837251 w 2837251"/>
                <a:gd name="T30" fmla="*/ 2689677 h 26896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37251" h="2689677">
                  <a:moveTo>
                    <a:pt x="0" y="268968"/>
                  </a:moveTo>
                  <a:cubicBezTo>
                    <a:pt x="0" y="120421"/>
                    <a:pt x="120421" y="0"/>
                    <a:pt x="268968" y="0"/>
                  </a:cubicBezTo>
                  <a:lnTo>
                    <a:pt x="2568283" y="0"/>
                  </a:lnTo>
                  <a:cubicBezTo>
                    <a:pt x="2716830" y="0"/>
                    <a:pt x="2837251" y="120421"/>
                    <a:pt x="2837251" y="268968"/>
                  </a:cubicBezTo>
                  <a:lnTo>
                    <a:pt x="2837251" y="2420709"/>
                  </a:lnTo>
                  <a:cubicBezTo>
                    <a:pt x="2837251" y="2569256"/>
                    <a:pt x="2716830" y="2689677"/>
                    <a:pt x="2568283" y="2689677"/>
                  </a:cubicBezTo>
                  <a:lnTo>
                    <a:pt x="268968" y="2689677"/>
                  </a:lnTo>
                  <a:cubicBezTo>
                    <a:pt x="120421" y="2689677"/>
                    <a:pt x="0" y="2569256"/>
                    <a:pt x="0" y="2420709"/>
                  </a:cubicBezTo>
                  <a:lnTo>
                    <a:pt x="0" y="268968"/>
                  </a:lnTo>
                  <a:close/>
                </a:path>
              </a:pathLst>
            </a:custGeom>
            <a:solidFill>
              <a:srgbClr val="FFFFFF">
                <a:alpha val="89803"/>
              </a:srgbClr>
            </a:solidFill>
            <a:ln w="12700">
              <a:solidFill>
                <a:srgbClr val="C55A11"/>
              </a:solidFill>
              <a:miter lim="800000"/>
              <a:headEnd/>
              <a:tailEnd/>
            </a:ln>
          </p:spPr>
          <p:txBody>
            <a:bodyPr lIns="103890" tIns="103890" rIns="955066" bIns="776309"/>
            <a:lstStyle>
              <a:lvl1pPr marL="342900" indent="-342900" defTabSz="533400">
                <a:defRPr>
                  <a:solidFill>
                    <a:schemeClr val="tx1"/>
                  </a:solidFill>
                  <a:latin typeface="Arial" panose="020B0604020202020204" pitchFamily="34" charset="0"/>
                  <a:ea typeface="DejaVu Sans"/>
                  <a:cs typeface="DejaVu Sans"/>
                </a:defRPr>
              </a:lvl1pPr>
              <a:lvl2pPr marL="114300" defTabSz="533400">
                <a:defRPr>
                  <a:solidFill>
                    <a:schemeClr val="tx1"/>
                  </a:solidFill>
                  <a:latin typeface="Arial" panose="020B0604020202020204" pitchFamily="34" charset="0"/>
                  <a:ea typeface="DejaVu Sans"/>
                  <a:cs typeface="DejaVu Sans"/>
                </a:defRPr>
              </a:lvl2pPr>
              <a:lvl3pPr marL="1143000" indent="-228600" defTabSz="533400">
                <a:defRPr>
                  <a:solidFill>
                    <a:schemeClr val="tx1"/>
                  </a:solidFill>
                  <a:latin typeface="Arial" panose="020B0604020202020204" pitchFamily="34" charset="0"/>
                  <a:ea typeface="DejaVu Sans"/>
                  <a:cs typeface="DejaVu Sans"/>
                </a:defRPr>
              </a:lvl3pPr>
              <a:lvl4pPr marL="1600200" indent="-228600" defTabSz="533400">
                <a:defRPr>
                  <a:solidFill>
                    <a:schemeClr val="tx1"/>
                  </a:solidFill>
                  <a:latin typeface="Arial" panose="020B0604020202020204" pitchFamily="34" charset="0"/>
                  <a:ea typeface="DejaVu Sans"/>
                  <a:cs typeface="DejaVu Sans"/>
                </a:defRPr>
              </a:lvl4pPr>
              <a:lvl5pPr marL="2057400" indent="-228600" defTabSz="533400">
                <a:defRPr>
                  <a:solidFill>
                    <a:schemeClr val="tx1"/>
                  </a:solidFill>
                  <a:latin typeface="Arial" panose="020B0604020202020204" pitchFamily="34" charset="0"/>
                  <a:ea typeface="DejaVu Sans"/>
                  <a:cs typeface="DejaVu Sans"/>
                </a:defRPr>
              </a:lvl5pPr>
              <a:lvl6pPr marL="2514600" indent="-228600" defTabSz="5334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defTabSz="5334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defTabSz="5334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defTabSz="5334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lvl="1" algn="just" eaLnBrk="1" hangingPunct="1">
                <a:lnSpc>
                  <a:spcPct val="90000"/>
                </a:lnSpc>
                <a:spcAft>
                  <a:spcPct val="15000"/>
                </a:spcAft>
                <a:buFont typeface="Arial" panose="020B0604020202020204" pitchFamily="34" charset="0"/>
                <a:buChar char="•"/>
              </a:pPr>
              <a:endParaRPr lang="en-US" altLang="en-US" sz="1200">
                <a:solidFill>
                  <a:srgbClr val="000000"/>
                </a:solidFill>
                <a:latin typeface="Calibri" panose="020F0502020204030204" pitchFamily="34" charset="0"/>
              </a:endParaRPr>
            </a:p>
            <a:p>
              <a:pPr lvl="1" algn="just" eaLnBrk="1" hangingPunct="1">
                <a:lnSpc>
                  <a:spcPct val="90000"/>
                </a:lnSpc>
                <a:spcAft>
                  <a:spcPct val="15000"/>
                </a:spcAft>
                <a:buFont typeface="Arial" panose="020B0604020202020204" pitchFamily="34" charset="0"/>
                <a:buChar char="•"/>
              </a:pPr>
              <a:r>
                <a:rPr lang="en-US" altLang="en-US" sz="1600">
                  <a:solidFill>
                    <a:srgbClr val="000000"/>
                  </a:solidFill>
                  <a:latin typeface="Calibri" panose="020F0502020204030204" pitchFamily="34" charset="0"/>
                  <a:cs typeface="Arial" panose="020B0604020202020204" pitchFamily="34" charset="0"/>
                </a:rPr>
                <a:t>A total of </a:t>
              </a:r>
              <a:r>
                <a:rPr lang="en-US" altLang="en-US" sz="1600" b="1">
                  <a:solidFill>
                    <a:srgbClr val="FF0000"/>
                  </a:solidFill>
                  <a:latin typeface="Calibri" panose="020F0502020204030204" pitchFamily="34" charset="0"/>
                  <a:cs typeface="Arial" panose="020B0604020202020204" pitchFamily="34" charset="0"/>
                </a:rPr>
                <a:t>85280 </a:t>
              </a:r>
              <a:r>
                <a:rPr lang="en-US" altLang="en-US" sz="1600">
                  <a:latin typeface="Calibri" panose="020F0502020204030204" pitchFamily="34" charset="0"/>
                  <a:cs typeface="Arial" panose="020B0604020202020204" pitchFamily="34" charset="0"/>
                </a:rPr>
                <a:t>people </a:t>
              </a:r>
              <a:r>
                <a:rPr lang="en-US" altLang="en-US" sz="1600">
                  <a:solidFill>
                    <a:srgbClr val="000000"/>
                  </a:solidFill>
                  <a:latin typeface="Calibri" panose="020F0502020204030204" pitchFamily="34" charset="0"/>
                  <a:cs typeface="Arial" panose="020B0604020202020204" pitchFamily="34" charset="0"/>
                </a:rPr>
                <a:t>has been affected.</a:t>
              </a:r>
            </a:p>
            <a:p>
              <a:pPr lvl="1" algn="just" eaLnBrk="1" hangingPunct="1">
                <a:lnSpc>
                  <a:spcPct val="90000"/>
                </a:lnSpc>
                <a:spcAft>
                  <a:spcPct val="15000"/>
                </a:spcAft>
                <a:buFont typeface="Arial" panose="020B0604020202020204" pitchFamily="34" charset="0"/>
                <a:buChar char="•"/>
              </a:pPr>
              <a:r>
                <a:rPr lang="en-US" altLang="en-US" sz="1600">
                  <a:solidFill>
                    <a:srgbClr val="000000"/>
                  </a:solidFill>
                  <a:latin typeface="Calibri" panose="020F0502020204030204" pitchFamily="34" charset="0"/>
                  <a:cs typeface="Arial" panose="020B0604020202020204" pitchFamily="34" charset="0"/>
                </a:rPr>
                <a:t>A total of </a:t>
              </a:r>
              <a:r>
                <a:rPr lang="en-US" altLang="en-US" sz="1600" b="1">
                  <a:solidFill>
                    <a:srgbClr val="FF0000"/>
                  </a:solidFill>
                  <a:latin typeface="Calibri" panose="020F0502020204030204" pitchFamily="34" charset="0"/>
                  <a:cs typeface="Arial" panose="020B0604020202020204" pitchFamily="34" charset="0"/>
                </a:rPr>
                <a:t>448</a:t>
              </a:r>
              <a:r>
                <a:rPr lang="en-US" altLang="en-US" sz="1600">
                  <a:solidFill>
                    <a:srgbClr val="000000"/>
                  </a:solidFill>
                  <a:latin typeface="Calibri" panose="020F0502020204030204" pitchFamily="34" charset="0"/>
                  <a:cs typeface="Arial" panose="020B0604020202020204" pitchFamily="34" charset="0"/>
                </a:rPr>
                <a:t>  fatalities has been reported . </a:t>
              </a:r>
            </a:p>
            <a:p>
              <a:pPr lvl="1" algn="just" eaLnBrk="1" hangingPunct="1">
                <a:lnSpc>
                  <a:spcPct val="90000"/>
                </a:lnSpc>
                <a:spcAft>
                  <a:spcPct val="15000"/>
                </a:spcAft>
                <a:buFont typeface="Arial" panose="020B0604020202020204" pitchFamily="34" charset="0"/>
                <a:buChar char="•"/>
              </a:pPr>
              <a:r>
                <a:rPr lang="en-US" altLang="en-US" sz="1600">
                  <a:solidFill>
                    <a:srgbClr val="000000"/>
                  </a:solidFill>
                  <a:latin typeface="Calibri" panose="020F0502020204030204" pitchFamily="34" charset="0"/>
                  <a:cs typeface="Arial" panose="020B0604020202020204" pitchFamily="34" charset="0"/>
                </a:rPr>
                <a:t>A total of </a:t>
              </a:r>
              <a:r>
                <a:rPr lang="en-US" altLang="en-US" sz="1600" b="1">
                  <a:solidFill>
                    <a:srgbClr val="FF0000"/>
                  </a:solidFill>
                  <a:latin typeface="Calibri" panose="020F0502020204030204" pitchFamily="34" charset="0"/>
                  <a:cs typeface="Arial" panose="020B0604020202020204" pitchFamily="34" charset="0"/>
                </a:rPr>
                <a:t>88</a:t>
              </a:r>
              <a:r>
                <a:rPr lang="en-US" altLang="en-US" sz="1600">
                  <a:solidFill>
                    <a:srgbClr val="000000"/>
                  </a:solidFill>
                  <a:latin typeface="Calibri" panose="020F0502020204030204" pitchFamily="34" charset="0"/>
                  <a:cs typeface="Arial" panose="020B0604020202020204" pitchFamily="34" charset="0"/>
                </a:rPr>
                <a:t> missing people has been reported.</a:t>
              </a:r>
            </a:p>
            <a:p>
              <a:pPr lvl="1" algn="just" eaLnBrk="1" hangingPunct="1">
                <a:lnSpc>
                  <a:spcPct val="90000"/>
                </a:lnSpc>
                <a:spcAft>
                  <a:spcPct val="15000"/>
                </a:spcAft>
                <a:buFont typeface="Arial" panose="020B0604020202020204" pitchFamily="34" charset="0"/>
                <a:buChar char="•"/>
              </a:pPr>
              <a:r>
                <a:rPr lang="en-US" altLang="en-US" sz="1600">
                  <a:solidFill>
                    <a:srgbClr val="000000"/>
                  </a:solidFill>
                  <a:latin typeface="Calibri" panose="020F0502020204030204" pitchFamily="34" charset="0"/>
                  <a:cs typeface="Arial" panose="020B0604020202020204" pitchFamily="34" charset="0"/>
                </a:rPr>
                <a:t>A total of </a:t>
              </a:r>
              <a:r>
                <a:rPr lang="en-US" altLang="en-US" sz="1600" b="1">
                  <a:solidFill>
                    <a:srgbClr val="FF0000"/>
                  </a:solidFill>
                  <a:latin typeface="Calibri" panose="020F0502020204030204" pitchFamily="34" charset="0"/>
                  <a:cs typeface="Arial" panose="020B0604020202020204" pitchFamily="34" charset="0"/>
                </a:rPr>
                <a:t>6895 </a:t>
              </a:r>
              <a:r>
                <a:rPr lang="en-US" altLang="en-US" sz="1600">
                  <a:solidFill>
                    <a:srgbClr val="000000"/>
                  </a:solidFill>
                  <a:latin typeface="Calibri" panose="020F0502020204030204" pitchFamily="34" charset="0"/>
                  <a:cs typeface="Arial" panose="020B0604020202020204" pitchFamily="34" charset="0"/>
                </a:rPr>
                <a:t>are homeless.</a:t>
              </a:r>
            </a:p>
            <a:p>
              <a:pPr lvl="1" algn="just" eaLnBrk="1" hangingPunct="1">
                <a:lnSpc>
                  <a:spcPct val="90000"/>
                </a:lnSpc>
                <a:spcAft>
                  <a:spcPct val="15000"/>
                </a:spcAft>
                <a:buFont typeface="Arial" panose="020B0604020202020204" pitchFamily="34" charset="0"/>
                <a:buChar char="•"/>
              </a:pPr>
              <a:r>
                <a:rPr lang="en-US" altLang="en-US" sz="1600">
                  <a:solidFill>
                    <a:srgbClr val="000000"/>
                  </a:solidFill>
                  <a:latin typeface="Calibri" panose="020F0502020204030204" pitchFamily="34" charset="0"/>
                  <a:cs typeface="Arial" panose="020B0604020202020204" pitchFamily="34" charset="0"/>
                </a:rPr>
                <a:t>A total 0f </a:t>
              </a:r>
              <a:r>
                <a:rPr lang="en-US" altLang="en-US" sz="1600" b="1">
                  <a:solidFill>
                    <a:srgbClr val="FF0000"/>
                  </a:solidFill>
                  <a:latin typeface="Calibri" panose="020F0502020204030204" pitchFamily="34" charset="0"/>
                  <a:cs typeface="Arial" panose="020B0604020202020204" pitchFamily="34" charset="0"/>
                </a:rPr>
                <a:t>50 </a:t>
              </a:r>
              <a:r>
                <a:rPr lang="en-US" altLang="en-US" sz="1600">
                  <a:solidFill>
                    <a:srgbClr val="000000"/>
                  </a:solidFill>
                  <a:latin typeface="Calibri" panose="020F0502020204030204" pitchFamily="34" charset="0"/>
                  <a:cs typeface="Arial" panose="020B0604020202020204" pitchFamily="34" charset="0"/>
                </a:rPr>
                <a:t>were reported injured </a:t>
              </a:r>
            </a:p>
            <a:p>
              <a:pPr lvl="1" algn="just" eaLnBrk="1" hangingPunct="1">
                <a:lnSpc>
                  <a:spcPct val="90000"/>
                </a:lnSpc>
                <a:spcAft>
                  <a:spcPct val="15000"/>
                </a:spcAft>
                <a:buFont typeface="Arial" panose="020B0604020202020204" pitchFamily="34" charset="0"/>
                <a:buChar char="•"/>
              </a:pPr>
              <a:endParaRPr lang="en-US" altLang="en-US" sz="1600">
                <a:solidFill>
                  <a:srgbClr val="000000"/>
                </a:solidFill>
                <a:latin typeface="Calibri" panose="020F0502020204030204" pitchFamily="34" charset="0"/>
              </a:endParaRPr>
            </a:p>
          </p:txBody>
        </p:sp>
        <p:sp>
          <p:nvSpPr>
            <p:cNvPr id="13" name="Freeform 7">
              <a:extLst>
                <a:ext uri="{FF2B5EF4-FFF2-40B4-BE49-F238E27FC236}">
                  <a16:creationId xmlns:a16="http://schemas.microsoft.com/office/drawing/2014/main" id="{F8409642-8B2A-85A1-49BF-4BF287A02F9A}"/>
                </a:ext>
              </a:extLst>
            </p:cNvPr>
            <p:cNvSpPr/>
            <p:nvPr/>
          </p:nvSpPr>
          <p:spPr>
            <a:xfrm>
              <a:off x="4342245" y="930313"/>
              <a:ext cx="2538353" cy="2446713"/>
            </a:xfrm>
            <a:custGeom>
              <a:avLst/>
              <a:gdLst>
                <a:gd name="connsiteX0" fmla="*/ 0 w 2233831"/>
                <a:gd name="connsiteY0" fmla="*/ 2233831 h 2233831"/>
                <a:gd name="connsiteX1" fmla="*/ 2233831 w 2233831"/>
                <a:gd name="connsiteY1" fmla="*/ 0 h 2233831"/>
                <a:gd name="connsiteX2" fmla="*/ 2233831 w 2233831"/>
                <a:gd name="connsiteY2" fmla="*/ 2233831 h 2233831"/>
                <a:gd name="connsiteX3" fmla="*/ 0 w 2233831"/>
                <a:gd name="connsiteY3" fmla="*/ 2233831 h 2233831"/>
              </a:gdLst>
              <a:ahLst/>
              <a:cxnLst>
                <a:cxn ang="0">
                  <a:pos x="connsiteX0" y="connsiteY0"/>
                </a:cxn>
                <a:cxn ang="0">
                  <a:pos x="connsiteX1" y="connsiteY1"/>
                </a:cxn>
                <a:cxn ang="0">
                  <a:pos x="connsiteX2" y="connsiteY2"/>
                </a:cxn>
                <a:cxn ang="0">
                  <a:pos x="connsiteX3" y="connsiteY3"/>
                </a:cxn>
              </a:cxnLst>
              <a:rect l="l" t="t" r="r" b="b"/>
              <a:pathLst>
                <a:path w="2233831" h="2233831">
                  <a:moveTo>
                    <a:pt x="0" y="2233831"/>
                  </a:moveTo>
                  <a:cubicBezTo>
                    <a:pt x="0" y="1000120"/>
                    <a:pt x="1000120" y="0"/>
                    <a:pt x="2233831" y="0"/>
                  </a:cubicBezTo>
                  <a:lnTo>
                    <a:pt x="2233831" y="2233831"/>
                  </a:lnTo>
                  <a:lnTo>
                    <a:pt x="0" y="2233831"/>
                  </a:lnTo>
                  <a:close/>
                </a:path>
              </a:pathLst>
            </a:cu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p:spPr>
          <p:txBody>
            <a:bodyPr lIns="824962" tIns="824962" rIns="170688" bIns="170688" spcCol="1270" anchor="ctr"/>
            <a:lstStyle/>
            <a:p>
              <a:pPr algn="ctr" eaLnBrk="1" hangingPunct="1">
                <a:buFont typeface="Arial" panose="020B0604020202020204" pitchFamily="34" charset="0"/>
                <a:buNone/>
                <a:defRPr/>
              </a:pPr>
              <a:r>
                <a:rPr sz="2000" noProof="1">
                  <a:solidFill>
                    <a:srgbClr val="FFFFFF"/>
                  </a:solidFill>
                  <a:latin typeface="Calibri" pitchFamily="34" charset="0"/>
                  <a:cs typeface="+mn-ea"/>
                  <a:sym typeface="+mn-ea"/>
                </a:rPr>
                <a:t>Total number of people affected</a:t>
              </a:r>
            </a:p>
            <a:p>
              <a:pPr algn="just" eaLnBrk="1" hangingPunct="1">
                <a:buFont typeface="Arial" panose="020B0604020202020204" pitchFamily="34" charset="0"/>
                <a:buNone/>
                <a:defRPr/>
              </a:pPr>
              <a:endParaRPr noProof="1">
                <a:solidFill>
                  <a:srgbClr val="FFFFFF"/>
                </a:solidFill>
                <a:latin typeface="Calibri" pitchFamily="34" charset="0"/>
                <a:cs typeface="+mn-ea"/>
                <a:sym typeface="+mn-ea"/>
              </a:endParaRPr>
            </a:p>
          </p:txBody>
        </p:sp>
        <p:sp>
          <p:nvSpPr>
            <p:cNvPr id="14" name="Freeform 8">
              <a:extLst>
                <a:ext uri="{FF2B5EF4-FFF2-40B4-BE49-F238E27FC236}">
                  <a16:creationId xmlns:a16="http://schemas.microsoft.com/office/drawing/2014/main" id="{5AD06748-7591-5FC5-6D7F-31D8DBCCD4AE}"/>
                </a:ext>
              </a:extLst>
            </p:cNvPr>
            <p:cNvSpPr/>
            <p:nvPr/>
          </p:nvSpPr>
          <p:spPr>
            <a:xfrm>
              <a:off x="7041426" y="930313"/>
              <a:ext cx="2538352" cy="2446713"/>
            </a:xfrm>
            <a:custGeom>
              <a:avLst/>
              <a:gdLst>
                <a:gd name="connsiteX0" fmla="*/ 0 w 2233831"/>
                <a:gd name="connsiteY0" fmla="*/ 2233831 h 2233831"/>
                <a:gd name="connsiteX1" fmla="*/ 2233831 w 2233831"/>
                <a:gd name="connsiteY1" fmla="*/ 0 h 2233831"/>
                <a:gd name="connsiteX2" fmla="*/ 2233831 w 2233831"/>
                <a:gd name="connsiteY2" fmla="*/ 2233831 h 2233831"/>
                <a:gd name="connsiteX3" fmla="*/ 0 w 2233831"/>
                <a:gd name="connsiteY3" fmla="*/ 2233831 h 2233831"/>
              </a:gdLst>
              <a:ahLst/>
              <a:cxnLst>
                <a:cxn ang="0">
                  <a:pos x="connsiteX0" y="connsiteY0"/>
                </a:cxn>
                <a:cxn ang="0">
                  <a:pos x="connsiteX1" y="connsiteY1"/>
                </a:cxn>
                <a:cxn ang="0">
                  <a:pos x="connsiteX2" y="connsiteY2"/>
                </a:cxn>
                <a:cxn ang="0">
                  <a:pos x="connsiteX3" y="connsiteY3"/>
                </a:cxn>
              </a:cxnLst>
              <a:rect l="l" t="t" r="r" b="b"/>
              <a:pathLst>
                <a:path w="2233831" h="2233831">
                  <a:moveTo>
                    <a:pt x="0" y="0"/>
                  </a:moveTo>
                  <a:cubicBezTo>
                    <a:pt x="1233711" y="0"/>
                    <a:pt x="2233831" y="1000120"/>
                    <a:pt x="2233831" y="2233831"/>
                  </a:cubicBezTo>
                  <a:lnTo>
                    <a:pt x="0" y="2233831"/>
                  </a:lnTo>
                  <a:lnTo>
                    <a:pt x="0" y="0"/>
                  </a:lnTo>
                  <a:close/>
                </a:path>
              </a:pathLst>
            </a:cu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p:spPr>
          <p:txBody>
            <a:bodyPr lIns="149352" tIns="803626" rIns="803626" bIns="149352" spcCol="1270" anchor="ctr"/>
            <a:lstStyle/>
            <a:p>
              <a:pPr algn="ctr" eaLnBrk="1" hangingPunct="1">
                <a:buFont typeface="Arial" panose="020B0604020202020204" pitchFamily="34" charset="0"/>
                <a:buNone/>
                <a:defRPr/>
              </a:pPr>
              <a:r>
                <a:rPr sz="2000" noProof="1">
                  <a:solidFill>
                    <a:srgbClr val="FFFFFF"/>
                  </a:solidFill>
                  <a:latin typeface="Calibri" pitchFamily="34" charset="0"/>
                  <a:cs typeface="+mn-ea"/>
                  <a:sym typeface="+mn-ea"/>
                </a:rPr>
                <a:t>Affected organs of state</a:t>
              </a:r>
            </a:p>
            <a:p>
              <a:pPr eaLnBrk="1" hangingPunct="1">
                <a:lnSpc>
                  <a:spcPct val="90000"/>
                </a:lnSpc>
                <a:spcAft>
                  <a:spcPct val="35000"/>
                </a:spcAft>
                <a:buFont typeface="Arial" panose="020B0604020202020204" pitchFamily="34" charset="0"/>
                <a:buNone/>
                <a:defRPr/>
              </a:pPr>
              <a:endParaRPr sz="2100" noProof="1">
                <a:solidFill>
                  <a:srgbClr val="FFFFFF"/>
                </a:solidFill>
                <a:latin typeface="Calibri" pitchFamily="34" charset="0"/>
                <a:cs typeface="+mn-ea"/>
                <a:sym typeface="+mn-ea"/>
              </a:endParaRPr>
            </a:p>
          </p:txBody>
        </p:sp>
        <p:sp>
          <p:nvSpPr>
            <p:cNvPr id="15" name="Freeform 9">
              <a:extLst>
                <a:ext uri="{FF2B5EF4-FFF2-40B4-BE49-F238E27FC236}">
                  <a16:creationId xmlns:a16="http://schemas.microsoft.com/office/drawing/2014/main" id="{79F6B507-B6E3-B64C-3241-AB5261B6243A}"/>
                </a:ext>
              </a:extLst>
            </p:cNvPr>
            <p:cNvSpPr/>
            <p:nvPr/>
          </p:nvSpPr>
          <p:spPr>
            <a:xfrm>
              <a:off x="7014116" y="3393028"/>
              <a:ext cx="2552007" cy="2448313"/>
            </a:xfrm>
            <a:custGeom>
              <a:avLst/>
              <a:gdLst>
                <a:gd name="connsiteX0" fmla="*/ 0 w 2233831"/>
                <a:gd name="connsiteY0" fmla="*/ 2233831 h 2233831"/>
                <a:gd name="connsiteX1" fmla="*/ 2233831 w 2233831"/>
                <a:gd name="connsiteY1" fmla="*/ 0 h 2233831"/>
                <a:gd name="connsiteX2" fmla="*/ 2233831 w 2233831"/>
                <a:gd name="connsiteY2" fmla="*/ 2233831 h 2233831"/>
                <a:gd name="connsiteX3" fmla="*/ 0 w 2233831"/>
                <a:gd name="connsiteY3" fmla="*/ 2233831 h 2233831"/>
              </a:gdLst>
              <a:ahLst/>
              <a:cxnLst>
                <a:cxn ang="0">
                  <a:pos x="connsiteX0" y="connsiteY0"/>
                </a:cxn>
                <a:cxn ang="0">
                  <a:pos x="connsiteX1" y="connsiteY1"/>
                </a:cxn>
                <a:cxn ang="0">
                  <a:pos x="connsiteX2" y="connsiteY2"/>
                </a:cxn>
                <a:cxn ang="0">
                  <a:pos x="connsiteX3" y="connsiteY3"/>
                </a:cxn>
              </a:cxnLst>
              <a:rect l="l" t="t" r="r" b="b"/>
              <a:pathLst>
                <a:path w="2233831" h="2233831">
                  <a:moveTo>
                    <a:pt x="2233831" y="0"/>
                  </a:moveTo>
                  <a:cubicBezTo>
                    <a:pt x="2233831" y="1233711"/>
                    <a:pt x="1233711" y="2233831"/>
                    <a:pt x="0" y="2233831"/>
                  </a:cubicBezTo>
                  <a:lnTo>
                    <a:pt x="0" y="0"/>
                  </a:lnTo>
                  <a:lnTo>
                    <a:pt x="2233831" y="0"/>
                  </a:lnTo>
                  <a:close/>
                </a:path>
              </a:pathLst>
            </a:cu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p:spPr>
          <p:txBody>
            <a:bodyPr lIns="149352" tIns="149353" rIns="803626" bIns="803626" spcCol="1270" anchor="ctr"/>
            <a:lstStyle/>
            <a:p>
              <a:pPr algn="ctr" eaLnBrk="1" hangingPunct="1">
                <a:buFont typeface="Arial" panose="020B0604020202020204" pitchFamily="34" charset="0"/>
                <a:buNone/>
                <a:defRPr/>
              </a:pPr>
              <a:r>
                <a:rPr sz="2000" noProof="1">
                  <a:solidFill>
                    <a:srgbClr val="FFFFFF"/>
                  </a:solidFill>
                  <a:latin typeface="Calibri" pitchFamily="34" charset="0"/>
                  <a:cs typeface="+mn-ea"/>
                  <a:sym typeface="+mn-ea"/>
                </a:rPr>
                <a:t>Affected Districts</a:t>
              </a:r>
            </a:p>
            <a:p>
              <a:pPr algn="ctr" eaLnBrk="1" hangingPunct="1">
                <a:lnSpc>
                  <a:spcPct val="90000"/>
                </a:lnSpc>
                <a:spcAft>
                  <a:spcPct val="35000"/>
                </a:spcAft>
                <a:buFont typeface="Arial" panose="020B0604020202020204" pitchFamily="34" charset="0"/>
                <a:buNone/>
                <a:defRPr/>
              </a:pPr>
              <a:endParaRPr sz="2100" noProof="1">
                <a:solidFill>
                  <a:srgbClr val="FFFFFF"/>
                </a:solidFill>
                <a:latin typeface="Calibri" pitchFamily="34" charset="0"/>
                <a:cs typeface="+mn-ea"/>
                <a:sym typeface="+mn-ea"/>
              </a:endParaRPr>
            </a:p>
          </p:txBody>
        </p:sp>
        <p:sp>
          <p:nvSpPr>
            <p:cNvPr id="32784" name="Circular Arrow 11">
              <a:extLst>
                <a:ext uri="{FF2B5EF4-FFF2-40B4-BE49-F238E27FC236}">
                  <a16:creationId xmlns:a16="http://schemas.microsoft.com/office/drawing/2014/main" id="{94962E38-32BE-5E5A-34A4-3561F7B74089}"/>
                </a:ext>
              </a:extLst>
            </p:cNvPr>
            <p:cNvSpPr>
              <a:spLocks noChangeArrowheads="1"/>
            </p:cNvSpPr>
            <p:nvPr/>
          </p:nvSpPr>
          <p:spPr bwMode="auto">
            <a:xfrm rot="10800000">
              <a:off x="5710367" y="3222640"/>
              <a:ext cx="771265" cy="670665"/>
            </a:xfrm>
            <a:custGeom>
              <a:avLst/>
              <a:gdLst>
                <a:gd name="T0" fmla="*/ 41916 w 771265"/>
                <a:gd name="T1" fmla="*/ 335332 h 670665"/>
                <a:gd name="T2" fmla="*/ 385631 w 771265"/>
                <a:gd name="T3" fmla="*/ 41917 h 670665"/>
                <a:gd name="T4" fmla="*/ 710387 w 771265"/>
                <a:gd name="T5" fmla="*/ 238986 h 670665"/>
                <a:gd name="T6" fmla="*/ 748303 w 771265"/>
                <a:gd name="T7" fmla="*/ 239110 h 670665"/>
                <a:gd name="T8" fmla="*/ 687431 w 771265"/>
                <a:gd name="T9" fmla="*/ 335332 h 670665"/>
                <a:gd name="T10" fmla="*/ 580636 w 771265"/>
                <a:gd name="T11" fmla="*/ 239110 h 670665"/>
                <a:gd name="T12" fmla="*/ 616506 w 771265"/>
                <a:gd name="T13" fmla="*/ 239110 h 670665"/>
                <a:gd name="T14" fmla="*/ 385632 w 771265"/>
                <a:gd name="T15" fmla="*/ 125750 h 670665"/>
                <a:gd name="T16" fmla="*/ 125750 w 771265"/>
                <a:gd name="T17" fmla="*/ 335332 h 6706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1265"/>
                <a:gd name="T28" fmla="*/ 0 h 670665"/>
                <a:gd name="T29" fmla="*/ 771265 w 771265"/>
                <a:gd name="T30" fmla="*/ 670665 h 6706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1265" h="670665">
                  <a:moveTo>
                    <a:pt x="41916" y="335332"/>
                  </a:moveTo>
                  <a:cubicBezTo>
                    <a:pt x="41916" y="173283"/>
                    <a:pt x="195802" y="41917"/>
                    <a:pt x="385631" y="41917"/>
                  </a:cubicBezTo>
                  <a:cubicBezTo>
                    <a:pt x="535949" y="41917"/>
                    <a:pt x="663729" y="124289"/>
                    <a:pt x="710387" y="238986"/>
                  </a:cubicBezTo>
                  <a:lnTo>
                    <a:pt x="748303" y="239110"/>
                  </a:lnTo>
                  <a:lnTo>
                    <a:pt x="687431" y="335332"/>
                  </a:lnTo>
                  <a:lnTo>
                    <a:pt x="580636" y="239110"/>
                  </a:lnTo>
                  <a:lnTo>
                    <a:pt x="616506" y="239110"/>
                  </a:lnTo>
                  <a:cubicBezTo>
                    <a:pt x="573294" y="171748"/>
                    <a:pt x="486124" y="125750"/>
                    <a:pt x="385632" y="125750"/>
                  </a:cubicBezTo>
                  <a:cubicBezTo>
                    <a:pt x="242103" y="125750"/>
                    <a:pt x="125750" y="219583"/>
                    <a:pt x="125750" y="335332"/>
                  </a:cubicBezTo>
                  <a:lnTo>
                    <a:pt x="41916" y="335332"/>
                  </a:lnTo>
                  <a:close/>
                </a:path>
              </a:pathLst>
            </a:custGeom>
            <a:solidFill>
              <a:srgbClr val="B5CBE7"/>
            </a:solidFill>
            <a:ln w="12700">
              <a:solidFill>
                <a:srgbClr val="FFFFFF"/>
              </a:solidFill>
              <a:miter lim="800000"/>
              <a:headEnd/>
              <a:tailEnd/>
            </a:ln>
          </p:spPr>
          <p:txBody>
            <a:bodyPr/>
            <a:lstStyle/>
            <a:p>
              <a:endParaRPr lang="en-ZA"/>
            </a:p>
          </p:txBody>
        </p:sp>
      </p:grpSp>
      <p:sp>
        <p:nvSpPr>
          <p:cNvPr id="19" name="Freeform 9">
            <a:extLst>
              <a:ext uri="{FF2B5EF4-FFF2-40B4-BE49-F238E27FC236}">
                <a16:creationId xmlns:a16="http://schemas.microsoft.com/office/drawing/2014/main" id="{AC11B163-5361-1B53-D7D2-8B6F5CEC7840}"/>
              </a:ext>
            </a:extLst>
          </p:cNvPr>
          <p:cNvSpPr/>
          <p:nvPr/>
        </p:nvSpPr>
        <p:spPr>
          <a:xfrm rot="5400000">
            <a:off x="3296298" y="3205229"/>
            <a:ext cx="2354971" cy="2669760"/>
          </a:xfrm>
          <a:custGeom>
            <a:avLst/>
            <a:gdLst>
              <a:gd name="connsiteX0" fmla="*/ 0 w 2233831"/>
              <a:gd name="connsiteY0" fmla="*/ 2233831 h 2233831"/>
              <a:gd name="connsiteX1" fmla="*/ 2233831 w 2233831"/>
              <a:gd name="connsiteY1" fmla="*/ 0 h 2233831"/>
              <a:gd name="connsiteX2" fmla="*/ 2233831 w 2233831"/>
              <a:gd name="connsiteY2" fmla="*/ 2233831 h 2233831"/>
              <a:gd name="connsiteX3" fmla="*/ 0 w 2233831"/>
              <a:gd name="connsiteY3" fmla="*/ 2233831 h 2233831"/>
            </a:gdLst>
            <a:ahLst/>
            <a:cxnLst>
              <a:cxn ang="0">
                <a:pos x="connsiteX0" y="connsiteY0"/>
              </a:cxn>
              <a:cxn ang="0">
                <a:pos x="connsiteX1" y="connsiteY1"/>
              </a:cxn>
              <a:cxn ang="0">
                <a:pos x="connsiteX2" y="connsiteY2"/>
              </a:cxn>
              <a:cxn ang="0">
                <a:pos x="connsiteX3" y="connsiteY3"/>
              </a:cxn>
            </a:cxnLst>
            <a:rect l="l" t="t" r="r" b="b"/>
            <a:pathLst>
              <a:path w="2233831" h="2233831">
                <a:moveTo>
                  <a:pt x="2233831" y="0"/>
                </a:moveTo>
                <a:cubicBezTo>
                  <a:pt x="2233831" y="1233711"/>
                  <a:pt x="1233711" y="2233831"/>
                  <a:pt x="0" y="2233831"/>
                </a:cubicBezTo>
                <a:lnTo>
                  <a:pt x="0" y="0"/>
                </a:lnTo>
                <a:lnTo>
                  <a:pt x="2233831" y="0"/>
                </a:lnTo>
                <a:close/>
              </a:path>
            </a:pathLst>
          </a:custGeom>
          <a:solidFill>
            <a:schemeClr val="accent6">
              <a:lumMod val="75000"/>
            </a:schemeClr>
          </a:solidFill>
          <a:ln w="12700" cap="flat" cmpd="sng" algn="ctr">
            <a:solidFill>
              <a:sysClr val="window" lastClr="FFFFFF">
                <a:hueOff val="0"/>
                <a:satOff val="0"/>
                <a:lumOff val="0"/>
                <a:alphaOff val="0"/>
              </a:sysClr>
            </a:solidFill>
            <a:prstDash val="solid"/>
            <a:miter lim="800000"/>
          </a:ln>
          <a:effectLst/>
        </p:spPr>
        <p:txBody>
          <a:bodyPr vert="vert270" lIns="149352" tIns="149353" rIns="803626" bIns="803626" spcCol="1270" anchor="ctr"/>
          <a:lstStyle/>
          <a:p>
            <a:pPr algn="ctr" eaLnBrk="1" fontAlgn="auto" hangingPunct="1">
              <a:spcAft>
                <a:spcPts val="0"/>
              </a:spcAft>
              <a:defRPr/>
            </a:pPr>
            <a:r>
              <a:rPr lang="en-US" sz="2000" kern="0" dirty="0">
                <a:solidFill>
                  <a:prstClr val="white"/>
                </a:solidFill>
                <a:latin typeface="Calibri" pitchFamily="34" charset="0"/>
                <a:ea typeface="+mn-ea"/>
                <a:cs typeface="+mn-cs"/>
                <a:sym typeface="+mn-ea"/>
              </a:rPr>
              <a:t>Total number of households affected</a:t>
            </a:r>
          </a:p>
        </p:txBody>
      </p:sp>
      <p:sp>
        <p:nvSpPr>
          <p:cNvPr id="21" name="Freeform 6">
            <a:extLst>
              <a:ext uri="{FF2B5EF4-FFF2-40B4-BE49-F238E27FC236}">
                <a16:creationId xmlns:a16="http://schemas.microsoft.com/office/drawing/2014/main" id="{709246FC-88E3-A28F-1CBE-F84F42CCF253}"/>
              </a:ext>
            </a:extLst>
          </p:cNvPr>
          <p:cNvSpPr/>
          <p:nvPr/>
        </p:nvSpPr>
        <p:spPr>
          <a:xfrm>
            <a:off x="269875" y="4086225"/>
            <a:ext cx="3086100" cy="2452688"/>
          </a:xfrm>
          <a:custGeom>
            <a:avLst/>
            <a:gdLst>
              <a:gd name="connsiteX0" fmla="*/ 0 w 2837251"/>
              <a:gd name="connsiteY0" fmla="*/ 268968 h 2689677"/>
              <a:gd name="connsiteX1" fmla="*/ 268968 w 2837251"/>
              <a:gd name="connsiteY1" fmla="*/ 0 h 2689677"/>
              <a:gd name="connsiteX2" fmla="*/ 2568283 w 2837251"/>
              <a:gd name="connsiteY2" fmla="*/ 0 h 2689677"/>
              <a:gd name="connsiteX3" fmla="*/ 2837251 w 2837251"/>
              <a:gd name="connsiteY3" fmla="*/ 268968 h 2689677"/>
              <a:gd name="connsiteX4" fmla="*/ 2837251 w 2837251"/>
              <a:gd name="connsiteY4" fmla="*/ 2420709 h 2689677"/>
              <a:gd name="connsiteX5" fmla="*/ 2568283 w 2837251"/>
              <a:gd name="connsiteY5" fmla="*/ 2689677 h 2689677"/>
              <a:gd name="connsiteX6" fmla="*/ 268968 w 2837251"/>
              <a:gd name="connsiteY6" fmla="*/ 2689677 h 2689677"/>
              <a:gd name="connsiteX7" fmla="*/ 0 w 2837251"/>
              <a:gd name="connsiteY7" fmla="*/ 2420709 h 2689677"/>
              <a:gd name="connsiteX8" fmla="*/ 0 w 2837251"/>
              <a:gd name="connsiteY8" fmla="*/ 268968 h 268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7251" h="2689677">
                <a:moveTo>
                  <a:pt x="0" y="268968"/>
                </a:moveTo>
                <a:cubicBezTo>
                  <a:pt x="0" y="120421"/>
                  <a:pt x="120421" y="0"/>
                  <a:pt x="268968" y="0"/>
                </a:cubicBezTo>
                <a:lnTo>
                  <a:pt x="2568283" y="0"/>
                </a:lnTo>
                <a:cubicBezTo>
                  <a:pt x="2716830" y="0"/>
                  <a:pt x="2837251" y="120421"/>
                  <a:pt x="2837251" y="268968"/>
                </a:cubicBezTo>
                <a:lnTo>
                  <a:pt x="2837251" y="2420709"/>
                </a:lnTo>
                <a:cubicBezTo>
                  <a:pt x="2837251" y="2569256"/>
                  <a:pt x="2716830" y="2689677"/>
                  <a:pt x="2568283" y="2689677"/>
                </a:cubicBezTo>
                <a:lnTo>
                  <a:pt x="268968" y="2689677"/>
                </a:lnTo>
                <a:cubicBezTo>
                  <a:pt x="120421" y="2689677"/>
                  <a:pt x="0" y="2569256"/>
                  <a:pt x="0" y="2420709"/>
                </a:cubicBezTo>
                <a:lnTo>
                  <a:pt x="0" y="268968"/>
                </a:lnTo>
                <a:close/>
              </a:path>
            </a:pathLst>
          </a:custGeom>
          <a:solidFill>
            <a:sysClr val="window" lastClr="FFFFFF">
              <a:alpha val="90000"/>
              <a:hueOff val="0"/>
              <a:satOff val="0"/>
              <a:lumOff val="0"/>
              <a:alphaOff val="0"/>
            </a:sysClr>
          </a:solidFill>
          <a:ln w="12700" cap="flat" cmpd="sng" algn="ctr">
            <a:solidFill>
              <a:srgbClr val="ED7D31">
                <a:lumMod val="75000"/>
              </a:srgbClr>
            </a:solidFill>
            <a:prstDash val="solid"/>
            <a:miter lim="800000"/>
          </a:ln>
          <a:effectLst/>
        </p:spPr>
        <p:txBody>
          <a:bodyPr lIns="103890" tIns="103890" rIns="955066" bIns="776309" spcCol="1270"/>
          <a:lstStyle/>
          <a:p>
            <a:pPr marL="114300" lvl="1" algn="just" defTabSz="533400" eaLnBrk="1" fontAlgn="auto" hangingPunct="1">
              <a:lnSpc>
                <a:spcPct val="90000"/>
              </a:lnSpc>
              <a:spcAft>
                <a:spcPct val="15000"/>
              </a:spcAft>
              <a:buFontTx/>
              <a:buChar char="•"/>
              <a:defRPr/>
            </a:pPr>
            <a:r>
              <a:rPr lang="en-US" sz="1400" kern="0" dirty="0">
                <a:solidFill>
                  <a:prstClr val="black">
                    <a:hueOff val="0"/>
                    <a:satOff val="0"/>
                    <a:lumOff val="0"/>
                    <a:alphaOff val="0"/>
                  </a:prstClr>
                </a:solidFill>
                <a:latin typeface="Arial" charset="0"/>
                <a:ea typeface="+mn-ea"/>
                <a:cs typeface="Arial" charset="0"/>
                <a:sym typeface="+mn-ea"/>
              </a:rPr>
              <a:t>A </a:t>
            </a:r>
            <a:r>
              <a:rPr lang="en-US" kern="0" dirty="0">
                <a:solidFill>
                  <a:prstClr val="black">
                    <a:hueOff val="0"/>
                    <a:satOff val="0"/>
                    <a:lumOff val="0"/>
                    <a:alphaOff val="0"/>
                  </a:prstClr>
                </a:solidFill>
                <a:latin typeface="Arial" charset="0"/>
                <a:ea typeface="+mn-ea"/>
                <a:cs typeface="Arial" charset="0"/>
                <a:sym typeface="+mn-ea"/>
              </a:rPr>
              <a:t>total of </a:t>
            </a:r>
            <a:r>
              <a:rPr lang="en-US" b="1" kern="0" dirty="0">
                <a:solidFill>
                  <a:prstClr val="black">
                    <a:hueOff val="0"/>
                    <a:satOff val="0"/>
                    <a:lumOff val="0"/>
                    <a:alphaOff val="0"/>
                  </a:prstClr>
                </a:solidFill>
                <a:latin typeface="Arial" charset="0"/>
                <a:ea typeface="+mn-ea"/>
                <a:cs typeface="Arial" charset="0"/>
                <a:sym typeface="+mn-ea"/>
              </a:rPr>
              <a:t>(27069) </a:t>
            </a:r>
            <a:r>
              <a:rPr lang="en-US" kern="0" dirty="0">
                <a:solidFill>
                  <a:prstClr val="black">
                    <a:hueOff val="0"/>
                    <a:satOff val="0"/>
                    <a:lumOff val="0"/>
                    <a:alphaOff val="0"/>
                  </a:prstClr>
                </a:solidFill>
                <a:latin typeface="Arial" charset="0"/>
                <a:ea typeface="+mn-ea"/>
                <a:cs typeface="Arial" charset="0"/>
                <a:sym typeface="+mn-ea"/>
              </a:rPr>
              <a:t>households affected </a:t>
            </a:r>
          </a:p>
          <a:p>
            <a:pPr marL="114300" lvl="1" algn="just" defTabSz="533400" eaLnBrk="1" fontAlgn="auto" hangingPunct="1">
              <a:lnSpc>
                <a:spcPct val="90000"/>
              </a:lnSpc>
              <a:spcAft>
                <a:spcPct val="15000"/>
              </a:spcAft>
              <a:buFontTx/>
              <a:buChar char="•"/>
              <a:defRPr/>
            </a:pPr>
            <a:r>
              <a:rPr lang="en-US" kern="0" dirty="0">
                <a:solidFill>
                  <a:prstClr val="black">
                    <a:hueOff val="0"/>
                    <a:satOff val="0"/>
                    <a:lumOff val="0"/>
                    <a:alphaOff val="0"/>
                  </a:prstClr>
                </a:solidFill>
                <a:latin typeface="Arial" charset="0"/>
                <a:ea typeface="+mn-ea"/>
                <a:cs typeface="Arial" charset="0"/>
                <a:sym typeface="+mn-ea"/>
              </a:rPr>
              <a:t>A total of </a:t>
            </a:r>
            <a:r>
              <a:rPr lang="en-US" b="1" kern="0" dirty="0">
                <a:solidFill>
                  <a:prstClr val="black">
                    <a:hueOff val="0"/>
                    <a:satOff val="0"/>
                    <a:lumOff val="0"/>
                    <a:alphaOff val="0"/>
                  </a:prstClr>
                </a:solidFill>
                <a:latin typeface="Arial" charset="0"/>
                <a:ea typeface="+mn-ea"/>
                <a:cs typeface="Arial" charset="0"/>
                <a:sym typeface="+mn-ea"/>
              </a:rPr>
              <a:t>(8584) </a:t>
            </a:r>
            <a:r>
              <a:rPr lang="en-US" kern="0" dirty="0">
                <a:solidFill>
                  <a:prstClr val="black">
                    <a:hueOff val="0"/>
                    <a:satOff val="0"/>
                    <a:lumOff val="0"/>
                    <a:alphaOff val="0"/>
                  </a:prstClr>
                </a:solidFill>
                <a:latin typeface="Arial" charset="0"/>
                <a:ea typeface="+mn-ea"/>
                <a:cs typeface="Arial" charset="0"/>
                <a:sym typeface="+mn-ea"/>
              </a:rPr>
              <a:t>houses were totally destroyed</a:t>
            </a:r>
          </a:p>
          <a:p>
            <a:pPr marL="114300" lvl="1" algn="just" defTabSz="533400" eaLnBrk="1" fontAlgn="auto" hangingPunct="1">
              <a:lnSpc>
                <a:spcPct val="90000"/>
              </a:lnSpc>
              <a:spcAft>
                <a:spcPct val="15000"/>
              </a:spcAft>
              <a:buFontTx/>
              <a:buChar char="•"/>
              <a:defRPr/>
            </a:pPr>
            <a:r>
              <a:rPr lang="en-US" kern="0" dirty="0">
                <a:solidFill>
                  <a:prstClr val="black">
                    <a:hueOff val="0"/>
                    <a:satOff val="0"/>
                    <a:lumOff val="0"/>
                    <a:alphaOff val="0"/>
                  </a:prstClr>
                </a:solidFill>
                <a:latin typeface="Arial" charset="0"/>
                <a:ea typeface="+mn-ea"/>
                <a:cs typeface="Arial" charset="0"/>
                <a:sym typeface="+mn-ea"/>
              </a:rPr>
              <a:t>A total of </a:t>
            </a:r>
            <a:r>
              <a:rPr lang="en-US" b="1" kern="0" dirty="0">
                <a:solidFill>
                  <a:prstClr val="black">
                    <a:hueOff val="0"/>
                    <a:satOff val="0"/>
                    <a:lumOff val="0"/>
                    <a:alphaOff val="0"/>
                  </a:prstClr>
                </a:solidFill>
                <a:latin typeface="Arial" charset="0"/>
                <a:ea typeface="+mn-ea"/>
                <a:cs typeface="Arial" charset="0"/>
                <a:sym typeface="+mn-ea"/>
              </a:rPr>
              <a:t>(13536)</a:t>
            </a:r>
            <a:r>
              <a:rPr lang="en-US" kern="0" dirty="0">
                <a:solidFill>
                  <a:prstClr val="black">
                    <a:hueOff val="0"/>
                    <a:satOff val="0"/>
                    <a:lumOff val="0"/>
                    <a:alphaOff val="0"/>
                  </a:prstClr>
                </a:solidFill>
                <a:latin typeface="Arial" charset="0"/>
                <a:ea typeface="+mn-ea"/>
                <a:cs typeface="Arial" charset="0"/>
                <a:sym typeface="+mn-ea"/>
              </a:rPr>
              <a:t> houses were partially destroyed </a:t>
            </a:r>
          </a:p>
        </p:txBody>
      </p:sp>
    </p:spTree>
  </p:cSld>
  <p:clrMapOvr>
    <a:masterClrMapping/>
  </p:clrMapOvr>
  <p:transition>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2D0B46E-E280-353D-8BD9-9721A176B04C}"/>
              </a:ext>
            </a:extLst>
          </p:cNvPr>
          <p:cNvSpPr/>
          <p:nvPr/>
        </p:nvSpPr>
        <p:spPr>
          <a:xfrm>
            <a:off x="0" y="5262563"/>
            <a:ext cx="12263438" cy="116681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stStyle>
          <a:p>
            <a:pPr algn="ctr">
              <a:buFont typeface="Arial" panose="020B0604020202020204" pitchFamily="34" charset="0"/>
              <a:buNone/>
              <a:defRPr/>
            </a:pPr>
            <a:endParaRPr lang="en-ZA" altLang="x-none" noProof="1">
              <a:solidFill>
                <a:srgbClr val="FFFFFF"/>
              </a:solidFill>
              <a:ea typeface="DejaVu Sans"/>
            </a:endParaRPr>
          </a:p>
        </p:txBody>
      </p:sp>
      <p:graphicFrame>
        <p:nvGraphicFramePr>
          <p:cNvPr id="4" name="Diagram 3">
            <a:extLst>
              <a:ext uri="{FF2B5EF4-FFF2-40B4-BE49-F238E27FC236}">
                <a16:creationId xmlns:a16="http://schemas.microsoft.com/office/drawing/2014/main" id="{88581631-EDF1-D8AE-4235-F5F760698CE2}"/>
              </a:ext>
            </a:extLst>
          </p:cNvPr>
          <p:cNvGraphicFramePr/>
          <p:nvPr/>
        </p:nvGraphicFramePr>
        <p:xfrm>
          <a:off x="359015" y="974234"/>
          <a:ext cx="11473969" cy="5660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829618B9-DB5C-52BE-8A44-5E73F47DFEBF}"/>
              </a:ext>
            </a:extLst>
          </p:cNvPr>
          <p:cNvSpPr txBox="1"/>
          <p:nvPr/>
        </p:nvSpPr>
        <p:spPr>
          <a:xfrm>
            <a:off x="768344" y="5275525"/>
            <a:ext cx="1368745" cy="1815882"/>
          </a:xfrm>
          <a:prstGeom prst="rect">
            <a:avLst/>
          </a:prstGeom>
          <a:noFill/>
        </p:spPr>
        <p:txBody>
          <a:bodyPr numCol="2">
            <a:spAutoFit/>
          </a:bodyPr>
          <a:lstStyle/>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IOM</a:t>
            </a: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UNHCR</a:t>
            </a: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UNFPA</a:t>
            </a: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OHCHR</a:t>
            </a: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WFP</a:t>
            </a: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OCHA</a:t>
            </a:r>
          </a:p>
          <a:p>
            <a:pPr eaLnBrk="1" fontAlgn="auto" hangingPunct="1">
              <a:spcBef>
                <a:spcPts val="0"/>
              </a:spcBef>
              <a:spcAft>
                <a:spcPts val="0"/>
              </a:spcAft>
              <a:defRPr/>
            </a:pPr>
            <a:endParaRPr lang="en-ZA" sz="1100" dirty="0">
              <a:solidFill>
                <a:prstClr val="black"/>
              </a:solidFill>
              <a:latin typeface="Calibri" pitchFamily="34" charset="0"/>
              <a:ea typeface="+mn-ea"/>
              <a:cs typeface="+mn-cs"/>
              <a:sym typeface="+mn-ea"/>
            </a:endParaRPr>
          </a:p>
          <a:p>
            <a:pPr eaLnBrk="1" fontAlgn="auto" hangingPunct="1">
              <a:spcBef>
                <a:spcPts val="0"/>
              </a:spcBef>
              <a:spcAft>
                <a:spcPts val="0"/>
              </a:spcAft>
              <a:defRPr/>
            </a:pPr>
            <a:endParaRPr lang="en-ZA" sz="1100" dirty="0">
              <a:solidFill>
                <a:prstClr val="black"/>
              </a:solidFill>
              <a:latin typeface="Calibri" pitchFamily="34" charset="0"/>
              <a:ea typeface="+mn-ea"/>
              <a:cs typeface="+mn-cs"/>
              <a:sym typeface="+mn-ea"/>
            </a:endParaRPr>
          </a:p>
          <a:p>
            <a:pPr eaLnBrk="1" fontAlgn="auto" hangingPunct="1">
              <a:spcBef>
                <a:spcPts val="0"/>
              </a:spcBef>
              <a:spcAft>
                <a:spcPts val="0"/>
              </a:spcAft>
              <a:defRPr/>
            </a:pPr>
            <a:endParaRPr lang="en-ZA" sz="1100" dirty="0">
              <a:solidFill>
                <a:prstClr val="black"/>
              </a:solidFill>
              <a:latin typeface="Calibri" pitchFamily="34" charset="0"/>
              <a:ea typeface="+mn-ea"/>
              <a:cs typeface="+mn-cs"/>
              <a:sym typeface="+mn-ea"/>
            </a:endParaRPr>
          </a:p>
          <a:p>
            <a:pPr eaLnBrk="1" fontAlgn="auto" hangingPunct="1">
              <a:spcBef>
                <a:spcPts val="0"/>
              </a:spcBef>
              <a:spcAft>
                <a:spcPts val="0"/>
              </a:spcAft>
              <a:defRPr/>
            </a:pPr>
            <a:endParaRPr lang="en-ZA" sz="1100" dirty="0">
              <a:solidFill>
                <a:prstClr val="black"/>
              </a:solidFill>
              <a:latin typeface="Calibri" pitchFamily="34" charset="0"/>
              <a:ea typeface="+mn-ea"/>
              <a:cs typeface="+mn-cs"/>
              <a:sym typeface="+mn-ea"/>
            </a:endParaRP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UNODC</a:t>
            </a: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UNICEF</a:t>
            </a: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UN Women</a:t>
            </a: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OCHA</a:t>
            </a: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UNDP</a:t>
            </a:r>
          </a:p>
          <a:p>
            <a:pPr eaLnBrk="1" fontAlgn="auto" hangingPunct="1">
              <a:spcBef>
                <a:spcPts val="0"/>
              </a:spcBef>
              <a:spcAft>
                <a:spcPts val="0"/>
              </a:spcAft>
              <a:defRPr/>
            </a:pPr>
            <a:endParaRPr lang="en-ZA" sz="1100" dirty="0">
              <a:solidFill>
                <a:prstClr val="black"/>
              </a:solidFill>
              <a:latin typeface="Calibri" pitchFamily="34" charset="0"/>
              <a:ea typeface="+mn-ea"/>
              <a:cs typeface="+mn-cs"/>
              <a:sym typeface="+mn-ea"/>
            </a:endParaRPr>
          </a:p>
        </p:txBody>
      </p:sp>
      <p:sp>
        <p:nvSpPr>
          <p:cNvPr id="78853" name="TextBox 8">
            <a:extLst>
              <a:ext uri="{FF2B5EF4-FFF2-40B4-BE49-F238E27FC236}">
                <a16:creationId xmlns:a16="http://schemas.microsoft.com/office/drawing/2014/main" id="{A7BC3271-B5F2-D7AC-D069-8CF9C4DEBC77}"/>
              </a:ext>
            </a:extLst>
          </p:cNvPr>
          <p:cNvSpPr txBox="1">
            <a:spLocks noChangeArrowheads="1"/>
          </p:cNvSpPr>
          <p:nvPr/>
        </p:nvSpPr>
        <p:spPr bwMode="auto">
          <a:xfrm>
            <a:off x="4870450" y="5622925"/>
            <a:ext cx="18446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ZA" altLang="en-US" sz="1100">
                <a:solidFill>
                  <a:srgbClr val="000000"/>
                </a:solidFill>
                <a:latin typeface="Calibri" panose="020F0502020204030204" pitchFamily="34" charset="0"/>
              </a:rPr>
              <a:t>UNESCO</a:t>
            </a:r>
          </a:p>
          <a:p>
            <a:pPr eaLnBrk="1" hangingPunct="1">
              <a:buFont typeface="Arial" panose="020B0604020202020204" pitchFamily="34" charset="0"/>
              <a:buNone/>
            </a:pPr>
            <a:r>
              <a:rPr lang="en-ZA" altLang="en-US" sz="1100">
                <a:solidFill>
                  <a:srgbClr val="000000"/>
                </a:solidFill>
                <a:latin typeface="Calibri" panose="020F0502020204030204" pitchFamily="34" charset="0"/>
              </a:rPr>
              <a:t>UNICEF</a:t>
            </a:r>
            <a:endParaRPr lang="en-ZA" altLang="en-US" sz="1000">
              <a:solidFill>
                <a:srgbClr val="000000"/>
              </a:solidFill>
              <a:latin typeface="Calibri" panose="020F0502020204030204" pitchFamily="34" charset="0"/>
            </a:endParaRPr>
          </a:p>
        </p:txBody>
      </p:sp>
      <p:sp>
        <p:nvSpPr>
          <p:cNvPr id="78854" name="TextBox 9">
            <a:extLst>
              <a:ext uri="{FF2B5EF4-FFF2-40B4-BE49-F238E27FC236}">
                <a16:creationId xmlns:a16="http://schemas.microsoft.com/office/drawing/2014/main" id="{6819933F-E2A2-02E2-2349-0DA6792F0AAC}"/>
              </a:ext>
            </a:extLst>
          </p:cNvPr>
          <p:cNvSpPr txBox="1">
            <a:spLocks noChangeArrowheads="1"/>
          </p:cNvSpPr>
          <p:nvPr/>
        </p:nvSpPr>
        <p:spPr bwMode="auto">
          <a:xfrm>
            <a:off x="6662738" y="5453063"/>
            <a:ext cx="18430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ZA" altLang="en-US" sz="1100">
                <a:solidFill>
                  <a:srgbClr val="000000"/>
                </a:solidFill>
                <a:latin typeface="Calibri" panose="020F0502020204030204" pitchFamily="34" charset="0"/>
              </a:rPr>
              <a:t>FAO</a:t>
            </a:r>
          </a:p>
          <a:p>
            <a:pPr eaLnBrk="1" hangingPunct="1">
              <a:buFont typeface="Arial" panose="020B0604020202020204" pitchFamily="34" charset="0"/>
              <a:buNone/>
            </a:pPr>
            <a:r>
              <a:rPr lang="en-ZA" altLang="en-US" sz="1100">
                <a:solidFill>
                  <a:srgbClr val="000000"/>
                </a:solidFill>
                <a:latin typeface="Calibri" panose="020F0502020204030204" pitchFamily="34" charset="0"/>
              </a:rPr>
              <a:t>WFP</a:t>
            </a:r>
          </a:p>
          <a:p>
            <a:pPr eaLnBrk="1" hangingPunct="1">
              <a:buFont typeface="Arial" panose="020B0604020202020204" pitchFamily="34" charset="0"/>
              <a:buNone/>
            </a:pPr>
            <a:r>
              <a:rPr lang="en-ZA" altLang="en-US" sz="1100">
                <a:solidFill>
                  <a:srgbClr val="000000"/>
                </a:solidFill>
                <a:latin typeface="Calibri" panose="020F0502020204030204" pitchFamily="34" charset="0"/>
              </a:rPr>
              <a:t>UNICEF</a:t>
            </a:r>
            <a:endParaRPr lang="en-ZA" altLang="en-US" sz="1000">
              <a:solidFill>
                <a:srgbClr val="000000"/>
              </a:solidFill>
              <a:latin typeface="Calibri" panose="020F0502020204030204" pitchFamily="34" charset="0"/>
            </a:endParaRPr>
          </a:p>
        </p:txBody>
      </p:sp>
      <p:sp>
        <p:nvSpPr>
          <p:cNvPr id="78855" name="TextBox 10">
            <a:extLst>
              <a:ext uri="{FF2B5EF4-FFF2-40B4-BE49-F238E27FC236}">
                <a16:creationId xmlns:a16="http://schemas.microsoft.com/office/drawing/2014/main" id="{A74BF26E-AB56-5D04-24DE-96F7E92297A6}"/>
              </a:ext>
            </a:extLst>
          </p:cNvPr>
          <p:cNvSpPr txBox="1">
            <a:spLocks noChangeArrowheads="1"/>
          </p:cNvSpPr>
          <p:nvPr/>
        </p:nvSpPr>
        <p:spPr bwMode="auto">
          <a:xfrm>
            <a:off x="8455025" y="5437188"/>
            <a:ext cx="184308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ZA" altLang="en-US" sz="1100">
                <a:solidFill>
                  <a:srgbClr val="000000"/>
                </a:solidFill>
                <a:latin typeface="Calibri" panose="020F0502020204030204" pitchFamily="34" charset="0"/>
              </a:rPr>
              <a:t>OCHA</a:t>
            </a:r>
          </a:p>
          <a:p>
            <a:pPr eaLnBrk="1" hangingPunct="1">
              <a:buFont typeface="Arial" panose="020B0604020202020204" pitchFamily="34" charset="0"/>
              <a:buNone/>
            </a:pPr>
            <a:r>
              <a:rPr lang="en-ZA" altLang="en-US" sz="1100">
                <a:solidFill>
                  <a:srgbClr val="000000"/>
                </a:solidFill>
                <a:latin typeface="Calibri" panose="020F0502020204030204" pitchFamily="34" charset="0"/>
              </a:rPr>
              <a:t>UNDP</a:t>
            </a:r>
          </a:p>
          <a:p>
            <a:pPr eaLnBrk="1" hangingPunct="1">
              <a:buFont typeface="Arial" panose="020B0604020202020204" pitchFamily="34" charset="0"/>
              <a:buNone/>
            </a:pPr>
            <a:r>
              <a:rPr lang="en-ZA" altLang="en-US" sz="1100">
                <a:solidFill>
                  <a:srgbClr val="000000"/>
                </a:solidFill>
                <a:latin typeface="Calibri" panose="020F0502020204030204" pitchFamily="34" charset="0"/>
              </a:rPr>
              <a:t>UN Habitat</a:t>
            </a:r>
          </a:p>
          <a:p>
            <a:pPr eaLnBrk="1" hangingPunct="1">
              <a:buFont typeface="Arial" panose="020B0604020202020204" pitchFamily="34" charset="0"/>
              <a:buNone/>
            </a:pPr>
            <a:r>
              <a:rPr lang="en-ZA" altLang="en-US" sz="1100">
                <a:solidFill>
                  <a:srgbClr val="000000"/>
                </a:solidFill>
                <a:latin typeface="Calibri" panose="020F0502020204030204" pitchFamily="34" charset="0"/>
              </a:rPr>
              <a:t>ILO</a:t>
            </a:r>
          </a:p>
        </p:txBody>
      </p:sp>
      <p:sp>
        <p:nvSpPr>
          <p:cNvPr id="3" name="Rectangle 2">
            <a:extLst>
              <a:ext uri="{FF2B5EF4-FFF2-40B4-BE49-F238E27FC236}">
                <a16:creationId xmlns:a16="http://schemas.microsoft.com/office/drawing/2014/main" id="{AA156E13-273E-FA80-F74C-63AED7AFE470}"/>
              </a:ext>
            </a:extLst>
          </p:cNvPr>
          <p:cNvSpPr/>
          <p:nvPr/>
        </p:nvSpPr>
        <p:spPr>
          <a:xfrm>
            <a:off x="0" y="1465263"/>
            <a:ext cx="12192000" cy="9540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stStyle>
          <a:p>
            <a:pPr algn="ctr">
              <a:buFont typeface="Arial" panose="020B0604020202020204" pitchFamily="34" charset="0"/>
              <a:buNone/>
              <a:defRPr/>
            </a:pPr>
            <a:endParaRPr lang="en-ZA" altLang="x-none" noProof="1">
              <a:solidFill>
                <a:srgbClr val="FFFFFF"/>
              </a:solidFill>
              <a:ea typeface="DejaVu Sans"/>
            </a:endParaRPr>
          </a:p>
        </p:txBody>
      </p:sp>
      <p:sp>
        <p:nvSpPr>
          <p:cNvPr id="78857" name="TextBox 12">
            <a:extLst>
              <a:ext uri="{FF2B5EF4-FFF2-40B4-BE49-F238E27FC236}">
                <a16:creationId xmlns:a16="http://schemas.microsoft.com/office/drawing/2014/main" id="{188E401E-42E9-407E-1D90-E91281E29DD5}"/>
              </a:ext>
            </a:extLst>
          </p:cNvPr>
          <p:cNvSpPr txBox="1">
            <a:spLocks noChangeArrowheads="1"/>
          </p:cNvSpPr>
          <p:nvPr/>
        </p:nvSpPr>
        <p:spPr bwMode="auto">
          <a:xfrm>
            <a:off x="925513" y="1622425"/>
            <a:ext cx="12112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ZA" altLang="en-US" sz="1100">
                <a:solidFill>
                  <a:srgbClr val="000000"/>
                </a:solidFill>
                <a:latin typeface="Calibri" panose="020F0502020204030204" pitchFamily="34" charset="0"/>
              </a:rPr>
              <a:t>Department of Social Development</a:t>
            </a:r>
          </a:p>
        </p:txBody>
      </p:sp>
      <p:sp>
        <p:nvSpPr>
          <p:cNvPr id="8" name="TextBox 7">
            <a:extLst>
              <a:ext uri="{FF2B5EF4-FFF2-40B4-BE49-F238E27FC236}">
                <a16:creationId xmlns:a16="http://schemas.microsoft.com/office/drawing/2014/main" id="{18A04A03-3774-8C84-5807-17D87BCD328D}"/>
              </a:ext>
            </a:extLst>
          </p:cNvPr>
          <p:cNvSpPr txBox="1"/>
          <p:nvPr/>
        </p:nvSpPr>
        <p:spPr>
          <a:xfrm>
            <a:off x="2711419" y="5461567"/>
            <a:ext cx="1320113" cy="769441"/>
          </a:xfrm>
          <a:prstGeom prst="rect">
            <a:avLst/>
          </a:prstGeom>
          <a:noFill/>
        </p:spPr>
        <p:txBody>
          <a:bodyPr numCol="2">
            <a:spAutoFit/>
          </a:bodyPr>
          <a:lstStyle/>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UNAIDS</a:t>
            </a: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WHO</a:t>
            </a: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UNFPA</a:t>
            </a:r>
          </a:p>
          <a:p>
            <a:pPr eaLnBrk="1" fontAlgn="auto" hangingPunct="1">
              <a:spcBef>
                <a:spcPts val="0"/>
              </a:spcBef>
              <a:spcAft>
                <a:spcPts val="0"/>
              </a:spcAft>
              <a:defRPr/>
            </a:pPr>
            <a:endParaRPr lang="en-ZA" sz="1100" dirty="0">
              <a:solidFill>
                <a:prstClr val="black"/>
              </a:solidFill>
              <a:latin typeface="Calibri" pitchFamily="34" charset="0"/>
              <a:ea typeface="+mn-ea"/>
              <a:cs typeface="+mn-cs"/>
              <a:sym typeface="+mn-ea"/>
            </a:endParaRP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UNICEF</a:t>
            </a: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UNESCO</a:t>
            </a:r>
          </a:p>
          <a:p>
            <a:pPr eaLnBrk="1" fontAlgn="auto" hangingPunct="1">
              <a:spcBef>
                <a:spcPts val="0"/>
              </a:spcBef>
              <a:spcAft>
                <a:spcPts val="0"/>
              </a:spcAft>
              <a:defRPr/>
            </a:pPr>
            <a:r>
              <a:rPr lang="en-ZA" sz="1100" dirty="0">
                <a:solidFill>
                  <a:prstClr val="black"/>
                </a:solidFill>
                <a:latin typeface="Calibri" pitchFamily="34" charset="0"/>
                <a:ea typeface="+mn-ea"/>
                <a:cs typeface="+mn-cs"/>
                <a:sym typeface="+mn-ea"/>
              </a:rPr>
              <a:t>UNDP</a:t>
            </a:r>
          </a:p>
        </p:txBody>
      </p:sp>
      <p:sp>
        <p:nvSpPr>
          <p:cNvPr id="78859" name="TextBox 13">
            <a:extLst>
              <a:ext uri="{FF2B5EF4-FFF2-40B4-BE49-F238E27FC236}">
                <a16:creationId xmlns:a16="http://schemas.microsoft.com/office/drawing/2014/main" id="{7B549B3D-3679-E2A7-2EE5-999C16D8793C}"/>
              </a:ext>
            </a:extLst>
          </p:cNvPr>
          <p:cNvSpPr txBox="1">
            <a:spLocks noChangeArrowheads="1"/>
          </p:cNvSpPr>
          <p:nvPr/>
        </p:nvSpPr>
        <p:spPr bwMode="auto">
          <a:xfrm>
            <a:off x="2971800" y="1660525"/>
            <a:ext cx="11303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ZA" altLang="en-US" sz="1100">
                <a:solidFill>
                  <a:srgbClr val="000000"/>
                </a:solidFill>
                <a:latin typeface="Calibri" panose="020F0502020204030204" pitchFamily="34" charset="0"/>
              </a:rPr>
              <a:t>Department of Health</a:t>
            </a:r>
          </a:p>
        </p:txBody>
      </p:sp>
      <p:sp>
        <p:nvSpPr>
          <p:cNvPr id="78860" name="TextBox 14">
            <a:extLst>
              <a:ext uri="{FF2B5EF4-FFF2-40B4-BE49-F238E27FC236}">
                <a16:creationId xmlns:a16="http://schemas.microsoft.com/office/drawing/2014/main" id="{8E63131B-7DA7-611C-6BC1-B7FBFEE7DB15}"/>
              </a:ext>
            </a:extLst>
          </p:cNvPr>
          <p:cNvSpPr txBox="1">
            <a:spLocks noChangeArrowheads="1"/>
          </p:cNvSpPr>
          <p:nvPr/>
        </p:nvSpPr>
        <p:spPr bwMode="auto">
          <a:xfrm>
            <a:off x="4773613" y="1657350"/>
            <a:ext cx="1130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ZA" altLang="en-US" sz="1100">
                <a:solidFill>
                  <a:srgbClr val="000000"/>
                </a:solidFill>
                <a:latin typeface="Calibri" panose="020F0502020204030204" pitchFamily="34" charset="0"/>
              </a:rPr>
              <a:t>Department of Education</a:t>
            </a:r>
          </a:p>
        </p:txBody>
      </p:sp>
      <p:sp>
        <p:nvSpPr>
          <p:cNvPr id="78861" name="TextBox 15">
            <a:extLst>
              <a:ext uri="{FF2B5EF4-FFF2-40B4-BE49-F238E27FC236}">
                <a16:creationId xmlns:a16="http://schemas.microsoft.com/office/drawing/2014/main" id="{0A6F56AB-82D2-1099-6783-C6C2156111D2}"/>
              </a:ext>
            </a:extLst>
          </p:cNvPr>
          <p:cNvSpPr txBox="1">
            <a:spLocks noChangeArrowheads="1"/>
          </p:cNvSpPr>
          <p:nvPr/>
        </p:nvSpPr>
        <p:spPr bwMode="auto">
          <a:xfrm>
            <a:off x="6594475" y="1657350"/>
            <a:ext cx="1193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ZA" altLang="en-US" sz="1100">
                <a:solidFill>
                  <a:srgbClr val="000000"/>
                </a:solidFill>
                <a:latin typeface="Calibri" panose="020F0502020204030204" pitchFamily="34" charset="0"/>
              </a:rPr>
              <a:t>Department of Agriculture</a:t>
            </a:r>
          </a:p>
        </p:txBody>
      </p:sp>
      <p:sp>
        <p:nvSpPr>
          <p:cNvPr id="78862" name="TextBox 16">
            <a:extLst>
              <a:ext uri="{FF2B5EF4-FFF2-40B4-BE49-F238E27FC236}">
                <a16:creationId xmlns:a16="http://schemas.microsoft.com/office/drawing/2014/main" id="{DF8E2462-2F93-1630-B6B6-CC5077D5280C}"/>
              </a:ext>
            </a:extLst>
          </p:cNvPr>
          <p:cNvSpPr txBox="1">
            <a:spLocks noChangeArrowheads="1"/>
          </p:cNvSpPr>
          <p:nvPr/>
        </p:nvSpPr>
        <p:spPr bwMode="auto">
          <a:xfrm>
            <a:off x="8251825" y="1641475"/>
            <a:ext cx="166211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ZA" altLang="en-US" sz="1100">
                <a:solidFill>
                  <a:srgbClr val="000000"/>
                </a:solidFill>
                <a:latin typeface="Calibri" panose="020F0502020204030204" pitchFamily="34" charset="0"/>
              </a:rPr>
              <a:t>Department of Cooperative Governance and Traditional Affairs</a:t>
            </a:r>
          </a:p>
        </p:txBody>
      </p:sp>
      <p:sp>
        <p:nvSpPr>
          <p:cNvPr id="78863" name="TextBox 17">
            <a:extLst>
              <a:ext uri="{FF2B5EF4-FFF2-40B4-BE49-F238E27FC236}">
                <a16:creationId xmlns:a16="http://schemas.microsoft.com/office/drawing/2014/main" id="{6707AB1E-3307-5C83-1E4B-4B81CA4E3237}"/>
              </a:ext>
            </a:extLst>
          </p:cNvPr>
          <p:cNvSpPr txBox="1">
            <a:spLocks noChangeArrowheads="1"/>
          </p:cNvSpPr>
          <p:nvPr/>
        </p:nvSpPr>
        <p:spPr bwMode="auto">
          <a:xfrm>
            <a:off x="10425113" y="5437188"/>
            <a:ext cx="18430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ZA" altLang="en-US" sz="1100">
                <a:solidFill>
                  <a:srgbClr val="000000"/>
                </a:solidFill>
                <a:latin typeface="Calibri" panose="020F0502020204030204" pitchFamily="34" charset="0"/>
              </a:rPr>
              <a:t>UNDP</a:t>
            </a:r>
          </a:p>
          <a:p>
            <a:pPr eaLnBrk="1" hangingPunct="1">
              <a:buFont typeface="Arial" panose="020B0604020202020204" pitchFamily="34" charset="0"/>
              <a:buNone/>
            </a:pPr>
            <a:r>
              <a:rPr lang="en-ZA" altLang="en-US" sz="1100">
                <a:solidFill>
                  <a:srgbClr val="000000"/>
                </a:solidFill>
                <a:latin typeface="Calibri" panose="020F0502020204030204" pitchFamily="34" charset="0"/>
              </a:rPr>
              <a:t>ILO</a:t>
            </a:r>
          </a:p>
        </p:txBody>
      </p:sp>
      <p:sp>
        <p:nvSpPr>
          <p:cNvPr id="78864" name="TextBox 19">
            <a:extLst>
              <a:ext uri="{FF2B5EF4-FFF2-40B4-BE49-F238E27FC236}">
                <a16:creationId xmlns:a16="http://schemas.microsoft.com/office/drawing/2014/main" id="{2BA9608D-43FD-E40D-9178-5A3BF6615D7C}"/>
              </a:ext>
            </a:extLst>
          </p:cNvPr>
          <p:cNvSpPr txBox="1">
            <a:spLocks noChangeArrowheads="1"/>
          </p:cNvSpPr>
          <p:nvPr/>
        </p:nvSpPr>
        <p:spPr bwMode="auto">
          <a:xfrm>
            <a:off x="10101263" y="1546225"/>
            <a:ext cx="16621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ZA" altLang="en-US" sz="1100">
                <a:solidFill>
                  <a:srgbClr val="000000"/>
                </a:solidFill>
                <a:latin typeface="Calibri" panose="020F0502020204030204" pitchFamily="34" charset="0"/>
              </a:rPr>
              <a:t>Department of Employment and Labour and Department of Small Business Development </a:t>
            </a:r>
          </a:p>
        </p:txBody>
      </p:sp>
      <p:sp>
        <p:nvSpPr>
          <p:cNvPr id="21" name="CustomShape 4">
            <a:extLst>
              <a:ext uri="{FF2B5EF4-FFF2-40B4-BE49-F238E27FC236}">
                <a16:creationId xmlns:a16="http://schemas.microsoft.com/office/drawing/2014/main" id="{69519DC9-3B04-1D43-4D94-F94B722E3690}"/>
              </a:ext>
            </a:extLst>
          </p:cNvPr>
          <p:cNvSpPr txBox="1"/>
          <p:nvPr/>
        </p:nvSpPr>
        <p:spPr bwMode="auto">
          <a:xfrm>
            <a:off x="3559175" y="96838"/>
            <a:ext cx="8129588" cy="784225"/>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stStyle>
          <a:p>
            <a:pPr marL="0" algn="ctr">
              <a:buFont typeface="Arial" charset="0"/>
              <a:buNone/>
              <a:defRPr/>
            </a:pPr>
            <a:endParaRPr lang="en-ZA" altLang="x-none" sz="2400" b="1" noProof="1">
              <a:solidFill>
                <a:srgbClr val="FFFFFF"/>
              </a:solidFill>
              <a:latin typeface="Arial" charset="0"/>
              <a:ea typeface="DejaVu Sans"/>
              <a:sym typeface="+mn-ea"/>
            </a:endParaRPr>
          </a:p>
          <a:p>
            <a:pPr marL="0" algn="ctr">
              <a:buFont typeface="Arial" charset="0"/>
              <a:buNone/>
              <a:defRPr/>
            </a:pPr>
            <a:endParaRPr lang="en-ZA" altLang="x-none" sz="2400" b="1" noProof="1">
              <a:solidFill>
                <a:srgbClr val="000000"/>
              </a:solidFill>
              <a:latin typeface="Arial" charset="0"/>
              <a:ea typeface="DejaVu Sans"/>
              <a:sym typeface="+mn-ea"/>
            </a:endParaRPr>
          </a:p>
          <a:p>
            <a:pPr marL="0" algn="ctr">
              <a:buFont typeface="Arial" charset="0"/>
              <a:buNone/>
              <a:defRPr/>
            </a:pPr>
            <a:r>
              <a:rPr lang="en-ZA" altLang="x-none" sz="2800" b="1" noProof="1">
                <a:solidFill>
                  <a:srgbClr val="000000"/>
                </a:solidFill>
                <a:latin typeface="Arial" charset="0"/>
                <a:ea typeface="DejaVu Sans"/>
                <a:sym typeface="+mn-ea"/>
              </a:rPr>
              <a:t>PROPOSED AREAS OF UN SUPPORT</a:t>
            </a:r>
            <a:r>
              <a:rPr lang="en-ZA" altLang="x-none" sz="2800" b="1" noProof="1">
                <a:solidFill>
                  <a:srgbClr val="FFFFFF"/>
                </a:solidFill>
                <a:latin typeface="Arial" charset="0"/>
                <a:ea typeface="DejaVu Sans"/>
                <a:sym typeface="+mn-ea"/>
              </a:rPr>
              <a:t>OMMUNI</a:t>
            </a:r>
            <a:endParaRPr lang="en-ZA" altLang="x-none" sz="2400" b="1" noProof="1">
              <a:solidFill>
                <a:srgbClr val="FFFFFF"/>
              </a:solidFill>
              <a:latin typeface="Arial" charset="0"/>
              <a:ea typeface="DejaVu Sans"/>
              <a:sym typeface="+mn-ea"/>
            </a:endParaRPr>
          </a:p>
          <a:p>
            <a:pPr marL="0" algn="ctr">
              <a:buFont typeface="Arial" charset="0"/>
              <a:buNone/>
              <a:defRPr/>
            </a:pPr>
            <a:endParaRPr lang="en-ZA" altLang="x-none" sz="2800" b="1" noProof="1">
              <a:solidFill>
                <a:srgbClr val="FFFFFF"/>
              </a:solidFill>
              <a:latin typeface="Arial" charset="0"/>
              <a:ea typeface="DejaVu Sans"/>
              <a:sym typeface="+mn-e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952B152-1371-A7E8-E497-ABB04F36BB8F}"/>
              </a:ext>
            </a:extLst>
          </p:cNvPr>
          <p:cNvGraphicFramePr>
            <a:graphicFrameLocks noGrp="1"/>
          </p:cNvGraphicFramePr>
          <p:nvPr>
            <p:ph idx="1"/>
          </p:nvPr>
        </p:nvGraphicFramePr>
        <p:xfrm>
          <a:off x="131763" y="1179513"/>
          <a:ext cx="12060237" cy="5530850"/>
        </p:xfrm>
        <a:graphic>
          <a:graphicData uri="http://schemas.openxmlformats.org/drawingml/2006/table">
            <a:tbl>
              <a:tblPr firstRow="1" firstCol="1" bandRow="1">
                <a:tableStyleId>{00A15C55-8517-42AA-B614-E9B94910E393}</a:tableStyleId>
              </a:tblPr>
              <a:tblGrid>
                <a:gridCol w="2889175">
                  <a:extLst>
                    <a:ext uri="{9D8B030D-6E8A-4147-A177-3AD203B41FA5}">
                      <a16:colId xmlns:a16="http://schemas.microsoft.com/office/drawing/2014/main" val="20000"/>
                    </a:ext>
                  </a:extLst>
                </a:gridCol>
                <a:gridCol w="2149716">
                  <a:extLst>
                    <a:ext uri="{9D8B030D-6E8A-4147-A177-3AD203B41FA5}">
                      <a16:colId xmlns:a16="http://schemas.microsoft.com/office/drawing/2014/main" val="20001"/>
                    </a:ext>
                  </a:extLst>
                </a:gridCol>
                <a:gridCol w="3000095">
                  <a:extLst>
                    <a:ext uri="{9D8B030D-6E8A-4147-A177-3AD203B41FA5}">
                      <a16:colId xmlns:a16="http://schemas.microsoft.com/office/drawing/2014/main" val="20002"/>
                    </a:ext>
                  </a:extLst>
                </a:gridCol>
                <a:gridCol w="4021251">
                  <a:extLst>
                    <a:ext uri="{9D8B030D-6E8A-4147-A177-3AD203B41FA5}">
                      <a16:colId xmlns:a16="http://schemas.microsoft.com/office/drawing/2014/main" val="20003"/>
                    </a:ext>
                  </a:extLst>
                </a:gridCol>
              </a:tblGrid>
              <a:tr h="477586">
                <a:tc rowSpan="2">
                  <a:txBody>
                    <a:bodyPr/>
                    <a:lstStyle/>
                    <a:p>
                      <a:pPr algn="ctr">
                        <a:lnSpc>
                          <a:spcPct val="106000"/>
                        </a:lnSpc>
                        <a:spcAft>
                          <a:spcPts val="800"/>
                        </a:spcAft>
                      </a:pPr>
                      <a:r>
                        <a:rPr lang="en-ZA" sz="1400" dirty="0">
                          <a:effectLst/>
                          <a:latin typeface="Arial" charset="0"/>
                          <a:cs typeface="Arial" charset="0"/>
                        </a:rPr>
                        <a:t>Stream/Cluster </a:t>
                      </a:r>
                    </a:p>
                  </a:txBody>
                  <a:tcPr marL="68582" marR="68582" marT="0" marB="0" anchor="ctr"/>
                </a:tc>
                <a:tc gridSpan="3">
                  <a:txBody>
                    <a:bodyPr/>
                    <a:lstStyle/>
                    <a:p>
                      <a:pPr algn="ctr">
                        <a:lnSpc>
                          <a:spcPct val="106000"/>
                        </a:lnSpc>
                        <a:spcAft>
                          <a:spcPts val="800"/>
                        </a:spcAft>
                      </a:pPr>
                      <a:r>
                        <a:rPr lang="en-ZA" sz="1400" dirty="0">
                          <a:effectLst/>
                          <a:latin typeface="Arial" charset="0"/>
                          <a:cs typeface="Arial" charset="0"/>
                        </a:rPr>
                        <a:t>UN Support</a:t>
                      </a:r>
                      <a:endParaRPr lang="en-ZA" sz="1400" dirty="0">
                        <a:effectLst/>
                        <a:latin typeface="Arial" charset="0"/>
                        <a:ea typeface="Calibri" pitchFamily="34" charset="0"/>
                        <a:cs typeface="Arial" charset="0"/>
                      </a:endParaRPr>
                    </a:p>
                  </a:txBody>
                  <a:tcPr marL="68582" marR="68582" marT="0" marB="0" anchor="ctr"/>
                </a:tc>
                <a:tc hMerge="1">
                  <a:txBody>
                    <a:bodyPr/>
                    <a:lstStyle/>
                    <a:p>
                      <a:endParaRPr lang="en-US"/>
                    </a:p>
                  </a:txBody>
                  <a:tcPr marL="68580" marR="68580" marT="0" marB="0"/>
                </a:tc>
                <a:tc hMerge="1">
                  <a:txBody>
                    <a:bodyPr/>
                    <a:lstStyle/>
                    <a:p>
                      <a:endParaRPr lang="en-US"/>
                    </a:p>
                  </a:txBody>
                  <a:tcPr marL="68580" marR="68580" marT="0" marB="0" anchor="ctr"/>
                </a:tc>
                <a:extLst>
                  <a:ext uri="{0D108BD9-81ED-4DB2-BD59-A6C34878D82A}">
                    <a16:rowId xmlns:a16="http://schemas.microsoft.com/office/drawing/2014/main" val="10000"/>
                  </a:ext>
                </a:extLst>
              </a:tr>
              <a:tr h="600687">
                <a:tc vMerge="1">
                  <a:txBody>
                    <a:bodyPr/>
                    <a:lstStyle/>
                    <a:p>
                      <a:endParaRPr lang="en-US"/>
                    </a:p>
                  </a:txBody>
                  <a:tcPr marL="68580" marR="68580" marT="0" marB="0"/>
                </a:tc>
                <a:tc>
                  <a:txBody>
                    <a:bodyPr/>
                    <a:lstStyle/>
                    <a:p>
                      <a:pPr marL="179705" indent="-179705" algn="ctr">
                        <a:lnSpc>
                          <a:spcPct val="106000"/>
                        </a:lnSpc>
                        <a:spcAft>
                          <a:spcPts val="800"/>
                        </a:spcAft>
                      </a:pPr>
                      <a:r>
                        <a:rPr lang="en-ZA" sz="1400" b="1" dirty="0">
                          <a:effectLst/>
                          <a:latin typeface="Arial" charset="0"/>
                          <a:cs typeface="Arial" charset="0"/>
                        </a:rPr>
                        <a:t>UN Funds Allocated</a:t>
                      </a:r>
                      <a:endParaRPr lang="en-ZA" sz="1400" b="1" dirty="0">
                        <a:effectLst/>
                        <a:latin typeface="Arial" charset="0"/>
                        <a:ea typeface="Calibri" pitchFamily="34" charset="0"/>
                        <a:cs typeface="Arial" charset="0"/>
                      </a:endParaRPr>
                    </a:p>
                  </a:txBody>
                  <a:tcPr marL="68582" marR="68582" marT="0" marB="0" anchor="ctr"/>
                </a:tc>
                <a:tc>
                  <a:txBody>
                    <a:bodyPr/>
                    <a:lstStyle/>
                    <a:p>
                      <a:pPr algn="ctr">
                        <a:lnSpc>
                          <a:spcPct val="106000"/>
                        </a:lnSpc>
                        <a:spcAft>
                          <a:spcPts val="800"/>
                        </a:spcAft>
                      </a:pPr>
                      <a:r>
                        <a:rPr lang="en-ZA" sz="1400" b="1" dirty="0">
                          <a:effectLst/>
                          <a:latin typeface="Arial" charset="0"/>
                          <a:cs typeface="Arial" charset="0"/>
                        </a:rPr>
                        <a:t>UN Technical Support </a:t>
                      </a:r>
                      <a:endParaRPr lang="en-ZA" sz="1400" b="1" dirty="0">
                        <a:effectLst/>
                        <a:latin typeface="Arial" charset="0"/>
                        <a:ea typeface="Calibri" pitchFamily="34" charset="0"/>
                        <a:cs typeface="Arial" charset="0"/>
                      </a:endParaRPr>
                    </a:p>
                  </a:txBody>
                  <a:tcPr marL="68582" marR="68582" marT="0" marB="0" anchor="ctr"/>
                </a:tc>
                <a:tc>
                  <a:txBody>
                    <a:bodyPr/>
                    <a:lstStyle/>
                    <a:p>
                      <a:pPr algn="ctr">
                        <a:lnSpc>
                          <a:spcPct val="106000"/>
                        </a:lnSpc>
                        <a:spcAft>
                          <a:spcPts val="800"/>
                        </a:spcAft>
                      </a:pPr>
                      <a:r>
                        <a:rPr lang="en-US" sz="1400" b="1" dirty="0">
                          <a:effectLst/>
                          <a:latin typeface="Arial" charset="0"/>
                          <a:ea typeface="Calibri" pitchFamily="34" charset="0"/>
                          <a:cs typeface="Arial" charset="0"/>
                        </a:rPr>
                        <a:t>Assistance Already Delivered/Ongoing Implementation</a:t>
                      </a:r>
                      <a:endParaRPr lang="en-ZA" sz="1400" b="1" dirty="0">
                        <a:effectLst/>
                        <a:latin typeface="Arial" charset="0"/>
                        <a:ea typeface="Calibri" pitchFamily="34" charset="0"/>
                        <a:cs typeface="Arial" charset="0"/>
                      </a:endParaRPr>
                    </a:p>
                  </a:txBody>
                  <a:tcPr marL="68582" marR="68582" marT="0" marB="0" anchor="ctr"/>
                </a:tc>
                <a:extLst>
                  <a:ext uri="{0D108BD9-81ED-4DB2-BD59-A6C34878D82A}">
                    <a16:rowId xmlns:a16="http://schemas.microsoft.com/office/drawing/2014/main" val="10001"/>
                  </a:ext>
                </a:extLst>
              </a:tr>
              <a:tr h="1051261">
                <a:tc>
                  <a:txBody>
                    <a:bodyPr/>
                    <a:lstStyle/>
                    <a:p>
                      <a:pPr algn="l">
                        <a:lnSpc>
                          <a:spcPct val="106000"/>
                        </a:lnSpc>
                        <a:spcAft>
                          <a:spcPts val="800"/>
                        </a:spcAft>
                      </a:pPr>
                      <a:r>
                        <a:rPr lang="en-ZA" sz="1400" dirty="0">
                          <a:effectLst/>
                          <a:latin typeface="Arial" charset="0"/>
                          <a:cs typeface="Arial" charset="0"/>
                        </a:rPr>
                        <a:t>Social Development (immediate humanitarian aid)</a:t>
                      </a:r>
                      <a:endParaRPr lang="en-ZA" sz="1400" dirty="0">
                        <a:effectLst/>
                        <a:latin typeface="Arial" charset="0"/>
                        <a:ea typeface="Calibri" pitchFamily="34" charset="0"/>
                        <a:cs typeface="Arial" charset="0"/>
                      </a:endParaRPr>
                    </a:p>
                  </a:txBody>
                  <a:tcPr marL="68582" marR="68582" marT="0" marB="0" anchor="ctr"/>
                </a:tc>
                <a:tc>
                  <a:txBody>
                    <a:bodyPr/>
                    <a:lstStyle/>
                    <a:p>
                      <a:pPr algn="ctr">
                        <a:lnSpc>
                          <a:spcPct val="106000"/>
                        </a:lnSpc>
                        <a:spcAft>
                          <a:spcPts val="800"/>
                        </a:spcAft>
                      </a:pPr>
                      <a:r>
                        <a:rPr lang="en-ZA" sz="1400" b="0" i="0" dirty="0">
                          <a:effectLst/>
                          <a:latin typeface="Arial" charset="0"/>
                          <a:ea typeface="Calibri" pitchFamily="34" charset="0"/>
                          <a:cs typeface="Arial" charset="0"/>
                        </a:rPr>
                        <a:t>ZAR 6 845 000</a:t>
                      </a:r>
                    </a:p>
                  </a:txBody>
                  <a:tcPr marL="68582" marR="68582" marT="0" marB="0" anchor="ctr"/>
                </a:tc>
                <a:tc>
                  <a:txBody>
                    <a:bodyPr/>
                    <a:lstStyle/>
                    <a:p>
                      <a:pPr algn="ctr">
                        <a:lnSpc>
                          <a:spcPct val="106000"/>
                        </a:lnSpc>
                        <a:spcAft>
                          <a:spcPts val="800"/>
                        </a:spcAft>
                      </a:pPr>
                      <a:r>
                        <a:rPr lang="en-ZA" sz="1400" dirty="0">
                          <a:effectLst/>
                          <a:latin typeface="Arial" charset="0"/>
                          <a:ea typeface="Calibri" pitchFamily="34" charset="0"/>
                          <a:cs typeface="Arial" charset="0"/>
                        </a:rPr>
                        <a:t>IOM, UNHCR, UNFPA, OHCHR, WFP, UNODC, UN Women, OCHA, UNICEF, ILO, UNDP</a:t>
                      </a:r>
                    </a:p>
                  </a:txBody>
                  <a:tcPr marL="68582" marR="68582" marT="0" marB="0" anchor="ctr"/>
                </a:tc>
                <a:tc>
                  <a:txBody>
                    <a:bodyPr/>
                    <a:lstStyle/>
                    <a:p>
                      <a:pPr algn="just">
                        <a:lnSpc>
                          <a:spcPct val="106000"/>
                        </a:lnSpc>
                        <a:spcAft>
                          <a:spcPts val="800"/>
                        </a:spcAft>
                      </a:pPr>
                      <a:r>
                        <a:rPr lang="en-US" sz="1400" dirty="0">
                          <a:effectLst/>
                          <a:latin typeface="Arial" charset="0"/>
                          <a:ea typeface="Calibri" pitchFamily="34" charset="0"/>
                          <a:cs typeface="Arial" charset="0"/>
                        </a:rPr>
                        <a:t>UNFPA has delivered </a:t>
                      </a:r>
                      <a:r>
                        <a:rPr lang="en-US" sz="1400" b="1" dirty="0">
                          <a:effectLst/>
                          <a:latin typeface="Arial" charset="0"/>
                          <a:ea typeface="Calibri" pitchFamily="34" charset="0"/>
                          <a:cs typeface="Arial" charset="0"/>
                        </a:rPr>
                        <a:t>2500</a:t>
                      </a:r>
                      <a:r>
                        <a:rPr lang="en-US" sz="1400" dirty="0">
                          <a:effectLst/>
                          <a:latin typeface="Arial" charset="0"/>
                          <a:ea typeface="Calibri" pitchFamily="34" charset="0"/>
                          <a:cs typeface="Arial" charset="0"/>
                        </a:rPr>
                        <a:t> dignity kits valued at </a:t>
                      </a:r>
                      <a:r>
                        <a:rPr lang="en-US" sz="1400" b="1" dirty="0">
                          <a:effectLst/>
                          <a:latin typeface="Arial" charset="0"/>
                          <a:ea typeface="Calibri" pitchFamily="34" charset="0"/>
                          <a:cs typeface="Arial" charset="0"/>
                        </a:rPr>
                        <a:t>R300 000 </a:t>
                      </a:r>
                      <a:r>
                        <a:rPr lang="en-US" sz="1400" b="0" dirty="0">
                          <a:effectLst/>
                          <a:latin typeface="Arial" charset="0"/>
                          <a:ea typeface="Calibri" pitchFamily="34" charset="0"/>
                          <a:cs typeface="Arial" charset="0"/>
                        </a:rPr>
                        <a:t>to the DSD.</a:t>
                      </a:r>
                    </a:p>
                    <a:p>
                      <a:pPr algn="just">
                        <a:lnSpc>
                          <a:spcPct val="106000"/>
                        </a:lnSpc>
                        <a:spcAft>
                          <a:spcPts val="800"/>
                        </a:spcAft>
                      </a:pPr>
                      <a:r>
                        <a:rPr lang="en-US" sz="1400" b="0" dirty="0">
                          <a:effectLst/>
                          <a:latin typeface="Arial" charset="0"/>
                          <a:ea typeface="Calibri" pitchFamily="34" charset="0"/>
                          <a:cs typeface="Arial" charset="0"/>
                        </a:rPr>
                        <a:t>UNICEF</a:t>
                      </a:r>
                      <a:endParaRPr lang="en-ZA" sz="1400" b="1" dirty="0">
                        <a:effectLst/>
                        <a:latin typeface="Arial" charset="0"/>
                        <a:ea typeface="Calibri" pitchFamily="34" charset="0"/>
                        <a:cs typeface="Arial" charset="0"/>
                      </a:endParaRPr>
                    </a:p>
                  </a:txBody>
                  <a:tcPr marL="68582" marR="68582" marT="0" marB="0" anchor="ctr"/>
                </a:tc>
                <a:extLst>
                  <a:ext uri="{0D108BD9-81ED-4DB2-BD59-A6C34878D82A}">
                    <a16:rowId xmlns:a16="http://schemas.microsoft.com/office/drawing/2014/main" val="10002"/>
                  </a:ext>
                </a:extLst>
              </a:tr>
              <a:tr h="516131">
                <a:tc>
                  <a:txBody>
                    <a:bodyPr/>
                    <a:lstStyle/>
                    <a:p>
                      <a:pPr algn="l">
                        <a:lnSpc>
                          <a:spcPct val="106000"/>
                        </a:lnSpc>
                        <a:spcAft>
                          <a:spcPts val="800"/>
                        </a:spcAft>
                      </a:pPr>
                      <a:r>
                        <a:rPr lang="en-ZA" sz="1400" dirty="0">
                          <a:effectLst/>
                          <a:latin typeface="Arial" charset="0"/>
                          <a:cs typeface="Arial" charset="0"/>
                        </a:rPr>
                        <a:t>Health</a:t>
                      </a:r>
                      <a:endParaRPr lang="en-ZA" sz="1400" dirty="0">
                        <a:effectLst/>
                        <a:latin typeface="Arial" charset="0"/>
                        <a:ea typeface="Calibri" pitchFamily="34" charset="0"/>
                        <a:cs typeface="Arial" charset="0"/>
                      </a:endParaRPr>
                    </a:p>
                  </a:txBody>
                  <a:tcPr marL="68582" marR="68582" marT="0" marB="0" anchor="ctr"/>
                </a:tc>
                <a:tc>
                  <a:txBody>
                    <a:bodyPr/>
                    <a:lstStyle/>
                    <a:p>
                      <a:pPr algn="ctr">
                        <a:lnSpc>
                          <a:spcPct val="106000"/>
                        </a:lnSpc>
                        <a:spcAft>
                          <a:spcPts val="800"/>
                        </a:spcAft>
                      </a:pPr>
                      <a:r>
                        <a:rPr lang="en-ZA" sz="1400" b="0" i="0" dirty="0">
                          <a:effectLst/>
                          <a:latin typeface="Arial" charset="0"/>
                          <a:ea typeface="Calibri" pitchFamily="34" charset="0"/>
                          <a:cs typeface="Arial" charset="0"/>
                        </a:rPr>
                        <a:t>ZAR 3 660 000</a:t>
                      </a:r>
                    </a:p>
                  </a:txBody>
                  <a:tcPr marL="68582" marR="68582" marT="0" marB="0" anchor="ctr"/>
                </a:tc>
                <a:tc>
                  <a:txBody>
                    <a:bodyPr/>
                    <a:lstStyle/>
                    <a:p>
                      <a:pPr algn="ctr">
                        <a:lnSpc>
                          <a:spcPct val="106000"/>
                        </a:lnSpc>
                        <a:spcAft>
                          <a:spcPts val="800"/>
                        </a:spcAft>
                      </a:pPr>
                      <a:r>
                        <a:rPr lang="en-ZA" sz="1400" dirty="0">
                          <a:effectLst/>
                          <a:latin typeface="Arial" charset="0"/>
                          <a:ea typeface="Calibri" pitchFamily="34" charset="0"/>
                          <a:cs typeface="Arial" charset="0"/>
                        </a:rPr>
                        <a:t>UNAIDS, WHO, UNFPA, UNICEF, UNESCO, UNDP</a:t>
                      </a:r>
                    </a:p>
                  </a:txBody>
                  <a:tcPr marL="68582" marR="68582" marT="0" marB="0" anchor="ctr"/>
                </a:tc>
                <a:tc>
                  <a:txBody>
                    <a:bodyPr/>
                    <a:lstStyle/>
                    <a:p>
                      <a:pPr algn="just">
                        <a:lnSpc>
                          <a:spcPct val="106000"/>
                        </a:lnSpc>
                        <a:spcAft>
                          <a:spcPts val="800"/>
                        </a:spcAft>
                      </a:pPr>
                      <a:endParaRPr lang="en-ZA" sz="1400" dirty="0">
                        <a:effectLst/>
                        <a:latin typeface="Arial" charset="0"/>
                        <a:ea typeface="Calibri" pitchFamily="34" charset="0"/>
                        <a:cs typeface="Arial" charset="0"/>
                      </a:endParaRPr>
                    </a:p>
                  </a:txBody>
                  <a:tcPr marL="68582" marR="68582" marT="0" marB="0" anchor="ctr"/>
                </a:tc>
                <a:extLst>
                  <a:ext uri="{0D108BD9-81ED-4DB2-BD59-A6C34878D82A}">
                    <a16:rowId xmlns:a16="http://schemas.microsoft.com/office/drawing/2014/main" val="10003"/>
                  </a:ext>
                </a:extLst>
              </a:tr>
              <a:tr h="299255">
                <a:tc>
                  <a:txBody>
                    <a:bodyPr/>
                    <a:lstStyle/>
                    <a:p>
                      <a:pPr algn="l">
                        <a:lnSpc>
                          <a:spcPct val="106000"/>
                        </a:lnSpc>
                        <a:spcAft>
                          <a:spcPts val="800"/>
                        </a:spcAft>
                      </a:pPr>
                      <a:r>
                        <a:rPr lang="en-ZA" sz="1400" dirty="0">
                          <a:effectLst/>
                          <a:latin typeface="Arial" charset="0"/>
                          <a:cs typeface="Arial" charset="0"/>
                        </a:rPr>
                        <a:t>Education</a:t>
                      </a:r>
                      <a:endParaRPr lang="en-ZA" sz="1400" dirty="0">
                        <a:effectLst/>
                        <a:latin typeface="Arial" charset="0"/>
                        <a:ea typeface="Calibri" pitchFamily="34" charset="0"/>
                        <a:cs typeface="Arial" charset="0"/>
                      </a:endParaRPr>
                    </a:p>
                  </a:txBody>
                  <a:tcPr marL="68582" marR="68582" marT="0" marB="0" anchor="ctr"/>
                </a:tc>
                <a:tc>
                  <a:txBody>
                    <a:bodyPr/>
                    <a:lstStyle/>
                    <a:p>
                      <a:pPr algn="ctr">
                        <a:lnSpc>
                          <a:spcPct val="106000"/>
                        </a:lnSpc>
                        <a:spcAft>
                          <a:spcPts val="800"/>
                        </a:spcAft>
                      </a:pPr>
                      <a:r>
                        <a:rPr lang="en-ZA" sz="1400" b="0" i="0" dirty="0">
                          <a:effectLst/>
                          <a:latin typeface="Arial" charset="0"/>
                          <a:ea typeface="Calibri" pitchFamily="34" charset="0"/>
                          <a:cs typeface="Arial" charset="0"/>
                        </a:rPr>
                        <a:t>ZAR</a:t>
                      </a:r>
                      <a:r>
                        <a:rPr lang="en-ZA" sz="1400" dirty="0">
                          <a:effectLst/>
                          <a:latin typeface="Arial" charset="0"/>
                          <a:ea typeface="Calibri" pitchFamily="34" charset="0"/>
                          <a:cs typeface="Arial" charset="0"/>
                        </a:rPr>
                        <a:t> 1 725 000</a:t>
                      </a:r>
                    </a:p>
                  </a:txBody>
                  <a:tcPr marL="68582" marR="68582" marT="0" marB="0" anchor="ctr"/>
                </a:tc>
                <a:tc>
                  <a:txBody>
                    <a:bodyPr/>
                    <a:lstStyle/>
                    <a:p>
                      <a:pPr algn="ctr">
                        <a:lnSpc>
                          <a:spcPct val="106000"/>
                        </a:lnSpc>
                        <a:spcAft>
                          <a:spcPts val="800"/>
                        </a:spcAft>
                      </a:pPr>
                      <a:r>
                        <a:rPr lang="en-ZA" sz="1400" dirty="0">
                          <a:effectLst/>
                          <a:latin typeface="Arial" charset="0"/>
                          <a:ea typeface="Calibri" pitchFamily="34" charset="0"/>
                          <a:cs typeface="Arial" charset="0"/>
                        </a:rPr>
                        <a:t>UNICEF, UNESCO</a:t>
                      </a:r>
                    </a:p>
                  </a:txBody>
                  <a:tcPr marL="68582" marR="68582" marT="0" marB="0" anchor="ctr"/>
                </a:tc>
                <a:tc>
                  <a:txBody>
                    <a:bodyPr/>
                    <a:lstStyle/>
                    <a:p>
                      <a:pPr algn="just">
                        <a:lnSpc>
                          <a:spcPct val="106000"/>
                        </a:lnSpc>
                        <a:spcAft>
                          <a:spcPts val="800"/>
                        </a:spcAft>
                      </a:pPr>
                      <a:endParaRPr lang="en-ZA" sz="1400" dirty="0">
                        <a:effectLst/>
                        <a:latin typeface="Arial" charset="0"/>
                        <a:ea typeface="Calibri" pitchFamily="34" charset="0"/>
                        <a:cs typeface="Arial" charset="0"/>
                      </a:endParaRPr>
                    </a:p>
                  </a:txBody>
                  <a:tcPr marL="68582" marR="68582" marT="0" marB="0" anchor="ctr"/>
                </a:tc>
                <a:extLst>
                  <a:ext uri="{0D108BD9-81ED-4DB2-BD59-A6C34878D82A}">
                    <a16:rowId xmlns:a16="http://schemas.microsoft.com/office/drawing/2014/main" val="10004"/>
                  </a:ext>
                </a:extLst>
              </a:tr>
              <a:tr h="750273">
                <a:tc>
                  <a:txBody>
                    <a:bodyPr/>
                    <a:lstStyle/>
                    <a:p>
                      <a:pPr algn="l">
                        <a:lnSpc>
                          <a:spcPct val="106000"/>
                        </a:lnSpc>
                        <a:spcAft>
                          <a:spcPts val="800"/>
                        </a:spcAft>
                      </a:pPr>
                      <a:r>
                        <a:rPr lang="en-ZA" sz="1400" dirty="0">
                          <a:effectLst/>
                          <a:latin typeface="Arial" charset="0"/>
                          <a:cs typeface="Arial" charset="0"/>
                        </a:rPr>
                        <a:t>Agriculture</a:t>
                      </a:r>
                      <a:endParaRPr lang="en-ZA" sz="1400" dirty="0">
                        <a:effectLst/>
                        <a:latin typeface="Arial" charset="0"/>
                        <a:ea typeface="Calibri" pitchFamily="34" charset="0"/>
                        <a:cs typeface="Arial" charset="0"/>
                      </a:endParaRPr>
                    </a:p>
                  </a:txBody>
                  <a:tcPr marL="68582" marR="68582" marT="0" marB="0" anchor="ctr"/>
                </a:tc>
                <a:tc>
                  <a:txBody>
                    <a:bodyPr/>
                    <a:lstStyle/>
                    <a:p>
                      <a:pPr algn="ctr">
                        <a:lnSpc>
                          <a:spcPct val="106000"/>
                        </a:lnSpc>
                        <a:spcAft>
                          <a:spcPts val="800"/>
                        </a:spcAft>
                      </a:pPr>
                      <a:r>
                        <a:rPr lang="en-ZA" sz="1400" b="0" i="0" dirty="0">
                          <a:effectLst/>
                          <a:latin typeface="Arial" charset="0"/>
                          <a:ea typeface="Calibri" pitchFamily="34" charset="0"/>
                          <a:cs typeface="Arial" charset="0"/>
                        </a:rPr>
                        <a:t>ZAR 150 000</a:t>
                      </a:r>
                    </a:p>
                  </a:txBody>
                  <a:tcPr marL="68582" marR="68582" marT="0" marB="0" anchor="ctr"/>
                </a:tc>
                <a:tc>
                  <a:txBody>
                    <a:bodyPr/>
                    <a:lstStyle/>
                    <a:p>
                      <a:pPr algn="ctr">
                        <a:lnSpc>
                          <a:spcPct val="106000"/>
                        </a:lnSpc>
                        <a:spcAft>
                          <a:spcPts val="800"/>
                        </a:spcAft>
                      </a:pPr>
                      <a:r>
                        <a:rPr lang="en-ZA" sz="1400" dirty="0">
                          <a:effectLst/>
                          <a:latin typeface="Arial" charset="0"/>
                          <a:ea typeface="Calibri" pitchFamily="34" charset="0"/>
                          <a:cs typeface="Arial" charset="0"/>
                        </a:rPr>
                        <a:t>FAO, WFP, UNICEF (nutrition) </a:t>
                      </a:r>
                    </a:p>
                  </a:txBody>
                  <a:tcPr marL="68582" marR="68582" marT="0" marB="0" anchor="ctr"/>
                </a:tc>
                <a:tc>
                  <a:txBody>
                    <a:bodyPr/>
                    <a:lstStyle/>
                    <a:p>
                      <a:pPr algn="just">
                        <a:lnSpc>
                          <a:spcPct val="106000"/>
                        </a:lnSpc>
                        <a:spcAft>
                          <a:spcPts val="800"/>
                        </a:spcAft>
                      </a:pPr>
                      <a:r>
                        <a:rPr lang="en-US" sz="1400" dirty="0">
                          <a:effectLst/>
                          <a:latin typeface="Arial" charset="0"/>
                          <a:ea typeface="Calibri" pitchFamily="34" charset="0"/>
                          <a:cs typeface="Arial" charset="0"/>
                        </a:rPr>
                        <a:t>FAO completed a geospatial analysis of the flood impacts on crops in KwaZulu-Natal and Eastern Cape provinces of South Africa</a:t>
                      </a:r>
                      <a:endParaRPr lang="en-ZA" sz="1400" dirty="0">
                        <a:effectLst/>
                        <a:latin typeface="Arial" charset="0"/>
                        <a:ea typeface="Calibri" pitchFamily="34" charset="0"/>
                        <a:cs typeface="Arial" charset="0"/>
                      </a:endParaRPr>
                    </a:p>
                  </a:txBody>
                  <a:tcPr marL="68582" marR="68582" marT="0" marB="0" anchor="ctr"/>
                </a:tc>
                <a:extLst>
                  <a:ext uri="{0D108BD9-81ED-4DB2-BD59-A6C34878D82A}">
                    <a16:rowId xmlns:a16="http://schemas.microsoft.com/office/drawing/2014/main" val="10005"/>
                  </a:ext>
                </a:extLst>
              </a:tr>
              <a:tr h="516131">
                <a:tc>
                  <a:txBody>
                    <a:bodyPr/>
                    <a:lstStyle/>
                    <a:p>
                      <a:pPr algn="l">
                        <a:lnSpc>
                          <a:spcPct val="106000"/>
                        </a:lnSpc>
                        <a:spcAft>
                          <a:spcPts val="800"/>
                        </a:spcAft>
                      </a:pPr>
                      <a:r>
                        <a:rPr lang="en-ZA" sz="1400" dirty="0">
                          <a:effectLst/>
                          <a:latin typeface="Arial" charset="0"/>
                          <a:cs typeface="Arial" charset="0"/>
                        </a:rPr>
                        <a:t>Disaster Risk Management and Coordination</a:t>
                      </a:r>
                      <a:endParaRPr lang="en-ZA" sz="1400" dirty="0">
                        <a:effectLst/>
                        <a:latin typeface="Arial" charset="0"/>
                        <a:ea typeface="Calibri" pitchFamily="34" charset="0"/>
                        <a:cs typeface="Arial" charset="0"/>
                      </a:endParaRPr>
                    </a:p>
                  </a:txBody>
                  <a:tcPr marL="68582" marR="68582" marT="0" marB="0" anchor="ctr"/>
                </a:tc>
                <a:tc>
                  <a:txBody>
                    <a:bodyPr/>
                    <a:lstStyle/>
                    <a:p>
                      <a:pPr algn="ctr">
                        <a:lnSpc>
                          <a:spcPct val="106000"/>
                        </a:lnSpc>
                        <a:spcAft>
                          <a:spcPts val="800"/>
                        </a:spcAft>
                      </a:pPr>
                      <a:r>
                        <a:rPr lang="en-ZA" sz="1400" b="0" i="0" dirty="0">
                          <a:effectLst/>
                          <a:latin typeface="Arial" charset="0"/>
                          <a:ea typeface="Calibri" pitchFamily="34" charset="0"/>
                          <a:cs typeface="Arial" charset="0"/>
                        </a:rPr>
                        <a:t>ZAR 3 950</a:t>
                      </a:r>
                      <a:r>
                        <a:rPr lang="en-ZA" sz="1400" dirty="0">
                          <a:effectLst/>
                          <a:latin typeface="Arial" charset="0"/>
                          <a:ea typeface="Calibri" pitchFamily="34" charset="0"/>
                          <a:cs typeface="Arial" charset="0"/>
                        </a:rPr>
                        <a:t> 000</a:t>
                      </a:r>
                    </a:p>
                  </a:txBody>
                  <a:tcPr marL="68582" marR="68582" marT="0" marB="0" anchor="ctr"/>
                </a:tc>
                <a:tc>
                  <a:txBody>
                    <a:bodyPr/>
                    <a:lstStyle/>
                    <a:p>
                      <a:pPr algn="ctr">
                        <a:lnSpc>
                          <a:spcPct val="106000"/>
                        </a:lnSpc>
                        <a:spcAft>
                          <a:spcPts val="800"/>
                        </a:spcAft>
                      </a:pPr>
                      <a:r>
                        <a:rPr lang="en-ZA" sz="1400" dirty="0">
                          <a:effectLst/>
                          <a:latin typeface="Arial" charset="0"/>
                          <a:ea typeface="Calibri" pitchFamily="34" charset="0"/>
                          <a:cs typeface="Arial" charset="0"/>
                        </a:rPr>
                        <a:t>UNDP, UN Habitat, ILO</a:t>
                      </a:r>
                    </a:p>
                  </a:txBody>
                  <a:tcPr marL="68582" marR="68582" marT="0" marB="0" anchor="ctr"/>
                </a:tc>
                <a:tc>
                  <a:txBody>
                    <a:bodyPr/>
                    <a:lstStyle/>
                    <a:p>
                      <a:pPr algn="just">
                        <a:lnSpc>
                          <a:spcPct val="106000"/>
                        </a:lnSpc>
                        <a:spcAft>
                          <a:spcPts val="800"/>
                        </a:spcAft>
                      </a:pPr>
                      <a:endParaRPr lang="en-ZA" sz="1400" dirty="0">
                        <a:effectLst/>
                        <a:latin typeface="Arial" charset="0"/>
                        <a:ea typeface="Calibri" pitchFamily="34" charset="0"/>
                        <a:cs typeface="Arial" charset="0"/>
                      </a:endParaRPr>
                    </a:p>
                  </a:txBody>
                  <a:tcPr marL="68582" marR="68582" marT="0" marB="0" anchor="ctr"/>
                </a:tc>
                <a:extLst>
                  <a:ext uri="{0D108BD9-81ED-4DB2-BD59-A6C34878D82A}">
                    <a16:rowId xmlns:a16="http://schemas.microsoft.com/office/drawing/2014/main" val="10006"/>
                  </a:ext>
                </a:extLst>
              </a:tr>
              <a:tr h="421763">
                <a:tc>
                  <a:txBody>
                    <a:bodyPr/>
                    <a:lstStyle/>
                    <a:p>
                      <a:pPr algn="l">
                        <a:lnSpc>
                          <a:spcPct val="106000"/>
                        </a:lnSpc>
                        <a:spcAft>
                          <a:spcPts val="800"/>
                        </a:spcAft>
                      </a:pPr>
                      <a:r>
                        <a:rPr lang="en-ZA" sz="1400" dirty="0">
                          <a:effectLst/>
                          <a:latin typeface="Arial" charset="0"/>
                          <a:ea typeface="Calibri" pitchFamily="34" charset="0"/>
                          <a:cs typeface="Arial" charset="0"/>
                        </a:rPr>
                        <a:t>Support to Economic Recovery</a:t>
                      </a:r>
                    </a:p>
                  </a:txBody>
                  <a:tcPr marL="68582" marR="68582" marT="0" marB="0" anchor="ctr"/>
                </a:tc>
                <a:tc>
                  <a:txBody>
                    <a:bodyPr/>
                    <a:lstStyle/>
                    <a:p>
                      <a:pPr algn="ctr">
                        <a:lnSpc>
                          <a:spcPct val="106000"/>
                        </a:lnSpc>
                        <a:spcAft>
                          <a:spcPts val="800"/>
                        </a:spcAft>
                      </a:pPr>
                      <a:r>
                        <a:rPr lang="en-ZA" sz="1400" dirty="0">
                          <a:effectLst/>
                          <a:latin typeface="Arial" charset="0"/>
                          <a:ea typeface="Calibri" pitchFamily="34" charset="0"/>
                          <a:cs typeface="Arial" charset="0"/>
                        </a:rPr>
                        <a:t>ZAR 1 425 000</a:t>
                      </a:r>
                    </a:p>
                  </a:txBody>
                  <a:tcPr marL="68582" marR="68582" marT="0" marB="0" anchor="ctr"/>
                </a:tc>
                <a:tc>
                  <a:txBody>
                    <a:bodyPr/>
                    <a:lstStyle/>
                    <a:p>
                      <a:pPr algn="ctr">
                        <a:lnSpc>
                          <a:spcPct val="106000"/>
                        </a:lnSpc>
                        <a:spcAft>
                          <a:spcPts val="800"/>
                        </a:spcAft>
                      </a:pPr>
                      <a:r>
                        <a:rPr lang="en-ZA" sz="1400" dirty="0">
                          <a:effectLst/>
                          <a:latin typeface="Arial" charset="0"/>
                          <a:ea typeface="Calibri" pitchFamily="34" charset="0"/>
                          <a:cs typeface="Arial" charset="0"/>
                        </a:rPr>
                        <a:t>UNDP, ILO</a:t>
                      </a:r>
                    </a:p>
                  </a:txBody>
                  <a:tcPr marL="68582" marR="68582" marT="0" marB="0" anchor="ctr"/>
                </a:tc>
                <a:tc>
                  <a:txBody>
                    <a:bodyPr/>
                    <a:lstStyle/>
                    <a:p>
                      <a:pPr algn="just">
                        <a:lnSpc>
                          <a:spcPct val="106000"/>
                        </a:lnSpc>
                        <a:spcAft>
                          <a:spcPts val="800"/>
                        </a:spcAft>
                      </a:pPr>
                      <a:endParaRPr lang="en-ZA" sz="1400" dirty="0">
                        <a:effectLst/>
                        <a:latin typeface="Arial" charset="0"/>
                        <a:ea typeface="Calibri" pitchFamily="34" charset="0"/>
                        <a:cs typeface="Arial" charset="0"/>
                      </a:endParaRPr>
                    </a:p>
                  </a:txBody>
                  <a:tcPr marL="68582" marR="68582" marT="0" marB="0" anchor="ctr"/>
                </a:tc>
                <a:extLst>
                  <a:ext uri="{0D108BD9-81ED-4DB2-BD59-A6C34878D82A}">
                    <a16:rowId xmlns:a16="http://schemas.microsoft.com/office/drawing/2014/main" val="10007"/>
                  </a:ext>
                </a:extLst>
              </a:tr>
              <a:tr h="299255">
                <a:tc>
                  <a:txBody>
                    <a:bodyPr/>
                    <a:lstStyle/>
                    <a:p>
                      <a:pPr algn="l">
                        <a:lnSpc>
                          <a:spcPct val="106000"/>
                        </a:lnSpc>
                        <a:spcAft>
                          <a:spcPts val="800"/>
                        </a:spcAft>
                      </a:pPr>
                      <a:r>
                        <a:rPr lang="en-ZA" sz="1400" dirty="0">
                          <a:effectLst/>
                          <a:latin typeface="Arial" charset="0"/>
                          <a:ea typeface="Calibri" pitchFamily="34" charset="0"/>
                          <a:cs typeface="Arial" charset="0"/>
                        </a:rPr>
                        <a:t>Repurposed Funds </a:t>
                      </a:r>
                    </a:p>
                  </a:txBody>
                  <a:tcPr marL="68582" marR="68582" marT="0" marB="0" anchor="ctr"/>
                </a:tc>
                <a:tc gridSpan="3">
                  <a:txBody>
                    <a:bodyPr/>
                    <a:lstStyle/>
                    <a:p>
                      <a:pPr algn="ctr">
                        <a:lnSpc>
                          <a:spcPct val="106000"/>
                        </a:lnSpc>
                        <a:spcAft>
                          <a:spcPts val="800"/>
                        </a:spcAft>
                      </a:pPr>
                      <a:r>
                        <a:rPr lang="en-ZA" sz="1400" b="1" dirty="0">
                          <a:effectLst/>
                          <a:latin typeface="Arial" charset="0"/>
                          <a:ea typeface="Calibri" pitchFamily="34" charset="0"/>
                          <a:cs typeface="Arial" charset="0"/>
                        </a:rPr>
                        <a:t>ZAR 17 755 000</a:t>
                      </a:r>
                    </a:p>
                  </a:txBody>
                  <a:tcPr marL="68582" marR="68582" marT="0" marB="0" anchor="ctr"/>
                </a:tc>
                <a:tc hMerge="1">
                  <a:txBody>
                    <a:bodyPr/>
                    <a:lstStyle/>
                    <a:p>
                      <a:endParaRPr lang="en-US"/>
                    </a:p>
                  </a:txBody>
                  <a:tcPr marL="68580" marR="68580" marT="0" marB="0" anchor="ctr"/>
                </a:tc>
                <a:tc hMerge="1">
                  <a:txBody>
                    <a:bodyPr/>
                    <a:lstStyle/>
                    <a:p>
                      <a:endParaRPr lang="en-US"/>
                    </a:p>
                  </a:txBody>
                  <a:tcPr marL="68580" marR="68580" marT="0" marB="0" anchor="ctr"/>
                </a:tc>
                <a:extLst>
                  <a:ext uri="{0D108BD9-81ED-4DB2-BD59-A6C34878D82A}">
                    <a16:rowId xmlns:a16="http://schemas.microsoft.com/office/drawing/2014/main" val="10008"/>
                  </a:ext>
                </a:extLst>
              </a:tr>
              <a:tr h="299255">
                <a:tc>
                  <a:txBody>
                    <a:bodyPr/>
                    <a:lstStyle/>
                    <a:p>
                      <a:pPr algn="l">
                        <a:lnSpc>
                          <a:spcPct val="106000"/>
                        </a:lnSpc>
                        <a:spcAft>
                          <a:spcPts val="800"/>
                        </a:spcAft>
                      </a:pPr>
                      <a:r>
                        <a:rPr lang="en-ZA" sz="1400" dirty="0">
                          <a:effectLst/>
                          <a:latin typeface="Arial" charset="0"/>
                          <a:ea typeface="Calibri" pitchFamily="34" charset="0"/>
                          <a:cs typeface="Arial" charset="0"/>
                        </a:rPr>
                        <a:t>Pipeline Donor Funding</a:t>
                      </a:r>
                    </a:p>
                  </a:txBody>
                  <a:tcPr marL="68582" marR="68582" marT="0" marB="0" anchor="ctr"/>
                </a:tc>
                <a:tc gridSpan="3">
                  <a:txBody>
                    <a:bodyPr/>
                    <a:lstStyle/>
                    <a:p>
                      <a:pPr algn="ctr">
                        <a:lnSpc>
                          <a:spcPct val="106000"/>
                        </a:lnSpc>
                        <a:spcAft>
                          <a:spcPts val="800"/>
                        </a:spcAft>
                      </a:pPr>
                      <a:r>
                        <a:rPr lang="en-ZA" sz="1400" b="1" dirty="0">
                          <a:effectLst/>
                          <a:latin typeface="Arial" charset="0"/>
                          <a:ea typeface="Calibri" pitchFamily="34" charset="0"/>
                          <a:cs typeface="Arial" charset="0"/>
                        </a:rPr>
                        <a:t>ZAR 3 900 000</a:t>
                      </a:r>
                    </a:p>
                  </a:txBody>
                  <a:tcPr marL="68582" marR="68582" marT="0" marB="0" anchor="ctr"/>
                </a:tc>
                <a:tc hMerge="1">
                  <a:txBody>
                    <a:bodyPr/>
                    <a:lstStyle/>
                    <a:p>
                      <a:endParaRPr lang="en-US"/>
                    </a:p>
                  </a:txBody>
                  <a:tcPr/>
                </a:tc>
                <a:tc hMerge="1">
                  <a:txBody>
                    <a:bodyPr/>
                    <a:lstStyle/>
                    <a:p>
                      <a:endParaRPr lang="en-US"/>
                    </a:p>
                  </a:txBody>
                  <a:tcPr marL="68580" marR="68580" marT="0" marB="0" anchor="ctr"/>
                </a:tc>
                <a:extLst>
                  <a:ext uri="{0D108BD9-81ED-4DB2-BD59-A6C34878D82A}">
                    <a16:rowId xmlns:a16="http://schemas.microsoft.com/office/drawing/2014/main" val="10009"/>
                  </a:ext>
                </a:extLst>
              </a:tr>
              <a:tr h="299255">
                <a:tc>
                  <a:txBody>
                    <a:bodyPr/>
                    <a:lstStyle/>
                    <a:p>
                      <a:pPr algn="l">
                        <a:lnSpc>
                          <a:spcPct val="106000"/>
                        </a:lnSpc>
                        <a:spcAft>
                          <a:spcPts val="800"/>
                        </a:spcAft>
                      </a:pPr>
                      <a:r>
                        <a:rPr lang="en-ZA" sz="1400" dirty="0">
                          <a:effectLst/>
                          <a:latin typeface="Arial" charset="0"/>
                          <a:ea typeface="Calibri" pitchFamily="34" charset="0"/>
                          <a:cs typeface="Arial" charset="0"/>
                        </a:rPr>
                        <a:t>Total Funding</a:t>
                      </a:r>
                    </a:p>
                  </a:txBody>
                  <a:tcPr marL="68582" marR="68582" marT="0" marB="0" anchor="ctr"/>
                </a:tc>
                <a:tc gridSpan="3">
                  <a:txBody>
                    <a:bodyPr/>
                    <a:lstStyle/>
                    <a:p>
                      <a:pPr algn="ctr">
                        <a:lnSpc>
                          <a:spcPct val="106000"/>
                        </a:lnSpc>
                        <a:spcAft>
                          <a:spcPts val="800"/>
                        </a:spcAft>
                      </a:pPr>
                      <a:r>
                        <a:rPr lang="en-ZA" sz="1400" b="1" dirty="0">
                          <a:effectLst/>
                          <a:latin typeface="Arial" charset="0"/>
                          <a:ea typeface="Calibri" pitchFamily="34" charset="0"/>
                          <a:cs typeface="Arial" charset="0"/>
                        </a:rPr>
                        <a:t>ZAR 21 655 000</a:t>
                      </a:r>
                    </a:p>
                  </a:txBody>
                  <a:tcPr marL="68582" marR="68582" marT="0" marB="0" anchor="ctr"/>
                </a:tc>
                <a:tc hMerge="1">
                  <a:txBody>
                    <a:bodyPr/>
                    <a:lstStyle/>
                    <a:p>
                      <a:endParaRPr lang="en-US"/>
                    </a:p>
                  </a:txBody>
                  <a:tcPr/>
                </a:tc>
                <a:tc hMerge="1">
                  <a:txBody>
                    <a:bodyPr/>
                    <a:lstStyle/>
                    <a:p>
                      <a:endParaRPr lang="en-US"/>
                    </a:p>
                  </a:txBody>
                  <a:tcPr marL="68580" marR="68580" marT="0" marB="0" anchor="ctr"/>
                </a:tc>
                <a:extLst>
                  <a:ext uri="{0D108BD9-81ED-4DB2-BD59-A6C34878D82A}">
                    <a16:rowId xmlns:a16="http://schemas.microsoft.com/office/drawing/2014/main" val="10010"/>
                  </a:ext>
                </a:extLst>
              </a:tr>
            </a:tbl>
          </a:graphicData>
        </a:graphic>
      </p:graphicFrame>
      <p:sp>
        <p:nvSpPr>
          <p:cNvPr id="6" name="CustomShape 4">
            <a:extLst>
              <a:ext uri="{FF2B5EF4-FFF2-40B4-BE49-F238E27FC236}">
                <a16:creationId xmlns:a16="http://schemas.microsoft.com/office/drawing/2014/main" id="{EED69F31-9857-08D5-AF62-3C1BAA73565C}"/>
              </a:ext>
            </a:extLst>
          </p:cNvPr>
          <p:cNvSpPr txBox="1"/>
          <p:nvPr/>
        </p:nvSpPr>
        <p:spPr bwMode="auto">
          <a:xfrm>
            <a:off x="3536950" y="0"/>
            <a:ext cx="7469188" cy="804863"/>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stStyle>
          <a:p>
            <a:pPr marL="0" algn="ctr">
              <a:buFont typeface="Arial" charset="0"/>
              <a:buNone/>
              <a:defRPr/>
            </a:pPr>
            <a:endParaRPr lang="en-ZA" altLang="x-none" sz="2400" b="1" noProof="1">
              <a:solidFill>
                <a:srgbClr val="FFFFFF"/>
              </a:solidFill>
              <a:latin typeface="Arial" charset="0"/>
              <a:ea typeface="DejaVu Sans"/>
              <a:sym typeface="+mn-ea"/>
            </a:endParaRPr>
          </a:p>
          <a:p>
            <a:pPr marL="0" algn="ctr">
              <a:buFont typeface="Arial" charset="0"/>
              <a:buNone/>
              <a:defRPr/>
            </a:pPr>
            <a:r>
              <a:rPr lang="en-ZA" altLang="x-none" sz="2800" b="1" noProof="1">
                <a:solidFill>
                  <a:srgbClr val="000000"/>
                </a:solidFill>
                <a:latin typeface="Arial" charset="0"/>
                <a:ea typeface="DejaVu Sans"/>
                <a:sym typeface="+mn-ea"/>
              </a:rPr>
              <a:t>RESOURCES AVAILED BY UNCT</a:t>
            </a:r>
            <a:endParaRPr lang="en-ZA" altLang="x-none" sz="2800" b="1" noProof="1">
              <a:solidFill>
                <a:srgbClr val="FFFFFF"/>
              </a:solidFill>
              <a:latin typeface="Arial" charset="0"/>
              <a:ea typeface="DejaVu Sans"/>
              <a:sym typeface="+mn-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object 9">
            <a:extLst>
              <a:ext uri="{FF2B5EF4-FFF2-40B4-BE49-F238E27FC236}">
                <a16:creationId xmlns:a16="http://schemas.microsoft.com/office/drawing/2014/main" id="{6525DEC2-30D8-27C8-7C02-101E42D4B5F9}"/>
              </a:ext>
            </a:extLst>
          </p:cNvPr>
          <p:cNvSpPr txBox="1">
            <a:spLocks noChangeArrowheads="1"/>
          </p:cNvSpPr>
          <p:nvPr/>
        </p:nvSpPr>
        <p:spPr bwMode="auto">
          <a:xfrm flipH="1">
            <a:off x="1876425" y="5608638"/>
            <a:ext cx="8262938" cy="277812"/>
          </a:xfrm>
          <a:prstGeom prst="rect">
            <a:avLst/>
          </a:prstGeom>
          <a:noFill/>
          <a:ln w="9144">
            <a:solidFill>
              <a:srgbClr val="F79546"/>
            </a:solidFill>
            <a:miter lim="800000"/>
            <a:headEnd/>
            <a:tailEnd/>
          </a:ln>
          <a:extLst>
            <a:ext uri="{909E8E84-426E-40DD-AFC4-6F175D3DCCD1}">
              <a14:hiddenFill xmlns:a14="http://schemas.microsoft.com/office/drawing/2010/main">
                <a:solidFill>
                  <a:srgbClr val="FFFFFF"/>
                </a:solidFill>
              </a14:hiddenFill>
            </a:ext>
          </a:extLst>
        </p:spPr>
        <p:txBody>
          <a:bodyPr lIns="0" tIns="43815" rIns="0" bIns="0">
            <a:spAutoFit/>
          </a:bodyPr>
          <a:lstStyle>
            <a:lvl1pPr marL="90488">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lnSpc>
                <a:spcPct val="103000"/>
              </a:lnSpc>
              <a:spcBef>
                <a:spcPts val="350"/>
              </a:spcBef>
              <a:buFont typeface="Arial" panose="020B0604020202020204" pitchFamily="34" charset="0"/>
              <a:buNone/>
            </a:pPr>
            <a:endParaRPr lang="zh-CN" altLang="en-US" sz="1600">
              <a:solidFill>
                <a:srgbClr val="000000"/>
              </a:solidFill>
              <a:latin typeface="Verdana" panose="020B0604030504040204" pitchFamily="34" charset="0"/>
            </a:endParaRPr>
          </a:p>
        </p:txBody>
      </p:sp>
      <p:sp>
        <p:nvSpPr>
          <p:cNvPr id="80899" name="TextBox 7">
            <a:extLst>
              <a:ext uri="{FF2B5EF4-FFF2-40B4-BE49-F238E27FC236}">
                <a16:creationId xmlns:a16="http://schemas.microsoft.com/office/drawing/2014/main" id="{4B0BEAAC-8F30-1F83-5BF7-DCE005CFC60F}"/>
              </a:ext>
            </a:extLst>
          </p:cNvPr>
          <p:cNvSpPr txBox="1">
            <a:spLocks noChangeArrowheads="1"/>
          </p:cNvSpPr>
          <p:nvPr/>
        </p:nvSpPr>
        <p:spPr bwMode="auto">
          <a:xfrm>
            <a:off x="6342063" y="4124325"/>
            <a:ext cx="4054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ZA" altLang="en-US">
              <a:solidFill>
                <a:srgbClr val="000000"/>
              </a:solidFill>
              <a:latin typeface="Calibri" panose="020F0502020204030204" pitchFamily="34" charset="0"/>
            </a:endParaRPr>
          </a:p>
        </p:txBody>
      </p:sp>
      <p:pic>
        <p:nvPicPr>
          <p:cNvPr id="80900" name="Picture 6">
            <a:extLst>
              <a:ext uri="{FF2B5EF4-FFF2-40B4-BE49-F238E27FC236}">
                <a16:creationId xmlns:a16="http://schemas.microsoft.com/office/drawing/2014/main" id="{37E96306-C410-53C4-D945-0CCD53A36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80963"/>
            <a:ext cx="1951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stomShape 4">
            <a:extLst>
              <a:ext uri="{FF2B5EF4-FFF2-40B4-BE49-F238E27FC236}">
                <a16:creationId xmlns:a16="http://schemas.microsoft.com/office/drawing/2014/main" id="{B617F6AF-95C2-0D7B-5738-261F84F4C5E2}"/>
              </a:ext>
            </a:extLst>
          </p:cNvPr>
          <p:cNvSpPr txBox="1"/>
          <p:nvPr/>
        </p:nvSpPr>
        <p:spPr>
          <a:xfrm>
            <a:off x="3773488" y="128588"/>
            <a:ext cx="7146925" cy="355600"/>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lvl1pPr algn="l" defTabSz="914400" rtl="0" eaLnBrk="1" latinLnBrk="0" hangingPunct="1">
              <a:lnSpc>
                <a:spcPct val="90000"/>
              </a:lnSpc>
              <a:spcBef>
                <a:spcPct val="0"/>
              </a:spcBef>
              <a:buNone/>
              <a:defRPr sz="4400" kern="1200">
                <a:solidFill>
                  <a:schemeClr val="tx1"/>
                </a:solidFill>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pPr algn="ctr" fontAlgn="auto">
              <a:lnSpc>
                <a:spcPct val="100000"/>
              </a:lnSpc>
              <a:spcAft>
                <a:spcPts val="0"/>
              </a:spcAft>
              <a:defRPr/>
            </a:pPr>
            <a:r>
              <a:rPr lang="en-ZA" sz="2400" b="1" spc="-1" dirty="0">
                <a:solidFill>
                  <a:prstClr val="black"/>
                </a:solidFill>
                <a:latin typeface="Arial" charset="0"/>
                <a:sym typeface="+mn-ea"/>
              </a:rPr>
              <a:t>SECTOR DEPARTMENTS FUNDING REQUESTS</a:t>
            </a:r>
          </a:p>
        </p:txBody>
      </p:sp>
      <p:graphicFrame>
        <p:nvGraphicFramePr>
          <p:cNvPr id="4" name="Table 3">
            <a:extLst>
              <a:ext uri="{FF2B5EF4-FFF2-40B4-BE49-F238E27FC236}">
                <a16:creationId xmlns:a16="http://schemas.microsoft.com/office/drawing/2014/main" id="{83E91D37-8D68-7DD4-BA55-4D079ABEB27E}"/>
              </a:ext>
            </a:extLst>
          </p:cNvPr>
          <p:cNvGraphicFramePr>
            <a:graphicFrameLocks noGrp="1"/>
          </p:cNvGraphicFramePr>
          <p:nvPr/>
        </p:nvGraphicFramePr>
        <p:xfrm>
          <a:off x="457200" y="684213"/>
          <a:ext cx="11144250" cy="5489575"/>
        </p:xfrm>
        <a:graphic>
          <a:graphicData uri="http://schemas.openxmlformats.org/drawingml/2006/table">
            <a:tbl>
              <a:tblPr firstRow="1" firstCol="1" bandRow="1">
                <a:tableStyleId>{93296810-A885-4BE3-A3E7-6D5BEEA58F35}</a:tableStyleId>
              </a:tblPr>
              <a:tblGrid>
                <a:gridCol w="708355">
                  <a:extLst>
                    <a:ext uri="{9D8B030D-6E8A-4147-A177-3AD203B41FA5}">
                      <a16:colId xmlns:a16="http://schemas.microsoft.com/office/drawing/2014/main" val="20000"/>
                    </a:ext>
                  </a:extLst>
                </a:gridCol>
                <a:gridCol w="1551600">
                  <a:extLst>
                    <a:ext uri="{9D8B030D-6E8A-4147-A177-3AD203B41FA5}">
                      <a16:colId xmlns:a16="http://schemas.microsoft.com/office/drawing/2014/main" val="20001"/>
                    </a:ext>
                  </a:extLst>
                </a:gridCol>
                <a:gridCol w="1693861">
                  <a:extLst>
                    <a:ext uri="{9D8B030D-6E8A-4147-A177-3AD203B41FA5}">
                      <a16:colId xmlns:a16="http://schemas.microsoft.com/office/drawing/2014/main" val="20002"/>
                    </a:ext>
                  </a:extLst>
                </a:gridCol>
                <a:gridCol w="1567080">
                  <a:extLst>
                    <a:ext uri="{9D8B030D-6E8A-4147-A177-3AD203B41FA5}">
                      <a16:colId xmlns:a16="http://schemas.microsoft.com/office/drawing/2014/main" val="20003"/>
                    </a:ext>
                  </a:extLst>
                </a:gridCol>
                <a:gridCol w="1567080">
                  <a:extLst>
                    <a:ext uri="{9D8B030D-6E8A-4147-A177-3AD203B41FA5}">
                      <a16:colId xmlns:a16="http://schemas.microsoft.com/office/drawing/2014/main" val="20004"/>
                    </a:ext>
                  </a:extLst>
                </a:gridCol>
                <a:gridCol w="4056273">
                  <a:extLst>
                    <a:ext uri="{9D8B030D-6E8A-4147-A177-3AD203B41FA5}">
                      <a16:colId xmlns:a16="http://schemas.microsoft.com/office/drawing/2014/main" val="20005"/>
                    </a:ext>
                  </a:extLst>
                </a:gridCol>
              </a:tblGrid>
              <a:tr h="190298">
                <a:tc gridSpan="6">
                  <a:txBody>
                    <a:bodyPr/>
                    <a:lstStyle/>
                    <a:p>
                      <a:pPr algn="ctr"/>
                      <a:r>
                        <a:rPr lang="en-ZA" sz="1100" kern="1200">
                          <a:effectLst/>
                        </a:rPr>
                        <a:t>SECTOR DEPARTMENTS</a:t>
                      </a:r>
                      <a:endParaRPr lang="en-ZA" sz="1100">
                        <a:effectLst/>
                        <a:latin typeface="Times New Roman" pitchFamily="18" charset="0"/>
                        <a:ea typeface="Times New Roman" pitchFamily="18" charset="0"/>
                      </a:endParaRPr>
                    </a:p>
                  </a:txBody>
                  <a:tcPr marL="41346" marR="41346" marT="6264"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6281">
                <a:tc>
                  <a:txBody>
                    <a:bodyPr/>
                    <a:lstStyle/>
                    <a:p>
                      <a:pPr algn="ctr"/>
                      <a:r>
                        <a:rPr lang="en-ZA" sz="1100" kern="1200" dirty="0">
                          <a:effectLst/>
                        </a:rPr>
                        <a:t>No</a:t>
                      </a:r>
                      <a:endParaRPr lang="en-ZA" sz="1100" dirty="0">
                        <a:effectLst/>
                        <a:latin typeface="Times New Roman" pitchFamily="18" charset="0"/>
                        <a:ea typeface="Times New Roman" pitchFamily="18" charset="0"/>
                      </a:endParaRPr>
                    </a:p>
                  </a:txBody>
                  <a:tcPr marL="41346" marR="41346" marT="6264" marB="0"/>
                </a:tc>
                <a:tc>
                  <a:txBody>
                    <a:bodyPr/>
                    <a:lstStyle/>
                    <a:p>
                      <a:r>
                        <a:rPr lang="en-ZA" sz="1100" kern="1200">
                          <a:effectLst/>
                        </a:rPr>
                        <a:t>Name of Applicant</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Required Amount</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Own Funding/</a:t>
                      </a:r>
                      <a:endParaRPr lang="en-ZA" sz="1100">
                        <a:effectLst/>
                      </a:endParaRPr>
                    </a:p>
                    <a:p>
                      <a:pPr algn="ctr"/>
                      <a:r>
                        <a:rPr lang="en-ZA" sz="1100" kern="1200">
                          <a:effectLst/>
                        </a:rPr>
                        <a:t>Contribution</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Shortfall</a:t>
                      </a:r>
                      <a:endParaRPr lang="en-ZA" sz="1100">
                        <a:effectLst/>
                        <a:latin typeface="Times New Roman" pitchFamily="18" charset="0"/>
                        <a:ea typeface="Times New Roman" pitchFamily="18" charset="0"/>
                      </a:endParaRPr>
                    </a:p>
                  </a:txBody>
                  <a:tcPr marL="41346" marR="41346" marT="6264" marB="0"/>
                </a:tc>
                <a:tc>
                  <a:txBody>
                    <a:bodyPr/>
                    <a:lstStyle/>
                    <a:p>
                      <a:r>
                        <a:rPr lang="en-ZA" sz="1100" kern="1200">
                          <a:effectLst/>
                        </a:rPr>
                        <a:t>DESCRIPTION OF DAMAGES </a:t>
                      </a:r>
                      <a:endParaRPr lang="en-ZA" sz="1100">
                        <a:effectLst/>
                        <a:latin typeface="Times New Roman" pitchFamily="18" charset="0"/>
                        <a:ea typeface="Times New Roman" pitchFamily="18" charset="0"/>
                      </a:endParaRPr>
                    </a:p>
                  </a:txBody>
                  <a:tcPr marL="41346" marR="41346" marT="6264" marB="0"/>
                </a:tc>
                <a:extLst>
                  <a:ext uri="{0D108BD9-81ED-4DB2-BD59-A6C34878D82A}">
                    <a16:rowId xmlns:a16="http://schemas.microsoft.com/office/drawing/2014/main" val="10001"/>
                  </a:ext>
                </a:extLst>
              </a:tr>
              <a:tr h="357322">
                <a:tc>
                  <a:txBody>
                    <a:bodyPr/>
                    <a:lstStyle/>
                    <a:p>
                      <a:pPr algn="ctr"/>
                      <a:r>
                        <a:rPr lang="en-ZA" sz="1100" kern="1200">
                          <a:effectLst/>
                        </a:rPr>
                        <a:t>1</a:t>
                      </a:r>
                      <a:endParaRPr lang="en-ZA" sz="1100">
                        <a:effectLst/>
                        <a:latin typeface="Times New Roman" pitchFamily="18" charset="0"/>
                        <a:ea typeface="Times New Roman" pitchFamily="18" charset="0"/>
                      </a:endParaRPr>
                    </a:p>
                  </a:txBody>
                  <a:tcPr marL="41346" marR="41346" marT="6264" marB="0"/>
                </a:tc>
                <a:tc>
                  <a:txBody>
                    <a:bodyPr/>
                    <a:lstStyle/>
                    <a:p>
                      <a:r>
                        <a:rPr lang="en-ZA" sz="1100" kern="1200" dirty="0">
                          <a:effectLst/>
                        </a:rPr>
                        <a:t>DEPT OF EDUCATION</a:t>
                      </a:r>
                      <a:endParaRPr lang="en-ZA" sz="1100" dirty="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R202 240 077,30</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R20 350 000,00</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R181 890 077.30</a:t>
                      </a:r>
                      <a:endParaRPr lang="en-ZA" sz="1100">
                        <a:effectLst/>
                        <a:latin typeface="Times New Roman" pitchFamily="18" charset="0"/>
                        <a:ea typeface="Times New Roman" pitchFamily="18" charset="0"/>
                      </a:endParaRPr>
                    </a:p>
                  </a:txBody>
                  <a:tcPr marL="41346" marR="41346" marT="6264" marB="0"/>
                </a:tc>
                <a:tc>
                  <a:txBody>
                    <a:bodyPr/>
                    <a:lstStyle/>
                    <a:p>
                      <a:pPr algn="just"/>
                      <a:r>
                        <a:rPr lang="en-ZA" sz="1100" kern="1200">
                          <a:effectLst/>
                        </a:rPr>
                        <a:t>167 damaged school infrastructure and provisions of mobile classes. </a:t>
                      </a:r>
                      <a:endParaRPr lang="en-ZA" sz="1100">
                        <a:effectLst/>
                        <a:latin typeface="Times New Roman" pitchFamily="18" charset="0"/>
                        <a:ea typeface="Times New Roman" pitchFamily="18" charset="0"/>
                      </a:endParaRPr>
                    </a:p>
                  </a:txBody>
                  <a:tcPr marL="41346" marR="41346" marT="6264" marB="0"/>
                </a:tc>
                <a:extLst>
                  <a:ext uri="{0D108BD9-81ED-4DB2-BD59-A6C34878D82A}">
                    <a16:rowId xmlns:a16="http://schemas.microsoft.com/office/drawing/2014/main" val="10002"/>
                  </a:ext>
                </a:extLst>
              </a:tr>
              <a:tr h="611596">
                <a:tc>
                  <a:txBody>
                    <a:bodyPr/>
                    <a:lstStyle/>
                    <a:p>
                      <a:pPr algn="ctr"/>
                      <a:r>
                        <a:rPr lang="en-ZA" sz="1100" kern="1200">
                          <a:effectLst/>
                        </a:rPr>
                        <a:t>2</a:t>
                      </a:r>
                      <a:endParaRPr lang="en-ZA" sz="1100">
                        <a:effectLst/>
                        <a:latin typeface="Times New Roman" pitchFamily="18" charset="0"/>
                        <a:ea typeface="Times New Roman" pitchFamily="18" charset="0"/>
                      </a:endParaRPr>
                    </a:p>
                  </a:txBody>
                  <a:tcPr marL="41346" marR="41346" marT="6264" marB="0"/>
                </a:tc>
                <a:tc>
                  <a:txBody>
                    <a:bodyPr/>
                    <a:lstStyle/>
                    <a:p>
                      <a:r>
                        <a:rPr lang="en-ZA" sz="1100" kern="1200">
                          <a:effectLst/>
                        </a:rPr>
                        <a:t>DEPT OF AGR &amp; RURAL DEVEL</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 331 264 365,00</a:t>
                      </a:r>
                      <a:endParaRPr lang="en-ZA" sz="1100">
                        <a:effectLst/>
                        <a:latin typeface="Times New Roman" pitchFamily="18" charset="0"/>
                        <a:ea typeface="Times New Roman" pitchFamily="18" charset="0"/>
                      </a:endParaRPr>
                    </a:p>
                  </a:txBody>
                  <a:tcPr marL="45105" marR="45105" marT="6264" marB="0"/>
                </a:tc>
                <a:tc>
                  <a:txBody>
                    <a:bodyPr/>
                    <a:lstStyle/>
                    <a:p>
                      <a:pPr algn="ctr"/>
                      <a:r>
                        <a:rPr lang="en-ZA" sz="1100" kern="1200">
                          <a:effectLst/>
                        </a:rPr>
                        <a:t>R58 524 000,00</a:t>
                      </a:r>
                      <a:endParaRPr lang="en-ZA" sz="1100">
                        <a:effectLst/>
                        <a:latin typeface="Times New Roman" pitchFamily="18" charset="0"/>
                        <a:ea typeface="Times New Roman" pitchFamily="18" charset="0"/>
                      </a:endParaRPr>
                    </a:p>
                  </a:txBody>
                  <a:tcPr marL="45105" marR="45105" marT="6264" marB="0"/>
                </a:tc>
                <a:tc>
                  <a:txBody>
                    <a:bodyPr/>
                    <a:lstStyle/>
                    <a:p>
                      <a:pPr algn="ctr"/>
                      <a:r>
                        <a:rPr lang="en-ZA" sz="1100" kern="1200">
                          <a:effectLst/>
                        </a:rPr>
                        <a:t>R 272 740 365.00</a:t>
                      </a:r>
                      <a:endParaRPr lang="en-ZA" sz="1100">
                        <a:effectLst/>
                        <a:latin typeface="Times New Roman" pitchFamily="18" charset="0"/>
                        <a:ea typeface="Times New Roman" pitchFamily="18" charset="0"/>
                      </a:endParaRPr>
                    </a:p>
                  </a:txBody>
                  <a:tcPr marL="45105" marR="45105" marT="6264" marB="0"/>
                </a:tc>
                <a:tc>
                  <a:txBody>
                    <a:bodyPr/>
                    <a:lstStyle/>
                    <a:p>
                      <a:pPr algn="just"/>
                      <a:r>
                        <a:rPr lang="en-ZA" sz="1100">
                          <a:effectLst/>
                        </a:rPr>
                        <a:t>Livestock, Infrastructure for Farm Dwellers (houses), Agriculture infrastructure such as Access roads, Fencing, water pumps and irrigation systems and crops</a:t>
                      </a:r>
                      <a:endParaRPr lang="en-ZA" sz="1100">
                        <a:effectLst/>
                        <a:latin typeface="Times New Roman" pitchFamily="18" charset="0"/>
                        <a:ea typeface="Times New Roman" pitchFamily="18" charset="0"/>
                      </a:endParaRPr>
                    </a:p>
                  </a:txBody>
                  <a:tcPr marL="41346" marR="41346" marT="6264" marB="0"/>
                </a:tc>
                <a:extLst>
                  <a:ext uri="{0D108BD9-81ED-4DB2-BD59-A6C34878D82A}">
                    <a16:rowId xmlns:a16="http://schemas.microsoft.com/office/drawing/2014/main" val="10003"/>
                  </a:ext>
                </a:extLst>
              </a:tr>
              <a:tr h="676823">
                <a:tc>
                  <a:txBody>
                    <a:bodyPr/>
                    <a:lstStyle/>
                    <a:p>
                      <a:pPr algn="ctr"/>
                      <a:r>
                        <a:rPr lang="en-ZA" sz="1100" kern="1200">
                          <a:effectLst/>
                        </a:rPr>
                        <a:t>3</a:t>
                      </a:r>
                      <a:endParaRPr lang="en-ZA" sz="1100">
                        <a:effectLst/>
                        <a:latin typeface="Times New Roman" pitchFamily="18" charset="0"/>
                        <a:ea typeface="Times New Roman" pitchFamily="18" charset="0"/>
                      </a:endParaRPr>
                    </a:p>
                  </a:txBody>
                  <a:tcPr marL="41346" marR="41346" marT="6264" marB="0"/>
                </a:tc>
                <a:tc>
                  <a:txBody>
                    <a:bodyPr/>
                    <a:lstStyle/>
                    <a:p>
                      <a:r>
                        <a:rPr lang="en-ZA" sz="1100" kern="1200">
                          <a:effectLst/>
                        </a:rPr>
                        <a:t>HEALTH</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R259 206 284,84</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R21 336 173,00 +</a:t>
                      </a:r>
                      <a:endParaRPr lang="en-ZA" sz="1100">
                        <a:effectLst/>
                      </a:endParaRPr>
                    </a:p>
                    <a:p>
                      <a:pPr algn="ctr"/>
                      <a:r>
                        <a:rPr lang="en-ZA" sz="1100" kern="1200">
                          <a:effectLst/>
                        </a:rPr>
                        <a:t>R125 000 000,00 to be reprioritized through HFRG</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R112 870 111,84</a:t>
                      </a:r>
                      <a:endParaRPr lang="en-ZA" sz="1100">
                        <a:effectLst/>
                        <a:latin typeface="Times New Roman" pitchFamily="18" charset="0"/>
                        <a:ea typeface="Times New Roman" pitchFamily="18" charset="0"/>
                      </a:endParaRPr>
                    </a:p>
                  </a:txBody>
                  <a:tcPr marL="41346" marR="41346" marT="6264" marB="0"/>
                </a:tc>
                <a:tc>
                  <a:txBody>
                    <a:bodyPr/>
                    <a:lstStyle/>
                    <a:p>
                      <a:pPr algn="just"/>
                      <a:r>
                        <a:rPr lang="en-ZA" sz="1100" kern="1200">
                          <a:effectLst/>
                        </a:rPr>
                        <a:t>88 health facilities that include, Clinics, Community Health Centre, EMS base, Hospitals, Laundry, Nursing campus, Office accommodation and Pharmaceutical depot.  </a:t>
                      </a:r>
                      <a:endParaRPr lang="en-ZA" sz="1100">
                        <a:effectLst/>
                        <a:latin typeface="Times New Roman" pitchFamily="18" charset="0"/>
                        <a:ea typeface="Times New Roman" pitchFamily="18" charset="0"/>
                      </a:endParaRPr>
                    </a:p>
                  </a:txBody>
                  <a:tcPr marL="41346" marR="41346" marT="6264" marB="0"/>
                </a:tc>
                <a:extLst>
                  <a:ext uri="{0D108BD9-81ED-4DB2-BD59-A6C34878D82A}">
                    <a16:rowId xmlns:a16="http://schemas.microsoft.com/office/drawing/2014/main" val="10004"/>
                  </a:ext>
                </a:extLst>
              </a:tr>
              <a:tr h="488151">
                <a:tc>
                  <a:txBody>
                    <a:bodyPr/>
                    <a:lstStyle/>
                    <a:p>
                      <a:pPr algn="ctr"/>
                      <a:r>
                        <a:rPr lang="en-ZA" sz="1100" kern="1200">
                          <a:effectLst/>
                        </a:rPr>
                        <a:t>4</a:t>
                      </a:r>
                      <a:endParaRPr lang="en-ZA" sz="1100">
                        <a:effectLst/>
                        <a:latin typeface="Times New Roman" pitchFamily="18" charset="0"/>
                        <a:ea typeface="Times New Roman" pitchFamily="18" charset="0"/>
                      </a:endParaRPr>
                    </a:p>
                  </a:txBody>
                  <a:tcPr marL="41346" marR="41346" marT="6264" marB="0"/>
                </a:tc>
                <a:tc>
                  <a:txBody>
                    <a:bodyPr/>
                    <a:lstStyle/>
                    <a:p>
                      <a:r>
                        <a:rPr lang="en-ZA" sz="1100" kern="1200">
                          <a:effectLst/>
                        </a:rPr>
                        <a:t>SOCIAL DEVELOPMENT</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 239 423 132,00</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R0,00</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 239 423 132</a:t>
                      </a:r>
                      <a:endParaRPr lang="en-ZA" sz="1100">
                        <a:effectLst/>
                        <a:latin typeface="Times New Roman" pitchFamily="18" charset="0"/>
                        <a:ea typeface="Times New Roman" pitchFamily="18" charset="0"/>
                      </a:endParaRPr>
                    </a:p>
                  </a:txBody>
                  <a:tcPr marL="41346" marR="41346" marT="6264" marB="0"/>
                </a:tc>
                <a:tc>
                  <a:txBody>
                    <a:bodyPr/>
                    <a:lstStyle/>
                    <a:p>
                      <a:pPr algn="just"/>
                      <a:r>
                        <a:rPr lang="en-ZA" sz="1100" kern="1200">
                          <a:effectLst/>
                        </a:rPr>
                        <a:t>Top up of Immediate social relief to continuously manage shelters for homeless, including the provision of security. </a:t>
                      </a:r>
                      <a:endParaRPr lang="en-ZA" sz="1100">
                        <a:effectLst/>
                        <a:latin typeface="Times New Roman" pitchFamily="18" charset="0"/>
                        <a:ea typeface="Times New Roman" pitchFamily="18" charset="0"/>
                      </a:endParaRPr>
                    </a:p>
                  </a:txBody>
                  <a:tcPr marL="41346" marR="41346" marT="6264" marB="0"/>
                </a:tc>
                <a:extLst>
                  <a:ext uri="{0D108BD9-81ED-4DB2-BD59-A6C34878D82A}">
                    <a16:rowId xmlns:a16="http://schemas.microsoft.com/office/drawing/2014/main" val="10005"/>
                  </a:ext>
                </a:extLst>
              </a:tr>
              <a:tr h="1517353">
                <a:tc>
                  <a:txBody>
                    <a:bodyPr/>
                    <a:lstStyle/>
                    <a:p>
                      <a:pPr algn="ctr"/>
                      <a:r>
                        <a:rPr lang="en-ZA" sz="1100" kern="1200">
                          <a:effectLst/>
                        </a:rPr>
                        <a:t>5</a:t>
                      </a:r>
                      <a:endParaRPr lang="en-ZA" sz="1100">
                        <a:effectLst/>
                        <a:latin typeface="Times New Roman" pitchFamily="18" charset="0"/>
                        <a:ea typeface="Times New Roman" pitchFamily="18" charset="0"/>
                      </a:endParaRPr>
                    </a:p>
                  </a:txBody>
                  <a:tcPr marL="41346" marR="41346" marT="6264" marB="0"/>
                </a:tc>
                <a:tc>
                  <a:txBody>
                    <a:bodyPr/>
                    <a:lstStyle/>
                    <a:p>
                      <a:r>
                        <a:rPr lang="en-ZA" sz="1100" kern="1200">
                          <a:effectLst/>
                        </a:rPr>
                        <a:t>HUMAN SETTLEMENTS</a:t>
                      </a:r>
                      <a:endParaRPr lang="en-ZA" sz="1100">
                        <a:effectLst/>
                        <a:latin typeface="Times New Roman" pitchFamily="18" charset="0"/>
                        <a:ea typeface="Times New Roman" pitchFamily="18" charset="0"/>
                      </a:endParaRPr>
                    </a:p>
                  </a:txBody>
                  <a:tcPr marL="41346" marR="41346" marT="6264" marB="0"/>
                </a:tc>
                <a:tc>
                  <a:txBody>
                    <a:bodyPr/>
                    <a:lstStyle/>
                    <a:p>
                      <a:r>
                        <a:rPr lang="en-ZA" sz="1100" kern="1200" dirty="0">
                          <a:effectLst/>
                        </a:rPr>
                        <a:t>R2 127 542 632,24</a:t>
                      </a:r>
                      <a:endParaRPr lang="en-ZA" sz="1100" dirty="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R515 975 906,24</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R1 611 566 726</a:t>
                      </a:r>
                      <a:endParaRPr lang="en-ZA" sz="1100">
                        <a:effectLst/>
                        <a:latin typeface="Times New Roman" pitchFamily="18" charset="0"/>
                        <a:ea typeface="Times New Roman" pitchFamily="18" charset="0"/>
                      </a:endParaRPr>
                    </a:p>
                  </a:txBody>
                  <a:tcPr marL="41346" marR="41346" marT="6264" marB="0"/>
                </a:tc>
                <a:tc>
                  <a:txBody>
                    <a:bodyPr/>
                    <a:lstStyle/>
                    <a:p>
                      <a:pPr marL="342900" lvl="0" indent="-342900" algn="just">
                        <a:buFont typeface="Symbol" pitchFamily="18" charset="2"/>
                        <a:buChar char=""/>
                      </a:pPr>
                      <a:r>
                        <a:rPr lang="en-ZA" sz="1100" kern="1200" dirty="0">
                          <a:effectLst/>
                        </a:rPr>
                        <a:t>788 Temporary Services, </a:t>
                      </a:r>
                      <a:endParaRPr lang="en-ZA" sz="1100" dirty="0">
                        <a:effectLst/>
                      </a:endParaRPr>
                    </a:p>
                    <a:p>
                      <a:pPr marL="342900" lvl="0" indent="-342900" algn="just">
                        <a:buFont typeface="Symbol" pitchFamily="18" charset="2"/>
                        <a:buChar char=""/>
                      </a:pPr>
                      <a:r>
                        <a:rPr lang="en-ZA" sz="1100" kern="1200" dirty="0">
                          <a:effectLst/>
                        </a:rPr>
                        <a:t>4983 Temporary Accommodation Units</a:t>
                      </a:r>
                      <a:endParaRPr lang="en-ZA" sz="1100" dirty="0">
                        <a:effectLst/>
                      </a:endParaRPr>
                    </a:p>
                    <a:p>
                      <a:pPr marL="342900" lvl="0" indent="-342900" algn="just">
                        <a:buFont typeface="Symbol" pitchFamily="18" charset="2"/>
                        <a:buChar char=""/>
                      </a:pPr>
                      <a:r>
                        <a:rPr lang="en-ZA" sz="1100" kern="1200" dirty="0">
                          <a:effectLst/>
                        </a:rPr>
                        <a:t>4983 Replacement of Houses </a:t>
                      </a:r>
                      <a:endParaRPr lang="en-ZA" sz="1100" dirty="0">
                        <a:effectLst/>
                      </a:endParaRPr>
                    </a:p>
                    <a:p>
                      <a:pPr marL="342900" lvl="0" indent="-342900" algn="just">
                        <a:buFont typeface="Symbol" pitchFamily="18" charset="2"/>
                        <a:buChar char=""/>
                      </a:pPr>
                      <a:r>
                        <a:rPr lang="en-ZA" sz="1100" kern="1200" dirty="0">
                          <a:effectLst/>
                        </a:rPr>
                        <a:t>8199 Repairs to partially destroyed houses. </a:t>
                      </a:r>
                      <a:endParaRPr lang="en-ZA" sz="1100" dirty="0">
                        <a:effectLst/>
                      </a:endParaRPr>
                    </a:p>
                    <a:p>
                      <a:pPr marL="342900" lvl="0" indent="-342900" algn="just">
                        <a:buFont typeface="Symbol" pitchFamily="18" charset="2"/>
                        <a:buChar char=""/>
                      </a:pPr>
                      <a:r>
                        <a:rPr lang="en-ZA" sz="1100" kern="1200" dirty="0">
                          <a:effectLst/>
                        </a:rPr>
                        <a:t>2500 Repairs to services</a:t>
                      </a:r>
                      <a:endParaRPr lang="en-ZA" sz="1100" dirty="0">
                        <a:effectLst/>
                      </a:endParaRPr>
                    </a:p>
                    <a:p>
                      <a:pPr marL="342900" lvl="0" indent="-342900" algn="just">
                        <a:buFont typeface="Symbol" pitchFamily="18" charset="2"/>
                        <a:buChar char=""/>
                      </a:pPr>
                      <a:r>
                        <a:rPr lang="en-ZA" sz="1100" kern="1200" dirty="0">
                          <a:effectLst/>
                        </a:rPr>
                        <a:t>2000 Retaining of Walls</a:t>
                      </a:r>
                      <a:endParaRPr lang="en-ZA" sz="1100" dirty="0">
                        <a:effectLst/>
                      </a:endParaRPr>
                    </a:p>
                    <a:p>
                      <a:pPr marL="342900" lvl="0" indent="-342900" algn="just">
                        <a:buFont typeface="Symbol" pitchFamily="18" charset="2"/>
                        <a:buChar char=""/>
                      </a:pPr>
                      <a:r>
                        <a:rPr lang="en-ZA" sz="1100" kern="1200" dirty="0">
                          <a:effectLst/>
                        </a:rPr>
                        <a:t>8310 Supply of building material</a:t>
                      </a:r>
                      <a:endParaRPr lang="en-ZA" sz="1100" dirty="0">
                        <a:effectLst/>
                      </a:endParaRPr>
                    </a:p>
                    <a:p>
                      <a:pPr marL="342900" lvl="0" indent="-342900" algn="just">
                        <a:buFont typeface="Symbol" pitchFamily="18" charset="2"/>
                        <a:buChar char=""/>
                      </a:pPr>
                      <a:r>
                        <a:rPr lang="en-ZA" sz="1100" kern="1200" dirty="0">
                          <a:effectLst/>
                        </a:rPr>
                        <a:t>200 repairs to flats and hostel</a:t>
                      </a:r>
                      <a:endParaRPr lang="en-ZA" sz="1100" dirty="0">
                        <a:effectLst/>
                      </a:endParaRPr>
                    </a:p>
                    <a:p>
                      <a:pPr marL="342900" lvl="0" indent="-342900" algn="just">
                        <a:buFont typeface="Symbol" pitchFamily="18" charset="2"/>
                        <a:buChar char=""/>
                      </a:pPr>
                      <a:r>
                        <a:rPr lang="en-ZA" sz="1100" kern="1200" dirty="0">
                          <a:effectLst/>
                        </a:rPr>
                        <a:t>Technical assessments and appointment of professionals. </a:t>
                      </a:r>
                      <a:endParaRPr lang="en-ZA" sz="1100" dirty="0">
                        <a:effectLst/>
                        <a:latin typeface="Times New Roman" pitchFamily="18" charset="0"/>
                        <a:ea typeface="Times New Roman" pitchFamily="18" charset="0"/>
                      </a:endParaRPr>
                    </a:p>
                  </a:txBody>
                  <a:tcPr marL="41346" marR="41346" marT="6264" marB="0"/>
                </a:tc>
                <a:extLst>
                  <a:ext uri="{0D108BD9-81ED-4DB2-BD59-A6C34878D82A}">
                    <a16:rowId xmlns:a16="http://schemas.microsoft.com/office/drawing/2014/main" val="10006"/>
                  </a:ext>
                </a:extLst>
              </a:tr>
              <a:tr h="454540">
                <a:tc>
                  <a:txBody>
                    <a:bodyPr/>
                    <a:lstStyle/>
                    <a:p>
                      <a:pPr algn="ctr"/>
                      <a:r>
                        <a:rPr lang="en-ZA" sz="1100" kern="1200">
                          <a:effectLst/>
                        </a:rPr>
                        <a:t>6</a:t>
                      </a:r>
                      <a:endParaRPr lang="en-ZA" sz="1100">
                        <a:effectLst/>
                        <a:latin typeface="Times New Roman" pitchFamily="18" charset="0"/>
                        <a:ea typeface="Times New Roman" pitchFamily="18" charset="0"/>
                      </a:endParaRPr>
                    </a:p>
                  </a:txBody>
                  <a:tcPr marL="41346" marR="41346" marT="6264" marB="0"/>
                </a:tc>
                <a:tc>
                  <a:txBody>
                    <a:bodyPr/>
                    <a:lstStyle/>
                    <a:p>
                      <a:r>
                        <a:rPr lang="en-ZA" sz="1100" kern="1200">
                          <a:effectLst/>
                        </a:rPr>
                        <a:t>DEPT OF SPORT, ARTS &amp; CULTURE</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 R16 758 000</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 R0,00</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R16 758 000</a:t>
                      </a:r>
                      <a:endParaRPr lang="en-ZA" sz="1100">
                        <a:effectLst/>
                        <a:latin typeface="Times New Roman" pitchFamily="18" charset="0"/>
                        <a:ea typeface="Times New Roman" pitchFamily="18" charset="0"/>
                      </a:endParaRPr>
                    </a:p>
                  </a:txBody>
                  <a:tcPr marL="41346" marR="41346" marT="6264" marB="0"/>
                </a:tc>
                <a:tc>
                  <a:txBody>
                    <a:bodyPr/>
                    <a:lstStyle/>
                    <a:p>
                      <a:pPr algn="just"/>
                      <a:r>
                        <a:rPr lang="en-ZA" sz="1100" dirty="0">
                          <a:effectLst/>
                        </a:rPr>
                        <a:t>Repairs to 39 facilities </a:t>
                      </a:r>
                    </a:p>
                    <a:p>
                      <a:pPr algn="just"/>
                      <a:r>
                        <a:rPr lang="en-ZA" sz="1100" dirty="0">
                          <a:effectLst/>
                        </a:rPr>
                        <a:t>TO CONSIDER REPRIORITISATION FROM COE.</a:t>
                      </a:r>
                      <a:endParaRPr lang="en-ZA" sz="1100" dirty="0">
                        <a:effectLst/>
                        <a:latin typeface="Times New Roman" pitchFamily="18" charset="0"/>
                        <a:ea typeface="Times New Roman" pitchFamily="18" charset="0"/>
                      </a:endParaRPr>
                    </a:p>
                  </a:txBody>
                  <a:tcPr marL="41346" marR="41346" marT="6264" marB="0"/>
                </a:tc>
                <a:extLst>
                  <a:ext uri="{0D108BD9-81ED-4DB2-BD59-A6C34878D82A}">
                    <a16:rowId xmlns:a16="http://schemas.microsoft.com/office/drawing/2014/main" val="10007"/>
                  </a:ext>
                </a:extLst>
              </a:tr>
              <a:tr h="454540">
                <a:tc>
                  <a:txBody>
                    <a:bodyPr/>
                    <a:lstStyle/>
                    <a:p>
                      <a:pPr algn="ctr"/>
                      <a:r>
                        <a:rPr lang="en-ZA" sz="1100" kern="1200">
                          <a:effectLst/>
                        </a:rPr>
                        <a:t>7</a:t>
                      </a:r>
                      <a:endParaRPr lang="en-ZA" sz="1100">
                        <a:effectLst/>
                        <a:latin typeface="Times New Roman" pitchFamily="18" charset="0"/>
                        <a:ea typeface="Times New Roman" pitchFamily="18" charset="0"/>
                      </a:endParaRPr>
                    </a:p>
                  </a:txBody>
                  <a:tcPr marL="41346" marR="41346" marT="6264" marB="0"/>
                </a:tc>
                <a:tc>
                  <a:txBody>
                    <a:bodyPr/>
                    <a:lstStyle/>
                    <a:p>
                      <a:r>
                        <a:rPr lang="en-ZA" sz="1100" kern="1200">
                          <a:effectLst/>
                        </a:rPr>
                        <a:t>COGTA</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R23 636 070.00 </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R0,00</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R23 636 070.00</a:t>
                      </a:r>
                      <a:endParaRPr lang="en-ZA" sz="1100">
                        <a:effectLst/>
                        <a:latin typeface="Times New Roman" pitchFamily="18" charset="0"/>
                        <a:ea typeface="Times New Roman" pitchFamily="18" charset="0"/>
                      </a:endParaRPr>
                    </a:p>
                  </a:txBody>
                  <a:tcPr marL="41346" marR="41346" marT="6264" marB="0"/>
                </a:tc>
                <a:tc>
                  <a:txBody>
                    <a:bodyPr/>
                    <a:lstStyle/>
                    <a:p>
                      <a:pPr algn="just"/>
                      <a:r>
                        <a:rPr lang="en-ZA" sz="1100">
                          <a:effectLst/>
                        </a:rPr>
                        <a:t>Repairs to 15 Community Service Centres (CSCs) and Traditional Administrative Centres (TACs)</a:t>
                      </a:r>
                      <a:endParaRPr lang="en-ZA" sz="1100">
                        <a:effectLst/>
                        <a:latin typeface="Times New Roman" pitchFamily="18" charset="0"/>
                        <a:ea typeface="Times New Roman" pitchFamily="18" charset="0"/>
                      </a:endParaRPr>
                    </a:p>
                  </a:txBody>
                  <a:tcPr marL="41346" marR="41346" marT="6264" marB="0"/>
                </a:tc>
                <a:extLst>
                  <a:ext uri="{0D108BD9-81ED-4DB2-BD59-A6C34878D82A}">
                    <a16:rowId xmlns:a16="http://schemas.microsoft.com/office/drawing/2014/main" val="10008"/>
                  </a:ext>
                </a:extLst>
              </a:tr>
              <a:tr h="352669">
                <a:tc>
                  <a:txBody>
                    <a:bodyPr/>
                    <a:lstStyle/>
                    <a:p>
                      <a:pPr algn="ctr"/>
                      <a:r>
                        <a:rPr lang="en-ZA" sz="1100" kern="1200">
                          <a:effectLst/>
                        </a:rPr>
                        <a:t>8</a:t>
                      </a:r>
                      <a:endParaRPr lang="en-ZA" sz="1100">
                        <a:effectLst/>
                        <a:latin typeface="Times New Roman" pitchFamily="18" charset="0"/>
                        <a:ea typeface="Times New Roman" pitchFamily="18" charset="0"/>
                      </a:endParaRPr>
                    </a:p>
                  </a:txBody>
                  <a:tcPr marL="41346" marR="41346" marT="6264" marB="0"/>
                </a:tc>
                <a:tc>
                  <a:txBody>
                    <a:bodyPr/>
                    <a:lstStyle/>
                    <a:p>
                      <a:r>
                        <a:rPr lang="en-ZA" sz="1100" kern="1200">
                          <a:effectLst/>
                        </a:rPr>
                        <a:t>DEPT OF TRANSPORT </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 5 608 731 584</a:t>
                      </a:r>
                      <a:endParaRPr lang="en-ZA" sz="1100">
                        <a:effectLst/>
                        <a:latin typeface="Times New Roman" pitchFamily="18" charset="0"/>
                        <a:ea typeface="Times New Roman" pitchFamily="18" charset="0"/>
                      </a:endParaRPr>
                    </a:p>
                  </a:txBody>
                  <a:tcPr marL="41346" marR="41346" marT="6264" marB="0"/>
                </a:tc>
                <a:tc>
                  <a:txBody>
                    <a:bodyPr/>
                    <a:lstStyle/>
                    <a:p>
                      <a:pPr algn="ctr"/>
                      <a:r>
                        <a:rPr lang="en-GB" sz="1100" kern="1200">
                          <a:effectLst/>
                        </a:rPr>
                        <a:t>R2 910 890 588</a:t>
                      </a:r>
                      <a:endParaRPr lang="en-ZA" sz="1100">
                        <a:effectLst/>
                        <a:latin typeface="Times New Roman" pitchFamily="18" charset="0"/>
                        <a:ea typeface="Times New Roman" pitchFamily="18" charset="0"/>
                      </a:endParaRPr>
                    </a:p>
                  </a:txBody>
                  <a:tcPr marL="41346" marR="41346" marT="6264" marB="0"/>
                </a:tc>
                <a:tc>
                  <a:txBody>
                    <a:bodyPr/>
                    <a:lstStyle/>
                    <a:p>
                      <a:pPr algn="ctr"/>
                      <a:r>
                        <a:rPr lang="en-ZA" sz="1100" kern="1200">
                          <a:effectLst/>
                        </a:rPr>
                        <a:t>R2 697 840 996</a:t>
                      </a:r>
                      <a:endParaRPr lang="en-ZA" sz="1100">
                        <a:effectLst/>
                        <a:latin typeface="Times New Roman" pitchFamily="18" charset="0"/>
                        <a:ea typeface="Times New Roman" pitchFamily="18" charset="0"/>
                      </a:endParaRPr>
                    </a:p>
                  </a:txBody>
                  <a:tcPr marL="41346" marR="41346" marT="6264" marB="0"/>
                </a:tc>
                <a:tc>
                  <a:txBody>
                    <a:bodyPr/>
                    <a:lstStyle/>
                    <a:p>
                      <a:pPr algn="just"/>
                      <a:r>
                        <a:rPr lang="en-ZA" sz="1100" kern="1200" dirty="0">
                          <a:effectLst/>
                        </a:rPr>
                        <a:t>Repairs and constructions of bridge and road network infrastructure. </a:t>
                      </a:r>
                      <a:endParaRPr lang="en-ZA" sz="1100" dirty="0">
                        <a:effectLst/>
                        <a:latin typeface="Times New Roman" pitchFamily="18" charset="0"/>
                        <a:ea typeface="Times New Roman" pitchFamily="18" charset="0"/>
                      </a:endParaRPr>
                    </a:p>
                  </a:txBody>
                  <a:tcPr marL="41346" marR="41346" marT="6264" marB="0"/>
                </a:tc>
                <a:extLst>
                  <a:ext uri="{0D108BD9-81ED-4DB2-BD59-A6C34878D82A}">
                    <a16:rowId xmlns:a16="http://schemas.microsoft.com/office/drawing/2014/main" val="10009"/>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7">
            <a:extLst>
              <a:ext uri="{FF2B5EF4-FFF2-40B4-BE49-F238E27FC236}">
                <a16:creationId xmlns:a16="http://schemas.microsoft.com/office/drawing/2014/main" id="{202C4490-39C2-75F2-79D5-DB7E52E278C3}"/>
              </a:ext>
            </a:extLst>
          </p:cNvPr>
          <p:cNvSpPr txBox="1">
            <a:spLocks noChangeArrowheads="1"/>
          </p:cNvSpPr>
          <p:nvPr/>
        </p:nvSpPr>
        <p:spPr bwMode="auto">
          <a:xfrm>
            <a:off x="6342063" y="4124325"/>
            <a:ext cx="4054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ZA" altLang="en-US">
              <a:solidFill>
                <a:srgbClr val="000000"/>
              </a:solidFill>
              <a:latin typeface="Calibri" panose="020F0502020204030204" pitchFamily="34" charset="0"/>
            </a:endParaRPr>
          </a:p>
        </p:txBody>
      </p:sp>
      <p:pic>
        <p:nvPicPr>
          <p:cNvPr id="81923" name="Picture 6">
            <a:extLst>
              <a:ext uri="{FF2B5EF4-FFF2-40B4-BE49-F238E27FC236}">
                <a16:creationId xmlns:a16="http://schemas.microsoft.com/office/drawing/2014/main" id="{C8BF997C-9433-0E50-C9CD-2B7632308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80963"/>
            <a:ext cx="1951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stomShape 4">
            <a:extLst>
              <a:ext uri="{FF2B5EF4-FFF2-40B4-BE49-F238E27FC236}">
                <a16:creationId xmlns:a16="http://schemas.microsoft.com/office/drawing/2014/main" id="{F65ED72D-E5D9-D2A2-E807-180BEC2F4D79}"/>
              </a:ext>
            </a:extLst>
          </p:cNvPr>
          <p:cNvSpPr txBox="1"/>
          <p:nvPr/>
        </p:nvSpPr>
        <p:spPr>
          <a:xfrm>
            <a:off x="2830513" y="96838"/>
            <a:ext cx="7146925" cy="355600"/>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lvl1pPr algn="l" defTabSz="914400" rtl="0" eaLnBrk="1" latinLnBrk="0" hangingPunct="1">
              <a:lnSpc>
                <a:spcPct val="90000"/>
              </a:lnSpc>
              <a:spcBef>
                <a:spcPct val="0"/>
              </a:spcBef>
              <a:buNone/>
              <a:defRPr sz="4400" kern="1200">
                <a:solidFill>
                  <a:schemeClr val="tx1"/>
                </a:solidFill>
                <a:latin typeface="+mn-lt"/>
                <a:ea typeface="+mn-ea"/>
                <a:cs typeface="+mn-cs"/>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pPr algn="ctr" fontAlgn="auto">
              <a:lnSpc>
                <a:spcPct val="100000"/>
              </a:lnSpc>
              <a:spcAft>
                <a:spcPts val="0"/>
              </a:spcAft>
              <a:defRPr/>
            </a:pPr>
            <a:r>
              <a:rPr lang="en-ZA" sz="2000" b="1" spc="-1" dirty="0">
                <a:solidFill>
                  <a:prstClr val="black"/>
                </a:solidFill>
                <a:latin typeface="Arial" charset="0"/>
                <a:sym typeface="+mn-ea"/>
              </a:rPr>
              <a:t>STATE OWNED ENTERPRISES FUNDING REQUESTS  </a:t>
            </a:r>
          </a:p>
        </p:txBody>
      </p:sp>
      <p:graphicFrame>
        <p:nvGraphicFramePr>
          <p:cNvPr id="2" name="Table 1">
            <a:extLst>
              <a:ext uri="{FF2B5EF4-FFF2-40B4-BE49-F238E27FC236}">
                <a16:creationId xmlns:a16="http://schemas.microsoft.com/office/drawing/2014/main" id="{054BD50D-1590-CE17-7E9C-8D13C6DE4686}"/>
              </a:ext>
            </a:extLst>
          </p:cNvPr>
          <p:cNvGraphicFramePr>
            <a:graphicFrameLocks noGrp="1"/>
          </p:cNvGraphicFramePr>
          <p:nvPr/>
        </p:nvGraphicFramePr>
        <p:xfrm>
          <a:off x="381000" y="674688"/>
          <a:ext cx="11252200" cy="5349875"/>
        </p:xfrm>
        <a:graphic>
          <a:graphicData uri="http://schemas.openxmlformats.org/drawingml/2006/table">
            <a:tbl>
              <a:tblPr firstRow="1" firstCol="1" bandRow="1">
                <a:tableStyleId>{93296810-A885-4BE3-A3E7-6D5BEEA58F35}</a:tableStyleId>
              </a:tblPr>
              <a:tblGrid>
                <a:gridCol w="1815971">
                  <a:extLst>
                    <a:ext uri="{9D8B030D-6E8A-4147-A177-3AD203B41FA5}">
                      <a16:colId xmlns:a16="http://schemas.microsoft.com/office/drawing/2014/main" val="20000"/>
                    </a:ext>
                  </a:extLst>
                </a:gridCol>
                <a:gridCol w="2374318">
                  <a:extLst>
                    <a:ext uri="{9D8B030D-6E8A-4147-A177-3AD203B41FA5}">
                      <a16:colId xmlns:a16="http://schemas.microsoft.com/office/drawing/2014/main" val="20001"/>
                    </a:ext>
                  </a:extLst>
                </a:gridCol>
                <a:gridCol w="3214915">
                  <a:extLst>
                    <a:ext uri="{9D8B030D-6E8A-4147-A177-3AD203B41FA5}">
                      <a16:colId xmlns:a16="http://schemas.microsoft.com/office/drawing/2014/main" val="20002"/>
                    </a:ext>
                  </a:extLst>
                </a:gridCol>
                <a:gridCol w="1872910">
                  <a:extLst>
                    <a:ext uri="{9D8B030D-6E8A-4147-A177-3AD203B41FA5}">
                      <a16:colId xmlns:a16="http://schemas.microsoft.com/office/drawing/2014/main" val="20003"/>
                    </a:ext>
                  </a:extLst>
                </a:gridCol>
                <a:gridCol w="1974087">
                  <a:extLst>
                    <a:ext uri="{9D8B030D-6E8A-4147-A177-3AD203B41FA5}">
                      <a16:colId xmlns:a16="http://schemas.microsoft.com/office/drawing/2014/main" val="20004"/>
                    </a:ext>
                  </a:extLst>
                </a:gridCol>
              </a:tblGrid>
              <a:tr h="411529">
                <a:tc>
                  <a:txBody>
                    <a:bodyPr/>
                    <a:lstStyle/>
                    <a:p>
                      <a:pPr marL="21590">
                        <a:lnSpc>
                          <a:spcPct val="150000"/>
                        </a:lnSpc>
                      </a:pPr>
                      <a:r>
                        <a:rPr lang="en-ZA" sz="1800">
                          <a:effectLst/>
                        </a:rPr>
                        <a:t>NO.</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nSpc>
                          <a:spcPct val="150000"/>
                        </a:lnSpc>
                      </a:pPr>
                      <a:r>
                        <a:rPr lang="en-ZA" sz="1800">
                          <a:effectLst/>
                        </a:rPr>
                        <a:t>Organ of State  </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nSpc>
                          <a:spcPct val="150000"/>
                        </a:lnSpc>
                      </a:pPr>
                      <a:r>
                        <a:rPr lang="en-ZA" sz="1800">
                          <a:effectLst/>
                        </a:rPr>
                        <a:t>Summary of Projects </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Own Funding</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Requested Amount</a:t>
                      </a:r>
                      <a:endParaRPr lang="en-ZA" sz="1800">
                        <a:effectLst/>
                        <a:latin typeface="Times New Roman" pitchFamily="18" charset="0"/>
                        <a:ea typeface="Times New Roman" pitchFamily="18" charset="0"/>
                        <a:cs typeface="Times New Roman" pitchFamily="18" charset="0"/>
                      </a:endParaRPr>
                    </a:p>
                  </a:txBody>
                  <a:tcPr marL="50644" marR="50644" marT="0" marB="0"/>
                </a:tc>
                <a:extLst>
                  <a:ext uri="{0D108BD9-81ED-4DB2-BD59-A6C34878D82A}">
                    <a16:rowId xmlns:a16="http://schemas.microsoft.com/office/drawing/2014/main" val="10000"/>
                  </a:ext>
                </a:extLst>
              </a:tr>
              <a:tr h="411529">
                <a:tc rowSpan="6">
                  <a:txBody>
                    <a:bodyPr/>
                    <a:lstStyle/>
                    <a:p>
                      <a:pPr marL="21590">
                        <a:lnSpc>
                          <a:spcPct val="150000"/>
                        </a:lnSpc>
                      </a:pPr>
                      <a:r>
                        <a:rPr lang="en-ZA" sz="1800">
                          <a:effectLst/>
                        </a:rPr>
                        <a:t>01</a:t>
                      </a:r>
                      <a:endParaRPr lang="en-ZA" sz="1800">
                        <a:effectLst/>
                        <a:latin typeface="Times New Roman" pitchFamily="18" charset="0"/>
                        <a:ea typeface="Times New Roman" pitchFamily="18" charset="0"/>
                        <a:cs typeface="Times New Roman" pitchFamily="18" charset="0"/>
                      </a:endParaRPr>
                    </a:p>
                  </a:txBody>
                  <a:tcPr marL="50644" marR="50644" marT="0" marB="0"/>
                </a:tc>
                <a:tc rowSpan="6">
                  <a:txBody>
                    <a:bodyPr/>
                    <a:lstStyle/>
                    <a:p>
                      <a:pPr>
                        <a:lnSpc>
                          <a:spcPct val="150000"/>
                        </a:lnSpc>
                      </a:pPr>
                      <a:r>
                        <a:rPr lang="en-ZA" sz="1800">
                          <a:effectLst/>
                        </a:rPr>
                        <a:t>PRASA</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nSpc>
                          <a:spcPct val="150000"/>
                        </a:lnSpc>
                      </a:pPr>
                      <a:r>
                        <a:rPr lang="en-ZA" sz="1800">
                          <a:effectLst/>
                        </a:rPr>
                        <a:t>Perway</a:t>
                      </a:r>
                      <a:endParaRPr lang="en-ZA" sz="1800">
                        <a:effectLst/>
                        <a:latin typeface="Times New Roman" pitchFamily="18" charset="0"/>
                        <a:ea typeface="Times New Roman" pitchFamily="18" charset="0"/>
                        <a:cs typeface="Times New Roman" pitchFamily="18" charset="0"/>
                      </a:endParaRPr>
                    </a:p>
                  </a:txBody>
                  <a:tcPr marL="50644" marR="50644" marT="0" marB="0" anchor="b"/>
                </a:tc>
                <a:tc>
                  <a:txBody>
                    <a:bodyPr/>
                    <a:lstStyle/>
                    <a:p>
                      <a:pPr algn="ctr">
                        <a:lnSpc>
                          <a:spcPct val="150000"/>
                        </a:lnSpc>
                      </a:pPr>
                      <a:r>
                        <a:rPr lang="en-ZA" sz="1800">
                          <a:effectLst/>
                        </a:rPr>
                        <a:t>R0.00</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R1 707 000 000,00</a:t>
                      </a:r>
                      <a:endParaRPr lang="en-ZA" sz="1800">
                        <a:effectLst/>
                        <a:latin typeface="Times New Roman" pitchFamily="18" charset="0"/>
                        <a:ea typeface="Times New Roman" pitchFamily="18" charset="0"/>
                        <a:cs typeface="Times New Roman" pitchFamily="18" charset="0"/>
                      </a:endParaRPr>
                    </a:p>
                  </a:txBody>
                  <a:tcPr marL="50644" marR="50644" marT="0" marB="0" anchor="b"/>
                </a:tc>
                <a:extLst>
                  <a:ext uri="{0D108BD9-81ED-4DB2-BD59-A6C34878D82A}">
                    <a16:rowId xmlns:a16="http://schemas.microsoft.com/office/drawing/2014/main" val="10001"/>
                  </a:ext>
                </a:extLst>
              </a:tr>
              <a:tr h="411529">
                <a:tc vMerge="1">
                  <a:txBody>
                    <a:bodyPr/>
                    <a:lstStyle/>
                    <a:p>
                      <a:endParaRPr lang="en-US"/>
                    </a:p>
                  </a:txBody>
                  <a:tcPr/>
                </a:tc>
                <a:tc vMerge="1">
                  <a:txBody>
                    <a:bodyPr/>
                    <a:lstStyle/>
                    <a:p>
                      <a:endParaRPr lang="en-US"/>
                    </a:p>
                  </a:txBody>
                  <a:tcPr/>
                </a:tc>
                <a:tc>
                  <a:txBody>
                    <a:bodyPr/>
                    <a:lstStyle/>
                    <a:p>
                      <a:pPr>
                        <a:lnSpc>
                          <a:spcPct val="150000"/>
                        </a:lnSpc>
                      </a:pPr>
                      <a:r>
                        <a:rPr lang="en-ZA" sz="1800">
                          <a:effectLst/>
                        </a:rPr>
                        <a:t>Signals</a:t>
                      </a:r>
                      <a:endParaRPr lang="en-ZA" sz="1800">
                        <a:effectLst/>
                        <a:latin typeface="Times New Roman" pitchFamily="18" charset="0"/>
                        <a:ea typeface="Times New Roman" pitchFamily="18" charset="0"/>
                        <a:cs typeface="Times New Roman" pitchFamily="18" charset="0"/>
                      </a:endParaRPr>
                    </a:p>
                  </a:txBody>
                  <a:tcPr marL="50644" marR="50644" marT="0" marB="0" anchor="b"/>
                </a:tc>
                <a:tc>
                  <a:txBody>
                    <a:bodyPr/>
                    <a:lstStyle/>
                    <a:p>
                      <a:pPr algn="ctr">
                        <a:lnSpc>
                          <a:spcPct val="150000"/>
                        </a:lnSpc>
                      </a:pPr>
                      <a:r>
                        <a:rPr lang="en-ZA" sz="1800">
                          <a:effectLst/>
                        </a:rPr>
                        <a:t>R0.00</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R126 000 000,00</a:t>
                      </a:r>
                      <a:endParaRPr lang="en-ZA" sz="1800">
                        <a:effectLst/>
                        <a:latin typeface="Times New Roman" pitchFamily="18" charset="0"/>
                        <a:ea typeface="Times New Roman" pitchFamily="18" charset="0"/>
                        <a:cs typeface="Times New Roman" pitchFamily="18" charset="0"/>
                      </a:endParaRPr>
                    </a:p>
                  </a:txBody>
                  <a:tcPr marL="50644" marR="50644" marT="0" marB="0" anchor="b"/>
                </a:tc>
                <a:extLst>
                  <a:ext uri="{0D108BD9-81ED-4DB2-BD59-A6C34878D82A}">
                    <a16:rowId xmlns:a16="http://schemas.microsoft.com/office/drawing/2014/main" val="10002"/>
                  </a:ext>
                </a:extLst>
              </a:tr>
              <a:tr h="411529">
                <a:tc vMerge="1">
                  <a:txBody>
                    <a:bodyPr/>
                    <a:lstStyle/>
                    <a:p>
                      <a:endParaRPr lang="en-US"/>
                    </a:p>
                  </a:txBody>
                  <a:tcPr/>
                </a:tc>
                <a:tc vMerge="1">
                  <a:txBody>
                    <a:bodyPr/>
                    <a:lstStyle/>
                    <a:p>
                      <a:endParaRPr lang="en-US"/>
                    </a:p>
                  </a:txBody>
                  <a:tcPr/>
                </a:tc>
                <a:tc>
                  <a:txBody>
                    <a:bodyPr/>
                    <a:lstStyle/>
                    <a:p>
                      <a:pPr>
                        <a:lnSpc>
                          <a:spcPct val="150000"/>
                        </a:lnSpc>
                      </a:pPr>
                      <a:r>
                        <a:rPr lang="en-ZA" sz="1800">
                          <a:effectLst/>
                        </a:rPr>
                        <a:t>Electrical</a:t>
                      </a:r>
                      <a:endParaRPr lang="en-ZA" sz="1800">
                        <a:effectLst/>
                        <a:latin typeface="Times New Roman" pitchFamily="18" charset="0"/>
                        <a:ea typeface="Times New Roman" pitchFamily="18" charset="0"/>
                        <a:cs typeface="Times New Roman" pitchFamily="18" charset="0"/>
                      </a:endParaRPr>
                    </a:p>
                  </a:txBody>
                  <a:tcPr marL="50644" marR="50644" marT="0" marB="0" anchor="b"/>
                </a:tc>
                <a:tc>
                  <a:txBody>
                    <a:bodyPr/>
                    <a:lstStyle/>
                    <a:p>
                      <a:pPr algn="ctr">
                        <a:lnSpc>
                          <a:spcPct val="150000"/>
                        </a:lnSpc>
                      </a:pPr>
                      <a:r>
                        <a:rPr lang="en-ZA" sz="1800">
                          <a:effectLst/>
                        </a:rPr>
                        <a:t>R0.00</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R813 000 000,00</a:t>
                      </a:r>
                      <a:endParaRPr lang="en-ZA" sz="1800">
                        <a:effectLst/>
                        <a:latin typeface="Times New Roman" pitchFamily="18" charset="0"/>
                        <a:ea typeface="Times New Roman" pitchFamily="18" charset="0"/>
                        <a:cs typeface="Times New Roman" pitchFamily="18" charset="0"/>
                      </a:endParaRPr>
                    </a:p>
                  </a:txBody>
                  <a:tcPr marL="50644" marR="50644" marT="0" marB="0" anchor="b"/>
                </a:tc>
                <a:extLst>
                  <a:ext uri="{0D108BD9-81ED-4DB2-BD59-A6C34878D82A}">
                    <a16:rowId xmlns:a16="http://schemas.microsoft.com/office/drawing/2014/main" val="10003"/>
                  </a:ext>
                </a:extLst>
              </a:tr>
              <a:tr h="411529">
                <a:tc vMerge="1">
                  <a:txBody>
                    <a:bodyPr/>
                    <a:lstStyle/>
                    <a:p>
                      <a:endParaRPr lang="en-US"/>
                    </a:p>
                  </a:txBody>
                  <a:tcPr/>
                </a:tc>
                <a:tc vMerge="1">
                  <a:txBody>
                    <a:bodyPr/>
                    <a:lstStyle/>
                    <a:p>
                      <a:endParaRPr lang="en-US"/>
                    </a:p>
                  </a:txBody>
                  <a:tcPr/>
                </a:tc>
                <a:tc>
                  <a:txBody>
                    <a:bodyPr/>
                    <a:lstStyle/>
                    <a:p>
                      <a:pPr>
                        <a:lnSpc>
                          <a:spcPct val="150000"/>
                        </a:lnSpc>
                      </a:pPr>
                      <a:r>
                        <a:rPr lang="en-ZA" sz="1800">
                          <a:effectLst/>
                        </a:rPr>
                        <a:t>Telecoms</a:t>
                      </a:r>
                      <a:endParaRPr lang="en-ZA" sz="1800">
                        <a:effectLst/>
                        <a:latin typeface="Times New Roman" pitchFamily="18" charset="0"/>
                        <a:ea typeface="Times New Roman" pitchFamily="18" charset="0"/>
                        <a:cs typeface="Times New Roman" pitchFamily="18" charset="0"/>
                      </a:endParaRPr>
                    </a:p>
                  </a:txBody>
                  <a:tcPr marL="50644" marR="50644" marT="0" marB="0" anchor="b"/>
                </a:tc>
                <a:tc>
                  <a:txBody>
                    <a:bodyPr/>
                    <a:lstStyle/>
                    <a:p>
                      <a:pPr algn="ctr">
                        <a:lnSpc>
                          <a:spcPct val="150000"/>
                        </a:lnSpc>
                      </a:pPr>
                      <a:r>
                        <a:rPr lang="en-ZA" sz="1800">
                          <a:effectLst/>
                        </a:rPr>
                        <a:t>R0.00</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R24 500 000,00</a:t>
                      </a:r>
                      <a:endParaRPr lang="en-ZA" sz="1800">
                        <a:effectLst/>
                        <a:latin typeface="Times New Roman" pitchFamily="18" charset="0"/>
                        <a:ea typeface="Times New Roman" pitchFamily="18" charset="0"/>
                        <a:cs typeface="Times New Roman" pitchFamily="18" charset="0"/>
                      </a:endParaRPr>
                    </a:p>
                  </a:txBody>
                  <a:tcPr marL="50644" marR="50644" marT="0" marB="0" anchor="b"/>
                </a:tc>
                <a:extLst>
                  <a:ext uri="{0D108BD9-81ED-4DB2-BD59-A6C34878D82A}">
                    <a16:rowId xmlns:a16="http://schemas.microsoft.com/office/drawing/2014/main" val="10004"/>
                  </a:ext>
                </a:extLst>
              </a:tr>
              <a:tr h="411529">
                <a:tc vMerge="1">
                  <a:txBody>
                    <a:bodyPr/>
                    <a:lstStyle/>
                    <a:p>
                      <a:endParaRPr lang="en-US"/>
                    </a:p>
                  </a:txBody>
                  <a:tcPr/>
                </a:tc>
                <a:tc vMerge="1">
                  <a:txBody>
                    <a:bodyPr/>
                    <a:lstStyle/>
                    <a:p>
                      <a:endParaRPr lang="en-US"/>
                    </a:p>
                  </a:txBody>
                  <a:tcPr/>
                </a:tc>
                <a:tc>
                  <a:txBody>
                    <a:bodyPr/>
                    <a:lstStyle/>
                    <a:p>
                      <a:pPr>
                        <a:lnSpc>
                          <a:spcPct val="150000"/>
                        </a:lnSpc>
                      </a:pPr>
                      <a:r>
                        <a:rPr lang="en-ZA" sz="1800">
                          <a:effectLst/>
                        </a:rPr>
                        <a:t>Stations</a:t>
                      </a:r>
                      <a:endParaRPr lang="en-ZA" sz="1800">
                        <a:effectLst/>
                        <a:latin typeface="Times New Roman" pitchFamily="18" charset="0"/>
                        <a:ea typeface="Times New Roman" pitchFamily="18" charset="0"/>
                        <a:cs typeface="Times New Roman" pitchFamily="18" charset="0"/>
                      </a:endParaRPr>
                    </a:p>
                  </a:txBody>
                  <a:tcPr marL="50644" marR="50644" marT="0" marB="0" anchor="b"/>
                </a:tc>
                <a:tc>
                  <a:txBody>
                    <a:bodyPr/>
                    <a:lstStyle/>
                    <a:p>
                      <a:pPr algn="ctr">
                        <a:lnSpc>
                          <a:spcPct val="150000"/>
                        </a:lnSpc>
                      </a:pPr>
                      <a:r>
                        <a:rPr lang="en-ZA" sz="1800">
                          <a:effectLst/>
                        </a:rPr>
                        <a:t>R0.00</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R221 200 000,00</a:t>
                      </a:r>
                      <a:endParaRPr lang="en-ZA" sz="1800">
                        <a:effectLst/>
                        <a:latin typeface="Times New Roman" pitchFamily="18" charset="0"/>
                        <a:ea typeface="Times New Roman" pitchFamily="18" charset="0"/>
                        <a:cs typeface="Times New Roman" pitchFamily="18" charset="0"/>
                      </a:endParaRPr>
                    </a:p>
                  </a:txBody>
                  <a:tcPr marL="50644" marR="50644" marT="0" marB="0" anchor="b"/>
                </a:tc>
                <a:extLst>
                  <a:ext uri="{0D108BD9-81ED-4DB2-BD59-A6C34878D82A}">
                    <a16:rowId xmlns:a16="http://schemas.microsoft.com/office/drawing/2014/main" val="10005"/>
                  </a:ext>
                </a:extLst>
              </a:tr>
              <a:tr h="411529">
                <a:tc vMerge="1">
                  <a:txBody>
                    <a:bodyPr/>
                    <a:lstStyle/>
                    <a:p>
                      <a:endParaRPr lang="en-US"/>
                    </a:p>
                  </a:txBody>
                  <a:tcPr/>
                </a:tc>
                <a:tc vMerge="1">
                  <a:txBody>
                    <a:bodyPr/>
                    <a:lstStyle/>
                    <a:p>
                      <a:endParaRPr lang="en-US"/>
                    </a:p>
                  </a:txBody>
                  <a:tcPr/>
                </a:tc>
                <a:tc>
                  <a:txBody>
                    <a:bodyPr/>
                    <a:lstStyle/>
                    <a:p>
                      <a:pPr>
                        <a:lnSpc>
                          <a:spcPct val="150000"/>
                        </a:lnSpc>
                      </a:pPr>
                      <a:r>
                        <a:rPr lang="en-ZA" sz="1800">
                          <a:effectLst/>
                        </a:rPr>
                        <a:t>Sub-total</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R0.00</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R2 891 700 000,00</a:t>
                      </a:r>
                      <a:endParaRPr lang="en-ZA" sz="1800">
                        <a:effectLst/>
                        <a:latin typeface="Times New Roman" pitchFamily="18" charset="0"/>
                        <a:ea typeface="Times New Roman" pitchFamily="18" charset="0"/>
                        <a:cs typeface="Times New Roman" pitchFamily="18" charset="0"/>
                      </a:endParaRPr>
                    </a:p>
                  </a:txBody>
                  <a:tcPr marL="50644" marR="50644" marT="0" marB="0"/>
                </a:tc>
                <a:extLst>
                  <a:ext uri="{0D108BD9-81ED-4DB2-BD59-A6C34878D82A}">
                    <a16:rowId xmlns:a16="http://schemas.microsoft.com/office/drawing/2014/main" val="10006"/>
                  </a:ext>
                </a:extLst>
              </a:tr>
              <a:tr h="411529">
                <a:tc rowSpan="2">
                  <a:txBody>
                    <a:bodyPr/>
                    <a:lstStyle/>
                    <a:p>
                      <a:pPr marL="21590">
                        <a:lnSpc>
                          <a:spcPct val="150000"/>
                        </a:lnSpc>
                      </a:pPr>
                      <a:r>
                        <a:rPr lang="en-ZA" sz="1800">
                          <a:effectLst/>
                        </a:rPr>
                        <a:t>02</a:t>
                      </a:r>
                      <a:endParaRPr lang="en-ZA" sz="1800">
                        <a:effectLst/>
                        <a:latin typeface="Times New Roman" pitchFamily="18" charset="0"/>
                        <a:ea typeface="Times New Roman" pitchFamily="18" charset="0"/>
                        <a:cs typeface="Times New Roman" pitchFamily="18" charset="0"/>
                      </a:endParaRPr>
                    </a:p>
                  </a:txBody>
                  <a:tcPr marL="50644" marR="50644" marT="0" marB="0"/>
                </a:tc>
                <a:tc rowSpan="2">
                  <a:txBody>
                    <a:bodyPr/>
                    <a:lstStyle/>
                    <a:p>
                      <a:pPr>
                        <a:lnSpc>
                          <a:spcPct val="150000"/>
                        </a:lnSpc>
                      </a:pPr>
                      <a:r>
                        <a:rPr lang="en-ZA" sz="1800">
                          <a:effectLst/>
                        </a:rPr>
                        <a:t>Umgeni Water</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nSpc>
                          <a:spcPct val="150000"/>
                        </a:lnSpc>
                      </a:pPr>
                      <a:r>
                        <a:rPr lang="en-ZA" sz="1800">
                          <a:effectLst/>
                        </a:rPr>
                        <a:t>R0.00</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R0.00</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R857 500 000,00</a:t>
                      </a:r>
                      <a:endParaRPr lang="en-ZA" sz="1800">
                        <a:effectLst/>
                        <a:latin typeface="Times New Roman" pitchFamily="18" charset="0"/>
                        <a:ea typeface="Times New Roman" pitchFamily="18" charset="0"/>
                        <a:cs typeface="Times New Roman" pitchFamily="18" charset="0"/>
                      </a:endParaRPr>
                    </a:p>
                  </a:txBody>
                  <a:tcPr marL="50644" marR="50644" marT="0" marB="0"/>
                </a:tc>
                <a:extLst>
                  <a:ext uri="{0D108BD9-81ED-4DB2-BD59-A6C34878D82A}">
                    <a16:rowId xmlns:a16="http://schemas.microsoft.com/office/drawing/2014/main" val="10007"/>
                  </a:ext>
                </a:extLst>
              </a:tr>
              <a:tr h="411529">
                <a:tc vMerge="1">
                  <a:txBody>
                    <a:bodyPr/>
                    <a:lstStyle/>
                    <a:p>
                      <a:endParaRPr lang="en-US"/>
                    </a:p>
                  </a:txBody>
                  <a:tcPr/>
                </a:tc>
                <a:tc vMerge="1">
                  <a:txBody>
                    <a:bodyPr/>
                    <a:lstStyle/>
                    <a:p>
                      <a:endParaRPr lang="en-US"/>
                    </a:p>
                  </a:txBody>
                  <a:tcPr/>
                </a:tc>
                <a:tc>
                  <a:txBody>
                    <a:bodyPr/>
                    <a:lstStyle/>
                    <a:p>
                      <a:pPr>
                        <a:lnSpc>
                          <a:spcPct val="150000"/>
                        </a:lnSpc>
                      </a:pPr>
                      <a:r>
                        <a:rPr lang="en-ZA" sz="1800">
                          <a:effectLst/>
                        </a:rPr>
                        <a:t>Sub-Total </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R0.00</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R857 500 000,00</a:t>
                      </a:r>
                      <a:endParaRPr lang="en-ZA" sz="1800">
                        <a:effectLst/>
                        <a:latin typeface="Times New Roman" pitchFamily="18" charset="0"/>
                        <a:ea typeface="Times New Roman" pitchFamily="18" charset="0"/>
                        <a:cs typeface="Times New Roman" pitchFamily="18" charset="0"/>
                      </a:endParaRPr>
                    </a:p>
                  </a:txBody>
                  <a:tcPr marL="50644" marR="50644" marT="0" marB="0"/>
                </a:tc>
                <a:extLst>
                  <a:ext uri="{0D108BD9-81ED-4DB2-BD59-A6C34878D82A}">
                    <a16:rowId xmlns:a16="http://schemas.microsoft.com/office/drawing/2014/main" val="10008"/>
                  </a:ext>
                </a:extLst>
              </a:tr>
              <a:tr h="411529">
                <a:tc rowSpan="4">
                  <a:txBody>
                    <a:bodyPr/>
                    <a:lstStyle/>
                    <a:p>
                      <a:pPr marL="21590" algn="just">
                        <a:lnSpc>
                          <a:spcPct val="150000"/>
                        </a:lnSpc>
                      </a:pPr>
                      <a:r>
                        <a:rPr lang="en-ZA" sz="1800">
                          <a:effectLst/>
                        </a:rPr>
                        <a:t>03</a:t>
                      </a:r>
                      <a:endParaRPr lang="en-ZA" sz="1800">
                        <a:effectLst/>
                        <a:latin typeface="Times New Roman" pitchFamily="18" charset="0"/>
                        <a:ea typeface="Times New Roman" pitchFamily="18" charset="0"/>
                        <a:cs typeface="Times New Roman" pitchFamily="18" charset="0"/>
                      </a:endParaRPr>
                    </a:p>
                  </a:txBody>
                  <a:tcPr marL="50644" marR="50644" marT="0" marB="0"/>
                </a:tc>
                <a:tc rowSpan="4">
                  <a:txBody>
                    <a:bodyPr/>
                    <a:lstStyle/>
                    <a:p>
                      <a:pPr>
                        <a:lnSpc>
                          <a:spcPct val="150000"/>
                        </a:lnSpc>
                      </a:pPr>
                      <a:r>
                        <a:rPr lang="en-ZA" sz="1800">
                          <a:effectLst/>
                        </a:rPr>
                        <a:t>Dept of Economic Development, Tourism and Environmental Affairs Entities</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nSpc>
                          <a:spcPct val="150000"/>
                        </a:lnSpc>
                      </a:pPr>
                      <a:r>
                        <a:rPr lang="en-ZA" sz="1800">
                          <a:effectLst/>
                        </a:rPr>
                        <a:t>Ezemvelo KZN Wildlife</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R0.00</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R93 720 000,00</a:t>
                      </a:r>
                      <a:endParaRPr lang="en-ZA" sz="1800">
                        <a:effectLst/>
                        <a:latin typeface="Times New Roman" pitchFamily="18" charset="0"/>
                        <a:ea typeface="Times New Roman" pitchFamily="18" charset="0"/>
                        <a:cs typeface="Times New Roman" pitchFamily="18" charset="0"/>
                      </a:endParaRPr>
                    </a:p>
                  </a:txBody>
                  <a:tcPr marL="50644" marR="50644" marT="0" marB="0"/>
                </a:tc>
                <a:extLst>
                  <a:ext uri="{0D108BD9-81ED-4DB2-BD59-A6C34878D82A}">
                    <a16:rowId xmlns:a16="http://schemas.microsoft.com/office/drawing/2014/main" val="10009"/>
                  </a:ext>
                </a:extLst>
              </a:tr>
              <a:tr h="411529">
                <a:tc vMerge="1">
                  <a:txBody>
                    <a:bodyPr/>
                    <a:lstStyle/>
                    <a:p>
                      <a:endParaRPr lang="en-US"/>
                    </a:p>
                  </a:txBody>
                  <a:tcPr/>
                </a:tc>
                <a:tc vMerge="1">
                  <a:txBody>
                    <a:bodyPr/>
                    <a:lstStyle/>
                    <a:p>
                      <a:endParaRPr lang="en-US"/>
                    </a:p>
                  </a:txBody>
                  <a:tcPr/>
                </a:tc>
                <a:tc>
                  <a:txBody>
                    <a:bodyPr/>
                    <a:lstStyle/>
                    <a:p>
                      <a:pPr>
                        <a:lnSpc>
                          <a:spcPct val="150000"/>
                        </a:lnSpc>
                      </a:pPr>
                      <a:r>
                        <a:rPr lang="en-ZA" sz="1800">
                          <a:effectLst/>
                        </a:rPr>
                        <a:t>Ithala</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R0.00</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R45 000 000,00</a:t>
                      </a:r>
                      <a:endParaRPr lang="en-ZA" sz="1800">
                        <a:effectLst/>
                        <a:latin typeface="Times New Roman" pitchFamily="18" charset="0"/>
                        <a:ea typeface="Times New Roman" pitchFamily="18" charset="0"/>
                        <a:cs typeface="Times New Roman" pitchFamily="18" charset="0"/>
                      </a:endParaRPr>
                    </a:p>
                  </a:txBody>
                  <a:tcPr marL="50644" marR="50644" marT="0" marB="0"/>
                </a:tc>
                <a:extLst>
                  <a:ext uri="{0D108BD9-81ED-4DB2-BD59-A6C34878D82A}">
                    <a16:rowId xmlns:a16="http://schemas.microsoft.com/office/drawing/2014/main" val="10010"/>
                  </a:ext>
                </a:extLst>
              </a:tr>
              <a:tr h="411529">
                <a:tc vMerge="1">
                  <a:txBody>
                    <a:bodyPr/>
                    <a:lstStyle/>
                    <a:p>
                      <a:endParaRPr lang="en-US"/>
                    </a:p>
                  </a:txBody>
                  <a:tcPr/>
                </a:tc>
                <a:tc vMerge="1">
                  <a:txBody>
                    <a:bodyPr/>
                    <a:lstStyle/>
                    <a:p>
                      <a:endParaRPr lang="en-US"/>
                    </a:p>
                  </a:txBody>
                  <a:tcPr/>
                </a:tc>
                <a:tc>
                  <a:txBody>
                    <a:bodyPr/>
                    <a:lstStyle/>
                    <a:p>
                      <a:pPr>
                        <a:lnSpc>
                          <a:spcPct val="150000"/>
                        </a:lnSpc>
                      </a:pPr>
                      <a:r>
                        <a:rPr lang="en-ZA" sz="1800">
                          <a:effectLst/>
                        </a:rPr>
                        <a:t>KZN Sharks Board</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R0.00</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R3 585 000,00</a:t>
                      </a:r>
                      <a:endParaRPr lang="en-ZA" sz="1800">
                        <a:effectLst/>
                        <a:latin typeface="Times New Roman" pitchFamily="18" charset="0"/>
                        <a:ea typeface="Times New Roman" pitchFamily="18" charset="0"/>
                        <a:cs typeface="Times New Roman" pitchFamily="18" charset="0"/>
                      </a:endParaRPr>
                    </a:p>
                  </a:txBody>
                  <a:tcPr marL="50644" marR="50644" marT="0" marB="0"/>
                </a:tc>
                <a:extLst>
                  <a:ext uri="{0D108BD9-81ED-4DB2-BD59-A6C34878D82A}">
                    <a16:rowId xmlns:a16="http://schemas.microsoft.com/office/drawing/2014/main" val="10011"/>
                  </a:ext>
                </a:extLst>
              </a:tr>
              <a:tr h="411529">
                <a:tc vMerge="1">
                  <a:txBody>
                    <a:bodyPr/>
                    <a:lstStyle/>
                    <a:p>
                      <a:endParaRPr lang="en-US"/>
                    </a:p>
                  </a:txBody>
                  <a:tcPr/>
                </a:tc>
                <a:tc vMerge="1">
                  <a:txBody>
                    <a:bodyPr/>
                    <a:lstStyle/>
                    <a:p>
                      <a:endParaRPr lang="en-US"/>
                    </a:p>
                  </a:txBody>
                  <a:tcPr/>
                </a:tc>
                <a:tc>
                  <a:txBody>
                    <a:bodyPr/>
                    <a:lstStyle/>
                    <a:p>
                      <a:pPr>
                        <a:lnSpc>
                          <a:spcPct val="150000"/>
                        </a:lnSpc>
                      </a:pPr>
                      <a:r>
                        <a:rPr lang="en-ZA" sz="1800">
                          <a:effectLst/>
                        </a:rPr>
                        <a:t>Sub-Total</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a:effectLst/>
                        </a:rPr>
                        <a:t>R0.00</a:t>
                      </a:r>
                      <a:endParaRPr lang="en-ZA" sz="1800">
                        <a:effectLst/>
                        <a:latin typeface="Times New Roman" pitchFamily="18" charset="0"/>
                        <a:ea typeface="Times New Roman" pitchFamily="18" charset="0"/>
                        <a:cs typeface="Times New Roman" pitchFamily="18" charset="0"/>
                      </a:endParaRPr>
                    </a:p>
                  </a:txBody>
                  <a:tcPr marL="50644" marR="50644" marT="0" marB="0"/>
                </a:tc>
                <a:tc>
                  <a:txBody>
                    <a:bodyPr/>
                    <a:lstStyle/>
                    <a:p>
                      <a:pPr algn="ctr">
                        <a:lnSpc>
                          <a:spcPct val="150000"/>
                        </a:lnSpc>
                      </a:pPr>
                      <a:r>
                        <a:rPr lang="en-ZA" sz="1800" dirty="0">
                          <a:effectLst/>
                        </a:rPr>
                        <a:t>R142 305 000,00</a:t>
                      </a:r>
                      <a:endParaRPr lang="en-ZA" sz="1800" dirty="0">
                        <a:effectLst/>
                        <a:latin typeface="Times New Roman" pitchFamily="18" charset="0"/>
                        <a:ea typeface="Times New Roman" pitchFamily="18" charset="0"/>
                        <a:cs typeface="Times New Roman" pitchFamily="18" charset="0"/>
                      </a:endParaRPr>
                    </a:p>
                  </a:txBody>
                  <a:tcPr marL="50644" marR="50644" marT="0" marB="0"/>
                </a:tc>
                <a:extLst>
                  <a:ext uri="{0D108BD9-81ED-4DB2-BD59-A6C34878D82A}">
                    <a16:rowId xmlns:a16="http://schemas.microsoft.com/office/drawing/2014/main" val="10012"/>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7">
            <a:extLst>
              <a:ext uri="{FF2B5EF4-FFF2-40B4-BE49-F238E27FC236}">
                <a16:creationId xmlns:a16="http://schemas.microsoft.com/office/drawing/2014/main" id="{CAAF29B4-585C-2E59-7A9D-BFB04440ACBA}"/>
              </a:ext>
            </a:extLst>
          </p:cNvPr>
          <p:cNvSpPr txBox="1">
            <a:spLocks noChangeArrowheads="1"/>
          </p:cNvSpPr>
          <p:nvPr/>
        </p:nvSpPr>
        <p:spPr bwMode="auto">
          <a:xfrm>
            <a:off x="6342063" y="4124325"/>
            <a:ext cx="4054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ZA" altLang="en-US">
              <a:solidFill>
                <a:srgbClr val="000000"/>
              </a:solidFill>
              <a:latin typeface="Calibri" panose="020F0502020204030204" pitchFamily="34" charset="0"/>
            </a:endParaRPr>
          </a:p>
        </p:txBody>
      </p:sp>
      <p:graphicFrame>
        <p:nvGraphicFramePr>
          <p:cNvPr id="3" name="Table 2">
            <a:extLst>
              <a:ext uri="{FF2B5EF4-FFF2-40B4-BE49-F238E27FC236}">
                <a16:creationId xmlns:a16="http://schemas.microsoft.com/office/drawing/2014/main" id="{5D47B135-E2EC-6B23-3CEB-29CD8D95FDF6}"/>
              </a:ext>
            </a:extLst>
          </p:cNvPr>
          <p:cNvGraphicFramePr>
            <a:graphicFrameLocks noGrp="1"/>
          </p:cNvGraphicFramePr>
          <p:nvPr/>
        </p:nvGraphicFramePr>
        <p:xfrm>
          <a:off x="0" y="6350"/>
          <a:ext cx="12192000" cy="8258175"/>
        </p:xfrm>
        <a:graphic>
          <a:graphicData uri="http://schemas.openxmlformats.org/drawingml/2006/table">
            <a:tbl>
              <a:tblPr firstRow="1" firstCol="1" bandRow="1">
                <a:tableStyleId>{93296810-A885-4BE3-A3E7-6D5BEEA58F35}</a:tableStyleId>
              </a:tblPr>
              <a:tblGrid>
                <a:gridCol w="546352">
                  <a:extLst>
                    <a:ext uri="{9D8B030D-6E8A-4147-A177-3AD203B41FA5}">
                      <a16:colId xmlns:a16="http://schemas.microsoft.com/office/drawing/2014/main" val="20000"/>
                    </a:ext>
                  </a:extLst>
                </a:gridCol>
                <a:gridCol w="1809739">
                  <a:extLst>
                    <a:ext uri="{9D8B030D-6E8A-4147-A177-3AD203B41FA5}">
                      <a16:colId xmlns:a16="http://schemas.microsoft.com/office/drawing/2014/main" val="20001"/>
                    </a:ext>
                  </a:extLst>
                </a:gridCol>
                <a:gridCol w="1372655">
                  <a:extLst>
                    <a:ext uri="{9D8B030D-6E8A-4147-A177-3AD203B41FA5}">
                      <a16:colId xmlns:a16="http://schemas.microsoft.com/office/drawing/2014/main" val="20002"/>
                    </a:ext>
                  </a:extLst>
                </a:gridCol>
                <a:gridCol w="1582421">
                  <a:extLst>
                    <a:ext uri="{9D8B030D-6E8A-4147-A177-3AD203B41FA5}">
                      <a16:colId xmlns:a16="http://schemas.microsoft.com/office/drawing/2014/main" val="20003"/>
                    </a:ext>
                  </a:extLst>
                </a:gridCol>
                <a:gridCol w="1793785">
                  <a:extLst>
                    <a:ext uri="{9D8B030D-6E8A-4147-A177-3AD203B41FA5}">
                      <a16:colId xmlns:a16="http://schemas.microsoft.com/office/drawing/2014/main" val="20004"/>
                    </a:ext>
                  </a:extLst>
                </a:gridCol>
                <a:gridCol w="1695682">
                  <a:extLst>
                    <a:ext uri="{9D8B030D-6E8A-4147-A177-3AD203B41FA5}">
                      <a16:colId xmlns:a16="http://schemas.microsoft.com/office/drawing/2014/main" val="20005"/>
                    </a:ext>
                  </a:extLst>
                </a:gridCol>
                <a:gridCol w="1695682">
                  <a:extLst>
                    <a:ext uri="{9D8B030D-6E8A-4147-A177-3AD203B41FA5}">
                      <a16:colId xmlns:a16="http://schemas.microsoft.com/office/drawing/2014/main" val="20006"/>
                    </a:ext>
                  </a:extLst>
                </a:gridCol>
                <a:gridCol w="1695682">
                  <a:extLst>
                    <a:ext uri="{9D8B030D-6E8A-4147-A177-3AD203B41FA5}">
                      <a16:colId xmlns:a16="http://schemas.microsoft.com/office/drawing/2014/main" val="20007"/>
                    </a:ext>
                  </a:extLst>
                </a:gridCol>
              </a:tblGrid>
              <a:tr h="205765">
                <a:tc gridSpan="8">
                  <a:txBody>
                    <a:bodyPr/>
                    <a:lstStyle/>
                    <a:p>
                      <a:pPr algn="ctr">
                        <a:lnSpc>
                          <a:spcPct val="150000"/>
                        </a:lnSpc>
                      </a:pPr>
                      <a:r>
                        <a:rPr lang="en-ZA" sz="900">
                          <a:effectLst/>
                        </a:rPr>
                        <a:t>MUNICIPAL SUBMISSIONS</a:t>
                      </a:r>
                      <a:endParaRPr lang="en-ZA" sz="900">
                        <a:effectLst/>
                        <a:latin typeface="Times New Roman" pitchFamily="18" charset="0"/>
                        <a:ea typeface="Times New Roman" pitchFamily="18" charset="0"/>
                      </a:endParaRPr>
                    </a:p>
                  </a:txBody>
                  <a:tcPr marL="25525" marR="2552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4352">
                <a:tc>
                  <a:txBody>
                    <a:bodyPr/>
                    <a:lstStyle/>
                    <a:p>
                      <a:pPr algn="ctr"/>
                      <a:r>
                        <a:rPr lang="en-ZA" sz="900">
                          <a:effectLst/>
                        </a:rPr>
                        <a:t>NO</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NAME OF APPLICANT</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REQUEST LETTER</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TEMPLATE</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BUSINESS PLAN</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Required </a:t>
                      </a:r>
                    </a:p>
                    <a:p>
                      <a:pPr algn="ctr"/>
                      <a:r>
                        <a:rPr lang="en-ZA" sz="900">
                          <a:effectLst/>
                        </a:rPr>
                        <a:t>Amount</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Own Funding</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Shortfall</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01"/>
                  </a:ext>
                </a:extLst>
              </a:tr>
              <a:tr h="137177">
                <a:tc gridSpan="8">
                  <a:txBody>
                    <a:bodyPr/>
                    <a:lstStyle/>
                    <a:p>
                      <a:pPr algn="ctr"/>
                      <a:r>
                        <a:rPr lang="en-ZA" sz="900">
                          <a:effectLst/>
                        </a:rPr>
                        <a:t>UMGUNGUNDLOVU DISTRICT </a:t>
                      </a:r>
                      <a:endParaRPr lang="en-ZA" sz="900">
                        <a:effectLst/>
                        <a:latin typeface="Times New Roman" pitchFamily="18" charset="0"/>
                        <a:ea typeface="Times New Roman" pitchFamily="18" charset="0"/>
                      </a:endParaRPr>
                    </a:p>
                  </a:txBody>
                  <a:tcPr marL="25525" marR="2552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37177">
                <a:tc>
                  <a:txBody>
                    <a:bodyPr/>
                    <a:lstStyle/>
                    <a:p>
                      <a:pPr algn="ctr"/>
                      <a:r>
                        <a:rPr lang="en-ZA" sz="900">
                          <a:effectLst/>
                        </a:rPr>
                        <a:t>1</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UMgungundlovu </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R119 574 132.00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R119 574 132.00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03"/>
                  </a:ext>
                </a:extLst>
              </a:tr>
              <a:tr h="137177">
                <a:tc>
                  <a:txBody>
                    <a:bodyPr/>
                    <a:lstStyle/>
                    <a:p>
                      <a:pPr algn="ctr"/>
                      <a:r>
                        <a:rPr lang="en-ZA" sz="900">
                          <a:effectLst/>
                        </a:rPr>
                        <a:t>2</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Mpofana</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86 000 000.00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86 000 000.00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04"/>
                  </a:ext>
                </a:extLst>
              </a:tr>
              <a:tr h="137177">
                <a:tc>
                  <a:txBody>
                    <a:bodyPr/>
                    <a:lstStyle/>
                    <a:p>
                      <a:pPr algn="ctr"/>
                      <a:r>
                        <a:rPr lang="en-ZA" sz="900">
                          <a:effectLst/>
                        </a:rPr>
                        <a:t>3</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Msunduzi</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343 794 712.00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R343 794 712.00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05"/>
                  </a:ext>
                </a:extLst>
              </a:tr>
              <a:tr h="137177">
                <a:tc>
                  <a:txBody>
                    <a:bodyPr/>
                    <a:lstStyle/>
                    <a:p>
                      <a:pPr algn="ctr"/>
                      <a:r>
                        <a:rPr lang="en-ZA" sz="900">
                          <a:effectLst/>
                        </a:rPr>
                        <a:t>4</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Mkhambathini </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67 980 000.00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67 980 000.00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06"/>
                  </a:ext>
                </a:extLst>
              </a:tr>
              <a:tr h="137177">
                <a:tc>
                  <a:txBody>
                    <a:bodyPr/>
                    <a:lstStyle/>
                    <a:p>
                      <a:pPr algn="ctr"/>
                      <a:r>
                        <a:rPr lang="en-ZA" sz="900">
                          <a:effectLst/>
                        </a:rPr>
                        <a:t>5</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Impendle </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15 600 000.00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15 600 000.00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07"/>
                  </a:ext>
                </a:extLst>
              </a:tr>
              <a:tr h="137177">
                <a:tc>
                  <a:txBody>
                    <a:bodyPr/>
                    <a:lstStyle/>
                    <a:p>
                      <a:pPr algn="ctr"/>
                      <a:r>
                        <a:rPr lang="en-ZA" sz="900">
                          <a:effectLst/>
                        </a:rPr>
                        <a:t>6</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uMngeni</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48 107 000.00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48 107 000.00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08"/>
                  </a:ext>
                </a:extLst>
              </a:tr>
              <a:tr h="137177">
                <a:tc>
                  <a:txBody>
                    <a:bodyPr/>
                    <a:lstStyle/>
                    <a:p>
                      <a:pPr algn="ctr"/>
                      <a:r>
                        <a:rPr lang="en-ZA" sz="900">
                          <a:effectLst/>
                        </a:rPr>
                        <a:t>7</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Mshwathi </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9 450 000.00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9 450 000.00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09"/>
                  </a:ext>
                </a:extLst>
              </a:tr>
              <a:tr h="137177">
                <a:tc>
                  <a:txBody>
                    <a:bodyPr/>
                    <a:lstStyle/>
                    <a:p>
                      <a:pPr algn="ctr"/>
                      <a:r>
                        <a:rPr lang="en-ZA" sz="900">
                          <a:effectLst/>
                        </a:rPr>
                        <a:t>8</a:t>
                      </a:r>
                      <a:endParaRPr lang="en-ZA" sz="900">
                        <a:effectLst/>
                        <a:latin typeface="Times New Roman" pitchFamily="18" charset="0"/>
                        <a:ea typeface="Times New Roman" pitchFamily="18" charset="0"/>
                      </a:endParaRPr>
                    </a:p>
                  </a:txBody>
                  <a:tcPr marL="25525" marR="25525" marT="0" marB="0"/>
                </a:tc>
                <a:tc>
                  <a:txBody>
                    <a:bodyPr/>
                    <a:lstStyle/>
                    <a:p>
                      <a:pPr algn="just"/>
                      <a:r>
                        <a:rPr lang="en-ZA" sz="900">
                          <a:effectLst/>
                        </a:rPr>
                        <a:t>Richmond </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just"/>
                      <a:r>
                        <a:rPr lang="en-ZA" sz="900">
                          <a:effectLst/>
                        </a:rPr>
                        <a:t>R29 850 000.00</a:t>
                      </a:r>
                      <a:endParaRPr lang="en-ZA" sz="900">
                        <a:effectLst/>
                        <a:latin typeface="Times New Roman" pitchFamily="18" charset="0"/>
                        <a:ea typeface="Times New Roman" pitchFamily="18" charset="0"/>
                      </a:endParaRPr>
                    </a:p>
                  </a:txBody>
                  <a:tcPr marL="25525" marR="25525" marT="0" marB="0"/>
                </a:tc>
                <a:tc>
                  <a:txBody>
                    <a:bodyPr/>
                    <a:lstStyle/>
                    <a:p>
                      <a:pPr algn="just"/>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just"/>
                      <a:r>
                        <a:rPr lang="en-ZA" sz="900">
                          <a:effectLst/>
                        </a:rPr>
                        <a:t>R29 850 000.00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10"/>
                  </a:ext>
                </a:extLst>
              </a:tr>
              <a:tr h="137177">
                <a:tc gridSpan="8">
                  <a:txBody>
                    <a:bodyPr/>
                    <a:lstStyle/>
                    <a:p>
                      <a:pPr algn="ctr"/>
                      <a:r>
                        <a:rPr lang="en-ZA" sz="900">
                          <a:effectLst/>
                        </a:rPr>
                        <a:t>AMAJUBA DISTRICT</a:t>
                      </a:r>
                      <a:endParaRPr lang="en-ZA" sz="900">
                        <a:effectLst/>
                        <a:latin typeface="Times New Roman" pitchFamily="18" charset="0"/>
                        <a:ea typeface="Times New Roman" pitchFamily="18" charset="0"/>
                      </a:endParaRPr>
                    </a:p>
                  </a:txBody>
                  <a:tcPr marL="25525" marR="2552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197008">
                <a:tc>
                  <a:txBody>
                    <a:bodyPr/>
                    <a:lstStyle/>
                    <a:p>
                      <a:pPr algn="ctr"/>
                      <a:r>
                        <a:rPr lang="en-ZA" sz="900">
                          <a:effectLst/>
                        </a:rPr>
                        <a:t>9</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Newcastle </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dirty="0">
                          <a:effectLst/>
                        </a:rPr>
                        <a:t>Submitted</a:t>
                      </a:r>
                      <a:endParaRPr lang="en-ZA" sz="900" dirty="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107 500 000.00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107 500 000.00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12"/>
                  </a:ext>
                </a:extLst>
              </a:tr>
              <a:tr h="137177">
                <a:tc>
                  <a:txBody>
                    <a:bodyPr/>
                    <a:lstStyle/>
                    <a:p>
                      <a:pPr algn="ctr"/>
                      <a:r>
                        <a:rPr lang="en-ZA" sz="900">
                          <a:effectLst/>
                        </a:rPr>
                        <a:t>10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Emadlangeni</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141 694 000.00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R25 855 000.00 </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115 839 000.00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13"/>
                  </a:ext>
                </a:extLst>
              </a:tr>
              <a:tr h="137177">
                <a:tc gridSpan="8">
                  <a:txBody>
                    <a:bodyPr/>
                    <a:lstStyle/>
                    <a:p>
                      <a:pPr algn="ctr"/>
                      <a:r>
                        <a:rPr lang="en-ZA" sz="900">
                          <a:effectLst/>
                        </a:rPr>
                        <a:t>HARRY GWALA DISTRICT</a:t>
                      </a:r>
                      <a:endParaRPr lang="en-ZA" sz="900">
                        <a:effectLst/>
                        <a:latin typeface="Times New Roman" pitchFamily="18" charset="0"/>
                        <a:ea typeface="Times New Roman" pitchFamily="18" charset="0"/>
                      </a:endParaRPr>
                    </a:p>
                  </a:txBody>
                  <a:tcPr marL="25525" marR="2552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r h="274352">
                <a:tc>
                  <a:txBody>
                    <a:bodyPr/>
                    <a:lstStyle/>
                    <a:p>
                      <a:pPr algn="ctr"/>
                      <a:r>
                        <a:rPr lang="en-ZA" sz="900">
                          <a:effectLst/>
                        </a:rPr>
                        <a:t>11</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Harry Gwala</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7 600 000.00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7 600 000.00</a:t>
                      </a:r>
                    </a:p>
                    <a:p>
                      <a:pPr algn="l"/>
                      <a:r>
                        <a:rPr lang="en-ZA" sz="900">
                          <a:effectLst/>
                        </a:rPr>
                        <a:t>Application is not relevant</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15"/>
                  </a:ext>
                </a:extLst>
              </a:tr>
              <a:tr h="137177">
                <a:tc>
                  <a:txBody>
                    <a:bodyPr/>
                    <a:lstStyle/>
                    <a:p>
                      <a:pPr algn="ctr"/>
                      <a:r>
                        <a:rPr lang="en-ZA" sz="900">
                          <a:effectLst/>
                        </a:rPr>
                        <a:t>12</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UBuhlebezwe</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R115 000 000.00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R115 000 000.00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16"/>
                  </a:ext>
                </a:extLst>
              </a:tr>
              <a:tr h="137177">
                <a:tc>
                  <a:txBody>
                    <a:bodyPr/>
                    <a:lstStyle/>
                    <a:p>
                      <a:pPr algn="ctr"/>
                      <a:r>
                        <a:rPr lang="en-ZA" sz="900">
                          <a:effectLst/>
                        </a:rPr>
                        <a:t>13</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Dr NDZ</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R46 060 000.00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R46 060 000.00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17"/>
                  </a:ext>
                </a:extLst>
              </a:tr>
              <a:tr h="137177">
                <a:tc>
                  <a:txBody>
                    <a:bodyPr/>
                    <a:lstStyle/>
                    <a:p>
                      <a:pPr algn="ctr"/>
                      <a:r>
                        <a:rPr lang="en-ZA" sz="900">
                          <a:effectLst/>
                        </a:rPr>
                        <a:t>14</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Greater Kokstad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46 060 000.00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46 060 000.00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18"/>
                  </a:ext>
                </a:extLst>
              </a:tr>
              <a:tr h="137177">
                <a:tc>
                  <a:txBody>
                    <a:bodyPr/>
                    <a:lstStyle/>
                    <a:p>
                      <a:pPr algn="ctr"/>
                      <a:r>
                        <a:rPr lang="en-ZA" sz="900">
                          <a:effectLst/>
                        </a:rPr>
                        <a:t>15</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uMzimkhulu</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44 000 000.00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44 000 000.00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19"/>
                  </a:ext>
                </a:extLst>
              </a:tr>
              <a:tr h="274352">
                <a:tc gridSpan="8">
                  <a:txBody>
                    <a:bodyPr/>
                    <a:lstStyle/>
                    <a:p>
                      <a:pPr algn="ctr"/>
                      <a:r>
                        <a:rPr lang="en-ZA" sz="900">
                          <a:effectLst/>
                        </a:rPr>
                        <a:t> </a:t>
                      </a:r>
                    </a:p>
                    <a:p>
                      <a:pPr algn="ctr"/>
                      <a:r>
                        <a:rPr lang="en-ZA" sz="900">
                          <a:effectLst/>
                        </a:rPr>
                        <a:t>UGU DISTRICT</a:t>
                      </a:r>
                      <a:endParaRPr lang="en-ZA" sz="900">
                        <a:effectLst/>
                        <a:latin typeface="Times New Roman" pitchFamily="18" charset="0"/>
                        <a:ea typeface="Times New Roman" pitchFamily="18" charset="0"/>
                      </a:endParaRPr>
                    </a:p>
                  </a:txBody>
                  <a:tcPr marL="25525" marR="2552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0"/>
                  </a:ext>
                </a:extLst>
              </a:tr>
              <a:tr h="137177">
                <a:tc>
                  <a:txBody>
                    <a:bodyPr/>
                    <a:lstStyle/>
                    <a:p>
                      <a:pPr algn="ctr"/>
                      <a:r>
                        <a:rPr lang="en-ZA" sz="900">
                          <a:effectLst/>
                        </a:rPr>
                        <a:t>16</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UGu</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R85 156 200.00 </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R85 156 200.00 </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21"/>
                  </a:ext>
                </a:extLst>
              </a:tr>
              <a:tr h="137177">
                <a:tc>
                  <a:txBody>
                    <a:bodyPr/>
                    <a:lstStyle/>
                    <a:p>
                      <a:pPr algn="ctr"/>
                      <a:r>
                        <a:rPr lang="en-ZA" sz="900">
                          <a:effectLst/>
                        </a:rPr>
                        <a:t>17</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UMdoni</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429 650 000.00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R429 650 000.00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22"/>
                  </a:ext>
                </a:extLst>
              </a:tr>
              <a:tr h="137177">
                <a:tc>
                  <a:txBody>
                    <a:bodyPr/>
                    <a:lstStyle/>
                    <a:p>
                      <a:pPr algn="ctr"/>
                      <a:r>
                        <a:rPr lang="en-ZA" sz="900">
                          <a:effectLst/>
                        </a:rPr>
                        <a:t>18</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Ray Nkonyeni</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R861 217 600.00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R861 217 600.00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23"/>
                  </a:ext>
                </a:extLst>
              </a:tr>
              <a:tr h="137177">
                <a:tc>
                  <a:txBody>
                    <a:bodyPr/>
                    <a:lstStyle/>
                    <a:p>
                      <a:pPr algn="ctr"/>
                      <a:r>
                        <a:rPr lang="en-ZA" sz="900">
                          <a:effectLst/>
                        </a:rPr>
                        <a:t>19</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Umuziwabantu</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R34 788 850 000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R34 788 850 000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24"/>
                  </a:ext>
                </a:extLst>
              </a:tr>
              <a:tr h="137177">
                <a:tc>
                  <a:txBody>
                    <a:bodyPr/>
                    <a:lstStyle/>
                    <a:p>
                      <a:pPr algn="ctr"/>
                      <a:r>
                        <a:rPr lang="en-ZA" sz="900">
                          <a:effectLst/>
                        </a:rPr>
                        <a:t>20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Umzumbe</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R182 485 000.00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R182 485 000.00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25"/>
                  </a:ext>
                </a:extLst>
              </a:tr>
              <a:tr h="137177">
                <a:tc gridSpan="8">
                  <a:txBody>
                    <a:bodyPr/>
                    <a:lstStyle/>
                    <a:p>
                      <a:pPr algn="ctr"/>
                      <a:r>
                        <a:rPr lang="en-ZA" sz="900">
                          <a:effectLst/>
                        </a:rPr>
                        <a:t>ILEMBE DISTRICT</a:t>
                      </a:r>
                      <a:endParaRPr lang="en-ZA" sz="900">
                        <a:effectLst/>
                        <a:latin typeface="Times New Roman" pitchFamily="18" charset="0"/>
                        <a:ea typeface="Times New Roman" pitchFamily="18" charset="0"/>
                      </a:endParaRPr>
                    </a:p>
                  </a:txBody>
                  <a:tcPr marL="25525" marR="2552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6"/>
                  </a:ext>
                </a:extLst>
              </a:tr>
              <a:tr h="137177">
                <a:tc>
                  <a:txBody>
                    <a:bodyPr/>
                    <a:lstStyle/>
                    <a:p>
                      <a:pPr algn="ctr"/>
                      <a:r>
                        <a:rPr lang="en-ZA" sz="900">
                          <a:effectLst/>
                        </a:rPr>
                        <a:t>21</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ILembe</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R99 550 000,00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R99 550 000,00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27"/>
                  </a:ext>
                </a:extLst>
              </a:tr>
              <a:tr h="137177">
                <a:tc>
                  <a:txBody>
                    <a:bodyPr/>
                    <a:lstStyle/>
                    <a:p>
                      <a:pPr algn="ctr"/>
                      <a:r>
                        <a:rPr lang="en-ZA" sz="900">
                          <a:effectLst/>
                        </a:rPr>
                        <a:t>22</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Mandeni</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R382 900 000,00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R382 900 000,00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28"/>
                  </a:ext>
                </a:extLst>
              </a:tr>
              <a:tr h="137177">
                <a:tc>
                  <a:txBody>
                    <a:bodyPr/>
                    <a:lstStyle/>
                    <a:p>
                      <a:pPr algn="ctr"/>
                      <a:r>
                        <a:rPr lang="en-ZA" sz="900">
                          <a:effectLst/>
                        </a:rPr>
                        <a:t>23</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KwaDukuza</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1 054 473 516</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1 054 473 516</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29"/>
                  </a:ext>
                </a:extLst>
              </a:tr>
              <a:tr h="137177">
                <a:tc>
                  <a:txBody>
                    <a:bodyPr/>
                    <a:lstStyle/>
                    <a:p>
                      <a:pPr algn="ctr"/>
                      <a:r>
                        <a:rPr lang="en-ZA" sz="900">
                          <a:effectLst/>
                        </a:rPr>
                        <a:t>24</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Maphumulo</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R 756 202 000.00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756 202 000.00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30"/>
                  </a:ext>
                </a:extLst>
              </a:tr>
              <a:tr h="137177">
                <a:tc>
                  <a:txBody>
                    <a:bodyPr/>
                    <a:lstStyle/>
                    <a:p>
                      <a:pPr algn="ctr"/>
                      <a:r>
                        <a:rPr lang="en-ZA" sz="900">
                          <a:effectLst/>
                        </a:rPr>
                        <a:t>25</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Ndwedwe </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R 534 347 000.00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R534 347 000.00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31"/>
                  </a:ext>
                </a:extLst>
              </a:tr>
              <a:tr h="137177">
                <a:tc gridSpan="8">
                  <a:txBody>
                    <a:bodyPr/>
                    <a:lstStyle/>
                    <a:p>
                      <a:pPr algn="ctr"/>
                      <a:r>
                        <a:rPr lang="en-ZA" sz="900">
                          <a:effectLst/>
                        </a:rPr>
                        <a:t>UTHUKELA DISTRICT</a:t>
                      </a:r>
                      <a:endParaRPr lang="en-ZA" sz="900">
                        <a:effectLst/>
                        <a:latin typeface="Times New Roman" pitchFamily="18" charset="0"/>
                        <a:ea typeface="Times New Roman" pitchFamily="18" charset="0"/>
                      </a:endParaRPr>
                    </a:p>
                  </a:txBody>
                  <a:tcPr marL="25525" marR="2552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2"/>
                  </a:ext>
                </a:extLst>
              </a:tr>
              <a:tr h="137177">
                <a:tc>
                  <a:txBody>
                    <a:bodyPr/>
                    <a:lstStyle/>
                    <a:p>
                      <a:pPr algn="ctr"/>
                      <a:r>
                        <a:rPr lang="en-ZA" sz="900">
                          <a:effectLst/>
                        </a:rPr>
                        <a:t>26</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uThukela </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R69 734 898.00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R69 734 898.00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33"/>
                  </a:ext>
                </a:extLst>
              </a:tr>
              <a:tr h="173511">
                <a:tc>
                  <a:txBody>
                    <a:bodyPr/>
                    <a:lstStyle/>
                    <a:p>
                      <a:pPr algn="ctr"/>
                      <a:r>
                        <a:rPr lang="en-ZA" sz="900">
                          <a:effectLst/>
                        </a:rPr>
                        <a:t>27</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Inkosi Langalibalele</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R43 000 000.00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R43 000 000.00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34"/>
                  </a:ext>
                </a:extLst>
              </a:tr>
              <a:tr h="137177">
                <a:tc>
                  <a:txBody>
                    <a:bodyPr/>
                    <a:lstStyle/>
                    <a:p>
                      <a:pPr algn="ctr"/>
                      <a:r>
                        <a:rPr lang="en-ZA" sz="900">
                          <a:effectLst/>
                        </a:rPr>
                        <a:t>28</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Alfred Duma</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R149 975 867.44</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R460 000.00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149 515 867.44</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35"/>
                  </a:ext>
                </a:extLst>
              </a:tr>
              <a:tr h="137177">
                <a:tc>
                  <a:txBody>
                    <a:bodyPr/>
                    <a:lstStyle/>
                    <a:p>
                      <a:pPr algn="ctr"/>
                      <a:r>
                        <a:rPr lang="en-ZA" sz="900">
                          <a:effectLst/>
                        </a:rPr>
                        <a:t>29</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Okhahlamba</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R34 547 360.18</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R34 547 360.18</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36"/>
                  </a:ext>
                </a:extLst>
              </a:tr>
              <a:tr h="137177">
                <a:tc gridSpan="8">
                  <a:txBody>
                    <a:bodyPr/>
                    <a:lstStyle/>
                    <a:p>
                      <a:pPr algn="ctr"/>
                      <a:r>
                        <a:rPr lang="en-ZA" sz="900">
                          <a:effectLst/>
                        </a:rPr>
                        <a:t>KING CETSHWAYO</a:t>
                      </a:r>
                      <a:endParaRPr lang="en-ZA" sz="900">
                        <a:effectLst/>
                        <a:latin typeface="Times New Roman" pitchFamily="18" charset="0"/>
                        <a:ea typeface="Times New Roman" pitchFamily="18" charset="0"/>
                      </a:endParaRPr>
                    </a:p>
                  </a:txBody>
                  <a:tcPr marL="25525" marR="2552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7"/>
                  </a:ext>
                </a:extLst>
              </a:tr>
              <a:tr h="137177">
                <a:tc>
                  <a:txBody>
                    <a:bodyPr/>
                    <a:lstStyle/>
                    <a:p>
                      <a:pPr algn="ctr"/>
                      <a:r>
                        <a:rPr lang="en-ZA" sz="900" dirty="0">
                          <a:effectLst/>
                        </a:rPr>
                        <a:t>30</a:t>
                      </a:r>
                      <a:endParaRPr lang="en-ZA" sz="900" dirty="0">
                        <a:effectLst/>
                        <a:latin typeface="Times New Roman" pitchFamily="18" charset="0"/>
                        <a:ea typeface="Times New Roman" pitchFamily="18" charset="0"/>
                      </a:endParaRPr>
                    </a:p>
                  </a:txBody>
                  <a:tcPr marL="25525" marR="25525" marT="0" marB="0"/>
                </a:tc>
                <a:tc>
                  <a:txBody>
                    <a:bodyPr/>
                    <a:lstStyle/>
                    <a:p>
                      <a:pPr algn="l"/>
                      <a:r>
                        <a:rPr lang="en-ZA" sz="900">
                          <a:effectLst/>
                        </a:rPr>
                        <a:t>King Cetshwayo</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43 380 000.00</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43 380 000.00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38"/>
                  </a:ext>
                </a:extLst>
              </a:tr>
              <a:tr h="137177">
                <a:tc>
                  <a:txBody>
                    <a:bodyPr/>
                    <a:lstStyle/>
                    <a:p>
                      <a:pPr algn="ctr"/>
                      <a:r>
                        <a:rPr lang="en-ZA" sz="900">
                          <a:effectLst/>
                        </a:rPr>
                        <a:t>31</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uMfolozi</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128 300 000.00</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128 300 000.00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39"/>
                  </a:ext>
                </a:extLst>
              </a:tr>
              <a:tr h="137177">
                <a:tc>
                  <a:txBody>
                    <a:bodyPr/>
                    <a:lstStyle/>
                    <a:p>
                      <a:pPr algn="ctr"/>
                      <a:r>
                        <a:rPr lang="en-ZA" sz="900">
                          <a:effectLst/>
                        </a:rPr>
                        <a:t>32</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Mthonjaneni</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36 600 000.00</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36 600 000.00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40"/>
                  </a:ext>
                </a:extLst>
              </a:tr>
              <a:tr h="137177">
                <a:tc>
                  <a:txBody>
                    <a:bodyPr/>
                    <a:lstStyle/>
                    <a:p>
                      <a:pPr algn="ctr" defTabSz="-635">
                        <a:tabLst>
                          <a:tab pos="5861050" algn="l"/>
                        </a:tabLst>
                      </a:pPr>
                      <a:r>
                        <a:rPr lang="en-ZA" sz="900">
                          <a:effectLst/>
                        </a:rPr>
                        <a:t>33</a:t>
                      </a:r>
                      <a:endParaRPr lang="en-ZA" sz="900">
                        <a:effectLst/>
                        <a:latin typeface="Times New Roman" pitchFamily="18" charset="0"/>
                        <a:ea typeface="Times New Roman" pitchFamily="18" charset="0"/>
                      </a:endParaRPr>
                    </a:p>
                  </a:txBody>
                  <a:tcPr marL="25525" marR="25525" marT="0" marB="0"/>
                </a:tc>
                <a:tc>
                  <a:txBody>
                    <a:bodyPr/>
                    <a:lstStyle/>
                    <a:p>
                      <a:pPr algn="l" defTabSz="-635">
                        <a:tabLst>
                          <a:tab pos="5861050" algn="l"/>
                        </a:tabLst>
                      </a:pPr>
                      <a:r>
                        <a:rPr lang="en-ZA" sz="900">
                          <a:effectLst/>
                        </a:rPr>
                        <a:t>uMhlathuze</a:t>
                      </a:r>
                      <a:endParaRPr lang="en-ZA" sz="900">
                        <a:effectLst/>
                        <a:latin typeface="Times New Roman" pitchFamily="18" charset="0"/>
                        <a:ea typeface="Times New Roman" pitchFamily="18" charset="0"/>
                      </a:endParaRPr>
                    </a:p>
                  </a:txBody>
                  <a:tcPr marL="25525" marR="25525" marT="0" marB="0"/>
                </a:tc>
                <a:tc>
                  <a:txBody>
                    <a:bodyPr/>
                    <a:lstStyle/>
                    <a:p>
                      <a:pPr algn="ctr" defTabSz="-635">
                        <a:tabLst>
                          <a:tab pos="5861050" algn="l"/>
                        </a:tabLst>
                      </a:pP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182 116 000.00</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182 116 000.00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41"/>
                  </a:ext>
                </a:extLst>
              </a:tr>
              <a:tr h="137177">
                <a:tc>
                  <a:txBody>
                    <a:bodyPr/>
                    <a:lstStyle/>
                    <a:p>
                      <a:pPr algn="ctr" defTabSz="-635">
                        <a:tabLst>
                          <a:tab pos="5861050" algn="l"/>
                        </a:tabLst>
                      </a:pPr>
                      <a:r>
                        <a:rPr lang="en-ZA" sz="900">
                          <a:effectLst/>
                        </a:rPr>
                        <a:t>34</a:t>
                      </a:r>
                      <a:endParaRPr lang="en-ZA" sz="900">
                        <a:effectLst/>
                        <a:latin typeface="Times New Roman" pitchFamily="18" charset="0"/>
                        <a:ea typeface="Times New Roman" pitchFamily="18" charset="0"/>
                      </a:endParaRPr>
                    </a:p>
                  </a:txBody>
                  <a:tcPr marL="25525" marR="25525" marT="0" marB="0"/>
                </a:tc>
                <a:tc>
                  <a:txBody>
                    <a:bodyPr/>
                    <a:lstStyle/>
                    <a:p>
                      <a:pPr algn="l" defTabSz="-635">
                        <a:tabLst>
                          <a:tab pos="5861050" algn="l"/>
                        </a:tabLst>
                      </a:pPr>
                      <a:r>
                        <a:rPr lang="en-ZA" sz="900">
                          <a:effectLst/>
                        </a:rPr>
                        <a:t>uMlalazi</a:t>
                      </a:r>
                      <a:endParaRPr lang="en-ZA" sz="900">
                        <a:effectLst/>
                        <a:latin typeface="Times New Roman" pitchFamily="18" charset="0"/>
                        <a:ea typeface="Times New Roman" pitchFamily="18" charset="0"/>
                      </a:endParaRPr>
                    </a:p>
                  </a:txBody>
                  <a:tcPr marL="25525" marR="25525" marT="0" marB="0"/>
                </a:tc>
                <a:tc>
                  <a:txBody>
                    <a:bodyPr/>
                    <a:lstStyle/>
                    <a:p>
                      <a:pPr algn="ctr" defTabSz="-635">
                        <a:tabLst>
                          <a:tab pos="5861050" algn="l"/>
                        </a:tabLst>
                      </a:pP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R105 425 100.00</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105 425 100.00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42"/>
                  </a:ext>
                </a:extLst>
              </a:tr>
              <a:tr h="137177">
                <a:tc gridSpan="8">
                  <a:txBody>
                    <a:bodyPr/>
                    <a:lstStyle/>
                    <a:p>
                      <a:pPr algn="ctr"/>
                      <a:r>
                        <a:rPr lang="en-ZA" sz="900">
                          <a:effectLst/>
                        </a:rPr>
                        <a:t>UMZINYATHI DISTRICT </a:t>
                      </a:r>
                      <a:endParaRPr lang="en-ZA" sz="900">
                        <a:effectLst/>
                        <a:latin typeface="Times New Roman" pitchFamily="18" charset="0"/>
                        <a:ea typeface="Times New Roman" pitchFamily="18" charset="0"/>
                      </a:endParaRPr>
                    </a:p>
                  </a:txBody>
                  <a:tcPr marL="25525" marR="2552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43"/>
                  </a:ext>
                </a:extLst>
              </a:tr>
              <a:tr h="137177">
                <a:tc>
                  <a:txBody>
                    <a:bodyPr/>
                    <a:lstStyle/>
                    <a:p>
                      <a:pPr algn="ctr"/>
                      <a:r>
                        <a:rPr lang="en-ZA" sz="900">
                          <a:effectLst/>
                        </a:rPr>
                        <a:t>35</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Nquthu LM</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R163 500 000.00</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R.00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R163 500 000.00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44"/>
                  </a:ext>
                </a:extLst>
              </a:tr>
              <a:tr h="137177">
                <a:tc gridSpan="8">
                  <a:txBody>
                    <a:bodyPr/>
                    <a:lstStyle/>
                    <a:p>
                      <a:pPr algn="ctr"/>
                      <a:r>
                        <a:rPr lang="en-ZA" sz="900">
                          <a:effectLst/>
                        </a:rPr>
                        <a:t>UMKHANYAKUDE DISTRICT</a:t>
                      </a:r>
                      <a:endParaRPr lang="en-ZA" sz="900">
                        <a:effectLst/>
                        <a:latin typeface="Times New Roman" pitchFamily="18" charset="0"/>
                        <a:ea typeface="Times New Roman" pitchFamily="18" charset="0"/>
                      </a:endParaRPr>
                    </a:p>
                  </a:txBody>
                  <a:tcPr marL="25525" marR="2552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45"/>
                  </a:ext>
                </a:extLst>
              </a:tr>
              <a:tr h="137177">
                <a:tc>
                  <a:txBody>
                    <a:bodyPr/>
                    <a:lstStyle/>
                    <a:p>
                      <a:pPr algn="ctr"/>
                      <a:r>
                        <a:rPr lang="en-ZA" sz="900">
                          <a:effectLst/>
                        </a:rPr>
                        <a:t>36</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UMhlabuyalingana</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R103 452 000.00</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R103 452 000.00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46"/>
                  </a:ext>
                </a:extLst>
              </a:tr>
              <a:tr h="274352">
                <a:tc>
                  <a:txBody>
                    <a:bodyPr/>
                    <a:lstStyle/>
                    <a:p>
                      <a:pPr algn="ctr"/>
                      <a:r>
                        <a:rPr lang="en-ZA" sz="900">
                          <a:effectLst/>
                        </a:rPr>
                        <a:t>37</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Mtubatuba</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11 730 000.00</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11 730 000.00</a:t>
                      </a:r>
                    </a:p>
                    <a:p>
                      <a:pPr algn="l"/>
                      <a:r>
                        <a:rPr lang="en-ZA" sz="900">
                          <a:effectLst/>
                        </a:rPr>
                        <a:t>Application is not relevant </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47"/>
                  </a:ext>
                </a:extLst>
              </a:tr>
              <a:tr h="137177">
                <a:tc gridSpan="8">
                  <a:txBody>
                    <a:bodyPr/>
                    <a:lstStyle/>
                    <a:p>
                      <a:pPr algn="ctr"/>
                      <a:r>
                        <a:rPr lang="en-ZA" sz="900">
                          <a:effectLst/>
                        </a:rPr>
                        <a:t>ZULULAND DISTRICT</a:t>
                      </a:r>
                      <a:endParaRPr lang="en-ZA" sz="900">
                        <a:effectLst/>
                        <a:latin typeface="Times New Roman" pitchFamily="18" charset="0"/>
                        <a:ea typeface="Times New Roman" pitchFamily="18" charset="0"/>
                      </a:endParaRPr>
                    </a:p>
                  </a:txBody>
                  <a:tcPr marL="25525" marR="2552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48"/>
                  </a:ext>
                </a:extLst>
              </a:tr>
              <a:tr h="137177">
                <a:tc>
                  <a:txBody>
                    <a:bodyPr/>
                    <a:lstStyle/>
                    <a:p>
                      <a:pPr algn="ctr"/>
                      <a:r>
                        <a:rPr lang="en-ZA" sz="900">
                          <a:effectLst/>
                        </a:rPr>
                        <a:t>38</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Zululand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49 925 000.00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49 925 000.00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49"/>
                  </a:ext>
                </a:extLst>
              </a:tr>
              <a:tr h="137177">
                <a:tc>
                  <a:txBody>
                    <a:bodyPr/>
                    <a:lstStyle/>
                    <a:p>
                      <a:pPr algn="ctr"/>
                      <a:r>
                        <a:rPr lang="en-ZA" sz="900">
                          <a:effectLst/>
                        </a:rPr>
                        <a:t>39</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uPhongolo LM</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21 840 000.00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21 840 000.00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50"/>
                  </a:ext>
                </a:extLst>
              </a:tr>
              <a:tr h="137177">
                <a:tc>
                  <a:txBody>
                    <a:bodyPr/>
                    <a:lstStyle/>
                    <a:p>
                      <a:pPr algn="ctr"/>
                      <a:r>
                        <a:rPr lang="en-ZA" sz="900">
                          <a:effectLst/>
                        </a:rPr>
                        <a:t>40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eDumbe</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R28 000 000.00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R28 000 000.00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51"/>
                  </a:ext>
                </a:extLst>
              </a:tr>
              <a:tr h="137177">
                <a:tc>
                  <a:txBody>
                    <a:bodyPr/>
                    <a:lstStyle/>
                    <a:p>
                      <a:pPr algn="ctr"/>
                      <a:r>
                        <a:rPr lang="en-ZA" sz="900">
                          <a:effectLst/>
                        </a:rPr>
                        <a:t>41</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ULundi</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R5 000 000.00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R5 000 000.00</a:t>
                      </a:r>
                      <a:endParaRPr lang="en-ZA" sz="90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52"/>
                  </a:ext>
                </a:extLst>
              </a:tr>
              <a:tr h="137177">
                <a:tc gridSpan="8">
                  <a:txBody>
                    <a:bodyPr/>
                    <a:lstStyle/>
                    <a:p>
                      <a:pPr algn="ctr"/>
                      <a:r>
                        <a:rPr lang="en-ZA" sz="900">
                          <a:effectLst/>
                        </a:rPr>
                        <a:t>ETHEKWINI METRO</a:t>
                      </a:r>
                      <a:endParaRPr lang="en-ZA" sz="900">
                        <a:effectLst/>
                        <a:latin typeface="Times New Roman" pitchFamily="18" charset="0"/>
                        <a:ea typeface="Times New Roman" pitchFamily="18" charset="0"/>
                      </a:endParaRPr>
                    </a:p>
                  </a:txBody>
                  <a:tcPr marL="25525" marR="2552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3"/>
                  </a:ext>
                </a:extLst>
              </a:tr>
              <a:tr h="137177">
                <a:tc>
                  <a:txBody>
                    <a:bodyPr/>
                    <a:lstStyle/>
                    <a:p>
                      <a:pPr algn="ctr"/>
                      <a:r>
                        <a:rPr lang="en-ZA" sz="900">
                          <a:effectLst/>
                        </a:rPr>
                        <a:t>42</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EThekwini Metro</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ctr"/>
                      <a:r>
                        <a:rPr lang="en-ZA" sz="900">
                          <a:effectLst/>
                        </a:rPr>
                        <a:t>Submitted</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 5 678 381 607</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a:effectLst/>
                        </a:rPr>
                        <a:t>R0.00</a:t>
                      </a:r>
                      <a:endParaRPr lang="en-ZA" sz="900">
                        <a:effectLst/>
                        <a:latin typeface="Times New Roman" pitchFamily="18" charset="0"/>
                        <a:ea typeface="Times New Roman" pitchFamily="18" charset="0"/>
                      </a:endParaRPr>
                    </a:p>
                  </a:txBody>
                  <a:tcPr marL="25525" marR="25525" marT="0" marB="0"/>
                </a:tc>
                <a:tc>
                  <a:txBody>
                    <a:bodyPr/>
                    <a:lstStyle/>
                    <a:p>
                      <a:pPr algn="l"/>
                      <a:r>
                        <a:rPr lang="en-ZA" sz="900" dirty="0">
                          <a:effectLst/>
                        </a:rPr>
                        <a:t>R 5 678 381 607</a:t>
                      </a:r>
                      <a:endParaRPr lang="en-ZA" sz="900" dirty="0">
                        <a:effectLst/>
                        <a:latin typeface="Times New Roman" pitchFamily="18" charset="0"/>
                        <a:ea typeface="Times New Roman" pitchFamily="18" charset="0"/>
                      </a:endParaRPr>
                    </a:p>
                  </a:txBody>
                  <a:tcPr marL="25525" marR="25525" marT="0" marB="0"/>
                </a:tc>
                <a:extLst>
                  <a:ext uri="{0D108BD9-81ED-4DB2-BD59-A6C34878D82A}">
                    <a16:rowId xmlns:a16="http://schemas.microsoft.com/office/drawing/2014/main" val="10054"/>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7">
            <a:extLst>
              <a:ext uri="{FF2B5EF4-FFF2-40B4-BE49-F238E27FC236}">
                <a16:creationId xmlns:a16="http://schemas.microsoft.com/office/drawing/2014/main" id="{9C5E9CC5-17D7-6393-4B38-D7D3B93AFC63}"/>
              </a:ext>
            </a:extLst>
          </p:cNvPr>
          <p:cNvSpPr txBox="1">
            <a:spLocks noChangeArrowheads="1"/>
          </p:cNvSpPr>
          <p:nvPr/>
        </p:nvSpPr>
        <p:spPr bwMode="auto">
          <a:xfrm>
            <a:off x="6342063" y="4124325"/>
            <a:ext cx="4054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ZA" altLang="en-US">
              <a:solidFill>
                <a:srgbClr val="000000"/>
              </a:solidFill>
              <a:latin typeface="Calibri" panose="020F0502020204030204" pitchFamily="34" charset="0"/>
            </a:endParaRPr>
          </a:p>
        </p:txBody>
      </p:sp>
      <p:graphicFrame>
        <p:nvGraphicFramePr>
          <p:cNvPr id="2" name="Table 1">
            <a:extLst>
              <a:ext uri="{FF2B5EF4-FFF2-40B4-BE49-F238E27FC236}">
                <a16:creationId xmlns:a16="http://schemas.microsoft.com/office/drawing/2014/main" id="{27BBDADA-A0ED-2341-A585-DEEE0D3653FE}"/>
              </a:ext>
            </a:extLst>
          </p:cNvPr>
          <p:cNvGraphicFramePr>
            <a:graphicFrameLocks noGrp="1"/>
          </p:cNvGraphicFramePr>
          <p:nvPr/>
        </p:nvGraphicFramePr>
        <p:xfrm>
          <a:off x="263525" y="1266825"/>
          <a:ext cx="11737975" cy="3352800"/>
        </p:xfrm>
        <a:graphic>
          <a:graphicData uri="http://schemas.openxmlformats.org/drawingml/2006/table">
            <a:tbl>
              <a:tblPr firstRow="1" firstCol="1" bandRow="1">
                <a:tableStyleId>{93296810-A885-4BE3-A3E7-6D5BEEA58F35}</a:tableStyleId>
              </a:tblPr>
              <a:tblGrid>
                <a:gridCol w="526005">
                  <a:extLst>
                    <a:ext uri="{9D8B030D-6E8A-4147-A177-3AD203B41FA5}">
                      <a16:colId xmlns:a16="http://schemas.microsoft.com/office/drawing/2014/main" val="20000"/>
                    </a:ext>
                  </a:extLst>
                </a:gridCol>
                <a:gridCol w="1742344">
                  <a:extLst>
                    <a:ext uri="{9D8B030D-6E8A-4147-A177-3AD203B41FA5}">
                      <a16:colId xmlns:a16="http://schemas.microsoft.com/office/drawing/2014/main" val="20001"/>
                    </a:ext>
                  </a:extLst>
                </a:gridCol>
                <a:gridCol w="1321540">
                  <a:extLst>
                    <a:ext uri="{9D8B030D-6E8A-4147-A177-3AD203B41FA5}">
                      <a16:colId xmlns:a16="http://schemas.microsoft.com/office/drawing/2014/main" val="20002"/>
                    </a:ext>
                  </a:extLst>
                </a:gridCol>
                <a:gridCol w="1523495">
                  <a:extLst>
                    <a:ext uri="{9D8B030D-6E8A-4147-A177-3AD203B41FA5}">
                      <a16:colId xmlns:a16="http://schemas.microsoft.com/office/drawing/2014/main" val="20003"/>
                    </a:ext>
                  </a:extLst>
                </a:gridCol>
                <a:gridCol w="1726987">
                  <a:extLst>
                    <a:ext uri="{9D8B030D-6E8A-4147-A177-3AD203B41FA5}">
                      <a16:colId xmlns:a16="http://schemas.microsoft.com/office/drawing/2014/main" val="20004"/>
                    </a:ext>
                  </a:extLst>
                </a:gridCol>
                <a:gridCol w="1632535">
                  <a:extLst>
                    <a:ext uri="{9D8B030D-6E8A-4147-A177-3AD203B41FA5}">
                      <a16:colId xmlns:a16="http://schemas.microsoft.com/office/drawing/2014/main" val="20005"/>
                    </a:ext>
                  </a:extLst>
                </a:gridCol>
                <a:gridCol w="1464735">
                  <a:extLst>
                    <a:ext uri="{9D8B030D-6E8A-4147-A177-3AD203B41FA5}">
                      <a16:colId xmlns:a16="http://schemas.microsoft.com/office/drawing/2014/main" val="20006"/>
                    </a:ext>
                  </a:extLst>
                </a:gridCol>
                <a:gridCol w="167799">
                  <a:extLst>
                    <a:ext uri="{9D8B030D-6E8A-4147-A177-3AD203B41FA5}">
                      <a16:colId xmlns:a16="http://schemas.microsoft.com/office/drawing/2014/main" val="20007"/>
                    </a:ext>
                  </a:extLst>
                </a:gridCol>
                <a:gridCol w="1632535">
                  <a:extLst>
                    <a:ext uri="{9D8B030D-6E8A-4147-A177-3AD203B41FA5}">
                      <a16:colId xmlns:a16="http://schemas.microsoft.com/office/drawing/2014/main" val="20008"/>
                    </a:ext>
                  </a:extLst>
                </a:gridCol>
              </a:tblGrid>
              <a:tr h="304800">
                <a:tc gridSpan="9">
                  <a:txBody>
                    <a:bodyPr/>
                    <a:lstStyle/>
                    <a:p>
                      <a:pPr algn="ctr"/>
                      <a:r>
                        <a:rPr lang="en-ZA" sz="2000">
                          <a:effectLst/>
                        </a:rPr>
                        <a:t>ZULULAND DISTRICT</a:t>
                      </a:r>
                      <a:endParaRPr lang="en-ZA" sz="2000">
                        <a:effectLst/>
                        <a:latin typeface="Times New Roman" pitchFamily="18" charset="0"/>
                        <a:ea typeface="Times New Roman" pitchFamily="18" charset="0"/>
                      </a:endParaRPr>
                    </a:p>
                  </a:txBody>
                  <a:tcPr marL="68584" marR="68584"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9600">
                <a:tc>
                  <a:txBody>
                    <a:bodyPr/>
                    <a:lstStyle/>
                    <a:p>
                      <a:pPr algn="ctr"/>
                      <a:r>
                        <a:rPr lang="en-ZA" sz="2000">
                          <a:effectLst/>
                        </a:rPr>
                        <a:t>38</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Zululand</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R 49 925 000.00</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R0.00</a:t>
                      </a:r>
                      <a:endParaRPr lang="en-ZA" sz="2000">
                        <a:effectLst/>
                        <a:latin typeface="Times New Roman" pitchFamily="18" charset="0"/>
                        <a:ea typeface="Times New Roman" pitchFamily="18" charset="0"/>
                      </a:endParaRPr>
                    </a:p>
                  </a:txBody>
                  <a:tcPr marL="68584" marR="68584" marT="0" marB="0"/>
                </a:tc>
                <a:tc gridSpan="2">
                  <a:txBody>
                    <a:bodyPr/>
                    <a:lstStyle/>
                    <a:p>
                      <a:pPr algn="l"/>
                      <a:r>
                        <a:rPr lang="en-ZA" sz="2000">
                          <a:effectLst/>
                        </a:rPr>
                        <a:t>R 49 925 000.00</a:t>
                      </a:r>
                      <a:endParaRPr lang="en-ZA" sz="2000">
                        <a:effectLst/>
                        <a:latin typeface="Times New Roman" pitchFamily="18" charset="0"/>
                        <a:ea typeface="Times New Roman" pitchFamily="18" charset="0"/>
                      </a:endParaRPr>
                    </a:p>
                  </a:txBody>
                  <a:tcPr marL="68584" marR="68584" marT="0" marB="0"/>
                </a:tc>
                <a:tc hMerge="1">
                  <a:txBody>
                    <a:bodyPr/>
                    <a:lstStyle/>
                    <a:p>
                      <a:endParaRPr lang="en-US"/>
                    </a:p>
                  </a:txBody>
                  <a:tcPr marL="68580" marR="68580" marT="0" marB="0"/>
                </a:tc>
                <a:extLst>
                  <a:ext uri="{0D108BD9-81ED-4DB2-BD59-A6C34878D82A}">
                    <a16:rowId xmlns:a16="http://schemas.microsoft.com/office/drawing/2014/main" val="10001"/>
                  </a:ext>
                </a:extLst>
              </a:tr>
              <a:tr h="609600">
                <a:tc>
                  <a:txBody>
                    <a:bodyPr/>
                    <a:lstStyle/>
                    <a:p>
                      <a:pPr algn="ctr"/>
                      <a:r>
                        <a:rPr lang="en-ZA" sz="2000">
                          <a:effectLst/>
                        </a:rPr>
                        <a:t>39</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uPhongolo LM</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R 21 840 000.00</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R0.00</a:t>
                      </a:r>
                      <a:endParaRPr lang="en-ZA" sz="2000">
                        <a:effectLst/>
                        <a:latin typeface="Times New Roman" pitchFamily="18" charset="0"/>
                        <a:ea typeface="Times New Roman" pitchFamily="18" charset="0"/>
                      </a:endParaRPr>
                    </a:p>
                  </a:txBody>
                  <a:tcPr marL="68584" marR="68584" marT="0" marB="0"/>
                </a:tc>
                <a:tc gridSpan="2">
                  <a:txBody>
                    <a:bodyPr/>
                    <a:lstStyle/>
                    <a:p>
                      <a:pPr algn="l"/>
                      <a:r>
                        <a:rPr lang="en-ZA" sz="2000">
                          <a:effectLst/>
                        </a:rPr>
                        <a:t>R 21 840 000.00</a:t>
                      </a:r>
                      <a:endParaRPr lang="en-ZA" sz="2000">
                        <a:effectLst/>
                        <a:latin typeface="Times New Roman" pitchFamily="18" charset="0"/>
                        <a:ea typeface="Times New Roman" pitchFamily="18" charset="0"/>
                      </a:endParaRPr>
                    </a:p>
                  </a:txBody>
                  <a:tcPr marL="68584" marR="68584" marT="0" marB="0"/>
                </a:tc>
                <a:tc hMerge="1">
                  <a:txBody>
                    <a:bodyPr/>
                    <a:lstStyle/>
                    <a:p>
                      <a:endParaRPr lang="en-US"/>
                    </a:p>
                  </a:txBody>
                  <a:tcPr marL="68580" marR="68580" marT="0" marB="0"/>
                </a:tc>
                <a:extLst>
                  <a:ext uri="{0D108BD9-81ED-4DB2-BD59-A6C34878D82A}">
                    <a16:rowId xmlns:a16="http://schemas.microsoft.com/office/drawing/2014/main" val="10002"/>
                  </a:ext>
                </a:extLst>
              </a:tr>
              <a:tr h="304800">
                <a:tc>
                  <a:txBody>
                    <a:bodyPr/>
                    <a:lstStyle/>
                    <a:p>
                      <a:pPr algn="ctr"/>
                      <a:r>
                        <a:rPr lang="en-ZA" sz="2000">
                          <a:effectLst/>
                        </a:rPr>
                        <a:t>40</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eDumbe</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R28 000 000.00</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R0.00</a:t>
                      </a:r>
                      <a:endParaRPr lang="en-ZA" sz="2000">
                        <a:effectLst/>
                        <a:latin typeface="Times New Roman" pitchFamily="18" charset="0"/>
                        <a:ea typeface="Times New Roman" pitchFamily="18" charset="0"/>
                      </a:endParaRPr>
                    </a:p>
                  </a:txBody>
                  <a:tcPr marL="68584" marR="68584" marT="0" marB="0"/>
                </a:tc>
                <a:tc gridSpan="2">
                  <a:txBody>
                    <a:bodyPr/>
                    <a:lstStyle/>
                    <a:p>
                      <a:pPr algn="l"/>
                      <a:r>
                        <a:rPr lang="en-ZA" sz="2000">
                          <a:effectLst/>
                        </a:rPr>
                        <a:t>R28 000 000.00</a:t>
                      </a:r>
                      <a:endParaRPr lang="en-ZA" sz="2000">
                        <a:effectLst/>
                        <a:latin typeface="Times New Roman" pitchFamily="18" charset="0"/>
                        <a:ea typeface="Times New Roman" pitchFamily="18" charset="0"/>
                      </a:endParaRPr>
                    </a:p>
                  </a:txBody>
                  <a:tcPr marL="68584" marR="68584" marT="0" marB="0"/>
                </a:tc>
                <a:tc hMerge="1">
                  <a:txBody>
                    <a:bodyPr/>
                    <a:lstStyle/>
                    <a:p>
                      <a:endParaRPr lang="en-US"/>
                    </a:p>
                  </a:txBody>
                  <a:tcPr marL="68580" marR="68580" marT="0" marB="0"/>
                </a:tc>
                <a:extLst>
                  <a:ext uri="{0D108BD9-81ED-4DB2-BD59-A6C34878D82A}">
                    <a16:rowId xmlns:a16="http://schemas.microsoft.com/office/drawing/2014/main" val="10003"/>
                  </a:ext>
                </a:extLst>
              </a:tr>
              <a:tr h="304800">
                <a:tc>
                  <a:txBody>
                    <a:bodyPr/>
                    <a:lstStyle/>
                    <a:p>
                      <a:pPr algn="ctr"/>
                      <a:r>
                        <a:rPr lang="en-ZA" sz="2000">
                          <a:effectLst/>
                        </a:rPr>
                        <a:t>41</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ULundi</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R5 000 000.00</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R0.00</a:t>
                      </a:r>
                      <a:endParaRPr lang="en-ZA" sz="2000">
                        <a:effectLst/>
                        <a:latin typeface="Times New Roman" pitchFamily="18" charset="0"/>
                        <a:ea typeface="Times New Roman" pitchFamily="18" charset="0"/>
                      </a:endParaRPr>
                    </a:p>
                  </a:txBody>
                  <a:tcPr marL="68584" marR="68584" marT="0" marB="0"/>
                </a:tc>
                <a:tc gridSpan="2">
                  <a:txBody>
                    <a:bodyPr/>
                    <a:lstStyle/>
                    <a:p>
                      <a:pPr algn="l"/>
                      <a:r>
                        <a:rPr lang="en-ZA" sz="2000" dirty="0">
                          <a:effectLst/>
                        </a:rPr>
                        <a:t>R5 000 000.00</a:t>
                      </a:r>
                      <a:endParaRPr lang="en-ZA" sz="2000" dirty="0">
                        <a:effectLst/>
                        <a:latin typeface="Times New Roman" pitchFamily="18" charset="0"/>
                        <a:ea typeface="Times New Roman" pitchFamily="18" charset="0"/>
                      </a:endParaRPr>
                    </a:p>
                  </a:txBody>
                  <a:tcPr marL="68584" marR="68584" marT="0" marB="0"/>
                </a:tc>
                <a:tc hMerge="1">
                  <a:txBody>
                    <a:bodyPr/>
                    <a:lstStyle/>
                    <a:p>
                      <a:endParaRPr lang="en-US"/>
                    </a:p>
                  </a:txBody>
                  <a:tcPr marL="68580" marR="68580" marT="0" marB="0"/>
                </a:tc>
                <a:extLst>
                  <a:ext uri="{0D108BD9-81ED-4DB2-BD59-A6C34878D82A}">
                    <a16:rowId xmlns:a16="http://schemas.microsoft.com/office/drawing/2014/main" val="10004"/>
                  </a:ext>
                </a:extLst>
              </a:tr>
              <a:tr h="304800">
                <a:tc gridSpan="9">
                  <a:txBody>
                    <a:bodyPr/>
                    <a:lstStyle/>
                    <a:p>
                      <a:pPr algn="ctr"/>
                      <a:r>
                        <a:rPr lang="en-ZA" sz="2000">
                          <a:effectLst/>
                        </a:rPr>
                        <a:t>ETHEKWINI METRO</a:t>
                      </a:r>
                      <a:endParaRPr lang="en-ZA" sz="2000">
                        <a:effectLst/>
                        <a:latin typeface="Times New Roman" pitchFamily="18" charset="0"/>
                        <a:ea typeface="Times New Roman" pitchFamily="18" charset="0"/>
                      </a:endParaRPr>
                    </a:p>
                  </a:txBody>
                  <a:tcPr marL="68584" marR="68584"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04800">
                <a:tc>
                  <a:txBody>
                    <a:bodyPr/>
                    <a:lstStyle/>
                    <a:p>
                      <a:pPr algn="ctr"/>
                      <a:r>
                        <a:rPr lang="en-ZA" sz="2000">
                          <a:effectLst/>
                        </a:rPr>
                        <a:t>42</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EThekwini Metro</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ctr"/>
                      <a:r>
                        <a:rPr lang="en-ZA" sz="2000">
                          <a:effectLst/>
                        </a:rPr>
                        <a:t>Submitted</a:t>
                      </a:r>
                      <a:endParaRPr lang="en-ZA" sz="2000">
                        <a:effectLst/>
                        <a:latin typeface="Times New Roman" pitchFamily="18" charset="0"/>
                        <a:ea typeface="Times New Roman" pitchFamily="18" charset="0"/>
                      </a:endParaRPr>
                    </a:p>
                  </a:txBody>
                  <a:tcPr marL="68584" marR="68584" marT="0" marB="0"/>
                </a:tc>
                <a:tc>
                  <a:txBody>
                    <a:bodyPr/>
                    <a:lstStyle/>
                    <a:p>
                      <a:pPr algn="l"/>
                      <a:r>
                        <a:rPr lang="en-ZA" sz="2000">
                          <a:effectLst/>
                        </a:rPr>
                        <a:t>R 5 678 381 607</a:t>
                      </a:r>
                      <a:endParaRPr lang="en-ZA" sz="2000">
                        <a:effectLst/>
                        <a:latin typeface="Times New Roman" pitchFamily="18" charset="0"/>
                        <a:ea typeface="Times New Roman" pitchFamily="18" charset="0"/>
                      </a:endParaRPr>
                    </a:p>
                  </a:txBody>
                  <a:tcPr marL="68584" marR="68584" marT="0" marB="0"/>
                </a:tc>
                <a:tc gridSpan="2">
                  <a:txBody>
                    <a:bodyPr/>
                    <a:lstStyle/>
                    <a:p>
                      <a:pPr algn="l"/>
                      <a:r>
                        <a:rPr lang="en-ZA" sz="2000">
                          <a:effectLst/>
                        </a:rPr>
                        <a:t>R0.00</a:t>
                      </a:r>
                      <a:endParaRPr lang="en-ZA" sz="2000">
                        <a:effectLst/>
                        <a:latin typeface="Times New Roman" pitchFamily="18" charset="0"/>
                        <a:ea typeface="Times New Roman" pitchFamily="18" charset="0"/>
                      </a:endParaRPr>
                    </a:p>
                  </a:txBody>
                  <a:tcPr marL="68584" marR="68584" marT="0" marB="0"/>
                </a:tc>
                <a:tc hMerge="1">
                  <a:txBody>
                    <a:bodyPr/>
                    <a:lstStyle/>
                    <a:p>
                      <a:endParaRPr lang="en-US"/>
                    </a:p>
                  </a:txBody>
                  <a:tcPr marL="68580" marR="68580" marT="0" marB="0"/>
                </a:tc>
                <a:tc>
                  <a:txBody>
                    <a:bodyPr/>
                    <a:lstStyle/>
                    <a:p>
                      <a:pPr algn="l"/>
                      <a:r>
                        <a:rPr lang="en-ZA" sz="2000" dirty="0">
                          <a:effectLst/>
                        </a:rPr>
                        <a:t>R 5 678 381 607</a:t>
                      </a:r>
                      <a:endParaRPr lang="en-ZA" sz="2000" dirty="0">
                        <a:effectLst/>
                        <a:latin typeface="Times New Roman" pitchFamily="18" charset="0"/>
                        <a:ea typeface="Times New Roman" pitchFamily="18" charset="0"/>
                      </a:endParaRPr>
                    </a:p>
                  </a:txBody>
                  <a:tcPr marL="68584" marR="68584" marT="0" marB="0"/>
                </a:tc>
                <a:extLst>
                  <a:ext uri="{0D108BD9-81ED-4DB2-BD59-A6C34878D82A}">
                    <a16:rowId xmlns:a16="http://schemas.microsoft.com/office/drawing/2014/main" val="10006"/>
                  </a:ext>
                </a:extLst>
              </a:tr>
            </a:tbl>
          </a:graphicData>
        </a:graphic>
      </p:graphicFrame>
      <p:sp>
        <p:nvSpPr>
          <p:cNvPr id="84038" name="Rectangle 1">
            <a:extLst>
              <a:ext uri="{FF2B5EF4-FFF2-40B4-BE49-F238E27FC236}">
                <a16:creationId xmlns:a16="http://schemas.microsoft.com/office/drawing/2014/main" id="{B566A083-15AA-8EA7-9885-86875162BEDF}"/>
              </a:ext>
            </a:extLst>
          </p:cNvPr>
          <p:cNvSpPr>
            <a:spLocks noChangeArrowheads="1"/>
          </p:cNvSpPr>
          <p:nvPr/>
        </p:nvSpPr>
        <p:spPr bwMode="auto">
          <a:xfrm>
            <a:off x="1243013" y="3360738"/>
            <a:ext cx="1219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endParaRPr lang="en-US" altLang="en-US">
              <a:solidFill>
                <a:srgbClr val="000000"/>
              </a:solidFill>
              <a:latin typeface="Calibri" panose="020F0502020204030204" pitchFamily="34" charset="0"/>
            </a:endParaRPr>
          </a:p>
        </p:txBody>
      </p:sp>
      <p:pic>
        <p:nvPicPr>
          <p:cNvPr id="84039" name="Picture 6">
            <a:extLst>
              <a:ext uri="{FF2B5EF4-FFF2-40B4-BE49-F238E27FC236}">
                <a16:creationId xmlns:a16="http://schemas.microsoft.com/office/drawing/2014/main" id="{846D19EE-D4FB-AAAE-3D6B-8D561E8A8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80963"/>
            <a:ext cx="1951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Google Shape;22647;p1">
            <a:extLst>
              <a:ext uri="{FF2B5EF4-FFF2-40B4-BE49-F238E27FC236}">
                <a16:creationId xmlns:a16="http://schemas.microsoft.com/office/drawing/2014/main" id="{93EEF3CD-1928-63AF-03ED-760C26F7A44B}"/>
              </a:ext>
            </a:extLst>
          </p:cNvPr>
          <p:cNvSpPr>
            <a:spLocks noChangeArrowheads="1"/>
          </p:cNvSpPr>
          <p:nvPr/>
        </p:nvSpPr>
        <p:spPr bwMode="auto">
          <a:xfrm>
            <a:off x="4224338" y="171450"/>
            <a:ext cx="5805487" cy="642938"/>
          </a:xfrm>
          <a:prstGeom prst="rect">
            <a:avLst/>
          </a:prstGeom>
          <a:solidFill>
            <a:schemeClr val="bg1"/>
          </a:solidFill>
          <a:ln w="25550">
            <a:solidFill>
              <a:srgbClr val="00B050"/>
            </a:solidFill>
            <a:round/>
            <a:headEnd type="none" w="sm" len="sm"/>
            <a:tailEnd type="none" w="sm" len="sm"/>
          </a:ln>
        </p:spPr>
        <p:txBody>
          <a:bodyPr lIns="67500" tIns="33750" rIns="67500" bIns="33750"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ctr" eaLnBrk="1" hangingPunct="1">
              <a:buFont typeface="Arial" panose="020B0604020202020204" pitchFamily="34" charset="0"/>
              <a:buNone/>
            </a:pPr>
            <a:r>
              <a:rPr lang="en-US" altLang="en-US" sz="2800" b="1">
                <a:solidFill>
                  <a:srgbClr val="000000"/>
                </a:solidFill>
                <a:latin typeface="Calibri" panose="020F0502020204030204" pitchFamily="34" charset="0"/>
                <a:cs typeface="Arial" panose="020B0604020202020204" pitchFamily="34" charset="0"/>
                <a:sym typeface="Arial" panose="020B0604020202020204" pitchFamily="34" charset="0"/>
              </a:rPr>
              <a:t>RECOMMENDATIONS</a:t>
            </a:r>
            <a:endParaRPr lang="zh-CN" altLang="en-US" sz="2800" b="1">
              <a:solidFill>
                <a:srgbClr val="000000"/>
              </a:solidFill>
              <a:latin typeface="Calibri" panose="020F0502020204030204" pitchFamily="34" charset="0"/>
              <a:cs typeface="Arial" panose="020B0604020202020204" pitchFamily="34" charset="0"/>
              <a:sym typeface="Arial" panose="020B0604020202020204" pitchFamily="34" charset="0"/>
            </a:endParaRPr>
          </a:p>
        </p:txBody>
      </p:sp>
      <p:pic>
        <p:nvPicPr>
          <p:cNvPr id="84995" name="Google Shape;22648;p1">
            <a:extLst>
              <a:ext uri="{FF2B5EF4-FFF2-40B4-BE49-F238E27FC236}">
                <a16:creationId xmlns:a16="http://schemas.microsoft.com/office/drawing/2014/main" id="{84AAE0F0-7C11-1164-C854-A6E1DF46AD5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85725"/>
            <a:ext cx="18002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Google Shape;22649;p1">
            <a:extLst>
              <a:ext uri="{FF2B5EF4-FFF2-40B4-BE49-F238E27FC236}">
                <a16:creationId xmlns:a16="http://schemas.microsoft.com/office/drawing/2014/main" id="{2597626C-E076-EDE1-CC0F-06523D4C8BB4}"/>
              </a:ext>
            </a:extLst>
          </p:cNvPr>
          <p:cNvSpPr>
            <a:spLocks noGrp="1" noChangeArrowheads="1"/>
          </p:cNvSpPr>
          <p:nvPr>
            <p:ph idx="1"/>
          </p:nvPr>
        </p:nvSpPr>
        <p:spPr>
          <a:xfrm>
            <a:off x="1185863" y="498475"/>
            <a:ext cx="10839450" cy="5859463"/>
          </a:xfrm>
        </p:spPr>
        <p:txBody>
          <a:bodyPr lIns="0" tIns="0" rIns="0" bIns="0"/>
          <a:lstStyle/>
          <a:p>
            <a:pPr marL="0" indent="0" algn="just" eaLnBrk="1" hangingPunct="1">
              <a:lnSpc>
                <a:spcPct val="150000"/>
              </a:lnSpc>
              <a:spcBef>
                <a:spcPct val="0"/>
              </a:spcBef>
              <a:buFont typeface="Arial" panose="020B0604020202020204" pitchFamily="34" charset="0"/>
              <a:buNone/>
            </a:pPr>
            <a:r>
              <a:rPr lang="en-US" altLang="en-US" sz="2200" b="1">
                <a:latin typeface="Arial" panose="020B0604020202020204" pitchFamily="34" charset="0"/>
                <a:cs typeface="Arial" panose="020B0604020202020204" pitchFamily="34" charset="0"/>
                <a:sym typeface="Arial" panose="020B0604020202020204" pitchFamily="34" charset="0"/>
              </a:rPr>
              <a:t>IT IS RECOMMENDED THAT THE MEMBERS NOTE:</a:t>
            </a:r>
            <a:endParaRPr lang="zh-CN" altLang="en-US">
              <a:ea typeface="SimSun" panose="02010600030101010101" pitchFamily="2" charset="-122"/>
            </a:endParaRPr>
          </a:p>
          <a:p>
            <a:pPr marL="514350" lvl="1" indent="-171450" algn="just" eaLnBrk="1" hangingPunct="1">
              <a:lnSpc>
                <a:spcPct val="150000"/>
              </a:lnSpc>
              <a:spcBef>
                <a:spcPts val="375"/>
              </a:spcBef>
            </a:pPr>
            <a:r>
              <a:rPr lang="en-US" altLang="en-US" sz="2100">
                <a:latin typeface="Arial" panose="020B0604020202020204" pitchFamily="34" charset="0"/>
                <a:cs typeface="Arial" panose="020B0604020202020204" pitchFamily="34" charset="0"/>
                <a:sym typeface="Arial" panose="020B0604020202020204" pitchFamily="34" charset="0"/>
              </a:rPr>
              <a:t>THE CONTENTS OF THE REPORT; </a:t>
            </a:r>
          </a:p>
          <a:p>
            <a:pPr marL="514350" lvl="1" indent="-171450" algn="just" eaLnBrk="1" hangingPunct="1">
              <a:lnSpc>
                <a:spcPct val="150000"/>
              </a:lnSpc>
              <a:spcBef>
                <a:spcPts val="375"/>
              </a:spcBef>
            </a:pPr>
            <a:r>
              <a:rPr lang="en-US" altLang="en-US" sz="2100">
                <a:latin typeface="Arial" panose="020B0604020202020204" pitchFamily="34" charset="0"/>
                <a:cs typeface="Arial" panose="020B0604020202020204" pitchFamily="34" charset="0"/>
                <a:sym typeface="Arial" panose="020B0604020202020204" pitchFamily="34" charset="0"/>
              </a:rPr>
              <a:t>THE CURRENT DAMAGE COST ESTIMATES </a:t>
            </a:r>
            <a:r>
              <a:rPr lang="en-AU" altLang="en-US" sz="2100">
                <a:latin typeface="Arial" panose="020B0604020202020204" pitchFamily="34" charset="0"/>
                <a:cs typeface="Arial" panose="020B0604020202020204" pitchFamily="34" charset="0"/>
                <a:sym typeface="Arial" panose="020B0604020202020204" pitchFamily="34" charset="0"/>
              </a:rPr>
              <a:t>AT R25 BILLION </a:t>
            </a:r>
          </a:p>
          <a:p>
            <a:pPr marL="514350" lvl="1" indent="-171450" algn="just" eaLnBrk="1" hangingPunct="1">
              <a:lnSpc>
                <a:spcPct val="150000"/>
              </a:lnSpc>
              <a:spcBef>
                <a:spcPts val="375"/>
              </a:spcBef>
            </a:pPr>
            <a:r>
              <a:rPr lang="en-US" altLang="en-US" sz="2100">
                <a:latin typeface="Arial" panose="020B0604020202020204" pitchFamily="34" charset="0"/>
                <a:cs typeface="Arial" panose="020B0604020202020204" pitchFamily="34" charset="0"/>
                <a:sym typeface="Arial" panose="020B0604020202020204" pitchFamily="34" charset="0"/>
              </a:rPr>
              <a:t>RESPONSE AND RECOVERY INTERVENTIONS COORDINATED AND PROVIDED BY ORGANS OF STATE; </a:t>
            </a:r>
          </a:p>
          <a:p>
            <a:pPr marL="514350" lvl="1" indent="-171450" algn="just" eaLnBrk="1" hangingPunct="1">
              <a:lnSpc>
                <a:spcPct val="150000"/>
              </a:lnSpc>
              <a:spcBef>
                <a:spcPts val="375"/>
              </a:spcBef>
            </a:pPr>
            <a:r>
              <a:rPr lang="en-US" altLang="en-US" sz="2100">
                <a:latin typeface="Arial" panose="020B0604020202020204" pitchFamily="34" charset="0"/>
                <a:cs typeface="Arial" panose="020B0604020202020204" pitchFamily="34" charset="0"/>
                <a:sym typeface="Arial" panose="020B0604020202020204" pitchFamily="34" charset="0"/>
              </a:rPr>
              <a:t>MUNICIPALITIES AND SECTOR DEPARTMENTS HAVE SUBMITTED BUSINESS PLANS TO PROCESS THE FUNDING APPLICATIONS TO NDMC </a:t>
            </a:r>
            <a:r>
              <a:rPr lang="en-AU" altLang="en-US" sz="2100">
                <a:latin typeface="Arial" panose="020B0604020202020204" pitchFamily="34" charset="0"/>
                <a:cs typeface="Arial" panose="020B0604020202020204" pitchFamily="34" charset="0"/>
                <a:sym typeface="Arial" panose="020B0604020202020204" pitchFamily="34" charset="0"/>
              </a:rPr>
              <a:t>THROUGH THE </a:t>
            </a:r>
            <a:r>
              <a:rPr lang="en-US" altLang="en-US" sz="2100">
                <a:latin typeface="Arial" panose="020B0604020202020204" pitchFamily="34" charset="0"/>
                <a:cs typeface="Arial" panose="020B0604020202020204" pitchFamily="34" charset="0"/>
                <a:sym typeface="Arial" panose="020B0604020202020204" pitchFamily="34" charset="0"/>
              </a:rPr>
              <a:t> PDMC. </a:t>
            </a:r>
          </a:p>
          <a:p>
            <a:pPr marL="514350" lvl="1" indent="-171450" algn="just" eaLnBrk="1" hangingPunct="1">
              <a:lnSpc>
                <a:spcPct val="150000"/>
              </a:lnSpc>
              <a:spcBef>
                <a:spcPts val="375"/>
              </a:spcBef>
            </a:pPr>
            <a:r>
              <a:rPr lang="en-AU" altLang="en-US" sz="2100">
                <a:latin typeface="Arial" panose="020B0604020202020204" pitchFamily="34" charset="0"/>
                <a:cs typeface="Arial" panose="020B0604020202020204" pitchFamily="34" charset="0"/>
                <a:sym typeface="Arial" panose="020B0604020202020204" pitchFamily="34" charset="0"/>
              </a:rPr>
              <a:t>THAT SECTORS AND MUNICIPALITIES HAVE REPRIORITISED THEIR BASELINE BUDGETS TO RESPOND TO IMMEDIATE NEEDS AND RECOVER SOME MUNICIPAL SERVICES SUCH AS WATER , SANITATION ,ROADS AND ELECTRICITY </a:t>
            </a:r>
          </a:p>
          <a:p>
            <a:pPr marL="514350" lvl="1" indent="-171450" algn="just" eaLnBrk="1" hangingPunct="1">
              <a:lnSpc>
                <a:spcPct val="150000"/>
              </a:lnSpc>
              <a:spcBef>
                <a:spcPts val="375"/>
              </a:spcBef>
              <a:buFont typeface="Arial" panose="020B0604020202020204" pitchFamily="34" charset="0"/>
              <a:buNone/>
            </a:pPr>
            <a:endParaRPr lang="en-US" altLang="en-US" sz="2100">
              <a:latin typeface="Arial" panose="020B0604020202020204" pitchFamily="34" charset="0"/>
              <a:cs typeface="Arial" panose="020B0604020202020204" pitchFamily="34" charset="0"/>
              <a:sym typeface="Arial" panose="020B0604020202020204" pitchFamily="34" charset="0"/>
            </a:endParaRPr>
          </a:p>
          <a:p>
            <a:pPr marL="514350" lvl="1" indent="-171450" algn="just" eaLnBrk="1" hangingPunct="1">
              <a:lnSpc>
                <a:spcPct val="150000"/>
              </a:lnSpc>
              <a:spcBef>
                <a:spcPts val="375"/>
              </a:spcBef>
            </a:pPr>
            <a:endParaRPr lang="en-US" altLang="en-US" sz="2100">
              <a:latin typeface="Arial" panose="020B0604020202020204" pitchFamily="34" charset="0"/>
              <a:cs typeface="Arial" panose="020B0604020202020204" pitchFamily="34" charset="0"/>
              <a:sym typeface="Arial" panose="020B0604020202020204" pitchFamily="34" charset="0"/>
            </a:endParaRPr>
          </a:p>
          <a:p>
            <a:pPr marL="514350" lvl="1" indent="-171450" algn="just" eaLnBrk="1" hangingPunct="1">
              <a:lnSpc>
                <a:spcPct val="150000"/>
              </a:lnSpc>
              <a:spcBef>
                <a:spcPts val="375"/>
              </a:spcBef>
            </a:pPr>
            <a:endParaRPr lang="zh-CN" altLang="en-US">
              <a:ea typeface="SimSun" panose="02010600030101010101" pitchFamily="2" charset="-122"/>
            </a:endParaRPr>
          </a:p>
          <a:p>
            <a:pPr marL="514350" lvl="1" indent="-171450" algn="just" eaLnBrk="1" hangingPunct="1">
              <a:lnSpc>
                <a:spcPct val="150000"/>
              </a:lnSpc>
              <a:spcBef>
                <a:spcPts val="375"/>
              </a:spcBef>
              <a:buFont typeface="Arial" panose="020B0604020202020204" pitchFamily="34" charset="0"/>
              <a:buNone/>
            </a:pPr>
            <a:endParaRPr lang="zh-CN" altLang="en-US" sz="2100" b="1">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a:p>
            <a:pPr marL="0" indent="0" algn="just" eaLnBrk="1" hangingPunct="1">
              <a:lnSpc>
                <a:spcPct val="150000"/>
              </a:lnSpc>
              <a:spcBef>
                <a:spcPts val="750"/>
              </a:spcBef>
              <a:buFont typeface="Arial" panose="020B0604020202020204" pitchFamily="34" charset="0"/>
              <a:buNone/>
            </a:pPr>
            <a:endParaRPr lang="zh-CN" altLang="en-US" b="1">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a:p>
            <a:pPr marL="0" indent="0" algn="just" eaLnBrk="1" hangingPunct="1">
              <a:lnSpc>
                <a:spcPct val="150000"/>
              </a:lnSpc>
              <a:spcBef>
                <a:spcPts val="750"/>
              </a:spcBef>
              <a:buFont typeface="Arial" panose="020B0604020202020204" pitchFamily="34" charset="0"/>
              <a:buNone/>
            </a:pPr>
            <a:endParaRPr lang="zh-CN" altLang="en-US" sz="2500" b="1">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a:p>
            <a:pPr marL="0" indent="0" algn="just" eaLnBrk="1" hangingPunct="1">
              <a:lnSpc>
                <a:spcPct val="150000"/>
              </a:lnSpc>
              <a:spcBef>
                <a:spcPts val="750"/>
              </a:spcBef>
              <a:buFont typeface="Arial" panose="020B0604020202020204" pitchFamily="34" charset="0"/>
              <a:buNone/>
            </a:pPr>
            <a:endParaRPr lang="zh-CN" altLang="en-US" b="1">
              <a:ea typeface="SimSun" panose="02010600030101010101" pitchFamily="2"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3">
            <a:extLst>
              <a:ext uri="{FF2B5EF4-FFF2-40B4-BE49-F238E27FC236}">
                <a16:creationId xmlns:a16="http://schemas.microsoft.com/office/drawing/2014/main" id="{6474D986-4B5B-D005-5D38-C79364A52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 name="CustomShape 1">
            <a:extLst>
              <a:ext uri="{FF2B5EF4-FFF2-40B4-BE49-F238E27FC236}">
                <a16:creationId xmlns:a16="http://schemas.microsoft.com/office/drawing/2014/main" id="{F950D680-9F5D-F9AF-A07C-8ADFEDE59950}"/>
              </a:ext>
            </a:extLst>
          </p:cNvPr>
          <p:cNvSpPr/>
          <p:nvPr/>
        </p:nvSpPr>
        <p:spPr>
          <a:xfrm>
            <a:off x="8737600" y="6356350"/>
            <a:ext cx="2843213" cy="3651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eaLnBrk="1" hangingPunct="1">
              <a:buFont typeface="Arial" panose="020B0604020202020204" pitchFamily="34" charset="0"/>
              <a:buNone/>
            </a:pPr>
            <a:fld id="{478FE48B-CEA3-41A4-845D-A3ED4E2E24C3}" type="slidenum">
              <a:rPr altLang="en-US" sz="1200" noProof="1">
                <a:solidFill>
                  <a:srgbClr val="898989"/>
                </a:solidFill>
                <a:latin typeface="Calibri" panose="020F0502020204030204" pitchFamily="34" charset="0"/>
                <a:sym typeface="+mn-ea"/>
              </a:rPr>
              <a:pPr algn="r" eaLnBrk="1" hangingPunct="1">
                <a:buFont typeface="Arial" panose="020B0604020202020204" pitchFamily="34" charset="0"/>
                <a:buNone/>
              </a:pPr>
              <a:t>57</a:t>
            </a:fld>
            <a:endParaRPr lang="en-ZA" altLang="en-US" sz="1200" noProof="1">
              <a:solidFill>
                <a:srgbClr val="898989"/>
              </a:solidFill>
              <a:latin typeface="Calibri" panose="020F0502020204030204" pitchFamily="34" charset="0"/>
              <a:sym typeface="+mn-ea"/>
            </a:endParaRPr>
          </a:p>
        </p:txBody>
      </p:sp>
      <p:sp>
        <p:nvSpPr>
          <p:cNvPr id="299" name="CustomShape 2">
            <a:extLst>
              <a:ext uri="{FF2B5EF4-FFF2-40B4-BE49-F238E27FC236}">
                <a16:creationId xmlns:a16="http://schemas.microsoft.com/office/drawing/2014/main" id="{3E36B35C-BF38-3330-71F3-D890B67A0E8B}"/>
              </a:ext>
            </a:extLst>
          </p:cNvPr>
          <p:cNvSpPr/>
          <p:nvPr/>
        </p:nvSpPr>
        <p:spPr>
          <a:xfrm>
            <a:off x="1390650" y="1773238"/>
            <a:ext cx="9601200" cy="11874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eaLnBrk="1" hangingPunct="1">
              <a:buFont typeface="Arial" panose="020B0604020202020204" pitchFamily="34" charset="0"/>
              <a:buNone/>
              <a:defRPr/>
            </a:pPr>
            <a:endParaRPr lang="en-ZA" altLang="x-none" noProof="1">
              <a:sym typeface="+mn-ea"/>
            </a:endParaRPr>
          </a:p>
          <a:p>
            <a:pPr algn="ctr" eaLnBrk="1" hangingPunct="1">
              <a:buFont typeface="Arial" panose="020B0604020202020204" pitchFamily="34" charset="0"/>
              <a:buNone/>
              <a:defRPr/>
            </a:pPr>
            <a:endParaRPr lang="en-ZA" altLang="x-none" noProof="1">
              <a:sym typeface="+mn-ea"/>
            </a:endParaRPr>
          </a:p>
          <a:p>
            <a:pPr algn="ctr" eaLnBrk="1" hangingPunct="1">
              <a:buFont typeface="Arial" panose="020B0604020202020204" pitchFamily="34" charset="0"/>
              <a:buNone/>
              <a:defRPr/>
            </a:pPr>
            <a:endParaRPr lang="en-ZA" altLang="x-none" noProof="1">
              <a:sym typeface="+mn-ea"/>
            </a:endParaRPr>
          </a:p>
        </p:txBody>
      </p:sp>
      <p:sp>
        <p:nvSpPr>
          <p:cNvPr id="300" name="CustomShape 3">
            <a:extLst>
              <a:ext uri="{FF2B5EF4-FFF2-40B4-BE49-F238E27FC236}">
                <a16:creationId xmlns:a16="http://schemas.microsoft.com/office/drawing/2014/main" id="{86EE4927-93B5-04BE-720E-D51595EA3A29}"/>
              </a:ext>
            </a:extLst>
          </p:cNvPr>
          <p:cNvSpPr/>
          <p:nvPr/>
        </p:nvSpPr>
        <p:spPr>
          <a:xfrm>
            <a:off x="527050" y="2828925"/>
            <a:ext cx="11328400" cy="460375"/>
          </a:xfrm>
          <a:prstGeom prst="rect">
            <a:avLst/>
          </a:prstGeom>
          <a:noFill/>
          <a:ln>
            <a:noFill/>
          </a:ln>
        </p:spPr>
        <p:style>
          <a:lnRef idx="0">
            <a:scrgbClr r="0" g="0" b="0"/>
          </a:lnRef>
          <a:fillRef idx="0">
            <a:scrgbClr r="0" g="0" b="0"/>
          </a:fillRef>
          <a:effectRef idx="0">
            <a:scrgbClr r="0" g="0" b="0"/>
          </a:effectRef>
          <a:fontRef idx="minor"/>
        </p:style>
      </p:sp>
      <p:sp>
        <p:nvSpPr>
          <p:cNvPr id="301" name="CustomShape 4">
            <a:extLst>
              <a:ext uri="{FF2B5EF4-FFF2-40B4-BE49-F238E27FC236}">
                <a16:creationId xmlns:a16="http://schemas.microsoft.com/office/drawing/2014/main" id="{4820E729-30CD-2564-CA5F-00E01A6B7680}"/>
              </a:ext>
            </a:extLst>
          </p:cNvPr>
          <p:cNvSpPr/>
          <p:nvPr/>
        </p:nvSpPr>
        <p:spPr>
          <a:xfrm>
            <a:off x="142875" y="2398713"/>
            <a:ext cx="11904663" cy="582612"/>
          </a:xfrm>
          <a:prstGeom prst="rect">
            <a:avLst/>
          </a:prstGeom>
          <a:noFill/>
          <a:ln>
            <a:noFill/>
          </a:ln>
        </p:spPr>
        <p:style>
          <a:lnRef idx="0">
            <a:scrgbClr r="0" g="0" b="0"/>
          </a:lnRef>
          <a:fillRef idx="0">
            <a:scrgbClr r="0" g="0" b="0"/>
          </a:fillRef>
          <a:effectRef idx="0">
            <a:scrgbClr r="0" g="0" b="0"/>
          </a:effectRef>
          <a:fontRef idx="minor"/>
        </p:style>
      </p:sp>
      <p:pic>
        <p:nvPicPr>
          <p:cNvPr id="86023" name="Picture 12">
            <a:extLst>
              <a:ext uri="{FF2B5EF4-FFF2-40B4-BE49-F238E27FC236}">
                <a16:creationId xmlns:a16="http://schemas.microsoft.com/office/drawing/2014/main" id="{3F425065-7C16-33CD-D768-1C1C1FF70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250" y="620713"/>
            <a:ext cx="11588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 name="CustomShape 5">
            <a:extLst>
              <a:ext uri="{FF2B5EF4-FFF2-40B4-BE49-F238E27FC236}">
                <a16:creationId xmlns:a16="http://schemas.microsoft.com/office/drawing/2014/main" id="{6E910FA1-58AF-0D86-45E2-D4CC41EC56B3}"/>
              </a:ext>
            </a:extLst>
          </p:cNvPr>
          <p:cNvSpPr/>
          <p:nvPr/>
        </p:nvSpPr>
        <p:spPr>
          <a:xfrm>
            <a:off x="3119438" y="6176963"/>
            <a:ext cx="5951537" cy="2714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eaLnBrk="1" hangingPunct="1">
              <a:buFont typeface="Arial" panose="020B0604020202020204" pitchFamily="34" charset="0"/>
              <a:buNone/>
              <a:defRPr/>
            </a:pPr>
            <a:r>
              <a:rPr lang="en-ZA" altLang="x-none" sz="1200" noProof="1">
                <a:solidFill>
                  <a:srgbClr val="FFFFFF"/>
                </a:solidFill>
                <a:sym typeface="+mn-ea"/>
              </a:rPr>
              <a:t>GROWING KWAZULU-NATAL TOGETHER</a:t>
            </a:r>
            <a:endParaRPr lang="en-ZA" altLang="x-none" sz="1200" noProof="1">
              <a:sym typeface="+mn-ea"/>
            </a:endParaRPr>
          </a:p>
        </p:txBody>
      </p:sp>
      <p:pic>
        <p:nvPicPr>
          <p:cNvPr id="86025" name="Picture 2">
            <a:extLst>
              <a:ext uri="{FF2B5EF4-FFF2-40B4-BE49-F238E27FC236}">
                <a16:creationId xmlns:a16="http://schemas.microsoft.com/office/drawing/2014/main" id="{11FDD234-40B5-5C10-5D27-43C105AD8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75" y="620713"/>
            <a:ext cx="31670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 name="CustomShape 6">
            <a:extLst>
              <a:ext uri="{FF2B5EF4-FFF2-40B4-BE49-F238E27FC236}">
                <a16:creationId xmlns:a16="http://schemas.microsoft.com/office/drawing/2014/main" id="{E1228F6F-FED5-887F-6FB2-06851A2DEFC8}"/>
              </a:ext>
            </a:extLst>
          </p:cNvPr>
          <p:cNvSpPr/>
          <p:nvPr/>
        </p:nvSpPr>
        <p:spPr>
          <a:xfrm>
            <a:off x="0" y="4071938"/>
            <a:ext cx="12192000" cy="9715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eaLnBrk="1" hangingPunct="1">
              <a:lnSpc>
                <a:spcPct val="90000"/>
              </a:lnSpc>
              <a:spcBef>
                <a:spcPts val="1000"/>
              </a:spcBef>
              <a:buFont typeface="Arial" panose="020B0604020202020204" pitchFamily="34" charset="0"/>
              <a:buNone/>
              <a:defRPr/>
            </a:pPr>
            <a:endParaRPr lang="en-ZA" altLang="x-none" sz="600" noProof="1">
              <a:sym typeface="+mn-ea"/>
            </a:endParaRPr>
          </a:p>
          <a:p>
            <a:pPr algn="ctr" eaLnBrk="1" hangingPunct="1">
              <a:lnSpc>
                <a:spcPct val="90000"/>
              </a:lnSpc>
              <a:spcBef>
                <a:spcPts val="1000"/>
              </a:spcBef>
              <a:buFont typeface="Arial" panose="020B0604020202020204" pitchFamily="34" charset="0"/>
              <a:buNone/>
              <a:defRPr/>
            </a:pPr>
            <a:r>
              <a:rPr lang="en-ZA" altLang="x-none" sz="3200" b="1" noProof="1">
                <a:solidFill>
                  <a:srgbClr val="FFFFFF"/>
                </a:solidFill>
                <a:sym typeface="+mn-ea"/>
              </a:rPr>
              <a:t>THANK YOU</a:t>
            </a:r>
            <a:endParaRPr lang="en-ZA" altLang="x-none" sz="3200" noProof="1">
              <a:sym typeface="+mn-ea"/>
            </a:endParaRPr>
          </a:p>
          <a:p>
            <a:pPr algn="ctr" eaLnBrk="1" hangingPunct="1">
              <a:lnSpc>
                <a:spcPct val="90000"/>
              </a:lnSpc>
              <a:spcBef>
                <a:spcPts val="1000"/>
              </a:spcBef>
              <a:buFont typeface="Arial" panose="020B0604020202020204" pitchFamily="34" charset="0"/>
              <a:buNone/>
              <a:defRPr/>
            </a:pPr>
            <a:endParaRPr lang="en-ZA" altLang="x-none" sz="900" noProof="1">
              <a:sym typeface="+mn-ea"/>
            </a:endParaRPr>
          </a:p>
        </p:txBody>
      </p:sp>
      <p:sp>
        <p:nvSpPr>
          <p:cNvPr id="86027" name="Slide Number Placeholder 1">
            <a:extLst>
              <a:ext uri="{FF2B5EF4-FFF2-40B4-BE49-F238E27FC236}">
                <a16:creationId xmlns:a16="http://schemas.microsoft.com/office/drawing/2014/main" id="{0347C079-FE67-B26A-3B49-70B2E182BB93}"/>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a:buFont typeface="Arial" panose="020B0604020202020204" pitchFamily="34" charset="0"/>
              <a:buNone/>
            </a:pPr>
            <a:fld id="{03139F96-0D86-4668-96A0-9B2EAA1B88EA}" type="slidenum">
              <a:rPr lang="en-ZA" altLang="en-US" sz="1200">
                <a:solidFill>
                  <a:srgbClr val="898989"/>
                </a:solidFill>
              </a:rPr>
              <a:pPr algn="r">
                <a:buFont typeface="Arial" panose="020B0604020202020204" pitchFamily="34" charset="0"/>
                <a:buNone/>
              </a:pPr>
              <a:t>57</a:t>
            </a:fld>
            <a:endParaRPr lang="en-ZA" altLang="en-US" sz="1200">
              <a:solidFill>
                <a:srgbClr val="898989"/>
              </a:solidFill>
            </a:endParaRPr>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a:extLst>
              <a:ext uri="{FF2B5EF4-FFF2-40B4-BE49-F238E27FC236}">
                <a16:creationId xmlns:a16="http://schemas.microsoft.com/office/drawing/2014/main" id="{81D62737-4D38-1F70-9A12-9DD2B1AFE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87325"/>
            <a:ext cx="1852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stomShape 4">
            <a:extLst>
              <a:ext uri="{FF2B5EF4-FFF2-40B4-BE49-F238E27FC236}">
                <a16:creationId xmlns:a16="http://schemas.microsoft.com/office/drawing/2014/main" id="{74899333-81B3-4B87-F219-F94C6BA094A5}"/>
              </a:ext>
            </a:extLst>
          </p:cNvPr>
          <p:cNvSpPr/>
          <p:nvPr/>
        </p:nvSpPr>
        <p:spPr>
          <a:xfrm>
            <a:off x="2570163" y="187325"/>
            <a:ext cx="8972550" cy="523875"/>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fontAlgn="auto" hangingPunct="1">
              <a:spcBef>
                <a:spcPts val="0"/>
              </a:spcBef>
              <a:spcAft>
                <a:spcPts val="0"/>
              </a:spcAft>
              <a:defRPr/>
            </a:pPr>
            <a:r>
              <a:rPr lang="en-ZA" sz="3200" b="1" spc="-1" dirty="0">
                <a:effectLst>
                  <a:outerShdw blurRad="38100" dist="38100" dir="2700000" algn="tl">
                    <a:srgbClr val="000000">
                      <a:alpha val="43137"/>
                    </a:srgbClr>
                  </a:outerShdw>
                </a:effectLst>
                <a:latin typeface="Arial" charset="0"/>
                <a:cs typeface="Arial" charset="0"/>
                <a:sym typeface="+mn-ea"/>
              </a:rPr>
              <a:t>SUMMARY INCIDENT PER DISTRICT  </a:t>
            </a:r>
          </a:p>
        </p:txBody>
      </p:sp>
      <p:graphicFrame>
        <p:nvGraphicFramePr>
          <p:cNvPr id="5" name="Table 4">
            <a:extLst>
              <a:ext uri="{FF2B5EF4-FFF2-40B4-BE49-F238E27FC236}">
                <a16:creationId xmlns:a16="http://schemas.microsoft.com/office/drawing/2014/main" id="{AE36A85E-53EE-4116-B21F-0531E0C6BA53}"/>
              </a:ext>
            </a:extLst>
          </p:cNvPr>
          <p:cNvGraphicFramePr>
            <a:graphicFrameLocks noGrp="1"/>
          </p:cNvGraphicFramePr>
          <p:nvPr/>
        </p:nvGraphicFramePr>
        <p:xfrm>
          <a:off x="95250" y="804863"/>
          <a:ext cx="11982449" cy="5865809"/>
        </p:xfrm>
        <a:graphic>
          <a:graphicData uri="http://schemas.openxmlformats.org/drawingml/2006/table">
            <a:tbl>
              <a:tblPr firstRow="1" firstCol="1" lastRow="1" lastCol="1" bandRow="1" bandCol="1">
                <a:tableStyleId>{93296810-A885-4BE3-A3E7-6D5BEEA58F35}</a:tableStyleId>
              </a:tblPr>
              <a:tblGrid>
                <a:gridCol w="2132451">
                  <a:extLst>
                    <a:ext uri="{9D8B030D-6E8A-4147-A177-3AD203B41FA5}">
                      <a16:colId xmlns:a16="http://schemas.microsoft.com/office/drawing/2014/main" val="20000"/>
                    </a:ext>
                  </a:extLst>
                </a:gridCol>
                <a:gridCol w="984652">
                  <a:extLst>
                    <a:ext uri="{9D8B030D-6E8A-4147-A177-3AD203B41FA5}">
                      <a16:colId xmlns:a16="http://schemas.microsoft.com/office/drawing/2014/main" val="20001"/>
                    </a:ext>
                  </a:extLst>
                </a:gridCol>
                <a:gridCol w="983496">
                  <a:extLst>
                    <a:ext uri="{9D8B030D-6E8A-4147-A177-3AD203B41FA5}">
                      <a16:colId xmlns:a16="http://schemas.microsoft.com/office/drawing/2014/main" val="20002"/>
                    </a:ext>
                  </a:extLst>
                </a:gridCol>
                <a:gridCol w="1649958">
                  <a:extLst>
                    <a:ext uri="{9D8B030D-6E8A-4147-A177-3AD203B41FA5}">
                      <a16:colId xmlns:a16="http://schemas.microsoft.com/office/drawing/2014/main" val="20003"/>
                    </a:ext>
                  </a:extLst>
                </a:gridCol>
                <a:gridCol w="1639546">
                  <a:extLst>
                    <a:ext uri="{9D8B030D-6E8A-4147-A177-3AD203B41FA5}">
                      <a16:colId xmlns:a16="http://schemas.microsoft.com/office/drawing/2014/main" val="20004"/>
                    </a:ext>
                  </a:extLst>
                </a:gridCol>
                <a:gridCol w="820350">
                  <a:extLst>
                    <a:ext uri="{9D8B030D-6E8A-4147-A177-3AD203B41FA5}">
                      <a16:colId xmlns:a16="http://schemas.microsoft.com/office/drawing/2014/main" val="20005"/>
                    </a:ext>
                  </a:extLst>
                </a:gridCol>
                <a:gridCol w="1147798">
                  <a:extLst>
                    <a:ext uri="{9D8B030D-6E8A-4147-A177-3AD203B41FA5}">
                      <a16:colId xmlns:a16="http://schemas.microsoft.com/office/drawing/2014/main" val="20006"/>
                    </a:ext>
                  </a:extLst>
                </a:gridCol>
                <a:gridCol w="820350">
                  <a:extLst>
                    <a:ext uri="{9D8B030D-6E8A-4147-A177-3AD203B41FA5}">
                      <a16:colId xmlns:a16="http://schemas.microsoft.com/office/drawing/2014/main" val="20007"/>
                    </a:ext>
                  </a:extLst>
                </a:gridCol>
                <a:gridCol w="984652">
                  <a:extLst>
                    <a:ext uri="{9D8B030D-6E8A-4147-A177-3AD203B41FA5}">
                      <a16:colId xmlns:a16="http://schemas.microsoft.com/office/drawing/2014/main" val="20008"/>
                    </a:ext>
                  </a:extLst>
                </a:gridCol>
                <a:gridCol w="819196">
                  <a:extLst>
                    <a:ext uri="{9D8B030D-6E8A-4147-A177-3AD203B41FA5}">
                      <a16:colId xmlns:a16="http://schemas.microsoft.com/office/drawing/2014/main" val="20009"/>
                    </a:ext>
                  </a:extLst>
                </a:gridCol>
              </a:tblGrid>
              <a:tr h="694602">
                <a:tc rowSpan="2">
                  <a:txBody>
                    <a:bodyPr/>
                    <a:lstStyle/>
                    <a:p>
                      <a:pPr algn="ctr">
                        <a:spcAft>
                          <a:spcPts val="0"/>
                        </a:spcAft>
                      </a:pPr>
                      <a:r>
                        <a:rPr lang="en-US" sz="2000" b="1" kern="1200" dirty="0">
                          <a:solidFill>
                            <a:schemeClr val="tx1"/>
                          </a:solidFill>
                          <a:effectLst/>
                          <a:latin typeface="+mn-lt"/>
                          <a:ea typeface="+mn-ea"/>
                          <a:cs typeface="+mn-cs"/>
                        </a:rPr>
                        <a:t> </a:t>
                      </a:r>
                      <a:endParaRPr lang="en-ZA" sz="2000" b="1" kern="1200" dirty="0">
                        <a:solidFill>
                          <a:schemeClr val="tx1"/>
                        </a:solidFill>
                        <a:effectLst/>
                        <a:latin typeface="+mn-lt"/>
                        <a:ea typeface="+mn-ea"/>
                        <a:cs typeface="+mn-cs"/>
                      </a:endParaRPr>
                    </a:p>
                    <a:p>
                      <a:pPr algn="ctr">
                        <a:spcAft>
                          <a:spcPts val="0"/>
                        </a:spcAft>
                      </a:pPr>
                      <a:r>
                        <a:rPr lang="en-US" sz="2000" b="1" kern="1200" dirty="0">
                          <a:solidFill>
                            <a:schemeClr val="tx1"/>
                          </a:solidFill>
                          <a:effectLst/>
                          <a:latin typeface="+mn-lt"/>
                          <a:ea typeface="+mn-ea"/>
                          <a:cs typeface="+mn-cs"/>
                        </a:rPr>
                        <a:t> </a:t>
                      </a:r>
                      <a:endParaRPr lang="en-ZA" sz="2000" b="1" kern="1200" dirty="0">
                        <a:solidFill>
                          <a:schemeClr val="tx1"/>
                        </a:solidFill>
                        <a:effectLst/>
                        <a:latin typeface="+mn-lt"/>
                        <a:ea typeface="+mn-ea"/>
                        <a:cs typeface="+mn-cs"/>
                      </a:endParaRPr>
                    </a:p>
                    <a:p>
                      <a:pPr marL="122555" algn="ctr">
                        <a:spcBef>
                          <a:spcPts val="1040"/>
                        </a:spcBef>
                        <a:spcAft>
                          <a:spcPts val="0"/>
                        </a:spcAft>
                      </a:pPr>
                      <a:r>
                        <a:rPr lang="en-US" sz="2000" b="1" kern="1200" dirty="0">
                          <a:solidFill>
                            <a:schemeClr val="tx1"/>
                          </a:solidFill>
                          <a:effectLst/>
                          <a:latin typeface="+mn-lt"/>
                          <a:ea typeface="+mn-ea"/>
                          <a:cs typeface="+mn-cs"/>
                        </a:rPr>
                        <a:t>Municipalities</a:t>
                      </a:r>
                      <a:endParaRPr lang="en-ZA" sz="2000" b="1" kern="1200" dirty="0">
                        <a:solidFill>
                          <a:schemeClr val="tx1"/>
                        </a:solidFill>
                        <a:effectLst/>
                        <a:latin typeface="+mn-lt"/>
                        <a:ea typeface="+mn-ea"/>
                        <a:cs typeface="+mn-cs"/>
                      </a:endParaRPr>
                    </a:p>
                  </a:txBody>
                  <a:tcPr marL="0" marR="0" marT="0" marB="0" anchor="ctr">
                    <a:solidFill>
                      <a:srgbClr val="00B050"/>
                    </a:solidFill>
                  </a:tcPr>
                </a:tc>
                <a:tc rowSpan="2">
                  <a:txBody>
                    <a:bodyPr/>
                    <a:lstStyle/>
                    <a:p>
                      <a:pPr algn="ctr">
                        <a:spcBef>
                          <a:spcPts val="30"/>
                        </a:spcBef>
                        <a:spcAft>
                          <a:spcPts val="0"/>
                        </a:spcAft>
                      </a:pPr>
                      <a:r>
                        <a:rPr lang="en-US" sz="2000" b="1" kern="1200" dirty="0">
                          <a:solidFill>
                            <a:schemeClr val="tx1"/>
                          </a:solidFill>
                          <a:effectLst/>
                          <a:latin typeface="+mn-lt"/>
                          <a:ea typeface="+mn-ea"/>
                          <a:cs typeface="+mn-cs"/>
                        </a:rPr>
                        <a:t> </a:t>
                      </a:r>
                      <a:endParaRPr lang="en-ZA" sz="2000" b="1" kern="1200" dirty="0">
                        <a:solidFill>
                          <a:schemeClr val="tx1"/>
                        </a:solidFill>
                        <a:effectLst/>
                        <a:latin typeface="+mn-lt"/>
                        <a:ea typeface="+mn-ea"/>
                        <a:cs typeface="+mn-cs"/>
                      </a:endParaRPr>
                    </a:p>
                    <a:p>
                      <a:pPr marL="392430" marR="168910" indent="-66040" algn="ctr">
                        <a:lnSpc>
                          <a:spcPct val="102000"/>
                        </a:lnSpc>
                        <a:spcAft>
                          <a:spcPts val="0"/>
                        </a:spcAft>
                      </a:pPr>
                      <a:r>
                        <a:rPr lang="en-US" sz="2000" b="1" kern="1200" dirty="0">
                          <a:solidFill>
                            <a:schemeClr val="tx1"/>
                          </a:solidFill>
                          <a:effectLst/>
                          <a:latin typeface="+mn-lt"/>
                          <a:ea typeface="+mn-ea"/>
                          <a:cs typeface="+mn-cs"/>
                        </a:rPr>
                        <a:t>Number of Incidents</a:t>
                      </a:r>
                      <a:endParaRPr lang="en-ZA" sz="2000" b="1" kern="1200" dirty="0">
                        <a:solidFill>
                          <a:schemeClr val="tx1"/>
                        </a:solidFill>
                        <a:effectLst/>
                        <a:latin typeface="+mn-lt"/>
                        <a:ea typeface="+mn-ea"/>
                        <a:cs typeface="+mn-cs"/>
                      </a:endParaRPr>
                    </a:p>
                  </a:txBody>
                  <a:tcPr marL="0" marR="0" marT="0" marB="0" vert="vert270" anchor="ctr">
                    <a:solidFill>
                      <a:srgbClr val="00B050"/>
                    </a:solidFill>
                  </a:tcPr>
                </a:tc>
                <a:tc rowSpan="2">
                  <a:txBody>
                    <a:bodyPr/>
                    <a:lstStyle/>
                    <a:p>
                      <a:pPr algn="ctr">
                        <a:spcBef>
                          <a:spcPts val="35"/>
                        </a:spcBef>
                        <a:spcAft>
                          <a:spcPts val="0"/>
                        </a:spcAft>
                      </a:pPr>
                      <a:r>
                        <a:rPr lang="en-US" sz="2000" b="1" kern="1200" dirty="0">
                          <a:solidFill>
                            <a:schemeClr val="tx1"/>
                          </a:solidFill>
                          <a:effectLst/>
                          <a:latin typeface="+mn-lt"/>
                          <a:ea typeface="+mn-ea"/>
                          <a:cs typeface="+mn-cs"/>
                        </a:rPr>
                        <a:t> </a:t>
                      </a:r>
                      <a:endParaRPr lang="en-ZA" sz="2000" b="1" kern="1200" dirty="0">
                        <a:solidFill>
                          <a:schemeClr val="tx1"/>
                        </a:solidFill>
                        <a:effectLst/>
                        <a:latin typeface="+mn-lt"/>
                        <a:ea typeface="+mn-ea"/>
                        <a:cs typeface="+mn-cs"/>
                      </a:endParaRPr>
                    </a:p>
                    <a:p>
                      <a:pPr marR="154940" indent="-120650" algn="ctr">
                        <a:lnSpc>
                          <a:spcPct val="101000"/>
                        </a:lnSpc>
                        <a:spcAft>
                          <a:spcPts val="0"/>
                        </a:spcAft>
                      </a:pPr>
                      <a:r>
                        <a:rPr lang="en-US" sz="2000" b="1" kern="1200" dirty="0">
                          <a:solidFill>
                            <a:schemeClr val="tx1"/>
                          </a:solidFill>
                          <a:effectLst/>
                          <a:latin typeface="+mn-lt"/>
                          <a:ea typeface="+mn-ea"/>
                          <a:cs typeface="+mn-cs"/>
                        </a:rPr>
                        <a:t>Households Affected</a:t>
                      </a:r>
                      <a:endParaRPr lang="en-ZA" sz="2000" b="1" kern="1200" dirty="0">
                        <a:solidFill>
                          <a:schemeClr val="tx1"/>
                        </a:solidFill>
                        <a:effectLst/>
                        <a:latin typeface="+mn-lt"/>
                        <a:ea typeface="+mn-ea"/>
                        <a:cs typeface="+mn-cs"/>
                      </a:endParaRPr>
                    </a:p>
                  </a:txBody>
                  <a:tcPr marL="0" marR="0" marT="0" marB="0" vert="vert270" anchor="ctr">
                    <a:solidFill>
                      <a:srgbClr val="00B050"/>
                    </a:solidFill>
                  </a:tcPr>
                </a:tc>
                <a:tc gridSpan="2">
                  <a:txBody>
                    <a:bodyPr/>
                    <a:lstStyle/>
                    <a:p>
                      <a:pPr algn="ctr">
                        <a:spcBef>
                          <a:spcPts val="880"/>
                        </a:spcBef>
                        <a:spcAft>
                          <a:spcPts val="0"/>
                        </a:spcAft>
                      </a:pPr>
                      <a:r>
                        <a:rPr lang="en-US" sz="2000" b="1" kern="1200" dirty="0">
                          <a:solidFill>
                            <a:schemeClr val="tx1"/>
                          </a:solidFill>
                          <a:effectLst/>
                          <a:latin typeface="+mn-lt"/>
                          <a:ea typeface="+mn-ea"/>
                          <a:cs typeface="+mn-cs"/>
                        </a:rPr>
                        <a:t>Houses Destroyed</a:t>
                      </a:r>
                      <a:endParaRPr lang="en-ZA" sz="2000" b="1" kern="1200" dirty="0">
                        <a:solidFill>
                          <a:schemeClr val="tx1"/>
                        </a:solidFill>
                        <a:effectLst/>
                        <a:latin typeface="+mn-lt"/>
                        <a:ea typeface="+mn-ea"/>
                        <a:cs typeface="+mn-cs"/>
                      </a:endParaRPr>
                    </a:p>
                  </a:txBody>
                  <a:tcPr marL="0" marR="0" marT="0" marB="0" anchor="ctr">
                    <a:solidFill>
                      <a:srgbClr val="00B050"/>
                    </a:solidFill>
                  </a:tcPr>
                </a:tc>
                <a:tc hMerge="1">
                  <a:txBody>
                    <a:bodyPr/>
                    <a:lstStyle/>
                    <a:p>
                      <a:endParaRPr lang="en-US"/>
                    </a:p>
                  </a:txBody>
                  <a:tcPr/>
                </a:tc>
                <a:tc rowSpan="2">
                  <a:txBody>
                    <a:bodyPr/>
                    <a:lstStyle/>
                    <a:p>
                      <a:pPr algn="ctr">
                        <a:spcBef>
                          <a:spcPts val="50"/>
                        </a:spcBef>
                        <a:spcAft>
                          <a:spcPts val="0"/>
                        </a:spcAft>
                      </a:pPr>
                      <a:r>
                        <a:rPr lang="en-US" sz="2000" dirty="0">
                          <a:solidFill>
                            <a:schemeClr val="tx1"/>
                          </a:solidFill>
                          <a:effectLst/>
                        </a:rPr>
                        <a:t>Homeless</a:t>
                      </a:r>
                      <a:endParaRPr lang="en-ZA" sz="3200" dirty="0">
                        <a:solidFill>
                          <a:schemeClr val="tx1"/>
                        </a:solidFill>
                        <a:effectLst/>
                        <a:latin typeface="Times New Roman" pitchFamily="18" charset="0"/>
                        <a:ea typeface="Times New Roman" pitchFamily="18" charset="0"/>
                      </a:endParaRPr>
                    </a:p>
                  </a:txBody>
                  <a:tcPr marL="0" marR="0" marT="0" marB="0" vert="vert270" anchor="ctr">
                    <a:solidFill>
                      <a:srgbClr val="00B050"/>
                    </a:solidFill>
                  </a:tcPr>
                </a:tc>
                <a:tc rowSpan="2">
                  <a:txBody>
                    <a:bodyPr/>
                    <a:lstStyle/>
                    <a:p>
                      <a:pPr>
                        <a:spcBef>
                          <a:spcPts val="40"/>
                        </a:spcBef>
                        <a:spcAft>
                          <a:spcPts val="0"/>
                        </a:spcAft>
                      </a:pPr>
                      <a:r>
                        <a:rPr lang="en-US" sz="2000" dirty="0">
                          <a:solidFill>
                            <a:schemeClr val="tx1"/>
                          </a:solidFill>
                          <a:effectLst/>
                        </a:rPr>
                        <a:t> </a:t>
                      </a:r>
                      <a:endParaRPr lang="en-ZA" sz="3200" dirty="0">
                        <a:solidFill>
                          <a:schemeClr val="tx1"/>
                        </a:solidFill>
                        <a:effectLst/>
                      </a:endParaRPr>
                    </a:p>
                    <a:p>
                      <a:pPr marL="334645" marR="286385" indent="114300">
                        <a:lnSpc>
                          <a:spcPct val="101000"/>
                        </a:lnSpc>
                        <a:spcBef>
                          <a:spcPts val="5"/>
                        </a:spcBef>
                        <a:spcAft>
                          <a:spcPts val="0"/>
                        </a:spcAft>
                      </a:pPr>
                      <a:r>
                        <a:rPr lang="en-US" sz="2000" dirty="0">
                          <a:solidFill>
                            <a:schemeClr val="tx1"/>
                          </a:solidFill>
                          <a:effectLst/>
                        </a:rPr>
                        <a:t>People Affected</a:t>
                      </a:r>
                      <a:endParaRPr lang="en-ZA" sz="3200" dirty="0">
                        <a:solidFill>
                          <a:schemeClr val="tx1"/>
                        </a:solidFill>
                        <a:effectLst/>
                        <a:latin typeface="Times New Roman" pitchFamily="18" charset="0"/>
                        <a:ea typeface="Times New Roman" pitchFamily="18" charset="0"/>
                      </a:endParaRPr>
                    </a:p>
                  </a:txBody>
                  <a:tcPr marL="0" marR="0" marT="0" marB="0" vert="vert270" anchor="ctr">
                    <a:solidFill>
                      <a:srgbClr val="00B050"/>
                    </a:solidFill>
                  </a:tcPr>
                </a:tc>
                <a:tc rowSpan="2">
                  <a:txBody>
                    <a:bodyPr/>
                    <a:lstStyle/>
                    <a:p>
                      <a:pPr>
                        <a:spcBef>
                          <a:spcPts val="50"/>
                        </a:spcBef>
                        <a:spcAft>
                          <a:spcPts val="0"/>
                        </a:spcAft>
                      </a:pPr>
                      <a:r>
                        <a:rPr lang="en-US" sz="2000" dirty="0">
                          <a:solidFill>
                            <a:schemeClr val="tx1"/>
                          </a:solidFill>
                          <a:effectLst/>
                        </a:rPr>
                        <a:t> </a:t>
                      </a:r>
                      <a:endParaRPr lang="en-ZA" sz="3200" dirty="0">
                        <a:solidFill>
                          <a:schemeClr val="tx1"/>
                        </a:solidFill>
                        <a:effectLst/>
                      </a:endParaRPr>
                    </a:p>
                    <a:p>
                      <a:pPr marL="375285">
                        <a:spcAft>
                          <a:spcPts val="0"/>
                        </a:spcAft>
                      </a:pPr>
                      <a:r>
                        <a:rPr lang="en-US" sz="2000" dirty="0">
                          <a:solidFill>
                            <a:schemeClr val="tx1"/>
                          </a:solidFill>
                          <a:effectLst/>
                        </a:rPr>
                        <a:t>Fatalities</a:t>
                      </a:r>
                      <a:endParaRPr lang="en-ZA" sz="3200" dirty="0">
                        <a:solidFill>
                          <a:schemeClr val="tx1"/>
                        </a:solidFill>
                        <a:effectLst/>
                        <a:latin typeface="Times New Roman" pitchFamily="18" charset="0"/>
                        <a:ea typeface="Times New Roman" pitchFamily="18" charset="0"/>
                      </a:endParaRPr>
                    </a:p>
                  </a:txBody>
                  <a:tcPr marL="0" marR="0" marT="0" marB="0" vert="vert270" anchor="ctr">
                    <a:solidFill>
                      <a:srgbClr val="00B050"/>
                    </a:solidFill>
                  </a:tcPr>
                </a:tc>
                <a:tc rowSpan="2">
                  <a:txBody>
                    <a:bodyPr/>
                    <a:lstStyle/>
                    <a:p>
                      <a:pPr>
                        <a:spcAft>
                          <a:spcPts val="0"/>
                        </a:spcAft>
                      </a:pPr>
                      <a:r>
                        <a:rPr lang="en-US" sz="2000" dirty="0">
                          <a:solidFill>
                            <a:schemeClr val="tx1"/>
                          </a:solidFill>
                          <a:effectLst/>
                        </a:rPr>
                        <a:t> </a:t>
                      </a:r>
                      <a:endParaRPr lang="en-ZA" sz="3200" dirty="0">
                        <a:solidFill>
                          <a:schemeClr val="tx1"/>
                        </a:solidFill>
                        <a:effectLst/>
                      </a:endParaRPr>
                    </a:p>
                    <a:p>
                      <a:pPr marL="428625">
                        <a:spcBef>
                          <a:spcPts val="785"/>
                        </a:spcBef>
                        <a:spcAft>
                          <a:spcPts val="0"/>
                        </a:spcAft>
                      </a:pPr>
                      <a:r>
                        <a:rPr lang="en-US" sz="2000" dirty="0">
                          <a:solidFill>
                            <a:schemeClr val="tx1"/>
                          </a:solidFill>
                          <a:effectLst/>
                        </a:rPr>
                        <a:t>Injuries</a:t>
                      </a:r>
                      <a:endParaRPr lang="en-ZA" sz="3200" dirty="0">
                        <a:solidFill>
                          <a:schemeClr val="tx1"/>
                        </a:solidFill>
                        <a:effectLst/>
                        <a:latin typeface="Times New Roman" pitchFamily="18" charset="0"/>
                        <a:ea typeface="Times New Roman" pitchFamily="18" charset="0"/>
                      </a:endParaRPr>
                    </a:p>
                  </a:txBody>
                  <a:tcPr marL="0" marR="0" marT="0" marB="0" vert="vert270" anchor="ctr">
                    <a:solidFill>
                      <a:srgbClr val="00B050"/>
                    </a:solidFill>
                  </a:tcPr>
                </a:tc>
                <a:tc rowSpan="2">
                  <a:txBody>
                    <a:bodyPr/>
                    <a:lstStyle/>
                    <a:p>
                      <a:pPr marL="5080" marR="184150" algn="ctr">
                        <a:spcAft>
                          <a:spcPts val="0"/>
                        </a:spcAft>
                      </a:pPr>
                      <a:r>
                        <a:rPr lang="en-US" sz="2000" dirty="0">
                          <a:solidFill>
                            <a:schemeClr val="tx1"/>
                          </a:solidFill>
                          <a:effectLst/>
                        </a:rPr>
                        <a:t>Missing Person</a:t>
                      </a:r>
                      <a:endParaRPr lang="en-ZA" sz="3200" dirty="0">
                        <a:solidFill>
                          <a:schemeClr val="tx1"/>
                        </a:solidFill>
                        <a:effectLst/>
                        <a:latin typeface="Times New Roman" pitchFamily="18" charset="0"/>
                        <a:ea typeface="Times New Roman" pitchFamily="18" charset="0"/>
                      </a:endParaRPr>
                    </a:p>
                  </a:txBody>
                  <a:tcPr marL="0" marR="0" marT="0" marB="0" vert="vert270" anchor="ctr">
                    <a:solidFill>
                      <a:srgbClr val="00B050"/>
                    </a:solidFill>
                  </a:tcPr>
                </a:tc>
                <a:extLst>
                  <a:ext uri="{0D108BD9-81ED-4DB2-BD59-A6C34878D82A}">
                    <a16:rowId xmlns:a16="http://schemas.microsoft.com/office/drawing/2014/main" val="10000"/>
                  </a:ext>
                </a:extLst>
              </a:tr>
              <a:tr h="141076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Bef>
                          <a:spcPts val="35"/>
                        </a:spcBef>
                        <a:spcAft>
                          <a:spcPts val="0"/>
                        </a:spcAft>
                      </a:pPr>
                      <a:r>
                        <a:rPr lang="en-US" sz="2000" b="1" kern="1200" dirty="0">
                          <a:solidFill>
                            <a:schemeClr val="tx1"/>
                          </a:solidFill>
                          <a:effectLst/>
                          <a:latin typeface="+mn-lt"/>
                          <a:ea typeface="+mn-ea"/>
                          <a:cs typeface="+mn-cs"/>
                        </a:rPr>
                        <a:t> </a:t>
                      </a:r>
                      <a:endParaRPr lang="en-ZA" sz="2000" b="1" kern="1200" dirty="0">
                        <a:solidFill>
                          <a:schemeClr val="tx1"/>
                        </a:solidFill>
                        <a:effectLst/>
                        <a:latin typeface="+mn-lt"/>
                        <a:ea typeface="+mn-ea"/>
                        <a:cs typeface="+mn-cs"/>
                      </a:endParaRPr>
                    </a:p>
                    <a:p>
                      <a:pPr marL="5080" marR="184150" algn="ctr">
                        <a:spcAft>
                          <a:spcPts val="0"/>
                        </a:spcAft>
                      </a:pPr>
                      <a:r>
                        <a:rPr lang="en-US" sz="2000" b="1" kern="1200" dirty="0">
                          <a:solidFill>
                            <a:schemeClr val="tx1"/>
                          </a:solidFill>
                          <a:effectLst/>
                          <a:latin typeface="+mn-lt"/>
                          <a:ea typeface="+mn-ea"/>
                          <a:cs typeface="+mn-cs"/>
                        </a:rPr>
                        <a:t>Totally Destroyed</a:t>
                      </a:r>
                      <a:endParaRPr lang="en-ZA" sz="2000" b="1" kern="1200" dirty="0">
                        <a:solidFill>
                          <a:schemeClr val="tx1"/>
                        </a:solidFill>
                        <a:effectLst/>
                        <a:latin typeface="+mn-lt"/>
                        <a:ea typeface="+mn-ea"/>
                        <a:cs typeface="+mn-cs"/>
                      </a:endParaRPr>
                    </a:p>
                  </a:txBody>
                  <a:tcPr marL="0" marR="0" marT="0" marB="0" anchor="ctr">
                    <a:solidFill>
                      <a:srgbClr val="00B050"/>
                    </a:solidFill>
                  </a:tcPr>
                </a:tc>
                <a:tc>
                  <a:txBody>
                    <a:bodyPr/>
                    <a:lstStyle/>
                    <a:p>
                      <a:pPr algn="ctr">
                        <a:spcBef>
                          <a:spcPts val="35"/>
                        </a:spcBef>
                        <a:spcAft>
                          <a:spcPts val="0"/>
                        </a:spcAft>
                      </a:pPr>
                      <a:r>
                        <a:rPr lang="en-US" sz="2000" b="1" kern="1200" dirty="0">
                          <a:solidFill>
                            <a:schemeClr val="tx1"/>
                          </a:solidFill>
                          <a:effectLst/>
                          <a:latin typeface="+mn-lt"/>
                          <a:ea typeface="+mn-ea"/>
                          <a:cs typeface="+mn-cs"/>
                        </a:rPr>
                        <a:t> </a:t>
                      </a:r>
                      <a:endParaRPr lang="en-ZA" sz="2000" b="1" kern="1200" dirty="0">
                        <a:solidFill>
                          <a:schemeClr val="tx1"/>
                        </a:solidFill>
                        <a:effectLst/>
                        <a:latin typeface="+mn-lt"/>
                        <a:ea typeface="+mn-ea"/>
                        <a:cs typeface="+mn-cs"/>
                      </a:endParaRPr>
                    </a:p>
                    <a:p>
                      <a:pPr marL="90170" marR="204470" algn="ctr">
                        <a:spcAft>
                          <a:spcPts val="0"/>
                        </a:spcAft>
                      </a:pPr>
                      <a:r>
                        <a:rPr lang="en-US" sz="2000" b="1" kern="1200" dirty="0">
                          <a:solidFill>
                            <a:schemeClr val="tx1"/>
                          </a:solidFill>
                          <a:effectLst/>
                          <a:latin typeface="+mn-lt"/>
                          <a:ea typeface="+mn-ea"/>
                          <a:cs typeface="+mn-cs"/>
                        </a:rPr>
                        <a:t>Partially Damaged</a:t>
                      </a:r>
                      <a:endParaRPr lang="en-ZA" sz="2000" b="1" kern="1200" dirty="0">
                        <a:solidFill>
                          <a:schemeClr val="tx1"/>
                        </a:solidFill>
                        <a:effectLst/>
                        <a:latin typeface="+mn-lt"/>
                        <a:ea typeface="+mn-ea"/>
                        <a:cs typeface="+mn-cs"/>
                      </a:endParaRPr>
                    </a:p>
                  </a:txBody>
                  <a:tcPr marL="0" marR="0" marT="0" marB="0" anchor="ctr">
                    <a:solidFill>
                      <a:srgbClr val="00B05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24600">
                <a:tc>
                  <a:txBody>
                    <a:bodyPr/>
                    <a:lstStyle/>
                    <a:p>
                      <a:pPr algn="ctr">
                        <a:spcAft>
                          <a:spcPts val="0"/>
                        </a:spcAft>
                      </a:pPr>
                      <a:r>
                        <a:rPr lang="en-ZA" sz="1800" dirty="0">
                          <a:solidFill>
                            <a:schemeClr val="tx1"/>
                          </a:solidFill>
                          <a:effectLst/>
                        </a:rPr>
                        <a:t>uMkhanyakude</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US" sz="1800" dirty="0">
                          <a:solidFill>
                            <a:schemeClr val="tx1"/>
                          </a:solidFill>
                          <a:effectLst/>
                        </a:rPr>
                        <a:t>03</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86</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78</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08</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273</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01</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extLst>
                  <a:ext uri="{0D108BD9-81ED-4DB2-BD59-A6C34878D82A}">
                    <a16:rowId xmlns:a16="http://schemas.microsoft.com/office/drawing/2014/main" val="10002"/>
                  </a:ext>
                </a:extLst>
              </a:tr>
              <a:tr h="299631">
                <a:tc>
                  <a:txBody>
                    <a:bodyPr/>
                    <a:lstStyle/>
                    <a:p>
                      <a:pPr algn="ctr">
                        <a:spcAft>
                          <a:spcPts val="0"/>
                        </a:spcAft>
                      </a:pPr>
                      <a:r>
                        <a:rPr lang="en-ZA" sz="1800" dirty="0">
                          <a:solidFill>
                            <a:schemeClr val="tx1"/>
                          </a:solidFill>
                          <a:effectLst/>
                        </a:rPr>
                        <a:t>uThukela</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US" sz="1800" dirty="0">
                          <a:solidFill>
                            <a:schemeClr val="tx1"/>
                          </a:solidFill>
                          <a:effectLst/>
                        </a:rPr>
                        <a:t>05</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2180</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1692</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1731</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221</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12902</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02</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13</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extLst>
                  <a:ext uri="{0D108BD9-81ED-4DB2-BD59-A6C34878D82A}">
                    <a16:rowId xmlns:a16="http://schemas.microsoft.com/office/drawing/2014/main" val="10003"/>
                  </a:ext>
                </a:extLst>
              </a:tr>
              <a:tr h="310981">
                <a:tc>
                  <a:txBody>
                    <a:bodyPr/>
                    <a:lstStyle/>
                    <a:p>
                      <a:pPr algn="ctr">
                        <a:spcAft>
                          <a:spcPts val="0"/>
                        </a:spcAft>
                      </a:pPr>
                      <a:r>
                        <a:rPr lang="en-US" sz="1800" dirty="0">
                          <a:solidFill>
                            <a:schemeClr val="tx1"/>
                          </a:solidFill>
                          <a:effectLst/>
                        </a:rPr>
                        <a:t>uMzinyathi </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US" sz="1800">
                          <a:solidFill>
                            <a:schemeClr val="tx1"/>
                          </a:solidFill>
                          <a:effectLst/>
                        </a:rPr>
                        <a:t>04</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206</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153</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124</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21</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1208</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02</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01</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02</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extLst>
                  <a:ext uri="{0D108BD9-81ED-4DB2-BD59-A6C34878D82A}">
                    <a16:rowId xmlns:a16="http://schemas.microsoft.com/office/drawing/2014/main" val="10004"/>
                  </a:ext>
                </a:extLst>
              </a:tr>
              <a:tr h="310981">
                <a:tc>
                  <a:txBody>
                    <a:bodyPr/>
                    <a:lstStyle/>
                    <a:p>
                      <a:pPr algn="ctr">
                        <a:spcAft>
                          <a:spcPts val="0"/>
                        </a:spcAft>
                      </a:pPr>
                      <a:r>
                        <a:rPr lang="en-US" sz="1800" dirty="0">
                          <a:solidFill>
                            <a:schemeClr val="tx1"/>
                          </a:solidFill>
                          <a:effectLst/>
                        </a:rPr>
                        <a:t>UMgungundlovu</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US" sz="1800">
                          <a:solidFill>
                            <a:schemeClr val="tx1"/>
                          </a:solidFill>
                          <a:effectLst/>
                        </a:rPr>
                        <a:t>07</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687</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242</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796</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97</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3705</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02</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04</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02</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extLst>
                  <a:ext uri="{0D108BD9-81ED-4DB2-BD59-A6C34878D82A}">
                    <a16:rowId xmlns:a16="http://schemas.microsoft.com/office/drawing/2014/main" val="10005"/>
                  </a:ext>
                </a:extLst>
              </a:tr>
              <a:tr h="310981">
                <a:tc>
                  <a:txBody>
                    <a:bodyPr/>
                    <a:lstStyle/>
                    <a:p>
                      <a:pPr algn="ctr">
                        <a:spcAft>
                          <a:spcPts val="0"/>
                        </a:spcAft>
                      </a:pPr>
                      <a:r>
                        <a:rPr lang="en-US" sz="1800" dirty="0">
                          <a:solidFill>
                            <a:schemeClr val="tx1"/>
                          </a:solidFill>
                          <a:effectLst/>
                        </a:rPr>
                        <a:t>Zululand</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US" sz="1800">
                          <a:solidFill>
                            <a:schemeClr val="tx1"/>
                          </a:solidFill>
                          <a:effectLst/>
                        </a:rPr>
                        <a:t>05</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360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171</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264</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00</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2348</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00</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00</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extLst>
                  <a:ext uri="{0D108BD9-81ED-4DB2-BD59-A6C34878D82A}">
                    <a16:rowId xmlns:a16="http://schemas.microsoft.com/office/drawing/2014/main" val="10006"/>
                  </a:ext>
                </a:extLst>
              </a:tr>
              <a:tr h="310981">
                <a:tc>
                  <a:txBody>
                    <a:bodyPr/>
                    <a:lstStyle/>
                    <a:p>
                      <a:pPr algn="ctr">
                        <a:spcAft>
                          <a:spcPts val="0"/>
                        </a:spcAft>
                      </a:pPr>
                      <a:r>
                        <a:rPr lang="en-US" sz="1800" dirty="0">
                          <a:solidFill>
                            <a:schemeClr val="tx1"/>
                          </a:solidFill>
                          <a:effectLst/>
                        </a:rPr>
                        <a:t>EThekwini</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US" sz="1800">
                          <a:solidFill>
                            <a:schemeClr val="tx1"/>
                          </a:solidFill>
                          <a:effectLst/>
                        </a:rPr>
                        <a:t>505</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17158</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3000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7200</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5423</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40000</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386</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01</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39</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extLst>
                  <a:ext uri="{0D108BD9-81ED-4DB2-BD59-A6C34878D82A}">
                    <a16:rowId xmlns:a16="http://schemas.microsoft.com/office/drawing/2014/main" val="10007"/>
                  </a:ext>
                </a:extLst>
              </a:tr>
              <a:tr h="310981">
                <a:tc>
                  <a:txBody>
                    <a:bodyPr/>
                    <a:lstStyle/>
                    <a:p>
                      <a:pPr algn="ctr">
                        <a:spcAft>
                          <a:spcPts val="0"/>
                        </a:spcAft>
                      </a:pPr>
                      <a:r>
                        <a:rPr lang="en-US" sz="1800" dirty="0">
                          <a:solidFill>
                            <a:schemeClr val="tx1"/>
                          </a:solidFill>
                          <a:effectLst/>
                        </a:rPr>
                        <a:t>ILembe</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US" sz="1800">
                          <a:solidFill>
                            <a:schemeClr val="tx1"/>
                          </a:solidFill>
                          <a:effectLst/>
                        </a:rPr>
                        <a:t>20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3000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1442</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1406</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399</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9328</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31</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21</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extLst>
                  <a:ext uri="{0D108BD9-81ED-4DB2-BD59-A6C34878D82A}">
                    <a16:rowId xmlns:a16="http://schemas.microsoft.com/office/drawing/2014/main" val="10008"/>
                  </a:ext>
                </a:extLst>
              </a:tr>
              <a:tr h="310981">
                <a:tc>
                  <a:txBody>
                    <a:bodyPr/>
                    <a:lstStyle/>
                    <a:p>
                      <a:pPr algn="ctr">
                        <a:spcAft>
                          <a:spcPts val="0"/>
                        </a:spcAft>
                      </a:pPr>
                      <a:r>
                        <a:rPr lang="en-US" sz="1800" dirty="0">
                          <a:solidFill>
                            <a:schemeClr val="tx1"/>
                          </a:solidFill>
                          <a:effectLst/>
                        </a:rPr>
                        <a:t>Harry Gwala</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US" sz="1800">
                          <a:solidFill>
                            <a:schemeClr val="tx1"/>
                          </a:solidFill>
                          <a:effectLst/>
                        </a:rPr>
                        <a:t>17</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650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297</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252</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250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1856</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03</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02</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extLst>
                  <a:ext uri="{0D108BD9-81ED-4DB2-BD59-A6C34878D82A}">
                    <a16:rowId xmlns:a16="http://schemas.microsoft.com/office/drawing/2014/main" val="10009"/>
                  </a:ext>
                </a:extLst>
              </a:tr>
              <a:tr h="310981">
                <a:tc>
                  <a:txBody>
                    <a:bodyPr/>
                    <a:lstStyle/>
                    <a:p>
                      <a:pPr algn="ctr">
                        <a:spcAft>
                          <a:spcPts val="0"/>
                        </a:spcAft>
                      </a:pPr>
                      <a:r>
                        <a:rPr lang="en-US" sz="1800" dirty="0">
                          <a:solidFill>
                            <a:schemeClr val="tx1"/>
                          </a:solidFill>
                          <a:effectLst/>
                        </a:rPr>
                        <a:t>King </a:t>
                      </a:r>
                      <a:r>
                        <a:rPr lang="en-US" sz="1800" dirty="0" err="1">
                          <a:solidFill>
                            <a:schemeClr val="tx1"/>
                          </a:solidFill>
                          <a:effectLst/>
                        </a:rPr>
                        <a:t>Cetshwayo</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155</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755</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349</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688</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172</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5201</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04</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03</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01</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extLst>
                  <a:ext uri="{0D108BD9-81ED-4DB2-BD59-A6C34878D82A}">
                    <a16:rowId xmlns:a16="http://schemas.microsoft.com/office/drawing/2014/main" val="10010"/>
                  </a:ext>
                </a:extLst>
              </a:tr>
              <a:tr h="310981">
                <a:tc>
                  <a:txBody>
                    <a:bodyPr/>
                    <a:lstStyle/>
                    <a:p>
                      <a:pPr algn="ctr">
                        <a:spcAft>
                          <a:spcPts val="0"/>
                        </a:spcAft>
                      </a:pPr>
                      <a:r>
                        <a:rPr lang="en-US" sz="1800" dirty="0">
                          <a:solidFill>
                            <a:schemeClr val="tx1"/>
                          </a:solidFill>
                          <a:effectLst/>
                        </a:rPr>
                        <a:t>UGu</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US" sz="1800">
                          <a:solidFill>
                            <a:schemeClr val="tx1"/>
                          </a:solidFill>
                          <a:effectLst/>
                        </a:rPr>
                        <a:t>35</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1769</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1049</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910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288</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7437</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07</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04</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04</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extLst>
                  <a:ext uri="{0D108BD9-81ED-4DB2-BD59-A6C34878D82A}">
                    <a16:rowId xmlns:a16="http://schemas.microsoft.com/office/drawing/2014/main" val="10011"/>
                  </a:ext>
                </a:extLst>
              </a:tr>
              <a:tr h="310981">
                <a:tc>
                  <a:txBody>
                    <a:bodyPr/>
                    <a:lstStyle/>
                    <a:p>
                      <a:pPr algn="ctr">
                        <a:spcAft>
                          <a:spcPts val="0"/>
                        </a:spcAft>
                      </a:pPr>
                      <a:r>
                        <a:rPr lang="en-US" sz="1800" dirty="0">
                          <a:solidFill>
                            <a:schemeClr val="tx1"/>
                          </a:solidFill>
                          <a:effectLst/>
                        </a:rPr>
                        <a:t>Amajuba</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US" sz="1800">
                          <a:solidFill>
                            <a:schemeClr val="tx1"/>
                          </a:solidFill>
                          <a:effectLst/>
                        </a:rPr>
                        <a:t>29</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218</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111</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157</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14</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1022</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a:solidFill>
                            <a:schemeClr val="tx1"/>
                          </a:solidFill>
                          <a:effectLst/>
                        </a:rPr>
                        <a:t>00</a:t>
                      </a:r>
                      <a:endParaRPr lang="en-ZA" sz="200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00</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tc>
                  <a:txBody>
                    <a:bodyPr/>
                    <a:lstStyle/>
                    <a:p>
                      <a:pPr algn="ctr">
                        <a:spcAft>
                          <a:spcPts val="0"/>
                        </a:spcAft>
                      </a:pPr>
                      <a:r>
                        <a:rPr lang="en-ZA" sz="1800" dirty="0">
                          <a:solidFill>
                            <a:schemeClr val="tx1"/>
                          </a:solidFill>
                          <a:effectLst/>
                        </a:rPr>
                        <a:t>00</a:t>
                      </a:r>
                      <a:endParaRPr lang="en-ZA" sz="2000" dirty="0">
                        <a:solidFill>
                          <a:schemeClr val="tx1"/>
                        </a:solidFill>
                        <a:effectLst/>
                        <a:latin typeface="Times New Roman" pitchFamily="18" charset="0"/>
                        <a:ea typeface="Times New Roman" pitchFamily="18" charset="0"/>
                      </a:endParaRPr>
                    </a:p>
                  </a:txBody>
                  <a:tcPr marL="0" marR="0" marT="0" marB="0" anchor="ctr">
                    <a:solidFill>
                      <a:schemeClr val="accent6">
                        <a:lumMod val="60000"/>
                        <a:lumOff val="40000"/>
                      </a:schemeClr>
                    </a:solidFill>
                  </a:tcPr>
                </a:tc>
                <a:extLst>
                  <a:ext uri="{0D108BD9-81ED-4DB2-BD59-A6C34878D82A}">
                    <a16:rowId xmlns:a16="http://schemas.microsoft.com/office/drawing/2014/main" val="10012"/>
                  </a:ext>
                </a:extLst>
              </a:tr>
              <a:tr h="337379">
                <a:tc>
                  <a:txBody>
                    <a:bodyPr/>
                    <a:lstStyle/>
                    <a:p>
                      <a:pPr marL="141605" marR="116840" algn="ctr">
                        <a:lnSpc>
                          <a:spcPts val="1380"/>
                        </a:lnSpc>
                        <a:spcAft>
                          <a:spcPts val="0"/>
                        </a:spcAft>
                      </a:pPr>
                      <a:r>
                        <a:rPr lang="en-US" sz="2000" dirty="0">
                          <a:solidFill>
                            <a:schemeClr val="tx1"/>
                          </a:solidFill>
                          <a:effectLst/>
                        </a:rPr>
                        <a:t>TOTAL</a:t>
                      </a:r>
                      <a:endParaRPr lang="en-ZA" sz="2400" dirty="0">
                        <a:solidFill>
                          <a:schemeClr val="tx1"/>
                        </a:solidFill>
                        <a:effectLst/>
                        <a:latin typeface="Times New Roman" pitchFamily="18" charset="0"/>
                        <a:ea typeface="Times New Roman" pitchFamily="18" charset="0"/>
                      </a:endParaRPr>
                    </a:p>
                  </a:txBody>
                  <a:tcPr marL="0" marR="0" marT="0" marB="0" anchor="ctr"/>
                </a:tc>
                <a:tc>
                  <a:txBody>
                    <a:bodyPr/>
                    <a:lstStyle/>
                    <a:p>
                      <a:pPr algn="ctr">
                        <a:spcAft>
                          <a:spcPts val="0"/>
                        </a:spcAft>
                      </a:pPr>
                      <a:r>
                        <a:rPr lang="en-US" sz="2000" dirty="0">
                          <a:solidFill>
                            <a:schemeClr val="tx1"/>
                          </a:solidFill>
                          <a:effectLst/>
                        </a:rPr>
                        <a:t>785</a:t>
                      </a:r>
                      <a:endParaRPr lang="en-ZA" sz="2400" dirty="0">
                        <a:solidFill>
                          <a:schemeClr val="tx1"/>
                        </a:solidFill>
                        <a:effectLst/>
                        <a:latin typeface="Times New Roman" pitchFamily="18" charset="0"/>
                        <a:ea typeface="Times New Roman" pitchFamily="18" charset="0"/>
                      </a:endParaRPr>
                    </a:p>
                  </a:txBody>
                  <a:tcPr marL="0" marR="0" marT="0" marB="0" anchor="ctr"/>
                </a:tc>
                <a:tc>
                  <a:txBody>
                    <a:bodyPr/>
                    <a:lstStyle/>
                    <a:p>
                      <a:pPr algn="ctr">
                        <a:spcAft>
                          <a:spcPts val="0"/>
                        </a:spcAft>
                      </a:pPr>
                      <a:r>
                        <a:rPr lang="en-US" sz="2000" dirty="0">
                          <a:solidFill>
                            <a:schemeClr val="tx1"/>
                          </a:solidFill>
                          <a:effectLst/>
                        </a:rPr>
                        <a:t>27069</a:t>
                      </a:r>
                      <a:endParaRPr lang="en-ZA" sz="2400" dirty="0">
                        <a:solidFill>
                          <a:schemeClr val="tx1"/>
                        </a:solidFill>
                        <a:effectLst/>
                        <a:latin typeface="Times New Roman" pitchFamily="18" charset="0"/>
                        <a:ea typeface="Times New Roman" pitchFamily="18" charset="0"/>
                      </a:endParaRPr>
                    </a:p>
                  </a:txBody>
                  <a:tcPr marL="0" marR="0" marT="0" marB="0" anchor="ctr"/>
                </a:tc>
                <a:tc>
                  <a:txBody>
                    <a:bodyPr/>
                    <a:lstStyle/>
                    <a:p>
                      <a:pPr algn="ctr">
                        <a:spcAft>
                          <a:spcPts val="0"/>
                        </a:spcAft>
                      </a:pPr>
                      <a:r>
                        <a:rPr lang="en-US" sz="2000" dirty="0">
                          <a:solidFill>
                            <a:schemeClr val="tx1"/>
                          </a:solidFill>
                          <a:effectLst/>
                        </a:rPr>
                        <a:t>8584</a:t>
                      </a:r>
                      <a:endParaRPr lang="en-ZA" sz="2400" dirty="0">
                        <a:solidFill>
                          <a:schemeClr val="tx1"/>
                        </a:solidFill>
                        <a:effectLst/>
                        <a:latin typeface="Times New Roman" pitchFamily="18" charset="0"/>
                        <a:ea typeface="Times New Roman" pitchFamily="18" charset="0"/>
                      </a:endParaRPr>
                    </a:p>
                  </a:txBody>
                  <a:tcPr marL="0" marR="0" marT="0" marB="0" anchor="ctr"/>
                </a:tc>
                <a:tc>
                  <a:txBody>
                    <a:bodyPr/>
                    <a:lstStyle/>
                    <a:p>
                      <a:pPr algn="ctr">
                        <a:spcAft>
                          <a:spcPts val="0"/>
                        </a:spcAft>
                      </a:pPr>
                      <a:r>
                        <a:rPr lang="en-US" sz="2000" dirty="0">
                          <a:solidFill>
                            <a:schemeClr val="tx1"/>
                          </a:solidFill>
                          <a:effectLst/>
                        </a:rPr>
                        <a:t>13536</a:t>
                      </a:r>
                      <a:endParaRPr lang="en-ZA" sz="2400" dirty="0">
                        <a:solidFill>
                          <a:schemeClr val="tx1"/>
                        </a:solidFill>
                        <a:effectLst/>
                        <a:latin typeface="Times New Roman" pitchFamily="18" charset="0"/>
                        <a:ea typeface="Times New Roman" pitchFamily="18" charset="0"/>
                      </a:endParaRPr>
                    </a:p>
                  </a:txBody>
                  <a:tcPr marL="0" marR="0" marT="0" marB="0" anchor="ctr"/>
                </a:tc>
                <a:tc>
                  <a:txBody>
                    <a:bodyPr/>
                    <a:lstStyle/>
                    <a:p>
                      <a:pPr algn="ctr">
                        <a:spcAft>
                          <a:spcPts val="0"/>
                        </a:spcAft>
                      </a:pPr>
                      <a:r>
                        <a:rPr lang="en-US" sz="2000" dirty="0">
                          <a:solidFill>
                            <a:schemeClr val="tx1"/>
                          </a:solidFill>
                          <a:effectLst/>
                        </a:rPr>
                        <a:t>6895</a:t>
                      </a:r>
                      <a:endParaRPr lang="en-ZA" sz="2400" dirty="0">
                        <a:solidFill>
                          <a:schemeClr val="tx1"/>
                        </a:solidFill>
                        <a:effectLst/>
                        <a:latin typeface="Times New Roman" pitchFamily="18" charset="0"/>
                        <a:ea typeface="Times New Roman" pitchFamily="18" charset="0"/>
                      </a:endParaRPr>
                    </a:p>
                  </a:txBody>
                  <a:tcPr marL="0" marR="0" marT="0" marB="0" anchor="ctr"/>
                </a:tc>
                <a:tc>
                  <a:txBody>
                    <a:bodyPr/>
                    <a:lstStyle/>
                    <a:p>
                      <a:pPr algn="ctr">
                        <a:spcAft>
                          <a:spcPts val="0"/>
                        </a:spcAft>
                      </a:pPr>
                      <a:r>
                        <a:rPr lang="en-US" sz="2000" dirty="0">
                          <a:solidFill>
                            <a:schemeClr val="tx1"/>
                          </a:solidFill>
                          <a:effectLst/>
                        </a:rPr>
                        <a:t>85280</a:t>
                      </a:r>
                      <a:endParaRPr lang="en-ZA" sz="2400" dirty="0">
                        <a:solidFill>
                          <a:schemeClr val="tx1"/>
                        </a:solidFill>
                        <a:effectLst/>
                        <a:latin typeface="Times New Roman" pitchFamily="18" charset="0"/>
                        <a:ea typeface="Times New Roman" pitchFamily="18" charset="0"/>
                      </a:endParaRPr>
                    </a:p>
                  </a:txBody>
                  <a:tcPr marL="0" marR="0" marT="0" marB="0" anchor="ctr"/>
                </a:tc>
                <a:tc>
                  <a:txBody>
                    <a:bodyPr/>
                    <a:lstStyle/>
                    <a:p>
                      <a:pPr algn="ctr">
                        <a:spcAft>
                          <a:spcPts val="0"/>
                        </a:spcAft>
                      </a:pPr>
                      <a:r>
                        <a:rPr lang="en-US" sz="2000" dirty="0">
                          <a:solidFill>
                            <a:schemeClr val="tx1"/>
                          </a:solidFill>
                          <a:effectLst/>
                        </a:rPr>
                        <a:t>448</a:t>
                      </a:r>
                      <a:endParaRPr lang="en-ZA" sz="2400" dirty="0">
                        <a:solidFill>
                          <a:schemeClr val="tx1"/>
                        </a:solidFill>
                        <a:effectLst/>
                        <a:latin typeface="Times New Roman" pitchFamily="18" charset="0"/>
                        <a:ea typeface="Times New Roman" pitchFamily="18" charset="0"/>
                      </a:endParaRPr>
                    </a:p>
                  </a:txBody>
                  <a:tcPr marL="0" marR="0" marT="0" marB="0" anchor="ctr"/>
                </a:tc>
                <a:tc>
                  <a:txBody>
                    <a:bodyPr/>
                    <a:lstStyle/>
                    <a:p>
                      <a:pPr algn="ctr">
                        <a:spcAft>
                          <a:spcPts val="0"/>
                        </a:spcAft>
                      </a:pPr>
                      <a:r>
                        <a:rPr lang="en-US" sz="2000" dirty="0">
                          <a:solidFill>
                            <a:schemeClr val="tx1"/>
                          </a:solidFill>
                          <a:effectLst/>
                        </a:rPr>
                        <a:t>50</a:t>
                      </a:r>
                      <a:endParaRPr lang="en-ZA" sz="2400" dirty="0">
                        <a:solidFill>
                          <a:schemeClr val="tx1"/>
                        </a:solidFill>
                        <a:effectLst/>
                        <a:latin typeface="Times New Roman" pitchFamily="18" charset="0"/>
                        <a:ea typeface="Times New Roman" pitchFamily="18" charset="0"/>
                      </a:endParaRPr>
                    </a:p>
                  </a:txBody>
                  <a:tcPr marL="0" marR="0" marT="0" marB="0" anchor="ctr"/>
                </a:tc>
                <a:tc>
                  <a:txBody>
                    <a:bodyPr/>
                    <a:lstStyle/>
                    <a:p>
                      <a:pPr algn="ctr">
                        <a:spcAft>
                          <a:spcPts val="0"/>
                        </a:spcAft>
                      </a:pPr>
                      <a:r>
                        <a:rPr lang="en-US" sz="2000" dirty="0">
                          <a:solidFill>
                            <a:schemeClr val="tx1"/>
                          </a:solidFill>
                          <a:effectLst/>
                        </a:rPr>
                        <a:t>88</a:t>
                      </a:r>
                      <a:endParaRPr lang="en-ZA" sz="2400" dirty="0">
                        <a:solidFill>
                          <a:schemeClr val="tx1"/>
                        </a:solidFill>
                        <a:effectLst/>
                        <a:latin typeface="Times New Roman" pitchFamily="18" charset="0"/>
                        <a:ea typeface="Times New Roman" pitchFamily="18" charset="0"/>
                      </a:endParaRPr>
                    </a:p>
                  </a:txBody>
                  <a:tcPr marL="0" marR="0" marT="0" marB="0" anchor="ctr"/>
                </a:tc>
                <a:extLst>
                  <a:ext uri="{0D108BD9-81ED-4DB2-BD59-A6C34878D82A}">
                    <a16:rowId xmlns:a16="http://schemas.microsoft.com/office/drawing/2014/main" val="1001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9">
            <a:extLst>
              <a:ext uri="{FF2B5EF4-FFF2-40B4-BE49-F238E27FC236}">
                <a16:creationId xmlns:a16="http://schemas.microsoft.com/office/drawing/2014/main" id="{FF401212-4A72-7D64-B73F-BD30197AE93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fld id="{735CCFB6-9C6F-44AE-957C-38442B700AB5}" type="slidenum">
              <a:rPr lang="en-ZA" altLang="en-US">
                <a:solidFill>
                  <a:srgbClr val="898989"/>
                </a:solidFill>
                <a:latin typeface="Calibri" panose="020F0502020204030204" pitchFamily="34" charset="0"/>
              </a:rPr>
              <a:pPr/>
              <a:t>7</a:t>
            </a:fld>
            <a:endParaRPr lang="en-ZA" altLang="en-US">
              <a:solidFill>
                <a:srgbClr val="898989"/>
              </a:solidFill>
              <a:latin typeface="Calibri" panose="020F0502020204030204" pitchFamily="34" charset="0"/>
            </a:endParaRPr>
          </a:p>
        </p:txBody>
      </p:sp>
      <p:sp>
        <p:nvSpPr>
          <p:cNvPr id="34819" name="Rectangle 10">
            <a:extLst>
              <a:ext uri="{FF2B5EF4-FFF2-40B4-BE49-F238E27FC236}">
                <a16:creationId xmlns:a16="http://schemas.microsoft.com/office/drawing/2014/main" id="{3DA01CDC-3F1D-58A8-08AA-C9E50F9F9888}"/>
              </a:ext>
            </a:extLst>
          </p:cNvPr>
          <p:cNvSpPr>
            <a:spLocks noChangeArrowheads="1"/>
          </p:cNvSpPr>
          <p:nvPr/>
        </p:nvSpPr>
        <p:spPr bwMode="auto">
          <a:xfrm>
            <a:off x="9437688" y="90488"/>
            <a:ext cx="27543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4" rIns="91410" bIns="45704">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eaLnBrk="1" hangingPunct="1">
              <a:buFont typeface="Arial" panose="020B0604020202020204" pitchFamily="34" charset="0"/>
              <a:buNone/>
            </a:pPr>
            <a:r>
              <a:rPr lang="en-US" altLang="en-US" sz="900">
                <a:solidFill>
                  <a:srgbClr val="000000"/>
                </a:solidFill>
                <a:latin typeface="Calibri" panose="020F0502020204030204" pitchFamily="34" charset="0"/>
              </a:rPr>
              <a:t>GROWING KWAZULU-NATAL TOGETHER</a:t>
            </a:r>
          </a:p>
        </p:txBody>
      </p:sp>
      <p:sp>
        <p:nvSpPr>
          <p:cNvPr id="34820" name="Slide Number Placeholder 3">
            <a:extLst>
              <a:ext uri="{FF2B5EF4-FFF2-40B4-BE49-F238E27FC236}">
                <a16:creationId xmlns:a16="http://schemas.microsoft.com/office/drawing/2014/main" id="{04E1E4B1-A6C9-7B85-1CC7-D1F93BEC781A}"/>
              </a:ext>
            </a:extLst>
          </p:cNvPr>
          <p:cNvSpPr txBox="1">
            <a:spLocks noChangeArrowheads="1"/>
          </p:cNvSpPr>
          <p:nvPr/>
        </p:nvSpPr>
        <p:spPr bwMode="auto">
          <a:xfrm>
            <a:off x="8963025" y="6410325"/>
            <a:ext cx="28448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4" rIns="91410" bIns="45704"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eaLnBrk="1" hangingPunct="1">
              <a:buFont typeface="Arial" panose="020B0604020202020204" pitchFamily="34" charset="0"/>
              <a:buNone/>
            </a:pPr>
            <a:fld id="{DB8965A0-4E56-4BD3-95FD-9EE806ABAE1A}" type="slidenum">
              <a:rPr lang="en-US" altLang="en-US" sz="1200">
                <a:solidFill>
                  <a:srgbClr val="000000"/>
                </a:solidFill>
                <a:latin typeface="Calibri" panose="020F0502020204030204" pitchFamily="34" charset="0"/>
              </a:rPr>
              <a:pPr algn="r" eaLnBrk="1" hangingPunct="1">
                <a:buFont typeface="Arial" panose="020B0604020202020204" pitchFamily="34" charset="0"/>
                <a:buNone/>
              </a:pPr>
              <a:t>7</a:t>
            </a:fld>
            <a:endParaRPr lang="en-US" altLang="en-US" sz="1200">
              <a:solidFill>
                <a:srgbClr val="000000"/>
              </a:solidFill>
              <a:latin typeface="Calibri" panose="020F0502020204030204" pitchFamily="34" charset="0"/>
            </a:endParaRPr>
          </a:p>
        </p:txBody>
      </p:sp>
      <p:pic>
        <p:nvPicPr>
          <p:cNvPr id="34821" name="Picture 12">
            <a:extLst>
              <a:ext uri="{FF2B5EF4-FFF2-40B4-BE49-F238E27FC236}">
                <a16:creationId xmlns:a16="http://schemas.microsoft.com/office/drawing/2014/main" id="{A1645BAE-3C40-CD5B-1A46-EC0B86E6D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88" y="115888"/>
            <a:ext cx="2333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stomShape 4">
            <a:extLst>
              <a:ext uri="{FF2B5EF4-FFF2-40B4-BE49-F238E27FC236}">
                <a16:creationId xmlns:a16="http://schemas.microsoft.com/office/drawing/2014/main" id="{E52C9E58-EC58-7C04-C958-20CC17C57EA2}"/>
              </a:ext>
            </a:extLst>
          </p:cNvPr>
          <p:cNvSpPr txBox="1"/>
          <p:nvPr/>
        </p:nvSpPr>
        <p:spPr>
          <a:xfrm>
            <a:off x="2935288" y="252413"/>
            <a:ext cx="8462962" cy="757237"/>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stStyle>
          <a:p>
            <a:pPr marL="0" algn="ctr">
              <a:lnSpc>
                <a:spcPct val="100000"/>
              </a:lnSpc>
              <a:buFont typeface="Arial" charset="0"/>
              <a:buNone/>
              <a:defRPr/>
            </a:pPr>
            <a:r>
              <a:rPr sz="2400" b="1" noProof="1">
                <a:solidFill>
                  <a:srgbClr val="000000"/>
                </a:solidFill>
                <a:effectLst>
                  <a:outerShdw blurRad="38100" dist="38100" dir="2700000">
                    <a:srgbClr val="C0C0C0"/>
                  </a:outerShdw>
                </a:effectLst>
                <a:latin typeface="Arial" charset="0"/>
                <a:ea typeface="DejaVu Sans"/>
                <a:sym typeface="+mn-ea"/>
              </a:rPr>
              <a:t>INSTITUTIONAL ARRANGEMENTS TO ENHANCE COORDINATION</a:t>
            </a:r>
          </a:p>
        </p:txBody>
      </p:sp>
      <p:graphicFrame>
        <p:nvGraphicFramePr>
          <p:cNvPr id="2" name="Table 1">
            <a:extLst>
              <a:ext uri="{FF2B5EF4-FFF2-40B4-BE49-F238E27FC236}">
                <a16:creationId xmlns:a16="http://schemas.microsoft.com/office/drawing/2014/main" id="{D830FD65-058A-5CBB-B1C1-A2F0E2E17922}"/>
              </a:ext>
            </a:extLst>
          </p:cNvPr>
          <p:cNvGraphicFramePr>
            <a:graphicFrameLocks noGrp="1"/>
          </p:cNvGraphicFramePr>
          <p:nvPr/>
        </p:nvGraphicFramePr>
        <p:xfrm>
          <a:off x="171450" y="1069975"/>
          <a:ext cx="11915775" cy="5664200"/>
        </p:xfrm>
        <a:graphic>
          <a:graphicData uri="http://schemas.openxmlformats.org/drawingml/2006/table">
            <a:tbl>
              <a:tblPr firstRow="1" bandRow="1">
                <a:tableStyleId>{00A15C55-8517-42AA-B614-E9B94910E393}</a:tableStyleId>
              </a:tblPr>
              <a:tblGrid>
                <a:gridCol w="3449712">
                  <a:extLst>
                    <a:ext uri="{9D8B030D-6E8A-4147-A177-3AD203B41FA5}">
                      <a16:colId xmlns:a16="http://schemas.microsoft.com/office/drawing/2014/main" val="20000"/>
                    </a:ext>
                  </a:extLst>
                </a:gridCol>
                <a:gridCol w="5606802">
                  <a:extLst>
                    <a:ext uri="{9D8B030D-6E8A-4147-A177-3AD203B41FA5}">
                      <a16:colId xmlns:a16="http://schemas.microsoft.com/office/drawing/2014/main" val="20001"/>
                    </a:ext>
                  </a:extLst>
                </a:gridCol>
                <a:gridCol w="2859261">
                  <a:extLst>
                    <a:ext uri="{9D8B030D-6E8A-4147-A177-3AD203B41FA5}">
                      <a16:colId xmlns:a16="http://schemas.microsoft.com/office/drawing/2014/main" val="20002"/>
                    </a:ext>
                  </a:extLst>
                </a:gridCol>
              </a:tblGrid>
              <a:tr h="394817">
                <a:tc>
                  <a:txBody>
                    <a:bodyPr/>
                    <a:lstStyle/>
                    <a:p>
                      <a:r>
                        <a:rPr lang="en-ZA" sz="1800" dirty="0">
                          <a:latin typeface="Arial" charset="0"/>
                          <a:cs typeface="Arial" charset="0"/>
                        </a:rPr>
                        <a:t>STRUCTURE</a:t>
                      </a:r>
                    </a:p>
                  </a:txBody>
                  <a:tcPr marT="45718" marB="45718">
                    <a:solidFill>
                      <a:schemeClr val="accent6"/>
                    </a:solidFill>
                  </a:tcPr>
                </a:tc>
                <a:tc>
                  <a:txBody>
                    <a:bodyPr/>
                    <a:lstStyle/>
                    <a:p>
                      <a:r>
                        <a:rPr lang="en-ZA" sz="1800" dirty="0">
                          <a:latin typeface="Arial" charset="0"/>
                          <a:cs typeface="Arial" charset="0"/>
                        </a:rPr>
                        <a:t>CHAIR  AND ATTENDEES </a:t>
                      </a:r>
                    </a:p>
                  </a:txBody>
                  <a:tcPr marT="45718" marB="45718">
                    <a:solidFill>
                      <a:schemeClr val="accent6"/>
                    </a:solidFill>
                  </a:tcPr>
                </a:tc>
                <a:tc>
                  <a:txBody>
                    <a:bodyPr/>
                    <a:lstStyle/>
                    <a:p>
                      <a:pPr algn="ctr"/>
                      <a:r>
                        <a:rPr lang="en-ZA" sz="1800" dirty="0">
                          <a:latin typeface="Arial" charset="0"/>
                          <a:cs typeface="Arial" charset="0"/>
                        </a:rPr>
                        <a:t>FREQUENCY AND TIME</a:t>
                      </a:r>
                    </a:p>
                  </a:txBody>
                  <a:tcPr marT="45718" marB="45718">
                    <a:solidFill>
                      <a:schemeClr val="accent6"/>
                    </a:solidFill>
                  </a:tcPr>
                </a:tc>
                <a:extLst>
                  <a:ext uri="{0D108BD9-81ED-4DB2-BD59-A6C34878D82A}">
                    <a16:rowId xmlns:a16="http://schemas.microsoft.com/office/drawing/2014/main" val="10000"/>
                  </a:ext>
                </a:extLst>
              </a:tr>
              <a:tr h="386864">
                <a:tc>
                  <a:txBody>
                    <a:bodyPr/>
                    <a:lstStyle/>
                    <a:p>
                      <a:r>
                        <a:rPr lang="en-ZA" sz="1200" b="1" dirty="0">
                          <a:solidFill>
                            <a:schemeClr val="tx1"/>
                          </a:solidFill>
                          <a:latin typeface="Arial" charset="0"/>
                          <a:cs typeface="Arial" charset="0"/>
                        </a:rPr>
                        <a:t>IMC ON DISASTERS at National level </a:t>
                      </a:r>
                    </a:p>
                  </a:txBody>
                  <a:tcPr marT="45718" marB="45718">
                    <a:solidFill>
                      <a:schemeClr val="accent6"/>
                    </a:solidFill>
                  </a:tcPr>
                </a:tc>
                <a:tc>
                  <a:txBody>
                    <a:bodyPr/>
                    <a:lstStyle/>
                    <a:p>
                      <a:r>
                        <a:rPr lang="en-ZA" sz="1200" b="1" dirty="0">
                          <a:solidFill>
                            <a:schemeClr val="tx1"/>
                          </a:solidFill>
                          <a:latin typeface="Arial" charset="0"/>
                          <a:cs typeface="Arial" charset="0"/>
                        </a:rPr>
                        <a:t>Minister of COGTA and all relevant Ministers </a:t>
                      </a:r>
                    </a:p>
                  </a:txBody>
                  <a:tcPr marT="45718" marB="45718">
                    <a:solidFill>
                      <a:schemeClr val="accent6"/>
                    </a:solidFill>
                  </a:tcPr>
                </a:tc>
                <a:tc>
                  <a:txBody>
                    <a:bodyPr/>
                    <a:lstStyle/>
                    <a:p>
                      <a:pPr algn="ctr"/>
                      <a:r>
                        <a:rPr lang="en-ZA" sz="1200" b="1" dirty="0">
                          <a:solidFill>
                            <a:schemeClr val="tx1"/>
                          </a:solidFill>
                          <a:latin typeface="Arial" charset="0"/>
                          <a:cs typeface="Arial" charset="0"/>
                        </a:rPr>
                        <a:t>Once a week or as required </a:t>
                      </a:r>
                    </a:p>
                  </a:txBody>
                  <a:tcPr marT="45718" marB="45718">
                    <a:solidFill>
                      <a:schemeClr val="accent6"/>
                    </a:solidFill>
                  </a:tcPr>
                </a:tc>
                <a:extLst>
                  <a:ext uri="{0D108BD9-81ED-4DB2-BD59-A6C34878D82A}">
                    <a16:rowId xmlns:a16="http://schemas.microsoft.com/office/drawing/2014/main" val="10001"/>
                  </a:ext>
                </a:extLst>
              </a:tr>
              <a:tr h="461433">
                <a:tc>
                  <a:txBody>
                    <a:bodyPr/>
                    <a:lstStyle/>
                    <a:p>
                      <a:r>
                        <a:rPr lang="en-ZA" sz="1200" dirty="0">
                          <a:latin typeface="Arial" charset="0"/>
                          <a:cs typeface="Arial" charset="0"/>
                        </a:rPr>
                        <a:t>IMC ON DISASTERS AT PROVINCIAL LEVEL </a:t>
                      </a:r>
                    </a:p>
                  </a:txBody>
                  <a:tcPr marT="45718" marB="45718">
                    <a:solidFill>
                      <a:schemeClr val="accent6"/>
                    </a:solidFill>
                  </a:tcPr>
                </a:tc>
                <a:tc>
                  <a:txBody>
                    <a:bodyPr/>
                    <a:lstStyle/>
                    <a:p>
                      <a:r>
                        <a:rPr lang="en-ZA" sz="1200" dirty="0">
                          <a:latin typeface="Arial" charset="0"/>
                          <a:cs typeface="Arial" charset="0"/>
                        </a:rPr>
                        <a:t>MEC for COGTA  and relevant ministers </a:t>
                      </a:r>
                    </a:p>
                  </a:txBody>
                  <a:tcPr marT="45718" marB="45718">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ZA" sz="1200" dirty="0">
                          <a:latin typeface="Arial" charset="0"/>
                          <a:cs typeface="Arial" charset="0"/>
                        </a:rPr>
                        <a:t>Daily at 7.30am or 7pm </a:t>
                      </a:r>
                    </a:p>
                    <a:p>
                      <a:pPr algn="ctr"/>
                      <a:endParaRPr lang="en-ZA" sz="1200" dirty="0">
                        <a:latin typeface="Arial" charset="0"/>
                        <a:cs typeface="Arial" charset="0"/>
                      </a:endParaRPr>
                    </a:p>
                  </a:txBody>
                  <a:tcPr marT="45718" marB="45718">
                    <a:solidFill>
                      <a:schemeClr val="accent6"/>
                    </a:solidFill>
                  </a:tcPr>
                </a:tc>
                <a:extLst>
                  <a:ext uri="{0D108BD9-81ED-4DB2-BD59-A6C34878D82A}">
                    <a16:rowId xmlns:a16="http://schemas.microsoft.com/office/drawing/2014/main" val="10002"/>
                  </a:ext>
                </a:extLst>
              </a:tr>
              <a:tr h="461433">
                <a:tc>
                  <a:txBody>
                    <a:bodyPr/>
                    <a:lstStyle/>
                    <a:p>
                      <a:r>
                        <a:rPr lang="en-ZA" sz="1200" b="1" dirty="0">
                          <a:solidFill>
                            <a:schemeClr val="tx1"/>
                          </a:solidFill>
                          <a:latin typeface="Arial" charset="0"/>
                          <a:cs typeface="Arial" charset="0"/>
                        </a:rPr>
                        <a:t>Technical and Political Clusters as per PEC </a:t>
                      </a:r>
                    </a:p>
                  </a:txBody>
                  <a:tcPr marT="45718" marB="45718">
                    <a:solidFill>
                      <a:schemeClr val="accent6"/>
                    </a:solidFill>
                  </a:tcPr>
                </a:tc>
                <a:tc>
                  <a:txBody>
                    <a:bodyPr/>
                    <a:lstStyle/>
                    <a:p>
                      <a:r>
                        <a:rPr lang="en-ZA" sz="1200" b="1" dirty="0">
                          <a:solidFill>
                            <a:schemeClr val="tx1"/>
                          </a:solidFill>
                          <a:latin typeface="Arial" charset="0"/>
                          <a:cs typeface="Arial" charset="0"/>
                        </a:rPr>
                        <a:t>Relevant </a:t>
                      </a:r>
                      <a:r>
                        <a:rPr lang="en-ZA" sz="1200" b="1" dirty="0" err="1">
                          <a:solidFill>
                            <a:schemeClr val="tx1"/>
                          </a:solidFill>
                          <a:latin typeface="Arial" charset="0"/>
                          <a:cs typeface="Arial" charset="0"/>
                        </a:rPr>
                        <a:t>Mecs</a:t>
                      </a:r>
                      <a:r>
                        <a:rPr lang="en-ZA" sz="1200" b="1" dirty="0">
                          <a:solidFill>
                            <a:schemeClr val="tx1"/>
                          </a:solidFill>
                          <a:latin typeface="Arial" charset="0"/>
                          <a:cs typeface="Arial" charset="0"/>
                        </a:rPr>
                        <a:t> and HODs as appointed by the Premier </a:t>
                      </a:r>
                    </a:p>
                  </a:txBody>
                  <a:tcPr marT="45718" marB="45718">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ZA" sz="1200" b="1" dirty="0">
                          <a:solidFill>
                            <a:schemeClr val="tx1"/>
                          </a:solidFill>
                          <a:latin typeface="Arial" charset="0"/>
                          <a:cs typeface="Arial" charset="0"/>
                        </a:rPr>
                        <a:t>As required/ Daily/Weekly</a:t>
                      </a:r>
                    </a:p>
                    <a:p>
                      <a:pPr algn="ctr"/>
                      <a:endParaRPr lang="en-ZA" sz="1200" b="1" dirty="0">
                        <a:solidFill>
                          <a:schemeClr val="tx1"/>
                        </a:solidFill>
                        <a:latin typeface="Arial" charset="0"/>
                        <a:cs typeface="Arial" charset="0"/>
                      </a:endParaRPr>
                    </a:p>
                  </a:txBody>
                  <a:tcPr marT="45718" marB="45718">
                    <a:solidFill>
                      <a:schemeClr val="accent6"/>
                    </a:solidFill>
                  </a:tcPr>
                </a:tc>
                <a:extLst>
                  <a:ext uri="{0D108BD9-81ED-4DB2-BD59-A6C34878D82A}">
                    <a16:rowId xmlns:a16="http://schemas.microsoft.com/office/drawing/2014/main" val="10003"/>
                  </a:ext>
                </a:extLst>
              </a:tr>
              <a:tr h="46143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a:solidFill>
                            <a:schemeClr val="tx1"/>
                          </a:solidFill>
                          <a:latin typeface="Arial" charset="0"/>
                          <a:cs typeface="Arial" charset="0"/>
                        </a:rPr>
                        <a:t>Nat JOINTS </a:t>
                      </a:r>
                      <a:endParaRPr lang="en-ZA" sz="1200" dirty="0">
                        <a:solidFill>
                          <a:schemeClr val="tx1"/>
                        </a:solidFill>
                        <a:latin typeface="Arial" charset="0"/>
                        <a:cs typeface="Arial" charset="0"/>
                      </a:endParaRPr>
                    </a:p>
                    <a:p>
                      <a:endParaRPr lang="en-ZA" sz="1200" dirty="0">
                        <a:solidFill>
                          <a:schemeClr val="tx1"/>
                        </a:solidFill>
                        <a:latin typeface="Arial" charset="0"/>
                        <a:cs typeface="Arial" charset="0"/>
                      </a:endParaRPr>
                    </a:p>
                  </a:txBody>
                  <a:tcPr marT="45718" marB="45718">
                    <a:solidFill>
                      <a:schemeClr val="accent6"/>
                    </a:solidFill>
                  </a:tcPr>
                </a:tc>
                <a:tc>
                  <a:txBody>
                    <a:bodyPr/>
                    <a:lstStyle/>
                    <a:p>
                      <a:r>
                        <a:rPr lang="en-AU" altLang="en-ZA" sz="1200" dirty="0">
                          <a:solidFill>
                            <a:schemeClr val="tx1"/>
                          </a:solidFill>
                          <a:latin typeface="Arial" charset="0"/>
                          <a:cs typeface="Arial" charset="0"/>
                        </a:rPr>
                        <a:t>SAPS </a:t>
                      </a:r>
                    </a:p>
                  </a:txBody>
                  <a:tcPr marT="45718" marB="45718">
                    <a:solidFill>
                      <a:schemeClr val="accent6"/>
                    </a:solidFill>
                  </a:tcPr>
                </a:tc>
                <a:tc>
                  <a:txBody>
                    <a:bodyPr/>
                    <a:lstStyle/>
                    <a:p>
                      <a:pPr algn="ctr"/>
                      <a:r>
                        <a:rPr lang="en-ZA" sz="1200" dirty="0">
                          <a:solidFill>
                            <a:schemeClr val="tx1"/>
                          </a:solidFill>
                          <a:latin typeface="Arial" charset="0"/>
                          <a:cs typeface="Arial" charset="0"/>
                        </a:rPr>
                        <a:t>Weekly or As required</a:t>
                      </a:r>
                    </a:p>
                  </a:txBody>
                  <a:tcPr marT="45718" marB="45718">
                    <a:solidFill>
                      <a:schemeClr val="accent6"/>
                    </a:solidFill>
                  </a:tcPr>
                </a:tc>
                <a:extLst>
                  <a:ext uri="{0D108BD9-81ED-4DB2-BD59-A6C34878D82A}">
                    <a16:rowId xmlns:a16="http://schemas.microsoft.com/office/drawing/2014/main" val="10004"/>
                  </a:ext>
                </a:extLst>
              </a:tr>
              <a:tr h="457196">
                <a:tc>
                  <a:txBody>
                    <a:bodyPr/>
                    <a:lstStyle/>
                    <a:p>
                      <a:r>
                        <a:rPr lang="en-US" sz="1200" dirty="0">
                          <a:solidFill>
                            <a:schemeClr val="tx1"/>
                          </a:solidFill>
                          <a:latin typeface="Arial" charset="0"/>
                          <a:cs typeface="Arial" charset="0"/>
                        </a:rPr>
                        <a:t>National Joint Floods Coordinating Committee NJFCC</a:t>
                      </a:r>
                      <a:endParaRPr lang="en-ZA" sz="1200" dirty="0">
                        <a:solidFill>
                          <a:schemeClr val="tx1"/>
                        </a:solidFill>
                        <a:latin typeface="Arial" charset="0"/>
                        <a:cs typeface="Arial" charset="0"/>
                      </a:endParaRPr>
                    </a:p>
                  </a:txBody>
                  <a:tcPr marT="45718" marB="45718">
                    <a:solidFill>
                      <a:schemeClr val="accent6"/>
                    </a:solidFill>
                  </a:tcPr>
                </a:tc>
                <a:tc>
                  <a:txBody>
                    <a:bodyPr/>
                    <a:lstStyle/>
                    <a:p>
                      <a:r>
                        <a:rPr lang="en-AU" altLang="en-ZA" sz="1200" dirty="0">
                          <a:solidFill>
                            <a:schemeClr val="tx1"/>
                          </a:solidFill>
                          <a:latin typeface="Arial" charset="0"/>
                          <a:cs typeface="Arial" charset="0"/>
                        </a:rPr>
                        <a:t>DG at DCOG </a:t>
                      </a:r>
                      <a:r>
                        <a:rPr lang="en-ZA" sz="1200" dirty="0">
                          <a:solidFill>
                            <a:schemeClr val="tx1"/>
                          </a:solidFill>
                          <a:latin typeface="Arial" charset="0"/>
                          <a:cs typeface="Arial" charset="0"/>
                        </a:rPr>
                        <a:t>  and attended by DGs and workstream leaders </a:t>
                      </a:r>
                    </a:p>
                  </a:txBody>
                  <a:tcPr marT="45718" marB="45718">
                    <a:solidFill>
                      <a:schemeClr val="accent6"/>
                    </a:solidFill>
                  </a:tcPr>
                </a:tc>
                <a:tc>
                  <a:txBody>
                    <a:bodyPr/>
                    <a:lstStyle/>
                    <a:p>
                      <a:pPr algn="ctr"/>
                      <a:r>
                        <a:rPr lang="en-ZA" sz="1200" dirty="0">
                          <a:solidFill>
                            <a:schemeClr val="tx1"/>
                          </a:solidFill>
                          <a:latin typeface="Arial" charset="0"/>
                          <a:cs typeface="Arial" charset="0"/>
                        </a:rPr>
                        <a:t>As</a:t>
                      </a:r>
                      <a:r>
                        <a:rPr lang="en-ZA" sz="1200" baseline="0" dirty="0">
                          <a:solidFill>
                            <a:schemeClr val="tx1"/>
                          </a:solidFill>
                          <a:latin typeface="Arial" charset="0"/>
                          <a:cs typeface="Arial" charset="0"/>
                        </a:rPr>
                        <a:t> required and at 5pm </a:t>
                      </a:r>
                      <a:endParaRPr lang="en-ZA" sz="1200" dirty="0">
                        <a:solidFill>
                          <a:schemeClr val="tx1"/>
                        </a:solidFill>
                        <a:latin typeface="Arial" charset="0"/>
                        <a:cs typeface="Arial" charset="0"/>
                      </a:endParaRPr>
                    </a:p>
                  </a:txBody>
                  <a:tcPr marT="45718" marB="45718">
                    <a:solidFill>
                      <a:schemeClr val="accent6"/>
                    </a:solidFill>
                  </a:tcPr>
                </a:tc>
                <a:extLst>
                  <a:ext uri="{0D108BD9-81ED-4DB2-BD59-A6C34878D82A}">
                    <a16:rowId xmlns:a16="http://schemas.microsoft.com/office/drawing/2014/main" val="10005"/>
                  </a:ext>
                </a:extLst>
              </a:tr>
              <a:tr h="461433">
                <a:tc>
                  <a:txBody>
                    <a:bodyPr/>
                    <a:lstStyle/>
                    <a:p>
                      <a:r>
                        <a:rPr lang="en-ZA" sz="1200" dirty="0">
                          <a:solidFill>
                            <a:schemeClr val="tx1"/>
                          </a:solidFill>
                          <a:latin typeface="Arial" charset="0"/>
                          <a:cs typeface="Arial" charset="0"/>
                        </a:rPr>
                        <a:t>NJFCC Workstreams </a:t>
                      </a:r>
                    </a:p>
                  </a:txBody>
                  <a:tcPr marT="45718" marB="45718">
                    <a:solidFill>
                      <a:schemeClr val="accent6"/>
                    </a:solidFill>
                  </a:tcPr>
                </a:tc>
                <a:tc>
                  <a:txBody>
                    <a:bodyPr/>
                    <a:lstStyle/>
                    <a:p>
                      <a:r>
                        <a:rPr lang="en-ZA" sz="1200" dirty="0">
                          <a:solidFill>
                            <a:schemeClr val="tx1"/>
                          </a:solidFill>
                          <a:latin typeface="Arial" charset="0"/>
                          <a:cs typeface="Arial" charset="0"/>
                        </a:rPr>
                        <a:t>Relevant </a:t>
                      </a:r>
                      <a:r>
                        <a:rPr lang="en-AU" altLang="en-ZA" sz="1200" dirty="0">
                          <a:solidFill>
                            <a:schemeClr val="tx1"/>
                          </a:solidFill>
                          <a:latin typeface="Arial" charset="0"/>
                          <a:cs typeface="Arial" charset="0"/>
                        </a:rPr>
                        <a:t>Workstream leaders </a:t>
                      </a:r>
                      <a:r>
                        <a:rPr lang="en-ZA" sz="1200" dirty="0">
                          <a:solidFill>
                            <a:schemeClr val="tx1"/>
                          </a:solidFill>
                          <a:latin typeface="Arial" charset="0"/>
                          <a:cs typeface="Arial" charset="0"/>
                        </a:rPr>
                        <a:t> at National Level </a:t>
                      </a:r>
                    </a:p>
                  </a:txBody>
                  <a:tcPr marT="45718" marB="45718">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ZA" sz="1200" dirty="0">
                          <a:solidFill>
                            <a:schemeClr val="tx1"/>
                          </a:solidFill>
                          <a:latin typeface="Arial" charset="0"/>
                          <a:cs typeface="Arial" charset="0"/>
                        </a:rPr>
                        <a:t>Weekly or As required</a:t>
                      </a:r>
                    </a:p>
                    <a:p>
                      <a:pPr algn="ctr"/>
                      <a:endParaRPr lang="en-ZA" sz="1200" dirty="0">
                        <a:solidFill>
                          <a:schemeClr val="tx1"/>
                        </a:solidFill>
                        <a:latin typeface="Arial" charset="0"/>
                        <a:cs typeface="Arial" charset="0"/>
                      </a:endParaRPr>
                    </a:p>
                  </a:txBody>
                  <a:tcPr marT="45718" marB="45718">
                    <a:solidFill>
                      <a:schemeClr val="accent6"/>
                    </a:solidFill>
                  </a:tcPr>
                </a:tc>
                <a:extLst>
                  <a:ext uri="{0D108BD9-81ED-4DB2-BD59-A6C34878D82A}">
                    <a16:rowId xmlns:a16="http://schemas.microsoft.com/office/drawing/2014/main" val="10006"/>
                  </a:ext>
                </a:extLst>
              </a:tr>
              <a:tr h="461433">
                <a:tc>
                  <a:txBody>
                    <a:bodyPr/>
                    <a:lstStyle/>
                    <a:p>
                      <a:r>
                        <a:rPr lang="en-US" sz="1200" dirty="0" err="1">
                          <a:solidFill>
                            <a:schemeClr val="tx1"/>
                          </a:solidFill>
                          <a:latin typeface="Arial" charset="0"/>
                          <a:cs typeface="Arial" charset="0"/>
                        </a:rPr>
                        <a:t>ProvJOCOM</a:t>
                      </a:r>
                      <a:endParaRPr lang="en-ZA" sz="1200" dirty="0">
                        <a:solidFill>
                          <a:schemeClr val="tx1"/>
                        </a:solidFill>
                        <a:latin typeface="Arial" charset="0"/>
                        <a:cs typeface="Arial" charset="0"/>
                      </a:endParaRPr>
                    </a:p>
                  </a:txBody>
                  <a:tcPr marT="45718" marB="45718">
                    <a:solidFill>
                      <a:schemeClr val="accent6"/>
                    </a:solidFill>
                  </a:tcPr>
                </a:tc>
                <a:tc>
                  <a:txBody>
                    <a:bodyPr/>
                    <a:lstStyle/>
                    <a:p>
                      <a:r>
                        <a:rPr lang="en-ZA" sz="1200" dirty="0">
                          <a:solidFill>
                            <a:schemeClr val="tx1"/>
                          </a:solidFill>
                          <a:latin typeface="Arial" charset="0"/>
                          <a:cs typeface="Arial" charset="0"/>
                        </a:rPr>
                        <a:t>HOD COGTA and Provincial Commissioner with attendance of entity CEOs,  HODs and DGs at both local and national level </a:t>
                      </a:r>
                      <a:r>
                        <a:rPr lang="en-AU" altLang="en-ZA" sz="1200" dirty="0">
                          <a:solidFill>
                            <a:schemeClr val="tx1"/>
                          </a:solidFill>
                          <a:latin typeface="Arial" charset="0"/>
                          <a:cs typeface="Arial" charset="0"/>
                        </a:rPr>
                        <a:t>and affected municpallitirs </a:t>
                      </a:r>
                    </a:p>
                  </a:txBody>
                  <a:tcPr marT="45718" marB="45718">
                    <a:solidFill>
                      <a:schemeClr val="accent6"/>
                    </a:solidFill>
                  </a:tcPr>
                </a:tc>
                <a:tc>
                  <a:txBody>
                    <a:bodyPr/>
                    <a:lstStyle/>
                    <a:p>
                      <a:pPr algn="ctr"/>
                      <a:r>
                        <a:rPr lang="en-ZA" sz="1200" dirty="0">
                          <a:solidFill>
                            <a:schemeClr val="tx1"/>
                          </a:solidFill>
                          <a:latin typeface="Arial" charset="0"/>
                          <a:cs typeface="Arial" charset="0"/>
                        </a:rPr>
                        <a:t>Daily at 1600 hrs</a:t>
                      </a:r>
                    </a:p>
                  </a:txBody>
                  <a:tcPr marT="45718" marB="45718">
                    <a:solidFill>
                      <a:schemeClr val="accent6"/>
                    </a:solidFill>
                  </a:tcPr>
                </a:tc>
                <a:extLst>
                  <a:ext uri="{0D108BD9-81ED-4DB2-BD59-A6C34878D82A}">
                    <a16:rowId xmlns:a16="http://schemas.microsoft.com/office/drawing/2014/main" val="10007"/>
                  </a:ext>
                </a:extLst>
              </a:tr>
              <a:tr h="463849">
                <a:tc>
                  <a:txBody>
                    <a:bodyPr/>
                    <a:lstStyle/>
                    <a:p>
                      <a:r>
                        <a:rPr lang="en-US" sz="1200" dirty="0" err="1">
                          <a:latin typeface="Arial" charset="0"/>
                          <a:cs typeface="Arial" charset="0"/>
                        </a:rPr>
                        <a:t>ProvJOC</a:t>
                      </a:r>
                      <a:endParaRPr lang="en-ZA" sz="1200" dirty="0">
                        <a:latin typeface="Arial" charset="0"/>
                        <a:cs typeface="Arial" charset="0"/>
                      </a:endParaRPr>
                    </a:p>
                  </a:txBody>
                  <a:tcPr marT="45718" marB="45718">
                    <a:solidFill>
                      <a:schemeClr val="accent6"/>
                    </a:solidFill>
                  </a:tcPr>
                </a:tc>
                <a:tc>
                  <a:txBody>
                    <a:bodyPr/>
                    <a:lstStyle/>
                    <a:p>
                      <a:r>
                        <a:rPr lang="en-ZA" sz="1200" dirty="0">
                          <a:latin typeface="Arial" charset="0"/>
                          <a:cs typeface="Arial" charset="0"/>
                        </a:rPr>
                        <a:t>Head of the PDMC and attended by all government departments, municipalities and civic organisations at operational level </a:t>
                      </a:r>
                    </a:p>
                  </a:txBody>
                  <a:tcPr marT="45718" marB="45718">
                    <a:solidFill>
                      <a:schemeClr val="accent6"/>
                    </a:solidFill>
                  </a:tcPr>
                </a:tc>
                <a:tc>
                  <a:txBody>
                    <a:bodyPr/>
                    <a:lstStyle/>
                    <a:p>
                      <a:pPr algn="ctr"/>
                      <a:r>
                        <a:rPr lang="en-ZA" sz="1200" dirty="0">
                          <a:latin typeface="Arial" charset="0"/>
                          <a:cs typeface="Arial" charset="0"/>
                        </a:rPr>
                        <a:t>Daily at 11.00 </a:t>
                      </a:r>
                    </a:p>
                  </a:txBody>
                  <a:tcPr marT="45718" marB="45718">
                    <a:solidFill>
                      <a:schemeClr val="accent6"/>
                    </a:solidFill>
                  </a:tcPr>
                </a:tc>
                <a:extLst>
                  <a:ext uri="{0D108BD9-81ED-4DB2-BD59-A6C34878D82A}">
                    <a16:rowId xmlns:a16="http://schemas.microsoft.com/office/drawing/2014/main" val="10008"/>
                  </a:ext>
                </a:extLst>
              </a:tr>
              <a:tr h="514884">
                <a:tc>
                  <a:txBody>
                    <a:bodyPr/>
                    <a:lstStyle/>
                    <a:p>
                      <a:r>
                        <a:rPr lang="en-ZA" sz="1200" dirty="0">
                          <a:latin typeface="Arial" charset="0"/>
                          <a:cs typeface="Arial" charset="0"/>
                        </a:rPr>
                        <a:t>Municipal JOC</a:t>
                      </a:r>
                    </a:p>
                  </a:txBody>
                  <a:tcPr marT="45718" marB="45718">
                    <a:solidFill>
                      <a:schemeClr val="accent6"/>
                    </a:solidFill>
                  </a:tcPr>
                </a:tc>
                <a:tc>
                  <a:txBody>
                    <a:bodyPr/>
                    <a:lstStyle/>
                    <a:p>
                      <a:r>
                        <a:rPr lang="en-ZA" sz="1200" dirty="0">
                          <a:latin typeface="Arial" charset="0"/>
                          <a:cs typeface="Arial" charset="0"/>
                        </a:rPr>
                        <a:t>Head of the DDMC or LDMC and attended by all government departments at district level, local municipalities and civic organisations at operational level </a:t>
                      </a:r>
                    </a:p>
                  </a:txBody>
                  <a:tcPr marT="45718" marB="45718">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ZA" sz="1200" dirty="0">
                          <a:latin typeface="Arial" charset="0"/>
                          <a:cs typeface="Arial" charset="0"/>
                        </a:rPr>
                        <a:t>As required/ Daily/Weekly</a:t>
                      </a:r>
                    </a:p>
                    <a:p>
                      <a:pPr algn="ctr"/>
                      <a:endParaRPr lang="en-ZA" sz="1200" dirty="0">
                        <a:latin typeface="Arial" charset="0"/>
                        <a:cs typeface="Arial" charset="0"/>
                      </a:endParaRPr>
                    </a:p>
                  </a:txBody>
                  <a:tcPr marT="45718" marB="45718">
                    <a:solidFill>
                      <a:schemeClr val="accent6"/>
                    </a:solidFill>
                  </a:tcPr>
                </a:tc>
                <a:extLst>
                  <a:ext uri="{0D108BD9-81ED-4DB2-BD59-A6C34878D82A}">
                    <a16:rowId xmlns:a16="http://schemas.microsoft.com/office/drawing/2014/main" val="10009"/>
                  </a:ext>
                </a:extLst>
              </a:tr>
              <a:tr h="471275">
                <a:tc>
                  <a:txBody>
                    <a:bodyPr/>
                    <a:lstStyle/>
                    <a:p>
                      <a:r>
                        <a:rPr lang="en-ZA" sz="1200" dirty="0">
                          <a:latin typeface="Arial" charset="0"/>
                          <a:cs typeface="Arial" charset="0"/>
                        </a:rPr>
                        <a:t>OSS/DDM structures</a:t>
                      </a:r>
                    </a:p>
                  </a:txBody>
                  <a:tcPr marT="45718" marB="45718">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ZA" sz="1200" dirty="0">
                          <a:latin typeface="Arial" charset="0"/>
                          <a:cs typeface="Arial" charset="0"/>
                        </a:rPr>
                        <a:t>MEC / HOD Champion </a:t>
                      </a:r>
                    </a:p>
                    <a:p>
                      <a:pPr marL="0" marR="0" lvl="0" indent="0" algn="l" defTabSz="914400" rtl="0" eaLnBrk="1" fontAlgn="auto" latinLnBrk="0" hangingPunct="1">
                        <a:lnSpc>
                          <a:spcPct val="100000"/>
                        </a:lnSpc>
                        <a:spcBef>
                          <a:spcPts val="0"/>
                        </a:spcBef>
                        <a:spcAft>
                          <a:spcPts val="0"/>
                        </a:spcAft>
                        <a:buClrTx/>
                        <a:buSzTx/>
                        <a:buFontTx/>
                        <a:buNone/>
                        <a:defRPr/>
                      </a:pPr>
                      <a:r>
                        <a:rPr lang="en-ZA" sz="1200" dirty="0">
                          <a:latin typeface="Arial" charset="0"/>
                          <a:cs typeface="Arial" charset="0"/>
                        </a:rPr>
                        <a:t>District Mayor/MM </a:t>
                      </a:r>
                    </a:p>
                  </a:txBody>
                  <a:tcPr marT="45718" marB="45718">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ZA" sz="1200" dirty="0">
                          <a:latin typeface="Arial" charset="0"/>
                          <a:cs typeface="Arial" charset="0"/>
                        </a:rPr>
                        <a:t>Weekly in worst affected districts or As required</a:t>
                      </a:r>
                    </a:p>
                  </a:txBody>
                  <a:tcPr marT="45718" marB="45718">
                    <a:solidFill>
                      <a:schemeClr val="accent6"/>
                    </a:solidFill>
                  </a:tcPr>
                </a:tc>
                <a:extLst>
                  <a:ext uri="{0D108BD9-81ED-4DB2-BD59-A6C34878D82A}">
                    <a16:rowId xmlns:a16="http://schemas.microsoft.com/office/drawing/2014/main" val="10010"/>
                  </a:ext>
                </a:extLst>
              </a:tr>
              <a:tr h="668151">
                <a:tc>
                  <a:txBody>
                    <a:bodyPr/>
                    <a:lstStyle/>
                    <a:p>
                      <a:r>
                        <a:rPr lang="en-ZA" sz="1200" dirty="0">
                          <a:latin typeface="Arial" charset="0"/>
                          <a:cs typeface="Arial" charset="0"/>
                        </a:rPr>
                        <a:t>War rooms </a:t>
                      </a:r>
                    </a:p>
                  </a:txBody>
                  <a:tcPr marT="45718" marB="45718">
                    <a:solidFill>
                      <a:schemeClr val="accent6"/>
                    </a:solidFill>
                  </a:tcPr>
                </a:tc>
                <a:tc>
                  <a:txBody>
                    <a:bodyPr/>
                    <a:lstStyle/>
                    <a:p>
                      <a:r>
                        <a:rPr lang="en-ZA" sz="1200" dirty="0">
                          <a:latin typeface="Arial" charset="0"/>
                          <a:cs typeface="Arial" charset="0"/>
                        </a:rPr>
                        <a:t>LTT Chairs and OSS/DDM members </a:t>
                      </a:r>
                    </a:p>
                  </a:txBody>
                  <a:tcPr marT="45718" marB="45718">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ZA" sz="1200" dirty="0">
                          <a:latin typeface="Arial" charset="0"/>
                          <a:cs typeface="Arial" charset="0"/>
                        </a:rPr>
                        <a:t>As required/ Daily/Weekly</a:t>
                      </a:r>
                    </a:p>
                    <a:p>
                      <a:pPr algn="ctr"/>
                      <a:endParaRPr lang="en-ZA" sz="1200" dirty="0">
                        <a:latin typeface="Arial" charset="0"/>
                        <a:cs typeface="Arial" charset="0"/>
                      </a:endParaRPr>
                    </a:p>
                  </a:txBody>
                  <a:tcPr marT="45718" marB="45718">
                    <a:solidFill>
                      <a:schemeClr val="accent6"/>
                    </a:solidFill>
                  </a:tcPr>
                </a:tc>
                <a:extLst>
                  <a:ext uri="{0D108BD9-81ED-4DB2-BD59-A6C34878D82A}">
                    <a16:rowId xmlns:a16="http://schemas.microsoft.com/office/drawing/2014/main" val="10011"/>
                  </a:ext>
                </a:extLst>
              </a:tr>
            </a:tbl>
          </a:graphicData>
        </a:graphic>
      </p:graphicFrame>
    </p:spTree>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ustomShape 1">
            <a:extLst>
              <a:ext uri="{FF2B5EF4-FFF2-40B4-BE49-F238E27FC236}">
                <a16:creationId xmlns:a16="http://schemas.microsoft.com/office/drawing/2014/main" id="{479803F2-1436-2DA5-2E2F-C05FF2ECEC21}"/>
              </a:ext>
            </a:extLst>
          </p:cNvPr>
          <p:cNvSpPr/>
          <p:nvPr/>
        </p:nvSpPr>
        <p:spPr>
          <a:xfrm>
            <a:off x="8077200" y="5624513"/>
            <a:ext cx="2132013" cy="27305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eaLnBrk="1" hangingPunct="1">
              <a:buFont typeface="Arial" panose="020B0604020202020204" pitchFamily="34" charset="0"/>
              <a:buNone/>
            </a:pPr>
            <a:fld id="{01B84133-C43C-4D02-9A69-BA829D8B9FFA}" type="slidenum">
              <a:rPr altLang="en-US" sz="1200" noProof="1">
                <a:solidFill>
                  <a:srgbClr val="FFFFFF"/>
                </a:solidFill>
                <a:latin typeface="Calibri" panose="020F0502020204030204" pitchFamily="34" charset="0"/>
                <a:sym typeface="+mn-ea"/>
              </a:rPr>
              <a:pPr algn="r" eaLnBrk="1" hangingPunct="1">
                <a:buFont typeface="Arial" panose="020B0604020202020204" pitchFamily="34" charset="0"/>
                <a:buNone/>
              </a:pPr>
              <a:t>8</a:t>
            </a:fld>
            <a:endParaRPr lang="en-ZA" altLang="en-US" sz="1200" noProof="1">
              <a:solidFill>
                <a:srgbClr val="FFFFFF"/>
              </a:solidFill>
              <a:latin typeface="Calibri" panose="020F0502020204030204" pitchFamily="34" charset="0"/>
              <a:sym typeface="+mn-ea"/>
            </a:endParaRPr>
          </a:p>
        </p:txBody>
      </p:sp>
      <p:sp>
        <p:nvSpPr>
          <p:cNvPr id="172" name="CustomShape 3">
            <a:extLst>
              <a:ext uri="{FF2B5EF4-FFF2-40B4-BE49-F238E27FC236}">
                <a16:creationId xmlns:a16="http://schemas.microsoft.com/office/drawing/2014/main" id="{6B65489B-8E43-3017-6C56-34BE24CBB3E5}"/>
              </a:ext>
            </a:extLst>
          </p:cNvPr>
          <p:cNvSpPr/>
          <p:nvPr/>
        </p:nvSpPr>
        <p:spPr>
          <a:xfrm>
            <a:off x="1558925" y="5692775"/>
            <a:ext cx="2133600" cy="27305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lstStyle/>
          <a:p>
            <a:pPr eaLnBrk="1" hangingPunct="1">
              <a:buFont typeface="Arial" panose="020B0604020202020204" pitchFamily="34" charset="0"/>
              <a:buNone/>
              <a:defRPr/>
            </a:pPr>
            <a:endParaRPr lang="en-ZA" altLang="x-none" sz="900" noProof="1">
              <a:solidFill>
                <a:srgbClr val="000000"/>
              </a:solidFill>
              <a:latin typeface="Arial" charset="0"/>
              <a:ea typeface="DejaVu Sans"/>
            </a:endParaRPr>
          </a:p>
        </p:txBody>
      </p:sp>
      <p:pic>
        <p:nvPicPr>
          <p:cNvPr id="35844" name="Picture 6">
            <a:extLst>
              <a:ext uri="{FF2B5EF4-FFF2-40B4-BE49-F238E27FC236}">
                <a16:creationId xmlns:a16="http://schemas.microsoft.com/office/drawing/2014/main" id="{50F40C0E-778C-522A-6514-B385D42F1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09538"/>
            <a:ext cx="18430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 name="CustomShape 4">
            <a:extLst>
              <a:ext uri="{FF2B5EF4-FFF2-40B4-BE49-F238E27FC236}">
                <a16:creationId xmlns:a16="http://schemas.microsoft.com/office/drawing/2014/main" id="{FAD93CD4-CAE6-6F15-FEB8-71F76D58D05C}"/>
              </a:ext>
            </a:extLst>
          </p:cNvPr>
          <p:cNvSpPr/>
          <p:nvPr/>
        </p:nvSpPr>
        <p:spPr>
          <a:xfrm>
            <a:off x="2552700" y="142875"/>
            <a:ext cx="9405938" cy="628650"/>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67500" tIns="33750" rIns="67500" bIns="33750" anchor="ctr"/>
          <a:lstStyle/>
          <a:p>
            <a:pPr algn="ctr" eaLnBrk="1" hangingPunct="1">
              <a:buFont typeface="Arial" panose="020B0604020202020204" pitchFamily="34" charset="0"/>
              <a:buNone/>
              <a:defRPr/>
            </a:pPr>
            <a:r>
              <a:rPr sz="2400" b="1" noProof="1">
                <a:solidFill>
                  <a:srgbClr val="000000"/>
                </a:solidFill>
                <a:effectLst>
                  <a:outerShdw blurRad="38100" dist="38100" dir="2700000">
                    <a:srgbClr val="C0C0C0"/>
                  </a:outerShdw>
                </a:effectLst>
                <a:latin typeface="Arial" charset="0"/>
                <a:ea typeface="Arial" charset="0"/>
                <a:sym typeface="+mn-ea"/>
              </a:rPr>
              <a:t>DISASTER CLASSIFICATION AND DECLARATION</a:t>
            </a:r>
          </a:p>
        </p:txBody>
      </p:sp>
      <p:sp>
        <p:nvSpPr>
          <p:cNvPr id="175" name="CustomShape 5">
            <a:extLst>
              <a:ext uri="{FF2B5EF4-FFF2-40B4-BE49-F238E27FC236}">
                <a16:creationId xmlns:a16="http://schemas.microsoft.com/office/drawing/2014/main" id="{EE067A7D-4FB5-378A-C5BA-935A2EC23C5D}"/>
              </a:ext>
            </a:extLst>
          </p:cNvPr>
          <p:cNvSpPr/>
          <p:nvPr/>
        </p:nvSpPr>
        <p:spPr>
          <a:xfrm>
            <a:off x="334963" y="466725"/>
            <a:ext cx="11623675" cy="1614488"/>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lvl1pPr eaLnBrk="0" hangingPunct="0">
              <a:defRPr>
                <a:solidFill>
                  <a:schemeClr val="tx1"/>
                </a:solidFill>
                <a:latin typeface="Arial" panose="020B0604020202020204" pitchFamily="34" charset="0"/>
                <a:ea typeface="DejaVu Sans"/>
                <a:cs typeface="DejaVu Sans"/>
              </a:defRPr>
            </a:lvl1pPr>
            <a:lvl2pPr indent="457200" eaLnBrk="0" hangingPunct="0">
              <a:defRPr>
                <a:solidFill>
                  <a:schemeClr val="tx1"/>
                </a:solidFill>
                <a:latin typeface="Arial" panose="020B0604020202020204" pitchFamily="34" charset="0"/>
                <a:ea typeface="DejaVu Sans"/>
                <a:cs typeface="DejaVu Sans"/>
              </a:defRPr>
            </a:lvl2pPr>
            <a:lvl3pPr eaLnBrk="0" hangingPunct="0">
              <a:defRPr>
                <a:solidFill>
                  <a:schemeClr val="tx1"/>
                </a:solidFill>
                <a:latin typeface="Arial" panose="020B0604020202020204" pitchFamily="34" charset="0"/>
                <a:ea typeface="DejaVu Sans"/>
                <a:cs typeface="DejaVu Sans"/>
              </a:defRPr>
            </a:lvl3pPr>
            <a:lvl4pPr eaLnBrk="0" hangingPunct="0">
              <a:defRPr>
                <a:solidFill>
                  <a:schemeClr val="tx1"/>
                </a:solidFill>
                <a:latin typeface="Arial" panose="020B0604020202020204" pitchFamily="34" charset="0"/>
                <a:ea typeface="DejaVu Sans"/>
                <a:cs typeface="DejaVu Sans"/>
              </a:defRPr>
            </a:lvl4pPr>
            <a:lvl5pPr eaLnBrk="0" hangingPunct="0">
              <a:defRPr>
                <a:solidFill>
                  <a:schemeClr val="tx1"/>
                </a:solidFill>
                <a:latin typeface="Arial" panose="020B0604020202020204" pitchFamily="34" charset="0"/>
                <a:ea typeface="DejaVu Sans"/>
                <a:cs typeface="DejaVu Sans"/>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DejaVu Sans"/>
                <a:cs typeface="DejaVu Sans"/>
              </a:defRPr>
            </a:lvl9pPr>
          </a:lstStyle>
          <a:p>
            <a:pPr marL="0" lvl="1" indent="0" algn="just" eaLnBrk="1" hangingPunct="1">
              <a:buFont typeface="Arial" panose="020B0604020202020204" pitchFamily="34" charset="0"/>
              <a:buNone/>
              <a:defRPr/>
            </a:pPr>
            <a:endParaRPr lang="en-US" altLang="en-US" sz="2000">
              <a:solidFill>
                <a:srgbClr val="000000"/>
              </a:solidFill>
              <a:latin typeface="Century Gothic" panose="020B0502020202020204" pitchFamily="34" charset="0"/>
              <a:cs typeface="Arial" panose="020B0604020202020204" pitchFamily="34" charset="0"/>
            </a:endParaRPr>
          </a:p>
          <a:p>
            <a:pPr marL="0" lvl="1" indent="0" algn="just" eaLnBrk="1" hangingPunct="1">
              <a:lnSpc>
                <a:spcPct val="200000"/>
              </a:lnSpc>
              <a:buFont typeface="Arial" panose="020B0604020202020204" pitchFamily="34" charset="0"/>
              <a:buNone/>
              <a:defRPr/>
            </a:pPr>
            <a:r>
              <a:rPr lang="en-US" altLang="en-US" sz="2000">
                <a:solidFill>
                  <a:srgbClr val="000000"/>
                </a:solidFill>
                <a:latin typeface="Century Gothic" panose="020B0502020202020204" pitchFamily="34" charset="0"/>
                <a:cs typeface="Arial" panose="020B0604020202020204" pitchFamily="34" charset="0"/>
              </a:rPr>
              <a:t> </a:t>
            </a:r>
          </a:p>
          <a:p>
            <a:pPr marL="0" lvl="1" indent="0" algn="just" eaLnBrk="1" hangingPunct="1">
              <a:lnSpc>
                <a:spcPct val="200000"/>
              </a:lnSpc>
              <a:buFont typeface="Wingdings" panose="05000000000000000000" pitchFamily="2" charset="2"/>
              <a:buChar char="§"/>
              <a:defRPr/>
            </a:pPr>
            <a:endParaRPr lang="en-ZA" altLang="en-US" sz="2400">
              <a:solidFill>
                <a:srgbClr val="000000"/>
              </a:solidFill>
              <a:latin typeface="Calibri" panose="020F0502020204030204" pitchFamily="34" charset="0"/>
              <a:cs typeface="Arial" panose="020B0604020202020204" pitchFamily="34" charset="0"/>
            </a:endParaRPr>
          </a:p>
        </p:txBody>
      </p:sp>
      <p:pic>
        <p:nvPicPr>
          <p:cNvPr id="35847" name="Picture 8">
            <a:extLst>
              <a:ext uri="{FF2B5EF4-FFF2-40B4-BE49-F238E27FC236}">
                <a16:creationId xmlns:a16="http://schemas.microsoft.com/office/drawing/2014/main" id="{E7ACC953-F63A-BBBC-4066-73378987E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86" t="13788" r="16907" b="7230"/>
          <a:stretch>
            <a:fillRect/>
          </a:stretch>
        </p:blipFill>
        <p:spPr bwMode="auto">
          <a:xfrm>
            <a:off x="5737225" y="1095375"/>
            <a:ext cx="6224588"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Content Placeholder 2">
            <a:extLst>
              <a:ext uri="{FF2B5EF4-FFF2-40B4-BE49-F238E27FC236}">
                <a16:creationId xmlns:a16="http://schemas.microsoft.com/office/drawing/2014/main" id="{ECF8C231-15E1-341B-AE2F-18F12620964D}"/>
              </a:ext>
            </a:extLst>
          </p:cNvPr>
          <p:cNvSpPr txBox="1">
            <a:spLocks noChangeArrowheads="1"/>
          </p:cNvSpPr>
          <p:nvPr/>
        </p:nvSpPr>
        <p:spPr bwMode="auto">
          <a:xfrm>
            <a:off x="53975" y="1095375"/>
            <a:ext cx="5540375"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just" eaLnBrk="1" hangingPunct="1">
              <a:lnSpc>
                <a:spcPct val="150000"/>
              </a:lnSpc>
              <a:spcBef>
                <a:spcPts val="1000"/>
              </a:spcBef>
              <a:buFont typeface="Calibri Light" panose="020F0302020204030204" pitchFamily="34" charset="0"/>
              <a:buAutoNum type="arabicPeriod"/>
            </a:pPr>
            <a:r>
              <a:rPr lang="en-US" altLang="en-US" sz="1300">
                <a:latin typeface="Calibri" panose="020F0502020204030204" pitchFamily="34" charset="0"/>
              </a:rPr>
              <a:t>Upon the request by KZN Government, on 13 April 2022, the National Disaster Management Centre, classified  the flooding as a provincial disaster. This was done to ensure an effective response to these tragic events. </a:t>
            </a:r>
          </a:p>
          <a:p>
            <a:pPr algn="just" eaLnBrk="1" hangingPunct="1">
              <a:lnSpc>
                <a:spcPct val="150000"/>
              </a:lnSpc>
              <a:spcBef>
                <a:spcPts val="1000"/>
              </a:spcBef>
              <a:buFont typeface="Calibri Light" panose="020F0302020204030204" pitchFamily="34" charset="0"/>
              <a:buAutoNum type="arabicPeriod"/>
            </a:pPr>
            <a:r>
              <a:rPr lang="en-US" altLang="en-US" sz="1300">
                <a:latin typeface="Calibri" panose="020F0502020204030204" pitchFamily="34" charset="0"/>
              </a:rPr>
              <a:t>This was followed by the declaration of the Premier of KwaZulu-Natal to invoke extraordinary measures to deal with the situation.</a:t>
            </a:r>
          </a:p>
          <a:p>
            <a:pPr algn="just" eaLnBrk="1" hangingPunct="1">
              <a:lnSpc>
                <a:spcPct val="150000"/>
              </a:lnSpc>
              <a:spcBef>
                <a:spcPts val="1000"/>
              </a:spcBef>
              <a:buFont typeface="Calibri Light" panose="020F0302020204030204" pitchFamily="34" charset="0"/>
              <a:buAutoNum type="arabicPeriod"/>
            </a:pPr>
            <a:r>
              <a:rPr lang="en-US" altLang="en-US" sz="1300">
                <a:latin typeface="Calibri" panose="020F0502020204030204" pitchFamily="34" charset="0"/>
              </a:rPr>
              <a:t>However, given the extent and impact of the floods, the designation of a provincial state of disaster is inadequate to deal with the scale of the emergency and the required reconstruction and rehabilitation measures and responses.</a:t>
            </a:r>
          </a:p>
          <a:p>
            <a:pPr algn="just" eaLnBrk="1" hangingPunct="1">
              <a:lnSpc>
                <a:spcPct val="150000"/>
              </a:lnSpc>
              <a:spcBef>
                <a:spcPts val="1000"/>
              </a:spcBef>
              <a:buFont typeface="Calibri Light" panose="020F0302020204030204" pitchFamily="34" charset="0"/>
              <a:buAutoNum type="arabicPeriod"/>
            </a:pPr>
            <a:r>
              <a:rPr lang="en-US" altLang="en-US" sz="1300">
                <a:latin typeface="Calibri" panose="020F0502020204030204" pitchFamily="34" charset="0"/>
              </a:rPr>
              <a:t>The significance of the Port of Durban and related infrastructure for the effective operation of the country’s economy means that this disaster has implications far beyond the province of KwaZulu- Natal.</a:t>
            </a:r>
          </a:p>
          <a:p>
            <a:pPr algn="just" eaLnBrk="1" hangingPunct="1">
              <a:lnSpc>
                <a:spcPct val="150000"/>
              </a:lnSpc>
              <a:spcBef>
                <a:spcPts val="1000"/>
              </a:spcBef>
              <a:buFont typeface="Calibri Light" panose="020F0302020204030204" pitchFamily="34" charset="0"/>
              <a:buAutoNum type="arabicPeriod"/>
            </a:pPr>
            <a:r>
              <a:rPr lang="en-US" altLang="en-US" sz="1300">
                <a:latin typeface="Calibri" panose="020F0502020204030204" pitchFamily="34" charset="0"/>
              </a:rPr>
              <a:t>With the heavy rains and flooding also in other provinces, Cabinet therefore met on 17 April 2022 and decided to declare a national state of disaster.</a:t>
            </a:r>
          </a:p>
        </p:txBody>
      </p:sp>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CustomShape 1">
            <a:extLst>
              <a:ext uri="{FF2B5EF4-FFF2-40B4-BE49-F238E27FC236}">
                <a16:creationId xmlns:a16="http://schemas.microsoft.com/office/drawing/2014/main" id="{344AC4DF-DA43-86D1-1AC5-BE9CC684A481}"/>
              </a:ext>
            </a:extLst>
          </p:cNvPr>
          <p:cNvSpPr/>
          <p:nvPr/>
        </p:nvSpPr>
        <p:spPr>
          <a:xfrm>
            <a:off x="8610600" y="6356350"/>
            <a:ext cx="2741613" cy="3635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6pPr>
            <a:lvl7pPr marL="29718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7pPr>
            <a:lvl8pPr marL="34290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8pPr>
            <a:lvl9pPr marL="3886200" indent="-228600" eaLnBrk="0" fontAlgn="base" hangingPunct="0">
              <a:spcBef>
                <a:spcPct val="0"/>
              </a:spcBef>
              <a:spcAft>
                <a:spcPct val="0"/>
              </a:spcAft>
              <a:defRPr>
                <a:solidFill>
                  <a:schemeClr val="tx1"/>
                </a:solidFill>
                <a:latin typeface="Arial" panose="020B0604020202020204" pitchFamily="34" charset="0"/>
                <a:ea typeface="DejaVu Sans"/>
                <a:cs typeface="DejaVu Sans"/>
              </a:defRPr>
            </a:lvl9pPr>
          </a:lstStyle>
          <a:p>
            <a:pPr algn="r" eaLnBrk="1" hangingPunct="1">
              <a:buFont typeface="Arial" panose="020B0604020202020204" pitchFamily="34" charset="0"/>
              <a:buNone/>
            </a:pPr>
            <a:fld id="{897AC788-B035-4639-B736-8FEF17D0B1CD}" type="slidenum">
              <a:rPr altLang="en-US" sz="1200" noProof="1">
                <a:solidFill>
                  <a:srgbClr val="8B8B8B"/>
                </a:solidFill>
                <a:latin typeface="Calibri" panose="020F0502020204030204" pitchFamily="34" charset="0"/>
                <a:sym typeface="+mn-ea"/>
              </a:rPr>
              <a:pPr algn="r" eaLnBrk="1" hangingPunct="1">
                <a:buFont typeface="Arial" panose="020B0604020202020204" pitchFamily="34" charset="0"/>
                <a:buNone/>
              </a:pPr>
              <a:t>9</a:t>
            </a:fld>
            <a:endParaRPr lang="en-ZA" altLang="en-US" sz="1200" noProof="1">
              <a:solidFill>
                <a:srgbClr val="8B8B8B"/>
              </a:solidFill>
              <a:latin typeface="Calibri" panose="020F0502020204030204" pitchFamily="34" charset="0"/>
              <a:sym typeface="+mn-ea"/>
            </a:endParaRPr>
          </a:p>
        </p:txBody>
      </p:sp>
      <p:sp>
        <p:nvSpPr>
          <p:cNvPr id="230" name="CustomShape 2">
            <a:extLst>
              <a:ext uri="{FF2B5EF4-FFF2-40B4-BE49-F238E27FC236}">
                <a16:creationId xmlns:a16="http://schemas.microsoft.com/office/drawing/2014/main" id="{7ABDA319-5D37-CA30-0B9D-AC8C2E3D144A}"/>
              </a:ext>
            </a:extLst>
          </p:cNvPr>
          <p:cNvSpPr/>
          <p:nvPr/>
        </p:nvSpPr>
        <p:spPr>
          <a:xfrm>
            <a:off x="1357313" y="133350"/>
            <a:ext cx="9515475" cy="7000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eaLnBrk="1" hangingPunct="1">
              <a:buFont typeface="Arial" panose="020B0604020202020204" pitchFamily="34" charset="0"/>
              <a:buNone/>
              <a:defRPr/>
            </a:pPr>
            <a:r>
              <a:rPr lang="en-ZA" altLang="x-none" sz="2000" b="1" noProof="1">
                <a:solidFill>
                  <a:srgbClr val="FFFFFF"/>
                </a:solidFill>
                <a:latin typeface="Arial" charset="0"/>
                <a:ea typeface="DejaVu Sans"/>
                <a:sym typeface="+mn-ea"/>
              </a:rPr>
              <a:t>DEPARTMENT OF HUMAN SETTLEMENTS</a:t>
            </a:r>
            <a:endParaRPr lang="en-ZA" altLang="x-none" sz="2000" noProof="1">
              <a:solidFill>
                <a:srgbClr val="000000"/>
              </a:solidFill>
              <a:latin typeface="Arial" charset="0"/>
              <a:ea typeface="DejaVu Sans"/>
              <a:sym typeface="+mn-ea"/>
            </a:endParaRPr>
          </a:p>
          <a:p>
            <a:pPr algn="ctr" eaLnBrk="1" hangingPunct="1">
              <a:buFont typeface="Arial" panose="020B0604020202020204" pitchFamily="34" charset="0"/>
              <a:buNone/>
              <a:defRPr/>
            </a:pPr>
            <a:r>
              <a:rPr lang="en-ZA" altLang="x-none" sz="2000" b="1" noProof="1">
                <a:solidFill>
                  <a:srgbClr val="FFFFFF"/>
                </a:solidFill>
                <a:latin typeface="Arial" charset="0"/>
                <a:ea typeface="DejaVu Sans"/>
                <a:sym typeface="+mn-ea"/>
              </a:rPr>
              <a:t> </a:t>
            </a:r>
            <a:endParaRPr lang="en-ZA" altLang="x-none" sz="2000" noProof="1">
              <a:solidFill>
                <a:srgbClr val="000000"/>
              </a:solidFill>
              <a:latin typeface="Arial" charset="0"/>
              <a:ea typeface="DejaVu Sans"/>
              <a:sym typeface="+mn-ea"/>
            </a:endParaRPr>
          </a:p>
        </p:txBody>
      </p:sp>
      <p:sp>
        <p:nvSpPr>
          <p:cNvPr id="231" name="CustomShape 3">
            <a:extLst>
              <a:ext uri="{FF2B5EF4-FFF2-40B4-BE49-F238E27FC236}">
                <a16:creationId xmlns:a16="http://schemas.microsoft.com/office/drawing/2014/main" id="{47B80CBA-BCE7-34D9-77C6-9FE8F7DDF308}"/>
              </a:ext>
            </a:extLst>
          </p:cNvPr>
          <p:cNvSpPr/>
          <p:nvPr/>
        </p:nvSpPr>
        <p:spPr>
          <a:xfrm>
            <a:off x="85725" y="700088"/>
            <a:ext cx="11842750" cy="1389062"/>
          </a:xfrm>
          <a:prstGeom prst="rect">
            <a:avLst/>
          </a:prstGeom>
          <a:noFill/>
          <a:ln>
            <a:noFill/>
          </a:ln>
        </p:spPr>
        <p:style>
          <a:lnRef idx="0">
            <a:scrgbClr r="0" g="0" b="0"/>
          </a:lnRef>
          <a:fillRef idx="0">
            <a:scrgbClr r="0" g="0" b="0"/>
          </a:fillRef>
          <a:effectRef idx="0">
            <a:scrgbClr r="0" g="0" b="0"/>
          </a:effectRef>
          <a:fontRef idx="minor"/>
        </p:style>
        <p:txBody>
          <a:bodyPr/>
          <a:lstStyle/>
          <a:p>
            <a:pPr algn="just" eaLnBrk="1" hangingPunct="1">
              <a:buFont typeface="Arial" panose="020B0604020202020204" pitchFamily="34" charset="0"/>
              <a:buNone/>
              <a:defRPr/>
            </a:pPr>
            <a:r>
              <a:rPr sz="2400" noProof="1">
                <a:solidFill>
                  <a:srgbClr val="000000"/>
                </a:solidFill>
                <a:latin typeface="Arial" charset="0"/>
                <a:ea typeface="DejaVu Sans"/>
                <a:sym typeface="+mn-ea"/>
              </a:rPr>
              <a:t>On the 13</a:t>
            </a:r>
            <a:r>
              <a:rPr sz="2400" baseline="30000" noProof="1">
                <a:solidFill>
                  <a:srgbClr val="000000"/>
                </a:solidFill>
                <a:latin typeface="Arial" charset="0"/>
                <a:ea typeface="DejaVu Sans"/>
                <a:sym typeface="+mn-ea"/>
              </a:rPr>
              <a:t>th</a:t>
            </a:r>
            <a:r>
              <a:rPr sz="2400" noProof="1">
                <a:solidFill>
                  <a:srgbClr val="000000"/>
                </a:solidFill>
                <a:latin typeface="Arial" charset="0"/>
                <a:ea typeface="DejaVu Sans"/>
                <a:sym typeface="+mn-ea"/>
              </a:rPr>
              <a:t> April 2022, President Cyril Ramaphosa  Premier and their entourage visited the flood damaged areas of Clermont, Lindelani, Ntuzuma to assess the damage as well as interact with affected families and communities and pass his condolences.</a:t>
            </a:r>
            <a:endParaRPr lang="en-ZA" altLang="x-none" sz="2400" noProof="1">
              <a:solidFill>
                <a:srgbClr val="000000"/>
              </a:solidFill>
              <a:latin typeface="Arial" charset="0"/>
              <a:ea typeface="DejaVu Sans"/>
              <a:sym typeface="+mn-ea"/>
            </a:endParaRPr>
          </a:p>
        </p:txBody>
      </p:sp>
      <p:pic>
        <p:nvPicPr>
          <p:cNvPr id="36869" name="Picture 6">
            <a:extLst>
              <a:ext uri="{FF2B5EF4-FFF2-40B4-BE49-F238E27FC236}">
                <a16:creationId xmlns:a16="http://schemas.microsoft.com/office/drawing/2014/main" id="{B130B71A-5303-9419-25EB-0F089EDE4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57150"/>
            <a:ext cx="19970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 name="CustomShape 4">
            <a:extLst>
              <a:ext uri="{FF2B5EF4-FFF2-40B4-BE49-F238E27FC236}">
                <a16:creationId xmlns:a16="http://schemas.microsoft.com/office/drawing/2014/main" id="{3C2046FA-9840-993A-B84A-D8958984A35D}"/>
              </a:ext>
            </a:extLst>
          </p:cNvPr>
          <p:cNvSpPr/>
          <p:nvPr/>
        </p:nvSpPr>
        <p:spPr>
          <a:xfrm>
            <a:off x="4246563" y="57150"/>
            <a:ext cx="5408612" cy="566738"/>
          </a:xfrm>
          <a:prstGeom prst="rect">
            <a:avLst/>
          </a:prstGeom>
          <a:solidFill>
            <a:schemeClr val="bg1"/>
          </a:solidFill>
          <a:ln w="25560">
            <a:solidFill>
              <a:srgbClr val="00B050"/>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fontAlgn="auto" hangingPunct="1">
              <a:spcBef>
                <a:spcPts val="0"/>
              </a:spcBef>
              <a:spcAft>
                <a:spcPts val="0"/>
              </a:spcAft>
              <a:defRPr/>
            </a:pPr>
            <a:r>
              <a:rPr lang="en-ZA" sz="2800" b="1" spc="-1" dirty="0">
                <a:solidFill>
                  <a:prstClr val="black"/>
                </a:solidFill>
                <a:latin typeface="Arial" charset="0"/>
                <a:sym typeface="+mn-ea"/>
              </a:rPr>
              <a:t>RESPONSE TO ETHEKWINI</a:t>
            </a:r>
          </a:p>
        </p:txBody>
      </p:sp>
      <p:pic>
        <p:nvPicPr>
          <p:cNvPr id="36871" name="Picture 1">
            <a:extLst>
              <a:ext uri="{FF2B5EF4-FFF2-40B4-BE49-F238E27FC236}">
                <a16:creationId xmlns:a16="http://schemas.microsoft.com/office/drawing/2014/main" id="{677F03C1-515D-D037-749A-5C47A5E47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2163763"/>
            <a:ext cx="11842750"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oT Template">
  <a:themeElements>
    <a:clrScheme name="Custom 1">
      <a:dk1>
        <a:srgbClr val="000000"/>
      </a:dk1>
      <a:lt1>
        <a:srgbClr val="FFFFFF"/>
      </a:lt1>
      <a:dk2>
        <a:srgbClr val="000000"/>
      </a:dk2>
      <a:lt2>
        <a:srgbClr val="969696"/>
      </a:lt2>
      <a:accent1>
        <a:srgbClr val="00B050"/>
      </a:accent1>
      <a:accent2>
        <a:srgbClr val="FF9966"/>
      </a:accent2>
      <a:accent3>
        <a:srgbClr val="FFFFFF"/>
      </a:accent3>
      <a:accent4>
        <a:srgbClr val="000000"/>
      </a:accent4>
      <a:accent5>
        <a:srgbClr val="92D050"/>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GB" sz="18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GB" sz="1800" b="1"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TotalTime>
  <Pages>0</Pages>
  <Words>8304</Words>
  <Characters>0</Characters>
  <Application>Microsoft Office PowerPoint</Application>
  <DocSecurity>0</DocSecurity>
  <PresentationFormat>Widescreen</PresentationFormat>
  <Lines>0</Lines>
  <Paragraphs>2451</Paragraphs>
  <Slides>57</Slides>
  <Notes>20</Notes>
  <HiddenSlides>0</HiddenSlides>
  <MMClips>0</MMClips>
  <ScaleCrop>true</ScaleCrop>
  <HeadingPairs>
    <vt:vector size="6" baseType="variant">
      <vt:variant>
        <vt:lpstr>Fonts Used</vt:lpstr>
      </vt:variant>
      <vt:variant>
        <vt:i4>23</vt:i4>
      </vt:variant>
      <vt:variant>
        <vt:lpstr>Theme</vt:lpstr>
      </vt:variant>
      <vt:variant>
        <vt:i4>7</vt:i4>
      </vt:variant>
      <vt:variant>
        <vt:lpstr>Slide Titles</vt:lpstr>
      </vt:variant>
      <vt:variant>
        <vt:i4>57</vt:i4>
      </vt:variant>
    </vt:vector>
  </HeadingPairs>
  <TitlesOfParts>
    <vt:vector size="87" baseType="lpstr">
      <vt:lpstr>Arial</vt:lpstr>
      <vt:lpstr>DejaVu Sans</vt:lpstr>
      <vt:lpstr>Calibri Light</vt:lpstr>
      <vt:lpstr>等线 Light</vt:lpstr>
      <vt:lpstr>Calibri</vt:lpstr>
      <vt:lpstr>等线</vt:lpstr>
      <vt:lpstr>SimSun</vt:lpstr>
      <vt:lpstr>Verdana</vt:lpstr>
      <vt:lpstr>Times New Roman</vt:lpstr>
      <vt:lpstr>Arial Black</vt:lpstr>
      <vt:lpstr>Arial Narrow</vt:lpstr>
      <vt:lpstr>+mn-ea</vt:lpstr>
      <vt:lpstr>Segoe UI</vt:lpstr>
      <vt:lpstr>Century Gothic</vt:lpstr>
      <vt:lpstr>Wingdings</vt:lpstr>
      <vt:lpstr>Poppins</vt:lpstr>
      <vt:lpstr>League Spartan</vt:lpstr>
      <vt:lpstr>Open Sans Light</vt:lpstr>
      <vt:lpstr>Microsoft YaHei</vt:lpstr>
      <vt:lpstr>Arial Nova</vt:lpstr>
      <vt:lpstr>Copperplate Gothic Bold</vt:lpstr>
      <vt:lpstr>ヒラギノ角ゴ Pro W3</vt:lpstr>
      <vt:lpstr>Symbol</vt:lpstr>
      <vt:lpstr>Office Theme</vt:lpstr>
      <vt:lpstr>2_Office Theme</vt:lpstr>
      <vt:lpstr>1_Office Theme</vt:lpstr>
      <vt:lpstr>1_DoT Template</vt:lpstr>
      <vt:lpstr>3_Office Theme</vt:lpstr>
      <vt:lpstr>6_Office Theme</vt:lpstr>
      <vt:lpstr>8_Office Theme</vt:lpstr>
      <vt:lpstr>PowerPoint Presentation</vt:lpstr>
      <vt:lpstr>PURPOSE</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IMPLEMENTATION OF IMMEDIATE RESPONSE BY HUMAN SETTLEMENTS</vt:lpstr>
      <vt:lpstr>PowerPoint Presentation</vt:lpstr>
      <vt:lpstr>PowerPoint Presentation</vt:lpstr>
      <vt:lpstr> SUMMARY OF AFFECTED HOUSEHOLDS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UMGUNGUNDLOVU DISTRICT MUNICIPALITIY </vt:lpstr>
      <vt:lpstr>PowerPoint Presentation</vt:lpstr>
      <vt:lpstr>      ILEMBE RIVER POLLUTION MONITORING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Lockdown Recovery Plan of the GSCID Cluster</dc:title>
  <dc:creator>Thandeka Ellenson</dc:creator>
  <cp:lastModifiedBy>Sandile Mlonyeni</cp:lastModifiedBy>
  <cp:revision>689</cp:revision>
  <cp:lastPrinted>1900-01-02T00:00:00Z</cp:lastPrinted>
  <dcterms:created xsi:type="dcterms:W3CDTF">1900-01-02T00:00:00Z</dcterms:created>
  <dcterms:modified xsi:type="dcterms:W3CDTF">2022-05-23T08:47:43Z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r8>0</vt:r8>
  </property>
  <property fmtid="{D5CDD505-2E9C-101B-9397-08002B2CF9AE}" pid="4" name="HyperlinksChanged">
    <vt:bool>true</vt:bool>
  </property>
  <property fmtid="{D5CDD505-2E9C-101B-9397-08002B2CF9AE}" pid="5" name="LinksUpToDate">
    <vt:bool>true</vt:bool>
  </property>
  <property fmtid="{D5CDD505-2E9C-101B-9397-08002B2CF9AE}" pid="6" name="MMClips">
    <vt:r8>0</vt:r8>
  </property>
  <property fmtid="{D5CDD505-2E9C-101B-9397-08002B2CF9AE}" pid="7" name="Notes">
    <vt:r8>22</vt:r8>
  </property>
  <property fmtid="{D5CDD505-2E9C-101B-9397-08002B2CF9AE}" pid="8" name="PresentationFormat">
    <vt:lpwstr>Widescreen</vt:lpwstr>
  </property>
  <property fmtid="{D5CDD505-2E9C-101B-9397-08002B2CF9AE}" pid="9" name="ScaleCrop">
    <vt:bool>true</vt:bool>
  </property>
  <property fmtid="{D5CDD505-2E9C-101B-9397-08002B2CF9AE}" pid="10" name="ShareDoc">
    <vt:bool>true</vt:bool>
  </property>
  <property fmtid="{D5CDD505-2E9C-101B-9397-08002B2CF9AE}" pid="11" name="Slides">
    <vt:r8>27</vt:r8>
  </property>
  <property fmtid="{D5CDD505-2E9C-101B-9397-08002B2CF9AE}" pid="12" name="ICV">
    <vt:lpwstr>F083FB6C8EC18F151A32746245EF085E</vt:lpwstr>
  </property>
  <property fmtid="{D5CDD505-2E9C-101B-9397-08002B2CF9AE}" pid="13" name="KSOProductBuildVer">
    <vt:lpwstr>3081-11.20.2</vt:lpwstr>
  </property>
</Properties>
</file>