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3"/>
  </p:notesMasterIdLst>
  <p:sldIdLst>
    <p:sldId id="256" r:id="rId2"/>
    <p:sldId id="285" r:id="rId3"/>
    <p:sldId id="286" r:id="rId4"/>
    <p:sldId id="287" r:id="rId5"/>
    <p:sldId id="288" r:id="rId6"/>
    <p:sldId id="289" r:id="rId7"/>
    <p:sldId id="290" r:id="rId8"/>
    <p:sldId id="291" r:id="rId9"/>
    <p:sldId id="300"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313" r:id="rId23"/>
    <p:sldId id="314" r:id="rId24"/>
    <p:sldId id="292" r:id="rId25"/>
    <p:sldId id="293" r:id="rId26"/>
    <p:sldId id="294" r:id="rId27"/>
    <p:sldId id="295" r:id="rId28"/>
    <p:sldId id="296" r:id="rId29"/>
    <p:sldId id="297" r:id="rId30"/>
    <p:sldId id="298" r:id="rId31"/>
    <p:sldId id="299" r:id="rId32"/>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7652"/>
  </p:normalViewPr>
  <p:slideViewPr>
    <p:cSldViewPr snapToGrid="0" snapToObjects="1">
      <p:cViewPr varScale="1">
        <p:scale>
          <a:sx n="68" d="100"/>
          <a:sy n="68" d="100"/>
        </p:scale>
        <p:origin x="-1284" y="-96"/>
      </p:cViewPr>
      <p:guideLst>
        <p:guide orient="horz" pos="2160"/>
        <p:guide pos="3120"/>
      </p:guideLst>
    </p:cSldViewPr>
  </p:slideViewPr>
  <p:notesTextViewPr>
    <p:cViewPr>
      <p:scale>
        <a:sx n="3" d="2"/>
        <a:sy n="3" d="2"/>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10BC09-F770-4430-88ED-F2C1AFE7013D}" type="datetimeFigureOut">
              <a:rPr lang="en-ZA" smtClean="0"/>
              <a:pPr/>
              <a:t>2022/05/20</a:t>
            </a:fld>
            <a:endParaRPr lang="en-ZA"/>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BCBEB4-FA2B-43E9-9606-EDD57A391A77}" type="slidenum">
              <a:rPr lang="en-ZA" smtClean="0"/>
              <a:pPr/>
              <a:t>‹#›</a:t>
            </a:fld>
            <a:endParaRPr lang="en-ZA"/>
          </a:p>
        </p:txBody>
      </p:sp>
    </p:spTree>
    <p:extLst>
      <p:ext uri="{BB962C8B-B14F-4D97-AF65-F5344CB8AC3E}">
        <p14:creationId xmlns:p14="http://schemas.microsoft.com/office/powerpoint/2010/main" xmlns="" val="1949585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ABCBEB4-FA2B-43E9-9606-EDD57A391A77}" type="slidenum">
              <a:rPr lang="en-ZA" smtClean="0"/>
              <a:pPr/>
              <a:t>1</a:t>
            </a:fld>
            <a:endParaRPr lang="en-ZA"/>
          </a:p>
        </p:txBody>
      </p:sp>
    </p:spTree>
    <p:extLst>
      <p:ext uri="{BB962C8B-B14F-4D97-AF65-F5344CB8AC3E}">
        <p14:creationId xmlns:p14="http://schemas.microsoft.com/office/powerpoint/2010/main" xmlns="" val="2223055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ABCBEB4-FA2B-43E9-9606-EDD57A391A77}" type="slidenum">
              <a:rPr lang="en-ZA" smtClean="0"/>
              <a:pPr/>
              <a:t>2</a:t>
            </a:fld>
            <a:endParaRPr lang="en-ZA"/>
          </a:p>
        </p:txBody>
      </p:sp>
    </p:spTree>
    <p:extLst>
      <p:ext uri="{BB962C8B-B14F-4D97-AF65-F5344CB8AC3E}">
        <p14:creationId xmlns:p14="http://schemas.microsoft.com/office/powerpoint/2010/main" xmlns="" val="1258841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C08E95E-FD52-4D44-A701-08186F8F7173}" type="datetimeFigureOut">
              <a:rPr lang="en-US" smtClean="0"/>
              <a:pPr/>
              <a:t>5/20/2022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51389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08E95E-FD52-4D44-A701-08186F8F7173}" type="datetimeFigureOut">
              <a:rPr lang="en-US" smtClean="0"/>
              <a:pPr/>
              <a:t>5/20/2022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37731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08E95E-FD52-4D44-A701-08186F8F7173}" type="datetimeFigureOut">
              <a:rPr lang="en-US" smtClean="0"/>
              <a:pPr/>
              <a:t>5/20/2022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646669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08E95E-FD52-4D44-A701-08186F8F7173}" type="datetimeFigureOut">
              <a:rPr lang="en-US" smtClean="0"/>
              <a:pPr/>
              <a:t>5/20/2022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774419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08E95E-FD52-4D44-A701-08186F8F7173}" type="datetimeFigureOut">
              <a:rPr lang="en-US" smtClean="0"/>
              <a:pPr/>
              <a:t>5/20/2022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56158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08E95E-FD52-4D44-A701-08186F8F7173}" type="datetimeFigureOut">
              <a:rPr lang="en-US" smtClean="0"/>
              <a:pPr/>
              <a:t>5/20/2022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357827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C08E95E-FD52-4D44-A701-08186F8F7173}" type="datetimeFigureOut">
              <a:rPr lang="en-US" smtClean="0"/>
              <a:pPr/>
              <a:t>5/20/2022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054328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C08E95E-FD52-4D44-A701-08186F8F7173}" type="datetimeFigureOut">
              <a:rPr lang="en-US" smtClean="0"/>
              <a:pPr/>
              <a:t>5/20/2022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21704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08E95E-FD52-4D44-A701-08186F8F7173}" type="datetimeFigureOut">
              <a:rPr lang="en-US" smtClean="0"/>
              <a:pPr/>
              <a:t>5/20/2022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22971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E95E-FD52-4D44-A701-08186F8F7173}" type="datetimeFigureOut">
              <a:rPr lang="en-US" smtClean="0"/>
              <a:pPr/>
              <a:t>5/20/2022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676007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E95E-FD52-4D44-A701-08186F8F7173}" type="datetimeFigureOut">
              <a:rPr lang="en-US" smtClean="0"/>
              <a:pPr/>
              <a:t>5/20/2022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13592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08E95E-FD52-4D44-A701-08186F8F7173}" type="datetimeFigureOut">
              <a:rPr lang="en-US" smtClean="0"/>
              <a:pPr/>
              <a:t>5/20/2022</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709150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11382" y="1894682"/>
            <a:ext cx="7424195" cy="3724453"/>
          </a:xfrm>
        </p:spPr>
        <p:txBody>
          <a:bodyPr>
            <a:normAutofit/>
          </a:bodyPr>
          <a:lstStyle/>
          <a:p>
            <a:endParaRPr lang="en-US" sz="1800" b="1" dirty="0" smtClean="0">
              <a:solidFill>
                <a:schemeClr val="bg1"/>
              </a:solidFill>
              <a:latin typeface="Arial" charset="0"/>
              <a:ea typeface="Arial" charset="0"/>
              <a:cs typeface="Arial" charset="0"/>
            </a:endParaRPr>
          </a:p>
          <a:p>
            <a:r>
              <a:rPr lang="en-US" sz="1800" b="1" dirty="0" smtClean="0">
                <a:solidFill>
                  <a:schemeClr val="bg1"/>
                </a:solidFill>
                <a:latin typeface="Arial" charset="0"/>
                <a:ea typeface="Arial" charset="0"/>
                <a:cs typeface="Arial" charset="0"/>
              </a:rPr>
              <a:t>SUMMARY OF WITNESS’ COMMENTS/REPRESENTATIONS ON THE PRELIMINARY ENQUIRY REPORT INTO THE APPOINTMENT OF PROF MBATI AS THE VICE-CHANCELLOR OF THE SEFAKO MAKGATHO UNIVERSITY AND RELATED MATTERS</a:t>
            </a:r>
          </a:p>
          <a:p>
            <a:endParaRPr lang="en-US" sz="1800" b="1" dirty="0" smtClean="0">
              <a:solidFill>
                <a:schemeClr val="bg1"/>
              </a:solidFill>
              <a:latin typeface="Arial" charset="0"/>
              <a:ea typeface="Arial" charset="0"/>
              <a:cs typeface="Arial" charset="0"/>
            </a:endParaRPr>
          </a:p>
          <a:p>
            <a:pPr algn="just"/>
            <a:r>
              <a:rPr lang="en-US" sz="1800" b="1" dirty="0" smtClean="0">
                <a:solidFill>
                  <a:schemeClr val="bg1"/>
                </a:solidFill>
                <a:latin typeface="Arial" charset="0"/>
                <a:ea typeface="Arial" charset="0"/>
                <a:cs typeface="Arial" charset="0"/>
              </a:rPr>
              <a:t>PRESENTERS</a:t>
            </a:r>
            <a:r>
              <a:rPr lang="en-US" sz="1800" b="1" smtClean="0">
                <a:solidFill>
                  <a:schemeClr val="bg1"/>
                </a:solidFill>
                <a:latin typeface="Arial" charset="0"/>
                <a:ea typeface="Arial" charset="0"/>
                <a:cs typeface="Arial" charset="0"/>
              </a:rPr>
              <a:t>: CONTENT </a:t>
            </a:r>
            <a:r>
              <a:rPr lang="en-US" sz="1800" b="1" dirty="0" smtClean="0">
                <a:solidFill>
                  <a:schemeClr val="bg1"/>
                </a:solidFill>
                <a:latin typeface="Arial" charset="0"/>
                <a:ea typeface="Arial" charset="0"/>
                <a:cs typeface="Arial" charset="0"/>
              </a:rPr>
              <a:t>AND LEGAL TEAM</a:t>
            </a:r>
          </a:p>
          <a:p>
            <a:endParaRPr lang="en-US" sz="1800" b="1" dirty="0" smtClean="0">
              <a:solidFill>
                <a:schemeClr val="bg1"/>
              </a:solidFill>
              <a:latin typeface="Arial" charset="0"/>
              <a:ea typeface="Arial" charset="0"/>
              <a:cs typeface="Arial" charset="0"/>
            </a:endParaRPr>
          </a:p>
          <a:p>
            <a:endParaRPr lang="en-US" sz="1800" b="1" dirty="0">
              <a:solidFill>
                <a:schemeClr val="bg1"/>
              </a:solidFill>
              <a:latin typeface="Arial" charset="0"/>
              <a:ea typeface="Arial" charset="0"/>
              <a:cs typeface="Arial" charset="0"/>
            </a:endParaRPr>
          </a:p>
          <a:p>
            <a:pPr algn="just"/>
            <a:r>
              <a:rPr lang="en-US" sz="1800" b="1" dirty="0" smtClean="0">
                <a:solidFill>
                  <a:schemeClr val="bg1"/>
                </a:solidFill>
                <a:latin typeface="Arial" charset="0"/>
                <a:ea typeface="Arial" charset="0"/>
                <a:cs typeface="Arial" charset="0"/>
              </a:rPr>
              <a:t>DATE:  20 MAY 2022</a:t>
            </a:r>
          </a:p>
          <a:p>
            <a:endParaRPr lang="en-US" sz="1800" b="1" dirty="0">
              <a:solidFill>
                <a:schemeClr val="bg1"/>
              </a:solidFill>
              <a:latin typeface="Arial" charset="0"/>
              <a:ea typeface="Arial" charset="0"/>
              <a:cs typeface="Arial" charset="0"/>
            </a:endParaRPr>
          </a:p>
        </p:txBody>
      </p:sp>
      <p:sp>
        <p:nvSpPr>
          <p:cNvPr id="4" name="Subtitle 2"/>
          <p:cNvSpPr txBox="1">
            <a:spLocks/>
          </p:cNvSpPr>
          <p:nvPr/>
        </p:nvSpPr>
        <p:spPr>
          <a:xfrm>
            <a:off x="3057524" y="5830888"/>
            <a:ext cx="3759994" cy="63420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800"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xmlns="" val="654494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4934" y="423333"/>
            <a:ext cx="8700030" cy="5753630"/>
          </a:xfrm>
        </p:spPr>
        <p:txBody>
          <a:bodyPr>
            <a:normAutofit fontScale="92500" lnSpcReduction="20000"/>
          </a:bodyPr>
          <a:lstStyle/>
          <a:p>
            <a:pPr marL="0" indent="0">
              <a:buNone/>
            </a:pPr>
            <a:r>
              <a:rPr lang="en-ZA" b="1" dirty="0" smtClean="0"/>
              <a:t>2.6. Dr Legoabe: Chairperson HETN</a:t>
            </a:r>
          </a:p>
          <a:p>
            <a:pPr algn="just"/>
            <a:r>
              <a:rPr lang="en-ZA" dirty="0" smtClean="0"/>
              <a:t>Comments on the whole report, including the summary of witness statements. He made additions to the witness statements.</a:t>
            </a:r>
          </a:p>
          <a:p>
            <a:pPr lvl="0" algn="just"/>
            <a:r>
              <a:rPr lang="en-ZA" dirty="0"/>
              <a:t>Raises objection on paragraph 2.3.1.5. </a:t>
            </a:r>
            <a:r>
              <a:rPr lang="en-ZA" dirty="0" smtClean="0"/>
              <a:t>He </a:t>
            </a:r>
            <a:r>
              <a:rPr lang="en-ZA" dirty="0"/>
              <a:t>stated that there were several witnesses (Mr Lucky Thekiso: FESJA), Prof Mbhenyane; Mr Mutoti and Mr Lindelani Cibi) who only submitted written statements, but were not available to provide oral evidence and answer questions.</a:t>
            </a:r>
          </a:p>
          <a:p>
            <a:pPr lvl="0" algn="just"/>
            <a:r>
              <a:rPr lang="en-ZA" dirty="0"/>
              <a:t>Notes that </a:t>
            </a:r>
            <a:r>
              <a:rPr lang="en-ZA" dirty="0" smtClean="0"/>
              <a:t>this is </a:t>
            </a:r>
            <a:r>
              <a:rPr lang="en-ZA" dirty="0"/>
              <a:t>irregular and subjective of the Committee to accept untested written evidence as concrete facts from alleged witnesses who failed or were not available to subject themselves to oral testimony and questioning by the Committee members</a:t>
            </a:r>
            <a:r>
              <a:rPr lang="en-ZA" dirty="0" smtClean="0"/>
              <a:t>.</a:t>
            </a:r>
          </a:p>
          <a:p>
            <a:pPr algn="just"/>
            <a:r>
              <a:rPr lang="en-ZA" dirty="0"/>
              <a:t>Notes that the Committee neglected to present and analyse the veracity of the evidence presented by the DHET officials to the Committee relating to UNIVEN’s management of infrastructure grants from the DHET.</a:t>
            </a:r>
          </a:p>
          <a:p>
            <a:pPr lvl="0" algn="just"/>
            <a:endParaRPr lang="en-ZA" dirty="0"/>
          </a:p>
          <a:p>
            <a:pPr algn="just"/>
            <a:endParaRPr lang="en-ZA" dirty="0"/>
          </a:p>
        </p:txBody>
      </p:sp>
    </p:spTree>
    <p:extLst>
      <p:ext uri="{BB962C8B-B14F-4D97-AF65-F5344CB8AC3E}">
        <p14:creationId xmlns:p14="http://schemas.microsoft.com/office/powerpoint/2010/main" xmlns="" val="2918013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95867"/>
            <a:ext cx="8767763" cy="5652030"/>
          </a:xfrm>
        </p:spPr>
        <p:txBody>
          <a:bodyPr>
            <a:normAutofit fontScale="85000" lnSpcReduction="20000"/>
          </a:bodyPr>
          <a:lstStyle/>
          <a:p>
            <a:pPr lvl="0" algn="just"/>
            <a:r>
              <a:rPr lang="en-ZA" dirty="0"/>
              <a:t>Notes that the Report does not include the summary of the submissions of Prof Mbati and Dr Nthambeleni, which is a material defect.</a:t>
            </a:r>
          </a:p>
          <a:p>
            <a:pPr lvl="0" algn="just"/>
            <a:r>
              <a:rPr lang="en-ZA" dirty="0" smtClean="0"/>
              <a:t>Notes </a:t>
            </a:r>
            <a:r>
              <a:rPr lang="en-ZA" dirty="0"/>
              <a:t>that the Committee omitted to include in the report crucial findings as contained in the SAB&amp;T forensic report</a:t>
            </a:r>
          </a:p>
          <a:p>
            <a:pPr lvl="0" algn="just"/>
            <a:r>
              <a:rPr lang="en-ZA" dirty="0"/>
              <a:t>Prof Mbati, as the VC and CEO of Univen must be held liable for fruitless and wasteful expenditure related to poor infrastructure management</a:t>
            </a:r>
            <a:r>
              <a:rPr lang="en-ZA" dirty="0" smtClean="0"/>
              <a:t>.</a:t>
            </a:r>
          </a:p>
          <a:p>
            <a:pPr marL="0" indent="0">
              <a:buNone/>
            </a:pPr>
            <a:r>
              <a:rPr lang="en-ZA" b="1" dirty="0"/>
              <a:t>Findings </a:t>
            </a:r>
            <a:endParaRPr lang="en-ZA" b="1" dirty="0" smtClean="0"/>
          </a:p>
          <a:p>
            <a:r>
              <a:rPr lang="en-ZA" dirty="0" smtClean="0"/>
              <a:t>(</a:t>
            </a:r>
            <a:r>
              <a:rPr lang="en-ZA" dirty="0"/>
              <a:t>4.1.1.2) Raise objection with Mr Maimela’s statement that Prof Phendla was dismissed and by virtue of her dismissal, Prof Phendla was no longer catered for under UNIVEN policies. Pointed that the statement by Mr Maimela was misleading, the </a:t>
            </a:r>
            <a:r>
              <a:rPr lang="en-ZA" dirty="0" smtClean="0"/>
              <a:t>HR </a:t>
            </a:r>
            <a:r>
              <a:rPr lang="en-ZA" dirty="0"/>
              <a:t>Appeal process of UNIVEN provides that one is still an employee until the appeal is rejected. Mrs Mabusela as the Chairperson was reminded of the policy</a:t>
            </a:r>
            <a:r>
              <a:rPr lang="en-ZA" dirty="0" smtClean="0"/>
              <a:t>.</a:t>
            </a:r>
          </a:p>
          <a:p>
            <a:pPr algn="just"/>
            <a:r>
              <a:rPr lang="en-ZA" dirty="0"/>
              <a:t>(4.1.1.3) Objects to the assertion by Dr Nthambeleni that the University could not proceed with its internal process while the matter with processed by external institutions.</a:t>
            </a:r>
          </a:p>
          <a:p>
            <a:pPr lvl="0" algn="just"/>
            <a:endParaRPr lang="en-ZA" dirty="0"/>
          </a:p>
          <a:p>
            <a:pPr lvl="0" algn="just"/>
            <a:endParaRPr lang="en-ZA" dirty="0"/>
          </a:p>
          <a:p>
            <a:pPr marL="0" indent="0">
              <a:buNone/>
            </a:pPr>
            <a:endParaRPr lang="en-ZA" dirty="0"/>
          </a:p>
        </p:txBody>
      </p:sp>
    </p:spTree>
    <p:extLst>
      <p:ext uri="{BB962C8B-B14F-4D97-AF65-F5344CB8AC3E}">
        <p14:creationId xmlns:p14="http://schemas.microsoft.com/office/powerpoint/2010/main" xmlns="" val="714159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8668" y="558800"/>
            <a:ext cx="8886296" cy="5618163"/>
          </a:xfrm>
        </p:spPr>
        <p:txBody>
          <a:bodyPr>
            <a:normAutofit fontScale="85000" lnSpcReduction="20000"/>
          </a:bodyPr>
          <a:lstStyle/>
          <a:p>
            <a:pPr lvl="0" algn="just"/>
            <a:endParaRPr lang="en-ZA" dirty="0" smtClean="0"/>
          </a:p>
          <a:p>
            <a:pPr lvl="0" algn="just"/>
            <a:r>
              <a:rPr lang="en-ZA" dirty="0" smtClean="0"/>
              <a:t>4.1.1.10 </a:t>
            </a:r>
            <a:r>
              <a:rPr lang="en-ZA" dirty="0"/>
              <a:t>Supports the finding and </a:t>
            </a:r>
            <a:r>
              <a:rPr lang="en-ZA" dirty="0" smtClean="0"/>
              <a:t>further proposes </a:t>
            </a:r>
            <a:r>
              <a:rPr lang="en-ZA" dirty="0"/>
              <a:t>that there should be a collective responsibility by all Council members who served under Mrs Mabusela and Mr Maja.</a:t>
            </a:r>
          </a:p>
          <a:p>
            <a:pPr lvl="0" algn="just"/>
            <a:r>
              <a:rPr lang="en-ZA" dirty="0"/>
              <a:t>(4.1.7.8) </a:t>
            </a:r>
            <a:r>
              <a:rPr lang="en-ZA" dirty="0" smtClean="0"/>
              <a:t>Proposes </a:t>
            </a:r>
            <a:r>
              <a:rPr lang="en-ZA" dirty="0"/>
              <a:t>additional input to the observation</a:t>
            </a:r>
          </a:p>
          <a:p>
            <a:pPr lvl="0" algn="just"/>
            <a:r>
              <a:rPr lang="en-ZA" dirty="0"/>
              <a:t>(4.2.1) Notes that the statement is misleading.</a:t>
            </a:r>
          </a:p>
          <a:p>
            <a:pPr lvl="0" algn="just"/>
            <a:r>
              <a:rPr lang="en-ZA" dirty="0"/>
              <a:t>(4.12.2) Objects to the statement that EXCO procured a forensic investigator. Prof Mbati was the one who appointed a forensic investigator.</a:t>
            </a:r>
          </a:p>
          <a:p>
            <a:pPr lvl="0" algn="just"/>
            <a:r>
              <a:rPr lang="en-ZA" dirty="0"/>
              <a:t>(4.13.3) Objects to the findings by the Committee</a:t>
            </a:r>
          </a:p>
          <a:p>
            <a:pPr lvl="0" algn="just"/>
            <a:r>
              <a:rPr lang="en-ZA" dirty="0"/>
              <a:t>(4.14.2.3) Agrees with the observations. However, raises a concern that no South African Professors were ever appointed as Emeritus Professors from 2008 – 2018, during Prof Mbati’s tenure.</a:t>
            </a:r>
          </a:p>
          <a:p>
            <a:pPr lvl="0"/>
            <a:r>
              <a:rPr lang="en-ZA" dirty="0" smtClean="0"/>
              <a:t>(4.15.1., 4.16.1) objects to the findings. States that the Committee failed to investigate the alleged payment of R6 million for the land that UNIVEN occupies, including the allegations that the funds donated to the UNIVEN Foundation were not properly accounted for.</a:t>
            </a:r>
          </a:p>
          <a:p>
            <a:endParaRPr lang="en-ZA" dirty="0"/>
          </a:p>
        </p:txBody>
      </p:sp>
    </p:spTree>
    <p:extLst>
      <p:ext uri="{BB962C8B-B14F-4D97-AF65-F5344CB8AC3E}">
        <p14:creationId xmlns:p14="http://schemas.microsoft.com/office/powerpoint/2010/main" xmlns="" val="3464392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1868" y="592666"/>
            <a:ext cx="8683096" cy="5909733"/>
          </a:xfrm>
        </p:spPr>
        <p:txBody>
          <a:bodyPr>
            <a:normAutofit fontScale="92500" lnSpcReduction="10000"/>
          </a:bodyPr>
          <a:lstStyle/>
          <a:p>
            <a:pPr lvl="0" algn="just"/>
            <a:r>
              <a:rPr lang="en-ZA" dirty="0"/>
              <a:t>(4.17.3.3) Notes that the Committee failed to investigate the matter of pending criminal cases opened against Prof Mbati.</a:t>
            </a:r>
          </a:p>
          <a:p>
            <a:pPr lvl="0" algn="just"/>
            <a:r>
              <a:rPr lang="en-ZA" dirty="0"/>
              <a:t>(4.19.2) Objects to the finding.</a:t>
            </a:r>
          </a:p>
          <a:p>
            <a:pPr lvl="0" algn="just"/>
            <a:r>
              <a:rPr lang="en-ZA" dirty="0"/>
              <a:t>(4.27.5) Notes that the Committee neglected to present and analyze the veracity of the evidence presented by the DHET officials to the Committee relating to the UNIVEN’s management of infrastructure grants from the DHET Infrastructure Efficiency Grant (IEG).</a:t>
            </a:r>
          </a:p>
          <a:p>
            <a:pPr lvl="0" algn="just"/>
            <a:r>
              <a:rPr lang="en-ZA" dirty="0"/>
              <a:t>(4.28.4) Objects to the reliance by the Committee on untested evidence presented by witnesses who did not provide oral testimony under oath. </a:t>
            </a:r>
          </a:p>
          <a:p>
            <a:pPr lvl="0" algn="just"/>
            <a:r>
              <a:rPr lang="en-ZA" dirty="0"/>
              <a:t>(4.29.8.2; 4.30.1) notes inconsistencies in terms of the conclusion the Committee make.</a:t>
            </a:r>
          </a:p>
          <a:p>
            <a:pPr lvl="0" algn="just"/>
            <a:r>
              <a:rPr lang="en-ZA" dirty="0"/>
              <a:t> (4.30.4) Objects to the observation that </a:t>
            </a:r>
            <a:r>
              <a:rPr lang="en-ZA" dirty="0" smtClean="0"/>
              <a:t>certain </a:t>
            </a:r>
            <a:r>
              <a:rPr lang="en-ZA" dirty="0"/>
              <a:t>witnesses used the platform of the Enquiry to settle personal scores.</a:t>
            </a:r>
          </a:p>
          <a:p>
            <a:endParaRPr lang="en-ZA" dirty="0"/>
          </a:p>
        </p:txBody>
      </p:sp>
    </p:spTree>
    <p:extLst>
      <p:ext uri="{BB962C8B-B14F-4D97-AF65-F5344CB8AC3E}">
        <p14:creationId xmlns:p14="http://schemas.microsoft.com/office/powerpoint/2010/main" xmlns="" val="604796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1068" y="524932"/>
            <a:ext cx="8733896" cy="5926667"/>
          </a:xfrm>
        </p:spPr>
        <p:txBody>
          <a:bodyPr>
            <a:normAutofit fontScale="92500"/>
          </a:bodyPr>
          <a:lstStyle/>
          <a:p>
            <a:pPr marL="0" indent="0">
              <a:buNone/>
            </a:pPr>
            <a:r>
              <a:rPr lang="en-ZA" b="1" dirty="0" smtClean="0"/>
              <a:t>Recommendations</a:t>
            </a:r>
          </a:p>
          <a:p>
            <a:pPr lvl="0" algn="just"/>
            <a:r>
              <a:rPr lang="en-ZA" dirty="0"/>
              <a:t>(5.1.1) Welcomes the recommendation for Univen for a written apology to Prof </a:t>
            </a:r>
            <a:r>
              <a:rPr lang="en-ZA" dirty="0" smtClean="0"/>
              <a:t>Phendla, however </a:t>
            </a:r>
            <a:r>
              <a:rPr lang="en-ZA" dirty="0"/>
              <a:t>notes it is not enough reparations for the public humiliation, defamation and lost economic and job opportunities lost. </a:t>
            </a:r>
          </a:p>
          <a:p>
            <a:pPr lvl="0" algn="just"/>
            <a:r>
              <a:rPr lang="en-ZA" dirty="0"/>
              <a:t>(5.6.1) Notes that the Committee’s unfortunate decision not to probe the allegations brought by the whistle-blower and the referral of the material allegations raised by the whistle-blower back to the SMU is a material flaw and error.</a:t>
            </a:r>
          </a:p>
          <a:p>
            <a:pPr algn="just"/>
            <a:r>
              <a:rPr lang="en-ZA" dirty="0"/>
              <a:t>(5.10.3) Objects to the recommendation and notes that it conflicts with the Constitution of the Republic of South Africa. Further states good public governance and the lawful exercise of public power which is a Constitutional matter in terms of Section 33 and Section 195 of the Constitution of the Republic of South Africa which the Committee claims to act in terms of.</a:t>
            </a:r>
          </a:p>
        </p:txBody>
      </p:sp>
    </p:spTree>
    <p:extLst>
      <p:ext uri="{BB962C8B-B14F-4D97-AF65-F5344CB8AC3E}">
        <p14:creationId xmlns:p14="http://schemas.microsoft.com/office/powerpoint/2010/main" xmlns="" val="4270998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038" y="508000"/>
            <a:ext cx="8543925" cy="6011333"/>
          </a:xfrm>
        </p:spPr>
        <p:txBody>
          <a:bodyPr>
            <a:normAutofit fontScale="92500"/>
          </a:bodyPr>
          <a:lstStyle/>
          <a:p>
            <a:pPr marL="0" indent="0">
              <a:buNone/>
            </a:pPr>
            <a:r>
              <a:rPr lang="en-ZA" b="1" dirty="0" smtClean="0"/>
              <a:t>2.7. SMU Council</a:t>
            </a:r>
          </a:p>
          <a:p>
            <a:pPr lvl="0" algn="just"/>
            <a:r>
              <a:rPr lang="en-ZA" dirty="0"/>
              <a:t>Comments only on sections that are relevant to the SMU, in the main, the findings, observations and recommendations.</a:t>
            </a:r>
          </a:p>
          <a:p>
            <a:pPr lvl="0" algn="just"/>
            <a:r>
              <a:rPr lang="en-ZA" dirty="0"/>
              <a:t>Comments on observation 4.37.1 relating to the what the Committee noted as modus operandi where requests are made and refused until a matter is placed on the court roll, only then that as was the case with the CGE, the HETN was granted its PAJA request at the threat of court proceedings that were underway. </a:t>
            </a:r>
            <a:endParaRPr lang="en-ZA" dirty="0" smtClean="0"/>
          </a:p>
          <a:p>
            <a:pPr lvl="0" algn="just"/>
            <a:r>
              <a:rPr lang="en-ZA" dirty="0" smtClean="0"/>
              <a:t>The </a:t>
            </a:r>
            <a:r>
              <a:rPr lang="en-ZA" dirty="0"/>
              <a:t>Council indicated that the observation was incorrect in respect of SMU and urged the Committee to reconsider </a:t>
            </a:r>
            <a:r>
              <a:rPr lang="en-ZA" dirty="0" smtClean="0"/>
              <a:t>on </a:t>
            </a:r>
            <a:r>
              <a:rPr lang="en-ZA" dirty="0"/>
              <a:t>the basis of the substantial detailed process that was followed to disprove the allegation made the HETN</a:t>
            </a:r>
            <a:r>
              <a:rPr lang="en-ZA" dirty="0" smtClean="0"/>
              <a:t>.</a:t>
            </a:r>
          </a:p>
          <a:p>
            <a:pPr algn="just"/>
            <a:r>
              <a:rPr lang="en-ZA" dirty="0"/>
              <a:t>Supports recommendations 5.5.1, 5.5.2, 5.5.3, 5.5.4, 5.5.4, 5.6.1, 5.7.1.1, </a:t>
            </a:r>
          </a:p>
          <a:p>
            <a:pPr lvl="0" algn="just"/>
            <a:endParaRPr lang="en-ZA" dirty="0"/>
          </a:p>
          <a:p>
            <a:pPr marL="0" indent="0">
              <a:buNone/>
            </a:pPr>
            <a:endParaRPr lang="en-ZA" dirty="0"/>
          </a:p>
        </p:txBody>
      </p:sp>
    </p:spTree>
    <p:extLst>
      <p:ext uri="{BB962C8B-B14F-4D97-AF65-F5344CB8AC3E}">
        <p14:creationId xmlns:p14="http://schemas.microsoft.com/office/powerpoint/2010/main" xmlns="" val="3157261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038" y="474133"/>
            <a:ext cx="8543925" cy="5892800"/>
          </a:xfrm>
        </p:spPr>
        <p:txBody>
          <a:bodyPr/>
          <a:lstStyle/>
          <a:p>
            <a:pPr lvl="0" algn="just"/>
            <a:r>
              <a:rPr lang="en-ZA" dirty="0"/>
              <a:t>Provides a response to the allegation by HETN that SMU Council irregularly allowed a suspended official to participate in the Council activities, which according to the Council is factually incorrect. </a:t>
            </a:r>
            <a:endParaRPr lang="en-ZA" dirty="0" smtClean="0"/>
          </a:p>
          <a:p>
            <a:pPr lvl="0" algn="just"/>
            <a:r>
              <a:rPr lang="en-ZA" dirty="0" smtClean="0"/>
              <a:t>Mr </a:t>
            </a:r>
            <a:r>
              <a:rPr lang="en-ZA" dirty="0"/>
              <a:t>Mampana did not attend any of the meetings of the structures in the value chain for the appointment of Prof Mbati as a VC from the Selection Panel.</a:t>
            </a:r>
          </a:p>
          <a:p>
            <a:pPr lvl="0" algn="just"/>
            <a:r>
              <a:rPr lang="en-ZA" dirty="0"/>
              <a:t>Calls for the HETN’s conduct to be strongly condemned in the final report as it has wasted the SMU and the Committee’s time and resources.</a:t>
            </a:r>
          </a:p>
          <a:p>
            <a:pPr algn="just"/>
            <a:r>
              <a:rPr lang="en-ZA" dirty="0"/>
              <a:t>Supports the recommendation that who knowingly misled Parliament under oath, should be pursued.</a:t>
            </a:r>
          </a:p>
        </p:txBody>
      </p:sp>
    </p:spTree>
    <p:extLst>
      <p:ext uri="{BB962C8B-B14F-4D97-AF65-F5344CB8AC3E}">
        <p14:creationId xmlns:p14="http://schemas.microsoft.com/office/powerpoint/2010/main" xmlns="" val="2653219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438" y="457200"/>
            <a:ext cx="8543925" cy="6112933"/>
          </a:xfrm>
        </p:spPr>
        <p:txBody>
          <a:bodyPr>
            <a:normAutofit fontScale="92500" lnSpcReduction="20000"/>
          </a:bodyPr>
          <a:lstStyle/>
          <a:p>
            <a:pPr marL="0" indent="0">
              <a:buNone/>
            </a:pPr>
            <a:r>
              <a:rPr lang="en-ZA" b="1" dirty="0" smtClean="0"/>
              <a:t>2.8</a:t>
            </a:r>
            <a:r>
              <a:rPr lang="en-ZA" dirty="0" smtClean="0"/>
              <a:t>. </a:t>
            </a:r>
            <a:r>
              <a:rPr lang="en-ZA" b="1" dirty="0" smtClean="0"/>
              <a:t>UNIVEN Council</a:t>
            </a:r>
          </a:p>
          <a:p>
            <a:pPr lvl="0" algn="just"/>
            <a:r>
              <a:rPr lang="en-ZA" dirty="0"/>
              <a:t>Welcomes the opportunity to comment on the draft preliminary report. The comments were mainly on the observations and key findings and the recommendations.</a:t>
            </a:r>
          </a:p>
          <a:p>
            <a:pPr lvl="0" algn="just"/>
            <a:r>
              <a:rPr lang="en-ZA" dirty="0" smtClean="0"/>
              <a:t>The </a:t>
            </a:r>
            <a:r>
              <a:rPr lang="en-ZA" dirty="0"/>
              <a:t>University Council in its response to the findings notes that the findings by the Committee on the manner in which the Council handled the sexual harassment complaint by Phendla are without merits. </a:t>
            </a:r>
            <a:endParaRPr lang="en-ZA" dirty="0" smtClean="0"/>
          </a:p>
          <a:p>
            <a:pPr lvl="0" algn="just"/>
            <a:r>
              <a:rPr lang="en-ZA" dirty="0" smtClean="0"/>
              <a:t>The </a:t>
            </a:r>
            <a:r>
              <a:rPr lang="en-ZA" dirty="0"/>
              <a:t>Council has implemented the Sexual Harassment Policy as required by appointing the mediator. The recommendations of the First Modise Report of the mediator could not be actioned after Prof Phendla had been lawfully dismissed. </a:t>
            </a:r>
            <a:r>
              <a:rPr lang="en-ZA" dirty="0" smtClean="0"/>
              <a:t>She </a:t>
            </a:r>
            <a:r>
              <a:rPr lang="en-ZA" dirty="0"/>
              <a:t>was no longer an employee of UNIVEN and the University could not exercise jurisdiction over her</a:t>
            </a:r>
            <a:r>
              <a:rPr lang="en-ZA" dirty="0" smtClean="0"/>
              <a:t>.</a:t>
            </a:r>
          </a:p>
          <a:p>
            <a:pPr algn="just"/>
            <a:r>
              <a:rPr lang="en-ZA" dirty="0"/>
              <a:t>A parallel process could not be put in place outside of the LRA to process the complaint that was reported to the institutions outside of the University.</a:t>
            </a:r>
          </a:p>
          <a:p>
            <a:pPr marL="0" lvl="0" indent="0" algn="just">
              <a:buNone/>
            </a:pPr>
            <a:endParaRPr lang="en-ZA" dirty="0"/>
          </a:p>
          <a:p>
            <a:pPr algn="just"/>
            <a:endParaRPr lang="en-ZA" dirty="0"/>
          </a:p>
        </p:txBody>
      </p:sp>
    </p:spTree>
    <p:extLst>
      <p:ext uri="{BB962C8B-B14F-4D97-AF65-F5344CB8AC3E}">
        <p14:creationId xmlns:p14="http://schemas.microsoft.com/office/powerpoint/2010/main" xmlns="" val="1670276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305" y="541867"/>
            <a:ext cx="8543925" cy="5635096"/>
          </a:xfrm>
        </p:spPr>
        <p:txBody>
          <a:bodyPr>
            <a:normAutofit fontScale="92500" lnSpcReduction="20000"/>
          </a:bodyPr>
          <a:lstStyle/>
          <a:p>
            <a:pPr lvl="0" algn="just"/>
            <a:r>
              <a:rPr lang="en-ZA" dirty="0"/>
              <a:t>Gaps in the Policy on Sexual Harassment: The University took note of the findings and noted that it had undertaken comprehensive review of all of its policies and they were still undergoing further consultation.</a:t>
            </a:r>
          </a:p>
          <a:p>
            <a:pPr lvl="0" algn="just"/>
            <a:r>
              <a:rPr lang="en-ZA" dirty="0"/>
              <a:t>Referral of the CGE Report for judicial review without authorisation of the Council and the failure to implement consequence management: The Council points out that it is a trite principle of law that where an agent commits an act binding a principal, the principal can ratify the act of the agent. The effect of the ratification is that the act of the unauthorised person is regarded as though he or she had authority at the time when the act was concluded. By ratifying the act of the “agent”, the “principal” confers on its validity with retroactive effect. Therefore, the effect of Council ratifying the decision to review the CGE report was, in the eyes of law, lawful from the onset.</a:t>
            </a:r>
          </a:p>
          <a:p>
            <a:pPr lvl="0"/>
            <a:r>
              <a:rPr lang="en-ZA" dirty="0"/>
              <a:t>The Council notes that the VC is the CEO of the University in terms of the Higher Education Act. The University has not acted unlawfully in the review of the CGE Report. </a:t>
            </a:r>
          </a:p>
          <a:p>
            <a:endParaRPr lang="en-ZA" dirty="0"/>
          </a:p>
        </p:txBody>
      </p:sp>
    </p:spTree>
    <p:extLst>
      <p:ext uri="{BB962C8B-B14F-4D97-AF65-F5344CB8AC3E}">
        <p14:creationId xmlns:p14="http://schemas.microsoft.com/office/powerpoint/2010/main" xmlns="" val="441552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6238" y="762000"/>
            <a:ext cx="8543925" cy="5414963"/>
          </a:xfrm>
        </p:spPr>
        <p:txBody>
          <a:bodyPr>
            <a:normAutofit fontScale="85000" lnSpcReduction="20000"/>
          </a:bodyPr>
          <a:lstStyle/>
          <a:p>
            <a:pPr lvl="0" algn="just"/>
            <a:r>
              <a:rPr lang="en-ZA" dirty="0"/>
              <a:t>Task-Team to look into the referral of the CGE report for judicial review: Mr Mashego was the Chair and convener of the task team and his untimely death led to the work of task team not being finalised, which was unforeseeable and deeply regrettable by the University.</a:t>
            </a:r>
          </a:p>
          <a:p>
            <a:pPr lvl="0" algn="just"/>
            <a:r>
              <a:rPr lang="en-ZA" dirty="0"/>
              <a:t>Mr Mashego was appointed to the Council for his legal expertise and in any legal controversy or issue, the University Council readily consulted him as a legal expert and Council member. There was nothing untoward about delegating Mr Mashego to provide Council with legal opinion as well as to sit on any sub-committees to investigate the allegations made by Prof Phendla</a:t>
            </a:r>
            <a:r>
              <a:rPr lang="en-ZA" dirty="0" smtClean="0"/>
              <a:t>.</a:t>
            </a:r>
          </a:p>
          <a:p>
            <a:pPr algn="just"/>
            <a:r>
              <a:rPr lang="en-ZA" dirty="0"/>
              <a:t>Failure by UNIVEN Council to oppose the application by Prof Mbati to review and set aside the second mediation report by Mr Lavery Modise in totality: According to the Court order, the University was not cited as party in Prof Mbati’s review application against the second Modise Report. As a result, the University was unaware of those proceedings and it could not have taken a position either to oppose or support application.</a:t>
            </a:r>
          </a:p>
          <a:p>
            <a:pPr marL="0" lvl="0" indent="0" algn="just">
              <a:buNone/>
            </a:pPr>
            <a:endParaRPr lang="en-ZA" dirty="0"/>
          </a:p>
          <a:p>
            <a:endParaRPr lang="en-ZA" dirty="0"/>
          </a:p>
        </p:txBody>
      </p:sp>
    </p:spTree>
    <p:extLst>
      <p:ext uri="{BB962C8B-B14F-4D97-AF65-F5344CB8AC3E}">
        <p14:creationId xmlns:p14="http://schemas.microsoft.com/office/powerpoint/2010/main" xmlns="" val="1202144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8"/>
            <a:ext cx="8543925" cy="937200"/>
          </a:xfrm>
        </p:spPr>
        <p:txBody>
          <a:bodyPr/>
          <a:lstStyle/>
          <a:p>
            <a:r>
              <a:rPr lang="en-ZA" b="1" dirty="0" smtClean="0"/>
              <a:t>TABLE OF CONTENTS</a:t>
            </a:r>
            <a:endParaRPr lang="en-ZA" b="1" dirty="0"/>
          </a:p>
        </p:txBody>
      </p:sp>
      <p:sp>
        <p:nvSpPr>
          <p:cNvPr id="3" name="Content Placeholder 2"/>
          <p:cNvSpPr>
            <a:spLocks noGrp="1"/>
          </p:cNvSpPr>
          <p:nvPr>
            <p:ph idx="1"/>
          </p:nvPr>
        </p:nvSpPr>
        <p:spPr>
          <a:xfrm>
            <a:off x="681038" y="1302327"/>
            <a:ext cx="8543925" cy="5417127"/>
          </a:xfrm>
        </p:spPr>
        <p:txBody>
          <a:bodyPr>
            <a:normAutofit/>
          </a:bodyPr>
          <a:lstStyle/>
          <a:p>
            <a:pPr marL="514350" indent="-514350" algn="just">
              <a:buAutoNum type="arabicPeriod"/>
            </a:pPr>
            <a:r>
              <a:rPr lang="en-ZA" dirty="0" smtClean="0"/>
              <a:t>Introduction</a:t>
            </a:r>
          </a:p>
          <a:p>
            <a:pPr marL="514350" indent="-514350" algn="just">
              <a:buAutoNum type="arabicPeriod"/>
            </a:pPr>
            <a:r>
              <a:rPr lang="en-ZA" dirty="0" smtClean="0"/>
              <a:t>Summary of the witness written comments/representations</a:t>
            </a:r>
          </a:p>
          <a:p>
            <a:pPr marL="514350" indent="-514350" algn="just">
              <a:buAutoNum type="arabicPeriod"/>
            </a:pPr>
            <a:r>
              <a:rPr lang="en-ZA" dirty="0" smtClean="0"/>
              <a:t>Proposed issues for consideration</a:t>
            </a:r>
          </a:p>
          <a:p>
            <a:pPr marL="514350" indent="-514350" algn="just">
              <a:buAutoNum type="arabicPeriod"/>
            </a:pPr>
            <a:r>
              <a:rPr lang="en-ZA" dirty="0" smtClean="0"/>
              <a:t>General observations.</a:t>
            </a:r>
          </a:p>
          <a:p>
            <a:pPr marL="514350" indent="-514350" algn="just">
              <a:buAutoNum type="arabicPeriod"/>
            </a:pPr>
            <a:endParaRPr lang="en-ZA" dirty="0" smtClean="0"/>
          </a:p>
          <a:p>
            <a:pPr marL="514350" indent="-514350" algn="just">
              <a:buAutoNum type="arabicPeriod"/>
            </a:pPr>
            <a:endParaRPr lang="en-ZA" dirty="0" smtClean="0"/>
          </a:p>
        </p:txBody>
      </p:sp>
    </p:spTree>
    <p:extLst>
      <p:ext uri="{BB962C8B-B14F-4D97-AF65-F5344CB8AC3E}">
        <p14:creationId xmlns:p14="http://schemas.microsoft.com/office/powerpoint/2010/main" xmlns="" val="18372342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7038" y="524933"/>
            <a:ext cx="8543925" cy="5652030"/>
          </a:xfrm>
        </p:spPr>
        <p:txBody>
          <a:bodyPr>
            <a:normAutofit fontScale="92500" lnSpcReduction="20000"/>
          </a:bodyPr>
          <a:lstStyle/>
          <a:p>
            <a:pPr lvl="0"/>
            <a:r>
              <a:rPr lang="en-ZA" dirty="0"/>
              <a:t>Proposed financial settlement after sexual harassment allegations: The University maintains its position that it does not have records of this settlement proposal. Neither does Bowman Gilfillan, the University’s then lawyers, have a record of such letter. </a:t>
            </a:r>
          </a:p>
          <a:p>
            <a:pPr lvl="1"/>
            <a:r>
              <a:rPr lang="en-ZA" dirty="0"/>
              <a:t>The University had not had sight of this letter. Nothing came out of the settlement negotiation process. </a:t>
            </a:r>
          </a:p>
          <a:p>
            <a:pPr lvl="1"/>
            <a:r>
              <a:rPr lang="en-ZA" dirty="0"/>
              <a:t>The Council notes the concern by the Committee about the financial risk of unauthorised payments.</a:t>
            </a:r>
          </a:p>
          <a:p>
            <a:pPr lvl="1"/>
            <a:r>
              <a:rPr lang="en-ZA" dirty="0"/>
              <a:t> The University’s financial policies are being tightened. The proposed settlement was never paid.</a:t>
            </a:r>
          </a:p>
          <a:p>
            <a:pPr lvl="0"/>
            <a:r>
              <a:rPr lang="en-ZA" dirty="0"/>
              <a:t>Alleged abuse of subsistence: The Council notes the findings of the Committee. </a:t>
            </a:r>
          </a:p>
          <a:p>
            <a:pPr lvl="1"/>
            <a:r>
              <a:rPr lang="en-ZA" dirty="0"/>
              <a:t>However, the findings were based on incorrect facts, due to documents that were submitted to the Committee by the University which reflected incorrect amounts. </a:t>
            </a:r>
          </a:p>
          <a:p>
            <a:pPr lvl="1"/>
            <a:r>
              <a:rPr lang="en-ZA" dirty="0"/>
              <a:t>The amount initially presented to the Committee was from 2010 to 2016, however the documents presented it as 2016 amount of S&amp;T paid to Prof Mbati.</a:t>
            </a:r>
          </a:p>
          <a:p>
            <a:endParaRPr lang="en-ZA" dirty="0"/>
          </a:p>
        </p:txBody>
      </p:sp>
    </p:spTree>
    <p:extLst>
      <p:ext uri="{BB962C8B-B14F-4D97-AF65-F5344CB8AC3E}">
        <p14:creationId xmlns:p14="http://schemas.microsoft.com/office/powerpoint/2010/main" xmlns="" val="1496174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1705" y="694267"/>
            <a:ext cx="8543925" cy="5482696"/>
          </a:xfrm>
        </p:spPr>
        <p:txBody>
          <a:bodyPr>
            <a:normAutofit fontScale="92500"/>
          </a:bodyPr>
          <a:lstStyle/>
          <a:p>
            <a:pPr lvl="0" algn="just"/>
            <a:r>
              <a:rPr lang="en-ZA" dirty="0"/>
              <a:t>Findings made in relation to Mrs Pendu. The Council found the observation of the Committee in relation to paragraph 2.25.12 that Prof Phendla was targeted and that her disciplinary action was calculated. </a:t>
            </a:r>
          </a:p>
          <a:p>
            <a:pPr lvl="1" algn="just"/>
            <a:r>
              <a:rPr lang="en-ZA" dirty="0"/>
              <a:t>It further notes that it is not the place for the Committee to question or revisit factual determination made by the Labour Court.</a:t>
            </a:r>
          </a:p>
          <a:p>
            <a:pPr lvl="0" algn="just"/>
            <a:r>
              <a:rPr lang="en-ZA" dirty="0"/>
              <a:t>Alleged failure of UNIVEN management to implement sound financial and supply chain management processes and to properly manage the institution, including various infrastructure projects. </a:t>
            </a:r>
          </a:p>
          <a:p>
            <a:pPr lvl="1" algn="just"/>
            <a:r>
              <a:rPr lang="en-ZA" dirty="0"/>
              <a:t>The University noted the findings and key observations by the Committee. There were no objections to the findings. The Council notes that employees implicated in the SAB&amp;T Nexia report are no longer with the employ of the University.</a:t>
            </a:r>
          </a:p>
          <a:p>
            <a:pPr lvl="1" algn="just"/>
            <a:r>
              <a:rPr lang="en-ZA" dirty="0"/>
              <a:t>New systems and policies are in place</a:t>
            </a:r>
          </a:p>
        </p:txBody>
      </p:sp>
    </p:spTree>
    <p:extLst>
      <p:ext uri="{BB962C8B-B14F-4D97-AF65-F5344CB8AC3E}">
        <p14:creationId xmlns:p14="http://schemas.microsoft.com/office/powerpoint/2010/main" xmlns="" val="1501699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3971" y="626533"/>
            <a:ext cx="8543925" cy="5791200"/>
          </a:xfrm>
        </p:spPr>
        <p:txBody>
          <a:bodyPr>
            <a:normAutofit fontScale="85000" lnSpcReduction="20000"/>
          </a:bodyPr>
          <a:lstStyle/>
          <a:p>
            <a:pPr marL="0" indent="0">
              <a:buNone/>
            </a:pPr>
            <a:r>
              <a:rPr lang="en-ZA" b="1" dirty="0" smtClean="0"/>
              <a:t>Recommendations:</a:t>
            </a:r>
          </a:p>
          <a:p>
            <a:pPr lvl="0" algn="just"/>
            <a:r>
              <a:rPr lang="en-ZA" dirty="0"/>
              <a:t>The University disagrees that it failed to implement the sexual harassment policy. The Council notes that it had complied with the court order of 30 May 2016 and the CGE Report. </a:t>
            </a:r>
          </a:p>
          <a:p>
            <a:pPr lvl="0" algn="just"/>
            <a:r>
              <a:rPr lang="en-ZA" dirty="0"/>
              <a:t>The University undertakes </a:t>
            </a:r>
            <a:r>
              <a:rPr lang="en-ZA" dirty="0" smtClean="0"/>
              <a:t>to </a:t>
            </a:r>
            <a:r>
              <a:rPr lang="en-ZA" dirty="0"/>
              <a:t>conduct a review of the sexual harassment policy as recommended in paragraph 5.1.2.</a:t>
            </a:r>
          </a:p>
          <a:p>
            <a:pPr lvl="0" algn="just"/>
            <a:r>
              <a:rPr lang="en-ZA" dirty="0"/>
              <a:t>Notes recommendations 5.1.4 on the amendment to the Statute, including recommendations 5.1.5 and 5.1.7 and further undertakes to implement as recommended</a:t>
            </a:r>
            <a:r>
              <a:rPr lang="en-ZA" dirty="0" smtClean="0"/>
              <a:t>.</a:t>
            </a:r>
          </a:p>
          <a:p>
            <a:pPr marL="0" indent="0" algn="just">
              <a:buNone/>
            </a:pPr>
            <a:endParaRPr lang="en-ZA" b="1" dirty="0" smtClean="0"/>
          </a:p>
          <a:p>
            <a:pPr marL="0" indent="0" algn="just">
              <a:buNone/>
            </a:pPr>
            <a:r>
              <a:rPr lang="en-ZA" b="1" dirty="0" smtClean="0"/>
              <a:t>Appointment </a:t>
            </a:r>
            <a:r>
              <a:rPr lang="en-ZA" b="1" dirty="0"/>
              <a:t>of Mrs Pendu as HEMIS Officer</a:t>
            </a:r>
            <a:endParaRPr lang="en-ZA" dirty="0"/>
          </a:p>
          <a:p>
            <a:pPr lvl="0" algn="just"/>
            <a:r>
              <a:rPr lang="en-ZA" dirty="0"/>
              <a:t>Steps have been taken to address some of the recommendations, while other the Council undertook to implement them. </a:t>
            </a:r>
          </a:p>
          <a:p>
            <a:pPr lvl="0" algn="just"/>
            <a:r>
              <a:rPr lang="en-ZA" dirty="0"/>
              <a:t>Paragraph 5.2.12, the Council notes that the Committee heard through the witness testimony that the University was not aware of the qualifications issues in relation to Mrs Pendu. The University, upon learning about these actions, took swift action against her.</a:t>
            </a:r>
          </a:p>
          <a:p>
            <a:pPr lvl="0" algn="just"/>
            <a:endParaRPr lang="en-ZA" dirty="0"/>
          </a:p>
          <a:p>
            <a:pPr marL="0" indent="0">
              <a:buNone/>
            </a:pPr>
            <a:endParaRPr lang="en-ZA" dirty="0"/>
          </a:p>
        </p:txBody>
      </p:sp>
    </p:spTree>
    <p:extLst>
      <p:ext uri="{BB962C8B-B14F-4D97-AF65-F5344CB8AC3E}">
        <p14:creationId xmlns:p14="http://schemas.microsoft.com/office/powerpoint/2010/main" xmlns="" val="393991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038" y="491067"/>
            <a:ext cx="8543925" cy="5685896"/>
          </a:xfrm>
        </p:spPr>
        <p:txBody>
          <a:bodyPr>
            <a:normAutofit fontScale="85000" lnSpcReduction="10000"/>
          </a:bodyPr>
          <a:lstStyle/>
          <a:p>
            <a:pPr lvl="0" algn="just"/>
            <a:r>
              <a:rPr lang="en-ZA" dirty="0"/>
              <a:t>The alleged failure of UNIVEN management to implement sound to implement sound financial and supply chain management processes and to properly manage the institution, including various infrastructure projects. The Council has not raised any objections to the recommendations by the Committee. </a:t>
            </a:r>
          </a:p>
          <a:p>
            <a:pPr lvl="1" algn="just"/>
            <a:r>
              <a:rPr lang="en-ZA" dirty="0"/>
              <a:t>In relation to recommendation made at paragraph 5.4.1, the Council clarified that the infrastructure development did not take off, and it is for that reason, that there was no need for Ministerial approval. If the University had intended to follow through with the project, it would have obtained the necessary ministerial approval</a:t>
            </a:r>
            <a:r>
              <a:rPr lang="en-ZA" dirty="0" smtClean="0"/>
              <a:t>.</a:t>
            </a:r>
          </a:p>
          <a:p>
            <a:pPr marL="457200" lvl="1" indent="0" algn="just">
              <a:buNone/>
            </a:pPr>
            <a:endParaRPr lang="en-ZA" dirty="0"/>
          </a:p>
          <a:p>
            <a:pPr lvl="1" algn="just"/>
            <a:r>
              <a:rPr lang="en-ZA" dirty="0"/>
              <a:t>(Another inconsistency, Prof Mbati said the University applied for approval through writing to the Minister, and the University said it did not have to obtain approval because the infrastructure development project did not take off.</a:t>
            </a:r>
          </a:p>
          <a:p>
            <a:pPr algn="just"/>
            <a:r>
              <a:rPr lang="en-ZA" dirty="0"/>
              <a:t>All abandoned infrastructure development projects were completed, except one project in relation to the DBSA Male Residence, which was almost complete and occupation by UNIVEN students should take place from May 2022 onwards.</a:t>
            </a:r>
          </a:p>
        </p:txBody>
      </p:sp>
    </p:spTree>
    <p:extLst>
      <p:ext uri="{BB962C8B-B14F-4D97-AF65-F5344CB8AC3E}">
        <p14:creationId xmlns:p14="http://schemas.microsoft.com/office/powerpoint/2010/main" xmlns="" val="19331638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220133"/>
            <a:ext cx="8543925" cy="1083735"/>
          </a:xfrm>
        </p:spPr>
        <p:txBody>
          <a:bodyPr>
            <a:normAutofit/>
          </a:bodyPr>
          <a:lstStyle/>
          <a:p>
            <a:r>
              <a:rPr lang="en-ZA" sz="3600" b="1" dirty="0" smtClean="0"/>
              <a:t>3. PROPOSED ISSUES FOR CONSIDERATION BY THE COMMITTEE</a:t>
            </a:r>
            <a:endParaRPr lang="en-ZA" sz="3600" b="1" dirty="0"/>
          </a:p>
        </p:txBody>
      </p:sp>
      <p:sp>
        <p:nvSpPr>
          <p:cNvPr id="3" name="Content Placeholder 2"/>
          <p:cNvSpPr>
            <a:spLocks noGrp="1"/>
          </p:cNvSpPr>
          <p:nvPr>
            <p:ph idx="1"/>
          </p:nvPr>
        </p:nvSpPr>
        <p:spPr>
          <a:xfrm>
            <a:off x="681038" y="1303868"/>
            <a:ext cx="8543925" cy="5147732"/>
          </a:xfrm>
        </p:spPr>
        <p:txBody>
          <a:bodyPr>
            <a:normAutofit fontScale="92500" lnSpcReduction="20000"/>
          </a:bodyPr>
          <a:lstStyle/>
          <a:p>
            <a:pPr marL="0" indent="0">
              <a:buNone/>
            </a:pPr>
            <a:endParaRPr lang="en-ZA" b="1" dirty="0" smtClean="0"/>
          </a:p>
          <a:p>
            <a:pPr marL="0" indent="0">
              <a:buNone/>
            </a:pPr>
            <a:r>
              <a:rPr lang="en-ZA" b="1" dirty="0" smtClean="0"/>
              <a:t>3.1. Untested allegations</a:t>
            </a:r>
          </a:p>
          <a:p>
            <a:pPr lvl="0" algn="just"/>
            <a:r>
              <a:rPr lang="en-ZA" dirty="0"/>
              <a:t>There are contentions that the Committee has not tested some allegations that were presented before it. However, the Committee have neglected investigating by calling witnesses to appear before it to give oral testimony of their written statement. Therefore, credibility of the witnesses and their evidence is questionable. </a:t>
            </a:r>
          </a:p>
          <a:p>
            <a:pPr lvl="0" algn="just"/>
            <a:r>
              <a:rPr lang="en-ZA" dirty="0"/>
              <a:t>The Committee accepted and arrived at some conclusions without testing and requesting evidence to support the allegations made.</a:t>
            </a:r>
          </a:p>
          <a:p>
            <a:pPr lvl="0" algn="just"/>
            <a:r>
              <a:rPr lang="en-ZA" dirty="0"/>
              <a:t>The Committee has neglected to interrogate the new submissions pertaining to irregularities in the appointment process of Prof Mbati and chose to refer the matter to SMU Council for investigation and reporting.</a:t>
            </a:r>
          </a:p>
          <a:p>
            <a:pPr marL="0" indent="0">
              <a:buNone/>
            </a:pPr>
            <a:endParaRPr lang="en-ZA" dirty="0"/>
          </a:p>
        </p:txBody>
      </p:sp>
    </p:spTree>
    <p:extLst>
      <p:ext uri="{BB962C8B-B14F-4D97-AF65-F5344CB8AC3E}">
        <p14:creationId xmlns:p14="http://schemas.microsoft.com/office/powerpoint/2010/main" xmlns="" val="1843066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638" y="592667"/>
            <a:ext cx="8543925" cy="5787496"/>
          </a:xfrm>
        </p:spPr>
        <p:txBody>
          <a:bodyPr>
            <a:normAutofit/>
          </a:bodyPr>
          <a:lstStyle/>
          <a:p>
            <a:pPr marL="0" indent="0">
              <a:buNone/>
            </a:pPr>
            <a:r>
              <a:rPr lang="en-ZA" b="1" dirty="0" smtClean="0"/>
              <a:t>3.2. Misunderstanding </a:t>
            </a:r>
            <a:r>
              <a:rPr lang="en-ZA" b="1" dirty="0"/>
              <a:t>of the invitation by Mr Thekiso</a:t>
            </a:r>
            <a:endParaRPr lang="en-ZA" dirty="0"/>
          </a:p>
          <a:p>
            <a:pPr lvl="0" algn="just"/>
            <a:r>
              <a:rPr lang="en-ZA" dirty="0"/>
              <a:t>According to our assessment, Mr Thekiso’s withdrawal to appear before the Committee as a witness could have arisen from a misunderstanding that he was called to testify on SMU related matters when his submission was focussed on UNIVEN. </a:t>
            </a:r>
            <a:endParaRPr lang="en-ZA" dirty="0" smtClean="0"/>
          </a:p>
          <a:p>
            <a:pPr lvl="0" algn="just"/>
            <a:r>
              <a:rPr lang="en-ZA" dirty="0" smtClean="0"/>
              <a:t>The </a:t>
            </a:r>
            <a:r>
              <a:rPr lang="en-ZA" dirty="0"/>
              <a:t>Committee still </a:t>
            </a:r>
            <a:r>
              <a:rPr lang="en-ZA" dirty="0" smtClean="0"/>
              <a:t>scheduled </a:t>
            </a:r>
            <a:r>
              <a:rPr lang="en-ZA" dirty="0"/>
              <a:t>testimonies related to UNIVEN even during the Part B process, for example, Mr Lekgetha, Dr Nthambeleni, also testified during Part </a:t>
            </a:r>
            <a:r>
              <a:rPr lang="en-ZA" dirty="0" smtClean="0"/>
              <a:t>B.</a:t>
            </a:r>
          </a:p>
          <a:p>
            <a:pPr lvl="0" algn="just"/>
            <a:r>
              <a:rPr lang="en-ZA" dirty="0" smtClean="0"/>
              <a:t>Based </a:t>
            </a:r>
            <a:r>
              <a:rPr lang="en-ZA" dirty="0"/>
              <a:t>on </a:t>
            </a:r>
            <a:r>
              <a:rPr lang="en-ZA" dirty="0" smtClean="0"/>
              <a:t>the above, will </a:t>
            </a:r>
            <a:r>
              <a:rPr lang="en-ZA" dirty="0"/>
              <a:t>the Committee be open to re-opening the oral hearings for certain specific witnesses, especially those that were </a:t>
            </a:r>
            <a:r>
              <a:rPr lang="en-ZA" dirty="0" smtClean="0"/>
              <a:t>not called </a:t>
            </a:r>
            <a:r>
              <a:rPr lang="en-ZA" dirty="0"/>
              <a:t>to appear before it? </a:t>
            </a:r>
          </a:p>
          <a:p>
            <a:pPr marL="0" indent="0">
              <a:buNone/>
            </a:pPr>
            <a:endParaRPr lang="en-ZA" dirty="0"/>
          </a:p>
        </p:txBody>
      </p:sp>
    </p:spTree>
    <p:extLst>
      <p:ext uri="{BB962C8B-B14F-4D97-AF65-F5344CB8AC3E}">
        <p14:creationId xmlns:p14="http://schemas.microsoft.com/office/powerpoint/2010/main" xmlns="" val="38817272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322" y="398206"/>
            <a:ext cx="8543925" cy="6324327"/>
          </a:xfrm>
        </p:spPr>
        <p:txBody>
          <a:bodyPr>
            <a:normAutofit fontScale="92500"/>
          </a:bodyPr>
          <a:lstStyle/>
          <a:p>
            <a:pPr marL="0" indent="0">
              <a:buNone/>
            </a:pPr>
            <a:r>
              <a:rPr lang="en-ZA" b="1" dirty="0" smtClean="0"/>
              <a:t>3.3. Further clarity in relation to: </a:t>
            </a:r>
          </a:p>
          <a:p>
            <a:pPr algn="just"/>
            <a:r>
              <a:rPr lang="en-ZA" dirty="0"/>
              <a:t>The alleged NEHAWU letter distancing itself from their role in Prof Phendla’s dismissal. The </a:t>
            </a:r>
            <a:r>
              <a:rPr lang="en-ZA" dirty="0" smtClean="0"/>
              <a:t>Committee </a:t>
            </a:r>
            <a:r>
              <a:rPr lang="en-ZA" dirty="0"/>
              <a:t>to consider writing to NEHAWU to confirm its position concerning the letter </a:t>
            </a:r>
            <a:r>
              <a:rPr lang="en-ZA" dirty="0" smtClean="0"/>
              <a:t>submitted </a:t>
            </a:r>
            <a:r>
              <a:rPr lang="en-ZA" dirty="0"/>
              <a:t>by HETN</a:t>
            </a:r>
            <a:r>
              <a:rPr lang="en-ZA" dirty="0" smtClean="0"/>
              <a:t>.</a:t>
            </a:r>
          </a:p>
          <a:p>
            <a:pPr algn="just"/>
            <a:r>
              <a:rPr lang="en-ZA" dirty="0"/>
              <a:t>The proposed financial settlement </a:t>
            </a:r>
            <a:r>
              <a:rPr lang="en-ZA" dirty="0" smtClean="0"/>
              <a:t>letter to </a:t>
            </a:r>
            <a:r>
              <a:rPr lang="en-ZA" dirty="0"/>
              <a:t>Phendla be sent to Bowmans for confirmation, as it alleged </a:t>
            </a:r>
            <a:r>
              <a:rPr lang="en-ZA" dirty="0" smtClean="0"/>
              <a:t>by </a:t>
            </a:r>
            <a:r>
              <a:rPr lang="en-ZA" dirty="0"/>
              <a:t>both the University and the law firm that such a letter does not exist in their </a:t>
            </a:r>
            <a:r>
              <a:rPr lang="en-ZA" dirty="0" smtClean="0"/>
              <a:t>archives. </a:t>
            </a:r>
          </a:p>
          <a:p>
            <a:pPr algn="just"/>
            <a:r>
              <a:rPr lang="en-ZA" dirty="0"/>
              <a:t>List of Professors Emeritus appointed at UNIVEN before Prof Mbati’s tenure, during his tenure </a:t>
            </a:r>
            <a:r>
              <a:rPr lang="en-ZA" dirty="0" smtClean="0"/>
              <a:t>and </a:t>
            </a:r>
            <a:r>
              <a:rPr lang="en-ZA" dirty="0"/>
              <a:t>post his tenure, including the applications of retired South African Professors. This is to </a:t>
            </a:r>
            <a:r>
              <a:rPr lang="en-ZA" dirty="0" smtClean="0"/>
              <a:t>ascertain </a:t>
            </a:r>
            <a:r>
              <a:rPr lang="en-ZA" dirty="0"/>
              <a:t>whether the allegation by HTEN that South African retired professors were sidelined</a:t>
            </a:r>
            <a:r>
              <a:rPr lang="en-ZA" dirty="0" smtClean="0"/>
              <a:t>.</a:t>
            </a:r>
          </a:p>
          <a:p>
            <a:pPr algn="just"/>
            <a:r>
              <a:rPr lang="en-ZA" dirty="0"/>
              <a:t>Deloitte to clarify the two letters send to the Committee and Prof Phendla</a:t>
            </a:r>
            <a:r>
              <a:rPr lang="en-ZA" dirty="0" smtClean="0"/>
              <a:t>.</a:t>
            </a:r>
            <a:endParaRPr lang="en-ZA" dirty="0"/>
          </a:p>
          <a:p>
            <a:pPr algn="just"/>
            <a:endParaRPr lang="en-ZA" dirty="0"/>
          </a:p>
        </p:txBody>
      </p:sp>
    </p:spTree>
    <p:extLst>
      <p:ext uri="{BB962C8B-B14F-4D97-AF65-F5344CB8AC3E}">
        <p14:creationId xmlns:p14="http://schemas.microsoft.com/office/powerpoint/2010/main" xmlns="" val="4143888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0" y="745066"/>
            <a:ext cx="8716963" cy="5977467"/>
          </a:xfrm>
        </p:spPr>
        <p:txBody>
          <a:bodyPr>
            <a:normAutofit fontScale="92500" lnSpcReduction="20000"/>
          </a:bodyPr>
          <a:lstStyle/>
          <a:p>
            <a:pPr marL="0" indent="0">
              <a:buNone/>
            </a:pPr>
            <a:r>
              <a:rPr lang="en-ZA" b="1" dirty="0" smtClean="0"/>
              <a:t>Further clarity conti……</a:t>
            </a:r>
          </a:p>
          <a:p>
            <a:pPr algn="just"/>
            <a:r>
              <a:rPr lang="en-ZA" dirty="0" smtClean="0"/>
              <a:t>Allegations by Mrs Pendu relating to Price Water House Coopers, appointed by Prof Mbati to investigate the safety of HEMIS system and data. Alleged that Prof Mbati was unhappy with the report and appointed SAB&amp;T to investigate her office, and there were no adverse findings against her. However, Prof Mbati instructed the auditor to write what he wanted, and the last report had some differences compared to the first one that led to her being charged for fraud and subsequently dismissed. </a:t>
            </a:r>
          </a:p>
          <a:p>
            <a:pPr marL="0" indent="0" algn="just">
              <a:buNone/>
            </a:pPr>
            <a:endParaRPr lang="en-ZA" dirty="0" smtClean="0"/>
          </a:p>
          <a:p>
            <a:pPr algn="just"/>
            <a:r>
              <a:rPr lang="en-ZA" dirty="0" smtClean="0"/>
              <a:t>Dr </a:t>
            </a:r>
            <a:r>
              <a:rPr lang="en-ZA" dirty="0"/>
              <a:t>Tshitereke indicated that he has some information that he would like to share with the </a:t>
            </a:r>
            <a:r>
              <a:rPr lang="en-ZA" dirty="0" smtClean="0"/>
              <a:t>Committee </a:t>
            </a:r>
            <a:r>
              <a:rPr lang="en-ZA" dirty="0"/>
              <a:t>which can assist with some of the </a:t>
            </a:r>
            <a:r>
              <a:rPr lang="en-ZA" dirty="0" smtClean="0"/>
              <a:t>issues.</a:t>
            </a:r>
          </a:p>
          <a:p>
            <a:pPr algn="just"/>
            <a:r>
              <a:rPr lang="en-ZA" dirty="0"/>
              <a:t>The concern is if we do request this information, it may raise new allegations and those whom the allegations are levelled against may object to the fact that we did not give them a right of reply on the new observations the Committee will make</a:t>
            </a:r>
            <a:r>
              <a:rPr lang="en-ZA" dirty="0" smtClean="0"/>
              <a:t>.</a:t>
            </a:r>
          </a:p>
          <a:p>
            <a:pPr marL="0" indent="0" algn="just">
              <a:buNone/>
            </a:pPr>
            <a:endParaRPr lang="en-ZA" dirty="0"/>
          </a:p>
          <a:p>
            <a:pPr algn="just"/>
            <a:endParaRPr lang="en-ZA" dirty="0"/>
          </a:p>
          <a:p>
            <a:pPr algn="just"/>
            <a:endParaRPr lang="en-ZA" dirty="0"/>
          </a:p>
        </p:txBody>
      </p:sp>
    </p:spTree>
    <p:extLst>
      <p:ext uri="{BB962C8B-B14F-4D97-AF65-F5344CB8AC3E}">
        <p14:creationId xmlns:p14="http://schemas.microsoft.com/office/powerpoint/2010/main" xmlns="" val="1671539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3171" y="626533"/>
            <a:ext cx="8543925" cy="5550430"/>
          </a:xfrm>
        </p:spPr>
        <p:txBody>
          <a:bodyPr>
            <a:normAutofit fontScale="92500" lnSpcReduction="10000"/>
          </a:bodyPr>
          <a:lstStyle/>
          <a:p>
            <a:pPr marL="0" indent="0">
              <a:buNone/>
            </a:pPr>
            <a:r>
              <a:rPr lang="en-ZA" b="1" dirty="0" smtClean="0"/>
              <a:t>3.4. Unsubstantiated allegations</a:t>
            </a:r>
          </a:p>
          <a:p>
            <a:pPr algn="just"/>
            <a:r>
              <a:rPr lang="en-ZA" dirty="0"/>
              <a:t>Dr Tshitereke detailed the difficulties he experienced in trying to get access to his former email account at UNIVEN. His request was denied on the basis that access to email accounts is only limited to current employees. </a:t>
            </a:r>
            <a:endParaRPr lang="en-ZA" dirty="0" smtClean="0"/>
          </a:p>
          <a:p>
            <a:pPr lvl="0" algn="just"/>
            <a:r>
              <a:rPr lang="en-ZA" dirty="0"/>
              <a:t>Based on this difficulty, it is recommended that the Committee considers its position on the naming of witnesses who failed to submit supportive documents. It is also that most of the witnesses, in particular former UNIVEN employees, were not in the employ of the institution at the time of the Enquiry.</a:t>
            </a:r>
          </a:p>
          <a:p>
            <a:pPr lvl="0" algn="just"/>
            <a:r>
              <a:rPr lang="en-ZA" dirty="0"/>
              <a:t>Propose that </a:t>
            </a:r>
            <a:r>
              <a:rPr lang="en-ZA" dirty="0" smtClean="0"/>
              <a:t>the Committee consider excluding paragraphs </a:t>
            </a:r>
            <a:r>
              <a:rPr lang="en-ZA" dirty="0"/>
              <a:t>4.30.3 and 4.30.4 </a:t>
            </a:r>
            <a:r>
              <a:rPr lang="en-ZA" dirty="0" smtClean="0"/>
              <a:t>from </a:t>
            </a:r>
            <a:r>
              <a:rPr lang="en-ZA" dirty="0"/>
              <a:t>the final Report.</a:t>
            </a:r>
          </a:p>
          <a:p>
            <a:pPr lvl="0" algn="just"/>
            <a:r>
              <a:rPr lang="en-ZA" dirty="0"/>
              <a:t>However, those who have intentionally misled the Committee </a:t>
            </a:r>
            <a:r>
              <a:rPr lang="en-ZA" dirty="0" smtClean="0"/>
              <a:t>be </a:t>
            </a:r>
            <a:r>
              <a:rPr lang="en-ZA" dirty="0"/>
              <a:t>dealt with in terms of Powers Act.</a:t>
            </a:r>
          </a:p>
          <a:p>
            <a:pPr algn="just"/>
            <a:endParaRPr lang="en-ZA" dirty="0"/>
          </a:p>
          <a:p>
            <a:endParaRPr lang="en-ZA" dirty="0"/>
          </a:p>
        </p:txBody>
      </p:sp>
    </p:spTree>
    <p:extLst>
      <p:ext uri="{BB962C8B-B14F-4D97-AF65-F5344CB8AC3E}">
        <p14:creationId xmlns:p14="http://schemas.microsoft.com/office/powerpoint/2010/main" xmlns="" val="34378694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8"/>
            <a:ext cx="8543925" cy="1040340"/>
          </a:xfrm>
        </p:spPr>
        <p:txBody>
          <a:bodyPr/>
          <a:lstStyle/>
          <a:p>
            <a:r>
              <a:rPr lang="en-ZA" b="1" dirty="0" smtClean="0"/>
              <a:t>4. GENERAL OBSERVATIONS</a:t>
            </a:r>
            <a:endParaRPr lang="en-ZA" b="1" dirty="0"/>
          </a:p>
        </p:txBody>
      </p:sp>
      <p:sp>
        <p:nvSpPr>
          <p:cNvPr id="3" name="Content Placeholder 2"/>
          <p:cNvSpPr>
            <a:spLocks noGrp="1"/>
          </p:cNvSpPr>
          <p:nvPr>
            <p:ph idx="1"/>
          </p:nvPr>
        </p:nvSpPr>
        <p:spPr>
          <a:xfrm>
            <a:off x="681038" y="1405468"/>
            <a:ext cx="8543925" cy="5046132"/>
          </a:xfrm>
        </p:spPr>
        <p:txBody>
          <a:bodyPr>
            <a:normAutofit fontScale="92500" lnSpcReduction="20000"/>
          </a:bodyPr>
          <a:lstStyle/>
          <a:p>
            <a:pPr lvl="0" algn="just"/>
            <a:r>
              <a:rPr lang="en-ZA" dirty="0"/>
              <a:t>Neither of the parties, Prof Mbati nor Dr Legoabe </a:t>
            </a:r>
            <a:r>
              <a:rPr lang="en-ZA" dirty="0" smtClean="0"/>
              <a:t>are </a:t>
            </a:r>
            <a:r>
              <a:rPr lang="en-ZA" dirty="0"/>
              <a:t>happy with </a:t>
            </a:r>
            <a:r>
              <a:rPr lang="en-ZA" dirty="0" smtClean="0"/>
              <a:t>some of the findings and recommendations of the report</a:t>
            </a:r>
            <a:r>
              <a:rPr lang="en-ZA" dirty="0"/>
              <a:t>.</a:t>
            </a:r>
          </a:p>
          <a:p>
            <a:pPr lvl="0" algn="just"/>
            <a:r>
              <a:rPr lang="en-ZA" dirty="0"/>
              <a:t>Prof Mbati claims that the Committee appears to side with the witnesses who were hostile towards him and </a:t>
            </a:r>
            <a:r>
              <a:rPr lang="en-ZA" dirty="0" smtClean="0"/>
              <a:t>uses a soft </a:t>
            </a:r>
            <a:r>
              <a:rPr lang="en-ZA" dirty="0"/>
              <a:t>approach </a:t>
            </a:r>
            <a:r>
              <a:rPr lang="en-ZA" dirty="0" smtClean="0"/>
              <a:t>when making observations against </a:t>
            </a:r>
            <a:r>
              <a:rPr lang="en-ZA" dirty="0"/>
              <a:t>them even in areas where it is clear that there was a malicious intention to bring his name into disrepute. While on the other hand the Committee </a:t>
            </a:r>
            <a:r>
              <a:rPr lang="en-ZA" dirty="0" smtClean="0"/>
              <a:t>uses </a:t>
            </a:r>
            <a:r>
              <a:rPr lang="en-ZA" dirty="0"/>
              <a:t>strongly worded comments when they describe incongruence against him.</a:t>
            </a:r>
          </a:p>
          <a:p>
            <a:pPr lvl="0" algn="just"/>
            <a:r>
              <a:rPr lang="en-ZA" dirty="0"/>
              <a:t>Dr Legoabe also alleges that the Committee used a soft approach when dealing with Prof Mbati and questioned some of the conclusions arrived at by the Committee.</a:t>
            </a:r>
          </a:p>
          <a:p>
            <a:pPr lvl="0" algn="just"/>
            <a:r>
              <a:rPr lang="en-ZA" dirty="0"/>
              <a:t>Both Prof Mbati and Dr Legoabe threaten to subject the report to judicial review, in the event the Committee does not review certain observations and recommendations.</a:t>
            </a:r>
          </a:p>
          <a:p>
            <a:endParaRPr lang="en-ZA" dirty="0"/>
          </a:p>
        </p:txBody>
      </p:sp>
    </p:spTree>
    <p:extLst>
      <p:ext uri="{BB962C8B-B14F-4D97-AF65-F5344CB8AC3E}">
        <p14:creationId xmlns:p14="http://schemas.microsoft.com/office/powerpoint/2010/main" xmlns="" val="2151473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955673"/>
          </a:xfrm>
        </p:spPr>
        <p:txBody>
          <a:bodyPr/>
          <a:lstStyle/>
          <a:p>
            <a:pPr algn="just"/>
            <a:r>
              <a:rPr lang="en-ZA" b="1" dirty="0" smtClean="0"/>
              <a:t>1. INTRODUCTION</a:t>
            </a:r>
            <a:endParaRPr lang="en-ZA" b="1" dirty="0"/>
          </a:p>
        </p:txBody>
      </p:sp>
      <p:sp>
        <p:nvSpPr>
          <p:cNvPr id="3" name="Content Placeholder 2"/>
          <p:cNvSpPr>
            <a:spLocks noGrp="1"/>
          </p:cNvSpPr>
          <p:nvPr>
            <p:ph idx="1"/>
          </p:nvPr>
        </p:nvSpPr>
        <p:spPr>
          <a:xfrm>
            <a:off x="681038" y="1540934"/>
            <a:ext cx="8543925" cy="5063066"/>
          </a:xfrm>
        </p:spPr>
        <p:txBody>
          <a:bodyPr>
            <a:normAutofit/>
          </a:bodyPr>
          <a:lstStyle/>
          <a:p>
            <a:pPr algn="just"/>
            <a:r>
              <a:rPr lang="en-ZA" dirty="0" smtClean="0"/>
              <a:t>11 February 2022, the Committee considered and adopted a preliminary enquiry report.</a:t>
            </a:r>
          </a:p>
          <a:p>
            <a:pPr algn="just"/>
            <a:r>
              <a:rPr lang="en-ZA" dirty="0" smtClean="0"/>
              <a:t>As per the Terms of Reference, the Committee resolved to send the report to all witnesses.</a:t>
            </a:r>
          </a:p>
          <a:p>
            <a:pPr algn="just"/>
            <a:r>
              <a:rPr lang="en-ZA" dirty="0" smtClean="0"/>
              <a:t>This was to allow the affected persons the opportunity to make representations on the preliminary findings and recommendations in line with </a:t>
            </a:r>
            <a:r>
              <a:rPr lang="en-ZA" i="1" dirty="0" smtClean="0"/>
              <a:t>audi alteram partem</a:t>
            </a:r>
            <a:r>
              <a:rPr lang="en-ZA" dirty="0" smtClean="0"/>
              <a:t> principle of natural justice.</a:t>
            </a:r>
          </a:p>
          <a:p>
            <a:pPr algn="just"/>
            <a:r>
              <a:rPr lang="en-ZA" dirty="0" smtClean="0"/>
              <a:t>The secretariat send the report to the witnesses on 15 February 2022 and they were requested to submit their written comments by 17 March 2022. </a:t>
            </a:r>
            <a:endParaRPr lang="en-ZA" dirty="0"/>
          </a:p>
        </p:txBody>
      </p:sp>
    </p:spTree>
    <p:extLst>
      <p:ext uri="{BB962C8B-B14F-4D97-AF65-F5344CB8AC3E}">
        <p14:creationId xmlns:p14="http://schemas.microsoft.com/office/powerpoint/2010/main" xmlns="" val="11338916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038" y="1049867"/>
            <a:ext cx="8543925" cy="5127096"/>
          </a:xfrm>
        </p:spPr>
        <p:txBody>
          <a:bodyPr>
            <a:normAutofit fontScale="92500" lnSpcReduction="10000"/>
          </a:bodyPr>
          <a:lstStyle/>
          <a:p>
            <a:pPr algn="just"/>
            <a:r>
              <a:rPr lang="en-ZA" dirty="0"/>
              <a:t>Academic Partners notes that the report on the matter of the appointment of Prof Mbati is well balanced</a:t>
            </a:r>
            <a:r>
              <a:rPr lang="en-ZA" dirty="0" smtClean="0"/>
              <a:t>.</a:t>
            </a:r>
          </a:p>
          <a:p>
            <a:pPr lvl="0" algn="just"/>
            <a:r>
              <a:rPr lang="en-ZA" dirty="0" smtClean="0"/>
              <a:t>SMU </a:t>
            </a:r>
            <a:r>
              <a:rPr lang="en-ZA" dirty="0"/>
              <a:t>agrees with all the recommendations in the report and undertakes to implement them.</a:t>
            </a:r>
          </a:p>
          <a:p>
            <a:pPr lvl="0" algn="just"/>
            <a:r>
              <a:rPr lang="en-ZA" dirty="0"/>
              <a:t>UNIVEN objects to the findings on the manner in which the Council handled the sexual harassment complaint of Prof Phendla, and notes that given the evidence submitted, there is no basis for the Council make a written apology to Prof Phendla.</a:t>
            </a:r>
          </a:p>
          <a:p>
            <a:pPr algn="just"/>
            <a:r>
              <a:rPr lang="en-ZA" dirty="0"/>
              <a:t>Univen did not object to the findings on infrastructure development mismanagement, including the recommendations. The University notes it had already implemented some of the recommendations and undertakes to action the remaining ones. </a:t>
            </a:r>
          </a:p>
        </p:txBody>
      </p:sp>
    </p:spTree>
    <p:extLst>
      <p:ext uri="{BB962C8B-B14F-4D97-AF65-F5344CB8AC3E}">
        <p14:creationId xmlns:p14="http://schemas.microsoft.com/office/powerpoint/2010/main" xmlns="" val="33826361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en-ZA" dirty="0" smtClean="0"/>
          </a:p>
          <a:p>
            <a:pPr algn="ctr"/>
            <a:endParaRPr lang="en-ZA" dirty="0"/>
          </a:p>
          <a:p>
            <a:pPr algn="ctr"/>
            <a:endParaRPr lang="en-ZA" dirty="0" smtClean="0"/>
          </a:p>
          <a:p>
            <a:pPr algn="ctr"/>
            <a:endParaRPr lang="en-ZA" dirty="0"/>
          </a:p>
          <a:p>
            <a:pPr marL="0" indent="0" algn="ctr">
              <a:buNone/>
            </a:pPr>
            <a:r>
              <a:rPr lang="en-ZA" b="1" dirty="0" smtClean="0"/>
              <a:t>THANK YOU</a:t>
            </a:r>
          </a:p>
          <a:p>
            <a:pPr marL="0" indent="0" algn="ctr">
              <a:buNone/>
            </a:pPr>
            <a:r>
              <a:rPr lang="en-ZA" b="1" dirty="0" smtClean="0"/>
              <a:t>QUESTIONS/COMMENTS</a:t>
            </a:r>
          </a:p>
        </p:txBody>
      </p:sp>
    </p:spTree>
    <p:extLst>
      <p:ext uri="{BB962C8B-B14F-4D97-AF65-F5344CB8AC3E}">
        <p14:creationId xmlns:p14="http://schemas.microsoft.com/office/powerpoint/2010/main" xmlns="" val="3002667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038" y="728133"/>
            <a:ext cx="8543925" cy="5448830"/>
          </a:xfrm>
        </p:spPr>
        <p:txBody>
          <a:bodyPr/>
          <a:lstStyle/>
          <a:p>
            <a:pPr algn="just"/>
            <a:r>
              <a:rPr lang="en-ZA" dirty="0" smtClean="0"/>
              <a:t>Six (6) witnesses submitted their comments within the set timeframe.</a:t>
            </a:r>
          </a:p>
          <a:p>
            <a:pPr algn="just"/>
            <a:r>
              <a:rPr lang="en-ZA" dirty="0" smtClean="0"/>
              <a:t>The UNIVEN and SMU Councils requested for submission extensions to 21 and 28 March, respectively.</a:t>
            </a:r>
          </a:p>
          <a:p>
            <a:pPr algn="just"/>
            <a:r>
              <a:rPr lang="en-ZA" dirty="0" smtClean="0"/>
              <a:t> The SMU Council indicated that their Executive Committee of Council (EXCO) was due to meet to consider the response.  </a:t>
            </a:r>
          </a:p>
          <a:p>
            <a:pPr algn="just"/>
            <a:r>
              <a:rPr lang="en-ZA" dirty="0" smtClean="0"/>
              <a:t>The requests for extensions were granted. </a:t>
            </a:r>
            <a:endParaRPr lang="en-ZA" dirty="0"/>
          </a:p>
          <a:p>
            <a:pPr algn="just"/>
            <a:r>
              <a:rPr lang="en-ZA" dirty="0" smtClean="0"/>
              <a:t>Their written representations were later submitted. </a:t>
            </a:r>
            <a:endParaRPr lang="en-ZA" dirty="0"/>
          </a:p>
        </p:txBody>
      </p:sp>
    </p:spTree>
    <p:extLst>
      <p:ext uri="{BB962C8B-B14F-4D97-AF65-F5344CB8AC3E}">
        <p14:creationId xmlns:p14="http://schemas.microsoft.com/office/powerpoint/2010/main" xmlns="" val="4048925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ZA" b="1" dirty="0" smtClean="0"/>
              <a:t>2. SUMMARY OF THE WRITTEN COMMENTS/REPRESENTATIONS</a:t>
            </a:r>
            <a:endParaRPr lang="en-ZA" b="1" dirty="0"/>
          </a:p>
        </p:txBody>
      </p:sp>
      <p:sp>
        <p:nvSpPr>
          <p:cNvPr id="3" name="Content Placeholder 2"/>
          <p:cNvSpPr>
            <a:spLocks noGrp="1"/>
          </p:cNvSpPr>
          <p:nvPr>
            <p:ph idx="1"/>
          </p:nvPr>
        </p:nvSpPr>
        <p:spPr/>
        <p:txBody>
          <a:bodyPr/>
          <a:lstStyle/>
          <a:p>
            <a:pPr marL="0" indent="0">
              <a:buNone/>
            </a:pPr>
            <a:r>
              <a:rPr lang="en-ZA" b="1" dirty="0" smtClean="0"/>
              <a:t>2.1. Ms Jamela Robertson: CEO of the Commission for Gender Equality</a:t>
            </a:r>
          </a:p>
          <a:p>
            <a:pPr lvl="1" algn="just"/>
            <a:r>
              <a:rPr lang="en-ZA" dirty="0" smtClean="0"/>
              <a:t>Acknowledges </a:t>
            </a:r>
            <a:r>
              <a:rPr lang="en-ZA" dirty="0"/>
              <a:t>and </a:t>
            </a:r>
            <a:r>
              <a:rPr lang="en-ZA" dirty="0" smtClean="0"/>
              <a:t>welcomes </a:t>
            </a:r>
            <a:r>
              <a:rPr lang="en-ZA" dirty="0"/>
              <a:t>the preliminary report and </a:t>
            </a:r>
            <a:r>
              <a:rPr lang="en-ZA" dirty="0" smtClean="0"/>
              <a:t>further notes </a:t>
            </a:r>
            <a:r>
              <a:rPr lang="en-ZA" dirty="0"/>
              <a:t>that they have no further input.</a:t>
            </a:r>
          </a:p>
          <a:p>
            <a:pPr marL="457200" lvl="1" indent="0">
              <a:buNone/>
            </a:pPr>
            <a:endParaRPr lang="en-ZA" b="1" dirty="0" smtClean="0"/>
          </a:p>
          <a:p>
            <a:pPr marL="0" indent="0">
              <a:buNone/>
            </a:pPr>
            <a:r>
              <a:rPr lang="en-ZA" b="1" dirty="0" smtClean="0"/>
              <a:t>2.2. Prof Chris De Beer: Former VC of SMU</a:t>
            </a:r>
          </a:p>
          <a:p>
            <a:pPr lvl="1" algn="just"/>
            <a:endParaRPr lang="en-ZA" dirty="0"/>
          </a:p>
          <a:p>
            <a:pPr lvl="1" algn="just"/>
            <a:r>
              <a:rPr lang="en-ZA" dirty="0" smtClean="0"/>
              <a:t>Welcomes the preliminary report and the opportunity to comment. He indicates that he has no further input to make.</a:t>
            </a:r>
            <a:endParaRPr lang="en-ZA" dirty="0"/>
          </a:p>
        </p:txBody>
      </p:sp>
    </p:spTree>
    <p:extLst>
      <p:ext uri="{BB962C8B-B14F-4D97-AF65-F5344CB8AC3E}">
        <p14:creationId xmlns:p14="http://schemas.microsoft.com/office/powerpoint/2010/main" xmlns="" val="2789957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105" y="558800"/>
            <a:ext cx="8903228" cy="6299200"/>
          </a:xfrm>
        </p:spPr>
        <p:txBody>
          <a:bodyPr>
            <a:normAutofit fontScale="92500" lnSpcReduction="10000"/>
          </a:bodyPr>
          <a:lstStyle/>
          <a:p>
            <a:pPr marL="0" indent="0" algn="just">
              <a:buNone/>
            </a:pPr>
            <a:r>
              <a:rPr lang="en-ZA" b="1" dirty="0" smtClean="0"/>
              <a:t>2.3.</a:t>
            </a:r>
            <a:r>
              <a:rPr lang="en-ZA" dirty="0" smtClean="0"/>
              <a:t> </a:t>
            </a:r>
            <a:r>
              <a:rPr lang="en-ZA" b="1" dirty="0" smtClean="0"/>
              <a:t>Dr Tshitereke: Former Director, Office of the former UNIVEN VC</a:t>
            </a:r>
          </a:p>
          <a:p>
            <a:pPr lvl="1" algn="just"/>
            <a:r>
              <a:rPr lang="en-ZA" dirty="0" smtClean="0"/>
              <a:t>Comments on paragraph 4.30.3 regarding the inclusion of his name among several witnesses who made unsubstantiated allegations and did not furnish the Committee with evidence to support their submissions.</a:t>
            </a:r>
          </a:p>
          <a:p>
            <a:pPr lvl="1" algn="just"/>
            <a:r>
              <a:rPr lang="en-ZA" dirty="0" smtClean="0"/>
              <a:t>He says that the submission was made in good faith in the hope that the Committee would be able to arrive at a definitive conclusion on matters that it sought to address.</a:t>
            </a:r>
          </a:p>
          <a:p>
            <a:pPr lvl="1" algn="just"/>
            <a:r>
              <a:rPr lang="en-ZA" dirty="0" smtClean="0"/>
              <a:t>In the process of drafting his submission, he did not have access to his UNIVEN emails, record and other documents that were left in his former office. He relied on what he had at the time he left the institution.</a:t>
            </a:r>
          </a:p>
          <a:p>
            <a:pPr lvl="1" algn="just"/>
            <a:r>
              <a:rPr lang="en-ZA" dirty="0" smtClean="0"/>
              <a:t>His written request to UNIVEN to request access to his email account for the period he worked at institution was declined.</a:t>
            </a:r>
          </a:p>
          <a:p>
            <a:pPr lvl="1" algn="just"/>
            <a:r>
              <a:rPr lang="en-ZA" dirty="0" smtClean="0"/>
              <a:t>He attached his email request to the University and the response letter by UNIVEN  to prove his attempt to get supporting documents. </a:t>
            </a:r>
          </a:p>
          <a:p>
            <a:pPr lvl="1" algn="just"/>
            <a:r>
              <a:rPr lang="en-ZA" dirty="0" smtClean="0"/>
              <a:t>He says he found some other documents which he forwarded to his personal emails at the time he was with UNIVEN, he is willing to send them to the Committee in the event the Committee still wants additional information.  </a:t>
            </a:r>
          </a:p>
          <a:p>
            <a:pPr lvl="1" algn="just"/>
            <a:endParaRPr lang="en-ZA" dirty="0" smtClean="0"/>
          </a:p>
          <a:p>
            <a:pPr lvl="1" algn="just"/>
            <a:endParaRPr lang="en-ZA" dirty="0" smtClean="0"/>
          </a:p>
          <a:p>
            <a:pPr lvl="1"/>
            <a:endParaRPr lang="en-ZA" dirty="0"/>
          </a:p>
        </p:txBody>
      </p:sp>
    </p:spTree>
    <p:extLst>
      <p:ext uri="{BB962C8B-B14F-4D97-AF65-F5344CB8AC3E}">
        <p14:creationId xmlns:p14="http://schemas.microsoft.com/office/powerpoint/2010/main" xmlns="" val="2131187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838" y="287868"/>
            <a:ext cx="8543925" cy="6434666"/>
          </a:xfrm>
        </p:spPr>
        <p:txBody>
          <a:bodyPr>
            <a:normAutofit fontScale="77500" lnSpcReduction="20000"/>
          </a:bodyPr>
          <a:lstStyle/>
          <a:p>
            <a:pPr marL="0" indent="0" algn="just">
              <a:buNone/>
            </a:pPr>
            <a:endParaRPr lang="en-ZA" b="1" dirty="0" smtClean="0"/>
          </a:p>
          <a:p>
            <a:pPr marL="0" indent="0" algn="just">
              <a:buNone/>
            </a:pPr>
            <a:r>
              <a:rPr lang="en-ZA" b="1" dirty="0" smtClean="0"/>
              <a:t>2.4. Ms G Michel: Head of Assessments, Academic Partners</a:t>
            </a:r>
          </a:p>
          <a:p>
            <a:pPr algn="just"/>
            <a:r>
              <a:rPr lang="en-ZA" dirty="0" smtClean="0"/>
              <a:t>Pleased to see a balanced view being taken.</a:t>
            </a:r>
          </a:p>
          <a:p>
            <a:pPr algn="just"/>
            <a:r>
              <a:rPr lang="en-ZA" dirty="0" smtClean="0"/>
              <a:t>They were called to attest to what had transpired regarding the appointment of Prof Mbati at SMU. Though they came as fact-bearing witnesses, they felt ambushed, especially on the questions related to the CGE Report.</a:t>
            </a:r>
          </a:p>
          <a:p>
            <a:pPr algn="just"/>
            <a:r>
              <a:rPr lang="en-ZA" dirty="0" smtClean="0"/>
              <a:t>Agrees with the recommendations 5.5.3 – instructing all recruitment agencies to conduct independent verification of disclosure records. Request the Committee to make it known that they do the verification, regardless of it being included in a ‘terms of reference” or not.</a:t>
            </a:r>
          </a:p>
          <a:p>
            <a:pPr algn="just"/>
            <a:r>
              <a:rPr lang="en-ZA" dirty="0" smtClean="0"/>
              <a:t>Raises discontentment with recommendation 5.5.4: Academic Partners should strengthen its investigation unit to ensure they conduct in-depth investigation into disclosures. The process should not be limited to google search, but should also include analysis of the records submitted by candidates. </a:t>
            </a:r>
          </a:p>
          <a:p>
            <a:pPr algn="just"/>
            <a:r>
              <a:rPr lang="en-ZA" dirty="0" smtClean="0"/>
              <a:t>AA says it is misleading as their overall process of investigation is carried out ‘in tandem with in-depth investigations, often with the inclusion of hired investigators and forensic services and not ‘instead of’. </a:t>
            </a:r>
          </a:p>
          <a:p>
            <a:pPr algn="just"/>
            <a:r>
              <a:rPr lang="en-ZA" dirty="0" smtClean="0"/>
              <a:t>AA proposed a revision to the wording of the recommendation, which the team felt it is fair and should be considered.</a:t>
            </a:r>
          </a:p>
          <a:p>
            <a:pPr algn="just"/>
            <a:endParaRPr lang="en-ZA" dirty="0"/>
          </a:p>
        </p:txBody>
      </p:sp>
    </p:spTree>
    <p:extLst>
      <p:ext uri="{BB962C8B-B14F-4D97-AF65-F5344CB8AC3E}">
        <p14:creationId xmlns:p14="http://schemas.microsoft.com/office/powerpoint/2010/main" xmlns="" val="1356090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305" y="728133"/>
            <a:ext cx="8543925" cy="5668963"/>
          </a:xfrm>
        </p:spPr>
        <p:txBody>
          <a:bodyPr>
            <a:normAutofit fontScale="92500" lnSpcReduction="10000"/>
          </a:bodyPr>
          <a:lstStyle/>
          <a:p>
            <a:pPr marL="0" indent="0">
              <a:buNone/>
            </a:pPr>
            <a:r>
              <a:rPr lang="en-ZA" b="1" dirty="0" smtClean="0"/>
              <a:t>2.5. Prof Mbati: Former UNIVEN VC</a:t>
            </a:r>
          </a:p>
          <a:p>
            <a:pPr algn="just"/>
            <a:r>
              <a:rPr lang="en-ZA" sz="2600" dirty="0"/>
              <a:t>Notes that the Committee </a:t>
            </a:r>
            <a:r>
              <a:rPr lang="en-ZA" sz="2600" dirty="0" smtClean="0"/>
              <a:t>use </a:t>
            </a:r>
            <a:r>
              <a:rPr lang="en-ZA" sz="2600" dirty="0"/>
              <a:t>a soft approach to all the witnesses who made unsubstantiated allegations against him and it is not calling them out for the malicious </a:t>
            </a:r>
            <a:r>
              <a:rPr lang="en-ZA" sz="2600" dirty="0" smtClean="0"/>
              <a:t>allegations.</a:t>
            </a:r>
          </a:p>
          <a:p>
            <a:pPr algn="just"/>
            <a:r>
              <a:rPr lang="en-ZA" sz="2600" dirty="0"/>
              <a:t>Expresses discontentment in the manner in which the Committee has arrived at certain observation and conclusions, without tangible consequence against those who intentionally presented falsified information before it and the manner in which the Committee is not even venturing into sanctioning </a:t>
            </a:r>
            <a:r>
              <a:rPr lang="en-ZA" sz="2600" dirty="0" smtClean="0"/>
              <a:t>them</a:t>
            </a:r>
          </a:p>
          <a:p>
            <a:pPr algn="just"/>
            <a:r>
              <a:rPr lang="en-ZA" sz="2600" dirty="0" smtClean="0"/>
              <a:t>The Committee is not providing a way of redress for him, including others like Dr Nthambeleni and Dr Kone for the reputational damage.</a:t>
            </a:r>
          </a:p>
          <a:p>
            <a:pPr marL="228600" lvl="1" algn="just">
              <a:spcBef>
                <a:spcPts val="1000"/>
              </a:spcBef>
            </a:pPr>
            <a:r>
              <a:rPr lang="en-ZA" sz="2600" dirty="0"/>
              <a:t>Notes that the Committee uses strongly worded terms where the Committee observes incongruence, but use a different yard stick on witnesses who were hostile against him and deliberately misled the Committee. He termed this behaviour by the Committee a double standard.</a:t>
            </a:r>
          </a:p>
          <a:p>
            <a:pPr algn="just"/>
            <a:endParaRPr lang="en-ZA" dirty="0"/>
          </a:p>
        </p:txBody>
      </p:sp>
    </p:spTree>
    <p:extLst>
      <p:ext uri="{BB962C8B-B14F-4D97-AF65-F5344CB8AC3E}">
        <p14:creationId xmlns:p14="http://schemas.microsoft.com/office/powerpoint/2010/main" xmlns="" val="2973380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6400"/>
            <a:ext cx="8767763" cy="6451600"/>
          </a:xfrm>
        </p:spPr>
        <p:txBody>
          <a:bodyPr>
            <a:normAutofit fontScale="92500" lnSpcReduction="20000"/>
          </a:bodyPr>
          <a:lstStyle/>
          <a:p>
            <a:pPr marL="228600" lvl="1" algn="just">
              <a:spcBef>
                <a:spcPts val="1000"/>
              </a:spcBef>
            </a:pPr>
            <a:r>
              <a:rPr lang="en-ZA" sz="2600" dirty="0"/>
              <a:t>Notes the concerted efforts by the Committee to make generalized conclusions when it suits its narrative to cast aspersions on his </a:t>
            </a:r>
            <a:r>
              <a:rPr lang="en-ZA" sz="2600" dirty="0" smtClean="0"/>
              <a:t>integrity.</a:t>
            </a:r>
          </a:p>
          <a:p>
            <a:pPr marL="228600" lvl="1" algn="just">
              <a:spcBef>
                <a:spcPts val="1000"/>
              </a:spcBef>
            </a:pPr>
            <a:r>
              <a:rPr lang="en-ZA" sz="2600" dirty="0" smtClean="0"/>
              <a:t>Urges </a:t>
            </a:r>
            <a:r>
              <a:rPr lang="en-ZA" sz="2600" dirty="0"/>
              <a:t>the Committee to correct the wrong conclusions it had arrived at, or otherwise he pursue them at an appropriate forum and get them corrected. </a:t>
            </a:r>
            <a:endParaRPr lang="en-ZA" sz="2600" dirty="0" smtClean="0"/>
          </a:p>
          <a:p>
            <a:pPr marL="228600" lvl="1" algn="just">
              <a:spcBef>
                <a:spcPts val="1000"/>
              </a:spcBef>
            </a:pPr>
            <a:r>
              <a:rPr lang="en-ZA" sz="2600" dirty="0" smtClean="0"/>
              <a:t>Demands </a:t>
            </a:r>
            <a:r>
              <a:rPr lang="en-ZA" sz="2600" dirty="0"/>
              <a:t>that the Committee instructs the hostile witnesses who made unsubstantiated allegations against him to apologise in writing and also be sanctioned in terms of the rules of Parliament</a:t>
            </a:r>
            <a:r>
              <a:rPr lang="en-ZA" sz="2600" dirty="0" smtClean="0"/>
              <a:t>.</a:t>
            </a:r>
          </a:p>
          <a:p>
            <a:pPr marL="228600" lvl="1" algn="just">
              <a:spcBef>
                <a:spcPts val="1000"/>
              </a:spcBef>
            </a:pPr>
            <a:r>
              <a:rPr lang="en-ZA" sz="2600" dirty="0"/>
              <a:t>Prof Mbati raises objections with the findings of the Committee as pertain to the following paragraphs:</a:t>
            </a:r>
          </a:p>
          <a:p>
            <a:pPr marL="800100" lvl="2" indent="-342900" algn="just">
              <a:spcBef>
                <a:spcPts val="1000"/>
              </a:spcBef>
            </a:pPr>
            <a:r>
              <a:rPr lang="en-ZA" sz="2600" dirty="0"/>
              <a:t>4.1.6.2.; 4.2.1.; 4.12.2; 4.23.9; 4.24.2; 4.25.1; 4.25.7; 4.25.8; 4.25.12; 4.26.3; 4.26.12; 4.27.2; 4.27.4; 4.26.7; 4.29; 4.29.8.1; 4.34.3.4; 4.34.3.5</a:t>
            </a:r>
            <a:r>
              <a:rPr lang="en-ZA" sz="2600" dirty="0" smtClean="0"/>
              <a:t>.</a:t>
            </a:r>
          </a:p>
          <a:p>
            <a:pPr marL="342900" lvl="1" indent="-342900" algn="just">
              <a:spcBef>
                <a:spcPts val="1000"/>
              </a:spcBef>
            </a:pPr>
            <a:endParaRPr lang="en-ZA" sz="2600" dirty="0" smtClean="0"/>
          </a:p>
          <a:p>
            <a:pPr marL="342900" lvl="1" indent="-342900" algn="just">
              <a:spcBef>
                <a:spcPts val="1000"/>
              </a:spcBef>
            </a:pPr>
            <a:r>
              <a:rPr lang="en-ZA" sz="2600" dirty="0" smtClean="0"/>
              <a:t>Notes </a:t>
            </a:r>
            <a:r>
              <a:rPr lang="en-ZA" sz="2600" dirty="0"/>
              <a:t>that the Committee has ignored the submission he has made so as to engender its biased submission.</a:t>
            </a:r>
          </a:p>
          <a:p>
            <a:pPr marL="342900" lvl="1" indent="-342900" algn="just">
              <a:spcBef>
                <a:spcPts val="1000"/>
              </a:spcBef>
            </a:pPr>
            <a:r>
              <a:rPr lang="en-ZA" sz="2600" dirty="0" smtClean="0"/>
              <a:t>He will subject the report to a review </a:t>
            </a:r>
            <a:r>
              <a:rPr lang="en-ZA" sz="2600" dirty="0"/>
              <a:t>i</a:t>
            </a:r>
            <a:r>
              <a:rPr lang="en-ZA" sz="2600" dirty="0" smtClean="0"/>
              <a:t>f the Committee does not reconsider, </a:t>
            </a:r>
            <a:endParaRPr lang="en-ZA" sz="2600" dirty="0"/>
          </a:p>
          <a:p>
            <a:pPr marL="228600" lvl="1" algn="just">
              <a:spcBef>
                <a:spcPts val="1000"/>
              </a:spcBef>
            </a:pPr>
            <a:endParaRPr lang="en-ZA" dirty="0"/>
          </a:p>
          <a:p>
            <a:pPr marL="228600" lvl="1">
              <a:spcBef>
                <a:spcPts val="1000"/>
              </a:spcBef>
            </a:pPr>
            <a:endParaRPr lang="en-ZA" dirty="0"/>
          </a:p>
          <a:p>
            <a:endParaRPr lang="en-ZA" dirty="0"/>
          </a:p>
        </p:txBody>
      </p:sp>
    </p:spTree>
    <p:extLst>
      <p:ext uri="{BB962C8B-B14F-4D97-AF65-F5344CB8AC3E}">
        <p14:creationId xmlns:p14="http://schemas.microsoft.com/office/powerpoint/2010/main" xmlns="" val="28493572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7771</TotalTime>
  <Words>4098</Words>
  <Application>Microsoft Office PowerPoint</Application>
  <PresentationFormat>A4 Paper (210x297 mm)</PresentationFormat>
  <Paragraphs>177</Paragraphs>
  <Slides>31</Slides>
  <Notes>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Slide 1</vt:lpstr>
      <vt:lpstr>TABLE OF CONTENTS</vt:lpstr>
      <vt:lpstr>1. INTRODUCTION</vt:lpstr>
      <vt:lpstr>Slide 4</vt:lpstr>
      <vt:lpstr>2. SUMMARY OF THE WRITTEN COMMENTS/REPRESENTATIONS</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3. PROPOSED ISSUES FOR CONSIDERATION BY THE COMMITTEE</vt:lpstr>
      <vt:lpstr>Slide 25</vt:lpstr>
      <vt:lpstr>Slide 26</vt:lpstr>
      <vt:lpstr>Slide 27</vt:lpstr>
      <vt:lpstr>Slide 28</vt:lpstr>
      <vt:lpstr>4. GENERAL OBSERVATIONS</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USER</cp:lastModifiedBy>
  <cp:revision>692</cp:revision>
  <dcterms:created xsi:type="dcterms:W3CDTF">2019-05-28T17:07:42Z</dcterms:created>
  <dcterms:modified xsi:type="dcterms:W3CDTF">2022-05-20T14:47:26Z</dcterms:modified>
</cp:coreProperties>
</file>