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71" r:id="rId2"/>
  </p:sldMasterIdLst>
  <p:notesMasterIdLst>
    <p:notesMasterId r:id="rId52"/>
  </p:notesMasterIdLst>
  <p:handoutMasterIdLst>
    <p:handoutMasterId r:id="rId53"/>
  </p:handoutMasterIdLst>
  <p:sldIdLst>
    <p:sldId id="256" r:id="rId3"/>
    <p:sldId id="299" r:id="rId4"/>
    <p:sldId id="401" r:id="rId5"/>
    <p:sldId id="398" r:id="rId6"/>
    <p:sldId id="400" r:id="rId7"/>
    <p:sldId id="397" r:id="rId8"/>
    <p:sldId id="384" r:id="rId9"/>
    <p:sldId id="365" r:id="rId10"/>
    <p:sldId id="343" r:id="rId11"/>
    <p:sldId id="404" r:id="rId12"/>
    <p:sldId id="412" r:id="rId13"/>
    <p:sldId id="350" r:id="rId14"/>
    <p:sldId id="370" r:id="rId15"/>
    <p:sldId id="405" r:id="rId16"/>
    <p:sldId id="367" r:id="rId17"/>
    <p:sldId id="436" r:id="rId18"/>
    <p:sldId id="369" r:id="rId19"/>
    <p:sldId id="372" r:id="rId20"/>
    <p:sldId id="371" r:id="rId21"/>
    <p:sldId id="374" r:id="rId22"/>
    <p:sldId id="375" r:id="rId23"/>
    <p:sldId id="413" r:id="rId24"/>
    <p:sldId id="414" r:id="rId25"/>
    <p:sldId id="415" r:id="rId26"/>
    <p:sldId id="416" r:id="rId27"/>
    <p:sldId id="368" r:id="rId28"/>
    <p:sldId id="408" r:id="rId29"/>
    <p:sldId id="378" r:id="rId30"/>
    <p:sldId id="376" r:id="rId31"/>
    <p:sldId id="379" r:id="rId32"/>
    <p:sldId id="381" r:id="rId33"/>
    <p:sldId id="382" r:id="rId34"/>
    <p:sldId id="410" r:id="rId35"/>
    <p:sldId id="411" r:id="rId36"/>
    <p:sldId id="435" r:id="rId37"/>
    <p:sldId id="417" r:id="rId38"/>
    <p:sldId id="418" r:id="rId39"/>
    <p:sldId id="419" r:id="rId40"/>
    <p:sldId id="421" r:id="rId41"/>
    <p:sldId id="422" r:id="rId42"/>
    <p:sldId id="428" r:id="rId43"/>
    <p:sldId id="429" r:id="rId44"/>
    <p:sldId id="430" r:id="rId45"/>
    <p:sldId id="431" r:id="rId46"/>
    <p:sldId id="432" r:id="rId47"/>
    <p:sldId id="433" r:id="rId48"/>
    <p:sldId id="434" r:id="rId49"/>
    <p:sldId id="340" r:id="rId50"/>
    <p:sldId id="341" r:id="rId51"/>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92B"/>
    <a:srgbClr val="E97816"/>
    <a:srgbClr val="CFB8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1"/>
  </p:normalViewPr>
  <p:slideViewPr>
    <p:cSldViewPr snapToObjects="1">
      <p:cViewPr varScale="1">
        <p:scale>
          <a:sx n="71" d="100"/>
          <a:sy n="71" d="100"/>
        </p:scale>
        <p:origin x="-1398" y="-96"/>
      </p:cViewPr>
      <p:guideLst>
        <p:guide orient="horz" pos="2160"/>
        <p:guide pos="2880"/>
      </p:guideLst>
    </p:cSldViewPr>
  </p:slideViewPr>
  <p:notesTextViewPr>
    <p:cViewPr>
      <p:scale>
        <a:sx n="100" d="100"/>
        <a:sy n="100" d="100"/>
      </p:scale>
      <p:origin x="0" y="0"/>
    </p:cViewPr>
  </p:notesTextViewPr>
  <p:notesViewPr>
    <p:cSldViewPr snapToObjects="1">
      <p:cViewPr varScale="1">
        <p:scale>
          <a:sx n="170" d="100"/>
          <a:sy n="170" d="100"/>
        </p:scale>
        <p:origin x="5376" y="20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j-lt"/>
                <a:ea typeface="+mn-ea"/>
                <a:cs typeface="+mn-cs"/>
              </a:defRPr>
            </a:pPr>
            <a:r>
              <a:rPr lang="en-ZA" sz="2000">
                <a:latin typeface="+mj-lt"/>
              </a:rPr>
              <a:t>Overall</a:t>
            </a:r>
            <a:r>
              <a:rPr lang="en-ZA" sz="2000" baseline="0">
                <a:latin typeface="+mj-lt"/>
              </a:rPr>
              <a:t> Departmental Quarter 2 Performance, 2021</a:t>
            </a:r>
            <a:endParaRPr lang="en-ZA" sz="2000">
              <a:latin typeface="+mj-lt"/>
            </a:endParaRPr>
          </a:p>
        </c:rich>
      </c:tx>
      <c:layout/>
      <c:spPr>
        <a:noFill/>
        <a:ln>
          <a:noFill/>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dLbls>
          <c:showPercent val="1"/>
        </c:dLbls>
      </c:pie3D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sz="1800"/>
              <a:t>Overall</a:t>
            </a:r>
            <a:r>
              <a:rPr lang="en-ZA" sz="1800" baseline="0"/>
              <a:t> Departmental Quarter 3 Performance, 2021</a:t>
            </a:r>
            <a:endParaRPr lang="en-ZA" sz="1800"/>
          </a:p>
        </c:rich>
      </c:tx>
      <c:layout>
        <c:manualLayout>
          <c:xMode val="edge"/>
          <c:yMode val="edge"/>
          <c:x val="0.13859199069300818"/>
          <c:y val="3.7654653039268432E-2"/>
        </c:manualLayout>
      </c:layout>
      <c:spPr>
        <a:noFill/>
        <a:ln>
          <a:noFill/>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
          <c:y val="0.35585231736056577"/>
          <c:w val="0.74452797571293405"/>
          <c:h val="0.60748887143231212"/>
        </c:manualLayout>
      </c:layout>
      <c:pie3DChart>
        <c:varyColors val="1"/>
        <c:ser>
          <c:idx val="0"/>
          <c:order val="0"/>
          <c:dPt>
            <c:idx val="0"/>
            <c:spPr>
              <a:solidFill>
                <a:srgbClr val="00B05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6-D48B-4DA3-8EC2-D6FEFB881057}"/>
              </c:ext>
            </c:extLst>
          </c:dPt>
          <c:dPt>
            <c:idx val="1"/>
            <c:spPr>
              <a:solidFill>
                <a:srgbClr val="FFC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B-D48B-4DA3-8EC2-D6FEFB881057}"/>
              </c:ext>
            </c:extLst>
          </c:dPt>
          <c:dPt>
            <c:idx val="2"/>
            <c:spPr>
              <a:solidFill>
                <a:srgbClr val="FF0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0-D48B-4DA3-8EC2-D6FEFB881057}"/>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(BUDGET!$N$3,BUDGET!$O$3,BUDGET!$P$3)</c:f>
              <c:strCache>
                <c:ptCount val="3"/>
                <c:pt idx="0">
                  <c:v> Achieved (%)</c:v>
                </c:pt>
                <c:pt idx="1">
                  <c:v>Partially Achieved (%)</c:v>
                </c:pt>
                <c:pt idx="2">
                  <c:v>Not Achieved (%)</c:v>
                </c:pt>
              </c:strCache>
            </c:strRef>
          </c:cat>
          <c:val>
            <c:numRef>
              <c:f>(BUDGET!$N$22,BUDGET!$O$22,BUDGET!$P$22)</c:f>
              <c:numCache>
                <c:formatCode>0</c:formatCode>
                <c:ptCount val="3"/>
                <c:pt idx="0">
                  <c:v>46</c:v>
                </c:pt>
                <c:pt idx="1">
                  <c:v>18</c:v>
                </c:pt>
                <c:pt idx="2">
                  <c:v>36</c:v>
                </c:pt>
              </c:numCache>
            </c:numRef>
          </c:val>
          <c:extLst xmlns:c16r2="http://schemas.microsoft.com/office/drawing/2015/06/chart">
            <c:ext xmlns:c16="http://schemas.microsoft.com/office/drawing/2014/chart" uri="{C3380CC4-5D6E-409C-BE32-E72D297353CC}">
              <c16:uniqueId val="{00000000-D48B-4DA3-8EC2-D6FEFB881057}"/>
            </c:ext>
          </c:extLst>
        </c:ser>
        <c:dLbls>
          <c:showPercent val="1"/>
        </c:dLbls>
      </c:pie3D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j-lt"/>
                <a:ea typeface="+mn-ea"/>
                <a:cs typeface="+mn-cs"/>
              </a:defRPr>
            </a:pPr>
            <a:r>
              <a:rPr lang="en-US" sz="1800" b="1">
                <a:latin typeface="+mj-lt"/>
              </a:rPr>
              <a:t>Performance Trend</a:t>
            </a:r>
          </a:p>
        </c:rich>
      </c:tx>
      <c:layout/>
      <c:spPr>
        <a:noFill/>
        <a:ln>
          <a:noFill/>
        </a:ln>
        <a:effectLst/>
      </c:spPr>
    </c:title>
    <c:plotArea>
      <c:layout/>
      <c:barChart>
        <c:barDir val="col"/>
        <c:grouping val="clustered"/>
        <c:ser>
          <c:idx val="0"/>
          <c:order val="0"/>
          <c:spPr>
            <a:solidFill>
              <a:srgbClr val="00B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'Quarterly Trend'!$B$2:$B$5</c:f>
              <c:strCache>
                <c:ptCount val="3"/>
                <c:pt idx="0">
                  <c:v>Quarter 1</c:v>
                </c:pt>
                <c:pt idx="1">
                  <c:v>Quarter 2</c:v>
                </c:pt>
                <c:pt idx="2">
                  <c:v>Quarter 3</c:v>
                </c:pt>
              </c:strCache>
            </c:strRef>
          </c:cat>
          <c:val>
            <c:numRef>
              <c:f>'Quarterly Trend'!$C$2:$C$5</c:f>
              <c:numCache>
                <c:formatCode>General</c:formatCode>
                <c:ptCount val="4"/>
                <c:pt idx="0">
                  <c:v>52</c:v>
                </c:pt>
                <c:pt idx="1">
                  <c:v>37</c:v>
                </c:pt>
                <c:pt idx="2">
                  <c:v>46</c:v>
                </c:pt>
              </c:numCache>
            </c:numRef>
          </c:val>
          <c:extLst xmlns:c16r2="http://schemas.microsoft.com/office/drawing/2015/06/chart">
            <c:ext xmlns:c16="http://schemas.microsoft.com/office/drawing/2014/chart" uri="{C3380CC4-5D6E-409C-BE32-E72D297353CC}">
              <c16:uniqueId val="{00000000-9016-4079-8BEA-2860AD15785E}"/>
            </c:ext>
          </c:extLst>
        </c:ser>
        <c:dLbls/>
        <c:gapWidth val="219"/>
        <c:overlap val="-27"/>
        <c:axId val="98369536"/>
        <c:axId val="98371072"/>
      </c:barChart>
      <c:catAx>
        <c:axId val="9836953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8371072"/>
        <c:crosses val="autoZero"/>
        <c:auto val="1"/>
        <c:lblAlgn val="ctr"/>
        <c:lblOffset val="100"/>
      </c:catAx>
      <c:valAx>
        <c:axId val="9837107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36953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sz="1800" b="1" i="0" u="none" strike="noStrike" baseline="0">
                <a:effectLst/>
              </a:rPr>
              <a:t>Departmental Quarter 3 </a:t>
            </a:r>
            <a:r>
              <a:rPr lang="en-ZA"/>
              <a:t>Performance</a:t>
            </a:r>
          </a:p>
        </c:rich>
      </c:tx>
      <c:layout>
        <c:manualLayout>
          <c:xMode val="edge"/>
          <c:yMode val="edge"/>
          <c:x val="0.2073486122615304"/>
          <c:y val="0"/>
        </c:manualLayout>
      </c:layout>
    </c:title>
    <c:plotArea>
      <c:layout/>
      <c:barChart>
        <c:barDir val="col"/>
        <c:grouping val="clustered"/>
        <c:ser>
          <c:idx val="0"/>
          <c:order val="0"/>
          <c:tx>
            <c:strRef>
              <c:f>BUDGET!$G$27</c:f>
              <c:strCache>
                <c:ptCount val="1"/>
                <c:pt idx="0">
                  <c:v>Approved</c:v>
                </c:pt>
              </c:strCache>
            </c:strRef>
          </c:tx>
          <c:spPr>
            <a:solidFill>
              <a:schemeClr val="bg1">
                <a:lumMod val="50000"/>
              </a:schemeClr>
            </a:solidFill>
          </c:spPr>
          <c:cat>
            <c:strRef>
              <c:f>BUDGET!$F$28:$F$33</c:f>
              <c:strCache>
                <c:ptCount val="6"/>
                <c:pt idx="0">
                  <c:v>Programme 1</c:v>
                </c:pt>
                <c:pt idx="1">
                  <c:v>Programme 2</c:v>
                </c:pt>
                <c:pt idx="2">
                  <c:v>Programme 3</c:v>
                </c:pt>
                <c:pt idx="3">
                  <c:v>Programme 4</c:v>
                </c:pt>
                <c:pt idx="4">
                  <c:v>Programme 5</c:v>
                </c:pt>
                <c:pt idx="5">
                  <c:v>DHS</c:v>
                </c:pt>
              </c:strCache>
            </c:strRef>
          </c:cat>
          <c:val>
            <c:numRef>
              <c:f>BUDGET!$G$28:$G$33</c:f>
              <c:numCache>
                <c:formatCode>General</c:formatCode>
                <c:ptCount val="6"/>
                <c:pt idx="0">
                  <c:v>7</c:v>
                </c:pt>
                <c:pt idx="1">
                  <c:v>22</c:v>
                </c:pt>
                <c:pt idx="2">
                  <c:v>9</c:v>
                </c:pt>
                <c:pt idx="3">
                  <c:v>6</c:v>
                </c:pt>
                <c:pt idx="4">
                  <c:v>6</c:v>
                </c:pt>
                <c:pt idx="5">
                  <c:v>50</c:v>
                </c:pt>
              </c:numCache>
            </c:numRef>
          </c:val>
          <c:extLst xmlns:c16r2="http://schemas.microsoft.com/office/drawing/2015/06/chart">
            <c:ext xmlns:c16="http://schemas.microsoft.com/office/drawing/2014/chart" uri="{C3380CC4-5D6E-409C-BE32-E72D297353CC}">
              <c16:uniqueId val="{00000000-1BD4-45D7-95CA-DBD2E28B1064}"/>
            </c:ext>
          </c:extLst>
        </c:ser>
        <c:ser>
          <c:idx val="1"/>
          <c:order val="1"/>
          <c:tx>
            <c:strRef>
              <c:f>BUDGET!$H$27</c:f>
              <c:strCache>
                <c:ptCount val="1"/>
                <c:pt idx="0">
                  <c:v>Achieved</c:v>
                </c:pt>
              </c:strCache>
            </c:strRef>
          </c:tx>
          <c:spPr>
            <a:solidFill>
              <a:srgbClr val="00B050"/>
            </a:solidFill>
          </c:spPr>
          <c:cat>
            <c:strRef>
              <c:f>BUDGET!$F$28:$F$33</c:f>
              <c:strCache>
                <c:ptCount val="6"/>
                <c:pt idx="0">
                  <c:v>Programme 1</c:v>
                </c:pt>
                <c:pt idx="1">
                  <c:v>Programme 2</c:v>
                </c:pt>
                <c:pt idx="2">
                  <c:v>Programme 3</c:v>
                </c:pt>
                <c:pt idx="3">
                  <c:v>Programme 4</c:v>
                </c:pt>
                <c:pt idx="4">
                  <c:v>Programme 5</c:v>
                </c:pt>
                <c:pt idx="5">
                  <c:v>DHS</c:v>
                </c:pt>
              </c:strCache>
            </c:strRef>
          </c:cat>
          <c:val>
            <c:numRef>
              <c:f>BUDGET!$H$28:$H$33</c:f>
              <c:numCache>
                <c:formatCode>General</c:formatCode>
                <c:ptCount val="6"/>
                <c:pt idx="0" formatCode="0">
                  <c:v>3</c:v>
                </c:pt>
                <c:pt idx="1">
                  <c:v>8</c:v>
                </c:pt>
                <c:pt idx="2">
                  <c:v>3</c:v>
                </c:pt>
                <c:pt idx="3">
                  <c:v>4</c:v>
                </c:pt>
                <c:pt idx="4">
                  <c:v>5</c:v>
                </c:pt>
                <c:pt idx="5">
                  <c:v>23</c:v>
                </c:pt>
              </c:numCache>
            </c:numRef>
          </c:val>
          <c:extLst xmlns:c16r2="http://schemas.microsoft.com/office/drawing/2015/06/chart">
            <c:ext xmlns:c16="http://schemas.microsoft.com/office/drawing/2014/chart" uri="{C3380CC4-5D6E-409C-BE32-E72D297353CC}">
              <c16:uniqueId val="{00000001-1BD4-45D7-95CA-DBD2E28B1064}"/>
            </c:ext>
          </c:extLst>
        </c:ser>
        <c:ser>
          <c:idx val="2"/>
          <c:order val="2"/>
          <c:tx>
            <c:strRef>
              <c:f>BUDGET!$I$27</c:f>
              <c:strCache>
                <c:ptCount val="1"/>
                <c:pt idx="0">
                  <c:v>Partially Achieved</c:v>
                </c:pt>
              </c:strCache>
            </c:strRef>
          </c:tx>
          <c:spPr>
            <a:solidFill>
              <a:srgbClr val="FFC000"/>
            </a:solidFill>
          </c:spPr>
          <c:cat>
            <c:strRef>
              <c:f>BUDGET!$F$28:$F$33</c:f>
              <c:strCache>
                <c:ptCount val="6"/>
                <c:pt idx="0">
                  <c:v>Programme 1</c:v>
                </c:pt>
                <c:pt idx="1">
                  <c:v>Programme 2</c:v>
                </c:pt>
                <c:pt idx="2">
                  <c:v>Programme 3</c:v>
                </c:pt>
                <c:pt idx="3">
                  <c:v>Programme 4</c:v>
                </c:pt>
                <c:pt idx="4">
                  <c:v>Programme 5</c:v>
                </c:pt>
                <c:pt idx="5">
                  <c:v>DHS</c:v>
                </c:pt>
              </c:strCache>
            </c:strRef>
          </c:cat>
          <c:val>
            <c:numRef>
              <c:f>BUDGET!$I$28:$I$33</c:f>
              <c:numCache>
                <c:formatCode>0</c:formatCode>
                <c:ptCount val="6"/>
                <c:pt idx="0">
                  <c:v>4</c:v>
                </c:pt>
                <c:pt idx="1">
                  <c:v>2</c:v>
                </c:pt>
                <c:pt idx="2">
                  <c:v>3</c:v>
                </c:pt>
                <c:pt idx="3">
                  <c:v>0</c:v>
                </c:pt>
                <c:pt idx="4">
                  <c:v>0</c:v>
                </c:pt>
                <c:pt idx="5">
                  <c:v>9</c:v>
                </c:pt>
              </c:numCache>
            </c:numRef>
          </c:val>
          <c:extLst xmlns:c16r2="http://schemas.microsoft.com/office/drawing/2015/06/chart">
            <c:ext xmlns:c16="http://schemas.microsoft.com/office/drawing/2014/chart" uri="{C3380CC4-5D6E-409C-BE32-E72D297353CC}">
              <c16:uniqueId val="{00000002-1BD4-45D7-95CA-DBD2E28B1064}"/>
            </c:ext>
          </c:extLst>
        </c:ser>
        <c:ser>
          <c:idx val="3"/>
          <c:order val="3"/>
          <c:tx>
            <c:strRef>
              <c:f>BUDGET!$J$27</c:f>
              <c:strCache>
                <c:ptCount val="1"/>
                <c:pt idx="0">
                  <c:v>Not Achieved</c:v>
                </c:pt>
              </c:strCache>
            </c:strRef>
          </c:tx>
          <c:spPr>
            <a:solidFill>
              <a:srgbClr val="FF0000"/>
            </a:solidFill>
          </c:spPr>
          <c:cat>
            <c:strRef>
              <c:f>BUDGET!$F$28:$F$33</c:f>
              <c:strCache>
                <c:ptCount val="6"/>
                <c:pt idx="0">
                  <c:v>Programme 1</c:v>
                </c:pt>
                <c:pt idx="1">
                  <c:v>Programme 2</c:v>
                </c:pt>
                <c:pt idx="2">
                  <c:v>Programme 3</c:v>
                </c:pt>
                <c:pt idx="3">
                  <c:v>Programme 4</c:v>
                </c:pt>
                <c:pt idx="4">
                  <c:v>Programme 5</c:v>
                </c:pt>
                <c:pt idx="5">
                  <c:v>DHS</c:v>
                </c:pt>
              </c:strCache>
            </c:strRef>
          </c:cat>
          <c:val>
            <c:numRef>
              <c:f>BUDGET!$J$28:$J$33</c:f>
              <c:numCache>
                <c:formatCode>0</c:formatCode>
                <c:ptCount val="6"/>
                <c:pt idx="0">
                  <c:v>0</c:v>
                </c:pt>
                <c:pt idx="1">
                  <c:v>12</c:v>
                </c:pt>
                <c:pt idx="2">
                  <c:v>3</c:v>
                </c:pt>
                <c:pt idx="3">
                  <c:v>2</c:v>
                </c:pt>
                <c:pt idx="4">
                  <c:v>1</c:v>
                </c:pt>
                <c:pt idx="5">
                  <c:v>18</c:v>
                </c:pt>
              </c:numCache>
            </c:numRef>
          </c:val>
          <c:extLst xmlns:c16r2="http://schemas.microsoft.com/office/drawing/2015/06/chart">
            <c:ext xmlns:c16="http://schemas.microsoft.com/office/drawing/2014/chart" uri="{C3380CC4-5D6E-409C-BE32-E72D297353CC}">
              <c16:uniqueId val="{00000003-1BD4-45D7-95CA-DBD2E28B1064}"/>
            </c:ext>
          </c:extLst>
        </c:ser>
        <c:dLbls/>
        <c:axId val="103847424"/>
        <c:axId val="103848960"/>
      </c:barChart>
      <c:catAx>
        <c:axId val="103847424"/>
        <c:scaling>
          <c:orientation val="minMax"/>
        </c:scaling>
        <c:axPos val="b"/>
        <c:numFmt formatCode="General" sourceLinked="0"/>
        <c:majorTickMark val="none"/>
        <c:tickLblPos val="nextTo"/>
        <c:crossAx val="103848960"/>
        <c:crosses val="autoZero"/>
        <c:auto val="1"/>
        <c:lblAlgn val="ctr"/>
        <c:lblOffset val="100"/>
      </c:catAx>
      <c:valAx>
        <c:axId val="103848960"/>
        <c:scaling>
          <c:orientation val="minMax"/>
        </c:scaling>
        <c:axPos val="l"/>
        <c:majorGridlines/>
        <c:title>
          <c:tx>
            <c:rich>
              <a:bodyPr/>
              <a:lstStyle/>
              <a:p>
                <a:pPr>
                  <a:defRPr sz="1400"/>
                </a:pPr>
                <a:r>
                  <a:rPr lang="en-US" sz="1400"/>
                  <a:t>Number of Targets</a:t>
                </a:r>
              </a:p>
            </c:rich>
          </c:tx>
          <c:layout>
            <c:manualLayout>
              <c:xMode val="edge"/>
              <c:yMode val="edge"/>
              <c:x val="7.9860873064769508E-2"/>
              <c:y val="0.22414438097719777"/>
            </c:manualLayout>
          </c:layout>
        </c:title>
        <c:numFmt formatCode="General" sourceLinked="1"/>
        <c:majorTickMark val="none"/>
        <c:tickLblPos val="nextTo"/>
        <c:crossAx val="103847424"/>
        <c:crosses val="autoZero"/>
        <c:crossBetween val="between"/>
      </c:valAx>
      <c:dTable>
        <c:showHorzBorder val="1"/>
        <c:showVertBorder val="1"/>
        <c:showOutline val="1"/>
        <c:showKeys val="1"/>
      </c:dTable>
    </c:plotArea>
    <c:plotVisOnly val="1"/>
    <c:dispBlanksAs val="gap"/>
  </c:chart>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524D89E-A4DC-C04C-812F-F670913B612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dirty="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xmlns="" id="{08208C2D-9445-BE48-BCBD-07EDE55CC2F0}"/>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3AA52B7F-A532-7442-B205-C0BBF8A92186}" type="datetime1">
              <a:rPr lang="en-US" altLang="en-US"/>
              <a:pPr>
                <a:defRPr/>
              </a:pPr>
              <a:t>5/19/2022</a:t>
            </a:fld>
            <a:endParaRPr lang="en-US" altLang="en-US"/>
          </a:p>
        </p:txBody>
      </p:sp>
      <p:sp>
        <p:nvSpPr>
          <p:cNvPr id="4" name="Footer Placeholder 3">
            <a:extLst>
              <a:ext uri="{FF2B5EF4-FFF2-40B4-BE49-F238E27FC236}">
                <a16:creationId xmlns:a16="http://schemas.microsoft.com/office/drawing/2014/main" xmlns="" id="{D947FEED-F01B-9E46-9798-433AF4C7D40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xmlns="" id="{F57ECE93-E41F-E543-9812-2C8983C073D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BF872AB-C0EF-B448-AE73-5493797FE43E}" type="slidenum">
              <a:rPr lang="en-US" altLang="en-US"/>
              <a:pPr>
                <a:defRPr/>
              </a:pPr>
              <a:t>‹#›</a:t>
            </a:fld>
            <a:endParaRPr lang="en-US" altLang="en-US"/>
          </a:p>
        </p:txBody>
      </p:sp>
    </p:spTree>
    <p:extLst>
      <p:ext uri="{BB962C8B-B14F-4D97-AF65-F5344CB8AC3E}">
        <p14:creationId xmlns:p14="http://schemas.microsoft.com/office/powerpoint/2010/main" xmlns="" val="1414834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D1195A9-33CF-AE4A-B05E-C1B553C8378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xmlns="" id="{2026A272-4D08-5449-A267-699579EB64F3}"/>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95BB3A6F-B45B-DE43-A999-893A47C8EDBE}" type="datetime1">
              <a:rPr lang="en-US" altLang="en-US"/>
              <a:pPr>
                <a:defRPr/>
              </a:pPr>
              <a:t>5/19/2022</a:t>
            </a:fld>
            <a:endParaRPr lang="en-US" altLang="en-US"/>
          </a:p>
        </p:txBody>
      </p:sp>
      <p:sp>
        <p:nvSpPr>
          <p:cNvPr id="4" name="Slide Image Placeholder 3">
            <a:extLst>
              <a:ext uri="{FF2B5EF4-FFF2-40B4-BE49-F238E27FC236}">
                <a16:creationId xmlns:a16="http://schemas.microsoft.com/office/drawing/2014/main" xmlns="" id="{4F790AD8-5741-F845-8726-B9BA88C4DA5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317544CE-6322-B342-8660-89EB934442A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a:p>
        </p:txBody>
      </p:sp>
      <p:sp>
        <p:nvSpPr>
          <p:cNvPr id="6" name="Footer Placeholder 5">
            <a:extLst>
              <a:ext uri="{FF2B5EF4-FFF2-40B4-BE49-F238E27FC236}">
                <a16:creationId xmlns:a16="http://schemas.microsoft.com/office/drawing/2014/main" xmlns="" id="{2193F975-8D44-DB4D-8A6F-AF41F070CD9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xmlns="" id="{138E663D-E361-6D48-ABAB-BCB06E3B010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0541374-ADD4-E04C-A573-F0809AD93710}" type="slidenum">
              <a:rPr lang="en-US" altLang="en-US"/>
              <a:pPr>
                <a:defRPr/>
              </a:pPr>
              <a:t>‹#›</a:t>
            </a:fld>
            <a:endParaRPr lang="en-US" altLang="en-US"/>
          </a:p>
        </p:txBody>
      </p:sp>
    </p:spTree>
    <p:extLst>
      <p:ext uri="{BB962C8B-B14F-4D97-AF65-F5344CB8AC3E}">
        <p14:creationId xmlns:p14="http://schemas.microsoft.com/office/powerpoint/2010/main" xmlns="" val="34524979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CB120D1-FF7B-B949-B01E-15D9A6B55DA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xmlns="" val="1031044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36C452F-0466-BF45-AABD-8C6B986E142C}"/>
              </a:ext>
            </a:extLst>
          </p:cNvPr>
          <p:cNvPicPr>
            <a:picLocks noChangeAspect="1"/>
          </p:cNvPicPr>
          <p:nvPr userDrawn="1"/>
        </p:nvPicPr>
        <p:blipFill>
          <a:blip r:embed="rId2" cstate="email">
            <a:alphaModFix amt="61000"/>
            <a:extLst>
              <a:ext uri="{28A0092B-C50C-407E-A947-70E740481C1C}">
                <a14:useLocalDpi xmlns:a14="http://schemas.microsoft.com/office/drawing/2010/main" xmlns=""/>
              </a:ext>
            </a:extLst>
          </a:blip>
          <a:stretch>
            <a:fillRect/>
          </a:stretch>
        </p:blipFill>
        <p:spPr>
          <a:xfrm rot="20675068">
            <a:off x="5261429" y="810495"/>
            <a:ext cx="6743046" cy="4764979"/>
          </a:xfrm>
          <a:prstGeom prst="rect">
            <a:avLst/>
          </a:prstGeom>
        </p:spPr>
      </p:pic>
      <p:sp>
        <p:nvSpPr>
          <p:cNvPr id="6" name="Rounded Rectangle 5">
            <a:extLst>
              <a:ext uri="{FF2B5EF4-FFF2-40B4-BE49-F238E27FC236}">
                <a16:creationId xmlns:a16="http://schemas.microsoft.com/office/drawing/2014/main" xmlns="" id="{CDEF047D-868F-EA45-BE9D-224645CEB79A}"/>
              </a:ext>
            </a:extLst>
          </p:cNvPr>
          <p:cNvSpPr/>
          <p:nvPr userDrawn="1"/>
        </p:nvSpPr>
        <p:spPr>
          <a:xfrm rot="1837372">
            <a:off x="5243981" y="2493553"/>
            <a:ext cx="2104187" cy="2533650"/>
          </a:xfrm>
          <a:prstGeom prst="roundRect">
            <a:avLst>
              <a:gd name="adj" fmla="val 0"/>
            </a:avLst>
          </a:prstGeom>
          <a:solidFill>
            <a:srgbClr val="CFB866"/>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 name="Rounded Rectangle 7">
            <a:extLst>
              <a:ext uri="{FF2B5EF4-FFF2-40B4-BE49-F238E27FC236}">
                <a16:creationId xmlns:a16="http://schemas.microsoft.com/office/drawing/2014/main" xmlns="" id="{B3E9546B-5E50-CB44-916D-A579A103C1DE}"/>
              </a:ext>
            </a:extLst>
          </p:cNvPr>
          <p:cNvSpPr/>
          <p:nvPr userDrawn="1"/>
        </p:nvSpPr>
        <p:spPr>
          <a:xfrm rot="1800000">
            <a:off x="5299879" y="-1448358"/>
            <a:ext cx="2963842" cy="6302860"/>
          </a:xfrm>
          <a:prstGeom prst="roundRect">
            <a:avLst>
              <a:gd name="adj" fmla="val 0"/>
            </a:avLst>
          </a:prstGeom>
          <a:blipFill dpi="0" rotWithShape="0">
            <a:blip r:embed="rId3" cstate="email">
              <a:extLst>
                <a:ext uri="{28A0092B-C50C-407E-A947-70E740481C1C}">
                  <a14:useLocalDpi xmlns:a14="http://schemas.microsoft.com/office/drawing/2010/main" xmlns=""/>
                </a:ext>
              </a:extLst>
            </a:blip>
            <a:srcRect/>
            <a:stretch>
              <a:fillRect t="3000"/>
            </a:stretch>
          </a:bli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ounded Rectangle 8">
            <a:extLst>
              <a:ext uri="{FF2B5EF4-FFF2-40B4-BE49-F238E27FC236}">
                <a16:creationId xmlns:a16="http://schemas.microsoft.com/office/drawing/2014/main" xmlns="" id="{95BD2D4D-B90E-6742-A304-468A56FEDCD7}"/>
              </a:ext>
            </a:extLst>
          </p:cNvPr>
          <p:cNvSpPr/>
          <p:nvPr userDrawn="1"/>
        </p:nvSpPr>
        <p:spPr>
          <a:xfrm rot="1800000">
            <a:off x="6323148" y="2611535"/>
            <a:ext cx="2435921" cy="2475693"/>
          </a:xfrm>
          <a:prstGeom prst="roundRect">
            <a:avLst>
              <a:gd name="adj" fmla="val 0"/>
            </a:avLst>
          </a:prstGeom>
          <a:blipFill dpi="0" rotWithShape="0">
            <a:blip r:embed="rId4" cstate="email">
              <a:extLst>
                <a:ext uri="{28A0092B-C50C-407E-A947-70E740481C1C}">
                  <a14:useLocalDpi xmlns:a14="http://schemas.microsoft.com/office/drawing/2010/main" xmlns=""/>
                </a:ext>
              </a:extLst>
            </a:blip>
            <a:srcRect/>
            <a:stretch>
              <a:fillRect t="3000"/>
            </a:stretch>
          </a:bli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TextBox 14">
            <a:extLst>
              <a:ext uri="{FF2B5EF4-FFF2-40B4-BE49-F238E27FC236}">
                <a16:creationId xmlns:a16="http://schemas.microsoft.com/office/drawing/2014/main" xmlns="" id="{AB2DA2FC-D21F-C548-8311-AA730F84B90C}"/>
              </a:ext>
            </a:extLst>
          </p:cNvPr>
          <p:cNvSpPr txBox="1">
            <a:spLocks noChangeArrowheads="1"/>
          </p:cNvSpPr>
          <p:nvPr userDrawn="1"/>
        </p:nvSpPr>
        <p:spPr bwMode="auto">
          <a:xfrm>
            <a:off x="982663" y="6292850"/>
            <a:ext cx="1857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 name="Subtitle 2"/>
          <p:cNvSpPr>
            <a:spLocks noGrp="1"/>
          </p:cNvSpPr>
          <p:nvPr>
            <p:ph type="subTitle" idx="1"/>
          </p:nvPr>
        </p:nvSpPr>
        <p:spPr>
          <a:xfrm>
            <a:off x="618145" y="2286000"/>
            <a:ext cx="2734656" cy="685800"/>
          </a:xfrm>
        </p:spPr>
        <p:txBody>
          <a:bodyPr/>
          <a:lstStyle>
            <a:lvl1pPr marL="0" indent="0" algn="l">
              <a:buNone/>
              <a:defRPr sz="1800" baseline="0">
                <a:solidFill>
                  <a:srgbClr val="E9781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9599" y="1220804"/>
            <a:ext cx="3886201" cy="1065196"/>
          </a:xfrm>
        </p:spPr>
        <p:txBody>
          <a:bodyPr/>
          <a:lstStyle>
            <a:lvl1pPr algn="l">
              <a:defRPr sz="2600" b="1" i="0" cap="all" baseline="0">
                <a:solidFill>
                  <a:srgbClr val="00592B"/>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40012478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a:extLst>
              <a:ext uri="{FF2B5EF4-FFF2-40B4-BE49-F238E27FC236}">
                <a16:creationId xmlns:a16="http://schemas.microsoft.com/office/drawing/2014/main" xmlns="" id="{062BB24B-4822-9948-A8EB-B591B9157672}"/>
              </a:ext>
            </a:extLst>
          </p:cNvPr>
          <p:cNvSpPr>
            <a:spLocks noGrp="1"/>
          </p:cNvSpPr>
          <p:nvPr>
            <p:ph type="sldNum" sz="quarter" idx="10"/>
          </p:nvPr>
        </p:nvSpPr>
        <p:spPr/>
        <p:txBody>
          <a:bodyPr/>
          <a:lstStyle>
            <a:lvl1pPr>
              <a:defRPr/>
            </a:lvl1pPr>
          </a:lstStyle>
          <a:p>
            <a:pPr>
              <a:defRPr/>
            </a:pPr>
            <a:fld id="{C177964D-3CDF-2F46-9E7D-3AB8485A2693}" type="slidenum">
              <a:rPr lang="en-US" altLang="en-US"/>
              <a:pPr>
                <a:defRPr/>
              </a:pPr>
              <a:t>‹#›</a:t>
            </a:fld>
            <a:endParaRPr lang="en-US" altLang="en-US"/>
          </a:p>
        </p:txBody>
      </p:sp>
      <p:sp>
        <p:nvSpPr>
          <p:cNvPr id="5" name="Footer Placeholder 2">
            <a:extLst>
              <a:ext uri="{FF2B5EF4-FFF2-40B4-BE49-F238E27FC236}">
                <a16:creationId xmlns:a16="http://schemas.microsoft.com/office/drawing/2014/main" xmlns="" id="{46F0ED8C-2D2F-F747-93CD-7AB6BF7E3119}"/>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xmlns="" id="{2EA454DC-B33A-A142-A3CC-F3A6EEF97128}"/>
              </a:ext>
            </a:extLst>
          </p:cNvPr>
          <p:cNvSpPr>
            <a:spLocks noGrp="1"/>
          </p:cNvSpPr>
          <p:nvPr>
            <p:ph type="dt" sz="half" idx="12"/>
          </p:nvPr>
        </p:nvSpPr>
        <p:spPr/>
        <p:txBody>
          <a:bodyPr/>
          <a:lstStyle>
            <a:lvl1pPr>
              <a:defRPr/>
            </a:lvl1pPr>
          </a:lstStyle>
          <a:p>
            <a:pPr>
              <a:defRPr/>
            </a:pPr>
            <a:fld id="{04BCFF81-8853-7543-8BA2-A647B471C165}" type="datetime1">
              <a:rPr lang="en-US" altLang="en-US"/>
              <a:pPr>
                <a:defRPr/>
              </a:pPr>
              <a:t>5/19/2022</a:t>
            </a:fld>
            <a:endParaRPr lang="en-US" altLang="en-US"/>
          </a:p>
        </p:txBody>
      </p:sp>
    </p:spTree>
    <p:extLst>
      <p:ext uri="{BB962C8B-B14F-4D97-AF65-F5344CB8AC3E}">
        <p14:creationId xmlns:p14="http://schemas.microsoft.com/office/powerpoint/2010/main" xmlns="" val="112655187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867400"/>
          </a:xfrm>
        </p:spPr>
        <p:txBody>
          <a:bodyPr/>
          <a:lstStyle>
            <a:lvl1pPr marL="0" indent="0">
              <a:buNone/>
              <a:defRPr sz="3200"/>
            </a:lvl1pPr>
          </a:lstStyle>
          <a:p>
            <a:pPr lvl="0"/>
            <a:r>
              <a:rPr lang="en-US" noProof="0" smtClean="0"/>
              <a:t>Click icon to add picture</a:t>
            </a:r>
            <a:endParaRPr lang="en-US" noProof="0" dirty="0"/>
          </a:p>
        </p:txBody>
      </p:sp>
      <p:sp>
        <p:nvSpPr>
          <p:cNvPr id="7" name="Title 6"/>
          <p:cNvSpPr>
            <a:spLocks noGrp="1"/>
          </p:cNvSpPr>
          <p:nvPr>
            <p:ph type="title"/>
          </p:nvPr>
        </p:nvSpPr>
        <p:spPr>
          <a:xfrm>
            <a:off x="733872" y="3429000"/>
            <a:ext cx="3990528" cy="1219200"/>
          </a:xfrm>
          <a:solidFill>
            <a:srgbClr val="216331"/>
          </a:solidFill>
        </p:spPr>
        <p:txBody>
          <a:bodyPr/>
          <a:lstStyle>
            <a:lvl1pPr algn="l">
              <a:defRPr sz="2800" cap="all"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33872" y="4648200"/>
            <a:ext cx="3990528"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1">
            <a:extLst>
              <a:ext uri="{FF2B5EF4-FFF2-40B4-BE49-F238E27FC236}">
                <a16:creationId xmlns:a16="http://schemas.microsoft.com/office/drawing/2014/main" xmlns="" id="{E91659F4-7912-4840-A3EE-B14947DCAFB5}"/>
              </a:ext>
            </a:extLst>
          </p:cNvPr>
          <p:cNvSpPr>
            <a:spLocks noGrp="1"/>
          </p:cNvSpPr>
          <p:nvPr>
            <p:ph type="sldNum" sz="quarter" idx="11"/>
          </p:nvPr>
        </p:nvSpPr>
        <p:spPr/>
        <p:txBody>
          <a:bodyPr/>
          <a:lstStyle>
            <a:lvl1pPr>
              <a:defRPr/>
            </a:lvl1pPr>
          </a:lstStyle>
          <a:p>
            <a:pPr>
              <a:defRPr/>
            </a:pPr>
            <a:fld id="{DF883F16-8CCA-DB47-92B4-117A2CE70723}" type="slidenum">
              <a:rPr lang="en-US" altLang="en-US"/>
              <a:pPr>
                <a:defRPr/>
              </a:pPr>
              <a:t>‹#›</a:t>
            </a:fld>
            <a:endParaRPr lang="en-US" altLang="en-US"/>
          </a:p>
        </p:txBody>
      </p:sp>
      <p:sp>
        <p:nvSpPr>
          <p:cNvPr id="8" name="Footer Placeholder 2">
            <a:extLst>
              <a:ext uri="{FF2B5EF4-FFF2-40B4-BE49-F238E27FC236}">
                <a16:creationId xmlns:a16="http://schemas.microsoft.com/office/drawing/2014/main" xmlns="" id="{65949009-5964-0348-BF2F-303C0FFE9B07}"/>
              </a:ext>
            </a:extLst>
          </p:cNvPr>
          <p:cNvSpPr>
            <a:spLocks noGrp="1"/>
          </p:cNvSpPr>
          <p:nvPr>
            <p:ph type="ftr" sz="quarter" idx="12"/>
          </p:nvPr>
        </p:nvSpPr>
        <p:spPr/>
        <p:txBody>
          <a:bodyPr/>
          <a:lstStyle>
            <a:lvl1pPr>
              <a:defRPr/>
            </a:lvl1pPr>
          </a:lstStyle>
          <a:p>
            <a:pPr>
              <a:defRPr/>
            </a:pPr>
            <a:endParaRPr lang="en-US"/>
          </a:p>
        </p:txBody>
      </p:sp>
      <p:sp>
        <p:nvSpPr>
          <p:cNvPr id="9" name="Date Placeholder 3">
            <a:extLst>
              <a:ext uri="{FF2B5EF4-FFF2-40B4-BE49-F238E27FC236}">
                <a16:creationId xmlns:a16="http://schemas.microsoft.com/office/drawing/2014/main" xmlns="" id="{25E528CC-4D1B-B440-9E4C-2F96A0E77920}"/>
              </a:ext>
            </a:extLst>
          </p:cNvPr>
          <p:cNvSpPr>
            <a:spLocks noGrp="1"/>
          </p:cNvSpPr>
          <p:nvPr>
            <p:ph type="dt" sz="half" idx="13"/>
          </p:nvPr>
        </p:nvSpPr>
        <p:spPr/>
        <p:txBody>
          <a:bodyPr/>
          <a:lstStyle>
            <a:lvl1pPr>
              <a:defRPr/>
            </a:lvl1pPr>
          </a:lstStyle>
          <a:p>
            <a:pPr>
              <a:defRPr/>
            </a:pPr>
            <a:fld id="{A40F7C84-7243-4D43-9211-CFAAA30278C9}" type="datetime1">
              <a:rPr lang="en-US" altLang="en-US"/>
              <a:pPr>
                <a:defRPr/>
              </a:pPr>
              <a:t>5/19/2022</a:t>
            </a:fld>
            <a:endParaRPr lang="en-US" altLang="en-US"/>
          </a:p>
        </p:txBody>
      </p:sp>
    </p:spTree>
    <p:extLst>
      <p:ext uri="{BB962C8B-B14F-4D97-AF65-F5344CB8AC3E}">
        <p14:creationId xmlns:p14="http://schemas.microsoft.com/office/powerpoint/2010/main" xmlns="" val="16709812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E352D6A-33DC-7F48-8A51-B1CB07F518B1}"/>
              </a:ext>
            </a:extLst>
          </p:cNvPr>
          <p:cNvSpPr>
            <a:spLocks noGrp="1"/>
          </p:cNvSpPr>
          <p:nvPr>
            <p:ph type="sldNum" sz="quarter" idx="10"/>
          </p:nvPr>
        </p:nvSpPr>
        <p:spPr/>
        <p:txBody>
          <a:bodyPr/>
          <a:lstStyle>
            <a:lvl1pPr>
              <a:defRPr/>
            </a:lvl1pPr>
          </a:lstStyle>
          <a:p>
            <a:pPr>
              <a:defRPr/>
            </a:pPr>
            <a:fld id="{843CDFA0-23A4-5E44-A822-2723168A6284}" type="slidenum">
              <a:rPr lang="en-US" altLang="en-US"/>
              <a:pPr>
                <a:defRPr/>
              </a:pPr>
              <a:t>‹#›</a:t>
            </a:fld>
            <a:endParaRPr lang="en-US" altLang="en-US"/>
          </a:p>
        </p:txBody>
      </p:sp>
      <p:sp>
        <p:nvSpPr>
          <p:cNvPr id="3" name="Footer Placeholder 2">
            <a:extLst>
              <a:ext uri="{FF2B5EF4-FFF2-40B4-BE49-F238E27FC236}">
                <a16:creationId xmlns:a16="http://schemas.microsoft.com/office/drawing/2014/main" xmlns="" id="{F4770352-DE10-EE4F-893E-262BB3A6458D}"/>
              </a:ext>
            </a:extLst>
          </p:cNvPr>
          <p:cNvSpPr>
            <a:spLocks noGrp="1"/>
          </p:cNvSpPr>
          <p:nvPr>
            <p:ph type="ftr" sz="quarter" idx="11"/>
          </p:nvPr>
        </p:nvSpPr>
        <p:spPr/>
        <p:txBody>
          <a:bodyPr/>
          <a:lstStyle>
            <a:lvl1pPr>
              <a:defRPr/>
            </a:lvl1pPr>
          </a:lstStyle>
          <a:p>
            <a:pPr>
              <a:defRPr/>
            </a:pPr>
            <a:endParaRPr lang="en-US"/>
          </a:p>
        </p:txBody>
      </p:sp>
      <p:sp>
        <p:nvSpPr>
          <p:cNvPr id="4" name="Date Placeholder 3">
            <a:extLst>
              <a:ext uri="{FF2B5EF4-FFF2-40B4-BE49-F238E27FC236}">
                <a16:creationId xmlns:a16="http://schemas.microsoft.com/office/drawing/2014/main" xmlns="" id="{78AD66A9-19A2-5548-9EBB-05D5A4EFEBF8}"/>
              </a:ext>
            </a:extLst>
          </p:cNvPr>
          <p:cNvSpPr>
            <a:spLocks noGrp="1"/>
          </p:cNvSpPr>
          <p:nvPr>
            <p:ph type="dt" sz="half" idx="12"/>
          </p:nvPr>
        </p:nvSpPr>
        <p:spPr/>
        <p:txBody>
          <a:bodyPr/>
          <a:lstStyle>
            <a:lvl1pPr>
              <a:defRPr/>
            </a:lvl1pPr>
          </a:lstStyle>
          <a:p>
            <a:pPr>
              <a:defRPr/>
            </a:pPr>
            <a:fld id="{13AE7829-D188-4A44-9E05-23CFEC035087}" type="datetime1">
              <a:rPr lang="en-US" altLang="en-US"/>
              <a:pPr>
                <a:defRPr/>
              </a:pPr>
              <a:t>5/19/2022</a:t>
            </a:fld>
            <a:endParaRPr lang="en-US" altLang="en-US"/>
          </a:p>
        </p:txBody>
      </p:sp>
    </p:spTree>
    <p:extLst>
      <p:ext uri="{BB962C8B-B14F-4D97-AF65-F5344CB8AC3E}">
        <p14:creationId xmlns:p14="http://schemas.microsoft.com/office/powerpoint/2010/main" xmlns="" val="378171462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36C452F-0466-BF45-AABD-8C6B986E142C}"/>
              </a:ext>
            </a:extLst>
          </p:cNvPr>
          <p:cNvPicPr>
            <a:picLocks noChangeAspect="1"/>
          </p:cNvPicPr>
          <p:nvPr userDrawn="1"/>
        </p:nvPicPr>
        <p:blipFill>
          <a:blip r:embed="rId2" cstate="email">
            <a:alphaModFix amt="61000"/>
            <a:extLst>
              <a:ext uri="{28A0092B-C50C-407E-A947-70E740481C1C}">
                <a14:useLocalDpi xmlns:a14="http://schemas.microsoft.com/office/drawing/2010/main" xmlns=""/>
              </a:ext>
            </a:extLst>
          </a:blip>
          <a:stretch>
            <a:fillRect/>
          </a:stretch>
        </p:blipFill>
        <p:spPr>
          <a:xfrm rot="20675068">
            <a:off x="5261429" y="810495"/>
            <a:ext cx="6743046" cy="4764979"/>
          </a:xfrm>
          <a:prstGeom prst="rect">
            <a:avLst/>
          </a:prstGeom>
        </p:spPr>
      </p:pic>
      <p:sp>
        <p:nvSpPr>
          <p:cNvPr id="6" name="Rounded Rectangle 5">
            <a:extLst>
              <a:ext uri="{FF2B5EF4-FFF2-40B4-BE49-F238E27FC236}">
                <a16:creationId xmlns:a16="http://schemas.microsoft.com/office/drawing/2014/main" xmlns="" id="{CDEF047D-868F-EA45-BE9D-224645CEB79A}"/>
              </a:ext>
            </a:extLst>
          </p:cNvPr>
          <p:cNvSpPr/>
          <p:nvPr userDrawn="1"/>
        </p:nvSpPr>
        <p:spPr>
          <a:xfrm rot="1837372">
            <a:off x="5243981" y="2493553"/>
            <a:ext cx="2104187" cy="2533650"/>
          </a:xfrm>
          <a:prstGeom prst="roundRect">
            <a:avLst>
              <a:gd name="adj" fmla="val 0"/>
            </a:avLst>
          </a:prstGeom>
          <a:solidFill>
            <a:srgbClr val="CFB866"/>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 name="Rounded Rectangle 7">
            <a:extLst>
              <a:ext uri="{FF2B5EF4-FFF2-40B4-BE49-F238E27FC236}">
                <a16:creationId xmlns:a16="http://schemas.microsoft.com/office/drawing/2014/main" xmlns="" id="{B3E9546B-5E50-CB44-916D-A579A103C1DE}"/>
              </a:ext>
            </a:extLst>
          </p:cNvPr>
          <p:cNvSpPr/>
          <p:nvPr userDrawn="1"/>
        </p:nvSpPr>
        <p:spPr>
          <a:xfrm rot="1800000">
            <a:off x="5299879" y="-1448358"/>
            <a:ext cx="2963842" cy="6302860"/>
          </a:xfrm>
          <a:prstGeom prst="roundRect">
            <a:avLst>
              <a:gd name="adj" fmla="val 0"/>
            </a:avLst>
          </a:prstGeom>
          <a:blipFill dpi="0" rotWithShape="0">
            <a:blip r:embed="rId3" cstate="email">
              <a:extLst>
                <a:ext uri="{28A0092B-C50C-407E-A947-70E740481C1C}">
                  <a14:useLocalDpi xmlns:a14="http://schemas.microsoft.com/office/drawing/2010/main" xmlns=""/>
                </a:ext>
              </a:extLst>
            </a:blip>
            <a:srcRect/>
            <a:stretch>
              <a:fillRect t="3000"/>
            </a:stretch>
          </a:bli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9" name="Rounded Rectangle 8">
            <a:extLst>
              <a:ext uri="{FF2B5EF4-FFF2-40B4-BE49-F238E27FC236}">
                <a16:creationId xmlns:a16="http://schemas.microsoft.com/office/drawing/2014/main" xmlns="" id="{95BD2D4D-B90E-6742-A304-468A56FEDCD7}"/>
              </a:ext>
            </a:extLst>
          </p:cNvPr>
          <p:cNvSpPr/>
          <p:nvPr userDrawn="1"/>
        </p:nvSpPr>
        <p:spPr>
          <a:xfrm rot="1800000">
            <a:off x="6323148" y="2611535"/>
            <a:ext cx="2435921" cy="2475693"/>
          </a:xfrm>
          <a:prstGeom prst="roundRect">
            <a:avLst>
              <a:gd name="adj" fmla="val 0"/>
            </a:avLst>
          </a:prstGeom>
          <a:blipFill dpi="0" rotWithShape="0">
            <a:blip r:embed="rId4" cstate="email">
              <a:extLst>
                <a:ext uri="{28A0092B-C50C-407E-A947-70E740481C1C}">
                  <a14:useLocalDpi xmlns:a14="http://schemas.microsoft.com/office/drawing/2010/main" xmlns=""/>
                </a:ext>
              </a:extLst>
            </a:blip>
            <a:srcRect/>
            <a:stretch>
              <a:fillRect t="3000"/>
            </a:stretch>
          </a:bli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0" name="TextBox 14">
            <a:extLst>
              <a:ext uri="{FF2B5EF4-FFF2-40B4-BE49-F238E27FC236}">
                <a16:creationId xmlns:a16="http://schemas.microsoft.com/office/drawing/2014/main" xmlns="" id="{AB2DA2FC-D21F-C548-8311-AA730F84B90C}"/>
              </a:ext>
            </a:extLst>
          </p:cNvPr>
          <p:cNvSpPr txBox="1">
            <a:spLocks noChangeArrowheads="1"/>
          </p:cNvSpPr>
          <p:nvPr userDrawn="1"/>
        </p:nvSpPr>
        <p:spPr bwMode="auto">
          <a:xfrm>
            <a:off x="982663" y="6292850"/>
            <a:ext cx="1857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000000"/>
              </a:solidFill>
            </a:endParaRPr>
          </a:p>
        </p:txBody>
      </p:sp>
      <p:sp>
        <p:nvSpPr>
          <p:cNvPr id="3" name="Subtitle 2"/>
          <p:cNvSpPr>
            <a:spLocks noGrp="1"/>
          </p:cNvSpPr>
          <p:nvPr>
            <p:ph type="subTitle" idx="1"/>
          </p:nvPr>
        </p:nvSpPr>
        <p:spPr>
          <a:xfrm>
            <a:off x="618145" y="2286000"/>
            <a:ext cx="2734656" cy="685800"/>
          </a:xfrm>
        </p:spPr>
        <p:txBody>
          <a:bodyPr/>
          <a:lstStyle>
            <a:lvl1pPr marL="0" indent="0" algn="l">
              <a:buNone/>
              <a:defRPr sz="1800" baseline="0">
                <a:solidFill>
                  <a:srgbClr val="E9781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9599" y="1220804"/>
            <a:ext cx="3886201" cy="1065196"/>
          </a:xfrm>
        </p:spPr>
        <p:txBody>
          <a:bodyPr/>
          <a:lstStyle>
            <a:lvl1pPr algn="l">
              <a:defRPr sz="2600" b="1" i="0" cap="all" baseline="0">
                <a:solidFill>
                  <a:srgbClr val="00592B"/>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144530683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a:extLst>
              <a:ext uri="{FF2B5EF4-FFF2-40B4-BE49-F238E27FC236}">
                <a16:creationId xmlns:a16="http://schemas.microsoft.com/office/drawing/2014/main" xmlns="" id="{062BB24B-4822-9948-A8EB-B591B9157672}"/>
              </a:ext>
            </a:extLst>
          </p:cNvPr>
          <p:cNvSpPr>
            <a:spLocks noGrp="1"/>
          </p:cNvSpPr>
          <p:nvPr>
            <p:ph type="sldNum" sz="quarter" idx="10"/>
          </p:nvPr>
        </p:nvSpPr>
        <p:spPr/>
        <p:txBody>
          <a:bodyPr/>
          <a:lstStyle>
            <a:lvl1pPr>
              <a:defRPr/>
            </a:lvl1pPr>
          </a:lstStyle>
          <a:p>
            <a:pPr>
              <a:defRPr/>
            </a:pPr>
            <a:fld id="{C177964D-3CDF-2F46-9E7D-3AB8485A2693}" type="slidenum">
              <a:rPr lang="en-US" altLang="en-US"/>
              <a:pPr>
                <a:defRPr/>
              </a:pPr>
              <a:t>‹#›</a:t>
            </a:fld>
            <a:endParaRPr lang="en-US" altLang="en-US"/>
          </a:p>
        </p:txBody>
      </p:sp>
      <p:sp>
        <p:nvSpPr>
          <p:cNvPr id="5" name="Footer Placeholder 2">
            <a:extLst>
              <a:ext uri="{FF2B5EF4-FFF2-40B4-BE49-F238E27FC236}">
                <a16:creationId xmlns:a16="http://schemas.microsoft.com/office/drawing/2014/main" xmlns="" id="{46F0ED8C-2D2F-F747-93CD-7AB6BF7E3119}"/>
              </a:ext>
            </a:extLst>
          </p:cNvPr>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Date Placeholder 3">
            <a:extLst>
              <a:ext uri="{FF2B5EF4-FFF2-40B4-BE49-F238E27FC236}">
                <a16:creationId xmlns:a16="http://schemas.microsoft.com/office/drawing/2014/main" xmlns="" id="{2EA454DC-B33A-A142-A3CC-F3A6EEF97128}"/>
              </a:ext>
            </a:extLst>
          </p:cNvPr>
          <p:cNvSpPr>
            <a:spLocks noGrp="1"/>
          </p:cNvSpPr>
          <p:nvPr>
            <p:ph type="dt" sz="half" idx="12"/>
          </p:nvPr>
        </p:nvSpPr>
        <p:spPr/>
        <p:txBody>
          <a:bodyPr/>
          <a:lstStyle>
            <a:lvl1pPr>
              <a:defRPr/>
            </a:lvl1pPr>
          </a:lstStyle>
          <a:p>
            <a:pPr>
              <a:defRPr/>
            </a:pPr>
            <a:fld id="{04BCFF81-8853-7543-8BA2-A647B471C165}" type="datetime1">
              <a:rPr lang="en-US" altLang="en-US"/>
              <a:pPr>
                <a:defRPr/>
              </a:pPr>
              <a:t>5/19/2022</a:t>
            </a:fld>
            <a:endParaRPr lang="en-US" altLang="en-US"/>
          </a:p>
        </p:txBody>
      </p:sp>
    </p:spTree>
    <p:extLst>
      <p:ext uri="{BB962C8B-B14F-4D97-AF65-F5344CB8AC3E}">
        <p14:creationId xmlns:p14="http://schemas.microsoft.com/office/powerpoint/2010/main" xmlns="" val="224568029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867400"/>
          </a:xfrm>
        </p:spPr>
        <p:txBody>
          <a:bodyPr/>
          <a:lstStyle>
            <a:lvl1pPr marL="0" indent="0">
              <a:buNone/>
              <a:defRPr sz="3200"/>
            </a:lvl1pPr>
          </a:lstStyle>
          <a:p>
            <a:pPr lvl="0"/>
            <a:r>
              <a:rPr lang="en-US" noProof="0" smtClean="0"/>
              <a:t>Click icon to add picture</a:t>
            </a:r>
            <a:endParaRPr lang="en-US" noProof="0" dirty="0"/>
          </a:p>
        </p:txBody>
      </p:sp>
      <p:sp>
        <p:nvSpPr>
          <p:cNvPr id="7" name="Title 6"/>
          <p:cNvSpPr>
            <a:spLocks noGrp="1"/>
          </p:cNvSpPr>
          <p:nvPr>
            <p:ph type="title"/>
          </p:nvPr>
        </p:nvSpPr>
        <p:spPr>
          <a:xfrm>
            <a:off x="733872" y="3429000"/>
            <a:ext cx="3990528" cy="1219200"/>
          </a:xfrm>
          <a:solidFill>
            <a:srgbClr val="216331"/>
          </a:solidFill>
        </p:spPr>
        <p:txBody>
          <a:bodyPr/>
          <a:lstStyle>
            <a:lvl1pPr algn="l">
              <a:defRPr sz="2800" cap="all"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33872" y="4648200"/>
            <a:ext cx="3990528"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1">
            <a:extLst>
              <a:ext uri="{FF2B5EF4-FFF2-40B4-BE49-F238E27FC236}">
                <a16:creationId xmlns:a16="http://schemas.microsoft.com/office/drawing/2014/main" xmlns="" id="{E91659F4-7912-4840-A3EE-B14947DCAFB5}"/>
              </a:ext>
            </a:extLst>
          </p:cNvPr>
          <p:cNvSpPr>
            <a:spLocks noGrp="1"/>
          </p:cNvSpPr>
          <p:nvPr>
            <p:ph type="sldNum" sz="quarter" idx="11"/>
          </p:nvPr>
        </p:nvSpPr>
        <p:spPr/>
        <p:txBody>
          <a:bodyPr/>
          <a:lstStyle>
            <a:lvl1pPr>
              <a:defRPr/>
            </a:lvl1pPr>
          </a:lstStyle>
          <a:p>
            <a:pPr>
              <a:defRPr/>
            </a:pPr>
            <a:fld id="{DF883F16-8CCA-DB47-92B4-117A2CE70723}" type="slidenum">
              <a:rPr lang="en-US" altLang="en-US"/>
              <a:pPr>
                <a:defRPr/>
              </a:pPr>
              <a:t>‹#›</a:t>
            </a:fld>
            <a:endParaRPr lang="en-US" altLang="en-US"/>
          </a:p>
        </p:txBody>
      </p:sp>
      <p:sp>
        <p:nvSpPr>
          <p:cNvPr id="8" name="Footer Placeholder 2">
            <a:extLst>
              <a:ext uri="{FF2B5EF4-FFF2-40B4-BE49-F238E27FC236}">
                <a16:creationId xmlns:a16="http://schemas.microsoft.com/office/drawing/2014/main" xmlns="" id="{65949009-5964-0348-BF2F-303C0FFE9B07}"/>
              </a:ext>
            </a:extLst>
          </p:cNvPr>
          <p:cNvSpPr>
            <a:spLocks noGrp="1"/>
          </p:cNvSpPr>
          <p:nvPr>
            <p:ph type="ftr" sz="quarter" idx="12"/>
          </p:nvPr>
        </p:nvSpPr>
        <p:spPr/>
        <p:txBody>
          <a:bodyPr/>
          <a:lstStyle>
            <a:lvl1pPr>
              <a:defRPr/>
            </a:lvl1pPr>
          </a:lstStyle>
          <a:p>
            <a:pPr>
              <a:defRPr/>
            </a:pPr>
            <a:endParaRPr lang="en-US">
              <a:solidFill>
                <a:srgbClr val="000000">
                  <a:tint val="75000"/>
                </a:srgbClr>
              </a:solidFill>
            </a:endParaRPr>
          </a:p>
        </p:txBody>
      </p:sp>
      <p:sp>
        <p:nvSpPr>
          <p:cNvPr id="9" name="Date Placeholder 3">
            <a:extLst>
              <a:ext uri="{FF2B5EF4-FFF2-40B4-BE49-F238E27FC236}">
                <a16:creationId xmlns:a16="http://schemas.microsoft.com/office/drawing/2014/main" xmlns="" id="{25E528CC-4D1B-B440-9E4C-2F96A0E77920}"/>
              </a:ext>
            </a:extLst>
          </p:cNvPr>
          <p:cNvSpPr>
            <a:spLocks noGrp="1"/>
          </p:cNvSpPr>
          <p:nvPr>
            <p:ph type="dt" sz="half" idx="13"/>
          </p:nvPr>
        </p:nvSpPr>
        <p:spPr/>
        <p:txBody>
          <a:bodyPr/>
          <a:lstStyle>
            <a:lvl1pPr>
              <a:defRPr/>
            </a:lvl1pPr>
          </a:lstStyle>
          <a:p>
            <a:pPr>
              <a:defRPr/>
            </a:pPr>
            <a:fld id="{A40F7C84-7243-4D43-9211-CFAAA30278C9}" type="datetime1">
              <a:rPr lang="en-US" altLang="en-US"/>
              <a:pPr>
                <a:defRPr/>
              </a:pPr>
              <a:t>5/19/2022</a:t>
            </a:fld>
            <a:endParaRPr lang="en-US" altLang="en-US"/>
          </a:p>
        </p:txBody>
      </p:sp>
    </p:spTree>
    <p:extLst>
      <p:ext uri="{BB962C8B-B14F-4D97-AF65-F5344CB8AC3E}">
        <p14:creationId xmlns:p14="http://schemas.microsoft.com/office/powerpoint/2010/main" xmlns="" val="393465553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E352D6A-33DC-7F48-8A51-B1CB07F518B1}"/>
              </a:ext>
            </a:extLst>
          </p:cNvPr>
          <p:cNvSpPr>
            <a:spLocks noGrp="1"/>
          </p:cNvSpPr>
          <p:nvPr>
            <p:ph type="sldNum" sz="quarter" idx="10"/>
          </p:nvPr>
        </p:nvSpPr>
        <p:spPr/>
        <p:txBody>
          <a:bodyPr/>
          <a:lstStyle>
            <a:lvl1pPr>
              <a:defRPr/>
            </a:lvl1pPr>
          </a:lstStyle>
          <a:p>
            <a:pPr>
              <a:defRPr/>
            </a:pPr>
            <a:fld id="{843CDFA0-23A4-5E44-A822-2723168A6284}" type="slidenum">
              <a:rPr lang="en-US" altLang="en-US"/>
              <a:pPr>
                <a:defRPr/>
              </a:pPr>
              <a:t>‹#›</a:t>
            </a:fld>
            <a:endParaRPr lang="en-US" altLang="en-US"/>
          </a:p>
        </p:txBody>
      </p:sp>
      <p:sp>
        <p:nvSpPr>
          <p:cNvPr id="3" name="Footer Placeholder 2">
            <a:extLst>
              <a:ext uri="{FF2B5EF4-FFF2-40B4-BE49-F238E27FC236}">
                <a16:creationId xmlns:a16="http://schemas.microsoft.com/office/drawing/2014/main" xmlns="" id="{F4770352-DE10-EE4F-893E-262BB3A6458D}"/>
              </a:ext>
            </a:extLst>
          </p:cNvPr>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Date Placeholder 3">
            <a:extLst>
              <a:ext uri="{FF2B5EF4-FFF2-40B4-BE49-F238E27FC236}">
                <a16:creationId xmlns:a16="http://schemas.microsoft.com/office/drawing/2014/main" xmlns="" id="{78AD66A9-19A2-5548-9EBB-05D5A4EFEBF8}"/>
              </a:ext>
            </a:extLst>
          </p:cNvPr>
          <p:cNvSpPr>
            <a:spLocks noGrp="1"/>
          </p:cNvSpPr>
          <p:nvPr>
            <p:ph type="dt" sz="half" idx="12"/>
          </p:nvPr>
        </p:nvSpPr>
        <p:spPr/>
        <p:txBody>
          <a:bodyPr/>
          <a:lstStyle>
            <a:lvl1pPr>
              <a:defRPr/>
            </a:lvl1pPr>
          </a:lstStyle>
          <a:p>
            <a:pPr>
              <a:defRPr/>
            </a:pPr>
            <a:fld id="{13AE7829-D188-4A44-9E05-23CFEC035087}" type="datetime1">
              <a:rPr lang="en-US" altLang="en-US"/>
              <a:pPr>
                <a:defRPr/>
              </a:pPr>
              <a:t>5/19/2022</a:t>
            </a:fld>
            <a:endParaRPr lang="en-US" altLang="en-US"/>
          </a:p>
        </p:txBody>
      </p:sp>
    </p:spTree>
    <p:extLst>
      <p:ext uri="{BB962C8B-B14F-4D97-AF65-F5344CB8AC3E}">
        <p14:creationId xmlns:p14="http://schemas.microsoft.com/office/powerpoint/2010/main" xmlns="" val="155225167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A9BB7054-05AC-3F4E-B234-09D425DA36F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a:extLst>
              <a:ext uri="{FF2B5EF4-FFF2-40B4-BE49-F238E27FC236}">
                <a16:creationId xmlns:a16="http://schemas.microsoft.com/office/drawing/2014/main" xmlns="" id="{C079519B-4111-064B-94D6-4F86ECD4F9BE}"/>
              </a:ext>
            </a:extLst>
          </p:cNvPr>
          <p:cNvSpPr>
            <a:spLocks noGrp="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2" name="Slide Number Placeholder 1">
            <a:extLst>
              <a:ext uri="{FF2B5EF4-FFF2-40B4-BE49-F238E27FC236}">
                <a16:creationId xmlns:a16="http://schemas.microsoft.com/office/drawing/2014/main" xmlns="" id="{E43F7B22-6779-9F4D-815B-9FCEF898CCAD}"/>
              </a:ext>
            </a:extLst>
          </p:cNvPr>
          <p:cNvSpPr>
            <a:spLocks noGrp="1"/>
          </p:cNvSpPr>
          <p:nvPr>
            <p:ph type="sldNum" sz="quarter" idx="4"/>
          </p:nvPr>
        </p:nvSpPr>
        <p:spPr>
          <a:xfrm>
            <a:off x="6781800" y="6569075"/>
            <a:ext cx="19399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898989"/>
                </a:solidFill>
              </a:defRPr>
            </a:lvl1pPr>
          </a:lstStyle>
          <a:p>
            <a:pPr>
              <a:defRPr/>
            </a:pPr>
            <a:fld id="{9DFABB01-A938-1D4A-B56E-297ED95A89C6}" type="slidenum">
              <a:rPr lang="en-US" altLang="en-US"/>
              <a:pPr>
                <a:defRPr/>
              </a:pPr>
              <a:t>‹#›</a:t>
            </a:fld>
            <a:endParaRPr lang="en-US" altLang="en-US"/>
          </a:p>
        </p:txBody>
      </p:sp>
      <p:sp>
        <p:nvSpPr>
          <p:cNvPr id="3" name="Footer Placeholder 2">
            <a:extLst>
              <a:ext uri="{FF2B5EF4-FFF2-40B4-BE49-F238E27FC236}">
                <a16:creationId xmlns:a16="http://schemas.microsoft.com/office/drawing/2014/main" xmlns="" id="{94E8ECC4-A080-D14F-BC84-3160CEA4AE01}"/>
              </a:ext>
            </a:extLst>
          </p:cNvPr>
          <p:cNvSpPr>
            <a:spLocks noGrp="1"/>
          </p:cNvSpPr>
          <p:nvPr>
            <p:ph type="ftr" sz="quarter" idx="3"/>
          </p:nvPr>
        </p:nvSpPr>
        <p:spPr>
          <a:xfrm>
            <a:off x="3581400" y="6569075"/>
            <a:ext cx="2895600" cy="365125"/>
          </a:xfrm>
          <a:prstGeom prst="rect">
            <a:avLst/>
          </a:prstGeom>
        </p:spPr>
        <p:txBody>
          <a:bodyPr vert="horz" lIns="91440" tIns="45720" rIns="91440" bIns="45720" rtlCol="0" anchor="ctr"/>
          <a:lstStyle>
            <a:lvl1pPr algn="ctr" eaLnBrk="1" hangingPunct="1">
              <a:defRPr sz="800" dirty="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4" name="Date Placeholder 3">
            <a:extLst>
              <a:ext uri="{FF2B5EF4-FFF2-40B4-BE49-F238E27FC236}">
                <a16:creationId xmlns:a16="http://schemas.microsoft.com/office/drawing/2014/main" xmlns="" id="{D13A9FC8-1B21-FD44-9D97-93E6C3AF7DEC}"/>
              </a:ext>
            </a:extLst>
          </p:cNvPr>
          <p:cNvSpPr>
            <a:spLocks noGrp="1"/>
          </p:cNvSpPr>
          <p:nvPr>
            <p:ph type="dt" sz="half" idx="2"/>
          </p:nvPr>
        </p:nvSpPr>
        <p:spPr>
          <a:xfrm>
            <a:off x="838200" y="65532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898989"/>
                </a:solidFill>
              </a:defRPr>
            </a:lvl1pPr>
          </a:lstStyle>
          <a:p>
            <a:pPr>
              <a:defRPr/>
            </a:pPr>
            <a:fld id="{EC5FDF8F-25F4-5948-8A40-1671016CDAD9}" type="datetime1">
              <a:rPr lang="en-US" altLang="en-US"/>
              <a:pPr>
                <a:defRPr/>
              </a:pPr>
              <a:t>5/19/2022</a:t>
            </a:fld>
            <a:endParaRPr lang="en-US" altLang="en-US"/>
          </a:p>
        </p:txBody>
      </p:sp>
      <p:sp>
        <p:nvSpPr>
          <p:cNvPr id="1031" name="TextBox 4">
            <a:extLst>
              <a:ext uri="{FF2B5EF4-FFF2-40B4-BE49-F238E27FC236}">
                <a16:creationId xmlns:a16="http://schemas.microsoft.com/office/drawing/2014/main" xmlns="" id="{2FDAB3B4-3A8F-D64C-9679-E0BFEB0C2F1B}"/>
              </a:ext>
            </a:extLst>
          </p:cNvPr>
          <p:cNvSpPr txBox="1">
            <a:spLocks noChangeArrowheads="1"/>
          </p:cNvSpPr>
          <p:nvPr userDrawn="1"/>
        </p:nvSpPr>
        <p:spPr bwMode="auto">
          <a:xfrm>
            <a:off x="639763" y="6326188"/>
            <a:ext cx="1857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pic>
        <p:nvPicPr>
          <p:cNvPr id="1032" name="Picture 6">
            <a:extLst>
              <a:ext uri="{FF2B5EF4-FFF2-40B4-BE49-F238E27FC236}">
                <a16:creationId xmlns:a16="http://schemas.microsoft.com/office/drawing/2014/main" xmlns="" id="{BDE30EF0-FAA1-BA4A-9CA6-AA256D53687A}"/>
              </a:ext>
            </a:extLst>
          </p:cNvPr>
          <p:cNvPicPr>
            <a:picLocks noChangeAspect="1" noChangeArrowheads="1"/>
          </p:cNvPicPr>
          <p:nvPr userDrawn="1"/>
        </p:nvPicPr>
        <p:blipFill>
          <a:blip r:embed="rId6" cstate="email">
            <a:extLst>
              <a:ext uri="{28A0092B-C50C-407E-A947-70E740481C1C}">
                <a14:useLocalDpi xmlns:a14="http://schemas.microsoft.com/office/drawing/2010/main" xmlns=""/>
              </a:ext>
            </a:extLst>
          </a:blip>
          <a:srcRect/>
          <a:stretch>
            <a:fillRect/>
          </a:stretch>
        </p:blipFill>
        <p:spPr bwMode="auto">
          <a:xfrm>
            <a:off x="0" y="5862638"/>
            <a:ext cx="9144000" cy="690562"/>
          </a:xfrm>
          <a:prstGeom prst="rect">
            <a:avLst/>
          </a:prstGeom>
          <a:blipFill dpi="0" rotWithShape="0">
            <a:blip r:embed="rId7"/>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0" r:id="rId1"/>
    <p:sldLayoutId id="2147483767" r:id="rId2"/>
    <p:sldLayoutId id="2147483768" r:id="rId3"/>
    <p:sldLayoutId id="2147483769" r:id="rId4"/>
  </p:sldLayoutIdLst>
  <p:transition spd="med">
    <p:fade/>
  </p:transition>
  <p:hf hdr="0"/>
  <p:txStyles>
    <p:title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A9BB7054-05AC-3F4E-B234-09D425DA36F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a:extLst>
              <a:ext uri="{FF2B5EF4-FFF2-40B4-BE49-F238E27FC236}">
                <a16:creationId xmlns:a16="http://schemas.microsoft.com/office/drawing/2014/main" xmlns="" id="{C079519B-4111-064B-94D6-4F86ECD4F9BE}"/>
              </a:ext>
            </a:extLst>
          </p:cNvPr>
          <p:cNvSpPr>
            <a:spLocks noGrp="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2" name="Slide Number Placeholder 1">
            <a:extLst>
              <a:ext uri="{FF2B5EF4-FFF2-40B4-BE49-F238E27FC236}">
                <a16:creationId xmlns:a16="http://schemas.microsoft.com/office/drawing/2014/main" xmlns="" id="{E43F7B22-6779-9F4D-815B-9FCEF898CCAD}"/>
              </a:ext>
            </a:extLst>
          </p:cNvPr>
          <p:cNvSpPr>
            <a:spLocks noGrp="1"/>
          </p:cNvSpPr>
          <p:nvPr>
            <p:ph type="sldNum" sz="quarter" idx="4"/>
          </p:nvPr>
        </p:nvSpPr>
        <p:spPr>
          <a:xfrm>
            <a:off x="6781800" y="6569075"/>
            <a:ext cx="19399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898989"/>
                </a:solidFill>
              </a:defRPr>
            </a:lvl1pPr>
          </a:lstStyle>
          <a:p>
            <a:pPr>
              <a:defRPr/>
            </a:pPr>
            <a:fld id="{9DFABB01-A938-1D4A-B56E-297ED95A89C6}" type="slidenum">
              <a:rPr lang="en-US" altLang="en-US"/>
              <a:pPr>
                <a:defRPr/>
              </a:pPr>
              <a:t>‹#›</a:t>
            </a:fld>
            <a:endParaRPr lang="en-US" altLang="en-US"/>
          </a:p>
        </p:txBody>
      </p:sp>
      <p:sp>
        <p:nvSpPr>
          <p:cNvPr id="3" name="Footer Placeholder 2">
            <a:extLst>
              <a:ext uri="{FF2B5EF4-FFF2-40B4-BE49-F238E27FC236}">
                <a16:creationId xmlns:a16="http://schemas.microsoft.com/office/drawing/2014/main" xmlns="" id="{94E8ECC4-A080-D14F-BC84-3160CEA4AE01}"/>
              </a:ext>
            </a:extLst>
          </p:cNvPr>
          <p:cNvSpPr>
            <a:spLocks noGrp="1"/>
          </p:cNvSpPr>
          <p:nvPr>
            <p:ph type="ftr" sz="quarter" idx="3"/>
          </p:nvPr>
        </p:nvSpPr>
        <p:spPr>
          <a:xfrm>
            <a:off x="3581400" y="6569075"/>
            <a:ext cx="2895600" cy="365125"/>
          </a:xfrm>
          <a:prstGeom prst="rect">
            <a:avLst/>
          </a:prstGeom>
        </p:spPr>
        <p:txBody>
          <a:bodyPr vert="horz" lIns="91440" tIns="45720" rIns="91440" bIns="45720" rtlCol="0" anchor="ctr"/>
          <a:lstStyle>
            <a:lvl1pPr algn="ctr" eaLnBrk="1" hangingPunct="1">
              <a:defRPr sz="800" dirty="0">
                <a:solidFill>
                  <a:schemeClr val="tx1">
                    <a:tint val="75000"/>
                  </a:schemeClr>
                </a:solidFill>
                <a:latin typeface="Arial" charset="0"/>
                <a:ea typeface="ＭＳ Ｐゴシック" charset="0"/>
                <a:cs typeface="ＭＳ Ｐゴシック" charset="0"/>
              </a:defRPr>
            </a:lvl1pPr>
          </a:lstStyle>
          <a:p>
            <a:pPr>
              <a:defRPr/>
            </a:pPr>
            <a:endParaRPr lang="en-US">
              <a:solidFill>
                <a:srgbClr val="000000">
                  <a:tint val="75000"/>
                </a:srgbClr>
              </a:solidFill>
            </a:endParaRPr>
          </a:p>
        </p:txBody>
      </p:sp>
      <p:sp>
        <p:nvSpPr>
          <p:cNvPr id="4" name="Date Placeholder 3">
            <a:extLst>
              <a:ext uri="{FF2B5EF4-FFF2-40B4-BE49-F238E27FC236}">
                <a16:creationId xmlns:a16="http://schemas.microsoft.com/office/drawing/2014/main" xmlns="" id="{D13A9FC8-1B21-FD44-9D97-93E6C3AF7DEC}"/>
              </a:ext>
            </a:extLst>
          </p:cNvPr>
          <p:cNvSpPr>
            <a:spLocks noGrp="1"/>
          </p:cNvSpPr>
          <p:nvPr>
            <p:ph type="dt" sz="half" idx="2"/>
          </p:nvPr>
        </p:nvSpPr>
        <p:spPr>
          <a:xfrm>
            <a:off x="838200" y="65532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898989"/>
                </a:solidFill>
              </a:defRPr>
            </a:lvl1pPr>
          </a:lstStyle>
          <a:p>
            <a:pPr>
              <a:defRPr/>
            </a:pPr>
            <a:fld id="{EC5FDF8F-25F4-5948-8A40-1671016CDAD9}" type="datetime1">
              <a:rPr lang="en-US" altLang="en-US"/>
              <a:pPr>
                <a:defRPr/>
              </a:pPr>
              <a:t>5/19/2022</a:t>
            </a:fld>
            <a:endParaRPr lang="en-US" altLang="en-US"/>
          </a:p>
        </p:txBody>
      </p:sp>
      <p:sp>
        <p:nvSpPr>
          <p:cNvPr id="1031" name="TextBox 4">
            <a:extLst>
              <a:ext uri="{FF2B5EF4-FFF2-40B4-BE49-F238E27FC236}">
                <a16:creationId xmlns:a16="http://schemas.microsoft.com/office/drawing/2014/main" xmlns="" id="{2FDAB3B4-3A8F-D64C-9679-E0BFEB0C2F1B}"/>
              </a:ext>
            </a:extLst>
          </p:cNvPr>
          <p:cNvSpPr txBox="1">
            <a:spLocks noChangeArrowheads="1"/>
          </p:cNvSpPr>
          <p:nvPr userDrawn="1"/>
        </p:nvSpPr>
        <p:spPr bwMode="auto">
          <a:xfrm>
            <a:off x="639763" y="6326188"/>
            <a:ext cx="1857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000000"/>
              </a:solidFill>
            </a:endParaRPr>
          </a:p>
        </p:txBody>
      </p:sp>
      <p:pic>
        <p:nvPicPr>
          <p:cNvPr id="1032" name="Picture 6">
            <a:extLst>
              <a:ext uri="{FF2B5EF4-FFF2-40B4-BE49-F238E27FC236}">
                <a16:creationId xmlns:a16="http://schemas.microsoft.com/office/drawing/2014/main" xmlns="" id="{BDE30EF0-FAA1-BA4A-9CA6-AA256D53687A}"/>
              </a:ext>
            </a:extLst>
          </p:cNvPr>
          <p:cNvPicPr>
            <a:picLocks noChangeAspect="1" noChangeArrowheads="1"/>
          </p:cNvPicPr>
          <p:nvPr userDrawn="1"/>
        </p:nvPicPr>
        <p:blipFill>
          <a:blip r:embed="rId6" cstate="email">
            <a:extLst>
              <a:ext uri="{28A0092B-C50C-407E-A947-70E740481C1C}">
                <a14:useLocalDpi xmlns:a14="http://schemas.microsoft.com/office/drawing/2010/main" xmlns=""/>
              </a:ext>
            </a:extLst>
          </a:blip>
          <a:srcRect/>
          <a:stretch>
            <a:fillRect/>
          </a:stretch>
        </p:blipFill>
        <p:spPr bwMode="auto">
          <a:xfrm>
            <a:off x="0" y="5862638"/>
            <a:ext cx="9144000" cy="690562"/>
          </a:xfrm>
          <a:prstGeom prst="rect">
            <a:avLst/>
          </a:prstGeom>
          <a:blipFill dpi="0" rotWithShape="0">
            <a:blip r:embed="rId7"/>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6726547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Lst>
  <p:transition spd="med">
    <p:fade/>
  </p:transition>
  <p:hf hdr="0"/>
  <p:txStyles>
    <p:title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xmlns="" id="{5EC6ADDC-E623-CB4D-9E61-6C1A12225FD7}"/>
              </a:ext>
            </a:extLst>
          </p:cNvPr>
          <p:cNvSpPr>
            <a:spLocks noGrp="1"/>
          </p:cNvSpPr>
          <p:nvPr>
            <p:ph type="ctrTitle"/>
          </p:nvPr>
        </p:nvSpPr>
        <p:spPr>
          <a:xfrm>
            <a:off x="323528" y="116631"/>
            <a:ext cx="4227512" cy="3323951"/>
          </a:xfrm>
        </p:spPr>
        <p:txBody>
          <a:bodyPr/>
          <a:lstStyle/>
          <a:p>
            <a:pPr eaLnBrk="1" hangingPunct="1">
              <a:defRPr/>
            </a:pPr>
            <a:r>
              <a:rPr lang="en-US" sz="2800" dirty="0" smtClean="0">
                <a:latin typeface="Arial Bold" charset="0"/>
                <a:ea typeface="ＭＳ Ｐゴシック" charset="0"/>
                <a:cs typeface="Arial Bold" charset="0"/>
              </a:rPr>
              <a:t>NATIONAL DEPARTMENT </a:t>
            </a:r>
            <a:r>
              <a:rPr lang="en-US" sz="2800" dirty="0">
                <a:latin typeface="Arial Bold" charset="0"/>
                <a:ea typeface="ＭＳ Ｐゴシック" charset="0"/>
                <a:cs typeface="Arial Bold" charset="0"/>
              </a:rPr>
              <a:t>OF HUMAN </a:t>
            </a:r>
            <a:r>
              <a:rPr lang="en-US" sz="2800" dirty="0" smtClean="0">
                <a:latin typeface="Arial Bold" charset="0"/>
                <a:ea typeface="ＭＳ Ｐゴシック" charset="0"/>
                <a:cs typeface="Arial Bold" charset="0"/>
              </a:rPr>
              <a:t>settlements </a:t>
            </a:r>
            <a:br>
              <a:rPr lang="en-US" sz="2800" dirty="0" smtClean="0">
                <a:latin typeface="Arial Bold" charset="0"/>
                <a:ea typeface="ＭＳ Ｐゴシック" charset="0"/>
                <a:cs typeface="Arial Bold" charset="0"/>
              </a:rPr>
            </a:br>
            <a:r>
              <a:rPr lang="en-US" sz="2800" dirty="0" smtClean="0">
                <a:latin typeface="Arial Bold" charset="0"/>
                <a:ea typeface="ＭＳ Ｐゴシック" charset="0"/>
                <a:cs typeface="Arial Bold" charset="0"/>
              </a:rPr>
              <a:t>QUARTER 3 PERFORMANCE</a:t>
            </a:r>
            <a:br>
              <a:rPr lang="en-US" sz="2800" dirty="0" smtClean="0">
                <a:latin typeface="Arial Bold" charset="0"/>
                <a:ea typeface="ＭＳ Ｐゴシック" charset="0"/>
                <a:cs typeface="Arial Bold" charset="0"/>
              </a:rPr>
            </a:br>
            <a:r>
              <a:rPr lang="en-US" sz="2000" dirty="0" smtClean="0">
                <a:latin typeface="Arial Bold" charset="0"/>
                <a:ea typeface="ＭＳ Ｐゴシック" charset="0"/>
                <a:cs typeface="Arial Bold" charset="0"/>
              </a:rPr>
              <a:t/>
            </a:r>
            <a:br>
              <a:rPr lang="en-US" sz="2000" dirty="0" smtClean="0">
                <a:latin typeface="Arial Bold" charset="0"/>
                <a:ea typeface="ＭＳ Ｐゴシック" charset="0"/>
                <a:cs typeface="Arial Bold" charset="0"/>
              </a:rPr>
            </a:br>
            <a:endParaRPr lang="en-US" sz="2000" dirty="0">
              <a:latin typeface="Arial Bold" charset="0"/>
              <a:ea typeface="ＭＳ Ｐゴシック" charset="0"/>
              <a:cs typeface="Arial Bold" charset="0"/>
            </a:endParaRPr>
          </a:p>
        </p:txBody>
      </p:sp>
      <p:sp>
        <p:nvSpPr>
          <p:cNvPr id="8196" name="TextBox 1">
            <a:extLst>
              <a:ext uri="{FF2B5EF4-FFF2-40B4-BE49-F238E27FC236}">
                <a16:creationId xmlns:a16="http://schemas.microsoft.com/office/drawing/2014/main" xmlns="" id="{293B9E8B-F82B-8346-9E59-EE12058401C4}"/>
              </a:ext>
            </a:extLst>
          </p:cNvPr>
          <p:cNvSpPr txBox="1">
            <a:spLocks noChangeArrowheads="1"/>
          </p:cNvSpPr>
          <p:nvPr/>
        </p:nvSpPr>
        <p:spPr bwMode="auto">
          <a:xfrm>
            <a:off x="1787525" y="6380163"/>
            <a:ext cx="1841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197" name="TextBox 2">
            <a:extLst>
              <a:ext uri="{FF2B5EF4-FFF2-40B4-BE49-F238E27FC236}">
                <a16:creationId xmlns:a16="http://schemas.microsoft.com/office/drawing/2014/main" xmlns="" id="{C5C775C4-7418-CA4D-815C-1FA061359D11}"/>
              </a:ext>
            </a:extLst>
          </p:cNvPr>
          <p:cNvSpPr txBox="1">
            <a:spLocks noChangeArrowheads="1"/>
          </p:cNvSpPr>
          <p:nvPr/>
        </p:nvSpPr>
        <p:spPr bwMode="auto">
          <a:xfrm>
            <a:off x="615950" y="6081713"/>
            <a:ext cx="1857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5" name="TextBox 4"/>
          <p:cNvSpPr txBox="1"/>
          <p:nvPr/>
        </p:nvSpPr>
        <p:spPr>
          <a:xfrm>
            <a:off x="531515" y="3200494"/>
            <a:ext cx="2880320" cy="461665"/>
          </a:xfrm>
          <a:prstGeom prst="rect">
            <a:avLst/>
          </a:prstGeom>
          <a:noFill/>
        </p:spPr>
        <p:txBody>
          <a:bodyPr wrap="square" rtlCol="0">
            <a:spAutoFit/>
          </a:bodyPr>
          <a:lstStyle/>
          <a:p>
            <a:r>
              <a:rPr lang="en-GB" dirty="0" smtClean="0">
                <a:solidFill>
                  <a:srgbClr val="00592B"/>
                </a:solidFill>
                <a:latin typeface="Arial Bold" panose="020B0704020202020204" pitchFamily="34" charset="0"/>
                <a:cs typeface="Arial Bold" panose="020B0704020202020204" pitchFamily="34" charset="0"/>
              </a:rPr>
              <a:t>18 MAY 2022</a:t>
            </a:r>
            <a:endParaRPr lang="en-ZA" dirty="0">
              <a:solidFill>
                <a:srgbClr val="00592B"/>
              </a:solidFill>
              <a:latin typeface="Arial Bold" panose="020B0704020202020204" pitchFamily="34" charset="0"/>
              <a:cs typeface="Arial Bold" panose="020B07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10</a:t>
            </a:fld>
            <a:endParaRPr lang="en-US" altLang="en-US"/>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7" name="Title 7"/>
          <p:cNvSpPr txBox="1">
            <a:spLocks/>
          </p:cNvSpPr>
          <p:nvPr/>
        </p:nvSpPr>
        <p:spPr bwMode="auto">
          <a:xfrm>
            <a:off x="170882" y="290275"/>
            <a:ext cx="8802235" cy="546437"/>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kern="1200" cap="all" baseline="0">
                <a:solidFill>
                  <a:schemeClr val="bg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solidFill>
                  <a:sysClr val="window" lastClr="FFFFFF"/>
                </a:solidFill>
                <a:cs typeface="Arial" panose="020B0604020202020204" pitchFamily="34" charset="0"/>
              </a:rPr>
              <a:t>Branch Recovery Plan</a:t>
            </a:r>
            <a:endParaRPr lang="en-US" sz="2400" b="1" cap="none"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798075889"/>
              </p:ext>
            </p:extLst>
          </p:nvPr>
        </p:nvGraphicFramePr>
        <p:xfrm>
          <a:off x="170884" y="855254"/>
          <a:ext cx="8802233" cy="4642789"/>
        </p:xfrm>
        <a:graphic>
          <a:graphicData uri="http://schemas.openxmlformats.org/drawingml/2006/table">
            <a:tbl>
              <a:tblPr firstRow="1" firstCol="1" bandRow="1"/>
              <a:tblGrid>
                <a:gridCol w="1162781">
                  <a:extLst>
                    <a:ext uri="{9D8B030D-6E8A-4147-A177-3AD203B41FA5}">
                      <a16:colId xmlns:a16="http://schemas.microsoft.com/office/drawing/2014/main" xmlns="" val="20000"/>
                    </a:ext>
                  </a:extLst>
                </a:gridCol>
                <a:gridCol w="1308128">
                  <a:extLst>
                    <a:ext uri="{9D8B030D-6E8A-4147-A177-3AD203B41FA5}">
                      <a16:colId xmlns:a16="http://schemas.microsoft.com/office/drawing/2014/main" xmlns="" val="20001"/>
                    </a:ext>
                  </a:extLst>
                </a:gridCol>
                <a:gridCol w="1380801">
                  <a:extLst>
                    <a:ext uri="{9D8B030D-6E8A-4147-A177-3AD203B41FA5}">
                      <a16:colId xmlns:a16="http://schemas.microsoft.com/office/drawing/2014/main" xmlns="" val="20002"/>
                    </a:ext>
                  </a:extLst>
                </a:gridCol>
                <a:gridCol w="1235454">
                  <a:extLst>
                    <a:ext uri="{9D8B030D-6E8A-4147-A177-3AD203B41FA5}">
                      <a16:colId xmlns:a16="http://schemas.microsoft.com/office/drawing/2014/main" xmlns="" val="20003"/>
                    </a:ext>
                  </a:extLst>
                </a:gridCol>
                <a:gridCol w="1380801">
                  <a:extLst>
                    <a:ext uri="{9D8B030D-6E8A-4147-A177-3AD203B41FA5}">
                      <a16:colId xmlns:a16="http://schemas.microsoft.com/office/drawing/2014/main" xmlns="" val="20004"/>
                    </a:ext>
                  </a:extLst>
                </a:gridCol>
                <a:gridCol w="2334268">
                  <a:extLst>
                    <a:ext uri="{9D8B030D-6E8A-4147-A177-3AD203B41FA5}">
                      <a16:colId xmlns:a16="http://schemas.microsoft.com/office/drawing/2014/main" xmlns="" val="20005"/>
                    </a:ext>
                  </a:extLst>
                </a:gridCol>
              </a:tblGrid>
              <a:tr h="88997">
                <a:tc rowSpan="2">
                  <a:txBody>
                    <a:bodyPr/>
                    <a:lstStyle/>
                    <a:p>
                      <a:pPr>
                        <a:lnSpc>
                          <a:spcPct val="107000"/>
                        </a:lnSpc>
                        <a:spcAft>
                          <a:spcPts val="0"/>
                        </a:spcAft>
                      </a:pPr>
                      <a:r>
                        <a:rPr lang="en-ZA" sz="1200" b="1" dirty="0">
                          <a:effectLst/>
                          <a:latin typeface="Calibri" panose="020F0502020204030204" pitchFamily="34" charset="0"/>
                          <a:ea typeface="Times New Roman" panose="02020603050405020304" pitchFamily="18" charset="0"/>
                          <a:cs typeface="Calibri" panose="020F0502020204030204" pitchFamily="34" charset="0"/>
                        </a:rPr>
                        <a:t>Performance Indicators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algn="ctr">
                        <a:lnSpc>
                          <a:spcPct val="107000"/>
                        </a:lnSpc>
                        <a:spcAft>
                          <a:spcPts val="0"/>
                        </a:spcAft>
                      </a:pPr>
                      <a:r>
                        <a:rPr lang="en-ZA" sz="1200" b="1">
                          <a:effectLst/>
                          <a:latin typeface="Calibri" panose="020F0502020204030204" pitchFamily="34" charset="0"/>
                          <a:ea typeface="Times New Roman" panose="02020603050405020304" pitchFamily="18" charset="0"/>
                          <a:cs typeface="Calibri" panose="020F0502020204030204" pitchFamily="34" charset="0"/>
                        </a:rPr>
                        <a:t>2021/22 Financial Year</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rowSpan="2">
                  <a:txBody>
                    <a:bodyPr/>
                    <a:lstStyle/>
                    <a:p>
                      <a:pPr>
                        <a:lnSpc>
                          <a:spcPct val="107000"/>
                        </a:lnSpc>
                        <a:spcAft>
                          <a:spcPts val="0"/>
                        </a:spcAft>
                      </a:pPr>
                      <a:r>
                        <a:rPr lang="en-ZA" sz="1200" b="1">
                          <a:effectLst/>
                          <a:latin typeface="Calibri" panose="020F0502020204030204" pitchFamily="34" charset="0"/>
                          <a:ea typeface="Times New Roman" panose="02020603050405020304" pitchFamily="18" charset="0"/>
                          <a:cs typeface="Calibri" panose="020F0502020204030204" pitchFamily="34" charset="0"/>
                        </a:rPr>
                        <a:t>Area where Performance standard has not been met/ will not be met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nSpc>
                          <a:spcPct val="107000"/>
                        </a:lnSpc>
                        <a:spcAft>
                          <a:spcPts val="0"/>
                        </a:spcAft>
                      </a:pPr>
                      <a:r>
                        <a:rPr lang="en-ZA" sz="1200" b="1">
                          <a:effectLst/>
                          <a:latin typeface="Calibri" panose="020F0502020204030204" pitchFamily="34" charset="0"/>
                          <a:ea typeface="Times New Roman" panose="02020603050405020304" pitchFamily="18" charset="0"/>
                          <a:cs typeface="Calibri" panose="020F0502020204030204" pitchFamily="34" charset="0"/>
                        </a:rPr>
                        <a:t>Recovery Plan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335598">
                <a:tc vMerge="1">
                  <a:txBody>
                    <a:bodyPr/>
                    <a:lstStyle/>
                    <a:p>
                      <a:endParaRPr lang="en-ZA"/>
                    </a:p>
                  </a:txBody>
                  <a:tcPr/>
                </a:tc>
                <a:tc>
                  <a:txBody>
                    <a:bodyPr/>
                    <a:lstStyle/>
                    <a:p>
                      <a:pPr>
                        <a:lnSpc>
                          <a:spcPct val="107000"/>
                        </a:lnSpc>
                        <a:spcAft>
                          <a:spcPts val="0"/>
                        </a:spcAft>
                      </a:pPr>
                      <a:r>
                        <a:rPr lang="en-ZA" sz="1200" b="1" dirty="0">
                          <a:effectLst/>
                          <a:latin typeface="Calibri" panose="020F0502020204030204" pitchFamily="34" charset="0"/>
                          <a:ea typeface="Times New Roman" panose="02020603050405020304" pitchFamily="18" charset="0"/>
                          <a:cs typeface="Calibri" panose="020F0502020204030204" pitchFamily="34" charset="0"/>
                        </a:rPr>
                        <a:t>2021 Annual Target as per APP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200" b="1">
                          <a:effectLst/>
                          <a:latin typeface="Calibri" panose="020F0502020204030204" pitchFamily="34" charset="0"/>
                          <a:ea typeface="Times New Roman" panose="02020603050405020304" pitchFamily="18" charset="0"/>
                          <a:cs typeface="Calibri" panose="020F0502020204030204" pitchFamily="34" charset="0"/>
                        </a:rPr>
                        <a:t>Quarterly Target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200" b="1">
                          <a:effectLst/>
                          <a:latin typeface="Calibri" panose="020F0502020204030204" pitchFamily="34" charset="0"/>
                          <a:ea typeface="Times New Roman" panose="02020603050405020304" pitchFamily="18" charset="0"/>
                          <a:cs typeface="Calibri" panose="020F0502020204030204" pitchFamily="34" charset="0"/>
                        </a:rPr>
                        <a:t>Actual output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339676">
                <a:tc>
                  <a:txBody>
                    <a:bodyPr/>
                    <a:lstStyle/>
                    <a:p>
                      <a:pPr>
                        <a:lnSpc>
                          <a:spcPct val="107000"/>
                        </a:lnSpc>
                        <a:spcAft>
                          <a:spcPts val="0"/>
                        </a:spcAft>
                      </a:pPr>
                      <a:r>
                        <a:rPr lang="en-ZA" sz="1200">
                          <a:effectLst/>
                          <a:latin typeface="Calibri" panose="020F0502020204030204" pitchFamily="34" charset="0"/>
                          <a:ea typeface="Times New Roman" panose="02020603050405020304" pitchFamily="18" charset="0"/>
                          <a:cs typeface="Calibri" panose="020F0502020204030204" pitchFamily="34" charset="0"/>
                        </a:rPr>
                        <a:t>Number of BNG houses delivered</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Calibri" panose="020F0502020204030204" pitchFamily="34" charset="0"/>
                          <a:ea typeface="Times New Roman" panose="02020603050405020304" pitchFamily="18" charset="0"/>
                          <a:cs typeface="Calibri" panose="020F0502020204030204" pitchFamily="34" charset="0"/>
                        </a:rPr>
                        <a:t>52 405  55 565 BNG houses delivered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Calibri" panose="020F0502020204030204" pitchFamily="34" charset="0"/>
                          <a:ea typeface="Times New Roman" panose="02020603050405020304" pitchFamily="18" charset="0"/>
                          <a:cs typeface="Calibri" panose="020F0502020204030204" pitchFamily="34" charset="0"/>
                        </a:rPr>
                        <a:t>Verified 13  102 BNG houses delivered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Calibri" panose="020F0502020204030204" pitchFamily="34" charset="0"/>
                          <a:ea typeface="Times New Roman" panose="02020603050405020304" pitchFamily="18" charset="0"/>
                          <a:cs typeface="Calibri" panose="020F0502020204030204" pitchFamily="34" charset="0"/>
                        </a:rPr>
                        <a:t>Verified </a:t>
                      </a:r>
                      <a:r>
                        <a:rPr lang="en-ZA" sz="1200" dirty="0" smtClean="0">
                          <a:effectLst/>
                          <a:latin typeface="Calibri" panose="020F0502020204030204" pitchFamily="34" charset="0"/>
                          <a:ea typeface="Times New Roman" panose="02020603050405020304" pitchFamily="18" charset="0"/>
                          <a:cs typeface="Calibri" panose="020F0502020204030204" pitchFamily="34" charset="0"/>
                        </a:rPr>
                        <a:t>0</a:t>
                      </a:r>
                      <a:r>
                        <a:rPr lang="en-ZA" sz="1200" baseline="0" dirty="0" smtClean="0">
                          <a:effectLst/>
                          <a:latin typeface="Calibri" panose="020F0502020204030204" pitchFamily="34" charset="0"/>
                          <a:ea typeface="Times New Roman" panose="02020603050405020304" pitchFamily="18" charset="0"/>
                          <a:cs typeface="Calibri" panose="020F0502020204030204" pitchFamily="34" charset="0"/>
                        </a:rPr>
                        <a:t> </a:t>
                      </a:r>
                      <a:r>
                        <a:rPr lang="en-ZA" sz="1200" dirty="0" smtClean="0">
                          <a:effectLst/>
                          <a:latin typeface="Calibri" panose="020F0502020204030204" pitchFamily="34" charset="0"/>
                          <a:ea typeface="Times New Roman" panose="02020603050405020304" pitchFamily="18" charset="0"/>
                          <a:cs typeface="Calibri" panose="020F0502020204030204" pitchFamily="34" charset="0"/>
                        </a:rPr>
                        <a:t>BNG </a:t>
                      </a:r>
                      <a:r>
                        <a:rPr lang="en-ZA" sz="1200" dirty="0">
                          <a:effectLst/>
                          <a:latin typeface="Calibri" panose="020F0502020204030204" pitchFamily="34" charset="0"/>
                          <a:ea typeface="Times New Roman" panose="02020603050405020304" pitchFamily="18" charset="0"/>
                          <a:cs typeface="Calibri" panose="020F0502020204030204" pitchFamily="34" charset="0"/>
                        </a:rPr>
                        <a:t>houses delivered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a:effectLst/>
                          <a:latin typeface="Calibri" panose="020F0502020204030204" pitchFamily="34" charset="0"/>
                          <a:ea typeface="Times New Roman" panose="02020603050405020304" pitchFamily="18" charset="0"/>
                          <a:cs typeface="Calibri" panose="020F0502020204030204" pitchFamily="34" charset="0"/>
                        </a:rPr>
                        <a:t>Verification information not received from Provinces excl WC.</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0"/>
                        </a:spcAft>
                      </a:pP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Target to be carried over into the next quarter</a:t>
                      </a:r>
                      <a:r>
                        <a:rPr lang="en-ZA" sz="1200">
                          <a:effectLst/>
                          <a:latin typeface="Calibri" panose="020F0502020204030204" pitchFamily="34" charset="0"/>
                          <a:ea typeface="Times New Roman" panose="02020603050405020304" pitchFamily="18"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200">
                          <a:effectLst/>
                          <a:latin typeface="Calibri" panose="020F0502020204030204" pitchFamily="34" charset="0"/>
                          <a:ea typeface="Times New Roman" panose="02020603050405020304" pitchFamily="18" charset="0"/>
                          <a:cs typeface="Calibri" panose="020F0502020204030204" pitchFamily="34" charset="0"/>
                        </a:rPr>
                        <a:t>Planned Actions: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1200">
                          <a:effectLst/>
                          <a:latin typeface="Calibri" panose="020F0502020204030204" pitchFamily="34" charset="0"/>
                          <a:ea typeface="Times New Roman" panose="02020603050405020304" pitchFamily="18" charset="0"/>
                          <a:cs typeface="Calibri" panose="020F0502020204030204" pitchFamily="34" charset="0"/>
                        </a:rPr>
                        <a:t>Meeting with Provinces and Metros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1200">
                          <a:effectLst/>
                          <a:latin typeface="Calibri" panose="020F0502020204030204" pitchFamily="34" charset="0"/>
                          <a:ea typeface="Times New Roman" panose="02020603050405020304" pitchFamily="18" charset="0"/>
                          <a:cs typeface="Calibri" panose="020F0502020204030204" pitchFamily="34" charset="0"/>
                        </a:rPr>
                        <a:t>Source POE information from NHBRC, Provinces and Metrso</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1200">
                          <a:effectLst/>
                          <a:latin typeface="Calibri" panose="020F0502020204030204" pitchFamily="34" charset="0"/>
                          <a:ea typeface="Times New Roman" panose="02020603050405020304" pitchFamily="18" charset="0"/>
                          <a:cs typeface="Calibri" panose="020F0502020204030204" pitchFamily="34" charset="0"/>
                        </a:rPr>
                        <a:t>Explore the use GIS coordinates to verify progress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1200">
                          <a:effectLst/>
                          <a:latin typeface="Calibri" panose="020F0502020204030204" pitchFamily="34" charset="0"/>
                          <a:ea typeface="Times New Roman" panose="02020603050405020304" pitchFamily="18" charset="0"/>
                          <a:cs typeface="Calibri" panose="020F0502020204030204" pitchFamily="34" charset="0"/>
                        </a:rPr>
                        <a:t>Issue an instruction note to Provinces and Metros to submit by 20 of each month</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64511">
                <a:tc>
                  <a:txBody>
                    <a:bodyPr/>
                    <a:lstStyle/>
                    <a:p>
                      <a:pPr>
                        <a:lnSpc>
                          <a:spcPct val="107000"/>
                        </a:lnSpc>
                        <a:spcAft>
                          <a:spcPts val="0"/>
                        </a:spcAft>
                      </a:pPr>
                      <a:r>
                        <a:rPr lang="en-ZA" sz="1200">
                          <a:effectLst/>
                          <a:latin typeface="Calibri" panose="020F0502020204030204" pitchFamily="34" charset="0"/>
                          <a:ea typeface="Times New Roman" panose="02020603050405020304" pitchFamily="18" charset="0"/>
                          <a:cs typeface="Calibri" panose="020F0502020204030204" pitchFamily="34" charset="0"/>
                        </a:rPr>
                        <a:t>Number of serviced sites  completed (HSDG)</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a:effectLst/>
                          <a:latin typeface="Calibri" panose="020F0502020204030204" pitchFamily="34" charset="0"/>
                          <a:ea typeface="Times New Roman" panose="02020603050405020304" pitchFamily="18" charset="0"/>
                          <a:cs typeface="Calibri" panose="020F0502020204030204" pitchFamily="34" charset="0"/>
                        </a:rPr>
                        <a:t> 39 664 serviced sites completed</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Calibri" panose="020F0502020204030204" pitchFamily="34" charset="0"/>
                          <a:ea typeface="Times New Roman" panose="02020603050405020304" pitchFamily="18" charset="0"/>
                          <a:cs typeface="Calibri" panose="020F0502020204030204" pitchFamily="34" charset="0"/>
                        </a:rPr>
                        <a:t> 9 916 serviced sites completed (HSDG)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smtClean="0">
                          <a:effectLst/>
                          <a:latin typeface="Calibri" panose="020F0502020204030204" pitchFamily="34" charset="0"/>
                          <a:ea typeface="Times New Roman" panose="02020603050405020304" pitchFamily="18" charset="0"/>
                          <a:cs typeface="Calibri" panose="020F0502020204030204" pitchFamily="34" charset="0"/>
                        </a:rPr>
                        <a:t>0 </a:t>
                      </a:r>
                      <a:r>
                        <a:rPr lang="en-ZA" sz="1200" dirty="0">
                          <a:effectLst/>
                          <a:latin typeface="Calibri" panose="020F0502020204030204" pitchFamily="34" charset="0"/>
                          <a:ea typeface="Times New Roman" panose="02020603050405020304" pitchFamily="18" charset="0"/>
                          <a:cs typeface="Calibri" panose="020F0502020204030204" pitchFamily="34" charset="0"/>
                        </a:rPr>
                        <a:t>serviced sites completed (HSDG)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Calibri" panose="020F0502020204030204" pitchFamily="34" charset="0"/>
                          <a:ea typeface="Times New Roman" panose="02020603050405020304" pitchFamily="18" charset="0"/>
                          <a:cs typeface="Calibri" panose="020F0502020204030204" pitchFamily="34" charset="0"/>
                        </a:rPr>
                        <a:t>Verification information received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3"/>
                  </a:ext>
                </a:extLst>
              </a:tr>
              <a:tr h="924356">
                <a:tc>
                  <a:txBody>
                    <a:bodyPr/>
                    <a:lstStyle/>
                    <a:p>
                      <a:pPr>
                        <a:lnSpc>
                          <a:spcPct val="107000"/>
                        </a:lnSpc>
                        <a:spcAft>
                          <a:spcPts val="0"/>
                        </a:spcAft>
                      </a:pPr>
                      <a:r>
                        <a:rPr lang="en-ZA" sz="1200">
                          <a:effectLst/>
                          <a:latin typeface="Calibri" panose="020F0502020204030204" pitchFamily="34" charset="0"/>
                          <a:ea typeface="Times New Roman" panose="02020603050405020304" pitchFamily="18" charset="0"/>
                          <a:cs typeface="Calibri" panose="020F0502020204030204" pitchFamily="34" charset="0"/>
                        </a:rPr>
                        <a:t>Number of Serviced Sites completed (USDG)</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a:effectLst/>
                          <a:latin typeface="Calibri" panose="020F0502020204030204" pitchFamily="34" charset="0"/>
                          <a:ea typeface="Times New Roman" panose="02020603050405020304" pitchFamily="18" charset="0"/>
                          <a:cs typeface="Calibri" panose="020F0502020204030204" pitchFamily="34" charset="0"/>
                        </a:rPr>
                        <a:t> 55 000 serviced sites completed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Calibri" panose="020F0502020204030204" pitchFamily="34" charset="0"/>
                          <a:ea typeface="Times New Roman" panose="02020603050405020304" pitchFamily="18" charset="0"/>
                          <a:cs typeface="Calibri" panose="020F0502020204030204" pitchFamily="34" charset="0"/>
                        </a:rPr>
                        <a:t>13 750 serviced sites completed (USDG)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smtClean="0">
                          <a:effectLst/>
                          <a:latin typeface="Calibri" panose="020F0502020204030204" pitchFamily="34" charset="0"/>
                          <a:ea typeface="Times New Roman" panose="02020603050405020304" pitchFamily="18" charset="0"/>
                          <a:cs typeface="Calibri" panose="020F0502020204030204" pitchFamily="34" charset="0"/>
                        </a:rPr>
                        <a:t>0 </a:t>
                      </a:r>
                      <a:r>
                        <a:rPr lang="en-ZA" sz="1200" dirty="0">
                          <a:effectLst/>
                          <a:latin typeface="Calibri" panose="020F0502020204030204" pitchFamily="34" charset="0"/>
                          <a:ea typeface="Times New Roman" panose="02020603050405020304" pitchFamily="18" charset="0"/>
                          <a:cs typeface="Calibri" panose="020F0502020204030204" pitchFamily="34" charset="0"/>
                        </a:rPr>
                        <a:t>serviced sites completed (USDG)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Calibri" panose="020F0502020204030204" pitchFamily="34" charset="0"/>
                          <a:ea typeface="Times New Roman" panose="02020603050405020304" pitchFamily="18" charset="0"/>
                          <a:cs typeface="Calibri" panose="020F0502020204030204" pitchFamily="34" charset="0"/>
                        </a:rPr>
                        <a:t>Verification information received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4"/>
                  </a:ext>
                </a:extLst>
              </a:tr>
              <a:tr h="339676">
                <a:tc>
                  <a:txBody>
                    <a:bodyPr/>
                    <a:lstStyle/>
                    <a:p>
                      <a:pPr>
                        <a:lnSpc>
                          <a:spcPct val="107000"/>
                        </a:lnSpc>
                        <a:spcAft>
                          <a:spcPts val="0"/>
                        </a:spcAft>
                      </a:pPr>
                      <a:r>
                        <a:rPr lang="en-ZA" sz="1200">
                          <a:effectLst/>
                          <a:latin typeface="Calibri" panose="020F0502020204030204" pitchFamily="34" charset="0"/>
                          <a:ea typeface="Times New Roman" panose="02020603050405020304" pitchFamily="18" charset="0"/>
                          <a:cs typeface="Calibri" panose="020F0502020204030204" pitchFamily="34" charset="0"/>
                        </a:rPr>
                        <a:t>Number of quarterly performance assessments on FLISP subsidies disbursed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Calibri" panose="020F0502020204030204" pitchFamily="34" charset="0"/>
                          <a:ea typeface="Times New Roman" panose="02020603050405020304" pitchFamily="18" charset="0"/>
                          <a:cs typeface="Calibri" panose="020F0502020204030204" pitchFamily="34" charset="0"/>
                        </a:rPr>
                        <a:t>4 quarterly performance assessments on FLISP subsidies disbursed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a:effectLst/>
                          <a:latin typeface="Calibri" panose="020F0502020204030204" pitchFamily="34" charset="0"/>
                          <a:ea typeface="Times New Roman" panose="02020603050405020304" pitchFamily="18" charset="0"/>
                          <a:cs typeface="Calibri" panose="020F0502020204030204" pitchFamily="34" charset="0"/>
                        </a:rPr>
                        <a:t>1 2nd quarter performance assessments on FLISP subsidies disbursed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Calibri" panose="020F0502020204030204" pitchFamily="34" charset="0"/>
                          <a:ea typeface="Times New Roman" panose="02020603050405020304" pitchFamily="18" charset="0"/>
                          <a:cs typeface="Calibri" panose="020F0502020204030204" pitchFamily="34" charset="0"/>
                        </a:rPr>
                        <a:t>Target achieved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Calibri" panose="020F0502020204030204" pitchFamily="34" charset="0"/>
                          <a:ea typeface="Times New Roman" panose="02020603050405020304" pitchFamily="18" charset="0"/>
                          <a:cs typeface="Calibri" panose="020F0502020204030204" pitchFamily="34" charset="0"/>
                        </a:rPr>
                        <a:t>Means of verification not included in the TID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Calibri" panose="020F0502020204030204" pitchFamily="34" charset="0"/>
                          <a:ea typeface="Times New Roman" panose="02020603050405020304" pitchFamily="18" charset="0"/>
                          <a:cs typeface="Calibri" panose="020F0502020204030204" pitchFamily="34" charset="0"/>
                        </a:rPr>
                        <a:t>TID will include means of verification when it is crafted  for the 2022/23 FY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10363055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11</a:t>
            </a:fld>
            <a:endParaRPr lang="en-US" altLang="en-US"/>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7" name="Title 7"/>
          <p:cNvSpPr txBox="1">
            <a:spLocks/>
          </p:cNvSpPr>
          <p:nvPr/>
        </p:nvSpPr>
        <p:spPr bwMode="auto">
          <a:xfrm>
            <a:off x="170882" y="290275"/>
            <a:ext cx="8802235" cy="474429"/>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kern="1200" cap="all" baseline="0">
                <a:solidFill>
                  <a:schemeClr val="bg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solidFill>
                  <a:sysClr val="window" lastClr="FFFFFF"/>
                </a:solidFill>
                <a:cs typeface="Arial" panose="020B0604020202020204" pitchFamily="34" charset="0"/>
              </a:rPr>
              <a:t>Branch Recovery Plan</a:t>
            </a:r>
            <a:endParaRPr lang="en-US" sz="2400" b="1" cap="none"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955113551"/>
              </p:ext>
            </p:extLst>
          </p:nvPr>
        </p:nvGraphicFramePr>
        <p:xfrm>
          <a:off x="193746" y="821200"/>
          <a:ext cx="8721597" cy="4892675"/>
        </p:xfrm>
        <a:graphic>
          <a:graphicData uri="http://schemas.openxmlformats.org/drawingml/2006/table">
            <a:tbl>
              <a:tblPr firstRow="1" firstCol="1" bandRow="1"/>
              <a:tblGrid>
                <a:gridCol w="1353918">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919507">
                  <a:extLst>
                    <a:ext uri="{9D8B030D-6E8A-4147-A177-3AD203B41FA5}">
                      <a16:colId xmlns:a16="http://schemas.microsoft.com/office/drawing/2014/main" xmlns="" val="20003"/>
                    </a:ext>
                  </a:extLst>
                </a:gridCol>
                <a:gridCol w="1695128">
                  <a:extLst>
                    <a:ext uri="{9D8B030D-6E8A-4147-A177-3AD203B41FA5}">
                      <a16:colId xmlns:a16="http://schemas.microsoft.com/office/drawing/2014/main" xmlns="" val="20004"/>
                    </a:ext>
                  </a:extLst>
                </a:gridCol>
                <a:gridCol w="1232764">
                  <a:extLst>
                    <a:ext uri="{9D8B030D-6E8A-4147-A177-3AD203B41FA5}">
                      <a16:colId xmlns:a16="http://schemas.microsoft.com/office/drawing/2014/main" xmlns="" val="20005"/>
                    </a:ext>
                  </a:extLst>
                </a:gridCol>
              </a:tblGrid>
              <a:tr h="88997">
                <a:tc rowSpan="2">
                  <a:txBody>
                    <a:bodyPr/>
                    <a:lstStyle/>
                    <a:p>
                      <a:pPr>
                        <a:lnSpc>
                          <a:spcPct val="107000"/>
                        </a:lnSpc>
                        <a:spcAft>
                          <a:spcPts val="0"/>
                        </a:spcAft>
                      </a:pPr>
                      <a:r>
                        <a:rPr lang="en-ZA" sz="1200" b="1" dirty="0">
                          <a:effectLst/>
                          <a:latin typeface="Calibri" panose="020F0502020204030204" pitchFamily="34" charset="0"/>
                          <a:ea typeface="Times New Roman" panose="02020603050405020304" pitchFamily="18" charset="0"/>
                          <a:cs typeface="Calibri" panose="020F0502020204030204" pitchFamily="34" charset="0"/>
                        </a:rPr>
                        <a:t>Performance Indicators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algn="ctr">
                        <a:lnSpc>
                          <a:spcPct val="107000"/>
                        </a:lnSpc>
                        <a:spcAft>
                          <a:spcPts val="0"/>
                        </a:spcAft>
                      </a:pPr>
                      <a:r>
                        <a:rPr lang="en-ZA" sz="1200" b="1">
                          <a:effectLst/>
                          <a:latin typeface="Calibri" panose="020F0502020204030204" pitchFamily="34" charset="0"/>
                          <a:ea typeface="Times New Roman" panose="02020603050405020304" pitchFamily="18" charset="0"/>
                          <a:cs typeface="Calibri" panose="020F0502020204030204" pitchFamily="34" charset="0"/>
                        </a:rPr>
                        <a:t>2021/22 Financial Year</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rowSpan="2">
                  <a:txBody>
                    <a:bodyPr/>
                    <a:lstStyle/>
                    <a:p>
                      <a:pPr>
                        <a:lnSpc>
                          <a:spcPct val="107000"/>
                        </a:lnSpc>
                        <a:spcAft>
                          <a:spcPts val="0"/>
                        </a:spcAft>
                      </a:pPr>
                      <a:r>
                        <a:rPr lang="en-ZA" sz="1200" b="1">
                          <a:effectLst/>
                          <a:latin typeface="Calibri" panose="020F0502020204030204" pitchFamily="34" charset="0"/>
                          <a:ea typeface="Times New Roman" panose="02020603050405020304" pitchFamily="18" charset="0"/>
                          <a:cs typeface="Calibri" panose="020F0502020204030204" pitchFamily="34" charset="0"/>
                        </a:rPr>
                        <a:t>Area where Performance standard has not been met/ will not be met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nSpc>
                          <a:spcPct val="107000"/>
                        </a:lnSpc>
                        <a:spcAft>
                          <a:spcPts val="0"/>
                        </a:spcAft>
                      </a:pPr>
                      <a:r>
                        <a:rPr lang="en-ZA" sz="1200" b="1">
                          <a:effectLst/>
                          <a:latin typeface="Calibri" panose="020F0502020204030204" pitchFamily="34" charset="0"/>
                          <a:ea typeface="Times New Roman" panose="02020603050405020304" pitchFamily="18" charset="0"/>
                          <a:cs typeface="Calibri" panose="020F0502020204030204" pitchFamily="34" charset="0"/>
                        </a:rPr>
                        <a:t>Recovery Plan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335598">
                <a:tc vMerge="1">
                  <a:txBody>
                    <a:bodyPr/>
                    <a:lstStyle/>
                    <a:p>
                      <a:endParaRPr lang="en-ZA"/>
                    </a:p>
                  </a:txBody>
                  <a:tcPr/>
                </a:tc>
                <a:tc>
                  <a:txBody>
                    <a:bodyPr/>
                    <a:lstStyle/>
                    <a:p>
                      <a:pPr>
                        <a:lnSpc>
                          <a:spcPct val="107000"/>
                        </a:lnSpc>
                        <a:spcAft>
                          <a:spcPts val="0"/>
                        </a:spcAft>
                      </a:pPr>
                      <a:r>
                        <a:rPr lang="en-ZA" sz="1200" b="1">
                          <a:effectLst/>
                          <a:latin typeface="Calibri" panose="020F0502020204030204" pitchFamily="34" charset="0"/>
                          <a:ea typeface="Times New Roman" panose="02020603050405020304" pitchFamily="18" charset="0"/>
                          <a:cs typeface="Calibri" panose="020F0502020204030204" pitchFamily="34" charset="0"/>
                        </a:rPr>
                        <a:t>2021 Annual Target as per APP</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200" b="1">
                          <a:effectLst/>
                          <a:latin typeface="Calibri" panose="020F0502020204030204" pitchFamily="34" charset="0"/>
                          <a:ea typeface="Times New Roman" panose="02020603050405020304" pitchFamily="18" charset="0"/>
                          <a:cs typeface="Calibri" panose="020F0502020204030204" pitchFamily="34" charset="0"/>
                        </a:rPr>
                        <a:t>Quarterly Target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200" b="1">
                          <a:effectLst/>
                          <a:latin typeface="Calibri" panose="020F0502020204030204" pitchFamily="34" charset="0"/>
                          <a:ea typeface="Times New Roman" panose="02020603050405020304" pitchFamily="18" charset="0"/>
                          <a:cs typeface="Calibri" panose="020F0502020204030204" pitchFamily="34" charset="0"/>
                        </a:rPr>
                        <a:t>Actual output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293442">
                <a:tc>
                  <a:txBody>
                    <a:bodyPr/>
                    <a:lstStyle/>
                    <a:p>
                      <a:pPr>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provinces supported to eradicate the title deed backlog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9 Provinces supported to eradicate the title deed backlog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Provinces supported to eradicate the title deed backlog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9 Provinces not adequately supported to eradicate the title deed backlog</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Support through the Service Delivery Facilitators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Target to be carried over into the next quarter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Planned action: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endParaRPr lang="en-ZA"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Aft>
                          <a:spcPts val="0"/>
                        </a:spcAft>
                        <a:buFont typeface="Symbol" panose="05050102010706020507" pitchFamily="18" charset="2"/>
                        <a:buNone/>
                      </a:pPr>
                      <a:endParaRPr lang="en-ZA"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en-ZA" sz="120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Letters to be written to provinces and metros for them to comply.</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09514">
                <a:tc>
                  <a:txBody>
                    <a:bodyPr/>
                    <a:lstStyle/>
                    <a:p>
                      <a:pPr>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pre 1994 title deeds registered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Progress  reported on </a:t>
                      </a:r>
                      <a:r>
                        <a:rPr lang="en-ZA"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644 pre-1994 title deeds registered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Progress  reported on </a:t>
                      </a:r>
                      <a:r>
                        <a:rPr lang="en-ZA"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800 pre-1994 title deeds registered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Progress  reported on 0 pre-1994 title deeds registered </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Verification of delivery figures not done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3"/>
                  </a:ext>
                </a:extLst>
              </a:tr>
              <a:tr h="254757">
                <a:tc>
                  <a:txBody>
                    <a:bodyPr/>
                    <a:lstStyle/>
                    <a:p>
                      <a:pPr>
                        <a:lnSpc>
                          <a:spcPct val="107000"/>
                        </a:lnSpc>
                        <a:spcAft>
                          <a:spcPts val="0"/>
                        </a:spcAft>
                      </a:pP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post 1994 title deeds registered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Progress  reported on 20 758 post-1994 title deeds registered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Progress  reported on 6 000  post-1994 title deeds registered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Progress  reported on 0  post-1994 title deeds registered </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Verification of delivery figures not done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4"/>
                  </a:ext>
                </a:extLst>
              </a:tr>
              <a:tr h="254757">
                <a:tc>
                  <a:txBody>
                    <a:bodyPr/>
                    <a:lstStyle/>
                    <a:p>
                      <a:pPr>
                        <a:lnSpc>
                          <a:spcPct val="107000"/>
                        </a:lnSpc>
                        <a:spcAft>
                          <a:spcPts val="0"/>
                        </a:spcAft>
                      </a:pP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post 2014 title deeds registered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Progress  reported on 5 393 post-2014 title deeds registered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Progress  reported on 1 800 post-2014 title deeds registered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Progress  reported on 0 post-2014 title deeds registered</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Verification of delivery figures not done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5"/>
                  </a:ext>
                </a:extLst>
              </a:tr>
              <a:tr h="254757">
                <a:tc>
                  <a:txBody>
                    <a:bodyPr/>
                    <a:lstStyle/>
                    <a:p>
                      <a:pPr>
                        <a:lnSpc>
                          <a:spcPct val="107000"/>
                        </a:lnSpc>
                        <a:spcAft>
                          <a:spcPts val="0"/>
                        </a:spcAft>
                      </a:pP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new title deeds registered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Progress  reported on 6 733 new title deeds registered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Progress  reported on 2 000 new title deeds registered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Progress  reported on 0 new title deeds registered </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Verification of delivery figures not done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6"/>
                  </a:ext>
                </a:extLst>
              </a:tr>
              <a:tr h="254757">
                <a:tc>
                  <a:txBody>
                    <a:bodyPr/>
                    <a:lstStyle/>
                    <a:p>
                      <a:pPr>
                        <a:lnSpc>
                          <a:spcPct val="107000"/>
                        </a:lnSpc>
                        <a:spcAft>
                          <a:spcPts val="0"/>
                        </a:spcAft>
                      </a:pP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National Priority projects implemented</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50 National Priority projects implemented</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 National Priority projects implemented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50 National Priority projects partially implemented</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site </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visits </a:t>
                      </a:r>
                      <a:r>
                        <a:rPr lang="en-ZA"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not fully done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93528630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12</a:t>
            </a:fld>
            <a:endParaRPr lang="en-US" altLang="en-US"/>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9" name="Title 7"/>
          <p:cNvSpPr txBox="1">
            <a:spLocks/>
          </p:cNvSpPr>
          <p:nvPr/>
        </p:nvSpPr>
        <p:spPr bwMode="auto">
          <a:xfrm>
            <a:off x="169718" y="153109"/>
            <a:ext cx="8866777" cy="323563"/>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ea typeface="ＭＳ Ｐゴシック" pitchFamily="-108" charset="-128"/>
              </a:rPr>
              <a:t>2.2. CFO </a:t>
            </a:r>
            <a:endParaRPr lang="en-US" sz="2400" b="1" cap="none" dirty="0">
              <a:ea typeface="ＭＳ Ｐゴシック" pitchFamily="-108" charset="-128"/>
            </a:endParaRPr>
          </a:p>
        </p:txBody>
      </p:sp>
      <p:graphicFrame>
        <p:nvGraphicFramePr>
          <p:cNvPr id="3" name="Table 2"/>
          <p:cNvGraphicFramePr>
            <a:graphicFrameLocks noGrp="1"/>
          </p:cNvGraphicFramePr>
          <p:nvPr>
            <p:extLst>
              <p:ext uri="{D42A27DB-BD31-4B8C-83A1-F6EECF244321}">
                <p14:modId xmlns:p14="http://schemas.microsoft.com/office/powerpoint/2010/main" xmlns="" val="1837376429"/>
              </p:ext>
            </p:extLst>
          </p:nvPr>
        </p:nvGraphicFramePr>
        <p:xfrm>
          <a:off x="178771" y="504773"/>
          <a:ext cx="8866777" cy="5134737"/>
        </p:xfrm>
        <a:graphic>
          <a:graphicData uri="http://schemas.openxmlformats.org/drawingml/2006/table">
            <a:tbl>
              <a:tblPr firstRow="1" firstCol="1" bandRow="1"/>
              <a:tblGrid>
                <a:gridCol w="1372306">
                  <a:extLst>
                    <a:ext uri="{9D8B030D-6E8A-4147-A177-3AD203B41FA5}">
                      <a16:colId xmlns:a16="http://schemas.microsoft.com/office/drawing/2014/main" xmlns="" val="20000"/>
                    </a:ext>
                  </a:extLst>
                </a:gridCol>
                <a:gridCol w="1220621">
                  <a:extLst>
                    <a:ext uri="{9D8B030D-6E8A-4147-A177-3AD203B41FA5}">
                      <a16:colId xmlns:a16="http://schemas.microsoft.com/office/drawing/2014/main" xmlns="" val="20001"/>
                    </a:ext>
                  </a:extLst>
                </a:gridCol>
                <a:gridCol w="1301626">
                  <a:extLst>
                    <a:ext uri="{9D8B030D-6E8A-4147-A177-3AD203B41FA5}">
                      <a16:colId xmlns:a16="http://schemas.microsoft.com/office/drawing/2014/main" xmlns="" val="20002"/>
                    </a:ext>
                  </a:extLst>
                </a:gridCol>
                <a:gridCol w="1301626">
                  <a:extLst>
                    <a:ext uri="{9D8B030D-6E8A-4147-A177-3AD203B41FA5}">
                      <a16:colId xmlns:a16="http://schemas.microsoft.com/office/drawing/2014/main" xmlns="" val="20003"/>
                    </a:ext>
                  </a:extLst>
                </a:gridCol>
                <a:gridCol w="1835299">
                  <a:extLst>
                    <a:ext uri="{9D8B030D-6E8A-4147-A177-3AD203B41FA5}">
                      <a16:colId xmlns:a16="http://schemas.microsoft.com/office/drawing/2014/main" xmlns="" val="20004"/>
                    </a:ext>
                  </a:extLst>
                </a:gridCol>
                <a:gridCol w="1835299">
                  <a:extLst>
                    <a:ext uri="{9D8B030D-6E8A-4147-A177-3AD203B41FA5}">
                      <a16:colId xmlns:a16="http://schemas.microsoft.com/office/drawing/2014/main" xmlns="" val="20005"/>
                    </a:ext>
                  </a:extLst>
                </a:gridCol>
              </a:tblGrid>
              <a:tr h="612149">
                <a:tc>
                  <a:txBody>
                    <a:bodyPr/>
                    <a:lstStyle/>
                    <a:p>
                      <a:pPr>
                        <a:lnSpc>
                          <a:spcPct val="115000"/>
                        </a:lnSpc>
                        <a:spcAft>
                          <a:spcPts val="0"/>
                        </a:spcAft>
                      </a:pPr>
                      <a:r>
                        <a:rPr lang="en-ZA" sz="13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15000"/>
                        </a:lnSpc>
                        <a:spcAft>
                          <a:spcPts val="0"/>
                        </a:spcAft>
                      </a:pPr>
                      <a:r>
                        <a:rPr lang="en-ZA" sz="1300" b="1" dirty="0">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300" b="1">
                          <a:effectLst/>
                          <a:latin typeface="Arial" panose="020B0604020202020204" pitchFamily="34" charset="0"/>
                          <a:ea typeface="Times New Roman" panose="02020603050405020304" pitchFamily="18" charset="0"/>
                          <a:cs typeface="Times New Roman" panose="02020603050405020304" pitchFamily="18" charset="0"/>
                        </a:rPr>
                        <a:t> Quarter 3 Target as per APP</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800"/>
                        </a:spcAft>
                      </a:pPr>
                      <a:r>
                        <a:rPr lang="en-ZA" sz="1300" b="1" smtClean="0">
                          <a:effectLst/>
                          <a:latin typeface="Arial" panose="020B0604020202020204" pitchFamily="34" charset="0"/>
                          <a:ea typeface="Times New Roman" panose="02020603050405020304" pitchFamily="18" charset="0"/>
                          <a:cs typeface="Times New Roman" panose="02020603050405020304" pitchFamily="18" charset="0"/>
                        </a:rPr>
                        <a:t>Quarter 1 Output</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800"/>
                        </a:spcAft>
                      </a:pPr>
                      <a:r>
                        <a:rPr lang="en-ZA" sz="1300" b="1" dirty="0">
                          <a:effectLst/>
                          <a:latin typeface="Arial" panose="020B0604020202020204" pitchFamily="34" charset="0"/>
                          <a:ea typeface="Times New Roman" panose="02020603050405020304" pitchFamily="18" charset="0"/>
                          <a:cs typeface="Times New Roman" panose="02020603050405020304" pitchFamily="18" charset="0"/>
                        </a:rPr>
                        <a:t>Quarter 2 Output</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300" b="1" dirty="0">
                          <a:effectLst/>
                          <a:latin typeface="Arial" panose="020B0604020202020204" pitchFamily="34" charset="0"/>
                          <a:ea typeface="Times New Roman" panose="02020603050405020304" pitchFamily="18" charset="0"/>
                          <a:cs typeface="Times New Roman" panose="02020603050405020304" pitchFamily="18" charset="0"/>
                        </a:rPr>
                        <a:t>Quarter 3 Output</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166485">
                <a:tc gridSpan="6">
                  <a:txBody>
                    <a:bodyPr/>
                    <a:lstStyle/>
                    <a:p>
                      <a:pPr>
                        <a:lnSpc>
                          <a:spcPct val="107000"/>
                        </a:lnSpc>
                        <a:spcAft>
                          <a:spcPts val="0"/>
                        </a:spcAft>
                      </a:pPr>
                      <a:r>
                        <a:rPr lang="en-ZA" sz="13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Chief Directorate: Financial Management Services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629326">
                <a:tc>
                  <a:txBody>
                    <a:bodyPr/>
                    <a:lstStyle/>
                    <a:p>
                      <a:pPr>
                        <a:lnSpc>
                          <a:spcPct val="107000"/>
                        </a:lnSpc>
                        <a:spcAft>
                          <a:spcPts val="0"/>
                        </a:spcAft>
                      </a:pPr>
                      <a:r>
                        <a:rPr lang="en-ZA" sz="1300" dirty="0">
                          <a:effectLst/>
                          <a:latin typeface="Arial" panose="020B0604020202020204" pitchFamily="34" charset="0"/>
                          <a:ea typeface="Times New Roman" panose="02020603050405020304" pitchFamily="18" charset="0"/>
                          <a:cs typeface="Times New Roman" panose="02020603050405020304" pitchFamily="18" charset="0"/>
                        </a:rPr>
                        <a:t>Percentage compliance with statutory tabling and prescripts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300" dirty="0">
                          <a:effectLst/>
                          <a:latin typeface="Arial" panose="020B0604020202020204" pitchFamily="34" charset="0"/>
                          <a:ea typeface="Times New Roman" panose="02020603050405020304" pitchFamily="18" charset="0"/>
                          <a:cs typeface="Times New Roman" panose="02020603050405020304" pitchFamily="18" charset="0"/>
                        </a:rPr>
                        <a:t>100% compliance with statutory prescripts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300" dirty="0">
                          <a:effectLst/>
                          <a:latin typeface="Arial" panose="020B0604020202020204" pitchFamily="34" charset="0"/>
                          <a:ea typeface="Times New Roman" panose="02020603050405020304" pitchFamily="18" charset="0"/>
                          <a:cs typeface="Times New Roman" panose="02020603050405020304" pitchFamily="18" charset="0"/>
                        </a:rPr>
                        <a:t>100% compliance with statutory prescripts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300" dirty="0" smtClean="0">
                          <a:effectLst/>
                          <a:latin typeface="Arial" panose="020B0604020202020204" pitchFamily="34" charset="0"/>
                          <a:ea typeface="Times New Roman" panose="02020603050405020304" pitchFamily="18" charset="0"/>
                          <a:cs typeface="Times New Roman" panose="02020603050405020304" pitchFamily="18" charset="0"/>
                        </a:rPr>
                        <a:t>50% compliance with statutory prescripts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1300" smtClean="0">
                          <a:effectLst/>
                          <a:latin typeface="Arial" panose="020B0604020202020204" pitchFamily="34" charset="0"/>
                          <a:ea typeface="Times New Roman" panose="02020603050405020304" pitchFamily="18" charset="0"/>
                          <a:cs typeface="Times New Roman" panose="02020603050405020304" pitchFamily="18" charset="0"/>
                        </a:rPr>
                        <a:t>50% </a:t>
                      </a:r>
                      <a:r>
                        <a:rPr lang="en-ZA" sz="1300" dirty="0" smtClean="0">
                          <a:effectLst/>
                          <a:latin typeface="Arial" panose="020B0604020202020204" pitchFamily="34" charset="0"/>
                          <a:ea typeface="Times New Roman" panose="02020603050405020304" pitchFamily="18" charset="0"/>
                          <a:cs typeface="Times New Roman" panose="02020603050405020304" pitchFamily="18" charset="0"/>
                        </a:rPr>
                        <a:t>compliance with statutory prescripts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1300" dirty="0">
                          <a:effectLst/>
                          <a:latin typeface="Arial" panose="020B0604020202020204" pitchFamily="34" charset="0"/>
                          <a:ea typeface="Times New Roman" panose="02020603050405020304" pitchFamily="18" charset="0"/>
                          <a:cs typeface="Times New Roman" panose="02020603050405020304" pitchFamily="18" charset="0"/>
                        </a:rPr>
                        <a:t>50% compliance with statutory prescripts (Submission of Note 34 to Treasury)</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2"/>
                  </a:ext>
                </a:extLst>
              </a:tr>
              <a:tr h="151281">
                <a:tc gridSpan="6">
                  <a:txBody>
                    <a:bodyPr/>
                    <a:lstStyle/>
                    <a:p>
                      <a:pPr>
                        <a:lnSpc>
                          <a:spcPct val="107000"/>
                        </a:lnSpc>
                        <a:spcAft>
                          <a:spcPts val="0"/>
                        </a:spcAft>
                      </a:pPr>
                      <a:r>
                        <a:rPr lang="en-ZA" sz="1300" b="1" dirty="0" smtClean="0">
                          <a:effectLst/>
                          <a:latin typeface="Arial" panose="020B0604020202020204" pitchFamily="34" charset="0"/>
                          <a:ea typeface="Times New Roman" panose="02020603050405020304" pitchFamily="18" charset="0"/>
                          <a:cs typeface="Times New Roman" panose="02020603050405020304" pitchFamily="18" charset="0"/>
                        </a:rPr>
                        <a:t>Chief Directorate: Grants Management Services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3"/>
                  </a:ext>
                </a:extLst>
              </a:tr>
              <a:tr h="625789">
                <a:tc>
                  <a:txBody>
                    <a:bodyPr/>
                    <a:lstStyle/>
                    <a:p>
                      <a:pPr marL="0" algn="l" defTabSz="457200" rtl="0" eaLnBrk="1" latinLnBrk="0" hangingPunct="1">
                        <a:lnSpc>
                          <a:spcPct val="107000"/>
                        </a:lnSpc>
                        <a:spcAft>
                          <a:spcPts val="0"/>
                        </a:spcAft>
                      </a:pPr>
                      <a:r>
                        <a:rPr lang="en-ZA" sz="13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Approval of the Human settlement Grants Framework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7000"/>
                        </a:lnSpc>
                        <a:spcAft>
                          <a:spcPts val="0"/>
                        </a:spcAft>
                      </a:pPr>
                      <a:r>
                        <a:rPr lang="en-ZA" sz="13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2022/23 Human Settlement Grants Framework approved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7000"/>
                        </a:lnSpc>
                        <a:spcAft>
                          <a:spcPts val="0"/>
                        </a:spcAft>
                      </a:pPr>
                      <a:r>
                        <a:rPr lang="en-ZA" sz="13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Draft Human Settlement Grants Framework prepared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7000"/>
                        </a:lnSpc>
                        <a:spcAft>
                          <a:spcPts val="0"/>
                        </a:spcAft>
                      </a:pPr>
                      <a:r>
                        <a:rPr lang="en-ZA" sz="1300" kern="120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 Target</a:t>
                      </a:r>
                      <a:endParaRPr lang="en-ZA" sz="13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No Target</a:t>
                      </a:r>
                    </a:p>
                    <a:p>
                      <a:pPr marL="0" algn="l" defTabSz="457200" rtl="0" eaLnBrk="1" latinLnBrk="0" hangingPunct="1">
                        <a:lnSpc>
                          <a:spcPct val="107000"/>
                        </a:lnSpc>
                        <a:spcAft>
                          <a:spcPts val="0"/>
                        </a:spcAft>
                      </a:pPr>
                      <a:endParaRPr lang="en-ZA" sz="13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Draft Human Settlement Grants Framework prepared</a:t>
                      </a:r>
                    </a:p>
                    <a:p>
                      <a:pPr marL="0" algn="l" defTabSz="457200" rtl="0" eaLnBrk="1" latinLnBrk="0" hangingPunct="1">
                        <a:lnSpc>
                          <a:spcPct val="107000"/>
                        </a:lnSpc>
                        <a:spcAft>
                          <a:spcPts val="0"/>
                        </a:spcAft>
                      </a:pPr>
                      <a:endParaRPr lang="en-ZA" sz="13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r h="1107370">
                <a:tc>
                  <a:txBody>
                    <a:bodyPr/>
                    <a:lstStyle/>
                    <a:p>
                      <a:pPr>
                        <a:lnSpc>
                          <a:spcPct val="107000"/>
                        </a:lnSpc>
                        <a:spcAft>
                          <a:spcPts val="0"/>
                        </a:spcAft>
                      </a:pPr>
                      <a:r>
                        <a:rPr lang="en-ZA" sz="1300" dirty="0">
                          <a:effectLst/>
                          <a:latin typeface="Arial" panose="020B0604020202020204" pitchFamily="34" charset="0"/>
                          <a:ea typeface="Times New Roman" panose="02020603050405020304" pitchFamily="18" charset="0"/>
                          <a:cs typeface="Times New Roman" panose="02020603050405020304" pitchFamily="18" charset="0"/>
                        </a:rPr>
                        <a:t>Number of quarterly assessments conducted on human settlements grants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a:effectLst/>
                          <a:latin typeface="Arial" panose="020B0604020202020204" pitchFamily="34" charset="0"/>
                          <a:ea typeface="Times New Roman" panose="02020603050405020304" pitchFamily="18" charset="0"/>
                          <a:cs typeface="Times New Roman" panose="02020603050405020304" pitchFamily="18" charset="0"/>
                        </a:rPr>
                        <a:t>8 quarterly assessments conducted on human settlements grants (HSDG &amp; USDG)grants (HSDG &amp; USDG)</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a:effectLst/>
                          <a:latin typeface="Arial" panose="020B0604020202020204" pitchFamily="34" charset="0"/>
                          <a:ea typeface="Times New Roman" panose="02020603050405020304" pitchFamily="18" charset="0"/>
                          <a:cs typeface="Times New Roman" panose="02020603050405020304" pitchFamily="18" charset="0"/>
                        </a:rPr>
                        <a:t>1 (1x 2nd quarter) quarterly assessment conducted on Human Settlements t Grant (HSDG)</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dirty="0" smtClean="0">
                          <a:effectLst/>
                          <a:latin typeface="Arial" panose="020B0604020202020204" pitchFamily="34" charset="0"/>
                          <a:ea typeface="Times New Roman" panose="02020603050405020304" pitchFamily="18" charset="0"/>
                          <a:cs typeface="Times New Roman" panose="02020603050405020304" pitchFamily="18" charset="0"/>
                        </a:rPr>
                        <a:t>1 (1x 4th quarter) quarterly assessment conducted on Human Settlements Grant (HSDG)</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GB" sz="1300" dirty="0" smtClean="0">
                          <a:effectLst/>
                          <a:latin typeface="Arial" panose="020B0604020202020204" pitchFamily="34" charset="0"/>
                          <a:ea typeface="Times New Roman" panose="02020603050405020304" pitchFamily="18" charset="0"/>
                          <a:cs typeface="Times New Roman" panose="02020603050405020304" pitchFamily="18" charset="0"/>
                        </a:rPr>
                        <a:t>1 (1x 1st  quarter) quarterly assessment conducted on Human Settlements t Grant (HSDG)</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ZA" sz="1300" dirty="0">
                          <a:effectLst/>
                          <a:latin typeface="Arial" panose="020B0604020202020204" pitchFamily="34" charset="0"/>
                          <a:ea typeface="Times New Roman" panose="02020603050405020304" pitchFamily="18" charset="0"/>
                          <a:cs typeface="Times New Roman" panose="02020603050405020304" pitchFamily="18" charset="0"/>
                        </a:rPr>
                        <a:t>1 (1x 2nd quarter) quarterly assessment conducted on Human Settlements t Grant (HSDG)</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49512854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13</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9" name="Title 7"/>
          <p:cNvSpPr txBox="1">
            <a:spLocks/>
          </p:cNvSpPr>
          <p:nvPr/>
        </p:nvSpPr>
        <p:spPr bwMode="auto">
          <a:xfrm>
            <a:off x="25703" y="76909"/>
            <a:ext cx="8866777" cy="399763"/>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ea typeface="ＭＳ Ｐゴシック" pitchFamily="-108" charset="-128"/>
              </a:rPr>
              <a:t>CFO </a:t>
            </a:r>
            <a:endParaRPr lang="en-US" sz="2400" b="1" cap="none" dirty="0">
              <a:ea typeface="ＭＳ Ｐゴシック" pitchFamily="-108" charset="-128"/>
            </a:endParaRPr>
          </a:p>
        </p:txBody>
      </p:sp>
      <p:sp>
        <p:nvSpPr>
          <p:cNvPr id="11" name="Content Placeholder 2"/>
          <p:cNvSpPr>
            <a:spLocks noGrp="1"/>
          </p:cNvSpPr>
          <p:nvPr>
            <p:ph idx="1"/>
          </p:nvPr>
        </p:nvSpPr>
        <p:spPr>
          <a:xfrm>
            <a:off x="169719" y="915109"/>
            <a:ext cx="8866777" cy="4799891"/>
          </a:xfrm>
        </p:spPr>
        <p:txBody>
          <a:bodyPr/>
          <a:lstStyle/>
          <a:p>
            <a:pPr marL="0" indent="0" algn="just">
              <a:spcBef>
                <a:spcPct val="0"/>
              </a:spcBef>
              <a:buNone/>
              <a:defRPr/>
            </a:pPr>
            <a:endParaRPr lang="en-US" sz="1400" dirty="0" smtClean="0"/>
          </a:p>
          <a:p>
            <a:pPr marL="0" indent="0" algn="just">
              <a:spcBef>
                <a:spcPct val="0"/>
              </a:spcBef>
              <a:buNone/>
              <a:defRPr/>
            </a:pPr>
            <a:endParaRPr lang="en-US" sz="1400" dirty="0" smtClean="0"/>
          </a:p>
        </p:txBody>
      </p:sp>
      <p:graphicFrame>
        <p:nvGraphicFramePr>
          <p:cNvPr id="3" name="Table 2"/>
          <p:cNvGraphicFramePr>
            <a:graphicFrameLocks noGrp="1"/>
          </p:cNvGraphicFramePr>
          <p:nvPr>
            <p:extLst>
              <p:ext uri="{D42A27DB-BD31-4B8C-83A1-F6EECF244321}">
                <p14:modId xmlns:p14="http://schemas.microsoft.com/office/powerpoint/2010/main" xmlns="" val="961220166"/>
              </p:ext>
            </p:extLst>
          </p:nvPr>
        </p:nvGraphicFramePr>
        <p:xfrm>
          <a:off x="25703" y="476672"/>
          <a:ext cx="8866777" cy="5238328"/>
        </p:xfrm>
        <a:graphic>
          <a:graphicData uri="http://schemas.openxmlformats.org/drawingml/2006/table">
            <a:tbl>
              <a:tblPr firstRow="1" firstCol="1" bandRow="1"/>
              <a:tblGrid>
                <a:gridCol w="1372306">
                  <a:extLst>
                    <a:ext uri="{9D8B030D-6E8A-4147-A177-3AD203B41FA5}">
                      <a16:colId xmlns:a16="http://schemas.microsoft.com/office/drawing/2014/main" xmlns="" val="20000"/>
                    </a:ext>
                  </a:extLst>
                </a:gridCol>
                <a:gridCol w="1220621">
                  <a:extLst>
                    <a:ext uri="{9D8B030D-6E8A-4147-A177-3AD203B41FA5}">
                      <a16:colId xmlns:a16="http://schemas.microsoft.com/office/drawing/2014/main" xmlns="" val="20001"/>
                    </a:ext>
                  </a:extLst>
                </a:gridCol>
                <a:gridCol w="1301626">
                  <a:extLst>
                    <a:ext uri="{9D8B030D-6E8A-4147-A177-3AD203B41FA5}">
                      <a16:colId xmlns:a16="http://schemas.microsoft.com/office/drawing/2014/main" xmlns="" val="20002"/>
                    </a:ext>
                  </a:extLst>
                </a:gridCol>
                <a:gridCol w="1473872">
                  <a:extLst>
                    <a:ext uri="{9D8B030D-6E8A-4147-A177-3AD203B41FA5}">
                      <a16:colId xmlns:a16="http://schemas.microsoft.com/office/drawing/2014/main" xmlns="" val="20003"/>
                    </a:ext>
                  </a:extLst>
                </a:gridCol>
                <a:gridCol w="1663053">
                  <a:extLst>
                    <a:ext uri="{9D8B030D-6E8A-4147-A177-3AD203B41FA5}">
                      <a16:colId xmlns:a16="http://schemas.microsoft.com/office/drawing/2014/main" xmlns="" val="20004"/>
                    </a:ext>
                  </a:extLst>
                </a:gridCol>
                <a:gridCol w="1835299">
                  <a:extLst>
                    <a:ext uri="{9D8B030D-6E8A-4147-A177-3AD203B41FA5}">
                      <a16:colId xmlns:a16="http://schemas.microsoft.com/office/drawing/2014/main" xmlns="" val="20005"/>
                    </a:ext>
                  </a:extLst>
                </a:gridCol>
              </a:tblGrid>
              <a:tr h="639540">
                <a:tc>
                  <a:txBody>
                    <a:bodyPr/>
                    <a:lstStyle/>
                    <a:p>
                      <a:pP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15000"/>
                        </a:lnSpc>
                        <a:spcAft>
                          <a:spcPts val="0"/>
                        </a:spcAft>
                      </a:pPr>
                      <a:r>
                        <a:rPr lang="en-ZA" sz="1200" b="1">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 Quarter 3 Target as per APP</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80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Quarter 1 Output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80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Quarter 2 Output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Quarter 3 Output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198376">
                <a:tc gridSpan="6">
                  <a:txBody>
                    <a:bodyPr/>
                    <a:lstStyle/>
                    <a:p>
                      <a:pPr>
                        <a:lnSpc>
                          <a:spcPct val="107000"/>
                        </a:lnSpc>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Chief Directorate: Grants Management Services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424774">
                <a:tc>
                  <a:txBody>
                    <a:bodyPr/>
                    <a:lstStyle/>
                    <a:p>
                      <a:pPr>
                        <a:lnSpc>
                          <a:spcPct val="107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Number of quarterly assessments conducted on human settlements grants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8 quarterly assessments conducted on human settlements grants (HSDG &amp; USDG)grants (HSDG &amp; USDG)</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1 (1x 1st quarter) quarterly assessment conducted on Human Settlements t Grant (USDG)</a:t>
                      </a: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1 (1x 3rd quarter) quarterly assessment conducted </a:t>
                      </a: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on Human Settlements t Grant </a:t>
                      </a: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on USDG</a:t>
                      </a: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(1x 4th quarter) quarterly assessment conducted on Human Settlements t Grant (USDG) </a:t>
                      </a:r>
                      <a:endPar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(1x 1st quarter) quarterly assessment conducted on Human Settlements t Grant (USDG)</a:t>
                      </a:r>
                    </a:p>
                    <a:p>
                      <a:pPr>
                        <a:lnSpc>
                          <a:spcPct val="107000"/>
                        </a:lnSpc>
                        <a:spcAft>
                          <a:spcPts val="0"/>
                        </a:spcAft>
                      </a:pPr>
                      <a:endParaRPr lang="en-ZA"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1587007">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Number of quarterly financial performance analysis conducted on ISUPG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8 quarterly financial performance analysis conducted on ISUPG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1 (1 x 2nd  quarter) quarterly financial performance analysis conducted on ISUPG for Provinces)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1 (1x 4th   quarter) quarterly financial performance analysis conducted on ISUPG for Provinces (UISP Component)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1 (1x1st  quarter) quarterly financial performance analysis conducted on ISUPG for Provinces)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 (1 x 2nd  quarter) quarterly financial performance analysis conducted on ISUPG for Provinces)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1388631">
                <a:tc>
                  <a:txBody>
                    <a:bodyPr/>
                    <a:lstStyle/>
                    <a:p>
                      <a:pPr>
                        <a:lnSpc>
                          <a:spcPct val="107000"/>
                        </a:lnSpc>
                        <a:spcAft>
                          <a:spcPts val="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 (1 x 1st   quarter) quarterly financial performance analysis conducted on ISUPG for Metros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1 (1x 3rd    quarter) quarterly financial performance analysis conducted on ISUPG for Metros (UISP Component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1 (1x 4th   quarter) quarterly financial performance analysis conducted on ISUPG for Metros  (UISP Component)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1 (1 x 1st   quarter) quarterly financial performance analysis conducted on ISUPG for Metros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30" marR="30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51597583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14</a:t>
            </a:fld>
            <a:endParaRPr lang="en-US" altLang="en-US"/>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7" name="Title 7"/>
          <p:cNvSpPr txBox="1">
            <a:spLocks/>
          </p:cNvSpPr>
          <p:nvPr/>
        </p:nvSpPr>
        <p:spPr bwMode="auto">
          <a:xfrm>
            <a:off x="170882" y="290275"/>
            <a:ext cx="8802235" cy="762461"/>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kern="1200" cap="all" baseline="0">
                <a:solidFill>
                  <a:schemeClr val="bg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solidFill>
                  <a:sysClr val="window" lastClr="FFFFFF"/>
                </a:solidFill>
                <a:cs typeface="Arial" panose="020B0604020202020204" pitchFamily="34" charset="0"/>
              </a:rPr>
              <a:t>Branch Recovery Plan</a:t>
            </a:r>
            <a:endParaRPr lang="en-US" sz="2400" b="1" cap="none"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305413407"/>
              </p:ext>
            </p:extLst>
          </p:nvPr>
        </p:nvGraphicFramePr>
        <p:xfrm>
          <a:off x="170880" y="1196753"/>
          <a:ext cx="8649591" cy="4466119"/>
        </p:xfrm>
        <a:graphic>
          <a:graphicData uri="http://schemas.openxmlformats.org/drawingml/2006/table">
            <a:tbl>
              <a:tblPr firstRow="1" firstCol="1" bandRow="1"/>
              <a:tblGrid>
                <a:gridCol w="1506759">
                  <a:extLst>
                    <a:ext uri="{9D8B030D-6E8A-4147-A177-3AD203B41FA5}">
                      <a16:colId xmlns:a16="http://schemas.microsoft.com/office/drawing/2014/main" xmlns="" val="20000"/>
                    </a:ext>
                  </a:extLst>
                </a:gridCol>
                <a:gridCol w="1506759">
                  <a:extLst>
                    <a:ext uri="{9D8B030D-6E8A-4147-A177-3AD203B41FA5}">
                      <a16:colId xmlns:a16="http://schemas.microsoft.com/office/drawing/2014/main" xmlns="" val="20001"/>
                    </a:ext>
                  </a:extLst>
                </a:gridCol>
                <a:gridCol w="1271490">
                  <a:extLst>
                    <a:ext uri="{9D8B030D-6E8A-4147-A177-3AD203B41FA5}">
                      <a16:colId xmlns:a16="http://schemas.microsoft.com/office/drawing/2014/main" xmlns="" val="20002"/>
                    </a:ext>
                  </a:extLst>
                </a:gridCol>
                <a:gridCol w="1271490">
                  <a:extLst>
                    <a:ext uri="{9D8B030D-6E8A-4147-A177-3AD203B41FA5}">
                      <a16:colId xmlns:a16="http://schemas.microsoft.com/office/drawing/2014/main" xmlns="" val="20003"/>
                    </a:ext>
                  </a:extLst>
                </a:gridCol>
                <a:gridCol w="1692960">
                  <a:extLst>
                    <a:ext uri="{9D8B030D-6E8A-4147-A177-3AD203B41FA5}">
                      <a16:colId xmlns:a16="http://schemas.microsoft.com/office/drawing/2014/main" xmlns="" val="20004"/>
                    </a:ext>
                  </a:extLst>
                </a:gridCol>
                <a:gridCol w="1400133">
                  <a:extLst>
                    <a:ext uri="{9D8B030D-6E8A-4147-A177-3AD203B41FA5}">
                      <a16:colId xmlns:a16="http://schemas.microsoft.com/office/drawing/2014/main" xmlns="" val="20005"/>
                    </a:ext>
                  </a:extLst>
                </a:gridCol>
              </a:tblGrid>
              <a:tr h="548249">
                <a:tc rowSpan="2">
                  <a:txBody>
                    <a:bodyPr/>
                    <a:lstStyle/>
                    <a:p>
                      <a:pP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algn="ctr">
                        <a:lnSpc>
                          <a:spcPct val="115000"/>
                        </a:lnSpc>
                        <a:spcAft>
                          <a:spcPts val="0"/>
                        </a:spcAft>
                      </a:pPr>
                      <a:r>
                        <a:rPr lang="en-ZA" sz="1200" b="1">
                          <a:effectLst/>
                          <a:latin typeface="Arial" panose="020B0604020202020204" pitchFamily="34" charset="0"/>
                          <a:ea typeface="Calibri" panose="020F0502020204030204" pitchFamily="34" charset="0"/>
                          <a:cs typeface="Times New Roman" panose="02020603050405020304" pitchFamily="18" charset="0"/>
                        </a:rPr>
                        <a:t>2021/22 Financial Year</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0"/>
                        </a:spcAft>
                      </a:pPr>
                      <a:r>
                        <a:rPr lang="en-ZA" sz="1200" b="1">
                          <a:effectLst/>
                          <a:latin typeface="Arial" panose="020B0604020202020204" pitchFamily="34" charset="0"/>
                          <a:ea typeface="Calibri" panose="020F0502020204030204" pitchFamily="34" charset="0"/>
                          <a:cs typeface="Times New Roman" panose="02020603050405020304" pitchFamily="18" charset="0"/>
                        </a:rPr>
                        <a:t>Area Where Performance Standard Has Not  Been Met /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200" b="1">
                          <a:effectLst/>
                          <a:latin typeface="Arial" panose="020B0604020202020204" pitchFamily="34" charset="0"/>
                          <a:ea typeface="Calibri" panose="020F0502020204030204" pitchFamily="34" charset="0"/>
                          <a:cs typeface="Times New Roman" panose="02020603050405020304" pitchFamily="18" charset="0"/>
                        </a:rPr>
                        <a:t>Will Not Be Met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a:lnSpc>
                          <a:spcPct val="115000"/>
                        </a:lnSpc>
                        <a:spcAft>
                          <a:spcPts val="0"/>
                        </a:spcAft>
                      </a:pPr>
                      <a:r>
                        <a:rPr lang="en-ZA" sz="1200" b="1">
                          <a:effectLst/>
                          <a:latin typeface="Arial" panose="020B0604020202020204" pitchFamily="34" charset="0"/>
                          <a:ea typeface="Calibri" panose="020F0502020204030204" pitchFamily="34" charset="0"/>
                          <a:cs typeface="Times New Roman" panose="02020603050405020304" pitchFamily="18" charset="0"/>
                        </a:rPr>
                        <a:t>Recovery plan</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629312">
                <a:tc vMerge="1">
                  <a:txBody>
                    <a:bodyPr/>
                    <a:lstStyle/>
                    <a:p>
                      <a:endParaRPr lang="en-ZA"/>
                    </a:p>
                  </a:txBody>
                  <a:tcPr/>
                </a:tc>
                <a:tc>
                  <a:txBody>
                    <a:bodyPr/>
                    <a:lstStyle/>
                    <a:p>
                      <a:pPr algn="ctr">
                        <a:lnSpc>
                          <a:spcPct val="115000"/>
                        </a:lnSpc>
                        <a:spcAft>
                          <a:spcPts val="0"/>
                        </a:spcAft>
                      </a:pPr>
                      <a:r>
                        <a:rPr lang="en-ZA" sz="1200" b="1">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ZA" sz="1200" b="1">
                          <a:effectLst/>
                          <a:latin typeface="Arial" panose="020B0604020202020204" pitchFamily="34" charset="0"/>
                          <a:ea typeface="Calibri" panose="020F0502020204030204" pitchFamily="34" charset="0"/>
                          <a:cs typeface="Times New Roman" panose="02020603050405020304" pitchFamily="18" charset="0"/>
                        </a:rPr>
                        <a:t>Quarterly Target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ZA" sz="1200" b="1">
                          <a:effectLst/>
                          <a:latin typeface="Arial" panose="020B0604020202020204" pitchFamily="34" charset="0"/>
                          <a:ea typeface="Calibri" panose="020F0502020204030204" pitchFamily="34" charset="0"/>
                          <a:cs typeface="Times New Roman" panose="02020603050405020304" pitchFamily="18" charset="0"/>
                        </a:rPr>
                        <a:t>Actual output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3286934">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Percentage compliance with statutory tabling and prescripts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100% compliance with statutory prescripts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100% compliance with statutory prescripts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50% compliance with statutory prescripts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ZA" sz="12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For </a:t>
                      </a:r>
                      <a:r>
                        <a:rPr lang="en-ZA" sz="1200" dirty="0">
                          <a:effectLst/>
                          <a:latin typeface="Arial" panose="020B0604020202020204" pitchFamily="34" charset="0"/>
                          <a:ea typeface="Calibri" panose="020F0502020204030204" pitchFamily="34" charset="0"/>
                          <a:cs typeface="Times New Roman" panose="02020603050405020304" pitchFamily="18" charset="0"/>
                        </a:rPr>
                        <a:t>the period April 2021 to Dec 2021 14 Invoices were paid after 30 days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Invoices for July, August, September, October and December 2021 were paid after 30 days. Thus for those months the department was non-compliant.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Investigations is underway to determine accountability for the late payment of invoice and if found negligent will be dealt with in terms of prescripts and law. (Consequence management)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03099610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15</a:t>
            </a:fld>
            <a:endParaRPr lang="en-US" altLang="en-US"/>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9" name="Title 7"/>
          <p:cNvSpPr txBox="1">
            <a:spLocks/>
          </p:cNvSpPr>
          <p:nvPr/>
        </p:nvSpPr>
        <p:spPr bwMode="auto">
          <a:xfrm>
            <a:off x="171573" y="28136"/>
            <a:ext cx="8738570" cy="592552"/>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lvl="0" algn="ctr">
              <a:defRPr/>
            </a:pPr>
            <a:r>
              <a:rPr lang="en-US" sz="2400" b="1" cap="none" dirty="0">
                <a:solidFill>
                  <a:sysClr val="window" lastClr="FFFFFF"/>
                </a:solidFill>
                <a:latin typeface="Arial" panose="020B0604020202020204" pitchFamily="34" charset="0"/>
                <a:ea typeface="ＭＳ Ｐゴシック" panose="020B0600070205080204" pitchFamily="34" charset="-128"/>
                <a:cs typeface="Arial" panose="020B0604020202020204" pitchFamily="34" charset="0"/>
              </a:rPr>
              <a:t>2.3. Corporate Services </a:t>
            </a:r>
          </a:p>
        </p:txBody>
      </p:sp>
      <p:graphicFrame>
        <p:nvGraphicFramePr>
          <p:cNvPr id="2" name="Table 1"/>
          <p:cNvGraphicFramePr>
            <a:graphicFrameLocks noGrp="1"/>
          </p:cNvGraphicFramePr>
          <p:nvPr>
            <p:extLst>
              <p:ext uri="{D42A27DB-BD31-4B8C-83A1-F6EECF244321}">
                <p14:modId xmlns:p14="http://schemas.microsoft.com/office/powerpoint/2010/main" xmlns="" val="3325952942"/>
              </p:ext>
            </p:extLst>
          </p:nvPr>
        </p:nvGraphicFramePr>
        <p:xfrm>
          <a:off x="187382" y="620688"/>
          <a:ext cx="8722761" cy="5203635"/>
        </p:xfrm>
        <a:graphic>
          <a:graphicData uri="http://schemas.openxmlformats.org/drawingml/2006/table">
            <a:tbl>
              <a:tblPr firstRow="1" firstCol="1" bandRow="1"/>
              <a:tblGrid>
                <a:gridCol w="1277135">
                  <a:extLst>
                    <a:ext uri="{9D8B030D-6E8A-4147-A177-3AD203B41FA5}">
                      <a16:colId xmlns:a16="http://schemas.microsoft.com/office/drawing/2014/main" xmlns="" val="20000"/>
                    </a:ext>
                  </a:extLst>
                </a:gridCol>
                <a:gridCol w="1579611">
                  <a:extLst>
                    <a:ext uri="{9D8B030D-6E8A-4147-A177-3AD203B41FA5}">
                      <a16:colId xmlns:a16="http://schemas.microsoft.com/office/drawing/2014/main" xmlns="" val="20001"/>
                    </a:ext>
                  </a:extLst>
                </a:gridCol>
                <a:gridCol w="1861408">
                  <a:extLst>
                    <a:ext uri="{9D8B030D-6E8A-4147-A177-3AD203B41FA5}">
                      <a16:colId xmlns:a16="http://schemas.microsoft.com/office/drawing/2014/main" xmlns="" val="20002"/>
                    </a:ext>
                  </a:extLst>
                </a:gridCol>
                <a:gridCol w="1295228">
                  <a:extLst>
                    <a:ext uri="{9D8B030D-6E8A-4147-A177-3AD203B41FA5}">
                      <a16:colId xmlns:a16="http://schemas.microsoft.com/office/drawing/2014/main" xmlns="" val="20003"/>
                    </a:ext>
                  </a:extLst>
                </a:gridCol>
                <a:gridCol w="1295228">
                  <a:extLst>
                    <a:ext uri="{9D8B030D-6E8A-4147-A177-3AD203B41FA5}">
                      <a16:colId xmlns:a16="http://schemas.microsoft.com/office/drawing/2014/main" xmlns="" val="20004"/>
                    </a:ext>
                  </a:extLst>
                </a:gridCol>
                <a:gridCol w="1414151">
                  <a:extLst>
                    <a:ext uri="{9D8B030D-6E8A-4147-A177-3AD203B41FA5}">
                      <a16:colId xmlns:a16="http://schemas.microsoft.com/office/drawing/2014/main" xmlns="" val="20005"/>
                    </a:ext>
                  </a:extLst>
                </a:gridCol>
              </a:tblGrid>
              <a:tr h="672600">
                <a:tc>
                  <a:txBody>
                    <a:bodyPr/>
                    <a:lstStyle/>
                    <a:p>
                      <a:pPr>
                        <a:lnSpc>
                          <a:spcPct val="115000"/>
                        </a:lnSpc>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816" marR="59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15000"/>
                        </a:lnSpc>
                        <a:spcAft>
                          <a:spcPts val="0"/>
                        </a:spcAft>
                      </a:pPr>
                      <a:r>
                        <a:rPr lang="en-ZA" sz="1400" b="1">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9816" marR="59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 Quarter 3 Target as per APP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816" marR="59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Quarter 1 Output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9816" marR="59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Quarter 2 Output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9816" marR="59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Quarter 3 Output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816" marR="5981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156464">
                <a:tc gridSpan="6">
                  <a:txBody>
                    <a:bodyPr/>
                    <a:lstStyle/>
                    <a:p>
                      <a:pPr>
                        <a:lnSpc>
                          <a:spcPct val="107000"/>
                        </a:lnSpc>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Sub-Programme: Corporate services: Human Resources Management, IMS and Communication Services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816" marR="5981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251709">
                <a:tc>
                  <a:txBody>
                    <a:bodyPr/>
                    <a:lstStyle/>
                    <a:p>
                      <a:pPr algn="just">
                        <a:spcAft>
                          <a:spcPts val="0"/>
                        </a:spcAft>
                      </a:pPr>
                      <a:r>
                        <a:rPr lang="en-GB" sz="1400" dirty="0">
                          <a:effectLst/>
                          <a:latin typeface="+mj-lt"/>
                          <a:cs typeface="Times New Roman" panose="02020603050405020304" pitchFamily="18" charset="0"/>
                        </a:rPr>
                        <a:t>Percentage implementation of the HR Implementation Plan </a:t>
                      </a:r>
                      <a:endParaRPr lang="en-ZA" sz="1400" dirty="0">
                        <a:effectLst/>
                        <a:latin typeface="+mj-lt"/>
                        <a:cs typeface="Times New Roman" panose="02020603050405020304" pitchFamily="18" charset="0"/>
                      </a:endParaRPr>
                    </a:p>
                  </a:txBody>
                  <a:tcPr marL="59816" marR="59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mj-lt"/>
                          <a:ea typeface="Calibri" panose="020F0502020204030204" pitchFamily="34" charset="0"/>
                          <a:cs typeface="Times New Roman" panose="02020603050405020304" pitchFamily="18" charset="0"/>
                        </a:rPr>
                        <a:t>100% implementation of the HR Implementation Plan</a:t>
                      </a:r>
                      <a:endParaRPr lang="en-ZA" sz="1400" dirty="0">
                        <a:effectLst/>
                        <a:latin typeface="+mj-lt"/>
                        <a:ea typeface="Calibri" panose="020F0502020204030204" pitchFamily="34" charset="0"/>
                        <a:cs typeface="Times New Roman" panose="02020603050405020304" pitchFamily="18" charset="0"/>
                      </a:endParaRPr>
                    </a:p>
                  </a:txBody>
                  <a:tcPr marL="59816" marR="59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400" dirty="0">
                          <a:effectLst/>
                          <a:latin typeface="+mj-lt"/>
                          <a:ea typeface="Calibri" panose="020F0502020204030204" pitchFamily="34" charset="0"/>
                          <a:cs typeface="Times New Roman" panose="02020603050405020304" pitchFamily="18" charset="0"/>
                        </a:rPr>
                        <a:t>100% implementation of the Annual </a:t>
                      </a:r>
                      <a:r>
                        <a:rPr lang="en-GB" sz="1400" dirty="0" smtClean="0">
                          <a:effectLst/>
                          <a:latin typeface="+mj-lt"/>
                          <a:ea typeface="Calibri" panose="020F0502020204030204" pitchFamily="34" charset="0"/>
                          <a:cs typeface="Times New Roman" panose="02020603050405020304" pitchFamily="18" charset="0"/>
                        </a:rPr>
                        <a:t>HR </a:t>
                      </a:r>
                      <a:r>
                        <a:rPr lang="en-GB" sz="1400" dirty="0">
                          <a:effectLst/>
                          <a:latin typeface="+mj-lt"/>
                          <a:ea typeface="Calibri" panose="020F0502020204030204" pitchFamily="34" charset="0"/>
                          <a:cs typeface="Times New Roman" panose="02020603050405020304" pitchFamily="18" charset="0"/>
                        </a:rPr>
                        <a:t>Implementation Plan</a:t>
                      </a:r>
                      <a:endParaRPr lang="en-ZA" sz="1400" dirty="0">
                        <a:effectLst/>
                        <a:latin typeface="+mj-lt"/>
                        <a:ea typeface="Calibri" panose="020F0502020204030204" pitchFamily="34" charset="0"/>
                        <a:cs typeface="Times New Roman" panose="02020603050405020304" pitchFamily="18" charset="0"/>
                      </a:endParaRPr>
                    </a:p>
                  </a:txBody>
                  <a:tcPr marL="59816" marR="59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GB" sz="1400" b="0" i="0" u="none" strike="noStrike" dirty="0">
                          <a:solidFill>
                            <a:srgbClr val="4D4D4D"/>
                          </a:solidFill>
                          <a:effectLst/>
                          <a:latin typeface="+mj-lt"/>
                        </a:rPr>
                        <a:t>69% implementation of the Annual Human Resource Implementation Plan.</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rtl="0" fontAlgn="t"/>
                      <a:r>
                        <a:rPr lang="en-GB" sz="1400" b="0" i="0" u="none" strike="noStrike" dirty="0">
                          <a:solidFill>
                            <a:srgbClr val="4D4D4D"/>
                          </a:solidFill>
                          <a:effectLst/>
                          <a:latin typeface="+mj-lt"/>
                        </a:rPr>
                        <a:t>64% implementation of the Annual HR Implementation Plan</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1400" dirty="0">
                          <a:effectLst/>
                          <a:latin typeface="+mj-lt"/>
                          <a:ea typeface="Calibri" panose="020F0502020204030204" pitchFamily="34" charset="0"/>
                          <a:cs typeface="Times New Roman" panose="02020603050405020304" pitchFamily="18" charset="0"/>
                        </a:rPr>
                        <a:t>53% implementation of the Annual </a:t>
                      </a:r>
                      <a:r>
                        <a:rPr lang="en-ZA" sz="1400" dirty="0" smtClean="0">
                          <a:effectLst/>
                          <a:latin typeface="+mj-lt"/>
                          <a:ea typeface="Calibri" panose="020F0502020204030204" pitchFamily="34" charset="0"/>
                          <a:cs typeface="Times New Roman" panose="02020603050405020304" pitchFamily="18" charset="0"/>
                        </a:rPr>
                        <a:t>HR Implementation </a:t>
                      </a:r>
                      <a:r>
                        <a:rPr lang="en-ZA" sz="1400" dirty="0">
                          <a:effectLst/>
                          <a:latin typeface="+mj-lt"/>
                          <a:ea typeface="Calibri" panose="020F0502020204030204" pitchFamily="34" charset="0"/>
                          <a:cs typeface="Times New Roman" panose="02020603050405020304" pitchFamily="18" charset="0"/>
                        </a:rPr>
                        <a:t>Plan</a:t>
                      </a:r>
                    </a:p>
                  </a:txBody>
                  <a:tcPr marL="59816" marR="5981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2"/>
                  </a:ext>
                </a:extLst>
              </a:tr>
              <a:tr h="938782">
                <a:tc>
                  <a:txBody>
                    <a:bodyPr/>
                    <a:lstStyle/>
                    <a:p>
                      <a:pPr algn="just">
                        <a:lnSpc>
                          <a:spcPct val="107000"/>
                        </a:lnSpc>
                        <a:spcAft>
                          <a:spcPts val="0"/>
                        </a:spcAft>
                      </a:pPr>
                      <a:r>
                        <a:rPr lang="en-GB" sz="1400">
                          <a:effectLst/>
                          <a:latin typeface="+mj-lt"/>
                          <a:ea typeface="Times New Roman" panose="02020603050405020304" pitchFamily="18" charset="0"/>
                          <a:cs typeface="Times New Roman" panose="02020603050405020304" pitchFamily="18" charset="0"/>
                        </a:rPr>
                        <a:t>Percentage implementation of approved annual ICT plan</a:t>
                      </a:r>
                      <a:endParaRPr lang="en-ZA" sz="1400">
                        <a:effectLst/>
                        <a:latin typeface="+mj-lt"/>
                        <a:ea typeface="Calibri" panose="020F0502020204030204" pitchFamily="34" charset="0"/>
                        <a:cs typeface="Times New Roman" panose="02020603050405020304" pitchFamily="18" charset="0"/>
                      </a:endParaRPr>
                    </a:p>
                  </a:txBody>
                  <a:tcPr marL="59816" marR="59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400" dirty="0">
                          <a:effectLst/>
                          <a:latin typeface="+mj-lt"/>
                          <a:ea typeface="Times New Roman" panose="02020603050405020304" pitchFamily="18" charset="0"/>
                          <a:cs typeface="Times New Roman" panose="02020603050405020304" pitchFamily="18" charset="0"/>
                        </a:rPr>
                        <a:t>100% implementation of approved annual ICT plan </a:t>
                      </a:r>
                      <a:endParaRPr lang="en-ZA" sz="1400" dirty="0">
                        <a:effectLst/>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n-GB" sz="1400" dirty="0">
                          <a:effectLst/>
                          <a:latin typeface="+mj-lt"/>
                          <a:ea typeface="Times New Roman" panose="02020603050405020304" pitchFamily="18" charset="0"/>
                          <a:cs typeface="Times New Roman" panose="02020603050405020304" pitchFamily="18" charset="0"/>
                        </a:rPr>
                        <a:t> </a:t>
                      </a:r>
                      <a:endParaRPr lang="en-ZA" sz="1400" dirty="0">
                        <a:effectLst/>
                        <a:latin typeface="+mj-lt"/>
                        <a:ea typeface="Calibri" panose="020F0502020204030204" pitchFamily="34" charset="0"/>
                        <a:cs typeface="Times New Roman" panose="02020603050405020304" pitchFamily="18" charset="0"/>
                      </a:endParaRPr>
                    </a:p>
                  </a:txBody>
                  <a:tcPr marL="59816" marR="59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400" dirty="0">
                          <a:effectLst/>
                          <a:latin typeface="+mj-lt"/>
                          <a:ea typeface="Times New Roman" panose="02020603050405020304" pitchFamily="18" charset="0"/>
                          <a:cs typeface="Times New Roman" panose="02020603050405020304" pitchFamily="18" charset="0"/>
                        </a:rPr>
                        <a:t>75% implementation of approved annual ICT plan </a:t>
                      </a:r>
                      <a:endParaRPr lang="en-ZA" sz="1400" dirty="0">
                        <a:effectLst/>
                        <a:latin typeface="+mj-lt"/>
                        <a:ea typeface="Calibri" panose="020F0502020204030204" pitchFamily="34" charset="0"/>
                        <a:cs typeface="Times New Roman" panose="02020603050405020304" pitchFamily="18" charset="0"/>
                      </a:endParaRPr>
                    </a:p>
                  </a:txBody>
                  <a:tcPr marL="59816" marR="59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GB" sz="1400" b="0" i="0" u="none" strike="noStrike" dirty="0">
                          <a:solidFill>
                            <a:srgbClr val="4D4D4D"/>
                          </a:solidFill>
                          <a:effectLst/>
                          <a:latin typeface="+mj-lt"/>
                        </a:rPr>
                        <a:t>19% implementation of the approved annual ICT plan</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rtl="0" fontAlgn="t"/>
                      <a:r>
                        <a:rPr lang="en-GB" sz="1400" b="0" i="0" u="none" strike="noStrike" dirty="0">
                          <a:solidFill>
                            <a:srgbClr val="4D4D4D"/>
                          </a:solidFill>
                          <a:effectLst/>
                          <a:latin typeface="+mj-lt"/>
                        </a:rPr>
                        <a:t>51% implementation of approved annual ICT plan</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GB" sz="1400" dirty="0">
                          <a:effectLst/>
                          <a:latin typeface="+mj-lt"/>
                          <a:ea typeface="Calibri" panose="020F0502020204030204" pitchFamily="34" charset="0"/>
                          <a:cs typeface="Times New Roman" panose="02020603050405020304" pitchFamily="18" charset="0"/>
                        </a:rPr>
                        <a:t>72% implementation of approved annual ICT plan</a:t>
                      </a:r>
                      <a:endParaRPr lang="en-ZA" sz="1400" dirty="0">
                        <a:effectLst/>
                        <a:latin typeface="+mj-lt"/>
                        <a:ea typeface="Calibri" panose="020F0502020204030204" pitchFamily="34" charset="0"/>
                        <a:cs typeface="Times New Roman" panose="02020603050405020304" pitchFamily="18" charset="0"/>
                      </a:endParaRPr>
                    </a:p>
                  </a:txBody>
                  <a:tcPr marL="59816" marR="59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3"/>
                  </a:ext>
                </a:extLst>
              </a:tr>
              <a:tr h="1095246">
                <a:tc>
                  <a:txBody>
                    <a:bodyPr/>
                    <a:lstStyle/>
                    <a:p>
                      <a:pPr algn="just">
                        <a:lnSpc>
                          <a:spcPct val="107000"/>
                        </a:lnSpc>
                        <a:spcAft>
                          <a:spcPts val="0"/>
                        </a:spcAft>
                      </a:pPr>
                      <a:r>
                        <a:rPr lang="en-GB" sz="1400" dirty="0">
                          <a:effectLst/>
                          <a:latin typeface="+mj-lt"/>
                          <a:ea typeface="Times New Roman" panose="02020603050405020304" pitchFamily="18" charset="0"/>
                          <a:cs typeface="Times New Roman" panose="02020603050405020304" pitchFamily="18" charset="0"/>
                        </a:rPr>
                        <a:t>Percentage implementation of the approved communication Strategy</a:t>
                      </a:r>
                      <a:endParaRPr lang="en-ZA" sz="1400" dirty="0">
                        <a:effectLst/>
                        <a:latin typeface="+mj-lt"/>
                        <a:ea typeface="Calibri" panose="020F0502020204030204" pitchFamily="34" charset="0"/>
                        <a:cs typeface="Times New Roman" panose="02020603050405020304" pitchFamily="18" charset="0"/>
                      </a:endParaRPr>
                    </a:p>
                  </a:txBody>
                  <a:tcPr marL="59816" marR="59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400" dirty="0">
                          <a:effectLst/>
                          <a:latin typeface="+mj-lt"/>
                          <a:ea typeface="Times New Roman" panose="02020603050405020304" pitchFamily="18" charset="0"/>
                          <a:cs typeface="Times New Roman" panose="02020603050405020304" pitchFamily="18" charset="0"/>
                        </a:rPr>
                        <a:t>100% implementation of the approved communication Strategy</a:t>
                      </a:r>
                      <a:endParaRPr lang="en-ZA" sz="1400" dirty="0">
                        <a:effectLst/>
                        <a:latin typeface="+mj-lt"/>
                        <a:ea typeface="Calibri" panose="020F0502020204030204" pitchFamily="34" charset="0"/>
                        <a:cs typeface="Times New Roman" panose="02020603050405020304" pitchFamily="18" charset="0"/>
                      </a:endParaRPr>
                    </a:p>
                  </a:txBody>
                  <a:tcPr marL="59816" marR="59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400" dirty="0">
                          <a:effectLst/>
                          <a:latin typeface="+mj-lt"/>
                          <a:ea typeface="Calibri" panose="020F0502020204030204" pitchFamily="34" charset="0"/>
                          <a:cs typeface="Times New Roman" panose="02020603050405020304" pitchFamily="18" charset="0"/>
                        </a:rPr>
                        <a:t>75% implementation of the approved communication strategy</a:t>
                      </a:r>
                    </a:p>
                  </a:txBody>
                  <a:tcPr marL="59816" marR="59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GB" sz="1400" b="0" i="0" u="none" strike="noStrike" dirty="0">
                          <a:solidFill>
                            <a:srgbClr val="4D4D4D"/>
                          </a:solidFill>
                          <a:effectLst/>
                          <a:latin typeface="+mj-lt"/>
                        </a:rPr>
                        <a:t>0% implementation of the approved communication strategy</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rtl="0" fontAlgn="t"/>
                      <a:r>
                        <a:rPr lang="en-GB" sz="1400" b="0" i="0" u="none" strike="noStrike" dirty="0">
                          <a:solidFill>
                            <a:srgbClr val="4D4D4D"/>
                          </a:solidFill>
                          <a:effectLst/>
                          <a:latin typeface="+mj-lt"/>
                        </a:rPr>
                        <a:t>55% implementation of the approved communication strategy</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GB" sz="1400" dirty="0">
                          <a:effectLst/>
                          <a:latin typeface="+mj-lt"/>
                          <a:ea typeface="Calibri" panose="020F0502020204030204" pitchFamily="34" charset="0"/>
                          <a:cs typeface="Times New Roman" panose="02020603050405020304" pitchFamily="18" charset="0"/>
                        </a:rPr>
                        <a:t>75% implementation of the approved communication strategy</a:t>
                      </a:r>
                      <a:endParaRPr lang="en-ZA" sz="1400" dirty="0">
                        <a:effectLst/>
                        <a:latin typeface="+mj-lt"/>
                        <a:ea typeface="Calibri" panose="020F0502020204030204" pitchFamily="34" charset="0"/>
                        <a:cs typeface="Times New Roman" panose="02020603050405020304" pitchFamily="18" charset="0"/>
                      </a:endParaRPr>
                    </a:p>
                  </a:txBody>
                  <a:tcPr marL="59816" marR="59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99176879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16</a:t>
            </a:fld>
            <a:endParaRPr lang="en-US" altLang="en-US"/>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9" name="Title 7"/>
          <p:cNvSpPr txBox="1">
            <a:spLocks/>
          </p:cNvSpPr>
          <p:nvPr/>
        </p:nvSpPr>
        <p:spPr bwMode="auto">
          <a:xfrm>
            <a:off x="171573" y="28136"/>
            <a:ext cx="8738570" cy="592552"/>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lvl="0" algn="ctr">
              <a:defRPr/>
            </a:pPr>
            <a:r>
              <a:rPr lang="en-US" sz="2400" b="1" cap="none">
                <a:solidFill>
                  <a:sysClr val="window" lastClr="FFFFFF"/>
                </a:solidFill>
                <a:latin typeface="Arial" panose="020B0604020202020204" pitchFamily="34" charset="0"/>
                <a:ea typeface="ＭＳ Ｐゴシック" panose="020B0600070205080204" pitchFamily="34" charset="-128"/>
                <a:cs typeface="Arial" panose="020B0604020202020204" pitchFamily="34" charset="0"/>
              </a:rPr>
              <a:t>Branch Recovery Plan</a:t>
            </a:r>
            <a:endParaRPr lang="en-US" sz="2400" b="1" cap="none" dirty="0">
              <a:solidFill>
                <a:srgbClr val="FF0000"/>
              </a:solidFill>
              <a:latin typeface="Arial" panose="020B0604020202020204" pitchFamily="34" charset="0"/>
              <a:ea typeface="ＭＳ Ｐゴシック" panose="020B0600070205080204" pitchFamily="34" charset="-128"/>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344974494"/>
              </p:ext>
            </p:extLst>
          </p:nvPr>
        </p:nvGraphicFramePr>
        <p:xfrm>
          <a:off x="234385" y="692696"/>
          <a:ext cx="8675758" cy="6020753"/>
        </p:xfrm>
        <a:graphic>
          <a:graphicData uri="http://schemas.openxmlformats.org/drawingml/2006/table">
            <a:tbl>
              <a:tblPr firstRow="1" firstCol="1" bandRow="1"/>
              <a:tblGrid>
                <a:gridCol w="1241271">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281629">
                  <a:extLst>
                    <a:ext uri="{9D8B030D-6E8A-4147-A177-3AD203B41FA5}">
                      <a16:colId xmlns:a16="http://schemas.microsoft.com/office/drawing/2014/main" xmlns="" val="20002"/>
                    </a:ext>
                  </a:extLst>
                </a:gridCol>
                <a:gridCol w="1310659">
                  <a:extLst>
                    <a:ext uri="{9D8B030D-6E8A-4147-A177-3AD203B41FA5}">
                      <a16:colId xmlns:a16="http://schemas.microsoft.com/office/drawing/2014/main" xmlns="" val="20003"/>
                    </a:ext>
                  </a:extLst>
                </a:gridCol>
                <a:gridCol w="1728192">
                  <a:extLst>
                    <a:ext uri="{9D8B030D-6E8A-4147-A177-3AD203B41FA5}">
                      <a16:colId xmlns:a16="http://schemas.microsoft.com/office/drawing/2014/main" xmlns="" val="20004"/>
                    </a:ext>
                  </a:extLst>
                </a:gridCol>
                <a:gridCol w="1601839">
                  <a:extLst>
                    <a:ext uri="{9D8B030D-6E8A-4147-A177-3AD203B41FA5}">
                      <a16:colId xmlns:a16="http://schemas.microsoft.com/office/drawing/2014/main" xmlns="" val="20005"/>
                    </a:ext>
                  </a:extLst>
                </a:gridCol>
              </a:tblGrid>
              <a:tr h="423337">
                <a:tc rowSpan="2">
                  <a:txBody>
                    <a:bodyPr/>
                    <a:lstStyle/>
                    <a:p>
                      <a:pPr>
                        <a:lnSpc>
                          <a:spcPct val="115000"/>
                        </a:lnSpc>
                        <a:spcAft>
                          <a:spcPts val="0"/>
                        </a:spcAft>
                      </a:pPr>
                      <a:r>
                        <a:rPr lang="en-ZA" sz="1400" b="1">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7183" marR="57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algn="ctr">
                        <a:lnSpc>
                          <a:spcPct val="115000"/>
                        </a:lnSpc>
                        <a:spcAft>
                          <a:spcPts val="0"/>
                        </a:spcAft>
                      </a:pPr>
                      <a:r>
                        <a:rPr lang="en-ZA" sz="1400" b="1">
                          <a:effectLst/>
                          <a:latin typeface="Arial" panose="020B0604020202020204" pitchFamily="34" charset="0"/>
                          <a:ea typeface="Calibri" panose="020F0502020204030204" pitchFamily="34" charset="0"/>
                          <a:cs typeface="Times New Roman" panose="02020603050405020304" pitchFamily="18" charset="0"/>
                        </a:rPr>
                        <a:t>2021/22 Financial Year</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7183" marR="57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0"/>
                        </a:spcAft>
                      </a:pPr>
                      <a:r>
                        <a:rPr lang="en-ZA" sz="1400" b="1">
                          <a:effectLst/>
                          <a:latin typeface="Arial" panose="020B0604020202020204" pitchFamily="34" charset="0"/>
                          <a:ea typeface="Calibri" panose="020F0502020204030204" pitchFamily="34" charset="0"/>
                          <a:cs typeface="Times New Roman" panose="02020603050405020304" pitchFamily="18" charset="0"/>
                        </a:rPr>
                        <a:t>Area Where Performance Standard Has Not  Been Met /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400" b="1">
                          <a:effectLst/>
                          <a:latin typeface="Arial" panose="020B0604020202020204" pitchFamily="34" charset="0"/>
                          <a:ea typeface="Calibri" panose="020F0502020204030204" pitchFamily="34" charset="0"/>
                          <a:cs typeface="Times New Roman" panose="02020603050405020304" pitchFamily="18" charset="0"/>
                        </a:rPr>
                        <a:t>Will Not Be Met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7183" marR="57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a:lnSpc>
                          <a:spcPct val="115000"/>
                        </a:lnSpc>
                        <a:spcAft>
                          <a:spcPts val="0"/>
                        </a:spcAft>
                      </a:pPr>
                      <a:r>
                        <a:rPr lang="en-ZA" sz="1400" b="1">
                          <a:effectLst/>
                          <a:latin typeface="Arial" panose="020B0604020202020204" pitchFamily="34" charset="0"/>
                          <a:ea typeface="Calibri" panose="020F0502020204030204" pitchFamily="34" charset="0"/>
                          <a:cs typeface="Times New Roman" panose="02020603050405020304" pitchFamily="18" charset="0"/>
                        </a:rPr>
                        <a:t>Recovery plan</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7183" marR="57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454634">
                <a:tc vMerge="1">
                  <a:txBody>
                    <a:bodyPr/>
                    <a:lstStyle/>
                    <a:p>
                      <a:endParaRPr lang="en-ZA"/>
                    </a:p>
                  </a:txBody>
                  <a:tcPr/>
                </a:tc>
                <a:tc>
                  <a:txBody>
                    <a:bodyPr/>
                    <a:lstStyle/>
                    <a:p>
                      <a:pPr algn="ctr">
                        <a:lnSpc>
                          <a:spcPct val="115000"/>
                        </a:lnSpc>
                        <a:spcAft>
                          <a:spcPts val="0"/>
                        </a:spcAft>
                      </a:pPr>
                      <a:r>
                        <a:rPr lang="en-ZA" sz="1400" b="1">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7183" marR="57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ZA" sz="1400" b="1">
                          <a:effectLst/>
                          <a:latin typeface="Arial" panose="020B0604020202020204" pitchFamily="34" charset="0"/>
                          <a:ea typeface="Calibri" panose="020F0502020204030204" pitchFamily="34" charset="0"/>
                          <a:cs typeface="Times New Roman" panose="02020603050405020304" pitchFamily="18" charset="0"/>
                        </a:rPr>
                        <a:t>Quarterly Target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7183" marR="57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ZA" sz="1400" b="1">
                          <a:effectLst/>
                          <a:latin typeface="Arial" panose="020B0604020202020204" pitchFamily="34" charset="0"/>
                          <a:ea typeface="Calibri" panose="020F0502020204030204" pitchFamily="34" charset="0"/>
                          <a:cs typeface="Times New Roman" panose="02020603050405020304" pitchFamily="18" charset="0"/>
                        </a:rPr>
                        <a:t>Actual output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7183" marR="57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1269023">
                <a:tc>
                  <a:txBody>
                    <a:bodyPr/>
                    <a:lstStyle/>
                    <a:p>
                      <a:pPr>
                        <a:lnSpc>
                          <a:spcPct val="107000"/>
                        </a:lnSpc>
                        <a:spcAft>
                          <a:spcPts val="0"/>
                        </a:spcAft>
                      </a:pPr>
                      <a:r>
                        <a:rPr lang="en-ZA" sz="1400" dirty="0" smtClean="0">
                          <a:effectLst/>
                          <a:latin typeface="Arial" panose="020B0604020202020204" pitchFamily="34" charset="0"/>
                          <a:ea typeface="Calibri" panose="020F0502020204030204" pitchFamily="34" charset="0"/>
                          <a:cs typeface="Times New Roman" panose="02020603050405020304" pitchFamily="18" charset="0"/>
                        </a:rPr>
                        <a:t>Percentage </a:t>
                      </a:r>
                      <a:r>
                        <a:rPr lang="en-ZA" sz="1400" dirty="0">
                          <a:effectLst/>
                          <a:latin typeface="Arial" panose="020B0604020202020204" pitchFamily="34" charset="0"/>
                          <a:ea typeface="Calibri" panose="020F0502020204030204" pitchFamily="34" charset="0"/>
                          <a:cs typeface="Times New Roman" panose="02020603050405020304" pitchFamily="18" charset="0"/>
                        </a:rPr>
                        <a:t>implementation of the HR Implementation Plan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83" marR="57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a:effectLst/>
                          <a:latin typeface="Arial" panose="020B0604020202020204" pitchFamily="34" charset="0"/>
                          <a:ea typeface="Calibri" panose="020F0502020204030204" pitchFamily="34" charset="0"/>
                          <a:cs typeface="Times New Roman" panose="02020603050405020304" pitchFamily="18" charset="0"/>
                        </a:rPr>
                        <a:t>100% implementation of the Annual HR Implementation Plan</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7183" marR="57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a:effectLst/>
                          <a:latin typeface="Arial" panose="020B0604020202020204" pitchFamily="34" charset="0"/>
                          <a:ea typeface="Calibri" panose="020F0502020204030204" pitchFamily="34" charset="0"/>
                          <a:cs typeface="Times New Roman" panose="02020603050405020304" pitchFamily="18" charset="0"/>
                        </a:rPr>
                        <a:t>Approval of implementation on plan for staff Migration and placement strategy</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7183" marR="57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a:effectLst/>
                          <a:latin typeface="Arial" panose="020B0604020202020204" pitchFamily="34" charset="0"/>
                          <a:ea typeface="Calibri" panose="020F0502020204030204" pitchFamily="34" charset="0"/>
                          <a:cs typeface="Times New Roman" panose="02020603050405020304" pitchFamily="18" charset="0"/>
                        </a:rPr>
                        <a:t>Revised Migration Framework document and at a draft stage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7183" marR="57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a:effectLst/>
                          <a:latin typeface="Arial" panose="020B0604020202020204" pitchFamily="34" charset="0"/>
                          <a:ea typeface="Calibri" panose="020F0502020204030204" pitchFamily="34" charset="0"/>
                          <a:cs typeface="Times New Roman" panose="02020603050405020304" pitchFamily="18" charset="0"/>
                        </a:rPr>
                        <a:t>Consultations with internal stakeholders not yet finalised.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7183" marR="57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a:effectLst/>
                          <a:latin typeface="Arial" panose="020B0604020202020204" pitchFamily="34" charset="0"/>
                          <a:ea typeface="Calibri" panose="020F0502020204030204" pitchFamily="34" charset="0"/>
                          <a:cs typeface="Times New Roman" panose="02020603050405020304" pitchFamily="18" charset="0"/>
                        </a:rPr>
                        <a:t>Consultations with stakeholders on the Revised Migration Framework to be concluded in the 4</a:t>
                      </a:r>
                      <a:r>
                        <a:rPr lang="en-ZA" sz="1400" baseline="30000">
                          <a:effectLst/>
                          <a:latin typeface="Arial" panose="020B0604020202020204" pitchFamily="34" charset="0"/>
                          <a:ea typeface="Calibri" panose="020F0502020204030204" pitchFamily="34" charset="0"/>
                          <a:cs typeface="Times New Roman" panose="02020603050405020304" pitchFamily="18" charset="0"/>
                        </a:rPr>
                        <a:t>th</a:t>
                      </a:r>
                      <a:r>
                        <a:rPr lang="en-ZA" sz="1400">
                          <a:effectLst/>
                          <a:latin typeface="Arial" panose="020B0604020202020204" pitchFamily="34" charset="0"/>
                          <a:ea typeface="Calibri" panose="020F0502020204030204" pitchFamily="34" charset="0"/>
                          <a:cs typeface="Times New Roman" panose="02020603050405020304" pitchFamily="18" charset="0"/>
                        </a:rPr>
                        <a:t> quarter.</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7183" marR="57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749550">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83" marR="57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83" marR="57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Conduct Job Evaluation of all requested and targeted jobs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83" marR="57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Job Evaluation exercise not yet undertaken for all requested and targeted jobs.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83" marR="57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Internal capacity not sufficient to conduct Job Evaluation for all requested and targeted jobs. This was due to the unavailability  of the JE system from the DPSA until recently (System available from 1 November 2021 to 30 April 2022)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83" marR="57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An external service provider will be sourced to conduct JE for all requested and targeted jobs.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83" marR="57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70096722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17</a:t>
            </a:fld>
            <a:endParaRPr lang="en-US" altLang="en-US"/>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9" name="Title 7"/>
          <p:cNvSpPr txBox="1">
            <a:spLocks/>
          </p:cNvSpPr>
          <p:nvPr/>
        </p:nvSpPr>
        <p:spPr bwMode="auto">
          <a:xfrm>
            <a:off x="169719" y="153109"/>
            <a:ext cx="8722760" cy="323563"/>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ea typeface="ＭＳ Ｐゴシック" pitchFamily="-108" charset="-128"/>
              </a:rPr>
              <a:t>2.4. Entities Oversight </a:t>
            </a:r>
            <a:endParaRPr lang="en-US" sz="2400" b="1" cap="none" dirty="0">
              <a:ea typeface="ＭＳ Ｐゴシック" pitchFamily="-108" charset="-128"/>
            </a:endParaRPr>
          </a:p>
        </p:txBody>
      </p:sp>
      <p:sp>
        <p:nvSpPr>
          <p:cNvPr id="11" name="Content Placeholder 2"/>
          <p:cNvSpPr>
            <a:spLocks noGrp="1"/>
          </p:cNvSpPr>
          <p:nvPr>
            <p:ph idx="1"/>
          </p:nvPr>
        </p:nvSpPr>
        <p:spPr>
          <a:xfrm>
            <a:off x="169719" y="915109"/>
            <a:ext cx="8866777" cy="4799891"/>
          </a:xfrm>
        </p:spPr>
        <p:txBody>
          <a:bodyPr/>
          <a:lstStyle/>
          <a:p>
            <a:pPr marL="0" indent="0" algn="just">
              <a:spcBef>
                <a:spcPct val="0"/>
              </a:spcBef>
              <a:buNone/>
              <a:defRPr/>
            </a:pPr>
            <a:endParaRPr lang="en-US" sz="1400" dirty="0" smtClean="0"/>
          </a:p>
          <a:p>
            <a:pPr marL="0" indent="0" algn="just">
              <a:spcBef>
                <a:spcPct val="0"/>
              </a:spcBef>
              <a:buNone/>
              <a:defRPr/>
            </a:pPr>
            <a:endParaRPr lang="en-US" sz="1400" dirty="0" smtClean="0"/>
          </a:p>
        </p:txBody>
      </p:sp>
      <p:graphicFrame>
        <p:nvGraphicFramePr>
          <p:cNvPr id="2" name="Table 1"/>
          <p:cNvGraphicFramePr>
            <a:graphicFrameLocks noGrp="1"/>
          </p:cNvGraphicFramePr>
          <p:nvPr>
            <p:extLst>
              <p:ext uri="{D42A27DB-BD31-4B8C-83A1-F6EECF244321}">
                <p14:modId xmlns:p14="http://schemas.microsoft.com/office/powerpoint/2010/main" xmlns="" val="1105600703"/>
              </p:ext>
            </p:extLst>
          </p:nvPr>
        </p:nvGraphicFramePr>
        <p:xfrm>
          <a:off x="169719" y="580077"/>
          <a:ext cx="8722760" cy="5134922"/>
        </p:xfrm>
        <a:graphic>
          <a:graphicData uri="http://schemas.openxmlformats.org/drawingml/2006/table">
            <a:tbl>
              <a:tblPr firstRow="1" firstCol="1" bandRow="1"/>
              <a:tblGrid>
                <a:gridCol w="1331256">
                  <a:extLst>
                    <a:ext uri="{9D8B030D-6E8A-4147-A177-3AD203B41FA5}">
                      <a16:colId xmlns:a16="http://schemas.microsoft.com/office/drawing/2014/main" xmlns="" val="20000"/>
                    </a:ext>
                  </a:extLst>
                </a:gridCol>
                <a:gridCol w="1316338">
                  <a:extLst>
                    <a:ext uri="{9D8B030D-6E8A-4147-A177-3AD203B41FA5}">
                      <a16:colId xmlns:a16="http://schemas.microsoft.com/office/drawing/2014/main" xmlns="" val="20001"/>
                    </a:ext>
                  </a:extLst>
                </a:gridCol>
                <a:gridCol w="1891211">
                  <a:extLst>
                    <a:ext uri="{9D8B030D-6E8A-4147-A177-3AD203B41FA5}">
                      <a16:colId xmlns:a16="http://schemas.microsoft.com/office/drawing/2014/main" xmlns="" val="20002"/>
                    </a:ext>
                  </a:extLst>
                </a:gridCol>
                <a:gridCol w="1351091">
                  <a:extLst>
                    <a:ext uri="{9D8B030D-6E8A-4147-A177-3AD203B41FA5}">
                      <a16:colId xmlns:a16="http://schemas.microsoft.com/office/drawing/2014/main" xmlns="" val="20003"/>
                    </a:ext>
                  </a:extLst>
                </a:gridCol>
                <a:gridCol w="1252421">
                  <a:extLst>
                    <a:ext uri="{9D8B030D-6E8A-4147-A177-3AD203B41FA5}">
                      <a16:colId xmlns:a16="http://schemas.microsoft.com/office/drawing/2014/main" xmlns="" val="20004"/>
                    </a:ext>
                  </a:extLst>
                </a:gridCol>
                <a:gridCol w="1580443">
                  <a:extLst>
                    <a:ext uri="{9D8B030D-6E8A-4147-A177-3AD203B41FA5}">
                      <a16:colId xmlns:a16="http://schemas.microsoft.com/office/drawing/2014/main" xmlns="" val="20005"/>
                    </a:ext>
                  </a:extLst>
                </a:gridCol>
              </a:tblGrid>
              <a:tr h="895002">
                <a:tc>
                  <a:txBody>
                    <a:bodyPr/>
                    <a:lstStyle/>
                    <a:p>
                      <a:pPr>
                        <a:lnSpc>
                          <a:spcPct val="115000"/>
                        </a:lnSpc>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15000"/>
                        </a:lnSpc>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 Quarter 3 Target as per APP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Quarter 1 Output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Quarter 2 Output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Quarter 3 Output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254861">
                <a:tc gridSpan="6">
                  <a:txBody>
                    <a:bodyPr/>
                    <a:lstStyle/>
                    <a:p>
                      <a:pPr algn="ctr">
                        <a:lnSpc>
                          <a:spcPct val="107000"/>
                        </a:lnSpc>
                        <a:spcAft>
                          <a:spcPts val="0"/>
                        </a:spcAft>
                      </a:pP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Chief Directorate: Compliance and Entities Oversight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328353">
                <a:tc>
                  <a:txBody>
                    <a:bodyPr/>
                    <a:lstStyle/>
                    <a:p>
                      <a:pPr>
                        <a:lnSpc>
                          <a:spcPct val="107000"/>
                        </a:lnSpc>
                        <a:spcAft>
                          <a:spcPts val="0"/>
                        </a:spcAft>
                      </a:pPr>
                      <a:r>
                        <a:rPr lang="en-ZA" sz="1400">
                          <a:effectLst/>
                          <a:latin typeface="Arial" panose="020B0604020202020204" pitchFamily="34" charset="0"/>
                          <a:ea typeface="Calibri" panose="020F0502020204030204" pitchFamily="34" charset="0"/>
                          <a:cs typeface="Times New Roman" panose="02020603050405020304" pitchFamily="18" charset="0"/>
                        </a:rPr>
                        <a:t>Percentage  of entities programme performance monitored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100% of entities programme performance monitored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14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100% of entities programme performance monitored (HD A, CSOS, EAAB, NHBRC)</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smtClean="0">
                          <a:effectLst/>
                          <a:latin typeface="Arial" panose="020B0604020202020204" pitchFamily="34" charset="0"/>
                          <a:ea typeface="Calibri" panose="020F0502020204030204" pitchFamily="34" charset="0"/>
                          <a:cs typeface="Times New Roman" panose="02020603050405020304" pitchFamily="18" charset="0"/>
                        </a:rPr>
                        <a:t>100% of entities programme performance monitored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ZA" sz="1400" dirty="0" smtClean="0">
                          <a:effectLst/>
                          <a:latin typeface="Arial" panose="020B0604020202020204" pitchFamily="34" charset="0"/>
                          <a:ea typeface="Calibri" panose="020F0502020204030204" pitchFamily="34" charset="0"/>
                          <a:cs typeface="Times New Roman" panose="02020603050405020304" pitchFamily="18" charset="0"/>
                        </a:rPr>
                        <a:t>100% of entities programme performance monitored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ZA" sz="1400" dirty="0" smtClean="0">
                          <a:effectLst/>
                          <a:latin typeface="Arial" panose="020B0604020202020204" pitchFamily="34" charset="0"/>
                          <a:ea typeface="Calibri" panose="020F0502020204030204" pitchFamily="34" charset="0"/>
                          <a:cs typeface="Times New Roman" panose="02020603050405020304" pitchFamily="18" charset="0"/>
                        </a:rPr>
                        <a:t>100% of entities programme performance monitored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1328353">
                <a:tc>
                  <a:txBody>
                    <a:bodyPr/>
                    <a:lstStyle/>
                    <a:p>
                      <a:pPr>
                        <a:lnSpc>
                          <a:spcPct val="107000"/>
                        </a:lnSpc>
                        <a:spcAft>
                          <a:spcPts val="0"/>
                        </a:spcAft>
                      </a:pPr>
                      <a:r>
                        <a:rPr lang="en-ZA" sz="1400">
                          <a:effectLst/>
                          <a:latin typeface="Arial" panose="020B0604020202020204" pitchFamily="34" charset="0"/>
                          <a:ea typeface="Calibri" panose="020F0502020204030204" pitchFamily="34" charset="0"/>
                          <a:cs typeface="Times New Roman" panose="02020603050405020304" pitchFamily="18" charset="0"/>
                        </a:rPr>
                        <a:t>Percentage  of entities programme performance monitored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100% of entities programme performance monitored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1400"/>
                        </a:spcAft>
                      </a:pPr>
                      <a:r>
                        <a:rPr lang="en-ZA" sz="1400">
                          <a:effectLst/>
                          <a:latin typeface="Arial" panose="020B0604020202020204" pitchFamily="34" charset="0"/>
                          <a:ea typeface="Calibri" panose="020F0502020204030204" pitchFamily="34" charset="0"/>
                          <a:cs typeface="Times New Roman" panose="02020603050405020304" pitchFamily="18" charset="0"/>
                        </a:rPr>
                        <a:t>100% of entities programme performance monitored (SHRA, NHFC)</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smtClean="0">
                          <a:effectLst/>
                          <a:latin typeface="Arial" panose="020B0604020202020204" pitchFamily="34" charset="0"/>
                          <a:ea typeface="Calibri" panose="020F0502020204030204" pitchFamily="34" charset="0"/>
                          <a:cs typeface="Times New Roman" panose="02020603050405020304" pitchFamily="18" charset="0"/>
                        </a:rPr>
                        <a:t>100% of entities programme performance monitored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ZA" sz="1400" dirty="0" smtClean="0">
                          <a:effectLst/>
                          <a:latin typeface="Arial" panose="020B0604020202020204" pitchFamily="34" charset="0"/>
                          <a:ea typeface="Calibri" panose="020F0502020204030204" pitchFamily="34" charset="0"/>
                          <a:cs typeface="Times New Roman" panose="02020603050405020304" pitchFamily="18" charset="0"/>
                        </a:rPr>
                        <a:t>100% of entities programme performance monitored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ZA" sz="1400" dirty="0" smtClean="0">
                          <a:effectLst/>
                          <a:latin typeface="Arial" panose="020B0604020202020204" pitchFamily="34" charset="0"/>
                          <a:ea typeface="Calibri" panose="020F0502020204030204" pitchFamily="34" charset="0"/>
                          <a:cs typeface="Times New Roman" panose="02020603050405020304" pitchFamily="18" charset="0"/>
                        </a:rPr>
                        <a:t>100% of entities programme performance monitored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1328353">
                <a:tc>
                  <a:txBody>
                    <a:bodyPr/>
                    <a:lstStyle/>
                    <a:p>
                      <a:pPr>
                        <a:lnSpc>
                          <a:spcPct val="107000"/>
                        </a:lnSpc>
                        <a:spcAft>
                          <a:spcPts val="0"/>
                        </a:spcAft>
                      </a:pPr>
                      <a:r>
                        <a:rPr lang="en-ZA" sz="1400">
                          <a:effectLst/>
                          <a:latin typeface="Arial" panose="020B0604020202020204" pitchFamily="34" charset="0"/>
                          <a:ea typeface="Calibri" panose="020F0502020204030204" pitchFamily="34" charset="0"/>
                          <a:cs typeface="Times New Roman" panose="02020603050405020304" pitchFamily="18" charset="0"/>
                        </a:rPr>
                        <a:t>Percentage  of entities programme performance monitored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a:effectLst/>
                          <a:latin typeface="Arial" panose="020B0604020202020204" pitchFamily="34" charset="0"/>
                          <a:ea typeface="Calibri" panose="020F0502020204030204" pitchFamily="34" charset="0"/>
                          <a:cs typeface="Times New Roman" panose="02020603050405020304" pitchFamily="18" charset="0"/>
                        </a:rPr>
                        <a:t>100% of entities programme performance monitored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14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100% of entities programme performance monitored (NHFC)</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smtClean="0">
                          <a:effectLst/>
                          <a:latin typeface="Arial" panose="020B0604020202020204" pitchFamily="34" charset="0"/>
                          <a:ea typeface="Calibri" panose="020F0502020204030204" pitchFamily="34" charset="0"/>
                          <a:cs typeface="Times New Roman" panose="02020603050405020304" pitchFamily="18" charset="0"/>
                        </a:rPr>
                        <a:t>100% of entities programme performance monitored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ZA" sz="1400" dirty="0" smtClean="0">
                          <a:effectLst/>
                          <a:latin typeface="Arial" panose="020B0604020202020204" pitchFamily="34" charset="0"/>
                          <a:ea typeface="Calibri" panose="020F0502020204030204" pitchFamily="34" charset="0"/>
                          <a:cs typeface="Times New Roman" panose="02020603050405020304" pitchFamily="18" charset="0"/>
                        </a:rPr>
                        <a:t>100% of entities programme performance monitored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ZA" sz="1400" dirty="0" smtClean="0">
                          <a:effectLst/>
                          <a:latin typeface="Arial" panose="020B0604020202020204" pitchFamily="34" charset="0"/>
                          <a:ea typeface="Calibri" panose="020F0502020204030204" pitchFamily="34" charset="0"/>
                          <a:cs typeface="Times New Roman" panose="02020603050405020304" pitchFamily="18" charset="0"/>
                        </a:rPr>
                        <a:t>100% of entities programme performance monitored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160006854"/>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18</a:t>
            </a:fld>
            <a:endParaRPr lang="en-US" altLang="en-US"/>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9" name="Title 7"/>
          <p:cNvSpPr txBox="1">
            <a:spLocks/>
          </p:cNvSpPr>
          <p:nvPr/>
        </p:nvSpPr>
        <p:spPr bwMode="auto">
          <a:xfrm>
            <a:off x="107504" y="188640"/>
            <a:ext cx="8784977" cy="288032"/>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ea typeface="ＭＳ Ｐゴシック" pitchFamily="-108" charset="-128"/>
              </a:rPr>
              <a:t>Transformation </a:t>
            </a:r>
            <a:endParaRPr lang="en-US" sz="2400" b="1" cap="none" dirty="0">
              <a:ea typeface="ＭＳ Ｐゴシック" pitchFamily="-108" charset="-128"/>
            </a:endParaRPr>
          </a:p>
        </p:txBody>
      </p:sp>
      <p:graphicFrame>
        <p:nvGraphicFramePr>
          <p:cNvPr id="2" name="Table 1"/>
          <p:cNvGraphicFramePr>
            <a:graphicFrameLocks noGrp="1"/>
          </p:cNvGraphicFramePr>
          <p:nvPr>
            <p:extLst>
              <p:ext uri="{D42A27DB-BD31-4B8C-83A1-F6EECF244321}">
                <p14:modId xmlns:p14="http://schemas.microsoft.com/office/powerpoint/2010/main" xmlns="" val="1873343593"/>
              </p:ext>
            </p:extLst>
          </p:nvPr>
        </p:nvGraphicFramePr>
        <p:xfrm>
          <a:off x="123313" y="476672"/>
          <a:ext cx="8769168" cy="5346700"/>
        </p:xfrm>
        <a:graphic>
          <a:graphicData uri="http://schemas.openxmlformats.org/drawingml/2006/table">
            <a:tbl>
              <a:tblPr firstRow="1" firstCol="1" bandRow="1"/>
              <a:tblGrid>
                <a:gridCol w="1601910">
                  <a:extLst>
                    <a:ext uri="{9D8B030D-6E8A-4147-A177-3AD203B41FA5}">
                      <a16:colId xmlns:a16="http://schemas.microsoft.com/office/drawing/2014/main" xmlns="" val="20000"/>
                    </a:ext>
                  </a:extLst>
                </a:gridCol>
                <a:gridCol w="1357396">
                  <a:extLst>
                    <a:ext uri="{9D8B030D-6E8A-4147-A177-3AD203B41FA5}">
                      <a16:colId xmlns:a16="http://schemas.microsoft.com/office/drawing/2014/main" xmlns="" val="20001"/>
                    </a:ext>
                  </a:extLst>
                </a:gridCol>
                <a:gridCol w="1603648">
                  <a:extLst>
                    <a:ext uri="{9D8B030D-6E8A-4147-A177-3AD203B41FA5}">
                      <a16:colId xmlns:a16="http://schemas.microsoft.com/office/drawing/2014/main" xmlns="" val="20002"/>
                    </a:ext>
                  </a:extLst>
                </a:gridCol>
                <a:gridCol w="1358278">
                  <a:extLst>
                    <a:ext uri="{9D8B030D-6E8A-4147-A177-3AD203B41FA5}">
                      <a16:colId xmlns:a16="http://schemas.microsoft.com/office/drawing/2014/main" xmlns="" val="20003"/>
                    </a:ext>
                  </a:extLst>
                </a:gridCol>
                <a:gridCol w="1603648">
                  <a:extLst>
                    <a:ext uri="{9D8B030D-6E8A-4147-A177-3AD203B41FA5}">
                      <a16:colId xmlns:a16="http://schemas.microsoft.com/office/drawing/2014/main" xmlns="" val="20004"/>
                    </a:ext>
                  </a:extLst>
                </a:gridCol>
                <a:gridCol w="1244288">
                  <a:extLst>
                    <a:ext uri="{9D8B030D-6E8A-4147-A177-3AD203B41FA5}">
                      <a16:colId xmlns:a16="http://schemas.microsoft.com/office/drawing/2014/main" xmlns="" val="20005"/>
                    </a:ext>
                  </a:extLst>
                </a:gridCol>
              </a:tblGrid>
              <a:tr h="138457">
                <a:tc>
                  <a:txBody>
                    <a:bodyPr/>
                    <a:lstStyle/>
                    <a:p>
                      <a:pPr>
                        <a:lnSpc>
                          <a:spcPct val="115000"/>
                        </a:lnSpc>
                        <a:spcAft>
                          <a:spcPts val="0"/>
                        </a:spcAft>
                      </a:pPr>
                      <a:r>
                        <a:rPr lang="en-ZA" sz="13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15000"/>
                        </a:lnSpc>
                        <a:spcAft>
                          <a:spcPts val="0"/>
                        </a:spcAft>
                      </a:pPr>
                      <a:r>
                        <a:rPr lang="en-ZA" sz="1300" b="1">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300" b="1">
                          <a:effectLst/>
                          <a:latin typeface="Arial" panose="020B0604020202020204" pitchFamily="34" charset="0"/>
                          <a:ea typeface="Times New Roman" panose="02020603050405020304" pitchFamily="18" charset="0"/>
                          <a:cs typeface="Times New Roman" panose="02020603050405020304" pitchFamily="18" charset="0"/>
                        </a:rPr>
                        <a:t> Quarter 3 Target as per APP</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300" b="1">
                          <a:effectLst/>
                          <a:latin typeface="Arial" panose="020B0604020202020204" pitchFamily="34" charset="0"/>
                          <a:ea typeface="Times New Roman" panose="02020603050405020304" pitchFamily="18" charset="0"/>
                          <a:cs typeface="Times New Roman" panose="02020603050405020304" pitchFamily="18" charset="0"/>
                        </a:rPr>
                        <a:t>Quarter 1 Output</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300" b="1" dirty="0">
                          <a:effectLst/>
                          <a:latin typeface="Arial" panose="020B0604020202020204" pitchFamily="34" charset="0"/>
                          <a:ea typeface="Times New Roman" panose="02020603050405020304" pitchFamily="18" charset="0"/>
                          <a:cs typeface="Times New Roman" panose="02020603050405020304" pitchFamily="18" charset="0"/>
                        </a:rPr>
                        <a:t>Quarter 2 Output</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300" b="1" dirty="0">
                          <a:effectLst/>
                          <a:latin typeface="Arial" panose="020B0604020202020204" pitchFamily="34" charset="0"/>
                          <a:ea typeface="Times New Roman" panose="02020603050405020304" pitchFamily="18" charset="0"/>
                          <a:cs typeface="Times New Roman" panose="02020603050405020304" pitchFamily="18" charset="0"/>
                        </a:rPr>
                        <a:t>Quarter 3 Output</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27692">
                <a:tc gridSpan="6">
                  <a:txBody>
                    <a:bodyPr/>
                    <a:lstStyle/>
                    <a:p>
                      <a:pPr algn="ctr">
                        <a:lnSpc>
                          <a:spcPct val="107000"/>
                        </a:lnSpc>
                        <a:spcAft>
                          <a:spcPts val="0"/>
                        </a:spcAft>
                      </a:pPr>
                      <a:r>
                        <a:rPr lang="en-GB" sz="1300" b="1" dirty="0">
                          <a:effectLst/>
                          <a:latin typeface="Arial" panose="020B0604020202020204" pitchFamily="34" charset="0"/>
                          <a:ea typeface="Times New Roman" panose="02020603050405020304" pitchFamily="18" charset="0"/>
                          <a:cs typeface="Times New Roman" panose="02020603050405020304" pitchFamily="18" charset="0"/>
                        </a:rPr>
                        <a:t>Chief Directorate: Compliance and Entities Oversight</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76914">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Percentage of budget allocated to entities owned by the designated groups </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monitored </a:t>
                      </a:r>
                    </a:p>
                    <a:p>
                      <a:pPr>
                        <a:lnSpc>
                          <a:spcPct val="107000"/>
                        </a:lnSpc>
                        <a:spcAft>
                          <a:spcPts val="0"/>
                        </a:spcAft>
                      </a:pP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(Programme 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40% of budget allocated to entities owned by the designated group monitored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40% of budget allocated to entities owned by the designated group monitored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40% of budget allocated to entities owned by the designated group partially monitored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40% of budget allocated to entities owned by the designated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group partially </a:t>
                      </a:r>
                      <a:r>
                        <a:rPr lang="en-ZA" sz="1300" dirty="0">
                          <a:effectLst/>
                          <a:latin typeface="Arial" panose="020B0604020202020204" pitchFamily="34" charset="0"/>
                          <a:ea typeface="Calibri" panose="020F0502020204030204" pitchFamily="34" charset="0"/>
                          <a:cs typeface="Times New Roman" panose="02020603050405020304" pitchFamily="18" charset="0"/>
                        </a:rPr>
                        <a:t>monitored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40% of budget allocated to entities owned by the designated group partially monitored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276914">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Percentage of budget allocated to entities owned by the designated groups </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monitored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(Programme 3)</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40% of budget allocated to entities owned by the designated group monitored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40% of budget allocated to entities owned by the designated group monitored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40% of budget allocated to entities owned by the designated group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not </a:t>
                      </a:r>
                      <a:r>
                        <a:rPr lang="en-ZA" sz="1300" dirty="0">
                          <a:effectLst/>
                          <a:latin typeface="Arial" panose="020B0604020202020204" pitchFamily="34" charset="0"/>
                          <a:ea typeface="Calibri" panose="020F0502020204030204" pitchFamily="34" charset="0"/>
                          <a:cs typeface="Times New Roman" panose="02020603050405020304" pitchFamily="18" charset="0"/>
                        </a:rPr>
                        <a:t>monitored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40% of budget allocated to entities owned by the designated group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not </a:t>
                      </a:r>
                      <a:r>
                        <a:rPr lang="en-ZA" sz="1300" dirty="0">
                          <a:effectLst/>
                          <a:latin typeface="Arial" panose="020B0604020202020204" pitchFamily="34" charset="0"/>
                          <a:ea typeface="Calibri" panose="020F0502020204030204" pitchFamily="34" charset="0"/>
                          <a:cs typeface="Times New Roman" panose="02020603050405020304" pitchFamily="18" charset="0"/>
                        </a:rPr>
                        <a:t>monitored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40% of budget allocated to entities owned by the designated group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not </a:t>
                      </a:r>
                      <a:r>
                        <a:rPr lang="en-ZA" sz="1300" dirty="0">
                          <a:effectLst/>
                          <a:latin typeface="Arial" panose="020B0604020202020204" pitchFamily="34" charset="0"/>
                          <a:ea typeface="Calibri" panose="020F0502020204030204" pitchFamily="34" charset="0"/>
                          <a:cs typeface="Times New Roman" panose="02020603050405020304" pitchFamily="18" charset="0"/>
                        </a:rPr>
                        <a:t>monitored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276914">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Percentage of budget allocated to entities owned by the designated groups </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monitored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(Programme 4)</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40% of budget allocated to entities owned by the designated group monitored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40% of budget allocated to entities owned by the designated group monitored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40% of budget allocated to entities owned by the designated group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not </a:t>
                      </a:r>
                      <a:r>
                        <a:rPr lang="en-ZA" sz="1300" dirty="0">
                          <a:effectLst/>
                          <a:latin typeface="Arial" panose="020B0604020202020204" pitchFamily="34" charset="0"/>
                          <a:ea typeface="Calibri" panose="020F0502020204030204" pitchFamily="34" charset="0"/>
                          <a:cs typeface="Times New Roman" panose="02020603050405020304" pitchFamily="18" charset="0"/>
                        </a:rPr>
                        <a:t>monitored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40% of budget allocated to entities owned by the designated group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not </a:t>
                      </a:r>
                      <a:r>
                        <a:rPr lang="en-ZA" sz="1300" dirty="0">
                          <a:effectLst/>
                          <a:latin typeface="Arial" panose="020B0604020202020204" pitchFamily="34" charset="0"/>
                          <a:ea typeface="Calibri" panose="020F0502020204030204" pitchFamily="34" charset="0"/>
                          <a:cs typeface="Times New Roman" panose="02020603050405020304" pitchFamily="18" charset="0"/>
                        </a:rPr>
                        <a:t>monitored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40% of budget allocated to entities owned by the designated group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not </a:t>
                      </a:r>
                      <a:r>
                        <a:rPr lang="en-ZA" sz="1300" dirty="0">
                          <a:effectLst/>
                          <a:latin typeface="Arial" panose="020B0604020202020204" pitchFamily="34" charset="0"/>
                          <a:ea typeface="Calibri" panose="020F0502020204030204" pitchFamily="34" charset="0"/>
                          <a:cs typeface="Times New Roman" panose="02020603050405020304" pitchFamily="18" charset="0"/>
                        </a:rPr>
                        <a:t>monitored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406570668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19</a:t>
            </a:fld>
            <a:endParaRPr lang="en-US" altLang="en-US"/>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9" name="Title 7"/>
          <p:cNvSpPr txBox="1">
            <a:spLocks/>
          </p:cNvSpPr>
          <p:nvPr/>
        </p:nvSpPr>
        <p:spPr bwMode="auto">
          <a:xfrm>
            <a:off x="169718" y="44625"/>
            <a:ext cx="8794769" cy="432048"/>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ea typeface="ＭＳ Ｐゴシック" pitchFamily="-108" charset="-128"/>
              </a:rPr>
              <a:t>Technical Capacity </a:t>
            </a:r>
            <a:endParaRPr lang="en-US" sz="2400" b="1" cap="none" dirty="0">
              <a:ea typeface="ＭＳ Ｐゴシック" pitchFamily="-108" charset="-128"/>
            </a:endParaRPr>
          </a:p>
        </p:txBody>
      </p:sp>
      <p:graphicFrame>
        <p:nvGraphicFramePr>
          <p:cNvPr id="2" name="Table 1"/>
          <p:cNvGraphicFramePr>
            <a:graphicFrameLocks noGrp="1"/>
          </p:cNvGraphicFramePr>
          <p:nvPr>
            <p:extLst>
              <p:ext uri="{D42A27DB-BD31-4B8C-83A1-F6EECF244321}">
                <p14:modId xmlns:p14="http://schemas.microsoft.com/office/powerpoint/2010/main" xmlns="" val="2836964722"/>
              </p:ext>
            </p:extLst>
          </p:nvPr>
        </p:nvGraphicFramePr>
        <p:xfrm>
          <a:off x="184092" y="483568"/>
          <a:ext cx="8780396" cy="5349875"/>
        </p:xfrm>
        <a:graphic>
          <a:graphicData uri="http://schemas.openxmlformats.org/drawingml/2006/table">
            <a:tbl>
              <a:tblPr firstRow="1" firstCol="1" bandRow="1"/>
              <a:tblGrid>
                <a:gridCol w="1936605">
                  <a:extLst>
                    <a:ext uri="{9D8B030D-6E8A-4147-A177-3AD203B41FA5}">
                      <a16:colId xmlns:a16="http://schemas.microsoft.com/office/drawing/2014/main" xmlns="" val="20000"/>
                    </a:ext>
                  </a:extLst>
                </a:gridCol>
                <a:gridCol w="1463361">
                  <a:extLst>
                    <a:ext uri="{9D8B030D-6E8A-4147-A177-3AD203B41FA5}">
                      <a16:colId xmlns:a16="http://schemas.microsoft.com/office/drawing/2014/main" xmlns="" val="20001"/>
                    </a:ext>
                  </a:extLst>
                </a:gridCol>
                <a:gridCol w="1403591">
                  <a:extLst>
                    <a:ext uri="{9D8B030D-6E8A-4147-A177-3AD203B41FA5}">
                      <a16:colId xmlns:a16="http://schemas.microsoft.com/office/drawing/2014/main" xmlns="" val="20002"/>
                    </a:ext>
                  </a:extLst>
                </a:gridCol>
                <a:gridCol w="1286624">
                  <a:extLst>
                    <a:ext uri="{9D8B030D-6E8A-4147-A177-3AD203B41FA5}">
                      <a16:colId xmlns:a16="http://schemas.microsoft.com/office/drawing/2014/main" xmlns="" val="20003"/>
                    </a:ext>
                  </a:extLst>
                </a:gridCol>
                <a:gridCol w="1234540">
                  <a:extLst>
                    <a:ext uri="{9D8B030D-6E8A-4147-A177-3AD203B41FA5}">
                      <a16:colId xmlns:a16="http://schemas.microsoft.com/office/drawing/2014/main" xmlns="" val="20004"/>
                    </a:ext>
                  </a:extLst>
                </a:gridCol>
                <a:gridCol w="1455675">
                  <a:extLst>
                    <a:ext uri="{9D8B030D-6E8A-4147-A177-3AD203B41FA5}">
                      <a16:colId xmlns:a16="http://schemas.microsoft.com/office/drawing/2014/main" xmlns="" val="20005"/>
                    </a:ext>
                  </a:extLst>
                </a:gridCol>
              </a:tblGrid>
              <a:tr h="138457">
                <a:tc>
                  <a:txBody>
                    <a:bodyPr/>
                    <a:lstStyle/>
                    <a:p>
                      <a:pPr>
                        <a:lnSpc>
                          <a:spcPct val="115000"/>
                        </a:lnSpc>
                        <a:spcAft>
                          <a:spcPts val="0"/>
                        </a:spcAft>
                      </a:pPr>
                      <a:r>
                        <a:rPr lang="en-ZA" sz="13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15000"/>
                        </a:lnSpc>
                        <a:spcAft>
                          <a:spcPts val="0"/>
                        </a:spcAft>
                      </a:pPr>
                      <a:r>
                        <a:rPr lang="en-ZA" sz="1300" b="1" dirty="0">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300" b="1" dirty="0">
                          <a:effectLst/>
                          <a:latin typeface="Arial" panose="020B0604020202020204" pitchFamily="34" charset="0"/>
                          <a:ea typeface="Times New Roman" panose="02020603050405020304" pitchFamily="18" charset="0"/>
                          <a:cs typeface="Times New Roman" panose="02020603050405020304" pitchFamily="18" charset="0"/>
                        </a:rPr>
                        <a:t> Quarter 3 Target as per APP</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300" b="1" dirty="0">
                          <a:effectLst/>
                          <a:latin typeface="Arial" panose="020B0604020202020204" pitchFamily="34" charset="0"/>
                          <a:ea typeface="Times New Roman" panose="02020603050405020304" pitchFamily="18" charset="0"/>
                          <a:cs typeface="Times New Roman" panose="02020603050405020304" pitchFamily="18" charset="0"/>
                        </a:rPr>
                        <a:t>Quarter 1 Output</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300" b="1" dirty="0">
                          <a:effectLst/>
                          <a:latin typeface="Arial" panose="020B0604020202020204" pitchFamily="34" charset="0"/>
                          <a:ea typeface="Times New Roman" panose="02020603050405020304" pitchFamily="18" charset="0"/>
                          <a:cs typeface="Times New Roman" panose="02020603050405020304" pitchFamily="18" charset="0"/>
                        </a:rPr>
                        <a:t>Quarter 2 Output</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300" b="1" dirty="0">
                          <a:effectLst/>
                          <a:latin typeface="Arial" panose="020B0604020202020204" pitchFamily="34" charset="0"/>
                          <a:ea typeface="Times New Roman" panose="02020603050405020304" pitchFamily="18" charset="0"/>
                          <a:cs typeface="Times New Roman" panose="02020603050405020304" pitchFamily="18" charset="0"/>
                        </a:rPr>
                        <a:t>Quarter 3 Output</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55384">
                <a:tc gridSpan="6">
                  <a:txBody>
                    <a:bodyPr/>
                    <a:lstStyle/>
                    <a:p>
                      <a:pPr algn="ctr">
                        <a:lnSpc>
                          <a:spcPct val="107000"/>
                        </a:lnSpc>
                        <a:spcAft>
                          <a:spcPts val="0"/>
                        </a:spcAft>
                      </a:pPr>
                      <a:r>
                        <a:rPr lang="en-GB" sz="1300" b="1" dirty="0">
                          <a:effectLst/>
                          <a:latin typeface="Arial" panose="020B0604020202020204" pitchFamily="34" charset="0"/>
                          <a:ea typeface="Times New Roman" panose="02020603050405020304" pitchFamily="18" charset="0"/>
                          <a:cs typeface="Times New Roman" panose="02020603050405020304" pitchFamily="18" charset="0"/>
                        </a:rPr>
                        <a:t>Chief Directorate: IGR and Capacity Assembly</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49223">
                <a:tc>
                  <a:txBody>
                    <a:bodyPr/>
                    <a:lstStyle/>
                    <a:p>
                      <a:pPr>
                        <a:lnSpc>
                          <a:spcPct val="107000"/>
                        </a:lnSpc>
                        <a:spcAft>
                          <a:spcPts val="0"/>
                        </a:spcAft>
                      </a:pP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 </a:t>
                      </a:r>
                      <a:r>
                        <a:rPr lang="en-ZA" sz="1300" dirty="0">
                          <a:effectLst/>
                          <a:latin typeface="Arial" panose="020B0604020202020204" pitchFamily="34" charset="0"/>
                          <a:ea typeface="Calibri" panose="020F0502020204030204" pitchFamily="34" charset="0"/>
                          <a:cs typeface="Times New Roman" panose="02020603050405020304" pitchFamily="18" charset="0"/>
                        </a:rPr>
                        <a:t>implementation of the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HS Capacity  </a:t>
                      </a:r>
                      <a:r>
                        <a:rPr lang="en-ZA" sz="1300" dirty="0">
                          <a:effectLst/>
                          <a:latin typeface="Arial" panose="020B0604020202020204" pitchFamily="34" charset="0"/>
                          <a:ea typeface="Calibri" panose="020F0502020204030204" pitchFamily="34" charset="0"/>
                          <a:cs typeface="Times New Roman" panose="02020603050405020304" pitchFamily="18" charset="0"/>
                        </a:rPr>
                        <a:t>Programme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-IHSPDP</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100% implementation of the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HS </a:t>
                      </a:r>
                      <a:r>
                        <a:rPr lang="en-ZA" sz="1300" dirty="0">
                          <a:effectLst/>
                          <a:latin typeface="Arial" panose="020B0604020202020204" pitchFamily="34" charset="0"/>
                          <a:ea typeface="Calibri" panose="020F0502020204030204" pitchFamily="34" charset="0"/>
                          <a:cs typeface="Times New Roman" panose="02020603050405020304" pitchFamily="18" charset="0"/>
                        </a:rPr>
                        <a:t>Capacity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programme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100% implementation of the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HS Capacity programme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75% implementation of the HS Capacity programme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0% implementation of the HS Capacity programme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0% implementation of the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HS Capacity </a:t>
                      </a:r>
                      <a:r>
                        <a:rPr lang="en-ZA" sz="1300" dirty="0">
                          <a:effectLst/>
                          <a:latin typeface="Arial" panose="020B0604020202020204" pitchFamily="34" charset="0"/>
                          <a:ea typeface="Calibri" panose="020F0502020204030204" pitchFamily="34" charset="0"/>
                          <a:cs typeface="Times New Roman" panose="02020603050405020304" pitchFamily="18" charset="0"/>
                        </a:rPr>
                        <a:t>programme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193840">
                <a:tc>
                  <a:txBody>
                    <a:bodyPr/>
                    <a:lstStyle/>
                    <a:p>
                      <a:pPr>
                        <a:lnSpc>
                          <a:spcPct val="107000"/>
                        </a:lnSpc>
                        <a:spcAft>
                          <a:spcPts val="0"/>
                        </a:spcAft>
                      </a:pP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 </a:t>
                      </a:r>
                      <a:r>
                        <a:rPr lang="en-ZA" sz="1300" dirty="0">
                          <a:effectLst/>
                          <a:latin typeface="Arial" panose="020B0604020202020204" pitchFamily="34" charset="0"/>
                          <a:ea typeface="Calibri" panose="020F0502020204030204" pitchFamily="34" charset="0"/>
                          <a:cs typeface="Times New Roman" panose="02020603050405020304" pitchFamily="18" charset="0"/>
                        </a:rPr>
                        <a:t>implementation of the UISP Capacity Assembly Programme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100% implementation of the UISP Capacity Assembly Programme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100% implementation of the UISP Capacity Assembly Programme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75% implementation of the HS Capacity programme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0% implementation of the HS Capacity programme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0% implementation of the UISP Capacity Assembly Programme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359989">
                <a:tc>
                  <a:txBody>
                    <a:bodyPr/>
                    <a:lstStyle/>
                    <a:p>
                      <a:pPr>
                        <a:lnSpc>
                          <a:spcPct val="107000"/>
                        </a:lnSpc>
                        <a:spcAft>
                          <a:spcPts val="0"/>
                        </a:spcAft>
                      </a:pP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a:t>
                      </a:r>
                      <a:r>
                        <a:rPr lang="en-ZA" sz="1300" baseline="0" dirty="0" smtClean="0">
                          <a:effectLst/>
                          <a:latin typeface="Arial" panose="020B0604020202020204" pitchFamily="34" charset="0"/>
                          <a:ea typeface="Calibri" panose="020F0502020204030204" pitchFamily="34" charset="0"/>
                          <a:cs typeface="Times New Roman" panose="02020603050405020304" pitchFamily="18" charset="0"/>
                        </a:rPr>
                        <a:t>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implementation </a:t>
                      </a:r>
                      <a:r>
                        <a:rPr lang="en-ZA" sz="1300" dirty="0">
                          <a:effectLst/>
                          <a:latin typeface="Arial" panose="020B0604020202020204" pitchFamily="34" charset="0"/>
                          <a:ea typeface="Calibri" panose="020F0502020204030204" pitchFamily="34" charset="0"/>
                          <a:cs typeface="Times New Roman" panose="02020603050405020304" pitchFamily="18" charset="0"/>
                        </a:rPr>
                        <a:t>of the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HS </a:t>
                      </a:r>
                      <a:r>
                        <a:rPr lang="en-ZA" sz="1300" dirty="0">
                          <a:effectLst/>
                          <a:latin typeface="Arial" panose="020B0604020202020204" pitchFamily="34" charset="0"/>
                          <a:ea typeface="Calibri" panose="020F0502020204030204" pitchFamily="34" charset="0"/>
                          <a:cs typeface="Times New Roman" panose="02020603050405020304" pitchFamily="18" charset="0"/>
                        </a:rPr>
                        <a:t>Capacity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programme -Rental &amp; Social</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100% implementation of the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HS Capacity </a:t>
                      </a:r>
                      <a:r>
                        <a:rPr lang="en-ZA" sz="1300" dirty="0">
                          <a:effectLst/>
                          <a:latin typeface="Arial" panose="020B0604020202020204" pitchFamily="34" charset="0"/>
                          <a:ea typeface="Calibri" panose="020F0502020204030204" pitchFamily="34" charset="0"/>
                          <a:cs typeface="Times New Roman" panose="02020603050405020304" pitchFamily="18" charset="0"/>
                        </a:rPr>
                        <a:t>Programme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100% implementation of the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HS </a:t>
                      </a:r>
                      <a:r>
                        <a:rPr lang="en-ZA" sz="1300" dirty="0">
                          <a:effectLst/>
                          <a:latin typeface="Arial" panose="020B0604020202020204" pitchFamily="34" charset="0"/>
                          <a:ea typeface="Calibri" panose="020F0502020204030204" pitchFamily="34" charset="0"/>
                          <a:cs typeface="Times New Roman" panose="02020603050405020304" pitchFamily="18" charset="0"/>
                        </a:rPr>
                        <a:t>Capacity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Programme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75% implementation of the HS Capacity programme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0% implementation of the HS Capacity programme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0% implementation of the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HS Capacity </a:t>
                      </a:r>
                      <a:r>
                        <a:rPr lang="en-ZA" sz="1300" dirty="0">
                          <a:effectLst/>
                          <a:latin typeface="Arial" panose="020B0604020202020204" pitchFamily="34" charset="0"/>
                          <a:ea typeface="Calibri" panose="020F0502020204030204" pitchFamily="34" charset="0"/>
                          <a:cs typeface="Times New Roman" panose="02020603050405020304" pitchFamily="18" charset="0"/>
                        </a:rPr>
                        <a:t>Programme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r h="332297">
                <a:tc>
                  <a:txBody>
                    <a:bodyPr/>
                    <a:lstStyle/>
                    <a:p>
                      <a:pPr>
                        <a:lnSpc>
                          <a:spcPct val="107000"/>
                        </a:lnSpc>
                        <a:spcAft>
                          <a:spcPts val="0"/>
                        </a:spcAft>
                      </a:pP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 </a:t>
                      </a:r>
                      <a:r>
                        <a:rPr lang="en-ZA" sz="1300" dirty="0">
                          <a:effectLst/>
                          <a:latin typeface="Arial" panose="020B0604020202020204" pitchFamily="34" charset="0"/>
                          <a:ea typeface="Calibri" panose="020F0502020204030204" pitchFamily="34" charset="0"/>
                          <a:cs typeface="Times New Roman" panose="02020603050405020304" pitchFamily="18" charset="0"/>
                        </a:rPr>
                        <a:t>implementation of the Human Settlements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Capacity Programme - Affordable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100% implementation of the Human Settlements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Capacity </a:t>
                      </a:r>
                      <a:r>
                        <a:rPr lang="en-ZA" sz="1300" dirty="0">
                          <a:effectLst/>
                          <a:latin typeface="Arial" panose="020B0604020202020204" pitchFamily="34" charset="0"/>
                          <a:ea typeface="Calibri" panose="020F0502020204030204" pitchFamily="34" charset="0"/>
                          <a:cs typeface="Times New Roman" panose="02020603050405020304" pitchFamily="18" charset="0"/>
                        </a:rPr>
                        <a:t>Programme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Affordable)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100% implementation of the Human Settlements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Capacity </a:t>
                      </a:r>
                      <a:r>
                        <a:rPr lang="en-ZA" sz="1300" dirty="0">
                          <a:effectLst/>
                          <a:latin typeface="Arial" panose="020B0604020202020204" pitchFamily="34" charset="0"/>
                          <a:ea typeface="Calibri" panose="020F0502020204030204" pitchFamily="34" charset="0"/>
                          <a:cs typeface="Times New Roman" panose="02020603050405020304" pitchFamily="18" charset="0"/>
                        </a:rPr>
                        <a:t>Programme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Affordable)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75% implementation of the HS Capacity programme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0% implementation of the HS Capacity programme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0% implementation of the Human Settlements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Capacity </a:t>
                      </a:r>
                      <a:r>
                        <a:rPr lang="en-ZA" sz="1300" dirty="0">
                          <a:effectLst/>
                          <a:latin typeface="Arial" panose="020B0604020202020204" pitchFamily="34" charset="0"/>
                          <a:ea typeface="Calibri" panose="020F0502020204030204" pitchFamily="34" charset="0"/>
                          <a:cs typeface="Times New Roman" panose="02020603050405020304" pitchFamily="18" charset="0"/>
                        </a:rPr>
                        <a:t>Programme (</a:t>
                      </a:r>
                      <a:r>
                        <a:rPr lang="en-ZA" sz="1300" dirty="0" smtClean="0">
                          <a:effectLst/>
                          <a:latin typeface="Arial" panose="020B0604020202020204" pitchFamily="34" charset="0"/>
                          <a:ea typeface="Calibri" panose="020F0502020204030204" pitchFamily="34" charset="0"/>
                          <a:cs typeface="Times New Roman" panose="02020603050405020304" pitchFamily="18" charset="0"/>
                        </a:rPr>
                        <a:t>Affordable)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31361966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2</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9" name="Title 7"/>
          <p:cNvSpPr txBox="1">
            <a:spLocks/>
          </p:cNvSpPr>
          <p:nvPr/>
        </p:nvSpPr>
        <p:spPr bwMode="auto">
          <a:xfrm>
            <a:off x="539552" y="246494"/>
            <a:ext cx="8147248" cy="762000"/>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smtClean="0">
                <a:ea typeface="ＭＳ Ｐゴシック" pitchFamily="-108" charset="-128"/>
              </a:rPr>
              <a:t>1.  PURPOSE</a:t>
            </a:r>
            <a:endParaRPr lang="en-US" sz="2400" b="1" cap="none" dirty="0">
              <a:ea typeface="ＭＳ Ｐゴシック" pitchFamily="-108" charset="-128"/>
            </a:endParaRPr>
          </a:p>
        </p:txBody>
      </p:sp>
      <p:sp>
        <p:nvSpPr>
          <p:cNvPr id="11" name="Content Placeholder 2"/>
          <p:cNvSpPr>
            <a:spLocks noGrp="1"/>
          </p:cNvSpPr>
          <p:nvPr>
            <p:ph idx="1"/>
          </p:nvPr>
        </p:nvSpPr>
        <p:spPr/>
        <p:txBody>
          <a:bodyPr/>
          <a:lstStyle/>
          <a:p>
            <a:pPr marL="0" lvl="0" indent="0" algn="just">
              <a:spcBef>
                <a:spcPct val="0"/>
              </a:spcBef>
              <a:buNone/>
              <a:defRPr/>
            </a:pPr>
            <a:r>
              <a:rPr lang="en-ZA" altLang="en-US" sz="2000" dirty="0">
                <a:solidFill>
                  <a:prstClr val="black"/>
                </a:solidFill>
                <a:latin typeface="Arial" pitchFamily="34" charset="0"/>
                <a:ea typeface="MS PGothic" panose="020B0600070205080204" pitchFamily="34" charset="-128"/>
              </a:rPr>
              <a:t>To report to the </a:t>
            </a:r>
            <a:r>
              <a:rPr lang="en-ZA" altLang="en-US" sz="2000" dirty="0" smtClean="0">
                <a:solidFill>
                  <a:prstClr val="black"/>
                </a:solidFill>
                <a:latin typeface="Arial" pitchFamily="34" charset="0"/>
                <a:ea typeface="MS PGothic" panose="020B0600070205080204" pitchFamily="34" charset="-128"/>
              </a:rPr>
              <a:t>Portfolio Committee on Human Settlements on the performance of the Department </a:t>
            </a:r>
            <a:r>
              <a:rPr lang="en-ZA" altLang="en-US" sz="2000" dirty="0">
                <a:solidFill>
                  <a:prstClr val="black"/>
                </a:solidFill>
                <a:latin typeface="Arial" pitchFamily="34" charset="0"/>
                <a:ea typeface="MS PGothic" panose="020B0600070205080204" pitchFamily="34" charset="-128"/>
              </a:rPr>
              <a:t>for the </a:t>
            </a:r>
            <a:r>
              <a:rPr lang="en-ZA" altLang="en-US" sz="2000" dirty="0" smtClean="0">
                <a:solidFill>
                  <a:prstClr val="black"/>
                </a:solidFill>
                <a:latin typeface="Arial" pitchFamily="34" charset="0"/>
                <a:ea typeface="MS PGothic" panose="020B0600070205080204" pitchFamily="34" charset="-128"/>
              </a:rPr>
              <a:t>performance reporting period, October – December 2021</a:t>
            </a:r>
            <a:endParaRPr lang="en-US" sz="2000" dirty="0">
              <a:solidFill>
                <a:prstClr val="black"/>
              </a:solidFill>
              <a:latin typeface="Arial Narrow" pitchFamily="34" charset="0"/>
              <a:ea typeface="ＭＳ Ｐゴシック" pitchFamily="34" charset="-128"/>
            </a:endParaRPr>
          </a:p>
          <a:p>
            <a:endParaRPr lang="en-ZA" dirty="0"/>
          </a:p>
        </p:txBody>
      </p:sp>
    </p:spTree>
    <p:extLst>
      <p:ext uri="{BB962C8B-B14F-4D97-AF65-F5344CB8AC3E}">
        <p14:creationId xmlns:p14="http://schemas.microsoft.com/office/powerpoint/2010/main" xmlns="" val="302380280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20</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9" name="Title 7"/>
          <p:cNvSpPr txBox="1">
            <a:spLocks/>
          </p:cNvSpPr>
          <p:nvPr/>
        </p:nvSpPr>
        <p:spPr bwMode="auto">
          <a:xfrm>
            <a:off x="169719" y="153109"/>
            <a:ext cx="8650752" cy="539587"/>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a:ea typeface="ＭＳ Ｐゴシック" pitchFamily="-108" charset="-128"/>
              </a:rPr>
              <a:t> </a:t>
            </a:r>
            <a:r>
              <a:rPr lang="en-US" sz="2400" b="1" cap="none" dirty="0" smtClean="0">
                <a:ea typeface="ＭＳ Ｐゴシック" pitchFamily="-108" charset="-128"/>
              </a:rPr>
              <a:t>       </a:t>
            </a:r>
            <a:r>
              <a:rPr lang="en-US" sz="2400" b="1" cap="none" dirty="0" err="1" smtClean="0">
                <a:ea typeface="ＭＳ Ｐゴシック" pitchFamily="-108" charset="-128"/>
              </a:rPr>
              <a:t>Programme</a:t>
            </a:r>
            <a:r>
              <a:rPr lang="en-US" sz="2400" b="1" cap="none" dirty="0" smtClean="0">
                <a:ea typeface="ＭＳ Ｐゴシック" pitchFamily="-108" charset="-128"/>
              </a:rPr>
              <a:t> Monitoring and Evaluation </a:t>
            </a:r>
            <a:endParaRPr lang="en-US" sz="2400" b="1" cap="none" dirty="0">
              <a:ea typeface="ＭＳ Ｐゴシック" pitchFamily="-108" charset="-128"/>
            </a:endParaRPr>
          </a:p>
        </p:txBody>
      </p:sp>
      <p:sp>
        <p:nvSpPr>
          <p:cNvPr id="11" name="Content Placeholder 2"/>
          <p:cNvSpPr>
            <a:spLocks noGrp="1"/>
          </p:cNvSpPr>
          <p:nvPr>
            <p:ph idx="1"/>
          </p:nvPr>
        </p:nvSpPr>
        <p:spPr>
          <a:xfrm>
            <a:off x="169719" y="915109"/>
            <a:ext cx="8866777" cy="4799891"/>
          </a:xfrm>
        </p:spPr>
        <p:txBody>
          <a:bodyPr/>
          <a:lstStyle/>
          <a:p>
            <a:pPr marL="0" indent="0" algn="just">
              <a:spcBef>
                <a:spcPct val="0"/>
              </a:spcBef>
              <a:buNone/>
              <a:defRPr/>
            </a:pPr>
            <a:endParaRPr lang="en-US" sz="1400" dirty="0" smtClean="0"/>
          </a:p>
          <a:p>
            <a:pPr marL="0" indent="0" algn="just">
              <a:spcBef>
                <a:spcPct val="0"/>
              </a:spcBef>
              <a:buNone/>
              <a:defRPr/>
            </a:pPr>
            <a:endParaRPr lang="en-US" sz="1400" dirty="0" smtClean="0"/>
          </a:p>
        </p:txBody>
      </p:sp>
      <p:graphicFrame>
        <p:nvGraphicFramePr>
          <p:cNvPr id="2" name="Table 1"/>
          <p:cNvGraphicFramePr>
            <a:graphicFrameLocks noGrp="1"/>
          </p:cNvGraphicFramePr>
          <p:nvPr>
            <p:extLst>
              <p:ext uri="{D42A27DB-BD31-4B8C-83A1-F6EECF244321}">
                <p14:modId xmlns:p14="http://schemas.microsoft.com/office/powerpoint/2010/main" xmlns="" val="1007755816"/>
              </p:ext>
            </p:extLst>
          </p:nvPr>
        </p:nvGraphicFramePr>
        <p:xfrm>
          <a:off x="143112" y="692696"/>
          <a:ext cx="8677359" cy="5112568"/>
        </p:xfrm>
        <a:graphic>
          <a:graphicData uri="http://schemas.openxmlformats.org/drawingml/2006/table">
            <a:tbl>
              <a:tblPr firstRow="1" firstCol="1" bandRow="1"/>
              <a:tblGrid>
                <a:gridCol w="1741759">
                  <a:extLst>
                    <a:ext uri="{9D8B030D-6E8A-4147-A177-3AD203B41FA5}">
                      <a16:colId xmlns:a16="http://schemas.microsoft.com/office/drawing/2014/main" xmlns="" val="20000"/>
                    </a:ext>
                  </a:extLst>
                </a:gridCol>
                <a:gridCol w="1618306">
                  <a:extLst>
                    <a:ext uri="{9D8B030D-6E8A-4147-A177-3AD203B41FA5}">
                      <a16:colId xmlns:a16="http://schemas.microsoft.com/office/drawing/2014/main" xmlns="" val="20001"/>
                    </a:ext>
                  </a:extLst>
                </a:gridCol>
                <a:gridCol w="1387120">
                  <a:extLst>
                    <a:ext uri="{9D8B030D-6E8A-4147-A177-3AD203B41FA5}">
                      <a16:colId xmlns:a16="http://schemas.microsoft.com/office/drawing/2014/main" xmlns="" val="20002"/>
                    </a:ext>
                  </a:extLst>
                </a:gridCol>
                <a:gridCol w="1271527">
                  <a:extLst>
                    <a:ext uri="{9D8B030D-6E8A-4147-A177-3AD203B41FA5}">
                      <a16:colId xmlns:a16="http://schemas.microsoft.com/office/drawing/2014/main" xmlns="" val="20003"/>
                    </a:ext>
                  </a:extLst>
                </a:gridCol>
                <a:gridCol w="1220053">
                  <a:extLst>
                    <a:ext uri="{9D8B030D-6E8A-4147-A177-3AD203B41FA5}">
                      <a16:colId xmlns:a16="http://schemas.microsoft.com/office/drawing/2014/main" xmlns="" val="20004"/>
                    </a:ext>
                  </a:extLst>
                </a:gridCol>
                <a:gridCol w="1438594">
                  <a:extLst>
                    <a:ext uri="{9D8B030D-6E8A-4147-A177-3AD203B41FA5}">
                      <a16:colId xmlns:a16="http://schemas.microsoft.com/office/drawing/2014/main" xmlns="" val="20005"/>
                    </a:ext>
                  </a:extLst>
                </a:gridCol>
              </a:tblGrid>
              <a:tr h="795938">
                <a:tc>
                  <a:txBody>
                    <a:bodyPr/>
                    <a:lstStyle/>
                    <a:p>
                      <a:pPr>
                        <a:lnSpc>
                          <a:spcPct val="115000"/>
                        </a:lnSpc>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15000"/>
                        </a:lnSpc>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 Quarter 3 Target as per APP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Quarter 1 Output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Quarter 2 Output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Quarter 3 Output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526096">
                <a:tc gridSpan="6">
                  <a:txBody>
                    <a:bodyPr/>
                    <a:lstStyle/>
                    <a:p>
                      <a:pPr algn="ctr">
                        <a:lnSpc>
                          <a:spcPct val="107000"/>
                        </a:lnSpc>
                        <a:spcAft>
                          <a:spcPts val="0"/>
                        </a:spcAft>
                      </a:pP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Chief Directorate: Sector Information Management System (IMS) and Performance Monitoring and Evaluation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513211">
                <a:tc>
                  <a:txBody>
                    <a:bodyPr/>
                    <a:lstStyle/>
                    <a:p>
                      <a:pPr>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Percentage of projects under implementation monitored </a:t>
                      </a:r>
                      <a:b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HSDG, USDG and TRG)</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of projects under implementation monitored </a:t>
                      </a:r>
                      <a:b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of projects under implementation monitored </a:t>
                      </a:r>
                      <a:b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100% of projects under implementation monitored </a:t>
                      </a:r>
                      <a:endPar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100% of projects under implementation monitored </a:t>
                      </a:r>
                      <a:endPar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GB"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projects under implementation monitored </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1513211">
                <a:tc>
                  <a:txBody>
                    <a:bodyPr/>
                    <a:lstStyle/>
                    <a:p>
                      <a:pPr>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Percentage of  projects under implementation monitored (UISP)</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of projects under implementation monitored </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of projects under implementation monitored </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of projects under implementation monitored </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GB"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of projects under implementation monitored </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spcAft>
                          <a:spcPts val="0"/>
                        </a:spcAft>
                      </a:pPr>
                      <a:r>
                        <a:rPr lang="en-GB"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projects under implementation </a:t>
                      </a:r>
                      <a:r>
                        <a:rPr lang="en-GB"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was partially monitored - </a:t>
                      </a: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(UISP)</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3"/>
                  </a:ext>
                </a:extLst>
              </a:tr>
              <a:tr h="764112">
                <a:tc>
                  <a:txBody>
                    <a:bodyPr/>
                    <a:lstStyle/>
                    <a:p>
                      <a:pPr>
                        <a:spcAft>
                          <a:spcPts val="0"/>
                        </a:spcAft>
                      </a:pP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evaluation studies completed</a:t>
                      </a:r>
                      <a:endPar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UISP baseline evaluation study completed</a:t>
                      </a:r>
                      <a:endPar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UISP report presentation  disseminated</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Data collection and analysis</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rtl="0" fontAlgn="t"/>
                      <a:r>
                        <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UISP finalised report but not yet published</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UISP report presentation  not disseminated</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863102827"/>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21</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9" name="Title 7"/>
          <p:cNvSpPr txBox="1">
            <a:spLocks/>
          </p:cNvSpPr>
          <p:nvPr/>
        </p:nvSpPr>
        <p:spPr bwMode="auto">
          <a:xfrm>
            <a:off x="169719" y="153109"/>
            <a:ext cx="8579296" cy="467579"/>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err="1" smtClean="0">
                <a:ea typeface="ＭＳ Ｐゴシック" pitchFamily="-108" charset="-128"/>
              </a:rPr>
              <a:t>Programme</a:t>
            </a:r>
            <a:r>
              <a:rPr lang="en-US" sz="2400" b="1" cap="none" dirty="0" smtClean="0">
                <a:ea typeface="ＭＳ Ｐゴシック" pitchFamily="-108" charset="-128"/>
              </a:rPr>
              <a:t> Monitoring </a:t>
            </a:r>
            <a:r>
              <a:rPr lang="en-US" sz="2400" b="1" cap="none" dirty="0">
                <a:ea typeface="ＭＳ Ｐゴシック" pitchFamily="-108" charset="-128"/>
              </a:rPr>
              <a:t>and Evaluation </a:t>
            </a:r>
          </a:p>
        </p:txBody>
      </p:sp>
      <p:sp>
        <p:nvSpPr>
          <p:cNvPr id="11" name="Content Placeholder 2"/>
          <p:cNvSpPr>
            <a:spLocks noGrp="1"/>
          </p:cNvSpPr>
          <p:nvPr>
            <p:ph idx="1"/>
          </p:nvPr>
        </p:nvSpPr>
        <p:spPr>
          <a:xfrm>
            <a:off x="238712" y="4803181"/>
            <a:ext cx="8866777" cy="515945"/>
          </a:xfrm>
        </p:spPr>
        <p:txBody>
          <a:bodyPr/>
          <a:lstStyle/>
          <a:p>
            <a:pPr marL="0" indent="0" algn="just">
              <a:spcBef>
                <a:spcPct val="0"/>
              </a:spcBef>
              <a:buNone/>
              <a:defRPr/>
            </a:pPr>
            <a:endParaRPr lang="en-US" sz="1400" dirty="0" smtClean="0"/>
          </a:p>
          <a:p>
            <a:pPr marL="0" indent="0" algn="just">
              <a:spcBef>
                <a:spcPct val="0"/>
              </a:spcBef>
              <a:buNone/>
              <a:defRPr/>
            </a:pPr>
            <a:endParaRPr lang="en-US" sz="1400" dirty="0" smtClean="0"/>
          </a:p>
        </p:txBody>
      </p:sp>
      <p:graphicFrame>
        <p:nvGraphicFramePr>
          <p:cNvPr id="2" name="Table 1"/>
          <p:cNvGraphicFramePr>
            <a:graphicFrameLocks noGrp="1"/>
          </p:cNvGraphicFramePr>
          <p:nvPr>
            <p:extLst>
              <p:ext uri="{D42A27DB-BD31-4B8C-83A1-F6EECF244321}">
                <p14:modId xmlns:p14="http://schemas.microsoft.com/office/powerpoint/2010/main" xmlns="" val="3608839651"/>
              </p:ext>
            </p:extLst>
          </p:nvPr>
        </p:nvGraphicFramePr>
        <p:xfrm>
          <a:off x="173041" y="620688"/>
          <a:ext cx="8591554" cy="5059172"/>
        </p:xfrm>
        <a:graphic>
          <a:graphicData uri="http://schemas.openxmlformats.org/drawingml/2006/table">
            <a:tbl>
              <a:tblPr firstRow="1" firstCol="1" bandRow="1"/>
              <a:tblGrid>
                <a:gridCol w="1694868">
                  <a:extLst>
                    <a:ext uri="{9D8B030D-6E8A-4147-A177-3AD203B41FA5}">
                      <a16:colId xmlns:a16="http://schemas.microsoft.com/office/drawing/2014/main" xmlns="" val="20000"/>
                    </a:ext>
                  </a:extLst>
                </a:gridCol>
                <a:gridCol w="1631973">
                  <a:extLst>
                    <a:ext uri="{9D8B030D-6E8A-4147-A177-3AD203B41FA5}">
                      <a16:colId xmlns:a16="http://schemas.microsoft.com/office/drawing/2014/main" xmlns="" val="20001"/>
                    </a:ext>
                  </a:extLst>
                </a:gridCol>
                <a:gridCol w="1373403">
                  <a:extLst>
                    <a:ext uri="{9D8B030D-6E8A-4147-A177-3AD203B41FA5}">
                      <a16:colId xmlns:a16="http://schemas.microsoft.com/office/drawing/2014/main" xmlns="" val="20002"/>
                    </a:ext>
                  </a:extLst>
                </a:gridCol>
                <a:gridCol w="1258953">
                  <a:extLst>
                    <a:ext uri="{9D8B030D-6E8A-4147-A177-3AD203B41FA5}">
                      <a16:colId xmlns:a16="http://schemas.microsoft.com/office/drawing/2014/main" xmlns="" val="20003"/>
                    </a:ext>
                  </a:extLst>
                </a:gridCol>
                <a:gridCol w="1207989">
                  <a:extLst>
                    <a:ext uri="{9D8B030D-6E8A-4147-A177-3AD203B41FA5}">
                      <a16:colId xmlns:a16="http://schemas.microsoft.com/office/drawing/2014/main" xmlns="" val="20004"/>
                    </a:ext>
                  </a:extLst>
                </a:gridCol>
                <a:gridCol w="1424368">
                  <a:extLst>
                    <a:ext uri="{9D8B030D-6E8A-4147-A177-3AD203B41FA5}">
                      <a16:colId xmlns:a16="http://schemas.microsoft.com/office/drawing/2014/main" xmlns="" val="20005"/>
                    </a:ext>
                  </a:extLst>
                </a:gridCol>
              </a:tblGrid>
              <a:tr h="345002">
                <a:tc>
                  <a:txBody>
                    <a:bodyPr/>
                    <a:lstStyle/>
                    <a:p>
                      <a:pPr>
                        <a:lnSpc>
                          <a:spcPct val="115000"/>
                        </a:lnSpc>
                        <a:spcAft>
                          <a:spcPts val="0"/>
                        </a:spcAft>
                      </a:pPr>
                      <a:r>
                        <a:rPr lang="en-ZA" sz="13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15000"/>
                        </a:lnSpc>
                        <a:spcAft>
                          <a:spcPts val="0"/>
                        </a:spcAft>
                      </a:pPr>
                      <a:r>
                        <a:rPr lang="en-ZA" sz="1300" b="1" dirty="0">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300" b="1" dirty="0">
                          <a:effectLst/>
                          <a:latin typeface="Arial" panose="020B0604020202020204" pitchFamily="34" charset="0"/>
                          <a:ea typeface="Times New Roman" panose="02020603050405020304" pitchFamily="18" charset="0"/>
                          <a:cs typeface="Times New Roman" panose="02020603050405020304" pitchFamily="18" charset="0"/>
                        </a:rPr>
                        <a:t> Quarter 3 Target as per APP</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300" b="1" dirty="0">
                          <a:effectLst/>
                          <a:latin typeface="Arial" panose="020B0604020202020204" pitchFamily="34" charset="0"/>
                          <a:ea typeface="Times New Roman" panose="02020603050405020304" pitchFamily="18" charset="0"/>
                          <a:cs typeface="Times New Roman" panose="02020603050405020304" pitchFamily="18" charset="0"/>
                        </a:rPr>
                        <a:t>Quarter 1 Output</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300" b="1" dirty="0">
                          <a:effectLst/>
                          <a:latin typeface="Arial" panose="020B0604020202020204" pitchFamily="34" charset="0"/>
                          <a:ea typeface="Times New Roman" panose="02020603050405020304" pitchFamily="18" charset="0"/>
                          <a:cs typeface="Times New Roman" panose="02020603050405020304" pitchFamily="18" charset="0"/>
                        </a:rPr>
                        <a:t>Quarter 2 Output</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300" b="1" dirty="0">
                          <a:effectLst/>
                          <a:latin typeface="Arial" panose="020B0604020202020204" pitchFamily="34" charset="0"/>
                          <a:ea typeface="Times New Roman" panose="02020603050405020304" pitchFamily="18" charset="0"/>
                          <a:cs typeface="Times New Roman" panose="02020603050405020304" pitchFamily="18" charset="0"/>
                        </a:rPr>
                        <a:t>Quarter 3 Output</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150900">
                <a:tc gridSpan="6">
                  <a:txBody>
                    <a:bodyPr/>
                    <a:lstStyle/>
                    <a:p>
                      <a:pPr algn="ctr">
                        <a:lnSpc>
                          <a:spcPct val="107000"/>
                        </a:lnSpc>
                        <a:spcAft>
                          <a:spcPts val="0"/>
                        </a:spcAft>
                      </a:pPr>
                      <a:r>
                        <a:rPr lang="en-GB" sz="1300" b="1" dirty="0">
                          <a:effectLst/>
                          <a:latin typeface="Arial" panose="020B0604020202020204" pitchFamily="34" charset="0"/>
                          <a:ea typeface="Times New Roman" panose="02020603050405020304" pitchFamily="18" charset="0"/>
                          <a:cs typeface="Times New Roman" panose="02020603050405020304" pitchFamily="18" charset="0"/>
                        </a:rPr>
                        <a:t>Chief Directorate: Sector Information Management System (IMS) and Performance Monitoring and Evaluation</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075735">
                <a:tc>
                  <a:txBody>
                    <a:bodyPr/>
                    <a:lstStyle/>
                    <a:p>
                      <a:pPr>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Percentage of projects under implementation monitored in the Rental Housing Programme</a:t>
                      </a:r>
                      <a:endPar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of projects under implementation monitored in the Rental Housing Programme</a:t>
                      </a:r>
                      <a:endPar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of projects under implementation monitored in the Rental Housing Programme </a:t>
                      </a:r>
                      <a:endPar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t" latinLnBrk="0" hangingPunct="1">
                        <a:spcAft>
                          <a:spcPts val="0"/>
                        </a:spcAft>
                      </a:pPr>
                      <a:r>
                        <a:rPr lang="en-GB"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of projects under implementation monitored in the Rental Housing Programme</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l" defTabSz="457200" rtl="0" eaLnBrk="1" fontAlgn="t" latinLnBrk="0" hangingPunct="1">
                        <a:spcAft>
                          <a:spcPts val="0"/>
                        </a:spcAft>
                      </a:pPr>
                      <a:r>
                        <a:rPr lang="en-GB"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of projects under implementation monitored in the Rental Housing Programme </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GB" sz="13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projects under implementation monitored in the Rental Housing Programme</a:t>
                      </a:r>
                      <a:endPar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540962">
                <a:tc>
                  <a:txBody>
                    <a:bodyPr/>
                    <a:lstStyle/>
                    <a:p>
                      <a:pPr>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evaluation studies conducted</a:t>
                      </a:r>
                      <a:endPar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evaluation study completed -: Rental Housing Tribunal</a:t>
                      </a:r>
                      <a:endPar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Data collection</a:t>
                      </a:r>
                      <a:endPar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t" latinLnBrk="0" hangingPunct="1">
                        <a:spcAft>
                          <a:spcPts val="0"/>
                        </a:spcAft>
                      </a:pPr>
                      <a:r>
                        <a:rPr lang="en-ZA"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Inception  report done</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l" defTabSz="457200" rtl="0" eaLnBrk="1" fontAlgn="t" latinLnBrk="0" hangingPunct="1">
                        <a:spcAft>
                          <a:spcPts val="0"/>
                        </a:spcAft>
                      </a:pPr>
                      <a:r>
                        <a:rPr lang="en-GB"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Literature review report on evaluation study</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Data collection</a:t>
                      </a:r>
                      <a:endPar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713030">
                <a:tc>
                  <a:txBody>
                    <a:bodyPr/>
                    <a:lstStyle/>
                    <a:p>
                      <a:pPr>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evaluation studies completed</a:t>
                      </a:r>
                      <a:endPar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Evaluation study completed</a:t>
                      </a:r>
                      <a:b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3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Implementation of FLISP</a:t>
                      </a:r>
                      <a:endPar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FLISP report presentation disseminated  </a:t>
                      </a:r>
                      <a:endPar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t" latinLnBrk="0" hangingPunct="1">
                        <a:spcAft>
                          <a:spcPts val="0"/>
                        </a:spcAft>
                      </a:pPr>
                      <a:r>
                        <a:rPr lang="en-GB"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Data collection and analysis was done</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l" defTabSz="457200" rtl="0" eaLnBrk="1" fontAlgn="t" latinLnBrk="0" hangingPunct="1">
                        <a:spcAft>
                          <a:spcPts val="0"/>
                        </a:spcAft>
                      </a:pPr>
                      <a:r>
                        <a:rPr lang="en-GB"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FLISP finalised report but not yet published</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FLISP report presentation disseminated  </a:t>
                      </a:r>
                      <a:endPar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r h="1253993">
                <a:tc>
                  <a:txBody>
                    <a:bodyPr/>
                    <a:lstStyle/>
                    <a:p>
                      <a:pPr>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Percentage  of projects under implementation monitored in Affordable Housing Programme </a:t>
                      </a:r>
                      <a:endPar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of projects under implementation monitored in the Affordable Housing Programme </a:t>
                      </a:r>
                      <a:endPar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of projects under implementation monitored in the Affordable Housing Programme </a:t>
                      </a:r>
                      <a:endPar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t" latinLnBrk="0" hangingPunct="1">
                        <a:spcAft>
                          <a:spcPts val="0"/>
                        </a:spcAft>
                      </a:pPr>
                      <a:r>
                        <a:rPr lang="en-GB"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of projects under implementation was monitored in the Affordable Housing Programme </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l" defTabSz="457200" rtl="0" eaLnBrk="1" fontAlgn="t" latinLnBrk="0" hangingPunct="1">
                        <a:spcAft>
                          <a:spcPts val="0"/>
                        </a:spcAft>
                      </a:pPr>
                      <a:r>
                        <a:rPr lang="en-GB"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of projects under implementation monitored in the Affordable Housing </a:t>
                      </a:r>
                      <a:r>
                        <a:rPr lang="en-GB" sz="13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Programme</a:t>
                      </a:r>
                      <a:endParaRPr lang="en-GB" sz="13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of projects under implementation monitored in the Affordable Housing Programme</a:t>
                      </a:r>
                      <a:endPar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0586" marR="1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438688101"/>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22</a:t>
            </a:fld>
            <a:endParaRPr lang="en-US" altLang="en-US"/>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7" name="Title 7"/>
          <p:cNvSpPr txBox="1">
            <a:spLocks/>
          </p:cNvSpPr>
          <p:nvPr/>
        </p:nvSpPr>
        <p:spPr bwMode="auto">
          <a:xfrm>
            <a:off x="135096" y="17057"/>
            <a:ext cx="8802235" cy="387608"/>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kern="1200" cap="all" baseline="0">
                <a:solidFill>
                  <a:schemeClr val="bg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solidFill>
                  <a:sysClr val="window" lastClr="FFFFFF"/>
                </a:solidFill>
                <a:cs typeface="Arial" panose="020B0604020202020204" pitchFamily="34" charset="0"/>
              </a:rPr>
              <a:t>Branch Recovery Plan</a:t>
            </a:r>
            <a:endParaRPr lang="en-US" sz="2400" b="1" cap="none"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482956700"/>
              </p:ext>
            </p:extLst>
          </p:nvPr>
        </p:nvGraphicFramePr>
        <p:xfrm>
          <a:off x="135096" y="404665"/>
          <a:ext cx="8901399" cy="5242270"/>
        </p:xfrm>
        <a:graphic>
          <a:graphicData uri="http://schemas.openxmlformats.org/drawingml/2006/table">
            <a:tbl>
              <a:tblPr firstRow="1" firstCol="1" bandRow="1"/>
              <a:tblGrid>
                <a:gridCol w="980662">
                  <a:extLst>
                    <a:ext uri="{9D8B030D-6E8A-4147-A177-3AD203B41FA5}">
                      <a16:colId xmlns:a16="http://schemas.microsoft.com/office/drawing/2014/main" xmlns="" val="20000"/>
                    </a:ext>
                  </a:extLst>
                </a:gridCol>
                <a:gridCol w="1007970">
                  <a:extLst>
                    <a:ext uri="{9D8B030D-6E8A-4147-A177-3AD203B41FA5}">
                      <a16:colId xmlns:a16="http://schemas.microsoft.com/office/drawing/2014/main" xmlns="" val="20001"/>
                    </a:ext>
                  </a:extLst>
                </a:gridCol>
                <a:gridCol w="1041872">
                  <a:extLst>
                    <a:ext uri="{9D8B030D-6E8A-4147-A177-3AD203B41FA5}">
                      <a16:colId xmlns:a16="http://schemas.microsoft.com/office/drawing/2014/main" xmlns="" val="20002"/>
                    </a:ext>
                  </a:extLst>
                </a:gridCol>
                <a:gridCol w="1838448">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gridCol w="2448271">
                  <a:extLst>
                    <a:ext uri="{9D8B030D-6E8A-4147-A177-3AD203B41FA5}">
                      <a16:colId xmlns:a16="http://schemas.microsoft.com/office/drawing/2014/main" xmlns="" val="20005"/>
                    </a:ext>
                  </a:extLst>
                </a:gridCol>
              </a:tblGrid>
              <a:tr h="200584">
                <a:tc rowSpan="2">
                  <a:txBody>
                    <a:bodyPr/>
                    <a:lstStyle/>
                    <a:p>
                      <a:pP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2021/22 Financial Year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Area Where Performance Standard Has Not  Been Met /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Will Not Be Met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Recovery plan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802335">
                <a:tc vMerge="1">
                  <a:txBody>
                    <a:bodyPr/>
                    <a:lstStyle/>
                    <a:p>
                      <a:endParaRPr lang="en-ZA"/>
                    </a:p>
                  </a:txBody>
                  <a:tcPr/>
                </a:tc>
                <a:tc>
                  <a:txBody>
                    <a:bodyPr/>
                    <a:lstStyle/>
                    <a:p>
                      <a:pPr algn="ctr">
                        <a:lnSpc>
                          <a:spcPct val="115000"/>
                        </a:lnSpc>
                        <a:spcAft>
                          <a:spcPts val="0"/>
                        </a:spcAft>
                      </a:pPr>
                      <a:r>
                        <a:rPr lang="en-ZA" sz="1200" b="1">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Quarterly Target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Actual output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186654">
                <a:tc gridSpan="6">
                  <a:txBody>
                    <a:bodyPr/>
                    <a:lstStyle/>
                    <a:p>
                      <a:pPr algn="just">
                        <a:lnSpc>
                          <a:spcPct val="107000"/>
                        </a:lnSpc>
                        <a:spcAft>
                          <a:spcPts val="0"/>
                        </a:spcAft>
                      </a:pPr>
                      <a:r>
                        <a:rPr lang="en-GB" sz="1200" b="1">
                          <a:effectLst/>
                          <a:latin typeface="Arial" panose="020B0604020202020204" pitchFamily="34" charset="0"/>
                          <a:ea typeface="Times New Roman" panose="02020603050405020304" pitchFamily="18" charset="0"/>
                          <a:cs typeface="Times New Roman" panose="02020603050405020304" pitchFamily="18" charset="0"/>
                        </a:rPr>
                        <a:t>SECTOR COMPLIANCE AND TRANSFORMATION</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3995003">
                <a:tc>
                  <a:txBody>
                    <a:bodyPr/>
                    <a:lstStyle/>
                    <a:p>
                      <a:pPr algn="just">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A percentage of the budget allocated to entities owned by designated groups monitored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40% budget allocated to entities owned by designated groups monitored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40% budget allocated to entities owned by designated groups monitored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40% budget allocated to entities owned by designated groups not fully monitored</a:t>
                      </a:r>
                      <a:endParaRPr kumimoji="0" lang="en-ZA"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ZA" sz="1100" dirty="0" smtClean="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Verified </a:t>
                      </a:r>
                      <a:r>
                        <a:rPr lang="en-ZA" sz="1100" dirty="0">
                          <a:effectLst/>
                          <a:latin typeface="Arial" panose="020B0604020202020204" pitchFamily="34" charset="0"/>
                          <a:ea typeface="Calibri" panose="020F0502020204030204" pitchFamily="34" charset="0"/>
                          <a:cs typeface="Times New Roman" panose="02020603050405020304" pitchFamily="18" charset="0"/>
                        </a:rPr>
                        <a:t>HSDG information of Gauteng and the Western Cape.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Mpumalanga and Free State were verified however, additional amounts to the Grants are still under investigation and provinces responses awaited.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Verified </a:t>
                      </a:r>
                      <a:r>
                        <a:rPr lang="en-ZA" sz="1100" dirty="0">
                          <a:effectLst/>
                          <a:latin typeface="Arial" panose="020B0604020202020204" pitchFamily="34" charset="0"/>
                          <a:ea typeface="Calibri" panose="020F0502020204030204" pitchFamily="34" charset="0"/>
                          <a:cs typeface="Times New Roman" panose="02020603050405020304" pitchFamily="18" charset="0"/>
                        </a:rPr>
                        <a:t>USDG information of Nelson Mandela Bay Municipality, City of Johannesburg, City of Cape Town and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Mangaung</a:t>
                      </a:r>
                      <a:r>
                        <a:rPr lang="en-ZA" sz="1100" dirty="0">
                          <a:effectLst/>
                          <a:latin typeface="Arial" panose="020B0604020202020204" pitchFamily="34" charset="0"/>
                          <a:ea typeface="Calibri" panose="020F0502020204030204" pitchFamily="34" charset="0"/>
                          <a:cs typeface="Times New Roman" panose="02020603050405020304" pitchFamily="18" charset="0"/>
                        </a:rPr>
                        <a:t> Municipalities.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smtClean="0">
                          <a:effectLst/>
                          <a:latin typeface="Arial" panose="020B0604020202020204" pitchFamily="34" charset="0"/>
                          <a:ea typeface="Calibri" panose="020F0502020204030204" pitchFamily="34" charset="0"/>
                          <a:cs typeface="Times New Roman" panose="02020603050405020304" pitchFamily="18" charset="0"/>
                        </a:rPr>
                        <a:t>Not </a:t>
                      </a:r>
                      <a:r>
                        <a:rPr lang="en-GB" sz="1100" dirty="0">
                          <a:effectLst/>
                          <a:latin typeface="Arial" panose="020B0604020202020204" pitchFamily="34" charset="0"/>
                          <a:ea typeface="Calibri" panose="020F0502020204030204" pitchFamily="34" charset="0"/>
                          <a:cs typeface="Times New Roman" panose="02020603050405020304" pitchFamily="18" charset="0"/>
                        </a:rPr>
                        <a:t>all </a:t>
                      </a:r>
                      <a:r>
                        <a:rPr lang="en-ZA" sz="1100" dirty="0">
                          <a:effectLst/>
                          <a:latin typeface="Arial" panose="020B0604020202020204" pitchFamily="34" charset="0"/>
                          <a:ea typeface="Calibri" panose="020F0502020204030204" pitchFamily="34" charset="0"/>
                          <a:cs typeface="Times New Roman" panose="02020603050405020304" pitchFamily="18" charset="0"/>
                        </a:rPr>
                        <a:t>Provinces and Metros were monitored.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Northern Cape, Limpopo, North West, Eastern Cape and Kwa-Zulu Natal did not submit their reports as required and were not verified.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City </a:t>
                      </a:r>
                      <a:r>
                        <a:rPr lang="en-ZA" sz="1100" dirty="0">
                          <a:effectLst/>
                          <a:latin typeface="Arial" panose="020B0604020202020204" pitchFamily="34" charset="0"/>
                          <a:ea typeface="Calibri" panose="020F0502020204030204" pitchFamily="34" charset="0"/>
                          <a:cs typeface="Times New Roman" panose="02020603050405020304" pitchFamily="18" charset="0"/>
                        </a:rPr>
                        <a:t>of Tshwane, Ekurhuleni,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Ethekwini</a:t>
                      </a:r>
                      <a:r>
                        <a:rPr lang="en-ZA" sz="1100" dirty="0">
                          <a:effectLst/>
                          <a:latin typeface="Arial" panose="020B0604020202020204" pitchFamily="34" charset="0"/>
                          <a:ea typeface="Calibri" panose="020F0502020204030204" pitchFamily="34" charset="0"/>
                          <a:cs typeface="Times New Roman" panose="02020603050405020304" pitchFamily="18" charset="0"/>
                        </a:rPr>
                        <a:t>, and Buffalo City Metro did not submit their reports as required and were not verified.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A strategy and implementation plan will be developed during </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Q4.</a:t>
                      </a:r>
                      <a:r>
                        <a:rPr lang="en-ZA" sz="1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Implementation </a:t>
                      </a:r>
                      <a:r>
                        <a:rPr lang="en-ZA" sz="1100" dirty="0">
                          <a:effectLst/>
                          <a:latin typeface="Arial" panose="020B0604020202020204" pitchFamily="34" charset="0"/>
                          <a:ea typeface="Calibri" panose="020F0502020204030204" pitchFamily="34" charset="0"/>
                          <a:cs typeface="Times New Roman" panose="02020603050405020304" pitchFamily="18" charset="0"/>
                        </a:rPr>
                        <a:t>to take place with effect from next financial year.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Target has been enhanced for better </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reporting.</a:t>
                      </a:r>
                      <a:r>
                        <a:rPr lang="en-ZA" sz="1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All </a:t>
                      </a:r>
                      <a:r>
                        <a:rPr lang="en-ZA" sz="1100" dirty="0">
                          <a:effectLst/>
                          <a:latin typeface="Arial" panose="020B0604020202020204" pitchFamily="34" charset="0"/>
                          <a:ea typeface="Calibri" panose="020F0502020204030204" pitchFamily="34" charset="0"/>
                          <a:cs typeface="Times New Roman" panose="02020603050405020304" pitchFamily="18" charset="0"/>
                        </a:rPr>
                        <a:t>monitoring functions in the department are being reviewed for better impact with effect from week ending 28 January 2022.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A better coordination of receiving both financial and non-financial information on grants performance information is being reviewed by the department.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The sector will be requested to consider having data base for designated group and create an enabling environment for this group to compete amongst itself.</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425741841"/>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23</a:t>
            </a:fld>
            <a:endParaRPr lang="en-US" altLang="en-US"/>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7" name="Title 7"/>
          <p:cNvSpPr txBox="1">
            <a:spLocks/>
          </p:cNvSpPr>
          <p:nvPr/>
        </p:nvSpPr>
        <p:spPr bwMode="auto">
          <a:xfrm>
            <a:off x="135096" y="17056"/>
            <a:ext cx="8802235" cy="546437"/>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kern="1200" cap="all" baseline="0">
                <a:solidFill>
                  <a:schemeClr val="bg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solidFill>
                  <a:sysClr val="window" lastClr="FFFFFF"/>
                </a:solidFill>
                <a:cs typeface="Arial" panose="020B0604020202020204" pitchFamily="34" charset="0"/>
              </a:rPr>
              <a:t>Branch Recovery Plan</a:t>
            </a:r>
            <a:endParaRPr lang="en-US" sz="2400" b="1" cap="none" dirty="0">
              <a:solidFill>
                <a:srgbClr val="FF0000"/>
              </a:solidFill>
            </a:endParaRPr>
          </a:p>
        </p:txBody>
      </p:sp>
      <p:graphicFrame>
        <p:nvGraphicFramePr>
          <p:cNvPr id="3" name="Table 2"/>
          <p:cNvGraphicFramePr>
            <a:graphicFrameLocks noGrp="1"/>
          </p:cNvGraphicFramePr>
          <p:nvPr>
            <p:extLst/>
          </p:nvPr>
        </p:nvGraphicFramePr>
        <p:xfrm>
          <a:off x="135097" y="563493"/>
          <a:ext cx="8802233" cy="5342509"/>
        </p:xfrm>
        <a:graphic>
          <a:graphicData uri="http://schemas.openxmlformats.org/drawingml/2006/table">
            <a:tbl>
              <a:tblPr firstRow="1" firstCol="1" bandRow="1"/>
              <a:tblGrid>
                <a:gridCol w="969737">
                  <a:extLst>
                    <a:ext uri="{9D8B030D-6E8A-4147-A177-3AD203B41FA5}">
                      <a16:colId xmlns:a16="http://schemas.microsoft.com/office/drawing/2014/main" xmlns="" val="20000"/>
                    </a:ext>
                  </a:extLst>
                </a:gridCol>
                <a:gridCol w="1193523">
                  <a:extLst>
                    <a:ext uri="{9D8B030D-6E8A-4147-A177-3AD203B41FA5}">
                      <a16:colId xmlns:a16="http://schemas.microsoft.com/office/drawing/2014/main" xmlns="" val="20001"/>
                    </a:ext>
                  </a:extLst>
                </a:gridCol>
                <a:gridCol w="1193523">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1656184">
                  <a:extLst>
                    <a:ext uri="{9D8B030D-6E8A-4147-A177-3AD203B41FA5}">
                      <a16:colId xmlns:a16="http://schemas.microsoft.com/office/drawing/2014/main" xmlns="" val="20004"/>
                    </a:ext>
                  </a:extLst>
                </a:gridCol>
                <a:gridCol w="2781154">
                  <a:extLst>
                    <a:ext uri="{9D8B030D-6E8A-4147-A177-3AD203B41FA5}">
                      <a16:colId xmlns:a16="http://schemas.microsoft.com/office/drawing/2014/main" xmlns="" val="20005"/>
                    </a:ext>
                  </a:extLst>
                </a:gridCol>
              </a:tblGrid>
              <a:tr h="40595">
                <a:tc rowSpan="2">
                  <a:txBody>
                    <a:bodyPr/>
                    <a:lstStyle/>
                    <a:p>
                      <a:pP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2021/22 Financial Year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Area Where Performance Standard Has Not  Been Met /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Will Not Be Met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Recovery plan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46598">
                <a:tc vMerge="1">
                  <a:txBody>
                    <a:bodyPr/>
                    <a:lstStyle/>
                    <a:p>
                      <a:endParaRPr lang="en-ZA"/>
                    </a:p>
                  </a:txBody>
                  <a:tcPr/>
                </a:tc>
                <a:tc>
                  <a:txBody>
                    <a:bodyPr/>
                    <a:lstStyle/>
                    <a:p>
                      <a:pPr algn="ctr">
                        <a:lnSpc>
                          <a:spcPct val="115000"/>
                        </a:lnSpc>
                        <a:spcAft>
                          <a:spcPts val="0"/>
                        </a:spcAft>
                      </a:pPr>
                      <a:r>
                        <a:rPr lang="en-ZA" sz="1200" b="1">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Quarterly Target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Actual output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142805">
                <a:tc gridSpan="6">
                  <a:txBody>
                    <a:bodyPr/>
                    <a:lstStyle/>
                    <a:p>
                      <a:pPr algn="just">
                        <a:lnSpc>
                          <a:spcPct val="107000"/>
                        </a:lnSpc>
                        <a:spcAft>
                          <a:spcPts val="0"/>
                        </a:spcAft>
                      </a:pPr>
                      <a:r>
                        <a:rPr lang="en-GB" sz="1200" b="1" dirty="0" smtClean="0">
                          <a:effectLst/>
                          <a:latin typeface="Arial" panose="020B0604020202020204" pitchFamily="34" charset="0"/>
                          <a:ea typeface="Times New Roman" panose="02020603050405020304" pitchFamily="18" charset="0"/>
                          <a:cs typeface="Times New Roman" panose="02020603050405020304" pitchFamily="18" charset="0"/>
                        </a:rPr>
                        <a:t>CHIEF </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DIRECTORATE : MONITORING AND EVALUATION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847843">
                <a:tc>
                  <a:txBody>
                    <a:bodyPr/>
                    <a:lstStyle/>
                    <a:p>
                      <a:pPr algn="just">
                        <a:lnSpc>
                          <a:spcPct val="107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Percentage of  projects under implementation monitored (UISP)</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100% of projects under implementation monitored  (UISP)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100% of projects under implementation monitored  (UISP)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100% of  projects under implementation partially monitored  (UISP)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Monitoring of the quarterly performance of the Gauteng Department of Human Settlements in their implementation of the Business Plans projects funded through the ISUPG grant allocation: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The Province was contacted numerous times to provide the ISUPG a report with a list of projects however, there was no response</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Where portfolio of evidence is not received on time from Provinces, the matter will be escalated on time both internally and at Provincial Departments of Human Settlements in order to enable a response and the target is met.  For this quarter, the non-financial information on projects funded through ISUPG should be received by </a:t>
                      </a:r>
                      <a:r>
                        <a:rPr lang="en-ZA" sz="1200" b="1" dirty="0">
                          <a:effectLst/>
                          <a:latin typeface="Arial" panose="020B0604020202020204" pitchFamily="34" charset="0"/>
                          <a:ea typeface="Calibri" panose="020F0502020204030204" pitchFamily="34" charset="0"/>
                          <a:cs typeface="Times New Roman" panose="02020603050405020304" pitchFamily="18" charset="0"/>
                        </a:rPr>
                        <a:t>31 January 2022.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A better coordination of receiving both financial and non-financial information on grants performance information is being reviewed by the department</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56986">
                <a:tc>
                  <a:txBody>
                    <a:bodyPr/>
                    <a:lstStyle/>
                    <a:p>
                      <a:pPr algn="just">
                        <a:lnSpc>
                          <a:spcPct val="107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Number of evaluation studies completed</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1 UISP baseline evaluation study completed</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UISP report presentation  disseminated</a:t>
                      </a:r>
                      <a:endParaRPr lang="en-ZA"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UISP report presentation  not disseminated</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The dissemination of the Report Presentation to departmental stakeholder forums such as JBMC, EMT, etc.</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The evaluation report has since been approved on 11 January 2022 and the presentation will form part of the JBMC agenda in the next sitting</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462299289"/>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24</a:t>
            </a:fld>
            <a:endParaRPr lang="en-US" altLang="en-US"/>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7" name="Title 7"/>
          <p:cNvSpPr txBox="1">
            <a:spLocks/>
          </p:cNvSpPr>
          <p:nvPr/>
        </p:nvSpPr>
        <p:spPr bwMode="auto">
          <a:xfrm>
            <a:off x="135096" y="17056"/>
            <a:ext cx="8802235" cy="546437"/>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kern="1200" cap="all" baseline="0">
                <a:solidFill>
                  <a:schemeClr val="bg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solidFill>
                  <a:sysClr val="window" lastClr="FFFFFF"/>
                </a:solidFill>
                <a:cs typeface="Arial" panose="020B0604020202020204" pitchFamily="34" charset="0"/>
              </a:rPr>
              <a:t>Branch Recovery Plan</a:t>
            </a:r>
            <a:endParaRPr lang="en-US" sz="2400" b="1" cap="none" dirty="0">
              <a:solidFill>
                <a:srgbClr val="FF0000"/>
              </a:solidFill>
            </a:endParaRPr>
          </a:p>
        </p:txBody>
      </p:sp>
      <p:graphicFrame>
        <p:nvGraphicFramePr>
          <p:cNvPr id="3" name="Table 2"/>
          <p:cNvGraphicFramePr>
            <a:graphicFrameLocks noGrp="1"/>
          </p:cNvGraphicFramePr>
          <p:nvPr>
            <p:extLst/>
          </p:nvPr>
        </p:nvGraphicFramePr>
        <p:xfrm>
          <a:off x="135096" y="563493"/>
          <a:ext cx="8964487" cy="5552821"/>
        </p:xfrm>
        <a:graphic>
          <a:graphicData uri="http://schemas.openxmlformats.org/drawingml/2006/table">
            <a:tbl>
              <a:tblPr firstRow="1" firstCol="1" bandRow="1"/>
              <a:tblGrid>
                <a:gridCol w="1080120">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4"/>
                    </a:ext>
                  </a:extLst>
                </a:gridCol>
                <a:gridCol w="2987823">
                  <a:extLst>
                    <a:ext uri="{9D8B030D-6E8A-4147-A177-3AD203B41FA5}">
                      <a16:colId xmlns:a16="http://schemas.microsoft.com/office/drawing/2014/main" xmlns="" val="20005"/>
                    </a:ext>
                  </a:extLst>
                </a:gridCol>
              </a:tblGrid>
              <a:tr h="40595">
                <a:tc rowSpan="2">
                  <a:txBody>
                    <a:bodyPr/>
                    <a:lstStyle/>
                    <a:p>
                      <a:pP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2021/22 Financial Year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Area Where Performance Standard Has Not  Been Met /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Will Not Be Met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Recovery plan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46598">
                <a:tc vMerge="1">
                  <a:txBody>
                    <a:bodyPr/>
                    <a:lstStyle/>
                    <a:p>
                      <a:endParaRPr lang="en-ZA"/>
                    </a:p>
                  </a:txBody>
                  <a:tcPr/>
                </a:tc>
                <a:tc>
                  <a:txBody>
                    <a:bodyPr/>
                    <a:lstStyle/>
                    <a:p>
                      <a:pPr algn="ctr">
                        <a:lnSpc>
                          <a:spcPct val="115000"/>
                        </a:lnSpc>
                        <a:spcAft>
                          <a:spcPts val="0"/>
                        </a:spcAft>
                      </a:pPr>
                      <a:r>
                        <a:rPr lang="en-ZA" sz="1200" b="1">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Quarterly Target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Actual output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40801">
                <a:tc gridSpan="6">
                  <a:txBody>
                    <a:bodyPr/>
                    <a:lstStyle/>
                    <a:p>
                      <a:pPr algn="just">
                        <a:lnSpc>
                          <a:spcPct val="107000"/>
                        </a:lnSpc>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CHIEF DIRECTORATE: IGR &amp; CAPACITY </a:t>
                      </a:r>
                      <a:r>
                        <a:rPr lang="en-GB" sz="1200" b="1" dirty="0" smtClean="0">
                          <a:effectLst/>
                          <a:latin typeface="Arial" panose="020B0604020202020204" pitchFamily="34" charset="0"/>
                          <a:ea typeface="Times New Roman" panose="02020603050405020304" pitchFamily="18" charset="0"/>
                          <a:cs typeface="Times New Roman" panose="02020603050405020304" pitchFamily="18" charset="0"/>
                        </a:rPr>
                        <a:t>BUILDING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2050288">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Percentage implementation of the Human Settlements Capacity Assembly Programme (IHSPDP)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100% implementation of the Human Settlements Capacity Assembly programme (IHSPDP)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100% implementation of the Human Settlements Capacity Assembly programme (IHSPDP)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0% implementation of the Human Settlements Capacity Assembly programme (IHSPDP</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Capacity assessment exercise could not be finalised for 05 PDHS and 04 metros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Sector capacity assessments together other activities on this target can be done virtually based on the impact of </a:t>
                      </a:r>
                      <a:r>
                        <a:rPr lang="en-ZA" sz="1200" dirty="0" err="1">
                          <a:effectLst/>
                          <a:latin typeface="Arial" panose="020B0604020202020204" pitchFamily="34" charset="0"/>
                          <a:ea typeface="Calibri" panose="020F0502020204030204" pitchFamily="34" charset="0"/>
                          <a:cs typeface="Times New Roman" panose="02020603050405020304" pitchFamily="18" charset="0"/>
                        </a:rPr>
                        <a:t>Covid</a:t>
                      </a:r>
                      <a:r>
                        <a:rPr lang="en-ZA" sz="1200" dirty="0">
                          <a:effectLst/>
                          <a:latin typeface="Arial" panose="020B0604020202020204" pitchFamily="34" charset="0"/>
                          <a:ea typeface="Calibri" panose="020F0502020204030204" pitchFamily="34" charset="0"/>
                          <a:cs typeface="Times New Roman" panose="02020603050405020304" pitchFamily="18" charset="0"/>
                        </a:rPr>
                        <a:t> 19.  This has to take place with immediate effect.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A project implementation plan will be developed by 20 January and implemented in </a:t>
                      </a:r>
                      <a:r>
                        <a:rPr lang="en-ZA" sz="1200" b="1" dirty="0">
                          <a:effectLst/>
                          <a:latin typeface="Arial" panose="020B0604020202020204" pitchFamily="34" charset="0"/>
                          <a:ea typeface="Calibri" panose="020F0502020204030204" pitchFamily="34" charset="0"/>
                          <a:cs typeface="Times New Roman" panose="02020603050405020304" pitchFamily="18" charset="0"/>
                        </a:rPr>
                        <a:t>Q4</a:t>
                      </a:r>
                      <a:r>
                        <a:rPr lang="en-ZA" sz="1200" dirty="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Consequence management is being instituted on the poor performance</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67320">
                <a:tc>
                  <a:txBody>
                    <a:bodyPr/>
                    <a:lstStyle/>
                    <a:p>
                      <a:pPr algn="just">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Percentage implementation of the UISP Capacity Assembly Programme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100% implementation of the UISP Capacity Assembly Programme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100% implementation of the UISP Capacity Assembly Programme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0% implementation of the UISP Capacity Assembly Programme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Capacity assessment exercise could not be finalised for 05 PDHS and 04 metros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Sector capacity assessments together other activities on this target can be done virtually based on the impact of </a:t>
                      </a:r>
                      <a:r>
                        <a:rPr lang="en-ZA" sz="1200" dirty="0" err="1">
                          <a:effectLst/>
                          <a:latin typeface="Arial" panose="020B0604020202020204" pitchFamily="34" charset="0"/>
                          <a:ea typeface="Calibri" panose="020F0502020204030204" pitchFamily="34" charset="0"/>
                          <a:cs typeface="Times New Roman" panose="02020603050405020304" pitchFamily="18" charset="0"/>
                        </a:rPr>
                        <a:t>Covid</a:t>
                      </a:r>
                      <a:r>
                        <a:rPr lang="en-ZA" sz="1200" dirty="0">
                          <a:effectLst/>
                          <a:latin typeface="Arial" panose="020B0604020202020204" pitchFamily="34" charset="0"/>
                          <a:ea typeface="Calibri" panose="020F0502020204030204" pitchFamily="34" charset="0"/>
                          <a:cs typeface="Times New Roman" panose="02020603050405020304" pitchFamily="18" charset="0"/>
                        </a:rPr>
                        <a:t> 19.  This has to take place with immediate effect.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A project implementation plan will be developed by 20 January and implemented in </a:t>
                      </a:r>
                      <a:r>
                        <a:rPr lang="en-ZA" sz="1200" b="1" dirty="0">
                          <a:effectLst/>
                          <a:latin typeface="Arial" panose="020B0604020202020204" pitchFamily="34" charset="0"/>
                          <a:ea typeface="Calibri" panose="020F0502020204030204" pitchFamily="34" charset="0"/>
                          <a:cs typeface="Times New Roman" panose="02020603050405020304" pitchFamily="18" charset="0"/>
                        </a:rPr>
                        <a:t>Q4</a:t>
                      </a:r>
                      <a:r>
                        <a:rPr lang="en-ZA" sz="1200" dirty="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Consequence management is being instituted on the poor performance</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46051049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25</a:t>
            </a:fld>
            <a:endParaRPr lang="en-US" altLang="en-US"/>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7" name="Title 7"/>
          <p:cNvSpPr txBox="1">
            <a:spLocks/>
          </p:cNvSpPr>
          <p:nvPr/>
        </p:nvSpPr>
        <p:spPr bwMode="auto">
          <a:xfrm>
            <a:off x="135096" y="17056"/>
            <a:ext cx="8802235" cy="546437"/>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kern="1200" cap="all" baseline="0">
                <a:solidFill>
                  <a:schemeClr val="bg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solidFill>
                  <a:sysClr val="window" lastClr="FFFFFF"/>
                </a:solidFill>
                <a:cs typeface="Arial" panose="020B0604020202020204" pitchFamily="34" charset="0"/>
              </a:rPr>
              <a:t>Branch Recovery Plan</a:t>
            </a:r>
            <a:endParaRPr lang="en-US" sz="2400" b="1" cap="none" dirty="0">
              <a:solidFill>
                <a:srgbClr val="FF0000"/>
              </a:solidFill>
            </a:endParaRPr>
          </a:p>
        </p:txBody>
      </p:sp>
      <p:graphicFrame>
        <p:nvGraphicFramePr>
          <p:cNvPr id="3" name="Table 2"/>
          <p:cNvGraphicFramePr>
            <a:graphicFrameLocks noGrp="1"/>
          </p:cNvGraphicFramePr>
          <p:nvPr>
            <p:extLst/>
          </p:nvPr>
        </p:nvGraphicFramePr>
        <p:xfrm>
          <a:off x="74938" y="533428"/>
          <a:ext cx="8964487" cy="5538216"/>
        </p:xfrm>
        <a:graphic>
          <a:graphicData uri="http://schemas.openxmlformats.org/drawingml/2006/table">
            <a:tbl>
              <a:tblPr firstRow="1" firstCol="1" bandRow="1"/>
              <a:tblGrid>
                <a:gridCol w="1195264">
                  <a:extLst>
                    <a:ext uri="{9D8B030D-6E8A-4147-A177-3AD203B41FA5}">
                      <a16:colId xmlns:a16="http://schemas.microsoft.com/office/drawing/2014/main" xmlns="" val="20000"/>
                    </a:ext>
                  </a:extLst>
                </a:gridCol>
                <a:gridCol w="1195265">
                  <a:extLst>
                    <a:ext uri="{9D8B030D-6E8A-4147-A177-3AD203B41FA5}">
                      <a16:colId xmlns:a16="http://schemas.microsoft.com/office/drawing/2014/main" xmlns="" val="20001"/>
                    </a:ext>
                  </a:extLst>
                </a:gridCol>
                <a:gridCol w="1195265">
                  <a:extLst>
                    <a:ext uri="{9D8B030D-6E8A-4147-A177-3AD203B41FA5}">
                      <a16:colId xmlns:a16="http://schemas.microsoft.com/office/drawing/2014/main" xmlns="" val="20002"/>
                    </a:ext>
                  </a:extLst>
                </a:gridCol>
                <a:gridCol w="1127292">
                  <a:extLst>
                    <a:ext uri="{9D8B030D-6E8A-4147-A177-3AD203B41FA5}">
                      <a16:colId xmlns:a16="http://schemas.microsoft.com/office/drawing/2014/main" xmlns="" val="20003"/>
                    </a:ext>
                  </a:extLst>
                </a:gridCol>
                <a:gridCol w="1711462">
                  <a:extLst>
                    <a:ext uri="{9D8B030D-6E8A-4147-A177-3AD203B41FA5}">
                      <a16:colId xmlns:a16="http://schemas.microsoft.com/office/drawing/2014/main" xmlns="" val="20004"/>
                    </a:ext>
                  </a:extLst>
                </a:gridCol>
                <a:gridCol w="2539939">
                  <a:extLst>
                    <a:ext uri="{9D8B030D-6E8A-4147-A177-3AD203B41FA5}">
                      <a16:colId xmlns:a16="http://schemas.microsoft.com/office/drawing/2014/main" xmlns="" val="20005"/>
                    </a:ext>
                  </a:extLst>
                </a:gridCol>
              </a:tblGrid>
              <a:tr h="40595">
                <a:tc rowSpan="2">
                  <a:txBody>
                    <a:bodyPr/>
                    <a:lstStyle/>
                    <a:p>
                      <a:pP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2021/22 Financial Year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Area Where Performance Standard Has Not  Been Met /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Will Not Be Met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Recovery plan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46598">
                <a:tc vMerge="1">
                  <a:txBody>
                    <a:bodyPr/>
                    <a:lstStyle/>
                    <a:p>
                      <a:endParaRPr lang="en-ZA"/>
                    </a:p>
                  </a:txBody>
                  <a:tcPr/>
                </a:tc>
                <a:tc>
                  <a:txBody>
                    <a:bodyPr/>
                    <a:lstStyle/>
                    <a:p>
                      <a:pPr algn="ctr">
                        <a:lnSpc>
                          <a:spcPct val="115000"/>
                        </a:lnSpc>
                        <a:spcAft>
                          <a:spcPts val="0"/>
                        </a:spcAft>
                      </a:pPr>
                      <a:r>
                        <a:rPr lang="en-ZA" sz="1200" b="1">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Quarterly Target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Actual output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40801">
                <a:tc gridSpan="6">
                  <a:txBody>
                    <a:bodyPr/>
                    <a:lstStyle/>
                    <a:p>
                      <a:pPr algn="just">
                        <a:lnSpc>
                          <a:spcPct val="107000"/>
                        </a:lnSpc>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CHIEF DIRECTORATE: IGR &amp; CAPACITY </a:t>
                      </a:r>
                      <a:r>
                        <a:rPr lang="en-GB" sz="1200" b="1" dirty="0" smtClean="0">
                          <a:effectLst/>
                          <a:latin typeface="Arial" panose="020B0604020202020204" pitchFamily="34" charset="0"/>
                          <a:ea typeface="Times New Roman" panose="02020603050405020304" pitchFamily="18" charset="0"/>
                          <a:cs typeface="Times New Roman" panose="02020603050405020304" pitchFamily="18" charset="0"/>
                        </a:rPr>
                        <a:t>BUILDING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622697">
                <a:tc>
                  <a:txBody>
                    <a:bodyPr/>
                    <a:lstStyle/>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Percentage implementation of the Human Settlements Capacity Assembly programme (Rental and Social Housing Programme)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100% implementation of the Human Settlements Capacity Assembly Programme (Rental and Social Housing Programme)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100% implementation of the Human Settlements Capacity Assembly Programme (Rental and Social Housing Programme)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0% implementation of the Human Settlements Capacity Assembly Programme (Rental and Social Housing Programme)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Capacity assessment exercise could not be finalised for 05 PDHS and 04 metros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Sector capacity assessments together other activities on this target can be done virtually based on the impact of </a:t>
                      </a:r>
                      <a:r>
                        <a:rPr lang="en-ZA" sz="1200" dirty="0" err="1">
                          <a:effectLst/>
                          <a:latin typeface="Arial" panose="020B0604020202020204" pitchFamily="34" charset="0"/>
                          <a:ea typeface="Calibri" panose="020F0502020204030204" pitchFamily="34" charset="0"/>
                          <a:cs typeface="Times New Roman" panose="02020603050405020304" pitchFamily="18" charset="0"/>
                        </a:rPr>
                        <a:t>Covid</a:t>
                      </a:r>
                      <a:r>
                        <a:rPr lang="en-ZA" sz="1200" dirty="0">
                          <a:effectLst/>
                          <a:latin typeface="Arial" panose="020B0604020202020204" pitchFamily="34" charset="0"/>
                          <a:ea typeface="Calibri" panose="020F0502020204030204" pitchFamily="34" charset="0"/>
                          <a:cs typeface="Times New Roman" panose="02020603050405020304" pitchFamily="18" charset="0"/>
                        </a:rPr>
                        <a:t> 19.  This has to take place with immediate effect.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A project implementation plan will be developed by 20 January and implemented in </a:t>
                      </a:r>
                      <a:r>
                        <a:rPr lang="en-ZA" sz="1200" b="1" dirty="0">
                          <a:effectLst/>
                          <a:latin typeface="Arial" panose="020B0604020202020204" pitchFamily="34" charset="0"/>
                          <a:ea typeface="Calibri" panose="020F0502020204030204" pitchFamily="34" charset="0"/>
                          <a:cs typeface="Times New Roman" panose="02020603050405020304" pitchFamily="18" charset="0"/>
                        </a:rPr>
                        <a:t>Q4</a:t>
                      </a:r>
                      <a:r>
                        <a:rPr lang="en-ZA" sz="1200" dirty="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Consequence management is being instituted on the poor performance</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42979">
                <a:tc>
                  <a:txBody>
                    <a:bodyPr/>
                    <a:lstStyle/>
                    <a:p>
                      <a:pPr algn="just">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Percentage implementation of the Human Settlements Capacity Assembly Programme (Affordable Housing Programme)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100% implementation of the Human Settlements Capacity Assembly Programme (Affordable Housing Programme)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100% implementation of the Human Settlements Capacity Assembly Programme (Affordable Housing Programme)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0% implementation of the Human Settlements Capacity Assembly Programme (Affordable Housing Programme)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Capacity assessment exercise could not be finalised for 05 PDHS and 04 metros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Sector capacity assessments together other activities on this target can be done virtually based on the impact of </a:t>
                      </a:r>
                      <a:r>
                        <a:rPr lang="en-ZA" sz="1200" dirty="0" err="1">
                          <a:effectLst/>
                          <a:latin typeface="Arial" panose="020B0604020202020204" pitchFamily="34" charset="0"/>
                          <a:ea typeface="Calibri" panose="020F0502020204030204" pitchFamily="34" charset="0"/>
                          <a:cs typeface="Times New Roman" panose="02020603050405020304" pitchFamily="18" charset="0"/>
                        </a:rPr>
                        <a:t>Covid</a:t>
                      </a:r>
                      <a:r>
                        <a:rPr lang="en-ZA" sz="1200" dirty="0">
                          <a:effectLst/>
                          <a:latin typeface="Arial" panose="020B0604020202020204" pitchFamily="34" charset="0"/>
                          <a:ea typeface="Calibri" panose="020F0502020204030204" pitchFamily="34" charset="0"/>
                          <a:cs typeface="Times New Roman" panose="02020603050405020304" pitchFamily="18" charset="0"/>
                        </a:rPr>
                        <a:t> 19.  This has to take place with immediate effect.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A project implementation plan will be developed by 20 January and implemented in </a:t>
                      </a:r>
                      <a:r>
                        <a:rPr lang="en-ZA" sz="1200" b="1" dirty="0">
                          <a:effectLst/>
                          <a:latin typeface="Arial" panose="020B0604020202020204" pitchFamily="34" charset="0"/>
                          <a:ea typeface="Calibri" panose="020F0502020204030204" pitchFamily="34" charset="0"/>
                          <a:cs typeface="Times New Roman" panose="02020603050405020304" pitchFamily="18" charset="0"/>
                        </a:rPr>
                        <a:t>Q4</a:t>
                      </a:r>
                      <a:r>
                        <a:rPr lang="en-ZA" sz="1200" dirty="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Consequence management is being instituted for poor performance</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23" marR="6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373979375"/>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26</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9" name="Title 7"/>
          <p:cNvSpPr txBox="1">
            <a:spLocks/>
          </p:cNvSpPr>
          <p:nvPr/>
        </p:nvSpPr>
        <p:spPr bwMode="auto">
          <a:xfrm>
            <a:off x="169718" y="56120"/>
            <a:ext cx="8579296" cy="695883"/>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ea typeface="ＭＳ Ｐゴシック" pitchFamily="-108" charset="-128"/>
              </a:rPr>
              <a:t>2.5. Executive Support </a:t>
            </a:r>
            <a:endParaRPr lang="en-US" sz="2400" b="1" cap="none" dirty="0">
              <a:ea typeface="ＭＳ Ｐゴシック" pitchFamily="-108" charset="-128"/>
            </a:endParaRPr>
          </a:p>
        </p:txBody>
      </p:sp>
      <p:sp>
        <p:nvSpPr>
          <p:cNvPr id="11" name="Content Placeholder 2"/>
          <p:cNvSpPr>
            <a:spLocks noGrp="1"/>
          </p:cNvSpPr>
          <p:nvPr>
            <p:ph idx="1"/>
          </p:nvPr>
        </p:nvSpPr>
        <p:spPr>
          <a:xfrm>
            <a:off x="169719" y="848992"/>
            <a:ext cx="8866777" cy="5094312"/>
          </a:xfrm>
        </p:spPr>
        <p:txBody>
          <a:bodyPr/>
          <a:lstStyle/>
          <a:p>
            <a:pPr marL="0" indent="0" algn="just">
              <a:spcBef>
                <a:spcPct val="0"/>
              </a:spcBef>
              <a:buNone/>
              <a:defRPr/>
            </a:pPr>
            <a:endParaRPr lang="en-US" sz="1400" dirty="0" smtClean="0"/>
          </a:p>
          <a:p>
            <a:pPr marL="0" indent="0" algn="just">
              <a:spcBef>
                <a:spcPct val="0"/>
              </a:spcBef>
              <a:buNone/>
              <a:defRPr/>
            </a:pPr>
            <a:endParaRPr lang="en-US" sz="1400" dirty="0" smtClean="0"/>
          </a:p>
        </p:txBody>
      </p:sp>
      <p:graphicFrame>
        <p:nvGraphicFramePr>
          <p:cNvPr id="3" name="Table 2"/>
          <p:cNvGraphicFramePr>
            <a:graphicFrameLocks noGrp="1"/>
          </p:cNvGraphicFramePr>
          <p:nvPr>
            <p:extLst>
              <p:ext uri="{D42A27DB-BD31-4B8C-83A1-F6EECF244321}">
                <p14:modId xmlns:p14="http://schemas.microsoft.com/office/powerpoint/2010/main" xmlns="" val="3303876468"/>
              </p:ext>
            </p:extLst>
          </p:nvPr>
        </p:nvGraphicFramePr>
        <p:xfrm>
          <a:off x="169718" y="848992"/>
          <a:ext cx="8552007" cy="4997323"/>
        </p:xfrm>
        <a:graphic>
          <a:graphicData uri="http://schemas.openxmlformats.org/drawingml/2006/table">
            <a:tbl>
              <a:tblPr firstRow="1" firstCol="1" bandRow="1"/>
              <a:tblGrid>
                <a:gridCol w="1559273">
                  <a:extLst>
                    <a:ext uri="{9D8B030D-6E8A-4147-A177-3AD203B41FA5}">
                      <a16:colId xmlns:a16="http://schemas.microsoft.com/office/drawing/2014/main" xmlns="" val="20000"/>
                    </a:ext>
                  </a:extLst>
                </a:gridCol>
                <a:gridCol w="1361452">
                  <a:extLst>
                    <a:ext uri="{9D8B030D-6E8A-4147-A177-3AD203B41FA5}">
                      <a16:colId xmlns:a16="http://schemas.microsoft.com/office/drawing/2014/main" xmlns="" val="20001"/>
                    </a:ext>
                  </a:extLst>
                </a:gridCol>
                <a:gridCol w="1327293">
                  <a:extLst>
                    <a:ext uri="{9D8B030D-6E8A-4147-A177-3AD203B41FA5}">
                      <a16:colId xmlns:a16="http://schemas.microsoft.com/office/drawing/2014/main" xmlns="" val="20002"/>
                    </a:ext>
                  </a:extLst>
                </a:gridCol>
                <a:gridCol w="1089490">
                  <a:extLst>
                    <a:ext uri="{9D8B030D-6E8A-4147-A177-3AD203B41FA5}">
                      <a16:colId xmlns:a16="http://schemas.microsoft.com/office/drawing/2014/main" xmlns="" val="20003"/>
                    </a:ext>
                  </a:extLst>
                </a:gridCol>
                <a:gridCol w="1271002">
                  <a:extLst>
                    <a:ext uri="{9D8B030D-6E8A-4147-A177-3AD203B41FA5}">
                      <a16:colId xmlns:a16="http://schemas.microsoft.com/office/drawing/2014/main" xmlns="" val="20004"/>
                    </a:ext>
                  </a:extLst>
                </a:gridCol>
                <a:gridCol w="1943497">
                  <a:extLst>
                    <a:ext uri="{9D8B030D-6E8A-4147-A177-3AD203B41FA5}">
                      <a16:colId xmlns:a16="http://schemas.microsoft.com/office/drawing/2014/main" xmlns="" val="20005"/>
                    </a:ext>
                  </a:extLst>
                </a:gridCol>
              </a:tblGrid>
              <a:tr h="431087">
                <a:tc>
                  <a:txBody>
                    <a:bodyPr/>
                    <a:lstStyle/>
                    <a:p>
                      <a:pP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15000"/>
                        </a:lnSpc>
                        <a:spcAft>
                          <a:spcPts val="0"/>
                        </a:spcAft>
                      </a:pPr>
                      <a:r>
                        <a:rPr lang="en-ZA" sz="1200" b="1">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Quarter 3 Target as per APP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Quarter 1 Output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Quarter 2 Output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Quarter 3 Output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150181">
                <a:tc gridSpan="6">
                  <a:txBody>
                    <a:bodyPr/>
                    <a:lstStyle/>
                    <a:p>
                      <a:pPr>
                        <a:lnSpc>
                          <a:spcPct val="107000"/>
                        </a:lnSpc>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Chief Directorate: Enterprise Architecture, Internal Audit, Special Investigators and Risk</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593123">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Percentage compliance with statutory tabling and prescripts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100% compliance with statutory prescripts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14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100% compliance with statutory prescripts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140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75% compliance with statutory prescripts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lvl="0" indent="0" algn="l" defTabSz="457200" rtl="0" eaLnBrk="1" fontAlgn="auto" latinLnBrk="0" hangingPunct="1">
                        <a:lnSpc>
                          <a:spcPct val="107000"/>
                        </a:lnSpc>
                        <a:spcBef>
                          <a:spcPts val="0"/>
                        </a:spcBef>
                        <a:spcAft>
                          <a:spcPts val="140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75% compliance with statutory prescripts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75% compliance with statutory prescripts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2"/>
                  </a:ext>
                </a:extLst>
              </a:tr>
              <a:tr h="593123">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Percentage implementation of the approved Internal Audit Plan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100% implementation of the approved internal audit plan</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1400"/>
                        </a:spcAft>
                      </a:pPr>
                      <a:r>
                        <a:rPr lang="en-ZA" sz="1200">
                          <a:effectLst/>
                          <a:latin typeface="Arial" panose="020B0604020202020204" pitchFamily="34" charset="0"/>
                          <a:ea typeface="Calibri" panose="020F0502020204030204" pitchFamily="34" charset="0"/>
                          <a:cs typeface="Times New Roman" panose="02020603050405020304" pitchFamily="18" charset="0"/>
                        </a:rPr>
                        <a:t>55% implementation of the approved internal audit plan</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GB" sz="1200" b="0" i="0" u="none" strike="noStrike" dirty="0">
                          <a:solidFill>
                            <a:srgbClr val="4D4D4D"/>
                          </a:solidFill>
                          <a:effectLst/>
                          <a:latin typeface="Calibri" panose="020F0502020204030204" pitchFamily="34" charset="0"/>
                        </a:rPr>
                        <a:t>18% of the approved internal audit plan implemented.</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rtl="0" fontAlgn="t"/>
                      <a:r>
                        <a:rPr lang="en-GB" sz="1200" b="0" i="0" u="none" strike="noStrike" dirty="0">
                          <a:solidFill>
                            <a:srgbClr val="4D4D4D"/>
                          </a:solidFill>
                          <a:effectLst/>
                          <a:latin typeface="Calibri" panose="020F0502020204030204" pitchFamily="34" charset="0"/>
                        </a:rPr>
                        <a:t>25% implementation of the approved internal audit plan </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61% of the approved internal audit plan implemented.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1017821">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Percentage execution of the approved anti-fraud and corruption implementation plan</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100% execution of the approved anti-fraud and corruption implementation plan</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14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100% execution of the approved anti-fraud and corruption implementation </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plan</a:t>
                      </a: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GB" sz="1200" b="0" i="0" u="none" strike="noStrike" dirty="0">
                          <a:solidFill>
                            <a:srgbClr val="4D4D4D"/>
                          </a:solidFill>
                          <a:effectLst/>
                          <a:latin typeface="Calibri" panose="020F0502020204030204" pitchFamily="34" charset="0"/>
                        </a:rPr>
                        <a:t>100% of the Approved Anti-Fraud and Corruption Implementation Plan has been executed</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rtl="0" fontAlgn="t"/>
                      <a:r>
                        <a:rPr lang="en-GB" sz="1200" b="0" i="0" u="none" strike="noStrike" dirty="0">
                          <a:solidFill>
                            <a:srgbClr val="4D4D4D"/>
                          </a:solidFill>
                          <a:effectLst/>
                          <a:latin typeface="Calibri" panose="020F0502020204030204" pitchFamily="34" charset="0"/>
                        </a:rPr>
                        <a:t>100% execution of the approved anti-fraud and corruption implementation plan</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63% execution of the approved anti-fraud and corruption implementation plan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4"/>
                  </a:ext>
                </a:extLst>
              </a:tr>
              <a:tr h="1103097">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Percentage implementation of the approved Risk Management Implementation Plan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100% implementation of the approved Risk Management Implementation Plan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14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75% implementation of the approved Risk Management Implementation Plan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GB" sz="1200" b="0" i="0" u="none" strike="noStrike" dirty="0">
                          <a:solidFill>
                            <a:srgbClr val="4D4D4D"/>
                          </a:solidFill>
                          <a:effectLst/>
                          <a:latin typeface="Calibri" panose="020F0502020204030204" pitchFamily="34" charset="0"/>
                        </a:rPr>
                        <a:t>29% implementation of the approved risk management plan.</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rtl="0" fontAlgn="t"/>
                      <a:r>
                        <a:rPr lang="en-GB" sz="1200" b="0" i="0" u="none" strike="noStrike" dirty="0">
                          <a:solidFill>
                            <a:srgbClr val="4D4D4D"/>
                          </a:solidFill>
                          <a:effectLst/>
                          <a:latin typeface="Calibri" panose="020F0502020204030204" pitchFamily="34" charset="0"/>
                        </a:rPr>
                        <a:t>47% implementation of the approved Risk Management Implementation Plan</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76% implementation of the approved risk management plan.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920840437"/>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27</a:t>
            </a:fld>
            <a:endParaRPr lang="en-US" altLang="en-US"/>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7" name="Title 7"/>
          <p:cNvSpPr txBox="1">
            <a:spLocks/>
          </p:cNvSpPr>
          <p:nvPr/>
        </p:nvSpPr>
        <p:spPr bwMode="auto">
          <a:xfrm>
            <a:off x="170881" y="116632"/>
            <a:ext cx="8802235" cy="504056"/>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kern="1200" cap="all" baseline="0">
                <a:solidFill>
                  <a:schemeClr val="bg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solidFill>
                  <a:sysClr val="window" lastClr="FFFFFF"/>
                </a:solidFill>
                <a:cs typeface="Arial" panose="020B0604020202020204" pitchFamily="34" charset="0"/>
              </a:rPr>
              <a:t>Chief Directorate Recovery Plan</a:t>
            </a:r>
            <a:endParaRPr lang="en-US" sz="2400" b="1" cap="none"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969412087"/>
              </p:ext>
            </p:extLst>
          </p:nvPr>
        </p:nvGraphicFramePr>
        <p:xfrm>
          <a:off x="196907" y="620688"/>
          <a:ext cx="8776209" cy="5133904"/>
        </p:xfrm>
        <a:graphic>
          <a:graphicData uri="http://schemas.openxmlformats.org/drawingml/2006/table">
            <a:tbl>
              <a:tblPr firstRow="1" firstCol="1" bandRow="1"/>
              <a:tblGrid>
                <a:gridCol w="1095569">
                  <a:extLst>
                    <a:ext uri="{9D8B030D-6E8A-4147-A177-3AD203B41FA5}">
                      <a16:colId xmlns:a16="http://schemas.microsoft.com/office/drawing/2014/main" xmlns="" val="20000"/>
                    </a:ext>
                  </a:extLst>
                </a:gridCol>
                <a:gridCol w="1231801">
                  <a:extLst>
                    <a:ext uri="{9D8B030D-6E8A-4147-A177-3AD203B41FA5}">
                      <a16:colId xmlns:a16="http://schemas.microsoft.com/office/drawing/2014/main" xmlns="" val="20001"/>
                    </a:ext>
                  </a:extLst>
                </a:gridCol>
                <a:gridCol w="941966">
                  <a:extLst>
                    <a:ext uri="{9D8B030D-6E8A-4147-A177-3AD203B41FA5}">
                      <a16:colId xmlns:a16="http://schemas.microsoft.com/office/drawing/2014/main" xmlns="" val="20002"/>
                    </a:ext>
                  </a:extLst>
                </a:gridCol>
                <a:gridCol w="1086884">
                  <a:extLst>
                    <a:ext uri="{9D8B030D-6E8A-4147-A177-3AD203B41FA5}">
                      <a16:colId xmlns:a16="http://schemas.microsoft.com/office/drawing/2014/main" xmlns="" val="20003"/>
                    </a:ext>
                  </a:extLst>
                </a:gridCol>
                <a:gridCol w="2391144">
                  <a:extLst>
                    <a:ext uri="{9D8B030D-6E8A-4147-A177-3AD203B41FA5}">
                      <a16:colId xmlns:a16="http://schemas.microsoft.com/office/drawing/2014/main" xmlns="" val="20004"/>
                    </a:ext>
                  </a:extLst>
                </a:gridCol>
                <a:gridCol w="2028845">
                  <a:extLst>
                    <a:ext uri="{9D8B030D-6E8A-4147-A177-3AD203B41FA5}">
                      <a16:colId xmlns:a16="http://schemas.microsoft.com/office/drawing/2014/main" xmlns="" val="20005"/>
                    </a:ext>
                  </a:extLst>
                </a:gridCol>
              </a:tblGrid>
              <a:tr h="224304">
                <a:tc rowSpan="2">
                  <a:txBody>
                    <a:bodyPr/>
                    <a:lstStyle/>
                    <a:p>
                      <a:pPr>
                        <a:lnSpc>
                          <a:spcPct val="115000"/>
                        </a:lnSpc>
                        <a:spcAft>
                          <a:spcPts val="0"/>
                        </a:spcAft>
                      </a:pPr>
                      <a:r>
                        <a:rPr lang="en-ZA" sz="11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130" marR="4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algn="ctr">
                        <a:lnSpc>
                          <a:spcPct val="115000"/>
                        </a:lnSpc>
                        <a:spcAft>
                          <a:spcPts val="0"/>
                        </a:spcAft>
                      </a:pPr>
                      <a:r>
                        <a:rPr lang="en-ZA" sz="1100" b="1" dirty="0">
                          <a:effectLst/>
                          <a:latin typeface="Arial" panose="020B0604020202020204" pitchFamily="34" charset="0"/>
                          <a:ea typeface="Calibri" panose="020F0502020204030204" pitchFamily="34" charset="0"/>
                          <a:cs typeface="Times New Roman" panose="02020603050405020304" pitchFamily="18" charset="0"/>
                        </a:rPr>
                        <a:t>2021/22 Financial Year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130" marR="4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Area Where Performance Standard Has Not  Been Met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Will Not Be Met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7130" marR="4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a:lnSpc>
                          <a:spcPct val="115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Recovery plan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7130" marR="4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240887">
                <a:tc vMerge="1">
                  <a:txBody>
                    <a:bodyPr/>
                    <a:lstStyle/>
                    <a:p>
                      <a:endParaRPr lang="en-ZA"/>
                    </a:p>
                  </a:txBody>
                  <a:tcPr/>
                </a:tc>
                <a:tc>
                  <a:txBody>
                    <a:bodyPr/>
                    <a:lstStyle/>
                    <a:p>
                      <a:pPr algn="ctr">
                        <a:lnSpc>
                          <a:spcPct val="115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7130" marR="4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Quarterly Target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7130" marR="4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Actual output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7130" marR="4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1497687">
                <a:tc>
                  <a:txBody>
                    <a:bodyPr/>
                    <a:lstStyle/>
                    <a:p>
                      <a:r>
                        <a:rPr lang="en-ZA" sz="1100">
                          <a:effectLst/>
                          <a:latin typeface="Arial" panose="020B0604020202020204" pitchFamily="34" charset="0"/>
                          <a:ea typeface="Times New Roman" panose="02020603050405020304" pitchFamily="18" charset="0"/>
                          <a:cs typeface="Times New Roman" panose="02020603050405020304" pitchFamily="18" charset="0"/>
                        </a:rPr>
                        <a:t>Percentage compliance with statutory tabling and prescripts</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7130" marR="4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100">
                          <a:effectLst/>
                          <a:latin typeface="Arial" panose="020B0604020202020204" pitchFamily="34" charset="0"/>
                          <a:ea typeface="Times New Roman" panose="02020603050405020304" pitchFamily="18" charset="0"/>
                          <a:cs typeface="Times New Roman" panose="02020603050405020304" pitchFamily="18" charset="0"/>
                        </a:rPr>
                        <a:t>100% compliance with statutory prescripts</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7130" marR="4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100% compliance with statutory prescripts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 </a:t>
                      </a:r>
                    </a:p>
                  </a:txBody>
                  <a:tcPr marL="47130" marR="4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100">
                          <a:effectLst/>
                          <a:latin typeface="Arial" panose="020B0604020202020204" pitchFamily="34" charset="0"/>
                          <a:ea typeface="Times New Roman" panose="02020603050405020304" pitchFamily="18" charset="0"/>
                          <a:cs typeface="Times New Roman" panose="02020603050405020304" pitchFamily="18" charset="0"/>
                        </a:rPr>
                        <a:t>75% compliance with statutory prescripts</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7130" marR="4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panose="05050102010706020507" pitchFamily="18" charset="2"/>
                        <a:buChar char=""/>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Legislation dictates that Parliamentary Questions must be answered within working 10 days upon receipt. However this is proving to be a hurdle as the Department sometimes relies on provinces, municipalities and entities to answer PQs.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30" marR="4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panose="05050102010706020507" pitchFamily="18" charset="2"/>
                        <a:buChar char=""/>
                      </a:pPr>
                      <a:r>
                        <a:rPr lang="en-ZA" sz="1100">
                          <a:effectLst/>
                          <a:latin typeface="Arial" panose="020B0604020202020204" pitchFamily="34" charset="0"/>
                          <a:ea typeface="Times New Roman" panose="02020603050405020304" pitchFamily="18" charset="0"/>
                          <a:cs typeface="Times New Roman" panose="02020603050405020304" pitchFamily="18" charset="0"/>
                        </a:rPr>
                        <a:t>A Standard Operating Procedure (SOP) was developed and approved with the aim improving turn-around times.</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ZA" sz="1100">
                          <a:effectLst/>
                          <a:latin typeface="Arial" panose="020B0604020202020204" pitchFamily="34" charset="0"/>
                          <a:ea typeface="Times New Roman" panose="02020603050405020304" pitchFamily="18" charset="0"/>
                          <a:cs typeface="Times New Roman" panose="02020603050405020304" pitchFamily="18" charset="0"/>
                        </a:rPr>
                        <a:t>The Chief Directorate needs to be hand-on from now on in making sure that questions are sent to the correct branches with constant follow-ups according to the approved SOP</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7130" marR="4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151922">
                <a:tc>
                  <a:txBody>
                    <a:bodyPr/>
                    <a:lstStyle/>
                    <a:p>
                      <a:r>
                        <a:rPr lang="en-ZA" sz="1100">
                          <a:effectLst/>
                          <a:latin typeface="Arial" panose="020B0604020202020204" pitchFamily="34" charset="0"/>
                          <a:ea typeface="Times New Roman" panose="02020603050405020304" pitchFamily="18" charset="0"/>
                          <a:cs typeface="Times New Roman" panose="02020603050405020304" pitchFamily="18" charset="0"/>
                        </a:rPr>
                        <a:t>Percentage execution of the approved anti-fraud and corruption implementation plan</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7130" marR="4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100">
                          <a:effectLst/>
                          <a:latin typeface="Arial" panose="020B0604020202020204" pitchFamily="34" charset="0"/>
                          <a:ea typeface="Times New Roman" panose="02020603050405020304" pitchFamily="18" charset="0"/>
                          <a:cs typeface="Times New Roman" panose="02020603050405020304" pitchFamily="18" charset="0"/>
                        </a:rPr>
                        <a:t>100% execution of the approved anti-fraud and corruption implementation plan</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7130" marR="4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100">
                          <a:effectLst/>
                          <a:latin typeface="Arial" panose="020B0604020202020204" pitchFamily="34" charset="0"/>
                          <a:ea typeface="Times New Roman" panose="02020603050405020304" pitchFamily="18" charset="0"/>
                          <a:cs typeface="Times New Roman" panose="02020603050405020304" pitchFamily="18" charset="0"/>
                        </a:rPr>
                        <a:t>100% execution of the approved anti-fraud and corruption implementation plan </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7130" marR="4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100" dirty="0">
                          <a:effectLst/>
                          <a:latin typeface="Arial" panose="020B0604020202020204" pitchFamily="34" charset="0"/>
                          <a:ea typeface="Times New Roman" panose="02020603050405020304" pitchFamily="18" charset="0"/>
                          <a:cs typeface="Times New Roman" panose="02020603050405020304" pitchFamily="18" charset="0"/>
                        </a:rPr>
                        <a:t>63% execution of the approved anti-fraud and corruption implementation plan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130" marR="4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ZA" sz="1100" dirty="0">
                          <a:effectLst/>
                          <a:latin typeface="Arial" panose="020B0604020202020204" pitchFamily="34" charset="0"/>
                          <a:ea typeface="Calibri" panose="020F0502020204030204" pitchFamily="34" charset="0"/>
                          <a:cs typeface="Times New Roman" panose="02020603050405020304" pitchFamily="18" charset="0"/>
                        </a:rPr>
                        <a:t>Financial declarations not done for OSD, Finance and Supply Chain Management Officials and Deputy Directors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1100" dirty="0">
                          <a:effectLst/>
                          <a:latin typeface="Arial" panose="020B0604020202020204" pitchFamily="34" charset="0"/>
                          <a:ea typeface="Calibri" panose="020F0502020204030204" pitchFamily="34" charset="0"/>
                          <a:cs typeface="Times New Roman" panose="02020603050405020304" pitchFamily="18" charset="0"/>
                        </a:rPr>
                        <a:t>Align the Department’s Anti-Fraud and Corruption Strategy to the approved sector 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1100" dirty="0">
                          <a:effectLst/>
                          <a:latin typeface="Arial" panose="020B0604020202020204" pitchFamily="34" charset="0"/>
                          <a:ea typeface="Calibri" panose="020F0502020204030204" pitchFamily="34" charset="0"/>
                          <a:cs typeface="Times New Roman" panose="02020603050405020304" pitchFamily="18" charset="0"/>
                        </a:rPr>
                        <a:t>Approve the Whistle Blowing Policy and Anti-Fraud and Corruption Prevention Policy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130" marR="4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GB"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Additional Ethics Officers have been appointed and will arrange training with DPSA to complete financial disclosures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Consultative process with governance structures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130" marR="4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786381177"/>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28</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9" name="Title 7"/>
          <p:cNvSpPr txBox="1">
            <a:spLocks/>
          </p:cNvSpPr>
          <p:nvPr/>
        </p:nvSpPr>
        <p:spPr bwMode="auto">
          <a:xfrm>
            <a:off x="169719" y="153108"/>
            <a:ext cx="8579296" cy="539587"/>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ea typeface="ＭＳ Ｐゴシック" pitchFamily="-108" charset="-128"/>
              </a:rPr>
              <a:t>2.6. Informal Settlements </a:t>
            </a:r>
            <a:endParaRPr lang="en-US" sz="2400" b="1" cap="none" dirty="0">
              <a:ea typeface="ＭＳ Ｐゴシック" pitchFamily="-108" charset="-128"/>
            </a:endParaRPr>
          </a:p>
        </p:txBody>
      </p:sp>
      <p:sp>
        <p:nvSpPr>
          <p:cNvPr id="11" name="Content Placeholder 2"/>
          <p:cNvSpPr>
            <a:spLocks noGrp="1"/>
          </p:cNvSpPr>
          <p:nvPr>
            <p:ph idx="1"/>
          </p:nvPr>
        </p:nvSpPr>
        <p:spPr>
          <a:xfrm>
            <a:off x="169719" y="620689"/>
            <a:ext cx="8866777" cy="5094312"/>
          </a:xfrm>
        </p:spPr>
        <p:txBody>
          <a:bodyPr/>
          <a:lstStyle/>
          <a:p>
            <a:pPr marL="0" indent="0" algn="just">
              <a:spcBef>
                <a:spcPct val="0"/>
              </a:spcBef>
              <a:buNone/>
              <a:defRPr/>
            </a:pPr>
            <a:endParaRPr lang="en-US" sz="1400" dirty="0" smtClean="0"/>
          </a:p>
          <a:p>
            <a:pPr marL="0" indent="0" algn="just">
              <a:spcBef>
                <a:spcPct val="0"/>
              </a:spcBef>
              <a:buNone/>
              <a:defRPr/>
            </a:pPr>
            <a:endParaRPr lang="en-US" sz="1400" dirty="0" smtClean="0"/>
          </a:p>
        </p:txBody>
      </p:sp>
      <p:graphicFrame>
        <p:nvGraphicFramePr>
          <p:cNvPr id="3" name="Table 2"/>
          <p:cNvGraphicFramePr>
            <a:graphicFrameLocks noGrp="1"/>
          </p:cNvGraphicFramePr>
          <p:nvPr>
            <p:extLst>
              <p:ext uri="{D42A27DB-BD31-4B8C-83A1-F6EECF244321}">
                <p14:modId xmlns:p14="http://schemas.microsoft.com/office/powerpoint/2010/main" xmlns="" val="1126272348"/>
              </p:ext>
            </p:extLst>
          </p:nvPr>
        </p:nvGraphicFramePr>
        <p:xfrm>
          <a:off x="169718" y="692695"/>
          <a:ext cx="8552007" cy="5022305"/>
        </p:xfrm>
        <a:graphic>
          <a:graphicData uri="http://schemas.openxmlformats.org/drawingml/2006/table">
            <a:tbl>
              <a:tblPr firstRow="1" firstCol="1" bandRow="1"/>
              <a:tblGrid>
                <a:gridCol w="1559273">
                  <a:extLst>
                    <a:ext uri="{9D8B030D-6E8A-4147-A177-3AD203B41FA5}">
                      <a16:colId xmlns:a16="http://schemas.microsoft.com/office/drawing/2014/main" xmlns="" val="20000"/>
                    </a:ext>
                  </a:extLst>
                </a:gridCol>
                <a:gridCol w="1361452">
                  <a:extLst>
                    <a:ext uri="{9D8B030D-6E8A-4147-A177-3AD203B41FA5}">
                      <a16:colId xmlns:a16="http://schemas.microsoft.com/office/drawing/2014/main" xmlns="" val="20001"/>
                    </a:ext>
                  </a:extLst>
                </a:gridCol>
                <a:gridCol w="1327293">
                  <a:extLst>
                    <a:ext uri="{9D8B030D-6E8A-4147-A177-3AD203B41FA5}">
                      <a16:colId xmlns:a16="http://schemas.microsoft.com/office/drawing/2014/main" xmlns="" val="20002"/>
                    </a:ext>
                  </a:extLst>
                </a:gridCol>
                <a:gridCol w="1089490">
                  <a:extLst>
                    <a:ext uri="{9D8B030D-6E8A-4147-A177-3AD203B41FA5}">
                      <a16:colId xmlns:a16="http://schemas.microsoft.com/office/drawing/2014/main" xmlns="" val="20003"/>
                    </a:ext>
                  </a:extLst>
                </a:gridCol>
                <a:gridCol w="1225014">
                  <a:extLst>
                    <a:ext uri="{9D8B030D-6E8A-4147-A177-3AD203B41FA5}">
                      <a16:colId xmlns:a16="http://schemas.microsoft.com/office/drawing/2014/main" xmlns="" val="20004"/>
                    </a:ext>
                  </a:extLst>
                </a:gridCol>
                <a:gridCol w="1989485">
                  <a:extLst>
                    <a:ext uri="{9D8B030D-6E8A-4147-A177-3AD203B41FA5}">
                      <a16:colId xmlns:a16="http://schemas.microsoft.com/office/drawing/2014/main" xmlns="" val="20005"/>
                    </a:ext>
                  </a:extLst>
                </a:gridCol>
              </a:tblGrid>
              <a:tr h="1173186">
                <a:tc>
                  <a:txBody>
                    <a:bodyPr/>
                    <a:lstStyle/>
                    <a:p>
                      <a:pPr>
                        <a:lnSpc>
                          <a:spcPct val="115000"/>
                        </a:lnSpc>
                        <a:spcAft>
                          <a:spcPts val="0"/>
                        </a:spcAft>
                      </a:pPr>
                      <a:r>
                        <a:rPr lang="en-ZA" sz="16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15000"/>
                        </a:lnSpc>
                        <a:spcAft>
                          <a:spcPts val="0"/>
                        </a:spcAft>
                      </a:pPr>
                      <a:r>
                        <a:rPr lang="en-ZA" sz="1600" b="1">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600" b="1" dirty="0">
                          <a:effectLst/>
                          <a:latin typeface="Arial" panose="020B0604020202020204" pitchFamily="34" charset="0"/>
                          <a:ea typeface="Times New Roman" panose="02020603050405020304" pitchFamily="18" charset="0"/>
                          <a:cs typeface="Times New Roman" panose="02020603050405020304" pitchFamily="18" charset="0"/>
                        </a:rPr>
                        <a:t> Quarter 3 Target as per APP</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600" b="1">
                          <a:effectLst/>
                          <a:latin typeface="Arial" panose="020B0604020202020204" pitchFamily="34" charset="0"/>
                          <a:ea typeface="Times New Roman" panose="02020603050405020304" pitchFamily="18" charset="0"/>
                          <a:cs typeface="Times New Roman" panose="02020603050405020304" pitchFamily="18" charset="0"/>
                        </a:rPr>
                        <a:t>Quarter 1 Output</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600" b="1">
                          <a:effectLst/>
                          <a:latin typeface="Arial" panose="020B0604020202020204" pitchFamily="34" charset="0"/>
                          <a:ea typeface="Times New Roman" panose="02020603050405020304" pitchFamily="18" charset="0"/>
                          <a:cs typeface="Times New Roman" panose="02020603050405020304" pitchFamily="18" charset="0"/>
                        </a:rPr>
                        <a:t>Quarter 2 Output</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600" b="1" dirty="0">
                          <a:effectLst/>
                          <a:latin typeface="Arial" panose="020B0604020202020204" pitchFamily="34" charset="0"/>
                          <a:ea typeface="Times New Roman" panose="02020603050405020304" pitchFamily="18" charset="0"/>
                          <a:cs typeface="Times New Roman" panose="02020603050405020304" pitchFamily="18" charset="0"/>
                        </a:rPr>
                        <a:t>Quarter 3 Output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263341">
                <a:tc gridSpan="6">
                  <a:txBody>
                    <a:bodyPr/>
                    <a:lstStyle/>
                    <a:p>
                      <a:pPr>
                        <a:lnSpc>
                          <a:spcPct val="107000"/>
                        </a:lnSpc>
                        <a:spcAft>
                          <a:spcPts val="0"/>
                        </a:spcAft>
                      </a:pPr>
                      <a:r>
                        <a:rPr lang="en-GB" sz="1600" b="1" dirty="0" smtClean="0">
                          <a:effectLst/>
                          <a:latin typeface="Arial" panose="020B0604020202020204" pitchFamily="34" charset="0"/>
                          <a:ea typeface="Times New Roman" panose="02020603050405020304" pitchFamily="18" charset="0"/>
                          <a:cs typeface="Times New Roman" panose="02020603050405020304" pitchFamily="18" charset="0"/>
                        </a:rPr>
                        <a:t>Informal</a:t>
                      </a:r>
                      <a:r>
                        <a:rPr lang="en-GB" sz="1600" b="1" baseline="0" dirty="0" smtClean="0">
                          <a:effectLst/>
                          <a:latin typeface="Arial" panose="020B0604020202020204" pitchFamily="34" charset="0"/>
                          <a:ea typeface="Times New Roman" panose="02020603050405020304" pitchFamily="18" charset="0"/>
                          <a:cs typeface="Times New Roman" panose="02020603050405020304" pitchFamily="18" charset="0"/>
                        </a:rPr>
                        <a:t> Settlements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585778">
                <a:tc>
                  <a:txBody>
                    <a:bodyPr/>
                    <a:lstStyle/>
                    <a:p>
                      <a:pPr marL="0" algn="l" defTabSz="457200" rtl="0" eaLnBrk="1" latinLnBrk="0" hangingPunct="1">
                        <a:lnSpc>
                          <a:spcPct val="107000"/>
                        </a:lnSpc>
                        <a:spcAft>
                          <a:spcPts val="0"/>
                        </a:spcAft>
                      </a:pPr>
                      <a:r>
                        <a:rPr lang="en-ZA" sz="16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Informal settlements upgraded to Phase 3 of UISP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7000"/>
                        </a:lnSpc>
                        <a:spcAft>
                          <a:spcPts val="0"/>
                        </a:spcAft>
                      </a:pPr>
                      <a:r>
                        <a:rPr lang="en-ZA" sz="16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130 informal settlements upgraded to Phase 3 of UISP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7000"/>
                        </a:lnSpc>
                        <a:spcAft>
                          <a:spcPts val="0"/>
                        </a:spcAft>
                      </a:pPr>
                      <a:r>
                        <a:rPr lang="en-ZA" sz="16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Manage 33 informal settlements to be upgraded to Phase 3 of UISP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7000"/>
                        </a:lnSpc>
                        <a:spcAft>
                          <a:spcPts val="0"/>
                        </a:spcAft>
                      </a:pPr>
                      <a:r>
                        <a:rPr lang="en-GB" sz="16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Management of  32 informal settlements to be upgraded to Phase 3 of UISP was not done</a:t>
                      </a:r>
                      <a:endParaRPr lang="en-ZA" sz="16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algn="l" defTabSz="457200" rtl="0" eaLnBrk="1" latinLnBrk="0" hangingPunct="1">
                        <a:lnSpc>
                          <a:spcPct val="107000"/>
                        </a:lnSpc>
                        <a:spcAft>
                          <a:spcPts val="0"/>
                        </a:spcAft>
                      </a:pPr>
                      <a:r>
                        <a:rPr lang="en-GB" sz="16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Management of informal settlements was done however, 32 informal settlements was not upgraded to Phase 3 of UISP</a:t>
                      </a:r>
                      <a:endParaRPr lang="en-ZA" sz="16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algn="l" defTabSz="457200" rtl="0" eaLnBrk="1" latinLnBrk="0" hangingPunct="1">
                        <a:lnSpc>
                          <a:spcPct val="107000"/>
                        </a:lnSpc>
                        <a:spcAft>
                          <a:spcPts val="0"/>
                        </a:spcAft>
                      </a:pPr>
                      <a:r>
                        <a:rPr lang="en-ZA" sz="16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Management of informal settlements was done however, 33 informal settlements was not upgraded to Phase 3 of UISP</a:t>
                      </a:r>
                      <a:endParaRPr lang="en-ZA" sz="16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518" marR="35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734609182"/>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29</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9" name="Title 7"/>
          <p:cNvSpPr txBox="1">
            <a:spLocks/>
          </p:cNvSpPr>
          <p:nvPr/>
        </p:nvSpPr>
        <p:spPr bwMode="auto">
          <a:xfrm>
            <a:off x="169719" y="153109"/>
            <a:ext cx="8866777" cy="467580"/>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ea typeface="ＭＳ Ｐゴシック" pitchFamily="-108" charset="-128"/>
              </a:rPr>
              <a:t>2.7. Research, Policy, Strategy and Planning </a:t>
            </a:r>
            <a:endParaRPr lang="en-US" sz="2400" b="1" cap="none" dirty="0">
              <a:ea typeface="ＭＳ Ｐゴシック" pitchFamily="-108" charset="-128"/>
            </a:endParaRPr>
          </a:p>
        </p:txBody>
      </p:sp>
      <p:sp>
        <p:nvSpPr>
          <p:cNvPr id="11" name="Content Placeholder 2"/>
          <p:cNvSpPr>
            <a:spLocks noGrp="1"/>
          </p:cNvSpPr>
          <p:nvPr>
            <p:ph idx="1"/>
          </p:nvPr>
        </p:nvSpPr>
        <p:spPr>
          <a:xfrm>
            <a:off x="169719" y="620689"/>
            <a:ext cx="8866777" cy="5094312"/>
          </a:xfrm>
        </p:spPr>
        <p:txBody>
          <a:bodyPr/>
          <a:lstStyle/>
          <a:p>
            <a:pPr marL="0" indent="0" algn="just">
              <a:spcBef>
                <a:spcPct val="0"/>
              </a:spcBef>
              <a:buNone/>
              <a:defRPr/>
            </a:pPr>
            <a:endParaRPr lang="en-US" sz="1400" dirty="0" smtClean="0"/>
          </a:p>
          <a:p>
            <a:pPr marL="0" indent="0" algn="just">
              <a:spcBef>
                <a:spcPct val="0"/>
              </a:spcBef>
              <a:buNone/>
              <a:defRPr/>
            </a:pPr>
            <a:endParaRPr lang="en-US" sz="1400" dirty="0" smtClean="0"/>
          </a:p>
        </p:txBody>
      </p:sp>
      <p:graphicFrame>
        <p:nvGraphicFramePr>
          <p:cNvPr id="2" name="Table 1"/>
          <p:cNvGraphicFramePr>
            <a:graphicFrameLocks noGrp="1"/>
          </p:cNvGraphicFramePr>
          <p:nvPr>
            <p:extLst>
              <p:ext uri="{D42A27DB-BD31-4B8C-83A1-F6EECF244321}">
                <p14:modId xmlns:p14="http://schemas.microsoft.com/office/powerpoint/2010/main" xmlns="" val="44818512"/>
              </p:ext>
            </p:extLst>
          </p:nvPr>
        </p:nvGraphicFramePr>
        <p:xfrm>
          <a:off x="169223" y="620689"/>
          <a:ext cx="8867273" cy="5250499"/>
        </p:xfrm>
        <a:graphic>
          <a:graphicData uri="http://schemas.openxmlformats.org/drawingml/2006/table">
            <a:tbl>
              <a:tblPr firstRow="1" firstCol="1" bandRow="1"/>
              <a:tblGrid>
                <a:gridCol w="1169619">
                  <a:extLst>
                    <a:ext uri="{9D8B030D-6E8A-4147-A177-3AD203B41FA5}">
                      <a16:colId xmlns:a16="http://schemas.microsoft.com/office/drawing/2014/main" xmlns="" val="20000"/>
                    </a:ext>
                  </a:extLst>
                </a:gridCol>
                <a:gridCol w="1994344">
                  <a:extLst>
                    <a:ext uri="{9D8B030D-6E8A-4147-A177-3AD203B41FA5}">
                      <a16:colId xmlns:a16="http://schemas.microsoft.com/office/drawing/2014/main" xmlns="" val="20001"/>
                    </a:ext>
                  </a:extLst>
                </a:gridCol>
                <a:gridCol w="1393437">
                  <a:extLst>
                    <a:ext uri="{9D8B030D-6E8A-4147-A177-3AD203B41FA5}">
                      <a16:colId xmlns:a16="http://schemas.microsoft.com/office/drawing/2014/main" xmlns="" val="20002"/>
                    </a:ext>
                  </a:extLst>
                </a:gridCol>
                <a:gridCol w="1650563">
                  <a:extLst>
                    <a:ext uri="{9D8B030D-6E8A-4147-A177-3AD203B41FA5}">
                      <a16:colId xmlns:a16="http://schemas.microsoft.com/office/drawing/2014/main" xmlns="" val="20003"/>
                    </a:ext>
                  </a:extLst>
                </a:gridCol>
                <a:gridCol w="1223206">
                  <a:extLst>
                    <a:ext uri="{9D8B030D-6E8A-4147-A177-3AD203B41FA5}">
                      <a16:colId xmlns:a16="http://schemas.microsoft.com/office/drawing/2014/main" xmlns="" val="20004"/>
                    </a:ext>
                  </a:extLst>
                </a:gridCol>
                <a:gridCol w="1436104">
                  <a:extLst>
                    <a:ext uri="{9D8B030D-6E8A-4147-A177-3AD203B41FA5}">
                      <a16:colId xmlns:a16="http://schemas.microsoft.com/office/drawing/2014/main" xmlns="" val="20005"/>
                    </a:ext>
                  </a:extLst>
                </a:gridCol>
              </a:tblGrid>
              <a:tr h="422790">
                <a:tc>
                  <a:txBody>
                    <a:bodyPr/>
                    <a:lstStyle/>
                    <a:p>
                      <a:pPr>
                        <a:lnSpc>
                          <a:spcPct val="115000"/>
                        </a:lnSpc>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15000"/>
                        </a:lnSpc>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 Quarter 3 Target as per APP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Quarter 1 Output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Quarter 2 Output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Quarter 3 Output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196689">
                <a:tc gridSpan="6">
                  <a:txBody>
                    <a:bodyPr/>
                    <a:lstStyle/>
                    <a:p>
                      <a:pPr algn="ctr">
                        <a:lnSpc>
                          <a:spcPct val="107000"/>
                        </a:lnSpc>
                        <a:spcAft>
                          <a:spcPts val="0"/>
                        </a:spcAft>
                      </a:pP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Chief Directorate: HS Policy Development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845580">
                <a:tc rowSpan="2">
                  <a:txBody>
                    <a:bodyPr/>
                    <a:lstStyle/>
                    <a:p>
                      <a:pPr>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research reports completed</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research reports completed</a:t>
                      </a:r>
                      <a:b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400"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Agri</a:t>
                      </a:r>
                      <a:r>
                        <a:rPr lang="en-GB"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-villages </a:t>
                      </a: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rain water harvesting</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inception reports </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2 terms of reference drafted and approved:</a:t>
                      </a:r>
                    </a:p>
                    <a:p>
                      <a:pPr>
                        <a:lnSpc>
                          <a:spcPct val="107000"/>
                        </a:lnSpc>
                        <a:spcAft>
                          <a:spcPts val="0"/>
                        </a:spcAft>
                      </a:pP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 </a:t>
                      </a: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marL="0" algn="l" defTabSz="457200" rtl="0" eaLnBrk="1" latinLnBrk="0" hangingPunct="1">
                        <a:lnSpc>
                          <a:spcPct val="107000"/>
                        </a:lnSpc>
                        <a:spcAft>
                          <a:spcPts val="0"/>
                        </a:spcAft>
                      </a:pPr>
                      <a:r>
                        <a:rPr lang="en-GB" sz="14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Target</a:t>
                      </a:r>
                      <a:endPar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Inception Report on </a:t>
                      </a:r>
                      <a:r>
                        <a:rPr lang="en-GB" sz="1400" dirty="0" err="1" smtClean="0">
                          <a:effectLst/>
                          <a:latin typeface="Arial" panose="020B0604020202020204" pitchFamily="34" charset="0"/>
                          <a:ea typeface="Times New Roman" panose="02020603050405020304" pitchFamily="18" charset="0"/>
                          <a:cs typeface="Times New Roman" panose="02020603050405020304" pitchFamily="18" charset="0"/>
                        </a:rPr>
                        <a:t>Agri</a:t>
                      </a: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-Villages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and rain water harvesting completed, </a:t>
                      </a: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but</a:t>
                      </a:r>
                      <a:r>
                        <a:rPr lang="en-GB" sz="1400" baseline="0" dirty="0" smtClean="0">
                          <a:effectLst/>
                          <a:latin typeface="Arial" panose="020B0604020202020204" pitchFamily="34" charset="0"/>
                          <a:ea typeface="Times New Roman" panose="02020603050405020304" pitchFamily="18" charset="0"/>
                          <a:cs typeface="Times New Roman" panose="02020603050405020304" pitchFamily="18" charset="0"/>
                        </a:rPr>
                        <a:t> not </a:t>
                      </a: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on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Exemption of Holding Cost for state </a:t>
                      </a: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land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2"/>
                  </a:ext>
                </a:extLst>
              </a:tr>
              <a:tr h="737662">
                <a:tc vMerge="1">
                  <a:txBody>
                    <a:bodyPr/>
                    <a:lstStyle/>
                    <a:p>
                      <a:endParaRPr lang="en-ZA"/>
                    </a:p>
                  </a:txBody>
                  <a:tcPr/>
                </a:tc>
                <a:tc>
                  <a:txBody>
                    <a:bodyPr/>
                    <a:lstStyle/>
                    <a:p>
                      <a:pP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Exemption of Holding Cost for state land earmarked for housing development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vMerge="1">
                  <a:txBody>
                    <a:bodyPr/>
                    <a:lstStyle/>
                    <a:p>
                      <a:pPr>
                        <a:lnSpc>
                          <a:spcPct val="107000"/>
                        </a:lnSpc>
                        <a:spcAft>
                          <a:spcPts val="0"/>
                        </a:spcAft>
                      </a:pPr>
                      <a:endParaRPr lang="en-ZA"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3"/>
                  </a:ext>
                </a:extLst>
              </a:tr>
              <a:tr h="1357064">
                <a:tc>
                  <a:txBody>
                    <a:bodyPr/>
                    <a:lstStyle/>
                    <a:p>
                      <a:pPr>
                        <a:spcAft>
                          <a:spcPts val="0"/>
                        </a:spcAft>
                      </a:pP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research reports on Informal Settlements Upgrading completed</a:t>
                      </a:r>
                      <a:endPar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2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research reports on Informal Settlements Upgrading completed: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The use of technology and community participation in informal settlements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Inception report</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7000"/>
                        </a:lnSpc>
                        <a:spcAft>
                          <a:spcPts val="0"/>
                        </a:spcAft>
                      </a:pPr>
                      <a:r>
                        <a:rPr lang="en-GB" sz="1400" kern="1200"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ToR</a:t>
                      </a:r>
                      <a:r>
                        <a:rPr lang="en-GB" sz="14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p>
                      <a:pPr marL="0" algn="l" defTabSz="457200" rtl="0" eaLnBrk="1" latinLnBrk="0" hangingPunct="1">
                        <a:lnSpc>
                          <a:spcPct val="107000"/>
                        </a:lnSpc>
                        <a:spcAft>
                          <a:spcPts val="0"/>
                        </a:spcAft>
                      </a:pPr>
                      <a:r>
                        <a:rPr lang="en-GB" sz="14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use of technology and community participation in informal settlements</a:t>
                      </a:r>
                      <a:endParaRPr lang="en-ZA"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No Target</a:t>
                      </a:r>
                      <a:endPar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Inception report partially completed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4"/>
                  </a:ext>
                </a:extLst>
              </a:tr>
              <a:tr h="904709">
                <a:tc>
                  <a:txBody>
                    <a:bodyPr/>
                    <a:lstStyle/>
                    <a:p>
                      <a:pPr>
                        <a:spcAft>
                          <a:spcPts val="0"/>
                        </a:spcAft>
                      </a:pP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 socio-economic survey on informal settlements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Inception report</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ToR</a:t>
                      </a:r>
                      <a:r>
                        <a:rPr kumimoji="0" lang="en-GB"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A socio-economic survey on informal settlements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No Target</a:t>
                      </a:r>
                      <a:endPar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Inception report partially completed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97810888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000000"/>
                </a:solidFill>
                <a:latin typeface="Arial" panose="020B0604020202020204" pitchFamily="34" charset="0"/>
                <a:ea typeface="ＭＳ Ｐゴシック" pitchFamily="34" charset="-128"/>
                <a:cs typeface="Arial" panose="020B0604020202020204" pitchFamily="34" charset="0"/>
              </a:rPr>
              <a:t>PERFORMANCE MEASUREMENT</a:t>
            </a:r>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5/19/2022</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7" name="Table 6"/>
          <p:cNvGraphicFramePr>
            <a:graphicFrameLocks noGrp="1"/>
          </p:cNvGraphicFramePr>
          <p:nvPr>
            <p:extLst/>
          </p:nvPr>
        </p:nvGraphicFramePr>
        <p:xfrm>
          <a:off x="609601" y="1700807"/>
          <a:ext cx="8112124" cy="3257128"/>
        </p:xfrm>
        <a:graphic>
          <a:graphicData uri="http://schemas.openxmlformats.org/drawingml/2006/table">
            <a:tbl>
              <a:tblPr/>
              <a:tblGrid>
                <a:gridCol w="927950">
                  <a:extLst>
                    <a:ext uri="{9D8B030D-6E8A-4147-A177-3AD203B41FA5}">
                      <a16:colId xmlns:a16="http://schemas.microsoft.com/office/drawing/2014/main" xmlns="" val="20000"/>
                    </a:ext>
                  </a:extLst>
                </a:gridCol>
                <a:gridCol w="7184174">
                  <a:extLst>
                    <a:ext uri="{9D8B030D-6E8A-4147-A177-3AD203B41FA5}">
                      <a16:colId xmlns:a16="http://schemas.microsoft.com/office/drawing/2014/main" xmlns="" val="20001"/>
                    </a:ext>
                  </a:extLst>
                </a:gridCol>
              </a:tblGrid>
              <a:tr h="144016">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 </a:t>
                      </a:r>
                      <a:endParaRPr kumimoji="0" lang="en-ZA"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Target Achieved (100%)</a:t>
                      </a:r>
                      <a:endParaRPr kumimoji="0" lang="en-ZA"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52128">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 </a:t>
                      </a:r>
                      <a:endParaRPr kumimoji="0" lang="en-ZA"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Partially Achieved (50% - 99%)</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Remedial action is needed to avoid this / there is progress, but the target is not yet achieved.</a:t>
                      </a:r>
                      <a:endParaRPr kumimoji="0" lang="en-ZA"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80020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 </a:t>
                      </a:r>
                      <a:endParaRPr kumimoji="0" lang="en-ZA"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Not Achieved (0% - 49%)</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ＭＳ Ｐゴシック" pitchFamily="34" charset="-128"/>
                          <a:cs typeface="Times New Roman" pitchFamily="18" charset="0"/>
                        </a:rPr>
                        <a:t>Certainty that the target will not be achieved or was not achieved in the planned timeframes – major remedial action and urgent intervention is required / the target is far from being reached or not going to be achieved at all</a:t>
                      </a:r>
                      <a:endParaRPr kumimoji="0" lang="en-ZA"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9711" marR="597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409761291"/>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30</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11" name="Content Placeholder 2"/>
          <p:cNvSpPr>
            <a:spLocks noGrp="1"/>
          </p:cNvSpPr>
          <p:nvPr>
            <p:ph idx="1"/>
          </p:nvPr>
        </p:nvSpPr>
        <p:spPr>
          <a:xfrm>
            <a:off x="169719" y="620689"/>
            <a:ext cx="8866777" cy="5094312"/>
          </a:xfrm>
        </p:spPr>
        <p:txBody>
          <a:bodyPr/>
          <a:lstStyle/>
          <a:p>
            <a:pPr marL="0" indent="0" algn="just">
              <a:spcBef>
                <a:spcPct val="0"/>
              </a:spcBef>
              <a:buNone/>
              <a:defRPr/>
            </a:pPr>
            <a:endParaRPr lang="en-US" sz="1400" dirty="0" smtClean="0"/>
          </a:p>
          <a:p>
            <a:pPr marL="0" indent="0" algn="just">
              <a:spcBef>
                <a:spcPct val="0"/>
              </a:spcBef>
              <a:buNone/>
              <a:defRPr/>
            </a:pPr>
            <a:endParaRPr lang="en-US" sz="1400" dirty="0" smtClean="0"/>
          </a:p>
        </p:txBody>
      </p:sp>
      <p:graphicFrame>
        <p:nvGraphicFramePr>
          <p:cNvPr id="2" name="Table 1"/>
          <p:cNvGraphicFramePr>
            <a:graphicFrameLocks noGrp="1"/>
          </p:cNvGraphicFramePr>
          <p:nvPr>
            <p:extLst>
              <p:ext uri="{D42A27DB-BD31-4B8C-83A1-F6EECF244321}">
                <p14:modId xmlns:p14="http://schemas.microsoft.com/office/powerpoint/2010/main" xmlns="" val="1020205637"/>
              </p:ext>
            </p:extLst>
          </p:nvPr>
        </p:nvGraphicFramePr>
        <p:xfrm>
          <a:off x="169719" y="620690"/>
          <a:ext cx="8866776" cy="5283140"/>
        </p:xfrm>
        <a:graphic>
          <a:graphicData uri="http://schemas.openxmlformats.org/drawingml/2006/table">
            <a:tbl>
              <a:tblPr firstRow="1" firstCol="1" bandRow="1"/>
              <a:tblGrid>
                <a:gridCol w="1434465">
                  <a:extLst>
                    <a:ext uri="{9D8B030D-6E8A-4147-A177-3AD203B41FA5}">
                      <a16:colId xmlns:a16="http://schemas.microsoft.com/office/drawing/2014/main" xmlns="" val="20000"/>
                    </a:ext>
                  </a:extLst>
                </a:gridCol>
                <a:gridCol w="1561340">
                  <a:extLst>
                    <a:ext uri="{9D8B030D-6E8A-4147-A177-3AD203B41FA5}">
                      <a16:colId xmlns:a16="http://schemas.microsoft.com/office/drawing/2014/main" xmlns="" val="20001"/>
                    </a:ext>
                  </a:extLst>
                </a:gridCol>
                <a:gridCol w="1561340">
                  <a:extLst>
                    <a:ext uri="{9D8B030D-6E8A-4147-A177-3AD203B41FA5}">
                      <a16:colId xmlns:a16="http://schemas.microsoft.com/office/drawing/2014/main" xmlns="" val="20002"/>
                    </a:ext>
                  </a:extLst>
                </a:gridCol>
                <a:gridCol w="1789352">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4"/>
                    </a:ext>
                  </a:extLst>
                </a:gridCol>
                <a:gridCol w="1224135">
                  <a:extLst>
                    <a:ext uri="{9D8B030D-6E8A-4147-A177-3AD203B41FA5}">
                      <a16:colId xmlns:a16="http://schemas.microsoft.com/office/drawing/2014/main" xmlns="" val="20005"/>
                    </a:ext>
                  </a:extLst>
                </a:gridCol>
              </a:tblGrid>
              <a:tr h="434785">
                <a:tc>
                  <a:txBody>
                    <a:bodyPr/>
                    <a:lstStyle/>
                    <a:p>
                      <a:pPr>
                        <a:lnSpc>
                          <a:spcPct val="115000"/>
                        </a:lnSpc>
                        <a:spcAft>
                          <a:spcPts val="0"/>
                        </a:spcAft>
                      </a:pPr>
                      <a:r>
                        <a:rPr lang="en-ZA" sz="13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15000"/>
                        </a:lnSpc>
                        <a:spcAft>
                          <a:spcPts val="0"/>
                        </a:spcAft>
                      </a:pPr>
                      <a:r>
                        <a:rPr lang="en-ZA" sz="1300" b="1">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300" b="1">
                          <a:effectLst/>
                          <a:latin typeface="Arial" panose="020B0604020202020204" pitchFamily="34" charset="0"/>
                          <a:ea typeface="Times New Roman" panose="02020603050405020304" pitchFamily="18" charset="0"/>
                          <a:cs typeface="Times New Roman" panose="02020603050405020304" pitchFamily="18" charset="0"/>
                        </a:rPr>
                        <a:t> Quarter 3 Target as per APP</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300" b="1">
                          <a:effectLst/>
                          <a:latin typeface="Arial" panose="020B0604020202020204" pitchFamily="34" charset="0"/>
                          <a:ea typeface="Times New Roman" panose="02020603050405020304" pitchFamily="18" charset="0"/>
                          <a:cs typeface="Times New Roman" panose="02020603050405020304" pitchFamily="18" charset="0"/>
                        </a:rPr>
                        <a:t>Quarter 1 Output</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300" b="1" dirty="0">
                          <a:effectLst/>
                          <a:latin typeface="Arial" panose="020B0604020202020204" pitchFamily="34" charset="0"/>
                          <a:ea typeface="Times New Roman" panose="02020603050405020304" pitchFamily="18" charset="0"/>
                          <a:cs typeface="Times New Roman" panose="02020603050405020304" pitchFamily="18" charset="0"/>
                        </a:rPr>
                        <a:t>Quarter 2 Output</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300" b="1" dirty="0">
                          <a:effectLst/>
                          <a:latin typeface="Arial" panose="020B0604020202020204" pitchFamily="34" charset="0"/>
                          <a:ea typeface="Times New Roman" panose="02020603050405020304" pitchFamily="18" charset="0"/>
                          <a:cs typeface="Times New Roman" panose="02020603050405020304" pitchFamily="18" charset="0"/>
                        </a:rPr>
                        <a:t>Quarter 3 Output</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202245">
                <a:tc gridSpan="6">
                  <a:txBody>
                    <a:bodyPr/>
                    <a:lstStyle/>
                    <a:p>
                      <a:pPr algn="ctr">
                        <a:lnSpc>
                          <a:spcPct val="107000"/>
                        </a:lnSpc>
                        <a:spcAft>
                          <a:spcPts val="0"/>
                        </a:spcAft>
                      </a:pPr>
                      <a:r>
                        <a:rPr lang="en-GB" sz="1300" b="1" dirty="0">
                          <a:effectLst/>
                          <a:latin typeface="Arial" panose="020B0604020202020204" pitchFamily="34" charset="0"/>
                          <a:ea typeface="Times New Roman" panose="02020603050405020304" pitchFamily="18" charset="0"/>
                          <a:cs typeface="Times New Roman" panose="02020603050405020304" pitchFamily="18" charset="0"/>
                        </a:rPr>
                        <a:t>Chief Directorate: HS Policy Development</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945185">
                <a:tc rowSpan="2">
                  <a:txBody>
                    <a:bodyPr/>
                    <a:lstStyle/>
                    <a:p>
                      <a:pPr>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policies developed</a:t>
                      </a:r>
                      <a:endPar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policies developed</a:t>
                      </a:r>
                      <a:b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 draft Property Transactional Support Centres (PTSC) policy</a:t>
                      </a:r>
                      <a:endPar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SEIAS reports on 2 draft policies developed</a:t>
                      </a:r>
                      <a:endPar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en-GB" sz="1300" dirty="0" smtClean="0">
                          <a:effectLst/>
                          <a:latin typeface="Arial" panose="020B0604020202020204" pitchFamily="34" charset="0"/>
                          <a:ea typeface="Times New Roman" panose="02020603050405020304" pitchFamily="18" charset="0"/>
                          <a:cs typeface="Times New Roman" panose="02020603050405020304" pitchFamily="18" charset="0"/>
                        </a:rPr>
                        <a:t>Consultation report  on two policies developed </a:t>
                      </a:r>
                    </a:p>
                    <a:p>
                      <a:pPr>
                        <a:lnSpc>
                          <a:spcPct val="107000"/>
                        </a:lnSpc>
                        <a:spcAft>
                          <a:spcPts val="0"/>
                        </a:spcAft>
                      </a:pPr>
                      <a:r>
                        <a:rPr lang="en-GB" sz="1300" dirty="0" smtClean="0">
                          <a:effectLst/>
                          <a:latin typeface="Arial" panose="020B0604020202020204" pitchFamily="34" charset="0"/>
                          <a:ea typeface="Times New Roman" panose="02020603050405020304" pitchFamily="18" charset="0"/>
                          <a:cs typeface="Times New Roman" panose="02020603050405020304" pitchFamily="18" charset="0"/>
                        </a:rPr>
                        <a:t>Draft Property Transactional Support Centres (PTSC) Policy           </a:t>
                      </a:r>
                    </a:p>
                    <a:p>
                      <a:pPr>
                        <a:lnSpc>
                          <a:spcPct val="107000"/>
                        </a:lnSpc>
                        <a:spcAft>
                          <a:spcPts val="0"/>
                        </a:spcAft>
                      </a:pPr>
                      <a:endParaRPr lang="en-GB" sz="13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sz="1300" dirty="0" smtClean="0">
                          <a:effectLst/>
                          <a:latin typeface="Arial" panose="020B0604020202020204" pitchFamily="34" charset="0"/>
                          <a:ea typeface="Times New Roman" panose="02020603050405020304" pitchFamily="18" charset="0"/>
                          <a:cs typeface="Times New Roman" panose="02020603050405020304" pitchFamily="18" charset="0"/>
                        </a:rPr>
                        <a:t>Informal Settlements Upgrading Macro Policy</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nSpc>
                          <a:spcPct val="107000"/>
                        </a:lnSpc>
                        <a:spcAft>
                          <a:spcPts val="0"/>
                        </a:spcAft>
                      </a:pPr>
                      <a:r>
                        <a:rPr lang="en-GB" sz="13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300" dirty="0" smtClean="0">
                          <a:effectLst/>
                          <a:latin typeface="Arial" panose="020B0604020202020204" pitchFamily="34" charset="0"/>
                          <a:ea typeface="Times New Roman" panose="02020603050405020304" pitchFamily="18" charset="0"/>
                          <a:cs typeface="Times New Roman" panose="02020603050405020304" pitchFamily="18" charset="0"/>
                        </a:rPr>
                        <a:t>No target</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en-GB" sz="1300" dirty="0">
                          <a:effectLst/>
                          <a:latin typeface="Arial" panose="020B0604020202020204" pitchFamily="34" charset="0"/>
                          <a:ea typeface="Times New Roman" panose="02020603050405020304" pitchFamily="18" charset="0"/>
                          <a:cs typeface="Times New Roman" panose="02020603050405020304" pitchFamily="18" charset="0"/>
                        </a:rPr>
                        <a:t>2 SEIAS Reports on  2 draft </a:t>
                      </a:r>
                      <a:r>
                        <a:rPr lang="en-GB" sz="1300" dirty="0" smtClean="0">
                          <a:effectLst/>
                          <a:latin typeface="Arial" panose="020B0604020202020204" pitchFamily="34" charset="0"/>
                          <a:ea typeface="Times New Roman" panose="02020603050405020304" pitchFamily="18" charset="0"/>
                          <a:cs typeface="Times New Roman" panose="02020603050405020304" pitchFamily="18" charset="0"/>
                        </a:rPr>
                        <a:t>policies </a:t>
                      </a:r>
                      <a:r>
                        <a:rPr lang="en-GB" sz="1300" dirty="0">
                          <a:effectLst/>
                          <a:latin typeface="Arial" panose="020B0604020202020204" pitchFamily="34" charset="0"/>
                          <a:ea typeface="Times New Roman" panose="02020603050405020304" pitchFamily="18" charset="0"/>
                          <a:cs typeface="Times New Roman" panose="02020603050405020304" pitchFamily="18" charset="0"/>
                        </a:rPr>
                        <a:t>developed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1164403">
                <a:tc vMerge="1">
                  <a:txBody>
                    <a:bodyPr/>
                    <a:lstStyle/>
                    <a:p>
                      <a:endParaRPr lang="en-ZA"/>
                    </a:p>
                  </a:txBody>
                  <a:tcPr/>
                </a:tc>
                <a:tc>
                  <a:txBody>
                    <a:bodyPr/>
                    <a:lstStyle/>
                    <a:p>
                      <a:pPr>
                        <a:lnSpc>
                          <a:spcPct val="107000"/>
                        </a:lnSpc>
                        <a:spcAft>
                          <a:spcPts val="0"/>
                        </a:spcAft>
                      </a:pPr>
                      <a:r>
                        <a:rPr lang="en-GB" sz="1300" dirty="0">
                          <a:effectLst/>
                          <a:latin typeface="Arial" panose="020B0604020202020204" pitchFamily="34" charset="0"/>
                          <a:ea typeface="Times New Roman" panose="02020603050405020304" pitchFamily="18" charset="0"/>
                          <a:cs typeface="Times New Roman" panose="02020603050405020304" pitchFamily="18" charset="0"/>
                        </a:rPr>
                        <a:t>• Informal Settlements Upgrading Macro policy</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vMerge="1">
                  <a:txBody>
                    <a:bodyPr/>
                    <a:lstStyle/>
                    <a:p>
                      <a:pPr>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3"/>
                  </a:ext>
                </a:extLst>
              </a:tr>
              <a:tr h="1134222">
                <a:tc rowSpan="2">
                  <a:txBody>
                    <a:bodyPr/>
                    <a:lstStyle/>
                    <a:p>
                      <a:pPr>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Policies on Informal Settlements Upgrading developed </a:t>
                      </a:r>
                      <a:endPar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Two (2) policies developed:</a:t>
                      </a:r>
                      <a:b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Policy no 1: A  policy on Social Facilitation developed </a:t>
                      </a:r>
                      <a:endParaRPr lang="en-ZA" sz="13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Consultation report: Policy on Social Facilitation developed </a:t>
                      </a:r>
                      <a:endParaRPr lang="en-ZA"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dirty="0" smtClean="0">
                          <a:effectLst/>
                          <a:latin typeface="Arial" panose="020B0604020202020204" pitchFamily="34" charset="0"/>
                          <a:ea typeface="Times New Roman" panose="02020603050405020304" pitchFamily="18" charset="0"/>
                          <a:cs typeface="Times New Roman" panose="02020603050405020304" pitchFamily="18" charset="0"/>
                        </a:rPr>
                        <a:t>A Draft policy on Social facilitation not developed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GB" sz="1300" dirty="0" smtClean="0">
                          <a:effectLst/>
                          <a:latin typeface="Arial" panose="020B0604020202020204" pitchFamily="34" charset="0"/>
                          <a:ea typeface="Times New Roman" panose="02020603050405020304" pitchFamily="18" charset="0"/>
                          <a:cs typeface="Times New Roman" panose="02020603050405020304" pitchFamily="18" charset="0"/>
                        </a:rPr>
                        <a:t>SEIAS Report :</a:t>
                      </a:r>
                    </a:p>
                    <a:p>
                      <a:pPr>
                        <a:lnSpc>
                          <a:spcPct val="107000"/>
                        </a:lnSpc>
                        <a:spcAft>
                          <a:spcPts val="0"/>
                        </a:spcAft>
                      </a:pPr>
                      <a:r>
                        <a:rPr lang="en-GB" sz="1300" dirty="0" smtClean="0">
                          <a:effectLst/>
                          <a:latin typeface="Arial" panose="020B0604020202020204" pitchFamily="34" charset="0"/>
                          <a:ea typeface="Times New Roman" panose="02020603050405020304" pitchFamily="18" charset="0"/>
                          <a:cs typeface="Times New Roman" panose="02020603050405020304" pitchFamily="18" charset="0"/>
                        </a:rPr>
                        <a:t>Policy on Social Facilitation not developed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GB" sz="1300" dirty="0">
                          <a:effectLst/>
                          <a:latin typeface="Arial" panose="020B0604020202020204" pitchFamily="34" charset="0"/>
                          <a:ea typeface="Times New Roman" panose="02020603050405020304" pitchFamily="18" charset="0"/>
                          <a:cs typeface="Times New Roman" panose="02020603050405020304" pitchFamily="18" charset="0"/>
                        </a:rPr>
                        <a:t>Consultation report on Policy on Social Facilitation</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r h="1213472">
                <a:tc vMerge="1">
                  <a:txBody>
                    <a:bodyPr/>
                    <a:lstStyle/>
                    <a:p>
                      <a:endParaRPr lang="en-ZA"/>
                    </a:p>
                  </a:txBody>
                  <a:tcPr/>
                </a:tc>
                <a:tc>
                  <a:txBody>
                    <a:bodyPr/>
                    <a:lstStyle/>
                    <a:p>
                      <a:pPr>
                        <a:lnSpc>
                          <a:spcPct val="107000"/>
                        </a:lnSpc>
                        <a:spcAft>
                          <a:spcPts val="0"/>
                        </a:spcAft>
                      </a:pPr>
                      <a:r>
                        <a:rPr lang="en-GB" sz="1300" dirty="0">
                          <a:effectLst/>
                          <a:latin typeface="Arial" panose="020B0604020202020204" pitchFamily="34" charset="0"/>
                          <a:ea typeface="Times New Roman" panose="02020603050405020304" pitchFamily="18" charset="0"/>
                          <a:cs typeface="Times New Roman" panose="02020603050405020304" pitchFamily="18" charset="0"/>
                        </a:rPr>
                        <a:t>• Policy no 2: A policy on Empowerment of designated groups developed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dirty="0">
                          <a:effectLst/>
                          <a:latin typeface="Arial" panose="020B0604020202020204" pitchFamily="34" charset="0"/>
                          <a:ea typeface="Times New Roman" panose="02020603050405020304" pitchFamily="18" charset="0"/>
                          <a:cs typeface="Times New Roman" panose="02020603050405020304" pitchFamily="18" charset="0"/>
                        </a:rPr>
                        <a:t>Consultation report on policy: Policy on Empowerment of designated groups developed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dirty="0" smtClean="0">
                          <a:effectLst/>
                          <a:latin typeface="Arial" panose="020B0604020202020204" pitchFamily="34" charset="0"/>
                          <a:ea typeface="Times New Roman" panose="02020603050405020304" pitchFamily="18" charset="0"/>
                          <a:cs typeface="Times New Roman" panose="02020603050405020304" pitchFamily="18" charset="0"/>
                        </a:rPr>
                        <a:t>A Draft policy on Empowerment of designated groups not developed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GB" sz="1300" dirty="0" smtClean="0">
                          <a:effectLst/>
                          <a:latin typeface="Arial" panose="020B0604020202020204" pitchFamily="34" charset="0"/>
                          <a:ea typeface="Times New Roman" panose="02020603050405020304" pitchFamily="18" charset="0"/>
                          <a:cs typeface="Times New Roman" panose="02020603050405020304" pitchFamily="18" charset="0"/>
                        </a:rPr>
                        <a:t>SEIAS Report :</a:t>
                      </a:r>
                    </a:p>
                    <a:p>
                      <a:pPr>
                        <a:lnSpc>
                          <a:spcPct val="107000"/>
                        </a:lnSpc>
                        <a:spcAft>
                          <a:spcPts val="0"/>
                        </a:spcAft>
                      </a:pPr>
                      <a:r>
                        <a:rPr lang="en-GB" sz="1300" dirty="0" smtClean="0">
                          <a:effectLst/>
                          <a:latin typeface="Arial" panose="020B0604020202020204" pitchFamily="34" charset="0"/>
                          <a:ea typeface="Times New Roman" panose="02020603050405020304" pitchFamily="18" charset="0"/>
                          <a:cs typeface="Times New Roman" panose="02020603050405020304" pitchFamily="18" charset="0"/>
                        </a:rPr>
                        <a:t>Policy on Empowerment of designated groups not developed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GB" sz="1300" dirty="0">
                          <a:effectLst/>
                          <a:latin typeface="Arial" panose="020B0604020202020204" pitchFamily="34" charset="0"/>
                          <a:ea typeface="Times New Roman" panose="02020603050405020304" pitchFamily="18" charset="0"/>
                          <a:cs typeface="Times New Roman" panose="02020603050405020304" pitchFamily="18" charset="0"/>
                        </a:rPr>
                        <a:t>Consultation report on Empowerment of designated groups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5"/>
                  </a:ext>
                </a:extLst>
              </a:tr>
            </a:tbl>
          </a:graphicData>
        </a:graphic>
      </p:graphicFrame>
      <p:sp>
        <p:nvSpPr>
          <p:cNvPr id="8" name="Title 7"/>
          <p:cNvSpPr txBox="1">
            <a:spLocks/>
          </p:cNvSpPr>
          <p:nvPr/>
        </p:nvSpPr>
        <p:spPr bwMode="auto">
          <a:xfrm>
            <a:off x="169719" y="153109"/>
            <a:ext cx="8866777" cy="467580"/>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a:ea typeface="ＭＳ Ｐゴシック" pitchFamily="-108" charset="-128"/>
              </a:rPr>
              <a:t> </a:t>
            </a:r>
            <a:r>
              <a:rPr lang="en-US" sz="2400" b="1" cap="none" dirty="0" smtClean="0">
                <a:ea typeface="ＭＳ Ｐゴシック" pitchFamily="-108" charset="-128"/>
              </a:rPr>
              <a:t>   Research, Policy, Strategy and Planning </a:t>
            </a:r>
            <a:endParaRPr lang="en-US" sz="2400" b="1" cap="none" dirty="0">
              <a:ea typeface="ＭＳ Ｐゴシック" pitchFamily="-108" charset="-128"/>
            </a:endParaRPr>
          </a:p>
        </p:txBody>
      </p:sp>
    </p:spTree>
    <p:extLst>
      <p:ext uri="{BB962C8B-B14F-4D97-AF65-F5344CB8AC3E}">
        <p14:creationId xmlns:p14="http://schemas.microsoft.com/office/powerpoint/2010/main" xmlns="" val="2238095899"/>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31</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graphicFrame>
        <p:nvGraphicFramePr>
          <p:cNvPr id="2" name="Table 1"/>
          <p:cNvGraphicFramePr>
            <a:graphicFrameLocks noGrp="1"/>
          </p:cNvGraphicFramePr>
          <p:nvPr>
            <p:extLst>
              <p:ext uri="{D42A27DB-BD31-4B8C-83A1-F6EECF244321}">
                <p14:modId xmlns:p14="http://schemas.microsoft.com/office/powerpoint/2010/main" xmlns="" val="2366001599"/>
              </p:ext>
            </p:extLst>
          </p:nvPr>
        </p:nvGraphicFramePr>
        <p:xfrm>
          <a:off x="164778" y="623396"/>
          <a:ext cx="8871717" cy="5181869"/>
        </p:xfrm>
        <a:graphic>
          <a:graphicData uri="http://schemas.openxmlformats.org/drawingml/2006/table">
            <a:tbl>
              <a:tblPr firstRow="1" firstCol="1" bandRow="1"/>
              <a:tblGrid>
                <a:gridCol w="1435264">
                  <a:extLst>
                    <a:ext uri="{9D8B030D-6E8A-4147-A177-3AD203B41FA5}">
                      <a16:colId xmlns:a16="http://schemas.microsoft.com/office/drawing/2014/main" xmlns="" val="20000"/>
                    </a:ext>
                  </a:extLst>
                </a:gridCol>
                <a:gridCol w="1562211">
                  <a:extLst>
                    <a:ext uri="{9D8B030D-6E8A-4147-A177-3AD203B41FA5}">
                      <a16:colId xmlns:a16="http://schemas.microsoft.com/office/drawing/2014/main" xmlns="" val="20001"/>
                    </a:ext>
                  </a:extLst>
                </a:gridCol>
                <a:gridCol w="1562211">
                  <a:extLst>
                    <a:ext uri="{9D8B030D-6E8A-4147-A177-3AD203B41FA5}">
                      <a16:colId xmlns:a16="http://schemas.microsoft.com/office/drawing/2014/main" xmlns="" val="20002"/>
                    </a:ext>
                  </a:extLst>
                </a:gridCol>
                <a:gridCol w="1437604">
                  <a:extLst>
                    <a:ext uri="{9D8B030D-6E8A-4147-A177-3AD203B41FA5}">
                      <a16:colId xmlns:a16="http://schemas.microsoft.com/office/drawing/2014/main" xmlns="" val="20003"/>
                    </a:ext>
                  </a:extLst>
                </a:gridCol>
                <a:gridCol w="1437604">
                  <a:extLst>
                    <a:ext uri="{9D8B030D-6E8A-4147-A177-3AD203B41FA5}">
                      <a16:colId xmlns:a16="http://schemas.microsoft.com/office/drawing/2014/main" xmlns="" val="20004"/>
                    </a:ext>
                  </a:extLst>
                </a:gridCol>
                <a:gridCol w="1436823">
                  <a:extLst>
                    <a:ext uri="{9D8B030D-6E8A-4147-A177-3AD203B41FA5}">
                      <a16:colId xmlns:a16="http://schemas.microsoft.com/office/drawing/2014/main" xmlns="" val="20005"/>
                    </a:ext>
                  </a:extLst>
                </a:gridCol>
              </a:tblGrid>
              <a:tr h="581693">
                <a:tc>
                  <a:txBody>
                    <a:bodyPr/>
                    <a:lstStyle/>
                    <a:p>
                      <a:pPr>
                        <a:lnSpc>
                          <a:spcPct val="115000"/>
                        </a:lnSpc>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15000"/>
                        </a:lnSpc>
                        <a:spcAft>
                          <a:spcPts val="0"/>
                        </a:spcAft>
                      </a:pPr>
                      <a:r>
                        <a:rPr lang="en-ZA" sz="1400" b="1">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 Quarter 3 Target as per APP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Quarter 1 Output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Quarter 2 Output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Quarter 3 Output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270599">
                <a:tc gridSpan="6">
                  <a:txBody>
                    <a:bodyPr/>
                    <a:lstStyle/>
                    <a:p>
                      <a:pPr algn="ctr">
                        <a:lnSpc>
                          <a:spcPct val="107000"/>
                        </a:lnSpc>
                        <a:spcAft>
                          <a:spcPts val="0"/>
                        </a:spcAft>
                      </a:pP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Chief Directorate: HS Policy Development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352993">
                <a:tc>
                  <a:txBody>
                    <a:bodyPr/>
                    <a:lstStyle/>
                    <a:p>
                      <a:pPr>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Policy framework  on Rental Housing developed</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One(1) Policy framework  on Rental Housing developed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Socio-Economic Impact Assessment System (SEIAS) report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No target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No target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Socio-Economic Impact Assessment System (SEIAS) </a:t>
                      </a: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report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1623591">
                <a:tc>
                  <a:txBody>
                    <a:bodyPr/>
                    <a:lstStyle/>
                    <a:p>
                      <a:pP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Number of research reports on Affordable Housing completed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One (1) research report on Affordable Housing completed:</a:t>
                      </a:r>
                      <a:br>
                        <a:rPr lang="en-GB" sz="1400" dirty="0">
                          <a:effectLst/>
                          <a:latin typeface="Arial" panose="020B0604020202020204" pitchFamily="34" charset="0"/>
                          <a:ea typeface="Times New Roman" panose="02020603050405020304" pitchFamily="18" charset="0"/>
                          <a:cs typeface="Times New Roman" panose="02020603050405020304" pitchFamily="18" charset="0"/>
                        </a:rPr>
                      </a:b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r>
                      <a:br>
                        <a:rPr lang="en-GB" sz="1400" dirty="0">
                          <a:effectLst/>
                          <a:latin typeface="Arial" panose="020B0604020202020204" pitchFamily="34" charset="0"/>
                          <a:ea typeface="Times New Roman" panose="02020603050405020304" pitchFamily="18" charset="0"/>
                          <a:cs typeface="Times New Roman" panose="02020603050405020304" pitchFamily="18" charset="0"/>
                        </a:rPr>
                      </a:br>
                      <a:r>
                        <a:rPr lang="en-GB" sz="1400" dirty="0">
                          <a:effectLst/>
                          <a:latin typeface="Arial" panose="020B0604020202020204" pitchFamily="34" charset="0"/>
                          <a:ea typeface="Times New Roman" panose="02020603050405020304" pitchFamily="18" charset="0"/>
                          <a:cs typeface="Times New Roman" panose="02020603050405020304" pitchFamily="18" charset="0"/>
                        </a:rPr>
                        <a:t>Feasibility of </a:t>
                      </a: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MDI</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Inception report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Terms of reference developed and approved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No target</a:t>
                      </a:r>
                      <a:endParaRPr kumimoji="0" lang="en-ZA"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Report on Feasibility of Mortgage Default Insurance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1352993">
                <a:tc>
                  <a:txBody>
                    <a:bodyPr/>
                    <a:lstStyle/>
                    <a:p>
                      <a:pPr>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policies on affordable housing developed</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One (1) policy on affordable housing developed: Programmes for the entities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Socio-Economic Impact Assessment report</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t" latinLnBrk="0" hangingPunct="1">
                        <a:lnSpc>
                          <a:spcPct val="107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Problem Statement </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l" defTabSz="457200" rtl="0" eaLnBrk="1" fontAlgn="t" latinLnBrk="0" hangingPunct="1">
                        <a:lnSpc>
                          <a:spcPct val="107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Draft policy partially completed</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Socio-Economic Impact Assessment report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bl>
          </a:graphicData>
        </a:graphic>
      </p:graphicFrame>
      <p:sp>
        <p:nvSpPr>
          <p:cNvPr id="7" name="Title 7"/>
          <p:cNvSpPr txBox="1">
            <a:spLocks/>
          </p:cNvSpPr>
          <p:nvPr/>
        </p:nvSpPr>
        <p:spPr bwMode="auto">
          <a:xfrm>
            <a:off x="169719" y="153109"/>
            <a:ext cx="8866777" cy="467580"/>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ea typeface="ＭＳ Ｐゴシック" pitchFamily="-108" charset="-128"/>
              </a:rPr>
              <a:t>Research, Policy, Strategy and Planning </a:t>
            </a:r>
            <a:endParaRPr lang="en-US" sz="2400" b="1" cap="none" dirty="0">
              <a:ea typeface="ＭＳ Ｐゴシック" pitchFamily="-108" charset="-128"/>
            </a:endParaRPr>
          </a:p>
        </p:txBody>
      </p:sp>
    </p:spTree>
    <p:extLst>
      <p:ext uri="{BB962C8B-B14F-4D97-AF65-F5344CB8AC3E}">
        <p14:creationId xmlns:p14="http://schemas.microsoft.com/office/powerpoint/2010/main" xmlns="" val="998327273"/>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32</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11" name="Content Placeholder 2"/>
          <p:cNvSpPr>
            <a:spLocks noGrp="1"/>
          </p:cNvSpPr>
          <p:nvPr>
            <p:ph idx="1"/>
          </p:nvPr>
        </p:nvSpPr>
        <p:spPr>
          <a:xfrm>
            <a:off x="107504" y="221103"/>
            <a:ext cx="8866777" cy="5094312"/>
          </a:xfrm>
        </p:spPr>
        <p:txBody>
          <a:bodyPr/>
          <a:lstStyle/>
          <a:p>
            <a:pPr marL="0" indent="0" algn="just">
              <a:spcBef>
                <a:spcPct val="0"/>
              </a:spcBef>
              <a:buNone/>
              <a:defRPr/>
            </a:pPr>
            <a:endParaRPr lang="en-US" sz="1400" dirty="0" smtClean="0"/>
          </a:p>
          <a:p>
            <a:pPr marL="0" indent="0" algn="just">
              <a:spcBef>
                <a:spcPct val="0"/>
              </a:spcBef>
              <a:buNone/>
              <a:defRPr/>
            </a:pPr>
            <a:endParaRPr lang="en-US" sz="1400" dirty="0" smtClean="0"/>
          </a:p>
        </p:txBody>
      </p:sp>
      <p:graphicFrame>
        <p:nvGraphicFramePr>
          <p:cNvPr id="3" name="Table 2"/>
          <p:cNvGraphicFramePr>
            <a:graphicFrameLocks noGrp="1"/>
          </p:cNvGraphicFramePr>
          <p:nvPr>
            <p:extLst>
              <p:ext uri="{D42A27DB-BD31-4B8C-83A1-F6EECF244321}">
                <p14:modId xmlns:p14="http://schemas.microsoft.com/office/powerpoint/2010/main" xmlns="" val="3016245972"/>
              </p:ext>
            </p:extLst>
          </p:nvPr>
        </p:nvGraphicFramePr>
        <p:xfrm>
          <a:off x="166582" y="620688"/>
          <a:ext cx="8807698" cy="5112567"/>
        </p:xfrm>
        <a:graphic>
          <a:graphicData uri="http://schemas.openxmlformats.org/drawingml/2006/table">
            <a:tbl>
              <a:tblPr firstRow="1" firstCol="1" bandRow="1"/>
              <a:tblGrid>
                <a:gridCol w="1424906">
                  <a:extLst>
                    <a:ext uri="{9D8B030D-6E8A-4147-A177-3AD203B41FA5}">
                      <a16:colId xmlns:a16="http://schemas.microsoft.com/office/drawing/2014/main" xmlns="" val="20000"/>
                    </a:ext>
                  </a:extLst>
                </a:gridCol>
                <a:gridCol w="1550938">
                  <a:extLst>
                    <a:ext uri="{9D8B030D-6E8A-4147-A177-3AD203B41FA5}">
                      <a16:colId xmlns:a16="http://schemas.microsoft.com/office/drawing/2014/main" xmlns="" val="20001"/>
                    </a:ext>
                  </a:extLst>
                </a:gridCol>
                <a:gridCol w="1550938">
                  <a:extLst>
                    <a:ext uri="{9D8B030D-6E8A-4147-A177-3AD203B41FA5}">
                      <a16:colId xmlns:a16="http://schemas.microsoft.com/office/drawing/2014/main" xmlns="" val="20002"/>
                    </a:ext>
                  </a:extLst>
                </a:gridCol>
                <a:gridCol w="1427232">
                  <a:extLst>
                    <a:ext uri="{9D8B030D-6E8A-4147-A177-3AD203B41FA5}">
                      <a16:colId xmlns:a16="http://schemas.microsoft.com/office/drawing/2014/main" xmlns="" val="20003"/>
                    </a:ext>
                  </a:extLst>
                </a:gridCol>
                <a:gridCol w="1427232">
                  <a:extLst>
                    <a:ext uri="{9D8B030D-6E8A-4147-A177-3AD203B41FA5}">
                      <a16:colId xmlns:a16="http://schemas.microsoft.com/office/drawing/2014/main" xmlns="" val="20004"/>
                    </a:ext>
                  </a:extLst>
                </a:gridCol>
                <a:gridCol w="1426452">
                  <a:extLst>
                    <a:ext uri="{9D8B030D-6E8A-4147-A177-3AD203B41FA5}">
                      <a16:colId xmlns:a16="http://schemas.microsoft.com/office/drawing/2014/main" xmlns="" val="20005"/>
                    </a:ext>
                  </a:extLst>
                </a:gridCol>
              </a:tblGrid>
              <a:tr h="541395">
                <a:tc>
                  <a:txBody>
                    <a:bodyPr/>
                    <a:lstStyle/>
                    <a:p>
                      <a:pPr>
                        <a:lnSpc>
                          <a:spcPct val="115000"/>
                        </a:lnSpc>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15000"/>
                        </a:lnSpc>
                        <a:spcAft>
                          <a:spcPts val="0"/>
                        </a:spcAft>
                      </a:pPr>
                      <a:r>
                        <a:rPr lang="en-ZA" sz="1400" b="1">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 Quarter 3 Target as per APP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Quarter 1 Output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Quarter 2 Output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Quarter 3 Output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251853">
                <a:tc gridSpan="6">
                  <a:txBody>
                    <a:bodyPr/>
                    <a:lstStyle/>
                    <a:p>
                      <a:pPr algn="ctr">
                        <a:lnSpc>
                          <a:spcPct val="107000"/>
                        </a:lnSpc>
                        <a:spcAft>
                          <a:spcPts val="0"/>
                        </a:spcAft>
                      </a:pPr>
                      <a:r>
                        <a:rPr lang="en-GB" sz="1400" b="1" dirty="0" smtClean="0">
                          <a:effectLst/>
                          <a:latin typeface="Arial" panose="020B0604020202020204" pitchFamily="34" charset="0"/>
                          <a:ea typeface="Times New Roman" panose="02020603050405020304" pitchFamily="18" charset="0"/>
                          <a:cs typeface="Times New Roman" panose="02020603050405020304" pitchFamily="18" charset="0"/>
                        </a:rPr>
                        <a:t>Chief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Directorate: HS Planning </a:t>
                      </a:r>
                      <a:r>
                        <a:rPr lang="en-GB" sz="1400" b="1" dirty="0" smtClean="0">
                          <a:effectLst/>
                          <a:latin typeface="Arial" panose="020B0604020202020204" pitchFamily="34" charset="0"/>
                          <a:ea typeface="Times New Roman" panose="02020603050405020304" pitchFamily="18" charset="0"/>
                          <a:cs typeface="Times New Roman" panose="02020603050405020304" pitchFamily="18" charset="0"/>
                        </a:rPr>
                        <a:t>Support</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118501">
                <a:tc>
                  <a:txBody>
                    <a:bodyPr/>
                    <a:lstStyle/>
                    <a:p>
                      <a:pPr>
                        <a:spcAft>
                          <a:spcPts val="0"/>
                        </a:spcAft>
                      </a:pPr>
                      <a:r>
                        <a:rPr lang="en-GB"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integrated implementation programmes for PDAs prepared</a:t>
                      </a:r>
                      <a:endPar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 Integrated implementation programmes for PDAs prepared</a:t>
                      </a:r>
                      <a:endPar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 integrated implementation programmes for PDA prepared</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target</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0 integrated implementation programmes for PDA prepared</a:t>
                      </a:r>
                      <a:endPar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0 integrated implementation programmes for PDA prepared</a:t>
                      </a:r>
                      <a:endPar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However 16 situational analysis were prepared</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941556">
                <a:tc>
                  <a:txBody>
                    <a:bodyPr/>
                    <a:lstStyle/>
                    <a:p>
                      <a:pPr>
                        <a:spcAft>
                          <a:spcPts val="0"/>
                        </a:spcAft>
                      </a:pPr>
                      <a:r>
                        <a:rPr lang="en-GB"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Percentage   of land acquired within the PDA’s rezoned</a:t>
                      </a:r>
                      <a:endPar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 of land acquired within the PDA’s re-zoned</a:t>
                      </a:r>
                      <a:endPar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 of land acquired within the PDA’s re-zoned</a:t>
                      </a:r>
                      <a:endPar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 target</a:t>
                      </a:r>
                      <a:endPar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GB"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of land acquired within the PDA’s re-zoned</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spcAft>
                          <a:spcPts val="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of land acquired within the PDA’s re-zoned</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1259262">
                <a:tc>
                  <a:txBody>
                    <a:bodyPr/>
                    <a:lstStyle/>
                    <a:p>
                      <a:pPr>
                        <a:lnSpc>
                          <a:spcPct val="107000"/>
                        </a:lnSpc>
                        <a:spcAft>
                          <a:spcPts val="0"/>
                        </a:spcAft>
                      </a:pPr>
                      <a:r>
                        <a:rPr lang="en-ZA" sz="1400">
                          <a:effectLst/>
                          <a:latin typeface="Arial" panose="020B0604020202020204" pitchFamily="34" charset="0"/>
                          <a:ea typeface="Calibri" panose="020F0502020204030204" pitchFamily="34" charset="0"/>
                          <a:cs typeface="Times New Roman" panose="02020603050405020304" pitchFamily="18" charset="0"/>
                        </a:rPr>
                        <a:t>Projects Readiness Matrix implemented in a number of provinces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Projects Readiness Matrix implemented in 9 Provinces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a:effectLst/>
                          <a:latin typeface="Arial" panose="020B0604020202020204" pitchFamily="34" charset="0"/>
                          <a:ea typeface="Calibri" panose="020F0502020204030204" pitchFamily="34" charset="0"/>
                          <a:cs typeface="Times New Roman" panose="02020603050405020304" pitchFamily="18" charset="0"/>
                        </a:rPr>
                        <a:t>Project Readiness matrix implemented in in 9 provinces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 target</a:t>
                      </a:r>
                      <a:endPar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 target</a:t>
                      </a:r>
                      <a:endPar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Project Readiness matrix partially </a:t>
                      </a:r>
                      <a:r>
                        <a:rPr lang="en-ZA" sz="1400" dirty="0" smtClean="0">
                          <a:effectLst/>
                          <a:latin typeface="Arial" panose="020B0604020202020204" pitchFamily="34" charset="0"/>
                          <a:ea typeface="Calibri" panose="020F0502020204030204" pitchFamily="34" charset="0"/>
                          <a:cs typeface="Times New Roman" panose="02020603050405020304" pitchFamily="18" charset="0"/>
                        </a:rPr>
                        <a:t>implemented </a:t>
                      </a:r>
                      <a:r>
                        <a:rPr lang="en-ZA" sz="1400" dirty="0">
                          <a:effectLst/>
                          <a:latin typeface="Arial" panose="020B0604020202020204" pitchFamily="34" charset="0"/>
                          <a:ea typeface="Calibri" panose="020F0502020204030204" pitchFamily="34" charset="0"/>
                          <a:cs typeface="Times New Roman" panose="02020603050405020304" pitchFamily="18" charset="0"/>
                        </a:rPr>
                        <a:t>in 9 provinces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457" marR="14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bl>
          </a:graphicData>
        </a:graphic>
      </p:graphicFrame>
      <p:sp>
        <p:nvSpPr>
          <p:cNvPr id="8" name="Title 7"/>
          <p:cNvSpPr txBox="1">
            <a:spLocks/>
          </p:cNvSpPr>
          <p:nvPr/>
        </p:nvSpPr>
        <p:spPr bwMode="auto">
          <a:xfrm>
            <a:off x="169719" y="153109"/>
            <a:ext cx="8866777" cy="467580"/>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ea typeface="ＭＳ Ｐゴシック" pitchFamily="-108" charset="-128"/>
              </a:rPr>
              <a:t>Research, Policy, Strategy and Planning </a:t>
            </a:r>
            <a:endParaRPr lang="en-US" sz="2400" b="1" cap="none" dirty="0">
              <a:ea typeface="ＭＳ Ｐゴシック" pitchFamily="-108" charset="-128"/>
            </a:endParaRPr>
          </a:p>
        </p:txBody>
      </p:sp>
    </p:spTree>
    <p:extLst>
      <p:ext uri="{BB962C8B-B14F-4D97-AF65-F5344CB8AC3E}">
        <p14:creationId xmlns:p14="http://schemas.microsoft.com/office/powerpoint/2010/main" xmlns="" val="957723983"/>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33</a:t>
            </a:fld>
            <a:endParaRPr lang="en-US" altLang="en-US"/>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7" name="Title 7"/>
          <p:cNvSpPr txBox="1">
            <a:spLocks/>
          </p:cNvSpPr>
          <p:nvPr/>
        </p:nvSpPr>
        <p:spPr bwMode="auto">
          <a:xfrm>
            <a:off x="70153" y="-99392"/>
            <a:ext cx="8802235" cy="566882"/>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kern="1200" cap="all" baseline="0">
                <a:solidFill>
                  <a:schemeClr val="bg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solidFill>
                  <a:sysClr val="window" lastClr="FFFFFF"/>
                </a:solidFill>
                <a:cs typeface="Arial" panose="020B0604020202020204" pitchFamily="34" charset="0"/>
              </a:rPr>
              <a:t>Branch Recovery Plan</a:t>
            </a:r>
            <a:endParaRPr lang="en-US" sz="2400" b="1" cap="none"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482977917"/>
              </p:ext>
            </p:extLst>
          </p:nvPr>
        </p:nvGraphicFramePr>
        <p:xfrm>
          <a:off x="97313" y="467490"/>
          <a:ext cx="8802235" cy="5490210"/>
        </p:xfrm>
        <a:graphic>
          <a:graphicData uri="http://schemas.openxmlformats.org/drawingml/2006/table">
            <a:tbl>
              <a:tblPr firstRow="1" firstCol="1" bandRow="1"/>
              <a:tblGrid>
                <a:gridCol w="936104">
                  <a:extLst>
                    <a:ext uri="{9D8B030D-6E8A-4147-A177-3AD203B41FA5}">
                      <a16:colId xmlns:a16="http://schemas.microsoft.com/office/drawing/2014/main" xmlns="" val="20000"/>
                    </a:ext>
                  </a:extLst>
                </a:gridCol>
                <a:gridCol w="936104">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3194816">
                  <a:extLst>
                    <a:ext uri="{9D8B030D-6E8A-4147-A177-3AD203B41FA5}">
                      <a16:colId xmlns:a16="http://schemas.microsoft.com/office/drawing/2014/main" xmlns="" val="20004"/>
                    </a:ext>
                  </a:extLst>
                </a:gridCol>
                <a:gridCol w="2007019">
                  <a:extLst>
                    <a:ext uri="{9D8B030D-6E8A-4147-A177-3AD203B41FA5}">
                      <a16:colId xmlns:a16="http://schemas.microsoft.com/office/drawing/2014/main" xmlns="" val="20005"/>
                    </a:ext>
                  </a:extLst>
                </a:gridCol>
              </a:tblGrid>
              <a:tr h="98648">
                <a:tc rowSpan="2">
                  <a:txBody>
                    <a:bodyPr/>
                    <a:lstStyle/>
                    <a:p>
                      <a:pPr>
                        <a:lnSpc>
                          <a:spcPct val="115000"/>
                        </a:lnSpc>
                        <a:spcAft>
                          <a:spcPts val="0"/>
                        </a:spcAft>
                      </a:pPr>
                      <a:r>
                        <a:rPr lang="en-ZA" sz="11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algn="ctr">
                        <a:lnSpc>
                          <a:spcPct val="115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2021/22 Financial Year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Area Where Performance Standard Has Not  Been Met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Will Not Be Met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a:lnSpc>
                          <a:spcPct val="115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Recovery plan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105941">
                <a:tc vMerge="1">
                  <a:txBody>
                    <a:bodyPr/>
                    <a:lstStyle/>
                    <a:p>
                      <a:endParaRPr lang="en-ZA"/>
                    </a:p>
                  </a:txBody>
                  <a:tcPr/>
                </a:tc>
                <a:tc>
                  <a:txBody>
                    <a:bodyPr/>
                    <a:lstStyle/>
                    <a:p>
                      <a:pPr algn="ctr">
                        <a:lnSpc>
                          <a:spcPct val="115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Quarterly Target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Actual output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2528760">
                <a:tc>
                  <a:txBody>
                    <a:bodyPr/>
                    <a:lstStyle/>
                    <a:p>
                      <a:pPr>
                        <a:spcAft>
                          <a:spcPts val="0"/>
                        </a:spcAft>
                      </a:pPr>
                      <a:r>
                        <a:rPr lang="en-GB" sz="11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integrated implementation programmes for PDAs prepared</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 Integrated implementation programmes for PDAs prepared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 integrated implementation programmes for PDA prepared</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integrated implementation programmes for PDA prepared</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1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1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However 16 situational analysis were prepared</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Aft>
                          <a:spcPts val="0"/>
                        </a:spcAft>
                        <a:buFont typeface="Symbol" panose="05050102010706020507" pitchFamily="18" charset="2"/>
                        <a:buNone/>
                      </a:pPr>
                      <a:r>
                        <a:rPr lang="en-GB"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ability of the Department to deliver this target is severely constrained. It therefore relies on the HDA as its implementation partner and whose mandate it is to prepare the implementation programmes (HDA Act, Section 7.3</a:t>
                      </a:r>
                      <a:r>
                        <a:rPr lang="en-GB" sz="11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marL="0" lvl="0" indent="0">
                        <a:spcAft>
                          <a:spcPts val="0"/>
                        </a:spcAft>
                        <a:buFont typeface="Symbol" panose="05050102010706020507" pitchFamily="18" charset="2"/>
                        <a:buNone/>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spcAft>
                          <a:spcPts val="0"/>
                        </a:spcAft>
                        <a:buFont typeface="Symbol" panose="05050102010706020507" pitchFamily="18" charset="2"/>
                        <a:buNone/>
                      </a:pPr>
                      <a:r>
                        <a:rPr lang="en-GB"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HDA works closely with the provinces and municipalities to support the preparation of the implementation programmes. This support has included mainly the procurement and management of service providers. </a:t>
                      </a:r>
                      <a:endParaRPr lang="en-GB" sz="11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lvl="0" indent="0">
                        <a:spcAft>
                          <a:spcPts val="0"/>
                        </a:spcAft>
                        <a:buFont typeface="Symbol" panose="05050102010706020507" pitchFamily="18" charset="2"/>
                        <a:buNone/>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spcAft>
                          <a:spcPts val="0"/>
                        </a:spcAft>
                        <a:buFont typeface="Symbol" panose="05050102010706020507" pitchFamily="18" charset="2"/>
                        <a:buNone/>
                      </a:pPr>
                      <a:r>
                        <a:rPr lang="en-GB"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There were delays in the HDA procurement of service providers which affected the non-achievement of the target for Q3. </a:t>
                      </a:r>
                      <a:endParaRPr lang="en-GB" sz="11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lvl="0" indent="0">
                        <a:spcAft>
                          <a:spcPts val="0"/>
                        </a:spcAft>
                        <a:buFont typeface="Symbol" panose="05050102010706020507" pitchFamily="18" charset="2"/>
                        <a:buNone/>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spcAft>
                          <a:spcPts val="0"/>
                        </a:spcAft>
                        <a:buFont typeface="Symbol" panose="05050102010706020507" pitchFamily="18" charset="2"/>
                        <a:buNone/>
                      </a:pPr>
                      <a:r>
                        <a:rPr lang="en-GB"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However, the situational analysis which precedes the preparation of the integrated implementation programmes was completed in the Quarter. Hence the preparation of the integrated implementation programme is expected by January 2022. </a:t>
                      </a:r>
                      <a:endParaRPr lang="en-GB" sz="11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lvl="0" indent="0">
                        <a:spcAft>
                          <a:spcPts val="0"/>
                        </a:spcAft>
                        <a:buFont typeface="Symbol" panose="05050102010706020507" pitchFamily="18" charset="2"/>
                        <a:buNone/>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spcAft>
                          <a:spcPts val="0"/>
                        </a:spcAft>
                        <a:buFont typeface="Symbol" panose="05050102010706020507" pitchFamily="18" charset="2"/>
                        <a:buNone/>
                      </a:pPr>
                      <a:r>
                        <a:rPr lang="en-GB"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risk is that  municipal signoff of the implementation programmes may not be completely achieved as it is dependent on municipal councils convening and approving the implementation programmes </a:t>
                      </a:r>
                      <a:r>
                        <a:rPr lang="en-ZA"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Aft>
                          <a:spcPts val="0"/>
                        </a:spcAft>
                        <a:buFont typeface="Symbol" panose="05050102010706020507" pitchFamily="18" charset="2"/>
                        <a:buNone/>
                      </a:pPr>
                      <a:r>
                        <a:rPr lang="en-GB"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Discussions were held with the Programme Manager in the HDA responsible for the target about possible mitigation measures. However, formal communication will be issued to the HDA about the non-achievement of the target and to provide mitigation measures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spcAft>
                          <a:spcPts val="0"/>
                        </a:spcAft>
                        <a:buFont typeface="Symbol" panose="05050102010706020507" pitchFamily="18" charset="2"/>
                        <a:buNone/>
                      </a:pPr>
                      <a:endParaRPr lang="en-GB" sz="11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lvl="0" indent="0">
                        <a:spcAft>
                          <a:spcPts val="0"/>
                        </a:spcAft>
                        <a:buFont typeface="Symbol" panose="05050102010706020507" pitchFamily="18" charset="2"/>
                        <a:buNone/>
                      </a:pPr>
                      <a:r>
                        <a:rPr lang="en-GB" sz="11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 </a:t>
                      </a:r>
                      <a:r>
                        <a:rPr lang="en-GB"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urgent meeting between the NDHS and HDA will be convened to discuss the proposed mitigation measures.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777785858"/>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34</a:t>
            </a:fld>
            <a:endParaRPr lang="en-US" altLang="en-US"/>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7" name="Title 7"/>
          <p:cNvSpPr txBox="1">
            <a:spLocks/>
          </p:cNvSpPr>
          <p:nvPr/>
        </p:nvSpPr>
        <p:spPr bwMode="auto">
          <a:xfrm>
            <a:off x="107504" y="116632"/>
            <a:ext cx="8802235" cy="546437"/>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kern="1200" cap="all" baseline="0">
                <a:solidFill>
                  <a:schemeClr val="bg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solidFill>
                  <a:sysClr val="window" lastClr="FFFFFF"/>
                </a:solidFill>
                <a:cs typeface="Arial" panose="020B0604020202020204" pitchFamily="34" charset="0"/>
              </a:rPr>
              <a:t>Branch Recovery Plan</a:t>
            </a:r>
            <a:endParaRPr lang="en-US" sz="2400" b="1" cap="none"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678070089"/>
              </p:ext>
            </p:extLst>
          </p:nvPr>
        </p:nvGraphicFramePr>
        <p:xfrm>
          <a:off x="107504" y="683514"/>
          <a:ext cx="8802235" cy="3789335"/>
        </p:xfrm>
        <a:graphic>
          <a:graphicData uri="http://schemas.openxmlformats.org/drawingml/2006/table">
            <a:tbl>
              <a:tblPr firstRow="1" firstCol="1" bandRow="1"/>
              <a:tblGrid>
                <a:gridCol w="1056612">
                  <a:extLst>
                    <a:ext uri="{9D8B030D-6E8A-4147-A177-3AD203B41FA5}">
                      <a16:colId xmlns:a16="http://schemas.microsoft.com/office/drawing/2014/main" xmlns="" val="20000"/>
                    </a:ext>
                  </a:extLst>
                </a:gridCol>
                <a:gridCol w="1132085">
                  <a:extLst>
                    <a:ext uri="{9D8B030D-6E8A-4147-A177-3AD203B41FA5}">
                      <a16:colId xmlns:a16="http://schemas.microsoft.com/office/drawing/2014/main" xmlns="" val="20001"/>
                    </a:ext>
                  </a:extLst>
                </a:gridCol>
                <a:gridCol w="1056612">
                  <a:extLst>
                    <a:ext uri="{9D8B030D-6E8A-4147-A177-3AD203B41FA5}">
                      <a16:colId xmlns:a16="http://schemas.microsoft.com/office/drawing/2014/main" xmlns="" val="20002"/>
                    </a:ext>
                  </a:extLst>
                </a:gridCol>
                <a:gridCol w="905668">
                  <a:extLst>
                    <a:ext uri="{9D8B030D-6E8A-4147-A177-3AD203B41FA5}">
                      <a16:colId xmlns:a16="http://schemas.microsoft.com/office/drawing/2014/main" xmlns="" val="20003"/>
                    </a:ext>
                  </a:extLst>
                </a:gridCol>
                <a:gridCol w="2644239">
                  <a:extLst>
                    <a:ext uri="{9D8B030D-6E8A-4147-A177-3AD203B41FA5}">
                      <a16:colId xmlns:a16="http://schemas.microsoft.com/office/drawing/2014/main" xmlns="" val="20004"/>
                    </a:ext>
                  </a:extLst>
                </a:gridCol>
                <a:gridCol w="2007019">
                  <a:extLst>
                    <a:ext uri="{9D8B030D-6E8A-4147-A177-3AD203B41FA5}">
                      <a16:colId xmlns:a16="http://schemas.microsoft.com/office/drawing/2014/main" xmlns="" val="20005"/>
                    </a:ext>
                  </a:extLst>
                </a:gridCol>
              </a:tblGrid>
              <a:tr h="226611">
                <a:tc rowSpan="2">
                  <a:txBody>
                    <a:bodyPr/>
                    <a:lstStyle/>
                    <a:p>
                      <a:pPr>
                        <a:lnSpc>
                          <a:spcPct val="115000"/>
                        </a:lnSpc>
                        <a:spcAft>
                          <a:spcPts val="0"/>
                        </a:spcAft>
                      </a:pPr>
                      <a:r>
                        <a:rPr lang="en-ZA" sz="11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algn="ctr">
                        <a:lnSpc>
                          <a:spcPct val="115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2021/22 Financial Year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Area Where Performance Standard Has Not  Been Met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Will Not Be Met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a:lnSpc>
                          <a:spcPct val="115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Recovery plan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679834">
                <a:tc vMerge="1">
                  <a:txBody>
                    <a:bodyPr/>
                    <a:lstStyle/>
                    <a:p>
                      <a:endParaRPr lang="en-ZA"/>
                    </a:p>
                  </a:txBody>
                  <a:tcPr/>
                </a:tc>
                <a:tc>
                  <a:txBody>
                    <a:bodyPr/>
                    <a:lstStyle/>
                    <a:p>
                      <a:pPr algn="ctr">
                        <a:lnSpc>
                          <a:spcPct val="115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Quarterly Target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Actual output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2882890">
                <a:tc>
                  <a:txBody>
                    <a:bodyPr/>
                    <a:lstStyle/>
                    <a:p>
                      <a:pPr>
                        <a:spcAft>
                          <a:spcPts val="0"/>
                        </a:spcAft>
                      </a:pPr>
                      <a:r>
                        <a:rPr lang="en-GB"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Percentage   of land acquired within the PDA’s rezoned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 of land acquired within the PDA’s re-zoned</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 of land acquired within the PDA’s re-zoned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of land acquired within the PDA’s re-zoned</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terms of its mandate, the HDA is the implementing agent for this target.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Challenges with submission of applications remains a problem. One such case is the municipality of Emfuleni that keep on changing the layout plan and therefore the application for rezoning can not be concluded.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City of Tshwane has also been unable to process the application which has been prepared.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After discussions with the Programme Manager in the HDA, a list of additional land parcels where rezoning applications are underway have been identified to contribute to the target.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However, this will also be raised in the formal communication to the HDA and for confirmation of the list of land parcels that is being targeted for rezoning</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728" marR="2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243357570"/>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36" y="2492896"/>
            <a:ext cx="8928992" cy="1143000"/>
          </a:xfrm>
          <a:solidFill>
            <a:schemeClr val="tx2">
              <a:lumMod val="90000"/>
              <a:lumOff val="10000"/>
            </a:schemeClr>
          </a:solidFill>
        </p:spPr>
        <p:txBody>
          <a:bodyPr/>
          <a:lstStyle/>
          <a:p>
            <a:r>
              <a:rPr lang="en-US" sz="2400" b="1" dirty="0">
                <a:solidFill>
                  <a:schemeClr val="bg1"/>
                </a:solidFill>
              </a:rPr>
              <a:t>5</a:t>
            </a:r>
            <a:r>
              <a:rPr lang="en-US" sz="2400" b="1" dirty="0" smtClean="0">
                <a:solidFill>
                  <a:schemeClr val="bg1"/>
                </a:solidFill>
              </a:rPr>
              <a:t>. AN OVERVIEW OF FINANCIAL PERFORMANCE</a:t>
            </a:r>
            <a:endParaRPr lang="en-US" sz="2400" b="1" dirty="0">
              <a:solidFill>
                <a:schemeClr val="bg1"/>
              </a:solidFill>
            </a:endParaRP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35</a:t>
            </a:fld>
            <a:endParaRPr lang="en-US" altLang="en-US" dirty="0"/>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dirty="0"/>
          </a:p>
        </p:txBody>
      </p:sp>
    </p:spTree>
    <p:extLst>
      <p:ext uri="{BB962C8B-B14F-4D97-AF65-F5344CB8AC3E}">
        <p14:creationId xmlns:p14="http://schemas.microsoft.com/office/powerpoint/2010/main" xmlns="" val="787153976"/>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xmlns="" id="{DD3AFC29-71D0-F64C-AB67-4997AF02918C}"/>
              </a:ext>
            </a:extLst>
          </p:cNvPr>
          <p:cNvSpPr>
            <a:spLocks noGrp="1"/>
          </p:cNvSpPr>
          <p:nvPr>
            <p:ph type="title"/>
          </p:nvPr>
        </p:nvSpPr>
        <p:spPr>
          <a:xfrm>
            <a:off x="412263" y="274638"/>
            <a:ext cx="8274537" cy="490066"/>
          </a:xfrm>
          <a:solidFill>
            <a:srgbClr val="92D050"/>
          </a:solidFill>
        </p:spPr>
        <p:txBody>
          <a:bodyPr/>
          <a:lstStyle/>
          <a:p>
            <a:pPr defTabSz="914400" fontAlgn="auto">
              <a:spcBef>
                <a:spcPts val="0"/>
              </a:spcBef>
              <a:spcAft>
                <a:spcPts val="0"/>
              </a:spcAft>
              <a:defRPr/>
            </a:pPr>
            <a:r>
              <a:rPr lang="en-US" b="1" dirty="0" smtClean="0">
                <a:solidFill>
                  <a:prstClr val="black"/>
                </a:solidFill>
                <a:latin typeface="Calibri" panose="020F0502020204030204" pitchFamily="34" charset="0"/>
                <a:cs typeface="Calibri" panose="020F0502020204030204" pitchFamily="34" charset="0"/>
              </a:rPr>
              <a:t>Departmental Expenditure </a:t>
            </a:r>
            <a:r>
              <a:rPr lang="en-US" b="1" dirty="0" smtClean="0">
                <a:latin typeface="Calibri" panose="020F0502020204030204" pitchFamily="34" charset="0"/>
                <a:cs typeface="Calibri" panose="020F0502020204030204" pitchFamily="34" charset="0"/>
              </a:rPr>
              <a:t>31 December 2021</a:t>
            </a:r>
            <a:endParaRPr lang="en-US" altLang="en-US" b="1"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219" name="Slide Number Placeholder 4">
            <a:extLst>
              <a:ext uri="{FF2B5EF4-FFF2-40B4-BE49-F238E27FC236}">
                <a16:creationId xmlns:a16="http://schemas.microsoft.com/office/drawing/2014/main" xmlns="" id="{8EFE8DC9-AEDB-7B4C-B4D1-14487778E1B5}"/>
              </a:ext>
            </a:extLst>
          </p:cNvPr>
          <p:cNvSpPr>
            <a:spLocks noGrp="1" noChangeArrowheads="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1666B85-F96D-0A47-94D2-609E6440C3F1}" type="slidenum">
              <a:rPr lang="en-US" altLang="en-US" sz="800" smtClean="0">
                <a:solidFill>
                  <a:srgbClr val="898989"/>
                </a:solidFill>
              </a:rPr>
              <a:pPr>
                <a:spcBef>
                  <a:spcPct val="0"/>
                </a:spcBef>
                <a:buFontTx/>
                <a:buNone/>
              </a:pPr>
              <a:t>36</a:t>
            </a:fld>
            <a:endParaRPr lang="en-US" altLang="en-US" sz="800">
              <a:solidFill>
                <a:srgbClr val="898989"/>
              </a:solidFill>
            </a:endParaRPr>
          </a:p>
        </p:txBody>
      </p:sp>
      <p:sp>
        <p:nvSpPr>
          <p:cNvPr id="4" name="Footer Placeholder 3">
            <a:extLst>
              <a:ext uri="{FF2B5EF4-FFF2-40B4-BE49-F238E27FC236}">
                <a16:creationId xmlns:a16="http://schemas.microsoft.com/office/drawing/2014/main" xmlns="" id="{AB53893E-26B3-6243-951A-217DECE4E260}"/>
              </a:ext>
            </a:extLst>
          </p:cNvPr>
          <p:cNvSpPr>
            <a:spLocks noGrp="1"/>
          </p:cNvSpPr>
          <p:nvPr>
            <p:ph type="ftr" sz="quarter" idx="11"/>
          </p:nvPr>
        </p:nvSpPr>
        <p:spPr/>
        <p:txBody>
          <a:bodyPr/>
          <a:lstStyle/>
          <a:p>
            <a:pPr>
              <a:defRPr/>
            </a:pPr>
            <a:endParaRPr lang="en-US" dirty="0"/>
          </a:p>
        </p:txBody>
      </p:sp>
      <p:sp>
        <p:nvSpPr>
          <p:cNvPr id="9221" name="Date Placeholder 2">
            <a:extLst>
              <a:ext uri="{FF2B5EF4-FFF2-40B4-BE49-F238E27FC236}">
                <a16:creationId xmlns:a16="http://schemas.microsoft.com/office/drawing/2014/main" xmlns="" id="{F94BAB89-5B29-EA42-9057-33F3B5FFA44F}"/>
              </a:ext>
            </a:extLst>
          </p:cNvPr>
          <p:cNvSpPr>
            <a:spLocks noGrp="1" noChangeArrowheads="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EA2BDF9-6B26-D148-BCE3-00CE43265DCE}" type="datetime1">
              <a:rPr lang="en-US" altLang="en-US" sz="800" smtClean="0">
                <a:solidFill>
                  <a:srgbClr val="898989"/>
                </a:solidFill>
              </a:rPr>
              <a:pPr>
                <a:spcBef>
                  <a:spcPct val="0"/>
                </a:spcBef>
                <a:buFontTx/>
                <a:buNone/>
              </a:pPr>
              <a:t>5/19/2022</a:t>
            </a:fld>
            <a:endParaRPr lang="en-US" altLang="en-US" sz="800">
              <a:solidFill>
                <a:srgbClr val="898989"/>
              </a:solidFill>
            </a:endParaRPr>
          </a:p>
        </p:txBody>
      </p:sp>
      <p:graphicFrame>
        <p:nvGraphicFramePr>
          <p:cNvPr id="7" name="Table 6"/>
          <p:cNvGraphicFramePr>
            <a:graphicFrameLocks noGrp="1"/>
          </p:cNvGraphicFramePr>
          <p:nvPr>
            <p:extLst/>
          </p:nvPr>
        </p:nvGraphicFramePr>
        <p:xfrm>
          <a:off x="412264" y="980728"/>
          <a:ext cx="8363436" cy="2325037"/>
        </p:xfrm>
        <a:graphic>
          <a:graphicData uri="http://schemas.openxmlformats.org/drawingml/2006/table">
            <a:tbl>
              <a:tblPr/>
              <a:tblGrid>
                <a:gridCol w="3140045">
                  <a:extLst>
                    <a:ext uri="{9D8B030D-6E8A-4147-A177-3AD203B41FA5}">
                      <a16:colId xmlns:a16="http://schemas.microsoft.com/office/drawing/2014/main" xmlns="" val="2620335610"/>
                    </a:ext>
                  </a:extLst>
                </a:gridCol>
                <a:gridCol w="1317223">
                  <a:extLst>
                    <a:ext uri="{9D8B030D-6E8A-4147-A177-3AD203B41FA5}">
                      <a16:colId xmlns:a16="http://schemas.microsoft.com/office/drawing/2014/main" xmlns="" val="1612610450"/>
                    </a:ext>
                  </a:extLst>
                </a:gridCol>
                <a:gridCol w="1126935">
                  <a:extLst>
                    <a:ext uri="{9D8B030D-6E8A-4147-A177-3AD203B41FA5}">
                      <a16:colId xmlns:a16="http://schemas.microsoft.com/office/drawing/2014/main" xmlns="" val="3068136199"/>
                    </a:ext>
                  </a:extLst>
                </a:gridCol>
                <a:gridCol w="1141616">
                  <a:extLst>
                    <a:ext uri="{9D8B030D-6E8A-4147-A177-3AD203B41FA5}">
                      <a16:colId xmlns:a16="http://schemas.microsoft.com/office/drawing/2014/main" xmlns="" val="2894276546"/>
                    </a:ext>
                  </a:extLst>
                </a:gridCol>
                <a:gridCol w="1024507">
                  <a:extLst>
                    <a:ext uri="{9D8B030D-6E8A-4147-A177-3AD203B41FA5}">
                      <a16:colId xmlns:a16="http://schemas.microsoft.com/office/drawing/2014/main" xmlns="" val="2166315232"/>
                    </a:ext>
                  </a:extLst>
                </a:gridCol>
                <a:gridCol w="613110">
                  <a:extLst>
                    <a:ext uri="{9D8B030D-6E8A-4147-A177-3AD203B41FA5}">
                      <a16:colId xmlns:a16="http://schemas.microsoft.com/office/drawing/2014/main" xmlns="" val="3703680371"/>
                    </a:ext>
                  </a:extLst>
                </a:gridCol>
              </a:tblGrid>
              <a:tr h="290521">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400" b="1" i="0" u="none" strike="noStrike" dirty="0" smtClean="0">
                          <a:solidFill>
                            <a:srgbClr val="000000"/>
                          </a:solidFill>
                          <a:effectLst/>
                          <a:latin typeface="Calibri" panose="020F0502020204030204" pitchFamily="34" charset="0"/>
                          <a:cs typeface="Calibri" panose="020F0502020204030204" pitchFamily="34" charset="0"/>
                        </a:rPr>
                        <a:t>Programmes</a:t>
                      </a:r>
                    </a:p>
                    <a:p>
                      <a:pPr marL="0" marR="0" indent="0" algn="ctr" defTabSz="457200" rtl="0" eaLnBrk="1" fontAlgn="ctr" latinLnBrk="0" hangingPunct="1">
                        <a:lnSpc>
                          <a:spcPct val="100000"/>
                        </a:lnSpc>
                        <a:spcBef>
                          <a:spcPts val="0"/>
                        </a:spcBef>
                        <a:spcAft>
                          <a:spcPts val="0"/>
                        </a:spcAft>
                        <a:buClrTx/>
                        <a:buSzTx/>
                        <a:buFontTx/>
                        <a:buNone/>
                        <a:tabLst/>
                        <a:defRPr/>
                      </a:pPr>
                      <a:r>
                        <a:rPr lang="en-ZA" sz="1400" b="1" dirty="0" smtClean="0">
                          <a:effectLst/>
                          <a:latin typeface="Calibri" panose="020F0502020204030204" pitchFamily="34" charset="0"/>
                          <a:ea typeface="Times New Roman" panose="02020603050405020304" pitchFamily="18" charset="0"/>
                          <a:cs typeface="Calibri" panose="020F0502020204030204" pitchFamily="34" charset="0"/>
                        </a:rPr>
                        <a:t>R`000</a:t>
                      </a:r>
                      <a:endParaRPr lang="en-ZA" sz="1400" b="1" i="0" u="none" strike="noStrike" dirty="0">
                        <a:solidFill>
                          <a:srgbClr val="000000"/>
                        </a:solidFill>
                        <a:effectLst/>
                        <a:latin typeface="Calibri" panose="020F0502020204030204" pitchFamily="34" charset="0"/>
                        <a:cs typeface="Calibri" panose="020F0502020204030204" pitchFamily="34" charset="0"/>
                      </a:endParaRP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 Total </a:t>
                      </a:r>
                      <a:r>
                        <a:rPr lang="en-ZA" sz="1400" b="1" i="0" u="none" strike="noStrike" dirty="0" smtClean="0">
                          <a:solidFill>
                            <a:srgbClr val="000000"/>
                          </a:solidFill>
                          <a:effectLst/>
                          <a:latin typeface="Calibri" panose="020F0502020204030204" pitchFamily="34" charset="0"/>
                          <a:cs typeface="Calibri" panose="020F0502020204030204" pitchFamily="34" charset="0"/>
                        </a:rPr>
                        <a:t>Adjusted</a:t>
                      </a:r>
                    </a:p>
                    <a:p>
                      <a:pPr algn="ctr" fontAlgn="ctr"/>
                      <a:r>
                        <a:rPr lang="en-ZA" sz="1400" b="1" i="0" u="none" strike="noStrike" dirty="0" smtClean="0">
                          <a:solidFill>
                            <a:srgbClr val="000000"/>
                          </a:solidFill>
                          <a:effectLst/>
                          <a:latin typeface="Calibri" panose="020F0502020204030204" pitchFamily="34" charset="0"/>
                          <a:cs typeface="Calibri" panose="020F0502020204030204" pitchFamily="34" charset="0"/>
                        </a:rPr>
                        <a:t>Allocation </a:t>
                      </a:r>
                      <a:endParaRPr lang="en-ZA" sz="1400" b="1" i="0" u="none" strike="noStrike" dirty="0">
                        <a:solidFill>
                          <a:srgbClr val="000000"/>
                        </a:solidFill>
                        <a:effectLst/>
                        <a:latin typeface="Calibri" panose="020F0502020204030204" pitchFamily="34" charset="0"/>
                        <a:cs typeface="Calibri" panose="020F0502020204030204" pitchFamily="34" charset="0"/>
                      </a:endParaRP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400" b="1" i="0" u="none" strike="noStrike" dirty="0" smtClean="0">
                          <a:solidFill>
                            <a:srgbClr val="000000"/>
                          </a:solidFill>
                          <a:effectLst/>
                          <a:latin typeface="Calibri" panose="020F0502020204030204" pitchFamily="34" charset="0"/>
                          <a:cs typeface="Calibri" panose="020F0502020204030204" pitchFamily="34" charset="0"/>
                        </a:rPr>
                        <a:t>Commitments </a:t>
                      </a:r>
                      <a:endParaRPr lang="en-ZA" sz="1400" b="1" i="0" u="none" strike="noStrike" dirty="0">
                        <a:solidFill>
                          <a:srgbClr val="000000"/>
                        </a:solidFill>
                        <a:effectLst/>
                        <a:latin typeface="Calibri" panose="020F0502020204030204" pitchFamily="34" charset="0"/>
                        <a:cs typeface="Calibri" panose="020F0502020204030204" pitchFamily="34" charset="0"/>
                      </a:endParaRP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 Expenditure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 Variance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 % Spent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236718655"/>
                  </a:ext>
                </a:extLst>
              </a:tr>
              <a:tr h="290521">
                <a:tc>
                  <a:txBody>
                    <a:bodyPr/>
                    <a:lstStyle/>
                    <a:p>
                      <a:pPr algn="l" fontAlgn="b"/>
                      <a:r>
                        <a:rPr lang="en-ZA" sz="1400" b="0" i="0" u="none" strike="noStrike" dirty="0">
                          <a:solidFill>
                            <a:srgbClr val="000000"/>
                          </a:solidFill>
                          <a:effectLst/>
                          <a:latin typeface="Calibri" panose="020F0502020204030204" pitchFamily="34" charset="0"/>
                          <a:cs typeface="Calibri" panose="020F0502020204030204" pitchFamily="34" charset="0"/>
                        </a:rPr>
                        <a:t> 1: Administration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a:solidFill>
                            <a:srgbClr val="000000"/>
                          </a:solidFill>
                          <a:effectLst/>
                          <a:latin typeface="Calibri" panose="020F0502020204030204" pitchFamily="34" charset="0"/>
                        </a:rPr>
                        <a:t>R 495 613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a:solidFill>
                            <a:srgbClr val="000000"/>
                          </a:solidFill>
                          <a:effectLst/>
                          <a:latin typeface="Calibri" panose="020F0502020204030204" pitchFamily="34" charset="0"/>
                        </a:rPr>
                        <a:t>R 19 372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a:solidFill>
                            <a:srgbClr val="000000"/>
                          </a:solidFill>
                          <a:effectLst/>
                          <a:latin typeface="Calibri" panose="020F0502020204030204" pitchFamily="34" charset="0"/>
                        </a:rPr>
                        <a:t>R 313 789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a:solidFill>
                            <a:srgbClr val="000000"/>
                          </a:solidFill>
                          <a:effectLst/>
                          <a:latin typeface="Calibri" panose="020F0502020204030204" pitchFamily="34" charset="0"/>
                        </a:rPr>
                        <a:t>R 181 824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a:solidFill>
                            <a:srgbClr val="000000"/>
                          </a:solidFill>
                          <a:effectLst/>
                          <a:latin typeface="Calibri" panose="020F0502020204030204" pitchFamily="34" charset="0"/>
                        </a:rPr>
                        <a:t>63.3%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780288993"/>
                  </a:ext>
                </a:extLst>
              </a:tr>
              <a:tr h="290521">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 2: Integrated human settlements planning and development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21 235 777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2 792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14 614 059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6 621 718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68.8%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321057154"/>
                  </a:ext>
                </a:extLst>
              </a:tr>
              <a:tr h="290521">
                <a:tc>
                  <a:txBody>
                    <a:bodyPr/>
                    <a:lstStyle/>
                    <a:p>
                      <a:pPr algn="l" fontAlgn="b"/>
                      <a:r>
                        <a:rPr lang="en-ZA" sz="1400" b="0" i="0" u="none" strike="noStrike" dirty="0">
                          <a:solidFill>
                            <a:srgbClr val="000000"/>
                          </a:solidFill>
                          <a:effectLst/>
                          <a:latin typeface="Calibri" panose="020F0502020204030204" pitchFamily="34" charset="0"/>
                          <a:cs typeface="Calibri" panose="020F0502020204030204" pitchFamily="34" charset="0"/>
                        </a:rPr>
                        <a:t> 3: Informal settlements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8 422 805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9 053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5 091 694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3 331 111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60.5%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013965914"/>
                  </a:ext>
                </a:extLst>
              </a:tr>
              <a:tr h="290521">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 4: Rental and social housing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936 763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835 227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101 536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89.2%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398033566"/>
                  </a:ext>
                </a:extLst>
              </a:tr>
              <a:tr h="290521">
                <a:tc>
                  <a:txBody>
                    <a:bodyPr/>
                    <a:lstStyle/>
                    <a:p>
                      <a:pPr algn="l" fontAlgn="b"/>
                      <a:r>
                        <a:rPr lang="en-ZA" sz="1400" b="0" i="0" u="none" strike="noStrike" dirty="0">
                          <a:solidFill>
                            <a:srgbClr val="000000"/>
                          </a:solidFill>
                          <a:effectLst/>
                          <a:latin typeface="Calibri" panose="020F0502020204030204" pitchFamily="34" charset="0"/>
                          <a:cs typeface="Calibri" panose="020F0502020204030204" pitchFamily="34" charset="0"/>
                        </a:rPr>
                        <a:t> 5: Affordable housing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588 829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290 623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298 206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49.4%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3203192"/>
                  </a:ext>
                </a:extLst>
              </a:tr>
              <a:tr h="290521">
                <a:tc>
                  <a:txBody>
                    <a:bodyPr/>
                    <a:lstStyle/>
                    <a:p>
                      <a:pPr algn="l" fontAlgn="ctr"/>
                      <a:r>
                        <a:rPr lang="en-ZA" sz="1400" b="1" i="0" u="none" strike="noStrike" dirty="0">
                          <a:solidFill>
                            <a:srgbClr val="000000"/>
                          </a:solidFill>
                          <a:effectLst/>
                          <a:latin typeface="Calibri" panose="020F0502020204030204" pitchFamily="34" charset="0"/>
                          <a:cs typeface="Calibri" panose="020F0502020204030204" pitchFamily="34" charset="0"/>
                        </a:rPr>
                        <a:t>Total</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400" b="1" i="0" u="none" strike="noStrike">
                          <a:solidFill>
                            <a:srgbClr val="000000"/>
                          </a:solidFill>
                          <a:effectLst/>
                          <a:latin typeface="Calibri" panose="020F0502020204030204" pitchFamily="34" charset="0"/>
                        </a:rPr>
                        <a:t>R 31 679 787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400" b="1" i="0" u="none" strike="noStrike">
                          <a:solidFill>
                            <a:srgbClr val="000000"/>
                          </a:solidFill>
                          <a:effectLst/>
                          <a:latin typeface="Calibri" panose="020F0502020204030204" pitchFamily="34" charset="0"/>
                        </a:rPr>
                        <a:t>R 32 489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400" b="1" i="0" u="none" strike="noStrike">
                          <a:solidFill>
                            <a:srgbClr val="000000"/>
                          </a:solidFill>
                          <a:effectLst/>
                          <a:latin typeface="Calibri" panose="020F0502020204030204" pitchFamily="34" charset="0"/>
                        </a:rPr>
                        <a:t>R 21 145 392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400" b="1" i="0" u="none" strike="noStrike">
                          <a:solidFill>
                            <a:srgbClr val="000000"/>
                          </a:solidFill>
                          <a:effectLst/>
                          <a:latin typeface="Calibri" panose="020F0502020204030204" pitchFamily="34" charset="0"/>
                        </a:rPr>
                        <a:t>R 10 534 395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400" b="1" i="0" u="none" strike="noStrike" dirty="0">
                          <a:solidFill>
                            <a:srgbClr val="000000"/>
                          </a:solidFill>
                          <a:effectLst/>
                          <a:latin typeface="Calibri" panose="020F0502020204030204" pitchFamily="34" charset="0"/>
                        </a:rPr>
                        <a:t>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xmlns="" val="3165225815"/>
                  </a:ext>
                </a:extLst>
              </a:tr>
            </a:tbl>
          </a:graphicData>
        </a:graphic>
      </p:graphicFrame>
      <p:graphicFrame>
        <p:nvGraphicFramePr>
          <p:cNvPr id="8" name="Table 7"/>
          <p:cNvGraphicFramePr>
            <a:graphicFrameLocks noGrp="1"/>
          </p:cNvGraphicFramePr>
          <p:nvPr>
            <p:extLst/>
          </p:nvPr>
        </p:nvGraphicFramePr>
        <p:xfrm>
          <a:off x="412263" y="3521788"/>
          <a:ext cx="8363437" cy="2186980"/>
        </p:xfrm>
        <a:graphic>
          <a:graphicData uri="http://schemas.openxmlformats.org/drawingml/2006/table">
            <a:tbl>
              <a:tblPr/>
              <a:tblGrid>
                <a:gridCol w="3115139">
                  <a:extLst>
                    <a:ext uri="{9D8B030D-6E8A-4147-A177-3AD203B41FA5}">
                      <a16:colId xmlns:a16="http://schemas.microsoft.com/office/drawing/2014/main" xmlns="" val="3819930839"/>
                    </a:ext>
                  </a:extLst>
                </a:gridCol>
                <a:gridCol w="1317223">
                  <a:extLst>
                    <a:ext uri="{9D8B030D-6E8A-4147-A177-3AD203B41FA5}">
                      <a16:colId xmlns:a16="http://schemas.microsoft.com/office/drawing/2014/main" xmlns="" val="842549768"/>
                    </a:ext>
                  </a:extLst>
                </a:gridCol>
                <a:gridCol w="1151842">
                  <a:extLst>
                    <a:ext uri="{9D8B030D-6E8A-4147-A177-3AD203B41FA5}">
                      <a16:colId xmlns:a16="http://schemas.microsoft.com/office/drawing/2014/main" xmlns="" val="1487619977"/>
                    </a:ext>
                  </a:extLst>
                </a:gridCol>
                <a:gridCol w="1116709">
                  <a:extLst>
                    <a:ext uri="{9D8B030D-6E8A-4147-A177-3AD203B41FA5}">
                      <a16:colId xmlns:a16="http://schemas.microsoft.com/office/drawing/2014/main" xmlns="" val="2371152377"/>
                    </a:ext>
                  </a:extLst>
                </a:gridCol>
                <a:gridCol w="1024507">
                  <a:extLst>
                    <a:ext uri="{9D8B030D-6E8A-4147-A177-3AD203B41FA5}">
                      <a16:colId xmlns:a16="http://schemas.microsoft.com/office/drawing/2014/main" xmlns="" val="2001107539"/>
                    </a:ext>
                  </a:extLst>
                </a:gridCol>
                <a:gridCol w="638017">
                  <a:extLst>
                    <a:ext uri="{9D8B030D-6E8A-4147-A177-3AD203B41FA5}">
                      <a16:colId xmlns:a16="http://schemas.microsoft.com/office/drawing/2014/main" xmlns="" val="3418331974"/>
                    </a:ext>
                  </a:extLst>
                </a:gridCol>
              </a:tblGrid>
              <a:tr h="388695">
                <a:tc>
                  <a:txBody>
                    <a:bodyPr/>
                    <a:lstStyle/>
                    <a:p>
                      <a:pPr algn="ctr" fontAlgn="ctr"/>
                      <a:r>
                        <a:rPr lang="en-ZA" sz="1400" b="1" i="0" u="none" strike="noStrike" dirty="0">
                          <a:solidFill>
                            <a:srgbClr val="000000"/>
                          </a:solidFill>
                          <a:effectLst/>
                          <a:latin typeface="Calibri" panose="020F0502020204030204" pitchFamily="34" charset="0"/>
                        </a:rPr>
                        <a:t>Economic </a:t>
                      </a:r>
                      <a:r>
                        <a:rPr lang="en-ZA" sz="1400" b="1" i="0" u="none" strike="noStrike" dirty="0" smtClean="0">
                          <a:solidFill>
                            <a:srgbClr val="000000"/>
                          </a:solidFill>
                          <a:effectLst/>
                          <a:latin typeface="Calibri" panose="020F0502020204030204" pitchFamily="34" charset="0"/>
                        </a:rPr>
                        <a:t>Classification</a:t>
                      </a:r>
                    </a:p>
                    <a:p>
                      <a:pPr algn="ctr" fontAlgn="ctr"/>
                      <a:r>
                        <a:rPr lang="en-US" sz="1400" b="1" i="0" u="none" strike="noStrike" dirty="0" smtClean="0">
                          <a:solidFill>
                            <a:srgbClr val="000000"/>
                          </a:solidFill>
                          <a:effectLst/>
                          <a:latin typeface="Calibri" panose="020F0502020204030204" pitchFamily="34" charset="0"/>
                        </a:rPr>
                        <a:t>R`000</a:t>
                      </a:r>
                      <a:endParaRPr lang="en-ZA" sz="1400" b="1" i="0" u="none" strike="noStrike" dirty="0">
                        <a:solidFill>
                          <a:srgbClr val="000000"/>
                        </a:solidFill>
                        <a:effectLst/>
                        <a:latin typeface="Calibri" panose="020F0502020204030204" pitchFamily="34" charset="0"/>
                      </a:endParaRP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400" b="1" i="0" u="none" strike="noStrike">
                          <a:solidFill>
                            <a:srgbClr val="000000"/>
                          </a:solidFill>
                          <a:effectLst/>
                          <a:latin typeface="Calibri" panose="020F0502020204030204" pitchFamily="34" charset="0"/>
                        </a:rPr>
                        <a:t>Total Allocation</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400" b="1" i="0" u="none" strike="noStrike">
                          <a:solidFill>
                            <a:srgbClr val="000000"/>
                          </a:solidFill>
                          <a:effectLst/>
                          <a:latin typeface="Calibri" panose="020F0502020204030204" pitchFamily="34" charset="0"/>
                        </a:rPr>
                        <a:t>Commitments</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400" b="1" i="0" u="none" strike="noStrike" dirty="0">
                          <a:solidFill>
                            <a:srgbClr val="000000"/>
                          </a:solidFill>
                          <a:effectLst/>
                          <a:latin typeface="Calibri" panose="020F0502020204030204" pitchFamily="34" charset="0"/>
                        </a:rPr>
                        <a:t>Expenditure</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400" b="1" i="0" u="none" strike="noStrike">
                          <a:solidFill>
                            <a:srgbClr val="000000"/>
                          </a:solidFill>
                          <a:effectLst/>
                          <a:latin typeface="Calibri" panose="020F0502020204030204" pitchFamily="34" charset="0"/>
                        </a:rPr>
                        <a:t>Variance</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400" b="1" i="0" u="none" strike="noStrike">
                          <a:solidFill>
                            <a:srgbClr val="000000"/>
                          </a:solidFill>
                          <a:effectLst/>
                          <a:latin typeface="Calibri" panose="020F0502020204030204" pitchFamily="34" charset="0"/>
                        </a:rPr>
                        <a:t>% Spent</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1936510938"/>
                  </a:ext>
                </a:extLst>
              </a:tr>
              <a:tr h="291794">
                <a:tc>
                  <a:txBody>
                    <a:bodyPr/>
                    <a:lstStyle/>
                    <a:p>
                      <a:pPr algn="l" fontAlgn="ctr"/>
                      <a:r>
                        <a:rPr lang="en-ZA" sz="1400" b="0" i="0" u="none" strike="noStrike" dirty="0">
                          <a:solidFill>
                            <a:srgbClr val="000000"/>
                          </a:solidFill>
                          <a:effectLst/>
                          <a:latin typeface="Calibri" panose="020F0502020204030204" pitchFamily="34" charset="0"/>
                        </a:rPr>
                        <a:t>Compensation of employees</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a:solidFill>
                            <a:srgbClr val="000000"/>
                          </a:solidFill>
                          <a:effectLst/>
                          <a:latin typeface="Calibri" panose="020F0502020204030204" pitchFamily="34" charset="0"/>
                        </a:rPr>
                        <a:t>R 410 922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a:solidFill>
                            <a:srgbClr val="000000"/>
                          </a:solidFill>
                          <a:effectLst/>
                          <a:latin typeface="Calibri" panose="020F0502020204030204" pitchFamily="34" charset="0"/>
                        </a:rPr>
                        <a:t>R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a:solidFill>
                            <a:srgbClr val="000000"/>
                          </a:solidFill>
                          <a:effectLst/>
                          <a:latin typeface="Calibri" panose="020F0502020204030204" pitchFamily="34" charset="0"/>
                        </a:rPr>
                        <a:t>R 267 417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a:solidFill>
                            <a:srgbClr val="000000"/>
                          </a:solidFill>
                          <a:effectLst/>
                          <a:latin typeface="Calibri" panose="020F0502020204030204" pitchFamily="34" charset="0"/>
                        </a:rPr>
                        <a:t>R 143 505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400" b="0" i="0" u="none" strike="noStrike">
                          <a:solidFill>
                            <a:srgbClr val="000000"/>
                          </a:solidFill>
                          <a:effectLst/>
                          <a:latin typeface="Calibri" panose="020F050202020403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181987068"/>
                  </a:ext>
                </a:extLst>
              </a:tr>
              <a:tr h="291794">
                <a:tc>
                  <a:txBody>
                    <a:bodyPr/>
                    <a:lstStyle/>
                    <a:p>
                      <a:pPr algn="l" fontAlgn="ctr"/>
                      <a:r>
                        <a:rPr lang="en-ZA" sz="1400" b="0" i="0" u="none" strike="noStrike" dirty="0">
                          <a:solidFill>
                            <a:srgbClr val="000000"/>
                          </a:solidFill>
                          <a:effectLst/>
                          <a:latin typeface="Calibri" panose="020F0502020204030204" pitchFamily="34" charset="0"/>
                        </a:rPr>
                        <a:t>Goods and services</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498 074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29 175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234 560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263 514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398581785"/>
                  </a:ext>
                </a:extLst>
              </a:tr>
              <a:tr h="291794">
                <a:tc>
                  <a:txBody>
                    <a:bodyPr/>
                    <a:lstStyle/>
                    <a:p>
                      <a:pPr algn="l" fontAlgn="ctr"/>
                      <a:r>
                        <a:rPr lang="en-ZA" sz="1400" b="0" i="0" u="none" strike="noStrike" dirty="0">
                          <a:solidFill>
                            <a:srgbClr val="000000"/>
                          </a:solidFill>
                          <a:effectLst/>
                          <a:latin typeface="Calibri" panose="020F0502020204030204" pitchFamily="34" charset="0"/>
                        </a:rPr>
                        <a:t>Payments For Financial Assets</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755813211"/>
                  </a:ext>
                </a:extLst>
              </a:tr>
              <a:tr h="291794">
                <a:tc>
                  <a:txBody>
                    <a:bodyPr/>
                    <a:lstStyle/>
                    <a:p>
                      <a:pPr algn="l" fontAlgn="ctr"/>
                      <a:r>
                        <a:rPr lang="en-ZA" sz="1400" b="0" i="0" u="none" strike="noStrike" dirty="0">
                          <a:solidFill>
                            <a:srgbClr val="000000"/>
                          </a:solidFill>
                          <a:effectLst/>
                          <a:latin typeface="Calibri" panose="020F0502020204030204" pitchFamily="34" charset="0"/>
                        </a:rPr>
                        <a:t>Transfers and subsidies</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30 745 260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20 638 077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R 10 107 183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Calibri" panose="020F050202020403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4029260114"/>
                  </a:ext>
                </a:extLst>
              </a:tr>
              <a:tr h="291794">
                <a:tc>
                  <a:txBody>
                    <a:bodyPr/>
                    <a:lstStyle/>
                    <a:p>
                      <a:pPr algn="l" fontAlgn="ctr"/>
                      <a:r>
                        <a:rPr lang="en-ZA" sz="1400" b="0" i="0" u="none" strike="noStrike" dirty="0">
                          <a:solidFill>
                            <a:srgbClr val="000000"/>
                          </a:solidFill>
                          <a:effectLst/>
                          <a:latin typeface="Calibri" panose="020F0502020204030204" pitchFamily="34" charset="0"/>
                        </a:rPr>
                        <a:t>Payments for capital assets</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25 525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3 323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5 309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R 20 216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Calibri" panose="020F050202020403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5113983"/>
                  </a:ext>
                </a:extLst>
              </a:tr>
              <a:tr h="291794">
                <a:tc>
                  <a:txBody>
                    <a:bodyPr/>
                    <a:lstStyle/>
                    <a:p>
                      <a:pPr algn="l" fontAlgn="ctr"/>
                      <a:r>
                        <a:rPr lang="en-ZA" sz="1400" b="1" i="0" u="none" strike="noStrike" dirty="0">
                          <a:solidFill>
                            <a:srgbClr val="000000"/>
                          </a:solidFill>
                          <a:effectLst/>
                          <a:latin typeface="Calibri" panose="020F0502020204030204" pitchFamily="34" charset="0"/>
                        </a:rPr>
                        <a:t>Total</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400" b="1" i="0" u="none" strike="noStrike">
                          <a:solidFill>
                            <a:srgbClr val="000000"/>
                          </a:solidFill>
                          <a:effectLst/>
                          <a:latin typeface="Calibri" panose="020F0502020204030204" pitchFamily="34" charset="0"/>
                        </a:rPr>
                        <a:t>R 31 679 787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400" b="1" i="0" u="none" strike="noStrike">
                          <a:solidFill>
                            <a:srgbClr val="000000"/>
                          </a:solidFill>
                          <a:effectLst/>
                          <a:latin typeface="Calibri" panose="020F0502020204030204" pitchFamily="34" charset="0"/>
                        </a:rPr>
                        <a:t>R 32 489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400" b="1" i="0" u="none" strike="noStrike">
                          <a:solidFill>
                            <a:srgbClr val="000000"/>
                          </a:solidFill>
                          <a:effectLst/>
                          <a:latin typeface="Calibri" panose="020F0502020204030204" pitchFamily="34" charset="0"/>
                        </a:rPr>
                        <a:t>R 21 145 392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400" b="1" i="0" u="none" strike="noStrike">
                          <a:solidFill>
                            <a:srgbClr val="000000"/>
                          </a:solidFill>
                          <a:effectLst/>
                          <a:latin typeface="Calibri" panose="020F0502020204030204" pitchFamily="34" charset="0"/>
                        </a:rPr>
                        <a:t>R 10 534 395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400" b="1" i="0" u="none" strike="noStrike" dirty="0" smtClean="0">
                          <a:solidFill>
                            <a:srgbClr val="000000"/>
                          </a:solidFill>
                          <a:effectLst/>
                          <a:latin typeface="Calibri" panose="020F0502020204030204" pitchFamily="34" charset="0"/>
                        </a:rPr>
                        <a:t>66.7%</a:t>
                      </a:r>
                      <a:endParaRPr lang="en-ZA"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xmlns="" val="2232141564"/>
                  </a:ext>
                </a:extLst>
              </a:tr>
            </a:tbl>
          </a:graphicData>
        </a:graphic>
      </p:graphicFrame>
    </p:spTree>
    <p:extLst>
      <p:ext uri="{BB962C8B-B14F-4D97-AF65-F5344CB8AC3E}">
        <p14:creationId xmlns:p14="http://schemas.microsoft.com/office/powerpoint/2010/main" xmlns="" val="1529039453"/>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96" y="274638"/>
            <a:ext cx="8333804" cy="922114"/>
          </a:xfrm>
          <a:solidFill>
            <a:srgbClr val="92D050"/>
          </a:solidFill>
        </p:spPr>
        <p:txBody>
          <a:bodyPr/>
          <a:lstStyle/>
          <a:p>
            <a:pPr algn="l"/>
            <a:r>
              <a:rPr lang="en-US" b="1" dirty="0">
                <a:latin typeface="Calibri" panose="020F0502020204030204" pitchFamily="34" charset="0"/>
                <a:cs typeface="Calibri" panose="020F0502020204030204" pitchFamily="34" charset="0"/>
              </a:rPr>
              <a:t>Operational </a:t>
            </a:r>
            <a:r>
              <a:rPr lang="en-US" b="1" dirty="0" smtClean="0">
                <a:latin typeface="Calibri" panose="020F0502020204030204" pitchFamily="34" charset="0"/>
                <a:cs typeface="Calibri" panose="020F0502020204030204" pitchFamily="34" charset="0"/>
              </a:rPr>
              <a:t>Expenditure by </a:t>
            </a:r>
            <a:r>
              <a:rPr lang="en-US" b="1" dirty="0" err="1" smtClean="0">
                <a:latin typeface="Calibri" panose="020F0502020204030204" pitchFamily="34" charset="0"/>
                <a:cs typeface="Calibri" panose="020F0502020204030204" pitchFamily="34" charset="0"/>
              </a:rPr>
              <a:t>Programme</a:t>
            </a:r>
            <a:r>
              <a:rPr lang="en-US" b="1" dirty="0" smtClean="0">
                <a:latin typeface="Calibri" panose="020F0502020204030204" pitchFamily="34" charset="0"/>
                <a:cs typeface="Calibri" panose="020F0502020204030204" pitchFamily="34" charset="0"/>
              </a:rPr>
              <a:t> as at </a:t>
            </a:r>
            <a:br>
              <a:rPr lang="en-US" b="1" dirty="0" smtClean="0">
                <a:latin typeface="Calibri" panose="020F0502020204030204" pitchFamily="34" charset="0"/>
                <a:cs typeface="Calibri" panose="020F0502020204030204" pitchFamily="34" charset="0"/>
              </a:rPr>
            </a:br>
            <a:r>
              <a:rPr lang="en-US" b="1" dirty="0" smtClean="0">
                <a:latin typeface="Calibri" panose="020F0502020204030204" pitchFamily="34" charset="0"/>
                <a:ea typeface="ＭＳ Ｐゴシック" charset="0"/>
                <a:cs typeface="Calibri" panose="020F0502020204030204" pitchFamily="34" charset="0"/>
              </a:rPr>
              <a:t>31 December 2021</a:t>
            </a:r>
            <a:endParaRPr lang="en-US" altLang="en-US" b="1"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5F46FB24-073C-F349-97AD-1EFAA7C9A7C7}" type="slidenum">
              <a:rPr lang="en-US" altLang="en-US" smtClean="0"/>
              <a:pPr>
                <a:defRPr/>
              </a:pPr>
              <a:t>37</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Date Placeholder 5"/>
          <p:cNvSpPr>
            <a:spLocks noGrp="1"/>
          </p:cNvSpPr>
          <p:nvPr>
            <p:ph type="dt" sz="half" idx="12"/>
          </p:nvPr>
        </p:nvSpPr>
        <p:spPr/>
        <p:txBody>
          <a:bodyPr/>
          <a:lstStyle/>
          <a:p>
            <a:pPr>
              <a:defRPr/>
            </a:pPr>
            <a:fld id="{B66312DA-070E-AD4B-9FEE-07FE1710929B}" type="datetime1">
              <a:rPr lang="en-US" altLang="en-US" smtClean="0"/>
              <a:pPr>
                <a:defRPr/>
              </a:pPr>
              <a:t>5/19/2022</a:t>
            </a:fld>
            <a:endParaRPr lang="en-US" altLang="en-US"/>
          </a:p>
        </p:txBody>
      </p:sp>
      <p:graphicFrame>
        <p:nvGraphicFramePr>
          <p:cNvPr id="7" name="Table 6"/>
          <p:cNvGraphicFramePr>
            <a:graphicFrameLocks noGrp="1"/>
          </p:cNvGraphicFramePr>
          <p:nvPr>
            <p:extLst>
              <p:ext uri="{D42A27DB-BD31-4B8C-83A1-F6EECF244321}">
                <p14:modId xmlns:p14="http://schemas.microsoft.com/office/powerpoint/2010/main" xmlns="" val="115405107"/>
              </p:ext>
            </p:extLst>
          </p:nvPr>
        </p:nvGraphicFramePr>
        <p:xfrm>
          <a:off x="365705" y="1556791"/>
          <a:ext cx="8314017" cy="3240359"/>
        </p:xfrm>
        <a:graphic>
          <a:graphicData uri="http://schemas.openxmlformats.org/drawingml/2006/table">
            <a:tbl>
              <a:tblPr/>
              <a:tblGrid>
                <a:gridCol w="3642940">
                  <a:extLst>
                    <a:ext uri="{9D8B030D-6E8A-4147-A177-3AD203B41FA5}">
                      <a16:colId xmlns:a16="http://schemas.microsoft.com/office/drawing/2014/main" xmlns="" val="1717039790"/>
                    </a:ext>
                  </a:extLst>
                </a:gridCol>
                <a:gridCol w="1080120">
                  <a:extLst>
                    <a:ext uri="{9D8B030D-6E8A-4147-A177-3AD203B41FA5}">
                      <a16:colId xmlns:a16="http://schemas.microsoft.com/office/drawing/2014/main" xmlns="" val="2082586567"/>
                    </a:ext>
                  </a:extLst>
                </a:gridCol>
                <a:gridCol w="936104">
                  <a:extLst>
                    <a:ext uri="{9D8B030D-6E8A-4147-A177-3AD203B41FA5}">
                      <a16:colId xmlns:a16="http://schemas.microsoft.com/office/drawing/2014/main" xmlns="" val="2142777419"/>
                    </a:ext>
                  </a:extLst>
                </a:gridCol>
                <a:gridCol w="936104">
                  <a:extLst>
                    <a:ext uri="{9D8B030D-6E8A-4147-A177-3AD203B41FA5}">
                      <a16:colId xmlns:a16="http://schemas.microsoft.com/office/drawing/2014/main" xmlns="" val="3525117763"/>
                    </a:ext>
                  </a:extLst>
                </a:gridCol>
                <a:gridCol w="1008112">
                  <a:extLst>
                    <a:ext uri="{9D8B030D-6E8A-4147-A177-3AD203B41FA5}">
                      <a16:colId xmlns:a16="http://schemas.microsoft.com/office/drawing/2014/main" xmlns="" val="2350490839"/>
                    </a:ext>
                  </a:extLst>
                </a:gridCol>
                <a:gridCol w="710637">
                  <a:extLst>
                    <a:ext uri="{9D8B030D-6E8A-4147-A177-3AD203B41FA5}">
                      <a16:colId xmlns:a16="http://schemas.microsoft.com/office/drawing/2014/main" xmlns="" val="1891444407"/>
                    </a:ext>
                  </a:extLst>
                </a:gridCol>
              </a:tblGrid>
              <a:tr h="6396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ZA" sz="1400" b="1" i="0" u="none" strike="noStrike" dirty="0">
                          <a:solidFill>
                            <a:srgbClr val="000000"/>
                          </a:solidFill>
                          <a:effectLst/>
                          <a:latin typeface="Calibri" panose="020F0502020204030204" pitchFamily="34" charset="0"/>
                        </a:rPr>
                        <a:t> Programmes </a:t>
                      </a:r>
                      <a:r>
                        <a:rPr lang="en-ZA" sz="1400" b="1" i="0" u="none" strike="noStrike" dirty="0" smtClean="0">
                          <a:solidFill>
                            <a:srgbClr val="000000"/>
                          </a:solidFill>
                          <a:effectLst/>
                          <a:latin typeface="Calibri" panose="020F0502020204030204" pitchFamily="34" charset="0"/>
                        </a:rPr>
                        <a:t>vs Total</a:t>
                      </a:r>
                      <a:r>
                        <a:rPr lang="en-ZA" sz="1400" b="1" i="0" u="none" strike="noStrike" baseline="0" dirty="0" smtClean="0">
                          <a:solidFill>
                            <a:srgbClr val="000000"/>
                          </a:solidFill>
                          <a:effectLst/>
                          <a:latin typeface="Calibri" panose="020F0502020204030204" pitchFamily="34" charset="0"/>
                        </a:rPr>
                        <a:t> allocation</a:t>
                      </a:r>
                      <a:endParaRPr lang="en-ZA" sz="1400" b="1" i="0" u="none" strike="noStrike" dirty="0" smtClean="0">
                        <a:solidFill>
                          <a:srgbClr val="000000"/>
                        </a:solidFill>
                        <a:effectLst/>
                        <a:latin typeface="Calibri" panose="020F0502020204030204" pitchFamily="34" charset="0"/>
                      </a:endParaRPr>
                    </a:p>
                    <a:p>
                      <a:pPr algn="ctr" fontAlgn="ctr"/>
                      <a:r>
                        <a:rPr lang="en-US" sz="1400" b="1" i="0" u="none" strike="noStrike" dirty="0" smtClean="0">
                          <a:solidFill>
                            <a:srgbClr val="000000"/>
                          </a:solidFill>
                          <a:effectLst/>
                          <a:latin typeface="Calibri" panose="020F0502020204030204" pitchFamily="34" charset="0"/>
                        </a:rPr>
                        <a:t>R`000</a:t>
                      </a:r>
                      <a:endParaRPr lang="en-ZA" sz="1400" b="1" i="0" u="none" strike="noStrike" dirty="0">
                        <a:solidFill>
                          <a:srgbClr val="000000"/>
                        </a:solidFill>
                        <a:effectLst/>
                        <a:latin typeface="Calibri" panose="020F0502020204030204" pitchFamily="34" charset="0"/>
                      </a:endParaRP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ZA" sz="1400" b="1" i="0" u="none" strike="noStrike" dirty="0">
                          <a:solidFill>
                            <a:srgbClr val="000000"/>
                          </a:solidFill>
                          <a:effectLst/>
                          <a:latin typeface="Calibri" panose="020F0502020204030204" pitchFamily="34" charset="0"/>
                        </a:rPr>
                        <a:t> Total Allocation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ZA" sz="1400" b="1" i="0" u="none" strike="noStrike" dirty="0">
                          <a:solidFill>
                            <a:srgbClr val="000000"/>
                          </a:solidFill>
                          <a:effectLst/>
                          <a:latin typeface="Calibri" panose="020F0502020204030204" pitchFamily="34" charset="0"/>
                        </a:rPr>
                        <a:t> </a:t>
                      </a:r>
                      <a:r>
                        <a:rPr lang="en-ZA" sz="1400" b="1" i="0" u="none" strike="noStrike" dirty="0" smtClean="0">
                          <a:solidFill>
                            <a:srgbClr val="000000"/>
                          </a:solidFill>
                          <a:effectLst/>
                          <a:latin typeface="Calibri" panose="020F0502020204030204" pitchFamily="34" charset="0"/>
                        </a:rPr>
                        <a:t>Commit- </a:t>
                      </a:r>
                      <a:r>
                        <a:rPr lang="en-ZA" sz="1400" b="1" i="0" u="none" strike="noStrike" dirty="0" err="1" smtClean="0">
                          <a:solidFill>
                            <a:srgbClr val="000000"/>
                          </a:solidFill>
                          <a:effectLst/>
                          <a:latin typeface="Calibri" panose="020F0502020204030204" pitchFamily="34" charset="0"/>
                        </a:rPr>
                        <a:t>ments</a:t>
                      </a:r>
                      <a:r>
                        <a:rPr lang="en-ZA" sz="1400" b="1" i="0" u="none" strike="noStrike" dirty="0" smtClean="0">
                          <a:solidFill>
                            <a:srgbClr val="000000"/>
                          </a:solidFill>
                          <a:effectLst/>
                          <a:latin typeface="Calibri" panose="020F0502020204030204" pitchFamily="34" charset="0"/>
                        </a:rPr>
                        <a:t> </a:t>
                      </a:r>
                      <a:endParaRPr lang="en-ZA" sz="1400" b="1" i="0" u="none" strike="noStrike" dirty="0">
                        <a:solidFill>
                          <a:srgbClr val="000000"/>
                        </a:solidFill>
                        <a:effectLst/>
                        <a:latin typeface="Calibri" panose="020F0502020204030204" pitchFamily="34" charset="0"/>
                      </a:endParaRP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ZA" sz="1400" b="1" i="0" u="none" strike="noStrike">
                          <a:solidFill>
                            <a:srgbClr val="000000"/>
                          </a:solidFill>
                          <a:effectLst/>
                          <a:latin typeface="Calibri" panose="020F0502020204030204" pitchFamily="34" charset="0"/>
                        </a:rPr>
                        <a:t> Expenditure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ZA" sz="1400" b="1" i="0" u="none" strike="noStrike">
                          <a:solidFill>
                            <a:srgbClr val="000000"/>
                          </a:solidFill>
                          <a:effectLst/>
                          <a:latin typeface="Calibri" panose="020F0502020204030204" pitchFamily="34" charset="0"/>
                        </a:rPr>
                        <a:t> Variance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ZA" sz="1400" b="1" i="0" u="none" strike="noStrike">
                          <a:solidFill>
                            <a:srgbClr val="000000"/>
                          </a:solidFill>
                          <a:effectLst/>
                          <a:latin typeface="Calibri" panose="020F0502020204030204" pitchFamily="34" charset="0"/>
                        </a:rPr>
                        <a:t> % Spent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E4BC"/>
                    </a:solidFill>
                  </a:tcPr>
                </a:tc>
                <a:extLst>
                  <a:ext uri="{0D108BD9-81ED-4DB2-BD59-A6C34878D82A}">
                    <a16:rowId xmlns:a16="http://schemas.microsoft.com/office/drawing/2014/main" xmlns="" val="1849277152"/>
                  </a:ext>
                </a:extLst>
              </a:tr>
              <a:tr h="39220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ZA" sz="1400" b="0" i="0" u="none" strike="noStrike" dirty="0">
                          <a:solidFill>
                            <a:srgbClr val="000000"/>
                          </a:solidFill>
                          <a:effectLst/>
                          <a:latin typeface="Calibri" panose="020F0502020204030204" pitchFamily="34" charset="0"/>
                        </a:rPr>
                        <a:t> 1: Administration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ctr"/>
                      <a:r>
                        <a:rPr lang="en-ZA" sz="1400" b="0" i="0" u="none" strike="noStrike">
                          <a:solidFill>
                            <a:srgbClr val="000000"/>
                          </a:solidFill>
                          <a:effectLst/>
                          <a:latin typeface="Calibri" panose="020F0502020204030204" pitchFamily="34" charset="0"/>
                        </a:rPr>
                        <a:t>R 495 256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ctr"/>
                      <a:r>
                        <a:rPr lang="en-ZA" sz="1400" b="0" i="0" u="none" strike="noStrike">
                          <a:solidFill>
                            <a:srgbClr val="000000"/>
                          </a:solidFill>
                          <a:effectLst/>
                          <a:latin typeface="Calibri" panose="020F0502020204030204" pitchFamily="34" charset="0"/>
                        </a:rPr>
                        <a:t>R 19 372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ctr"/>
                      <a:r>
                        <a:rPr lang="en-ZA" sz="1400" b="0" i="0" u="none" strike="noStrike">
                          <a:solidFill>
                            <a:srgbClr val="000000"/>
                          </a:solidFill>
                          <a:effectLst/>
                          <a:latin typeface="Calibri" panose="020F0502020204030204" pitchFamily="34" charset="0"/>
                        </a:rPr>
                        <a:t>R 313 137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ctr"/>
                      <a:r>
                        <a:rPr lang="en-ZA" sz="1400" b="0" i="0" u="none" strike="noStrike">
                          <a:solidFill>
                            <a:srgbClr val="000000"/>
                          </a:solidFill>
                          <a:effectLst/>
                          <a:latin typeface="Calibri" panose="020F0502020204030204" pitchFamily="34" charset="0"/>
                        </a:rPr>
                        <a:t>R 182 119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ctr"/>
                      <a:r>
                        <a:rPr lang="en-ZA" sz="1400" b="0" i="0" u="none" strike="noStrike">
                          <a:solidFill>
                            <a:srgbClr val="000000"/>
                          </a:solidFill>
                          <a:effectLst/>
                          <a:latin typeface="Calibri" panose="020F050202020403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502493858"/>
                  </a:ext>
                </a:extLst>
              </a:tr>
              <a:tr h="6396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400" b="0" i="0" u="none" strike="noStrike" dirty="0">
                          <a:solidFill>
                            <a:srgbClr val="000000"/>
                          </a:solidFill>
                          <a:effectLst/>
                          <a:latin typeface="Calibri" panose="020F0502020204030204" pitchFamily="34" charset="0"/>
                        </a:rPr>
                        <a:t> 2: Integrated human settlements planning and development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fontAlgn="ctr"/>
                      <a:r>
                        <a:rPr lang="en-ZA" sz="1400" b="0" i="0" u="none" strike="noStrike">
                          <a:solidFill>
                            <a:srgbClr val="000000"/>
                          </a:solidFill>
                          <a:effectLst/>
                          <a:latin typeface="Calibri" panose="020F0502020204030204" pitchFamily="34" charset="0"/>
                        </a:rPr>
                        <a:t>R 168 204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fontAlgn="ctr"/>
                      <a:r>
                        <a:rPr lang="en-ZA" sz="1400" b="0" i="0" u="none" strike="noStrike">
                          <a:solidFill>
                            <a:srgbClr val="000000"/>
                          </a:solidFill>
                          <a:effectLst/>
                          <a:latin typeface="Calibri" panose="020F0502020204030204" pitchFamily="34" charset="0"/>
                        </a:rPr>
                        <a:t>R 2 792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fontAlgn="ctr"/>
                      <a:r>
                        <a:rPr lang="en-ZA" sz="1400" b="0" i="0" u="none" strike="noStrike">
                          <a:solidFill>
                            <a:srgbClr val="000000"/>
                          </a:solidFill>
                          <a:effectLst/>
                          <a:latin typeface="Calibri" panose="020F0502020204030204" pitchFamily="34" charset="0"/>
                        </a:rPr>
                        <a:t>R 81 975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fontAlgn="ctr"/>
                      <a:r>
                        <a:rPr lang="en-ZA" sz="1400" b="0" i="0" u="none" strike="noStrike">
                          <a:solidFill>
                            <a:srgbClr val="000000"/>
                          </a:solidFill>
                          <a:effectLst/>
                          <a:latin typeface="Calibri" panose="020F0502020204030204" pitchFamily="34" charset="0"/>
                        </a:rPr>
                        <a:t>R 86 229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707390839"/>
                  </a:ext>
                </a:extLst>
              </a:tr>
              <a:tr h="39220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ZA" sz="1400" b="0" i="0" u="none" strike="noStrike" dirty="0">
                          <a:solidFill>
                            <a:srgbClr val="000000"/>
                          </a:solidFill>
                          <a:effectLst/>
                          <a:latin typeface="Calibri" panose="020F0502020204030204" pitchFamily="34" charset="0"/>
                        </a:rPr>
                        <a:t> 3: Informal settlements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fontAlgn="ctr"/>
                      <a:r>
                        <a:rPr lang="en-ZA" sz="1400" b="0" i="0" u="none" strike="noStrike">
                          <a:solidFill>
                            <a:srgbClr val="000000"/>
                          </a:solidFill>
                          <a:effectLst/>
                          <a:latin typeface="Calibri" panose="020F0502020204030204" pitchFamily="34" charset="0"/>
                        </a:rPr>
                        <a:t>R 108 996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fontAlgn="ctr"/>
                      <a:r>
                        <a:rPr lang="en-ZA" sz="1400" b="0" i="0" u="none" strike="noStrike">
                          <a:solidFill>
                            <a:srgbClr val="000000"/>
                          </a:solidFill>
                          <a:effectLst/>
                          <a:latin typeface="Calibri" panose="020F0502020204030204" pitchFamily="34" charset="0"/>
                        </a:rPr>
                        <a:t>R 9 053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fontAlgn="ctr"/>
                      <a:r>
                        <a:rPr lang="en-ZA" sz="1400" b="0" i="0" u="none" strike="noStrike">
                          <a:solidFill>
                            <a:srgbClr val="000000"/>
                          </a:solidFill>
                          <a:effectLst/>
                          <a:latin typeface="Calibri" panose="020F0502020204030204" pitchFamily="34" charset="0"/>
                        </a:rPr>
                        <a:t>R 44 357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fontAlgn="ctr"/>
                      <a:r>
                        <a:rPr lang="en-ZA" sz="1400" b="0" i="0" u="none" strike="noStrike">
                          <a:solidFill>
                            <a:srgbClr val="000000"/>
                          </a:solidFill>
                          <a:effectLst/>
                          <a:latin typeface="Calibri" panose="020F0502020204030204" pitchFamily="34" charset="0"/>
                        </a:rPr>
                        <a:t>R 64 639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769555416"/>
                  </a:ext>
                </a:extLst>
              </a:tr>
              <a:tr h="39220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US" sz="1400" b="0" i="0" u="none" strike="noStrike" dirty="0">
                          <a:solidFill>
                            <a:srgbClr val="000000"/>
                          </a:solidFill>
                          <a:effectLst/>
                          <a:latin typeface="Calibri" panose="020F0502020204030204" pitchFamily="34" charset="0"/>
                        </a:rPr>
                        <a:t> 4: Rental and social housing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fontAlgn="ctr"/>
                      <a:r>
                        <a:rPr lang="en-ZA" sz="1400" b="0" i="0" u="none" strike="noStrike">
                          <a:solidFill>
                            <a:srgbClr val="000000"/>
                          </a:solidFill>
                          <a:effectLst/>
                          <a:latin typeface="Calibri" panose="020F0502020204030204" pitchFamily="34" charset="0"/>
                        </a:rPr>
                        <a:t>R 79 144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fontAlgn="ctr"/>
                      <a:r>
                        <a:rPr lang="en-ZA" sz="1400" b="0" i="0" u="none" strike="noStrike">
                          <a:solidFill>
                            <a:srgbClr val="000000"/>
                          </a:solidFill>
                          <a:effectLst/>
                          <a:latin typeface="Calibri" panose="020F0502020204030204" pitchFamily="34" charset="0"/>
                        </a:rPr>
                        <a:t>R 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fontAlgn="ctr"/>
                      <a:r>
                        <a:rPr lang="en-ZA" sz="1400" b="0" i="0" u="none" strike="noStrike">
                          <a:solidFill>
                            <a:srgbClr val="000000"/>
                          </a:solidFill>
                          <a:effectLst/>
                          <a:latin typeface="Calibri" panose="020F0502020204030204" pitchFamily="34" charset="0"/>
                        </a:rPr>
                        <a:t>R 29 108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fontAlgn="ctr"/>
                      <a:r>
                        <a:rPr lang="en-ZA" sz="1400" b="0" i="0" u="none" strike="noStrike">
                          <a:solidFill>
                            <a:srgbClr val="000000"/>
                          </a:solidFill>
                          <a:effectLst/>
                          <a:latin typeface="Calibri" panose="020F0502020204030204" pitchFamily="34" charset="0"/>
                        </a:rPr>
                        <a:t>R 50 036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806890716"/>
                  </a:ext>
                </a:extLst>
              </a:tr>
              <a:tr h="39220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ZA" sz="1400" b="0" i="0" u="none" strike="noStrike" dirty="0">
                          <a:solidFill>
                            <a:srgbClr val="000000"/>
                          </a:solidFill>
                          <a:effectLst/>
                          <a:latin typeface="Calibri" panose="020F0502020204030204" pitchFamily="34" charset="0"/>
                        </a:rPr>
                        <a:t> 5: Affordable housing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a:solidFill>
                            <a:srgbClr val="000000"/>
                          </a:solidFill>
                          <a:effectLst/>
                          <a:latin typeface="Calibri" panose="020F0502020204030204" pitchFamily="34" charset="0"/>
                        </a:rPr>
                        <a:t>R 82 927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a:solidFill>
                            <a:srgbClr val="000000"/>
                          </a:solidFill>
                          <a:effectLst/>
                          <a:latin typeface="Calibri" panose="020F0502020204030204" pitchFamily="34" charset="0"/>
                        </a:rPr>
                        <a:t>R 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a:solidFill>
                            <a:srgbClr val="000000"/>
                          </a:solidFill>
                          <a:effectLst/>
                          <a:latin typeface="Calibri" panose="020F0502020204030204" pitchFamily="34" charset="0"/>
                        </a:rPr>
                        <a:t>R 38 739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a:solidFill>
                            <a:srgbClr val="000000"/>
                          </a:solidFill>
                          <a:effectLst/>
                          <a:latin typeface="Calibri" panose="020F0502020204030204" pitchFamily="34" charset="0"/>
                        </a:rPr>
                        <a:t>R 44 188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a:solidFill>
                            <a:srgbClr val="000000"/>
                          </a:solidFill>
                          <a:effectLst/>
                          <a:latin typeface="Calibri" panose="020F050202020403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97037258"/>
                  </a:ext>
                </a:extLst>
              </a:tr>
              <a:tr h="39220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ctr"/>
                      <a:r>
                        <a:rPr lang="en-ZA" sz="1400" b="1" i="0" u="none" strike="noStrike" dirty="0">
                          <a:solidFill>
                            <a:srgbClr val="000000"/>
                          </a:solidFill>
                          <a:effectLst/>
                          <a:latin typeface="Calibri" panose="020F0502020204030204" pitchFamily="34" charset="0"/>
                        </a:rPr>
                        <a:t> Total </a:t>
                      </a:r>
                    </a:p>
                  </a:txBody>
                  <a:tcPr marL="9496" marR="9496" marT="94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p>
                      <a:pPr algn="r" fontAlgn="ctr"/>
                      <a:r>
                        <a:rPr lang="en-ZA" sz="1400" b="1" i="0" u="none" strike="noStrike">
                          <a:solidFill>
                            <a:srgbClr val="000000"/>
                          </a:solidFill>
                          <a:effectLst/>
                          <a:latin typeface="Calibri" panose="020F0502020204030204" pitchFamily="34" charset="0"/>
                        </a:rPr>
                        <a:t>R 934 527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p>
                      <a:pPr algn="r" fontAlgn="ctr"/>
                      <a:r>
                        <a:rPr lang="en-ZA" sz="1400" b="1" i="0" u="none" strike="noStrike">
                          <a:solidFill>
                            <a:srgbClr val="000000"/>
                          </a:solidFill>
                          <a:effectLst/>
                          <a:latin typeface="Calibri" panose="020F0502020204030204" pitchFamily="34" charset="0"/>
                        </a:rPr>
                        <a:t>R 32 499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p>
                      <a:pPr algn="r" fontAlgn="ctr"/>
                      <a:r>
                        <a:rPr lang="en-ZA" sz="1400" b="1" i="0" u="none" strike="noStrike">
                          <a:solidFill>
                            <a:srgbClr val="000000"/>
                          </a:solidFill>
                          <a:effectLst/>
                          <a:latin typeface="Calibri" panose="020F0502020204030204" pitchFamily="34" charset="0"/>
                        </a:rPr>
                        <a:t>R 507 316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p>
                      <a:pPr algn="r" fontAlgn="ctr"/>
                      <a:r>
                        <a:rPr lang="en-ZA" sz="1400" b="1" i="0" u="none" strike="noStrike">
                          <a:solidFill>
                            <a:srgbClr val="000000"/>
                          </a:solidFill>
                          <a:effectLst/>
                          <a:latin typeface="Calibri" panose="020F0502020204030204" pitchFamily="34" charset="0"/>
                        </a:rPr>
                        <a:t>R 427 211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p>
                      <a:pPr algn="r" fontAlgn="ctr"/>
                      <a:r>
                        <a:rPr lang="en-ZA" sz="1400" b="1" i="0" u="none" strike="noStrike" dirty="0">
                          <a:solidFill>
                            <a:srgbClr val="000000"/>
                          </a:solidFill>
                          <a:effectLst/>
                          <a:latin typeface="Calibri" panose="020F050202020403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xmlns="" val="2182148330"/>
                  </a:ext>
                </a:extLst>
              </a:tr>
            </a:tbl>
          </a:graphicData>
        </a:graphic>
      </p:graphicFrame>
    </p:spTree>
    <p:extLst>
      <p:ext uri="{BB962C8B-B14F-4D97-AF65-F5344CB8AC3E}">
        <p14:creationId xmlns:p14="http://schemas.microsoft.com/office/powerpoint/2010/main" xmlns="" val="862884488"/>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92D050"/>
          </a:solidFill>
        </p:spPr>
        <p:txBody>
          <a:bodyPr/>
          <a:lstStyle/>
          <a:p>
            <a:pPr algn="l" defTabSz="914400" fontAlgn="auto">
              <a:spcBef>
                <a:spcPts val="0"/>
              </a:spcBef>
              <a:spcAft>
                <a:spcPts val="0"/>
              </a:spcAft>
              <a:defRPr/>
            </a:pPr>
            <a:r>
              <a:rPr lang="en-US" b="1" dirty="0" smtClean="0">
                <a:solidFill>
                  <a:prstClr val="black"/>
                </a:solidFill>
                <a:latin typeface="Calibri" panose="020F0502020204030204" pitchFamily="34" charset="0"/>
                <a:cs typeface="Calibri" panose="020F0502020204030204" pitchFamily="34" charset="0"/>
              </a:rPr>
              <a:t>Grants and </a:t>
            </a:r>
            <a:r>
              <a:rPr lang="en-US" b="1" dirty="0">
                <a:solidFill>
                  <a:prstClr val="black"/>
                </a:solidFill>
                <a:latin typeface="Calibri" panose="020F0502020204030204" pitchFamily="34" charset="0"/>
                <a:cs typeface="Calibri" panose="020F0502020204030204" pitchFamily="34" charset="0"/>
              </a:rPr>
              <a:t>Transfer Payments </a:t>
            </a:r>
            <a:r>
              <a:rPr lang="en-US" b="1" dirty="0" smtClean="0">
                <a:solidFill>
                  <a:prstClr val="black"/>
                </a:solidFill>
                <a:latin typeface="Calibri" panose="020F0502020204030204" pitchFamily="34" charset="0"/>
                <a:cs typeface="Calibri" panose="020F0502020204030204" pitchFamily="34" charset="0"/>
              </a:rPr>
              <a:t>as </a:t>
            </a:r>
            <a:r>
              <a:rPr lang="en-US" b="1" dirty="0">
                <a:solidFill>
                  <a:prstClr val="black"/>
                </a:solidFill>
                <a:latin typeface="Calibri" panose="020F0502020204030204" pitchFamily="34" charset="0"/>
                <a:cs typeface="Calibri" panose="020F0502020204030204" pitchFamily="34" charset="0"/>
              </a:rPr>
              <a:t>at </a:t>
            </a:r>
            <a:r>
              <a:rPr lang="en-US" b="1" dirty="0" smtClean="0">
                <a:latin typeface="Calibri" panose="020F0502020204030204" pitchFamily="34" charset="0"/>
                <a:ea typeface="ＭＳ Ｐゴシック" charset="0"/>
                <a:cs typeface="Calibri" panose="020F0502020204030204" pitchFamily="34" charset="0"/>
              </a:rPr>
              <a:t>31 December2021</a:t>
            </a:r>
            <a:endParaRPr lang="en-ZA"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5F46FB24-073C-F349-97AD-1EFAA7C9A7C7}" type="slidenum">
              <a:rPr lang="en-US" altLang="en-US" smtClean="0"/>
              <a:pPr>
                <a:defRPr/>
              </a:pPr>
              <a:t>38</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Date Placeholder 5"/>
          <p:cNvSpPr>
            <a:spLocks noGrp="1"/>
          </p:cNvSpPr>
          <p:nvPr>
            <p:ph type="dt" sz="half" idx="12"/>
          </p:nvPr>
        </p:nvSpPr>
        <p:spPr/>
        <p:txBody>
          <a:bodyPr/>
          <a:lstStyle/>
          <a:p>
            <a:pPr>
              <a:defRPr/>
            </a:pPr>
            <a:fld id="{B66312DA-070E-AD4B-9FEE-07FE1710929B}" type="datetime1">
              <a:rPr lang="en-US" altLang="en-US" smtClean="0"/>
              <a:pPr>
                <a:defRPr/>
              </a:pPr>
              <a:t>5/19/2022</a:t>
            </a:fld>
            <a:endParaRPr lang="en-US" altLang="en-US"/>
          </a:p>
        </p:txBody>
      </p:sp>
      <p:graphicFrame>
        <p:nvGraphicFramePr>
          <p:cNvPr id="3" name="Table 2"/>
          <p:cNvGraphicFramePr>
            <a:graphicFrameLocks noGrp="1"/>
          </p:cNvGraphicFramePr>
          <p:nvPr>
            <p:extLst/>
          </p:nvPr>
        </p:nvGraphicFramePr>
        <p:xfrm>
          <a:off x="395536" y="1052736"/>
          <a:ext cx="8291263" cy="4808349"/>
        </p:xfrm>
        <a:graphic>
          <a:graphicData uri="http://schemas.openxmlformats.org/drawingml/2006/table">
            <a:tbl>
              <a:tblPr/>
              <a:tblGrid>
                <a:gridCol w="4104456">
                  <a:extLst>
                    <a:ext uri="{9D8B030D-6E8A-4147-A177-3AD203B41FA5}">
                      <a16:colId xmlns:a16="http://schemas.microsoft.com/office/drawing/2014/main" xmlns="" val="1552016858"/>
                    </a:ext>
                  </a:extLst>
                </a:gridCol>
                <a:gridCol w="1152128">
                  <a:extLst>
                    <a:ext uri="{9D8B030D-6E8A-4147-A177-3AD203B41FA5}">
                      <a16:colId xmlns:a16="http://schemas.microsoft.com/office/drawing/2014/main" xmlns="" val="2478560471"/>
                    </a:ext>
                  </a:extLst>
                </a:gridCol>
                <a:gridCol w="969035">
                  <a:extLst>
                    <a:ext uri="{9D8B030D-6E8A-4147-A177-3AD203B41FA5}">
                      <a16:colId xmlns:a16="http://schemas.microsoft.com/office/drawing/2014/main" xmlns="" val="4090113562"/>
                    </a:ext>
                  </a:extLst>
                </a:gridCol>
                <a:gridCol w="1032822">
                  <a:extLst>
                    <a:ext uri="{9D8B030D-6E8A-4147-A177-3AD203B41FA5}">
                      <a16:colId xmlns:a16="http://schemas.microsoft.com/office/drawing/2014/main" xmlns="" val="1035796955"/>
                    </a:ext>
                  </a:extLst>
                </a:gridCol>
                <a:gridCol w="1032822">
                  <a:extLst>
                    <a:ext uri="{9D8B030D-6E8A-4147-A177-3AD203B41FA5}">
                      <a16:colId xmlns:a16="http://schemas.microsoft.com/office/drawing/2014/main" xmlns="" val="2747856868"/>
                    </a:ext>
                  </a:extLst>
                </a:gridCol>
              </a:tblGrid>
              <a:tr h="36000">
                <a:tc>
                  <a:txBody>
                    <a:bodyPr/>
                    <a:lstStyle/>
                    <a:p>
                      <a:pPr algn="ctr" fontAlgn="ctr"/>
                      <a:r>
                        <a:rPr lang="en-ZA" sz="1200" b="1" i="0" u="none" strike="noStrike" dirty="0">
                          <a:solidFill>
                            <a:srgbClr val="000000"/>
                          </a:solidFill>
                          <a:effectLst/>
                          <a:latin typeface="Calibri" panose="020F0502020204030204" pitchFamily="34" charset="0"/>
                        </a:rPr>
                        <a:t>Transfer Payments R`000</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ZA" sz="1200" b="1" i="0" u="none" strike="noStrike">
                          <a:solidFill>
                            <a:srgbClr val="000000"/>
                          </a:solidFill>
                          <a:effectLst/>
                          <a:latin typeface="Calibri" panose="020F0502020204030204" pitchFamily="34" charset="0"/>
                        </a:rPr>
                        <a:t> Total Allocation </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ZA" sz="1200" b="1" i="0" u="none" strike="noStrike">
                          <a:solidFill>
                            <a:srgbClr val="000000"/>
                          </a:solidFill>
                          <a:effectLst/>
                          <a:latin typeface="Calibri" panose="020F0502020204030204" pitchFamily="34" charset="0"/>
                        </a:rPr>
                        <a:t> Transferred </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ZA" sz="1200" b="1" i="0" u="none" strike="noStrike">
                          <a:solidFill>
                            <a:srgbClr val="000000"/>
                          </a:solidFill>
                          <a:effectLst/>
                          <a:latin typeface="Calibri" panose="020F0502020204030204" pitchFamily="34" charset="0"/>
                        </a:rPr>
                        <a:t> Variance </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ZA" sz="1200" b="1" i="0" u="none" strike="noStrike">
                          <a:solidFill>
                            <a:srgbClr val="000000"/>
                          </a:solidFill>
                          <a:effectLst/>
                          <a:latin typeface="Calibri" panose="020F0502020204030204" pitchFamily="34" charset="0"/>
                        </a:rPr>
                        <a:t> % Transferred </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xmlns="" val="3948167665"/>
                  </a:ext>
                </a:extLst>
              </a:tr>
              <a:tr h="36000">
                <a:tc>
                  <a:txBody>
                    <a:bodyPr/>
                    <a:lstStyle/>
                    <a:p>
                      <a:pPr algn="l" fontAlgn="b"/>
                      <a:r>
                        <a:rPr lang="en-ZA" sz="1200" b="1" i="0" u="none" strike="noStrike" dirty="0">
                          <a:solidFill>
                            <a:srgbClr val="000000"/>
                          </a:solidFill>
                          <a:effectLst/>
                          <a:latin typeface="Calibri" panose="020F0502020204030204" pitchFamily="34" charset="0"/>
                        </a:rPr>
                        <a:t>Grants</a:t>
                      </a:r>
                    </a:p>
                  </a:txBody>
                  <a:tcPr marL="7749" marR="7749" marT="7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29 121 481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19 319 510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9 801 971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2429793982"/>
                  </a:ext>
                </a:extLst>
              </a:tr>
              <a:tr h="36000">
                <a:tc>
                  <a:txBody>
                    <a:bodyPr/>
                    <a:lstStyle/>
                    <a:p>
                      <a:pPr algn="l" fontAlgn="b"/>
                      <a:r>
                        <a:rPr lang="en-US" sz="1200" b="1" i="0" u="none" strike="noStrike" dirty="0">
                          <a:solidFill>
                            <a:srgbClr val="000000"/>
                          </a:solidFill>
                          <a:effectLst/>
                          <a:latin typeface="Calibri" panose="020F0502020204030204" pitchFamily="34" charset="0"/>
                        </a:rPr>
                        <a:t>Total of grants to Provinces</a:t>
                      </a:r>
                    </a:p>
                  </a:txBody>
                  <a:tcPr marL="7749" marR="7749" marT="7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ZA" sz="1200" b="1" i="0" u="none" strike="noStrike">
                          <a:solidFill>
                            <a:srgbClr val="000000"/>
                          </a:solidFill>
                          <a:effectLst/>
                          <a:latin typeface="Calibri" panose="020F0502020204030204" pitchFamily="34" charset="0"/>
                        </a:rPr>
                        <a:t>R 17 603 797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ZA" sz="1200" b="1" i="0" u="none" strike="noStrike">
                          <a:solidFill>
                            <a:srgbClr val="000000"/>
                          </a:solidFill>
                          <a:effectLst/>
                          <a:latin typeface="Calibri" panose="020F0502020204030204" pitchFamily="34" charset="0"/>
                        </a:rPr>
                        <a:t>R 12 984 887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ZA" sz="1200" b="1" i="0" u="none" strike="noStrike">
                          <a:solidFill>
                            <a:srgbClr val="000000"/>
                          </a:solidFill>
                          <a:effectLst/>
                          <a:latin typeface="Calibri" panose="020F0502020204030204" pitchFamily="34" charset="0"/>
                        </a:rPr>
                        <a:t>R 4 618 910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ZA" sz="1200" b="1" i="0" u="none" strike="noStrike">
                          <a:solidFill>
                            <a:srgbClr val="000000"/>
                          </a:solidFill>
                          <a:effectLst/>
                          <a:latin typeface="Calibri" panose="020F050202020403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84414844"/>
                  </a:ext>
                </a:extLst>
              </a:tr>
              <a:tr h="36000">
                <a:tc>
                  <a:txBody>
                    <a:bodyPr/>
                    <a:lstStyle/>
                    <a:p>
                      <a:pPr algn="l" fontAlgn="ctr"/>
                      <a:r>
                        <a:rPr lang="en-ZA" sz="1200" b="0" i="0" u="none" strike="noStrike" dirty="0">
                          <a:solidFill>
                            <a:srgbClr val="000000"/>
                          </a:solidFill>
                          <a:effectLst/>
                          <a:latin typeface="Calibri" panose="020F0502020204030204" pitchFamily="34" charset="0"/>
                        </a:rPr>
                        <a:t>Human Settlements Development Grant</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13 402 961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10 095 882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3 307 079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194799520"/>
                  </a:ext>
                </a:extLst>
              </a:tr>
              <a:tr h="36000">
                <a:tc>
                  <a:txBody>
                    <a:bodyPr/>
                    <a:lstStyle/>
                    <a:p>
                      <a:pPr algn="l" fontAlgn="t"/>
                      <a:r>
                        <a:rPr lang="en-ZA" sz="1200" b="0" i="0" u="none" strike="noStrike" dirty="0">
                          <a:solidFill>
                            <a:srgbClr val="000000"/>
                          </a:solidFill>
                          <a:effectLst/>
                          <a:latin typeface="Calibri" panose="020F0502020204030204" pitchFamily="34" charset="0"/>
                        </a:rPr>
                        <a:t>Upgrading informal Settlement Grants - Provinces</a:t>
                      </a:r>
                    </a:p>
                  </a:txBody>
                  <a:tcPr marL="7749" marR="7749" marT="77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3 889 718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2 880 853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1 008 865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364138318"/>
                  </a:ext>
                </a:extLst>
              </a:tr>
              <a:tr h="36000">
                <a:tc>
                  <a:txBody>
                    <a:bodyPr/>
                    <a:lstStyle/>
                    <a:p>
                      <a:pPr algn="l" fontAlgn="ctr"/>
                      <a:r>
                        <a:rPr lang="en-ZA" sz="1200" b="0" i="0" u="none" strike="noStrike" dirty="0">
                          <a:solidFill>
                            <a:srgbClr val="000000"/>
                          </a:solidFill>
                          <a:effectLst/>
                          <a:latin typeface="Calibri" panose="020F0502020204030204" pitchFamily="34" charset="0"/>
                        </a:rPr>
                        <a:t>Provincial Emergency Housing Grant</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311 118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8 152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302 966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2324993"/>
                  </a:ext>
                </a:extLst>
              </a:tr>
              <a:tr h="36000">
                <a:tc>
                  <a:txBody>
                    <a:bodyPr/>
                    <a:lstStyle/>
                    <a:p>
                      <a:pPr algn="l" fontAlgn="ctr"/>
                      <a:r>
                        <a:rPr lang="en-US" sz="1200" b="1" i="0" u="none" strike="noStrike" dirty="0">
                          <a:solidFill>
                            <a:srgbClr val="000000"/>
                          </a:solidFill>
                          <a:effectLst/>
                          <a:latin typeface="Calibri" panose="020F0502020204030204" pitchFamily="34" charset="0"/>
                        </a:rPr>
                        <a:t>Total of grants to Municipalities</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ZA" sz="1200" b="1" i="0" u="none" strike="noStrike">
                          <a:solidFill>
                            <a:srgbClr val="000000"/>
                          </a:solidFill>
                          <a:effectLst/>
                          <a:latin typeface="Calibri" panose="020F0502020204030204" pitchFamily="34" charset="0"/>
                        </a:rPr>
                        <a:t>R 11 517 684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ZA" sz="1200" b="1" i="0" u="none" strike="noStrike">
                          <a:solidFill>
                            <a:srgbClr val="000000"/>
                          </a:solidFill>
                          <a:effectLst/>
                          <a:latin typeface="Calibri" panose="020F0502020204030204" pitchFamily="34" charset="0"/>
                        </a:rPr>
                        <a:t>R 6 334 623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ZA" sz="1200" b="1" i="0" u="none" strike="noStrike">
                          <a:solidFill>
                            <a:srgbClr val="000000"/>
                          </a:solidFill>
                          <a:effectLst/>
                          <a:latin typeface="Calibri" panose="020F0502020204030204" pitchFamily="34" charset="0"/>
                        </a:rPr>
                        <a:t>R 5 183 061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ZA" sz="1200" b="1" i="0" u="none" strike="noStrike">
                          <a:solidFill>
                            <a:srgbClr val="000000"/>
                          </a:solidFill>
                          <a:effectLst/>
                          <a:latin typeface="Calibri" panose="020F0502020204030204" pitchFamily="34"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677030083"/>
                  </a:ext>
                </a:extLst>
              </a:tr>
              <a:tr h="36000">
                <a:tc>
                  <a:txBody>
                    <a:bodyPr/>
                    <a:lstStyle/>
                    <a:p>
                      <a:pPr algn="l" fontAlgn="ctr"/>
                      <a:r>
                        <a:rPr lang="en-ZA" sz="1200" b="0" i="0" u="none" strike="noStrike" dirty="0">
                          <a:solidFill>
                            <a:srgbClr val="000000"/>
                          </a:solidFill>
                          <a:effectLst/>
                          <a:latin typeface="Calibri" panose="020F0502020204030204" pitchFamily="34" charset="0"/>
                        </a:rPr>
                        <a:t>Urban Settlements Development Grant</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7 404 711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4 176 291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3 228 420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204332057"/>
                  </a:ext>
                </a:extLst>
              </a:tr>
              <a:tr h="36000">
                <a:tc>
                  <a:txBody>
                    <a:bodyPr/>
                    <a:lstStyle/>
                    <a:p>
                      <a:pPr algn="l" fontAlgn="t"/>
                      <a:r>
                        <a:rPr lang="en-ZA" sz="1200" b="0" i="0" u="none" strike="noStrike" dirty="0">
                          <a:solidFill>
                            <a:srgbClr val="000000"/>
                          </a:solidFill>
                          <a:effectLst/>
                          <a:latin typeface="Calibri" panose="020F0502020204030204" pitchFamily="34" charset="0"/>
                        </a:rPr>
                        <a:t>Upgrading informal Settlement Grants - Municipalities</a:t>
                      </a:r>
                    </a:p>
                  </a:txBody>
                  <a:tcPr marL="7749" marR="7749" marT="77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3 945 447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2 142 834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1 802 613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2320375"/>
                  </a:ext>
                </a:extLst>
              </a:tr>
              <a:tr h="36000">
                <a:tc>
                  <a:txBody>
                    <a:bodyPr/>
                    <a:lstStyle/>
                    <a:p>
                      <a:pPr algn="l" fontAlgn="ctr"/>
                      <a:r>
                        <a:rPr lang="en-ZA" sz="1200" b="0" i="0" u="none" strike="noStrike">
                          <a:solidFill>
                            <a:srgbClr val="000000"/>
                          </a:solidFill>
                          <a:effectLst/>
                          <a:latin typeface="Calibri" panose="020F0502020204030204" pitchFamily="34" charset="0"/>
                        </a:rPr>
                        <a:t>Municipal Emergency Housing Grant</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167 526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15 498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152 028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534204152"/>
                  </a:ext>
                </a:extLst>
              </a:tr>
              <a:tr h="36000">
                <a:tc>
                  <a:txBody>
                    <a:bodyPr/>
                    <a:lstStyle/>
                    <a:p>
                      <a:pPr algn="l" fontAlgn="ctr"/>
                      <a:r>
                        <a:rPr lang="en-ZA" sz="1200" b="1" i="0" u="none" strike="noStrike">
                          <a:solidFill>
                            <a:srgbClr val="000000"/>
                          </a:solidFill>
                          <a:effectLst/>
                          <a:latin typeface="Calibri" panose="020F0502020204030204" pitchFamily="34" charset="0"/>
                        </a:rPr>
                        <a:t>Entities</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1 596 832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1 314 748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282 084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74984009"/>
                  </a:ext>
                </a:extLst>
              </a:tr>
              <a:tr h="36000">
                <a:tc>
                  <a:txBody>
                    <a:bodyPr/>
                    <a:lstStyle/>
                    <a:p>
                      <a:pPr algn="l" fontAlgn="ctr"/>
                      <a:r>
                        <a:rPr lang="en-US" sz="1200" b="0" i="0" u="none" strike="noStrike" dirty="0">
                          <a:solidFill>
                            <a:srgbClr val="000000"/>
                          </a:solidFill>
                          <a:effectLst/>
                          <a:latin typeface="Calibri" panose="020F0502020204030204" pitchFamily="34" charset="0"/>
                        </a:rPr>
                        <a:t>Social Housing Regulatory Authority: Operational</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70 248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70 248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366985582"/>
                  </a:ext>
                </a:extLst>
              </a:tr>
              <a:tr h="36000">
                <a:tc>
                  <a:txBody>
                    <a:bodyPr/>
                    <a:lstStyle/>
                    <a:p>
                      <a:pPr algn="l" fontAlgn="t"/>
                      <a:r>
                        <a:rPr lang="en-US" sz="1200" b="0" i="0" u="none" strike="noStrike" dirty="0">
                          <a:solidFill>
                            <a:srgbClr val="000000"/>
                          </a:solidFill>
                          <a:effectLst/>
                          <a:latin typeface="Calibri" panose="020F0502020204030204" pitchFamily="34" charset="0"/>
                        </a:rPr>
                        <a:t>Social Housing Regulatory Authority: Institutional Investment</a:t>
                      </a:r>
                    </a:p>
                  </a:txBody>
                  <a:tcPr marL="7749" marR="7749" marT="77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22 725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22 725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16411554"/>
                  </a:ext>
                </a:extLst>
              </a:tr>
              <a:tr h="36000">
                <a:tc>
                  <a:txBody>
                    <a:bodyPr/>
                    <a:lstStyle/>
                    <a:p>
                      <a:pPr algn="l" fontAlgn="t"/>
                      <a:r>
                        <a:rPr lang="en-US" sz="1200" b="0" i="0" u="none" strike="noStrike">
                          <a:solidFill>
                            <a:srgbClr val="000000"/>
                          </a:solidFill>
                          <a:effectLst/>
                          <a:latin typeface="Calibri" panose="020F0502020204030204" pitchFamily="34" charset="0"/>
                        </a:rPr>
                        <a:t>Social Housing Regulatory Authority: Consolidated Capital Grant</a:t>
                      </a:r>
                    </a:p>
                  </a:txBody>
                  <a:tcPr marL="7749" marR="7749" marT="77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713 146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713 146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552665074"/>
                  </a:ext>
                </a:extLst>
              </a:tr>
              <a:tr h="36000">
                <a:tc>
                  <a:txBody>
                    <a:bodyPr/>
                    <a:lstStyle/>
                    <a:p>
                      <a:pPr algn="l" fontAlgn="ctr"/>
                      <a:r>
                        <a:rPr lang="en-ZA" sz="1200" b="0" i="0" u="none" strike="noStrike" dirty="0">
                          <a:solidFill>
                            <a:srgbClr val="000000"/>
                          </a:solidFill>
                          <a:effectLst/>
                          <a:latin typeface="Calibri" panose="020F0502020204030204" pitchFamily="34" charset="0"/>
                        </a:rPr>
                        <a:t>Community Schemes </a:t>
                      </a:r>
                      <a:r>
                        <a:rPr lang="en-ZA" sz="1200" b="0" i="0" u="none" strike="noStrike" dirty="0" err="1">
                          <a:solidFill>
                            <a:srgbClr val="000000"/>
                          </a:solidFill>
                          <a:effectLst/>
                          <a:latin typeface="Calibri" panose="020F0502020204030204" pitchFamily="34" charset="0"/>
                        </a:rPr>
                        <a:t>Ombuds</a:t>
                      </a:r>
                      <a:r>
                        <a:rPr lang="en-ZA" sz="1200" b="0" i="0" u="none" strike="noStrike" dirty="0">
                          <a:solidFill>
                            <a:srgbClr val="000000"/>
                          </a:solidFill>
                          <a:effectLst/>
                          <a:latin typeface="Calibri" panose="020F0502020204030204" pitchFamily="34" charset="0"/>
                        </a:rPr>
                        <a:t> Services</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24 022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24 022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239161670"/>
                  </a:ext>
                </a:extLst>
              </a:tr>
              <a:tr h="36000">
                <a:tc>
                  <a:txBody>
                    <a:bodyPr/>
                    <a:lstStyle/>
                    <a:p>
                      <a:pPr algn="l" fontAlgn="ctr"/>
                      <a:r>
                        <a:rPr lang="en-ZA" sz="1200" b="0" i="0" u="none" strike="noStrike">
                          <a:solidFill>
                            <a:srgbClr val="000000"/>
                          </a:solidFill>
                          <a:effectLst/>
                          <a:latin typeface="Calibri" panose="020F0502020204030204" pitchFamily="34" charset="0"/>
                        </a:rPr>
                        <a:t>Housing Development Agency</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235 379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235 379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591899994"/>
                  </a:ext>
                </a:extLst>
              </a:tr>
              <a:tr h="36000">
                <a:tc>
                  <a:txBody>
                    <a:bodyPr/>
                    <a:lstStyle/>
                    <a:p>
                      <a:pPr algn="l" fontAlgn="ctr"/>
                      <a:r>
                        <a:rPr lang="en-ZA" sz="1200" b="0" i="0" u="none" strike="noStrike" dirty="0">
                          <a:solidFill>
                            <a:srgbClr val="000000"/>
                          </a:solidFill>
                          <a:effectLst/>
                          <a:latin typeface="Calibri" panose="020F0502020204030204" pitchFamily="34" charset="0"/>
                        </a:rPr>
                        <a:t>Housing Development Agency: Property</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51 500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dirty="0">
                          <a:solidFill>
                            <a:srgbClr val="000000"/>
                          </a:solidFill>
                          <a:effectLst/>
                          <a:latin typeface="Calibri" panose="020F0502020204030204" pitchFamily="34" charset="0"/>
                        </a:rPr>
                        <a:t>R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51 500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860736227"/>
                  </a:ext>
                </a:extLst>
              </a:tr>
              <a:tr h="36000">
                <a:tc>
                  <a:txBody>
                    <a:bodyPr/>
                    <a:lstStyle/>
                    <a:p>
                      <a:pPr algn="l" fontAlgn="ctr"/>
                      <a:r>
                        <a:rPr lang="en-US" sz="1200" b="0" i="0" u="none" strike="noStrike">
                          <a:solidFill>
                            <a:srgbClr val="000000"/>
                          </a:solidFill>
                          <a:effectLst/>
                          <a:latin typeface="Calibri" panose="020F0502020204030204" pitchFamily="34" charset="0"/>
                        </a:rPr>
                        <a:t>National Housing Finance Corporation: FLISP</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460 988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230 404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230 584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4080681505"/>
                  </a:ext>
                </a:extLst>
              </a:tr>
              <a:tr h="36000">
                <a:tc>
                  <a:txBody>
                    <a:bodyPr/>
                    <a:lstStyle/>
                    <a:p>
                      <a:pPr algn="l" fontAlgn="ctr"/>
                      <a:r>
                        <a:rPr lang="en-US" sz="1200" b="0" i="0" u="none" strike="noStrike" dirty="0">
                          <a:solidFill>
                            <a:srgbClr val="000000"/>
                          </a:solidFill>
                          <a:effectLst/>
                          <a:latin typeface="Calibri" panose="020F0502020204030204" pitchFamily="34" charset="0"/>
                        </a:rPr>
                        <a:t>National Housing Finance Corporation: </a:t>
                      </a:r>
                      <a:r>
                        <a:rPr lang="en-US" sz="1200" b="0" i="0" u="none" strike="noStrike" dirty="0" err="1">
                          <a:solidFill>
                            <a:srgbClr val="000000"/>
                          </a:solidFill>
                          <a:effectLst/>
                          <a:latin typeface="Calibri" panose="020F0502020204030204" pitchFamily="34" charset="0"/>
                        </a:rPr>
                        <a:t>FLISP</a:t>
                      </a:r>
                      <a:r>
                        <a:rPr lang="en-US" sz="1200" b="0" i="0" u="none" strike="noStrike" dirty="0">
                          <a:solidFill>
                            <a:srgbClr val="000000"/>
                          </a:solidFill>
                          <a:effectLst/>
                          <a:latin typeface="Calibri" panose="020F0502020204030204" pitchFamily="34" charset="0"/>
                        </a:rPr>
                        <a:t> support</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18 824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18 824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5550302"/>
                  </a:ext>
                </a:extLst>
              </a:tr>
              <a:tr h="36000">
                <a:tc>
                  <a:txBody>
                    <a:bodyPr/>
                    <a:lstStyle/>
                    <a:p>
                      <a:pPr algn="l" fontAlgn="ctr"/>
                      <a:r>
                        <a:rPr lang="en-ZA" sz="1200" b="1" i="0" u="none" strike="noStrike" dirty="0">
                          <a:solidFill>
                            <a:srgbClr val="000000"/>
                          </a:solidFill>
                          <a:effectLst/>
                          <a:latin typeface="Calibri" panose="020F0502020204030204" pitchFamily="34" charset="0"/>
                        </a:rPr>
                        <a:t>Departmental Transfers</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26 947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3 819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R 23 128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ctr"/>
                      <a:r>
                        <a:rPr lang="en-ZA" sz="1200" b="1"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2035524179"/>
                  </a:ext>
                </a:extLst>
              </a:tr>
              <a:tr h="36000">
                <a:tc>
                  <a:txBody>
                    <a:bodyPr/>
                    <a:lstStyle/>
                    <a:p>
                      <a:pPr algn="l" fontAlgn="ctr"/>
                      <a:r>
                        <a:rPr lang="en-ZA" sz="1200" b="0" i="0" u="none" strike="noStrike" dirty="0">
                          <a:solidFill>
                            <a:srgbClr val="000000"/>
                          </a:solidFill>
                          <a:effectLst/>
                          <a:latin typeface="Calibri" panose="020F0502020204030204" pitchFamily="34" charset="0"/>
                        </a:rPr>
                        <a:t>Scholarship Programme</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8 220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396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R 7 824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991172274"/>
                  </a:ext>
                </a:extLst>
              </a:tr>
              <a:tr h="36000">
                <a:tc>
                  <a:txBody>
                    <a:bodyPr/>
                    <a:lstStyle/>
                    <a:p>
                      <a:pPr algn="l" fontAlgn="ctr"/>
                      <a:r>
                        <a:rPr lang="en-ZA" sz="1200" b="0" i="0" u="none" strike="noStrike" dirty="0">
                          <a:solidFill>
                            <a:srgbClr val="000000"/>
                          </a:solidFill>
                          <a:effectLst/>
                          <a:latin typeface="Calibri" panose="020F0502020204030204" pitchFamily="34" charset="0"/>
                        </a:rPr>
                        <a:t>UN Habitat</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17 150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2 168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14 982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750049504"/>
                  </a:ext>
                </a:extLst>
              </a:tr>
              <a:tr h="36000">
                <a:tc>
                  <a:txBody>
                    <a:bodyPr/>
                    <a:lstStyle/>
                    <a:p>
                      <a:pPr algn="l" fontAlgn="b"/>
                      <a:r>
                        <a:rPr lang="en-ZA" sz="1200" b="0" i="0" u="none" strike="noStrike" dirty="0">
                          <a:solidFill>
                            <a:srgbClr val="000000"/>
                          </a:solidFill>
                          <a:effectLst/>
                          <a:latin typeface="Calibri" panose="020F0502020204030204" pitchFamily="34" charset="0"/>
                        </a:rPr>
                        <a:t>Cities Alliance</a:t>
                      </a:r>
                    </a:p>
                  </a:txBody>
                  <a:tcPr marL="7749" marR="7749" marT="7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R 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83020280"/>
                  </a:ext>
                </a:extLst>
              </a:tr>
              <a:tr h="36000">
                <a:tc>
                  <a:txBody>
                    <a:bodyPr/>
                    <a:lstStyle/>
                    <a:p>
                      <a:pPr algn="l" fontAlgn="ctr"/>
                      <a:r>
                        <a:rPr lang="en-ZA" sz="1200" b="0" i="0" u="none" strike="noStrike" dirty="0">
                          <a:solidFill>
                            <a:srgbClr val="000000"/>
                          </a:solidFill>
                          <a:effectLst/>
                          <a:latin typeface="Calibri" panose="020F0502020204030204" pitchFamily="34" charset="0"/>
                        </a:rPr>
                        <a:t>Households</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857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1 255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-R 398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Calibri" panose="020F0502020204030204" pitchFamily="34" charset="0"/>
                        </a:rPr>
                        <a:t>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2378141"/>
                  </a:ext>
                </a:extLst>
              </a:tr>
              <a:tr h="36000">
                <a:tc>
                  <a:txBody>
                    <a:bodyPr/>
                    <a:lstStyle/>
                    <a:p>
                      <a:pPr algn="l" fontAlgn="ctr"/>
                      <a:r>
                        <a:rPr lang="en-ZA" sz="1200" b="1" i="0" u="none" strike="noStrike" dirty="0">
                          <a:solidFill>
                            <a:srgbClr val="000000"/>
                          </a:solidFill>
                          <a:effectLst/>
                          <a:latin typeface="Calibri" panose="020F0502020204030204" pitchFamily="34" charset="0"/>
                        </a:rPr>
                        <a:t>Total</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Calibri" panose="020F0502020204030204" pitchFamily="34" charset="0"/>
                        </a:rPr>
                        <a:t>R 30 745 260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Calibri" panose="020F0502020204030204" pitchFamily="34" charset="0"/>
                        </a:rPr>
                        <a:t>R 20 638 077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a:solidFill>
                            <a:srgbClr val="000000"/>
                          </a:solidFill>
                          <a:effectLst/>
                          <a:latin typeface="Calibri" panose="020F0502020204030204" pitchFamily="34" charset="0"/>
                        </a:rPr>
                        <a:t>R 10 107 183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ctr"/>
                      <a:r>
                        <a:rPr lang="en-ZA" sz="1200" b="1" i="0" u="none" strike="noStrike" dirty="0">
                          <a:solidFill>
                            <a:srgbClr val="000000"/>
                          </a:solidFill>
                          <a:effectLst/>
                          <a:latin typeface="Calibri" panose="020F050202020403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xmlns="" val="2489331298"/>
                  </a:ext>
                </a:extLst>
              </a:tr>
            </a:tbl>
          </a:graphicData>
        </a:graphic>
      </p:graphicFrame>
    </p:spTree>
    <p:extLst>
      <p:ext uri="{BB962C8B-B14F-4D97-AF65-F5344CB8AC3E}">
        <p14:creationId xmlns:p14="http://schemas.microsoft.com/office/powerpoint/2010/main" xmlns="" val="3883558066"/>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xmlns="" id="{A99928F0-998A-014B-858C-CBBEF259C662}"/>
              </a:ext>
            </a:extLst>
          </p:cNvPr>
          <p:cNvSpPr>
            <a:spLocks noGrp="1"/>
          </p:cNvSpPr>
          <p:nvPr>
            <p:ph type="ctrTitle"/>
          </p:nvPr>
        </p:nvSpPr>
        <p:spPr>
          <a:xfrm>
            <a:off x="107504" y="2034381"/>
            <a:ext cx="5400600" cy="1600200"/>
          </a:xfrm>
        </p:spPr>
        <p:txBody>
          <a:bodyPr/>
          <a:lstStyle/>
          <a:p>
            <a:pPr eaLnBrk="1" hangingPunct="1">
              <a:defRPr/>
            </a:pPr>
            <a:r>
              <a:rPr lang="en-US" sz="2400" dirty="0">
                <a:latin typeface="Calibri" panose="020F0502020204030204" pitchFamily="34" charset="0"/>
                <a:ea typeface="ＭＳ Ｐゴシック" charset="0"/>
                <a:cs typeface="Calibri" panose="020F0502020204030204" pitchFamily="34" charset="0"/>
              </a:rPr>
              <a:t>Human settlements grants performance as </a:t>
            </a:r>
            <a:r>
              <a:rPr lang="en-US" sz="2400" dirty="0" smtClean="0">
                <a:latin typeface="Calibri" panose="020F0502020204030204" pitchFamily="34" charset="0"/>
                <a:ea typeface="ＭＳ Ｐゴシック" charset="0"/>
                <a:cs typeface="Calibri" panose="020F0502020204030204" pitchFamily="34" charset="0"/>
              </a:rPr>
              <a:t>AT </a:t>
            </a:r>
            <a:r>
              <a:rPr lang="en-US" sz="2400" dirty="0">
                <a:latin typeface="Calibri" panose="020F0502020204030204" pitchFamily="34" charset="0"/>
                <a:ea typeface="ＭＳ Ｐゴシック" charset="0"/>
                <a:cs typeface="Calibri" panose="020F0502020204030204" pitchFamily="34" charset="0"/>
              </a:rPr>
              <a:t>31 December 2021</a:t>
            </a:r>
          </a:p>
        </p:txBody>
      </p:sp>
      <p:sp>
        <p:nvSpPr>
          <p:cNvPr id="8195" name="TextBox 3">
            <a:extLst>
              <a:ext uri="{FF2B5EF4-FFF2-40B4-BE49-F238E27FC236}">
                <a16:creationId xmlns:a16="http://schemas.microsoft.com/office/drawing/2014/main" xmlns="" id="{20B071FD-57AD-BD46-AD61-98D24BC01EC4}"/>
              </a:ext>
            </a:extLst>
          </p:cNvPr>
          <p:cNvSpPr txBox="1">
            <a:spLocks noChangeArrowheads="1"/>
          </p:cNvSpPr>
          <p:nvPr/>
        </p:nvSpPr>
        <p:spPr bwMode="auto">
          <a:xfrm>
            <a:off x="361950" y="2649538"/>
            <a:ext cx="18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dirty="0"/>
          </a:p>
        </p:txBody>
      </p:sp>
      <p:sp>
        <p:nvSpPr>
          <p:cNvPr id="8196" name="TextBox 1">
            <a:extLst>
              <a:ext uri="{FF2B5EF4-FFF2-40B4-BE49-F238E27FC236}">
                <a16:creationId xmlns:a16="http://schemas.microsoft.com/office/drawing/2014/main" xmlns="" id="{4E103C34-34FA-DB4F-B3BD-304A4EB082B1}"/>
              </a:ext>
            </a:extLst>
          </p:cNvPr>
          <p:cNvSpPr txBox="1">
            <a:spLocks noChangeArrowheads="1"/>
          </p:cNvSpPr>
          <p:nvPr/>
        </p:nvSpPr>
        <p:spPr bwMode="auto">
          <a:xfrm>
            <a:off x="1787525" y="6380163"/>
            <a:ext cx="1841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dirty="0"/>
          </a:p>
        </p:txBody>
      </p:sp>
      <p:sp>
        <p:nvSpPr>
          <p:cNvPr id="8197" name="TextBox 2">
            <a:extLst>
              <a:ext uri="{FF2B5EF4-FFF2-40B4-BE49-F238E27FC236}">
                <a16:creationId xmlns:a16="http://schemas.microsoft.com/office/drawing/2014/main" xmlns="" id="{8CE9132C-D6C9-F14C-B937-90AE51AB569F}"/>
              </a:ext>
            </a:extLst>
          </p:cNvPr>
          <p:cNvSpPr txBox="1">
            <a:spLocks noChangeArrowheads="1"/>
          </p:cNvSpPr>
          <p:nvPr/>
        </p:nvSpPr>
        <p:spPr bwMode="auto">
          <a:xfrm>
            <a:off x="615950" y="6081713"/>
            <a:ext cx="1857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dirty="0"/>
          </a:p>
        </p:txBody>
      </p:sp>
    </p:spTree>
    <p:extLst>
      <p:ext uri="{BB962C8B-B14F-4D97-AF65-F5344CB8AC3E}">
        <p14:creationId xmlns:p14="http://schemas.microsoft.com/office/powerpoint/2010/main" xmlns="" val="3299113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5/19/2022</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8" name="Content Placeholder 6"/>
          <p:cNvGraphicFramePr>
            <a:graphicFrameLocks noGrp="1"/>
          </p:cNvGraphicFramePr>
          <p:nvPr>
            <p:ph idx="1"/>
            <p:extLst/>
          </p:nvPr>
        </p:nvGraphicFramePr>
        <p:xfrm>
          <a:off x="179512" y="188640"/>
          <a:ext cx="8507288" cy="5688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xmlns="" val="1318191081"/>
              </p:ext>
            </p:extLst>
          </p:nvPr>
        </p:nvGraphicFramePr>
        <p:xfrm>
          <a:off x="611560" y="692696"/>
          <a:ext cx="7704856" cy="49685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64945693"/>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marL="0" marR="0" lvl="0" indent="0" algn="r" defTabSz="342900" rtl="0" eaLnBrk="1" fontAlgn="base" latinLnBrk="0" hangingPunct="1">
              <a:lnSpc>
                <a:spcPct val="100000"/>
              </a:lnSpc>
              <a:spcBef>
                <a:spcPct val="0"/>
              </a:spcBef>
              <a:spcAft>
                <a:spcPct val="0"/>
              </a:spcAft>
              <a:buClrTx/>
              <a:buSzTx/>
              <a:buFont typeface="Arial" panose="020B0604020202020204" pitchFamily="34" charset="0"/>
              <a:buNone/>
              <a:tabLst/>
              <a:defRPr/>
            </a:pPr>
            <a:fld id="{F2091E6A-1F47-43A9-9C33-6D13087527FC}" type="slidenum">
              <a:rPr kumimoji="0" lang="en-US" altLang="en-US" sz="6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r" defTabSz="342900" rtl="0" eaLnBrk="1" fontAlgn="base" latinLnBrk="0" hangingPunct="1">
                <a:lnSpc>
                  <a:spcPct val="100000"/>
                </a:lnSpc>
                <a:spcBef>
                  <a:spcPct val="0"/>
                </a:spcBef>
                <a:spcAft>
                  <a:spcPct val="0"/>
                </a:spcAft>
                <a:buClrTx/>
                <a:buSzTx/>
                <a:buFont typeface="Arial" panose="020B0604020202020204" pitchFamily="34" charset="0"/>
                <a:buNone/>
                <a:tabLst/>
                <a:defRPr/>
              </a:pPr>
              <a:t>40</a:t>
            </a:fld>
            <a:endParaRPr kumimoji="0" lang="en-US" altLang="en-US" sz="600" b="0"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6147" name="Footer Placeholder 4"/>
          <p:cNvSpPr>
            <a:spLocks noGrp="1"/>
          </p:cNvSpPr>
          <p:nvPr>
            <p:ph type="ftr" sz="quarter" idx="11"/>
          </p:nvPr>
        </p:nvSpPr>
        <p:spPr bwMode="auto">
          <a:xfrm>
            <a:off x="2043036" y="5949281"/>
            <a:ext cx="2816995" cy="2880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altLang="en-US" sz="1000" b="1" dirty="0">
                <a:solidFill>
                  <a:srgbClr val="898989"/>
                </a:solidFill>
                <a:latin typeface="Arial" charset="0"/>
                <a:ea typeface="ＭＳ Ｐゴシック" charset="0"/>
              </a:rPr>
              <a:t>HSDG </a:t>
            </a:r>
            <a:r>
              <a:rPr kumimoji="0" lang="en-GB" altLang="en-US" sz="1000" b="1" i="0" u="none" strike="noStrike" kern="1200" cap="none" spc="0" normalizeH="0" baseline="0" noProof="0" dirty="0">
                <a:ln>
                  <a:noFill/>
                </a:ln>
                <a:solidFill>
                  <a:srgbClr val="898989"/>
                </a:solidFill>
                <a:effectLst/>
                <a:uLnTx/>
                <a:uFillTx/>
                <a:latin typeface="Arial" charset="0"/>
                <a:ea typeface="ＭＳ Ｐゴシック" charset="0"/>
              </a:rPr>
              <a:t> Performance – 31</a:t>
            </a:r>
            <a:r>
              <a:rPr kumimoji="0" lang="en-GB" altLang="en-US" sz="1000" b="1" i="0" u="none" strike="noStrike" kern="1200" cap="none" spc="0" normalizeH="0" noProof="0" dirty="0">
                <a:ln>
                  <a:noFill/>
                </a:ln>
                <a:solidFill>
                  <a:srgbClr val="898989"/>
                </a:solidFill>
                <a:effectLst/>
                <a:uLnTx/>
                <a:uFillTx/>
                <a:latin typeface="Arial" charset="0"/>
                <a:ea typeface="ＭＳ Ｐゴシック" charset="0"/>
              </a:rPr>
              <a:t> December 2021</a:t>
            </a:r>
            <a:r>
              <a:rPr kumimoji="0" lang="en-GB" altLang="en-US" sz="1000" b="1" i="0" u="none" strike="noStrike" kern="1200" cap="none" spc="0" normalizeH="0" baseline="0" noProof="0" dirty="0">
                <a:ln>
                  <a:noFill/>
                </a:ln>
                <a:solidFill>
                  <a:srgbClr val="898989"/>
                </a:solidFill>
                <a:effectLst/>
                <a:uLnTx/>
                <a:uFillTx/>
                <a:latin typeface="Arial" charset="0"/>
                <a:ea typeface="ＭＳ Ｐゴシック" charset="0"/>
              </a:rPr>
              <a:t> </a:t>
            </a:r>
            <a:endParaRPr kumimoji="0" lang="en-US" altLang="en-US" sz="1400" b="1"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pitchFamily="34" charset="-128"/>
            </a:endParaRPr>
          </a:p>
        </p:txBody>
      </p:sp>
      <p:sp>
        <p:nvSpPr>
          <p:cNvPr id="6148" name="Date Placeholder 5"/>
          <p:cNvSpPr>
            <a:spLocks noGrp="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marL="0" marR="0" lvl="0" indent="0" algn="l" defTabSz="342900" rtl="0" eaLnBrk="1" fontAlgn="base" latinLnBrk="0" hangingPunct="1">
              <a:lnSpc>
                <a:spcPct val="100000"/>
              </a:lnSpc>
              <a:spcBef>
                <a:spcPct val="0"/>
              </a:spcBef>
              <a:spcAft>
                <a:spcPct val="0"/>
              </a:spcAft>
              <a:buClrTx/>
              <a:buSzTx/>
              <a:buFont typeface="Arial" panose="020B0604020202020204" pitchFamily="34" charset="0"/>
              <a:buNone/>
              <a:tabLst/>
              <a:defRPr/>
            </a:pPr>
            <a:fld id="{AC0ED478-5C15-4826-AB7D-C6B56660BA25}" type="datetime1">
              <a:rPr kumimoji="0" lang="en-US" altLang="en-US" sz="6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l" defTabSz="342900" rtl="0" eaLnBrk="1" fontAlgn="base" latinLnBrk="0" hangingPunct="1">
                <a:lnSpc>
                  <a:spcPct val="100000"/>
                </a:lnSpc>
                <a:spcBef>
                  <a:spcPct val="0"/>
                </a:spcBef>
                <a:spcAft>
                  <a:spcPct val="0"/>
                </a:spcAft>
                <a:buClrTx/>
                <a:buSzTx/>
                <a:buFont typeface="Arial" panose="020B0604020202020204" pitchFamily="34" charset="0"/>
                <a:buNone/>
                <a:tabLst/>
                <a:defRPr/>
              </a:pPr>
              <a:t>5/19/2022</a:t>
            </a:fld>
            <a:endParaRPr kumimoji="0" lang="en-US" altLang="en-US" sz="600" b="0"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8" name="Title 1"/>
          <p:cNvSpPr>
            <a:spLocks noGrp="1"/>
          </p:cNvSpPr>
          <p:nvPr>
            <p:ph type="title"/>
          </p:nvPr>
        </p:nvSpPr>
        <p:spPr>
          <a:xfrm>
            <a:off x="107505" y="16762"/>
            <a:ext cx="8846532" cy="603926"/>
          </a:xfrm>
          <a:gradFill rotWithShape="1">
            <a:gsLst>
              <a:gs pos="0">
                <a:srgbClr val="216331"/>
              </a:gs>
              <a:gs pos="100000">
                <a:srgbClr val="307C5B"/>
              </a:gs>
            </a:gsLst>
            <a:lin ang="0" scaled="1"/>
          </a:gradFill>
          <a:ln>
            <a:solidFill>
              <a:srgbClr val="307C5B"/>
            </a:solidFill>
            <a:miter lim="800000"/>
            <a:headEnd/>
            <a:tailEnd/>
          </a:ln>
        </p:spPr>
        <p:txBody>
          <a:bodyPr vert="horz" wrap="square" lIns="91440" tIns="45720" rIns="91440" bIns="45720" numCol="1" anchor="ctr" anchorCtr="0" compatLnSpc="1">
            <a:prstTxWarp prst="textNoShape">
              <a:avLst/>
            </a:prstTxWarp>
          </a:bodyPr>
          <a:lstStyle/>
          <a:p>
            <a:pPr defTabSz="685800" fontAlgn="auto">
              <a:spcBef>
                <a:spcPts val="0"/>
              </a:spcBef>
              <a:spcAft>
                <a:spcPts val="0"/>
              </a:spcAft>
            </a:pPr>
            <a:r>
              <a:rPr lang="en-US" sz="2100" b="1" kern="0" dirty="0">
                <a:solidFill>
                  <a:schemeClr val="bg2"/>
                </a:solidFill>
                <a:latin typeface="Calibri"/>
                <a:ea typeface="ＭＳ Ｐゴシック" panose="020B0600070205080204" pitchFamily="34" charset="-128"/>
                <a:cs typeface="ＭＳ Ｐゴシック" pitchFamily="-108" charset="-128"/>
              </a:rPr>
              <a:t>Human Settlements Development Grant (HSDG) Expenditure </a:t>
            </a:r>
            <a:r>
              <a:rPr lang="en-US" sz="2100" b="1" kern="0" dirty="0" smtClean="0">
                <a:solidFill>
                  <a:schemeClr val="bg2"/>
                </a:solidFill>
                <a:latin typeface="Calibri"/>
                <a:ea typeface="ＭＳ Ｐゴシック" panose="020B0600070205080204" pitchFamily="34" charset="-128"/>
                <a:cs typeface="ＭＳ Ｐゴシック" pitchFamily="-108" charset="-128"/>
              </a:rPr>
              <a:t>Performance as </a:t>
            </a:r>
            <a:r>
              <a:rPr lang="en-US" sz="2100" b="1" kern="0" dirty="0">
                <a:solidFill>
                  <a:schemeClr val="bg2"/>
                </a:solidFill>
                <a:latin typeface="Calibri"/>
                <a:ea typeface="ＭＳ Ｐゴシック" panose="020B0600070205080204" pitchFamily="34" charset="-128"/>
                <a:cs typeface="ＭＳ Ｐゴシック" pitchFamily="-108" charset="-128"/>
              </a:rPr>
              <a:t>at  31 December 2021</a:t>
            </a:r>
            <a:endParaRPr lang="en-ZA" sz="2100" b="1" kern="0" dirty="0">
              <a:solidFill>
                <a:schemeClr val="bg2"/>
              </a:solidFill>
              <a:latin typeface="Calibri"/>
              <a:ea typeface="ＭＳ Ｐゴシック" panose="020B0600070205080204" pitchFamily="34" charset="-128"/>
              <a:cs typeface="ＭＳ Ｐゴシック" pitchFamily="-108" charset="-128"/>
            </a:endParaRPr>
          </a:p>
        </p:txBody>
      </p:sp>
      <p:graphicFrame>
        <p:nvGraphicFramePr>
          <p:cNvPr id="4" name="Content Placeholder 3"/>
          <p:cNvGraphicFramePr>
            <a:graphicFrameLocks noGrp="1"/>
          </p:cNvGraphicFramePr>
          <p:nvPr>
            <p:ph idx="1"/>
            <p:extLst/>
          </p:nvPr>
        </p:nvGraphicFramePr>
        <p:xfrm>
          <a:off x="130991" y="692694"/>
          <a:ext cx="8823048" cy="5108805"/>
        </p:xfrm>
        <a:graphic>
          <a:graphicData uri="http://schemas.openxmlformats.org/drawingml/2006/table">
            <a:tbl>
              <a:tblPr/>
              <a:tblGrid>
                <a:gridCol w="1001658">
                  <a:extLst>
                    <a:ext uri="{9D8B030D-6E8A-4147-A177-3AD203B41FA5}">
                      <a16:colId xmlns:a16="http://schemas.microsoft.com/office/drawing/2014/main" xmlns="" val="3168491025"/>
                    </a:ext>
                  </a:extLst>
                </a:gridCol>
                <a:gridCol w="819538">
                  <a:extLst>
                    <a:ext uri="{9D8B030D-6E8A-4147-A177-3AD203B41FA5}">
                      <a16:colId xmlns:a16="http://schemas.microsoft.com/office/drawing/2014/main" xmlns="" val="3201419736"/>
                    </a:ext>
                  </a:extLst>
                </a:gridCol>
                <a:gridCol w="702462">
                  <a:extLst>
                    <a:ext uri="{9D8B030D-6E8A-4147-A177-3AD203B41FA5}">
                      <a16:colId xmlns:a16="http://schemas.microsoft.com/office/drawing/2014/main" xmlns="" val="821892621"/>
                    </a:ext>
                  </a:extLst>
                </a:gridCol>
                <a:gridCol w="809782">
                  <a:extLst>
                    <a:ext uri="{9D8B030D-6E8A-4147-A177-3AD203B41FA5}">
                      <a16:colId xmlns:a16="http://schemas.microsoft.com/office/drawing/2014/main" xmlns="" val="1183904235"/>
                    </a:ext>
                  </a:extLst>
                </a:gridCol>
                <a:gridCol w="754496">
                  <a:extLst>
                    <a:ext uri="{9D8B030D-6E8A-4147-A177-3AD203B41FA5}">
                      <a16:colId xmlns:a16="http://schemas.microsoft.com/office/drawing/2014/main" xmlns="" val="235247615"/>
                    </a:ext>
                  </a:extLst>
                </a:gridCol>
                <a:gridCol w="767504">
                  <a:extLst>
                    <a:ext uri="{9D8B030D-6E8A-4147-A177-3AD203B41FA5}">
                      <a16:colId xmlns:a16="http://schemas.microsoft.com/office/drawing/2014/main" xmlns="" val="1206807056"/>
                    </a:ext>
                  </a:extLst>
                </a:gridCol>
                <a:gridCol w="767504">
                  <a:extLst>
                    <a:ext uri="{9D8B030D-6E8A-4147-A177-3AD203B41FA5}">
                      <a16:colId xmlns:a16="http://schemas.microsoft.com/office/drawing/2014/main" xmlns="" val="771317715"/>
                    </a:ext>
                  </a:extLst>
                </a:gridCol>
                <a:gridCol w="806530">
                  <a:extLst>
                    <a:ext uri="{9D8B030D-6E8A-4147-A177-3AD203B41FA5}">
                      <a16:colId xmlns:a16="http://schemas.microsoft.com/office/drawing/2014/main" xmlns="" val="237331316"/>
                    </a:ext>
                  </a:extLst>
                </a:gridCol>
                <a:gridCol w="806530">
                  <a:extLst>
                    <a:ext uri="{9D8B030D-6E8A-4147-A177-3AD203B41FA5}">
                      <a16:colId xmlns:a16="http://schemas.microsoft.com/office/drawing/2014/main" xmlns="" val="3677350177"/>
                    </a:ext>
                  </a:extLst>
                </a:gridCol>
                <a:gridCol w="793522">
                  <a:extLst>
                    <a:ext uri="{9D8B030D-6E8A-4147-A177-3AD203B41FA5}">
                      <a16:colId xmlns:a16="http://schemas.microsoft.com/office/drawing/2014/main" xmlns="" val="1673912377"/>
                    </a:ext>
                  </a:extLst>
                </a:gridCol>
                <a:gridCol w="793522">
                  <a:extLst>
                    <a:ext uri="{9D8B030D-6E8A-4147-A177-3AD203B41FA5}">
                      <a16:colId xmlns:a16="http://schemas.microsoft.com/office/drawing/2014/main" xmlns="" val="3633794264"/>
                    </a:ext>
                  </a:extLst>
                </a:gridCol>
              </a:tblGrid>
              <a:tr h="184402">
                <a:tc rowSpan="3">
                  <a:txBody>
                    <a:bodyPr/>
                    <a:lstStyle/>
                    <a:p>
                      <a:pPr algn="ctr" rtl="0" fontAlgn="ctr"/>
                      <a:r>
                        <a:rPr lang="en-US" sz="1100" b="1" i="0" u="none" strike="noStrike" dirty="0">
                          <a:solidFill>
                            <a:srgbClr val="000000"/>
                          </a:solidFill>
                          <a:effectLst/>
                          <a:latin typeface="Calibri" panose="020F0502020204030204" pitchFamily="34" charset="0"/>
                        </a:rPr>
                        <a:t>Provinces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n-US" sz="1100" b="1" i="0" u="none" strike="noStrike">
                          <a:solidFill>
                            <a:srgbClr val="000000"/>
                          </a:solidFill>
                          <a:effectLst/>
                          <a:latin typeface="Calibri" panose="020F0502020204030204" pitchFamily="34" charset="0"/>
                        </a:rPr>
                        <a:t>Voted Funds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rowSpan="2">
                  <a:txBody>
                    <a:bodyPr/>
                    <a:lstStyle/>
                    <a:p>
                      <a:pPr algn="ctr" rtl="0" fontAlgn="ctr"/>
                      <a:r>
                        <a:rPr lang="en-US" sz="1100" b="1" i="0" u="none" strike="noStrike">
                          <a:solidFill>
                            <a:srgbClr val="000000"/>
                          </a:solidFill>
                          <a:effectLst/>
                          <a:latin typeface="Calibri" panose="020F0502020204030204" pitchFamily="34" charset="0"/>
                        </a:rPr>
                        <a:t>2020/21 Rollover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rowSpan="2">
                  <a:txBody>
                    <a:bodyPr/>
                    <a:lstStyle/>
                    <a:p>
                      <a:pPr algn="ctr" rtl="0" fontAlgn="ctr"/>
                      <a:r>
                        <a:rPr lang="en-US" sz="1100" b="1" i="0" u="none" strike="noStrike">
                          <a:solidFill>
                            <a:srgbClr val="000000"/>
                          </a:solidFill>
                          <a:effectLst/>
                          <a:latin typeface="Calibri" panose="020F0502020204030204" pitchFamily="34" charset="0"/>
                        </a:rPr>
                        <a:t>Total Available Funds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gridSpan="7">
                  <a:txBody>
                    <a:bodyPr/>
                    <a:lstStyle/>
                    <a:p>
                      <a:pPr algn="ctr" rtl="0" fontAlgn="b"/>
                      <a:r>
                        <a:rPr lang="en-US" sz="1100" b="1" i="0" u="none" strike="noStrike" dirty="0">
                          <a:solidFill>
                            <a:srgbClr val="000000"/>
                          </a:solidFill>
                          <a:effectLst/>
                          <a:latin typeface="Calibri" panose="020F0502020204030204" pitchFamily="34" charset="0"/>
                        </a:rPr>
                        <a:t>Year to date (1 April 2021 – 31 December 2021)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7105512"/>
                  </a:ext>
                </a:extLst>
              </a:tr>
              <a:tr h="53568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100" b="1" i="0" u="none" strike="noStrike" dirty="0">
                          <a:solidFill>
                            <a:srgbClr val="000000"/>
                          </a:solidFill>
                          <a:effectLst/>
                          <a:latin typeface="Calibri" panose="020F0502020204030204" pitchFamily="34" charset="0"/>
                        </a:rPr>
                        <a:t>Transferred </a:t>
                      </a:r>
                      <a:r>
                        <a:rPr lang="en-US" sz="1100" b="1" i="0" u="none" strike="noStrike" dirty="0" smtClean="0">
                          <a:solidFill>
                            <a:srgbClr val="000000"/>
                          </a:solidFill>
                          <a:effectLst/>
                          <a:latin typeface="Calibri" panose="020F0502020204030204" pitchFamily="34" charset="0"/>
                        </a:rPr>
                        <a:t>Funds </a:t>
                      </a:r>
                      <a:r>
                        <a:rPr lang="en-US" sz="1100" b="1" i="0" u="none" strike="noStrike" dirty="0" err="1" smtClean="0">
                          <a:solidFill>
                            <a:srgbClr val="000000"/>
                          </a:solidFill>
                          <a:effectLst/>
                          <a:latin typeface="Calibri" panose="020F0502020204030204" pitchFamily="34" charset="0"/>
                        </a:rPr>
                        <a:t>incl</a:t>
                      </a:r>
                      <a:r>
                        <a:rPr lang="en-US" sz="1100" b="1" i="0" u="none" strike="noStrike" dirty="0" smtClean="0">
                          <a:solidFill>
                            <a:srgbClr val="000000"/>
                          </a:solidFill>
                          <a:effectLst/>
                          <a:latin typeface="Calibri" panose="020F0502020204030204" pitchFamily="34" charset="0"/>
                        </a:rPr>
                        <a:t> rollovers</a:t>
                      </a:r>
                      <a:endParaRPr lang="en-US" sz="11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1100" b="1" i="0" u="none" strike="noStrike">
                          <a:solidFill>
                            <a:srgbClr val="000000"/>
                          </a:solidFill>
                          <a:effectLst/>
                          <a:latin typeface="Calibri" panose="020F0502020204030204" pitchFamily="34" charset="0"/>
                        </a:rPr>
                        <a:t>Spent by Provinces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100" b="1" i="0" u="none" strike="noStrike">
                          <a:solidFill>
                            <a:srgbClr val="000000"/>
                          </a:solidFill>
                          <a:effectLst/>
                          <a:latin typeface="Calibri" panose="020F0502020204030204" pitchFamily="34" charset="0"/>
                        </a:rPr>
                        <a:t>Unspent against Transferred Funds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t"/>
                      <a:r>
                        <a:rPr lang="en-US" sz="1100" b="1" i="0" u="none" strike="noStrike" dirty="0">
                          <a:solidFill>
                            <a:srgbClr val="000000"/>
                          </a:solidFill>
                          <a:effectLst/>
                          <a:latin typeface="Calibri" panose="020F0502020204030204" pitchFamily="34" charset="0"/>
                        </a:rPr>
                        <a:t>Unspent Against Total Available Funds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rowSpan="2">
                  <a:txBody>
                    <a:bodyPr/>
                    <a:lstStyle/>
                    <a:p>
                      <a:pPr algn="ctr" rtl="0" fontAlgn="ctr"/>
                      <a:r>
                        <a:rPr lang="en-US" sz="1100" b="1" i="0" u="none" strike="noStrike">
                          <a:solidFill>
                            <a:srgbClr val="000000"/>
                          </a:solidFill>
                          <a:effectLst/>
                          <a:latin typeface="Calibri" panose="020F0502020204030204" pitchFamily="34" charset="0"/>
                        </a:rPr>
                        <a:t>% Spent against Transferred Funds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rtl="0" fontAlgn="ctr"/>
                      <a:r>
                        <a:rPr lang="en-US" sz="1100" b="1" i="0" u="none" strike="noStrike">
                          <a:solidFill>
                            <a:srgbClr val="000000"/>
                          </a:solidFill>
                          <a:effectLst/>
                          <a:latin typeface="Calibri" panose="020F0502020204030204" pitchFamily="34" charset="0"/>
                        </a:rPr>
                        <a:t>% Spent against Total Available  Funds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rowSpan="2">
                  <a:txBody>
                    <a:bodyPr/>
                    <a:lstStyle/>
                    <a:p>
                      <a:pPr algn="ctr" rtl="0" fontAlgn="ctr"/>
                      <a:r>
                        <a:rPr lang="en-US" sz="1100" b="1" i="0" u="none" strike="noStrike" dirty="0">
                          <a:solidFill>
                            <a:srgbClr val="000000"/>
                          </a:solidFill>
                          <a:effectLst/>
                          <a:latin typeface="Calibri" panose="020F0502020204030204" pitchFamily="34" charset="0"/>
                        </a:rPr>
                        <a:t>Unspent as % of Total</a:t>
                      </a:r>
                      <a:r>
                        <a:rPr lang="en-US" sz="1100" b="1" i="0" u="none" strike="noStrike" baseline="0" dirty="0">
                          <a:solidFill>
                            <a:srgbClr val="000000"/>
                          </a:solidFill>
                          <a:effectLst/>
                          <a:latin typeface="Calibri" panose="020F0502020204030204" pitchFamily="34" charset="0"/>
                        </a:rPr>
                        <a:t> Available</a:t>
                      </a:r>
                      <a:endParaRPr lang="en-US" sz="11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2590857846"/>
                  </a:ext>
                </a:extLst>
              </a:tr>
              <a:tr h="205162">
                <a:tc vMerge="1">
                  <a:txBody>
                    <a:bodyPr/>
                    <a:lstStyle/>
                    <a:p>
                      <a:endParaRPr lang="en-US"/>
                    </a:p>
                  </a:txBody>
                  <a:tcPr/>
                </a:tc>
                <a:tc gridSpan="7">
                  <a:txBody>
                    <a:bodyPr/>
                    <a:lstStyle/>
                    <a:p>
                      <a:pPr algn="ctr" rtl="0" fontAlgn="ctr"/>
                      <a:r>
                        <a:rPr lang="en-US" sz="1100" b="1" i="0" u="none" strike="noStrike">
                          <a:solidFill>
                            <a:srgbClr val="000000"/>
                          </a:solidFill>
                          <a:effectLst/>
                          <a:latin typeface="Calibri" panose="020F0502020204030204" pitchFamily="34" charset="0"/>
                        </a:rPr>
                        <a:t>R'000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88052681"/>
                  </a:ext>
                </a:extLst>
              </a:tr>
              <a:tr h="226497">
                <a:tc>
                  <a:txBody>
                    <a:bodyPr/>
                    <a:lstStyle/>
                    <a:p>
                      <a:pPr algn="l" rtl="0" fontAlgn="ctr"/>
                      <a:r>
                        <a:rPr lang="en-US" sz="1100" b="1" i="0" u="none" strike="noStrike" dirty="0">
                          <a:solidFill>
                            <a:srgbClr val="000000"/>
                          </a:solidFill>
                          <a:effectLst/>
                          <a:latin typeface="Calibri" panose="020F0502020204030204" pitchFamily="34" charset="0"/>
                        </a:rPr>
                        <a:t>Eastern Cape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 1 491 219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  270 494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 1 761 713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1 408 127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1 026 389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dirty="0">
                          <a:solidFill>
                            <a:srgbClr val="000000"/>
                          </a:solidFill>
                          <a:effectLst/>
                          <a:latin typeface="Calibri" panose="020F0502020204030204" pitchFamily="34" charset="0"/>
                          <a:cs typeface="Calibri" panose="020F0502020204030204" pitchFamily="34" charset="0"/>
                        </a:rPr>
                        <a:t>381 738</a:t>
                      </a:r>
                      <a:endParaRPr lang="en-ZA"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457200" rtl="0" eaLnBrk="1" fontAlgn="b" latinLnBrk="0" hangingPunct="1"/>
                      <a:r>
                        <a:rPr lang="en-ZA" sz="1100" b="0" i="0" u="none" strike="noStrike" kern="1200" dirty="0">
                          <a:solidFill>
                            <a:srgbClr val="000000"/>
                          </a:solidFill>
                          <a:effectLst/>
                          <a:latin typeface="Calibri" panose="020F0502020204030204" pitchFamily="34" charset="0"/>
                          <a:ea typeface="+mn-ea"/>
                          <a:cs typeface="Calibri" panose="020F0502020204030204" pitchFamily="34" charset="0"/>
                        </a:rPr>
                        <a:t>      735 324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panose="020F0502020204030204" pitchFamily="34" charset="0"/>
                        </a:rPr>
                        <a:t>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US" sz="1100" b="0" i="0" u="none" strike="noStrike" dirty="0">
                          <a:solidFill>
                            <a:srgbClr val="000000"/>
                          </a:solidFill>
                          <a:effectLst/>
                          <a:latin typeface="Calibri" panose="020F0502020204030204" pitchFamily="34" charset="0"/>
                        </a:rPr>
                        <a:t>42%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4350161"/>
                  </a:ext>
                </a:extLst>
              </a:tr>
              <a:tr h="144016">
                <a:tc>
                  <a:txBody>
                    <a:bodyPr/>
                    <a:lstStyle/>
                    <a:p>
                      <a:pPr algn="l" rtl="0" fontAlgn="ctr"/>
                      <a:r>
                        <a:rPr lang="en-US" sz="1100" b="1" i="0" u="none" strike="noStrike">
                          <a:solidFill>
                            <a:srgbClr val="000000"/>
                          </a:solidFill>
                          <a:effectLst/>
                          <a:latin typeface="Calibri" panose="020F0502020204030204" pitchFamily="34" charset="0"/>
                        </a:rPr>
                        <a:t>Free State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786 254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22 036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  808 290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521 127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   454 909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cs typeface="Calibri" panose="020F0502020204030204" pitchFamily="34" charset="0"/>
                        </a:rPr>
                        <a:t>66 218</a:t>
                      </a:r>
                      <a:endParaRPr lang="en-ZA"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457200" rtl="0" eaLnBrk="1" fontAlgn="b" latinLnBrk="0" hangingPunct="1"/>
                      <a:r>
                        <a:rPr lang="en-ZA" sz="1100" b="0" i="0" u="none" strike="noStrike" kern="1200" dirty="0">
                          <a:solidFill>
                            <a:srgbClr val="000000"/>
                          </a:solidFill>
                          <a:effectLst/>
                          <a:latin typeface="Calibri" panose="020F0502020204030204" pitchFamily="34" charset="0"/>
                          <a:ea typeface="+mn-ea"/>
                          <a:cs typeface="Calibri" panose="020F0502020204030204" pitchFamily="34" charset="0"/>
                        </a:rPr>
                        <a:t>      353 381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US" sz="1100" b="0" i="0" u="none" strike="noStrike" dirty="0">
                          <a:solidFill>
                            <a:srgbClr val="000000"/>
                          </a:solidFill>
                          <a:effectLst/>
                          <a:latin typeface="Calibri" panose="020F0502020204030204" pitchFamily="34" charset="0"/>
                        </a:rPr>
                        <a:t>44%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63102302"/>
                  </a:ext>
                </a:extLst>
              </a:tr>
              <a:tr h="167635">
                <a:tc>
                  <a:txBody>
                    <a:bodyPr/>
                    <a:lstStyle/>
                    <a:p>
                      <a:pPr algn="l" rtl="0" fontAlgn="ctr"/>
                      <a:r>
                        <a:rPr lang="en-US" sz="1100" b="1" i="0" u="none" strike="noStrike">
                          <a:solidFill>
                            <a:srgbClr val="000000"/>
                          </a:solidFill>
                          <a:effectLst/>
                          <a:latin typeface="Calibri" panose="020F0502020204030204" pitchFamily="34" charset="0"/>
                        </a:rPr>
                        <a:t>Gauteng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 3 824 974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  60 278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3 885 252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3 091 735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2 486 152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cs typeface="Calibri" panose="020F0502020204030204" pitchFamily="34" charset="0"/>
                        </a:rPr>
                        <a:t>605 583</a:t>
                      </a:r>
                      <a:endParaRPr lang="en-ZA"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457200" rtl="0" eaLnBrk="1" fontAlgn="b" latinLnBrk="0" hangingPunct="1"/>
                      <a:r>
                        <a:rPr lang="en-ZA" sz="1100" b="0" i="0" u="none" strike="noStrike" kern="1200" dirty="0">
                          <a:solidFill>
                            <a:srgbClr val="000000"/>
                          </a:solidFill>
                          <a:effectLst/>
                          <a:latin typeface="Calibri" panose="020F0502020204030204" pitchFamily="34" charset="0"/>
                          <a:ea typeface="+mn-ea"/>
                          <a:cs typeface="Calibri" panose="020F0502020204030204" pitchFamily="34" charset="0"/>
                        </a:rPr>
                        <a:t>    1 399 100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US" sz="1100" b="0" i="0" u="none" strike="noStrike" dirty="0">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0533200"/>
                  </a:ext>
                </a:extLst>
              </a:tr>
              <a:tr h="191254">
                <a:tc>
                  <a:txBody>
                    <a:bodyPr/>
                    <a:lstStyle/>
                    <a:p>
                      <a:pPr algn="l" rtl="0" fontAlgn="ctr"/>
                      <a:r>
                        <a:rPr lang="en-US" sz="1100" b="1" i="0" u="none" strike="noStrike">
                          <a:solidFill>
                            <a:srgbClr val="000000"/>
                          </a:solidFill>
                          <a:effectLst/>
                          <a:latin typeface="Calibri" panose="020F0502020204030204" pitchFamily="34" charset="0"/>
                        </a:rPr>
                        <a:t>KwaZulu-Natal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 2 455 021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2 455 021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 1 869 691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1 748 607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cs typeface="Calibri" panose="020F0502020204030204" pitchFamily="34" charset="0"/>
                        </a:rPr>
                        <a:t>121 084</a:t>
                      </a:r>
                      <a:endParaRPr lang="en-ZA"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457200" rtl="0" eaLnBrk="1" fontAlgn="b" latinLnBrk="0" hangingPunct="1"/>
                      <a:r>
                        <a:rPr lang="en-ZA" sz="1100" b="0" i="0" u="none" strike="noStrike" kern="1200" dirty="0">
                          <a:solidFill>
                            <a:srgbClr val="000000"/>
                          </a:solidFill>
                          <a:effectLst/>
                          <a:latin typeface="Calibri" panose="020F0502020204030204" pitchFamily="34" charset="0"/>
                          <a:ea typeface="+mn-ea"/>
                          <a:cs typeface="Calibri" panose="020F0502020204030204" pitchFamily="34" charset="0"/>
                        </a:rPr>
                        <a:t>      706 414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US" sz="1100" b="0" i="0" u="none" strike="noStrike" dirty="0">
                          <a:solidFill>
                            <a:srgbClr val="000000"/>
                          </a:solidFill>
                          <a:effectLst/>
                          <a:latin typeface="Calibri" panose="020F0502020204030204" pitchFamily="34" charset="0"/>
                        </a:rPr>
                        <a:t>29%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5305700"/>
                  </a:ext>
                </a:extLst>
              </a:tr>
              <a:tr h="142865">
                <a:tc>
                  <a:txBody>
                    <a:bodyPr/>
                    <a:lstStyle/>
                    <a:p>
                      <a:pPr algn="l" rtl="0" fontAlgn="ctr"/>
                      <a:r>
                        <a:rPr lang="en-US" sz="1100" b="1" i="0" u="none" strike="noStrike">
                          <a:solidFill>
                            <a:srgbClr val="000000"/>
                          </a:solidFill>
                          <a:effectLst/>
                          <a:latin typeface="Calibri" panose="020F0502020204030204" pitchFamily="34" charset="0"/>
                        </a:rPr>
                        <a:t>Limpopo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877 072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877 072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    727 189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459 299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cs typeface="Calibri" panose="020F0502020204030204" pitchFamily="34" charset="0"/>
                        </a:rPr>
                        <a:t>267 890</a:t>
                      </a:r>
                      <a:endParaRPr lang="en-ZA"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457200" rtl="0" eaLnBrk="1" fontAlgn="b" latinLnBrk="0" hangingPunct="1"/>
                      <a:r>
                        <a:rPr lang="en-ZA" sz="1100" b="0" i="0" u="none" strike="noStrike" kern="1200" dirty="0">
                          <a:solidFill>
                            <a:srgbClr val="000000"/>
                          </a:solidFill>
                          <a:effectLst/>
                          <a:latin typeface="Calibri" panose="020F0502020204030204" pitchFamily="34" charset="0"/>
                          <a:ea typeface="+mn-ea"/>
                          <a:cs typeface="Calibri" panose="020F0502020204030204" pitchFamily="34" charset="0"/>
                        </a:rPr>
                        <a:t>     417 773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US"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87862820"/>
                  </a:ext>
                </a:extLst>
              </a:tr>
              <a:tr h="94476">
                <a:tc>
                  <a:txBody>
                    <a:bodyPr/>
                    <a:lstStyle/>
                    <a:p>
                      <a:pPr algn="l" rtl="0" fontAlgn="ctr"/>
                      <a:r>
                        <a:rPr lang="en-US" sz="1100" b="1" i="0" u="none" strike="noStrike" dirty="0">
                          <a:solidFill>
                            <a:srgbClr val="000000"/>
                          </a:solidFill>
                          <a:effectLst/>
                          <a:latin typeface="Calibri" panose="020F0502020204030204" pitchFamily="34" charset="0"/>
                        </a:rPr>
                        <a:t>Mpumalanga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893 960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  893 960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    662 730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735 398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cs typeface="Calibri" panose="020F0502020204030204" pitchFamily="34" charset="0"/>
                        </a:rPr>
                        <a:t>(72 668)</a:t>
                      </a:r>
                      <a:endParaRPr lang="en-ZA"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457200" rtl="0" eaLnBrk="1" fontAlgn="b" latinLnBrk="0" hangingPunct="1"/>
                      <a:r>
                        <a:rPr lang="en-ZA" sz="1100" b="0" i="0" u="none" strike="noStrike" kern="1200" dirty="0">
                          <a:solidFill>
                            <a:srgbClr val="000000"/>
                          </a:solidFill>
                          <a:effectLst/>
                          <a:latin typeface="Calibri" panose="020F0502020204030204" pitchFamily="34" charset="0"/>
                          <a:ea typeface="+mn-ea"/>
                          <a:cs typeface="Calibri" panose="020F0502020204030204" pitchFamily="34" charset="0"/>
                        </a:rPr>
                        <a:t>     158 562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panose="020F050202020403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US"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05703934"/>
                  </a:ext>
                </a:extLst>
              </a:tr>
              <a:tr h="46087">
                <a:tc>
                  <a:txBody>
                    <a:bodyPr/>
                    <a:lstStyle/>
                    <a:p>
                      <a:pPr algn="l" rtl="0" fontAlgn="ctr"/>
                      <a:r>
                        <a:rPr lang="en-US" sz="1100" b="1" i="0" u="none" strike="noStrike">
                          <a:solidFill>
                            <a:srgbClr val="000000"/>
                          </a:solidFill>
                          <a:effectLst/>
                          <a:latin typeface="Calibri" panose="020F0502020204030204" pitchFamily="34" charset="0"/>
                        </a:rPr>
                        <a:t>Northern Cape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264 528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109 576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374 104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    313 567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269 200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cs typeface="Calibri" panose="020F0502020204030204" pitchFamily="34" charset="0"/>
                        </a:rPr>
                        <a:t>44 367</a:t>
                      </a:r>
                      <a:endParaRPr lang="en-ZA"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457200" rtl="0" eaLnBrk="1" fontAlgn="b" latinLnBrk="0" hangingPunct="1"/>
                      <a:r>
                        <a:rPr lang="en-ZA" sz="1100" b="0" i="0" u="none" strike="noStrike" kern="1200" dirty="0">
                          <a:solidFill>
                            <a:srgbClr val="000000"/>
                          </a:solidFill>
                          <a:effectLst/>
                          <a:latin typeface="Calibri" panose="020F0502020204030204" pitchFamily="34" charset="0"/>
                          <a:ea typeface="+mn-ea"/>
                          <a:cs typeface="Calibri" panose="020F0502020204030204" pitchFamily="34" charset="0"/>
                        </a:rPr>
                        <a:t>     104 904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en-US" sz="1100" b="0" i="0" u="none" strike="noStrike" dirty="0">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06448242"/>
                  </a:ext>
                </a:extLst>
              </a:tr>
              <a:tr h="69706">
                <a:tc>
                  <a:txBody>
                    <a:bodyPr/>
                    <a:lstStyle/>
                    <a:p>
                      <a:pPr algn="l" rtl="0" fontAlgn="ctr"/>
                      <a:r>
                        <a:rPr lang="en-US" sz="1100" b="1" i="0" u="none" strike="noStrike">
                          <a:solidFill>
                            <a:srgbClr val="000000"/>
                          </a:solidFill>
                          <a:effectLst/>
                          <a:latin typeface="Calibri" panose="020F0502020204030204" pitchFamily="34" charset="0"/>
                        </a:rPr>
                        <a:t>North West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1 234 648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42 677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 1 277 325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    790 137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846 529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cs typeface="Calibri" panose="020F0502020204030204" pitchFamily="34" charset="0"/>
                        </a:rPr>
                        <a:t>(56 392)</a:t>
                      </a:r>
                      <a:endParaRPr lang="en-ZA"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457200" rtl="0" eaLnBrk="1" fontAlgn="b" latinLnBrk="0" hangingPunct="1"/>
                      <a:r>
                        <a:rPr lang="en-ZA" sz="1100" b="0" i="0" u="none" strike="noStrike" kern="1200" dirty="0">
                          <a:solidFill>
                            <a:srgbClr val="000000"/>
                          </a:solidFill>
                          <a:effectLst/>
                          <a:latin typeface="Calibri" panose="020F0502020204030204" pitchFamily="34" charset="0"/>
                          <a:ea typeface="+mn-ea"/>
                          <a:cs typeface="Calibri" panose="020F0502020204030204" pitchFamily="34" charset="0"/>
                        </a:rPr>
                        <a:t>     430 796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panose="020F0502020204030204" pitchFamily="34" charset="0"/>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panose="020F050202020403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US" sz="1100" b="0" i="0" u="none" strike="noStrike" dirty="0">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2564394"/>
                  </a:ext>
                </a:extLst>
              </a:tr>
              <a:tr h="153207">
                <a:tc>
                  <a:txBody>
                    <a:bodyPr/>
                    <a:lstStyle/>
                    <a:p>
                      <a:pPr algn="l" rtl="0" fontAlgn="ctr"/>
                      <a:r>
                        <a:rPr lang="en-US" sz="1100" b="1" i="0" u="none" strike="noStrike">
                          <a:solidFill>
                            <a:srgbClr val="000000"/>
                          </a:solidFill>
                          <a:effectLst/>
                          <a:latin typeface="Calibri" panose="020F0502020204030204" pitchFamily="34" charset="0"/>
                        </a:rPr>
                        <a:t>Western Cape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1 575 285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1 575 285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 1 216 640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panose="020F0502020204030204" pitchFamily="34" charset="0"/>
                        </a:rPr>
                        <a:t>1 342 869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cs typeface="Calibri" panose="020F0502020204030204" pitchFamily="34" charset="0"/>
                        </a:rPr>
                        <a:t>(126 229)</a:t>
                      </a:r>
                      <a:endParaRPr lang="en-ZA"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457200" rtl="0" eaLnBrk="1" fontAlgn="b" latinLnBrk="0" hangingPunct="1"/>
                      <a:r>
                        <a:rPr lang="en-ZA" sz="1100" b="0" i="0" u="none" strike="noStrike" kern="1200" dirty="0">
                          <a:solidFill>
                            <a:srgbClr val="000000"/>
                          </a:solidFill>
                          <a:effectLst/>
                          <a:latin typeface="Calibri" panose="020F0502020204030204" pitchFamily="34" charset="0"/>
                          <a:ea typeface="+mn-ea"/>
                          <a:cs typeface="Calibri" panose="020F0502020204030204" pitchFamily="34" charset="0"/>
                        </a:rPr>
                        <a:t>     232 416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US" sz="1100" b="0" i="0" u="none" strike="noStrike" dirty="0">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6721349"/>
                  </a:ext>
                </a:extLst>
              </a:tr>
              <a:tr h="0">
                <a:tc>
                  <a:txBody>
                    <a:bodyPr/>
                    <a:lstStyle/>
                    <a:p>
                      <a:pPr algn="l" rtl="0" fontAlgn="ctr"/>
                      <a:r>
                        <a:rPr lang="en-US" sz="1100" b="1" i="0" u="none" strike="noStrike">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1" i="0" u="none" strike="noStrike">
                          <a:solidFill>
                            <a:srgbClr val="000000"/>
                          </a:solidFill>
                          <a:effectLst/>
                          <a:latin typeface="Calibri" panose="020F0502020204030204" pitchFamily="34" charset="0"/>
                        </a:rPr>
                        <a:t> 13 402 961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100" b="1" i="0" u="none" strike="noStrike">
                          <a:solidFill>
                            <a:srgbClr val="000000"/>
                          </a:solidFill>
                          <a:effectLst/>
                          <a:latin typeface="Calibri" panose="020F0502020204030204" pitchFamily="34" charset="0"/>
                        </a:rPr>
                        <a:t>  505 061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100" b="1" i="0" u="none" strike="noStrike" dirty="0">
                          <a:solidFill>
                            <a:srgbClr val="000000"/>
                          </a:solidFill>
                          <a:effectLst/>
                          <a:latin typeface="Calibri" panose="020F0502020204030204" pitchFamily="34" charset="0"/>
                        </a:rPr>
                        <a:t> 13 908 022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r" fontAlgn="b"/>
                      <a:r>
                        <a:rPr lang="en-ZA" sz="1100" b="0" i="0" u="none" strike="noStrike" dirty="0">
                          <a:solidFill>
                            <a:srgbClr val="000000"/>
                          </a:solidFill>
                          <a:effectLst/>
                          <a:latin typeface="Calibri" panose="020F0502020204030204" pitchFamily="34" charset="0"/>
                        </a:rPr>
                        <a:t>10 600  943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fontAlgn="ctr"/>
                      <a:r>
                        <a:rPr lang="en-ZA" sz="1100" b="1" i="0" u="none" strike="noStrike" dirty="0">
                          <a:solidFill>
                            <a:srgbClr val="000000"/>
                          </a:solidFill>
                          <a:effectLst/>
                          <a:latin typeface="Calibri" panose="020F0502020204030204" pitchFamily="34" charset="0"/>
                        </a:rPr>
                        <a:t>9 369 352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fontAlgn="ctr"/>
                      <a:r>
                        <a:rPr lang="en-ZA" sz="1100" b="1" i="0" u="none" strike="noStrike" dirty="0">
                          <a:solidFill>
                            <a:srgbClr val="000000"/>
                          </a:solidFill>
                          <a:effectLst/>
                          <a:latin typeface="Calibri" panose="020F0502020204030204" pitchFamily="34" charset="0"/>
                          <a:cs typeface="Calibri" panose="020F0502020204030204" pitchFamily="34" charset="0"/>
                        </a:rPr>
                        <a:t> 1 231 591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ZA" sz="1100" b="1" i="0" u="none" strike="noStrike" dirty="0">
                          <a:solidFill>
                            <a:srgbClr val="000000"/>
                          </a:solidFill>
                          <a:effectLst/>
                          <a:latin typeface="Calibri" panose="020F0502020204030204" pitchFamily="34" charset="0"/>
                          <a:cs typeface="Calibri" panose="020F0502020204030204" pitchFamily="34" charset="0"/>
                        </a:rPr>
                        <a:t>4 538 670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r" rtl="0" fontAlgn="b"/>
                      <a:r>
                        <a:rPr lang="en-US" sz="1100" b="1" i="0" u="none" strike="noStrike">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sz="1100" b="1" i="0" u="none" strike="noStrike">
                          <a:solidFill>
                            <a:srgbClr val="000000"/>
                          </a:solidFill>
                          <a:effectLst/>
                          <a:latin typeface="Calibri" panose="020F050202020403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en-US" sz="1100" b="1" i="0" u="none" strike="noStrike" dirty="0">
                          <a:solidFill>
                            <a:srgbClr val="000000"/>
                          </a:solidFill>
                          <a:effectLst/>
                          <a:latin typeface="Calibri" panose="020F0502020204030204" pitchFamily="34" charset="0"/>
                        </a:rPr>
                        <a:t>33%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562735278"/>
                  </a:ext>
                </a:extLst>
              </a:tr>
              <a:tr h="1342365">
                <a:tc gridSpan="11">
                  <a:txBody>
                    <a:bodyPr/>
                    <a:lstStyle/>
                    <a:p>
                      <a:pPr marL="171450" indent="-171450" algn="just" rtl="0" fontAlgn="ctr">
                        <a:buFont typeface="Arial" pitchFamily="34" charset="0"/>
                        <a:buChar char="•"/>
                      </a:pPr>
                      <a:r>
                        <a:rPr lang="en-US" sz="1600" b="1" i="0" u="none" strike="noStrike" dirty="0" smtClean="0">
                          <a:solidFill>
                            <a:srgbClr val="000000"/>
                          </a:solidFill>
                          <a:effectLst/>
                          <a:latin typeface="Calibri" panose="020F0502020204030204" pitchFamily="34" charset="0"/>
                        </a:rPr>
                        <a:t>As at 31 December 2021:</a:t>
                      </a:r>
                    </a:p>
                    <a:p>
                      <a:pPr marL="171450" indent="-171450" algn="just" rtl="0" fontAlgn="ctr">
                        <a:buFont typeface="Arial" pitchFamily="34" charset="0"/>
                        <a:buChar char="•"/>
                      </a:pPr>
                      <a:r>
                        <a:rPr lang="en-US" sz="1600" b="0" i="0" u="none" strike="noStrike" baseline="0" dirty="0" smtClean="0">
                          <a:solidFill>
                            <a:srgbClr val="000000"/>
                          </a:solidFill>
                          <a:effectLst/>
                          <a:latin typeface="Calibri" panose="020F0502020204030204" pitchFamily="34" charset="0"/>
                        </a:rPr>
                        <a:t>Two </a:t>
                      </a:r>
                      <a:r>
                        <a:rPr lang="en-US" sz="1600" b="0" i="0" u="none" strike="noStrike" baseline="0" dirty="0">
                          <a:solidFill>
                            <a:srgbClr val="000000"/>
                          </a:solidFill>
                          <a:effectLst/>
                          <a:latin typeface="Calibri" panose="020F0502020204030204" pitchFamily="34" charset="0"/>
                        </a:rPr>
                        <a:t>Provinces </a:t>
                      </a:r>
                      <a:r>
                        <a:rPr lang="en-US" sz="1600" b="0" i="0" u="none" strike="noStrike" baseline="0" dirty="0" smtClean="0">
                          <a:solidFill>
                            <a:srgbClr val="000000"/>
                          </a:solidFill>
                          <a:effectLst/>
                          <a:latin typeface="Calibri" panose="020F0502020204030204" pitchFamily="34" charset="0"/>
                        </a:rPr>
                        <a:t>(MP and WC) had spent above </a:t>
                      </a:r>
                      <a:r>
                        <a:rPr lang="en-US" sz="1600" b="0" i="0" u="none" strike="noStrike" baseline="0" dirty="0">
                          <a:solidFill>
                            <a:srgbClr val="000000"/>
                          </a:solidFill>
                          <a:effectLst/>
                          <a:latin typeface="Calibri" panose="020F0502020204030204" pitchFamily="34" charset="0"/>
                        </a:rPr>
                        <a:t>80% of </a:t>
                      </a:r>
                      <a:r>
                        <a:rPr lang="en-US" sz="1600" b="0" i="0" u="none" strike="noStrike" baseline="0" dirty="0" smtClean="0">
                          <a:solidFill>
                            <a:srgbClr val="000000"/>
                          </a:solidFill>
                          <a:effectLst/>
                          <a:latin typeface="Calibri" panose="020F0502020204030204" pitchFamily="34" charset="0"/>
                        </a:rPr>
                        <a:t>their </a:t>
                      </a:r>
                      <a:r>
                        <a:rPr lang="en-US" sz="1600" b="0" i="0" u="none" strike="noStrike" baseline="0" dirty="0">
                          <a:solidFill>
                            <a:srgbClr val="000000"/>
                          </a:solidFill>
                          <a:effectLst/>
                          <a:latin typeface="Calibri" panose="020F0502020204030204" pitchFamily="34" charset="0"/>
                        </a:rPr>
                        <a:t>annual allocations, with probabilities to exhaust funding before the end of the financial </a:t>
                      </a:r>
                      <a:r>
                        <a:rPr lang="en-US" sz="1600" b="0" i="0" u="none" strike="noStrike" baseline="0" dirty="0" smtClean="0">
                          <a:solidFill>
                            <a:srgbClr val="000000"/>
                          </a:solidFill>
                          <a:effectLst/>
                          <a:latin typeface="Calibri" panose="020F0502020204030204" pitchFamily="34" charset="0"/>
                        </a:rPr>
                        <a:t>year;</a:t>
                      </a:r>
                    </a:p>
                    <a:p>
                      <a:pPr marL="171450" marR="0" indent="-171450" algn="just" defTabSz="457200" rtl="0" eaLnBrk="1" fontAlgn="ctr" latinLnBrk="0" hangingPunct="1">
                        <a:lnSpc>
                          <a:spcPct val="100000"/>
                        </a:lnSpc>
                        <a:spcBef>
                          <a:spcPts val="0"/>
                        </a:spcBef>
                        <a:spcAft>
                          <a:spcPts val="0"/>
                        </a:spcAft>
                        <a:buClrTx/>
                        <a:buSzTx/>
                        <a:buFont typeface="Arial" pitchFamily="34" charset="0"/>
                        <a:buChar char="•"/>
                        <a:tabLst/>
                        <a:defRPr/>
                      </a:pPr>
                      <a:r>
                        <a:rPr lang="en-US" sz="1600" b="0" i="0" u="none" strike="noStrike" dirty="0" smtClean="0">
                          <a:solidFill>
                            <a:srgbClr val="000000"/>
                          </a:solidFill>
                          <a:effectLst/>
                          <a:latin typeface="Calibri" panose="020F0502020204030204" pitchFamily="34" charset="0"/>
                        </a:rPr>
                        <a:t>Three</a:t>
                      </a:r>
                      <a:r>
                        <a:rPr lang="en-US" sz="1600" b="0" i="0" u="none" strike="noStrike" baseline="0" dirty="0" smtClean="0">
                          <a:solidFill>
                            <a:srgbClr val="000000"/>
                          </a:solidFill>
                          <a:effectLst/>
                          <a:latin typeface="Calibri" panose="020F0502020204030204" pitchFamily="34" charset="0"/>
                        </a:rPr>
                        <a:t> Provinces (EC, FS and LP) spent below 60% of their total allocations, at a risk of inability to fully spend their allocations by the end of the financial year;</a:t>
                      </a:r>
                    </a:p>
                    <a:p>
                      <a:pPr marL="171450" indent="-171450" algn="just" rtl="0" fontAlgn="ctr">
                        <a:buFont typeface="Arial" pitchFamily="34" charset="0"/>
                        <a:buChar char="•"/>
                      </a:pPr>
                      <a:r>
                        <a:rPr lang="en-US" sz="1600" b="0" i="0" u="none" strike="noStrike" baseline="0" dirty="0" smtClean="0">
                          <a:solidFill>
                            <a:srgbClr val="000000"/>
                          </a:solidFill>
                          <a:effectLst/>
                          <a:latin typeface="Calibri" panose="020F0502020204030204" pitchFamily="34" charset="0"/>
                        </a:rPr>
                        <a:t>NW’s reported expenditure includes transfers made to other organs of state. NW is yet </a:t>
                      </a:r>
                      <a:r>
                        <a:rPr lang="en-US" sz="1600" b="0" i="0" u="none" strike="noStrike" baseline="0" dirty="0">
                          <a:solidFill>
                            <a:srgbClr val="000000"/>
                          </a:solidFill>
                          <a:effectLst/>
                          <a:latin typeface="Calibri" panose="020F0502020204030204" pitchFamily="34" charset="0"/>
                        </a:rPr>
                        <a:t>to submit </a:t>
                      </a:r>
                      <a:r>
                        <a:rPr lang="en-US" sz="1600" b="0" i="0" u="none" strike="noStrike" baseline="0" dirty="0" smtClean="0">
                          <a:solidFill>
                            <a:srgbClr val="000000"/>
                          </a:solidFill>
                          <a:effectLst/>
                          <a:latin typeface="Calibri" panose="020F0502020204030204" pitchFamily="34" charset="0"/>
                        </a:rPr>
                        <a:t>Protocol </a:t>
                      </a:r>
                      <a:r>
                        <a:rPr lang="en-US" sz="1600" b="0" i="0" u="none" strike="noStrike" baseline="0" dirty="0">
                          <a:solidFill>
                            <a:srgbClr val="000000"/>
                          </a:solidFill>
                          <a:effectLst/>
                          <a:latin typeface="Calibri" panose="020F0502020204030204" pitchFamily="34" charset="0"/>
                        </a:rPr>
                        <a:t>Agreements on </a:t>
                      </a:r>
                      <a:r>
                        <a:rPr lang="en-US" sz="1600" b="0" i="0" u="none" strike="noStrike" baseline="0" dirty="0" smtClean="0">
                          <a:solidFill>
                            <a:srgbClr val="000000"/>
                          </a:solidFill>
                          <a:effectLst/>
                          <a:latin typeface="Calibri" panose="020F0502020204030204" pitchFamily="34" charset="0"/>
                        </a:rPr>
                        <a:t>these transferred </a:t>
                      </a:r>
                      <a:r>
                        <a:rPr lang="en-US" sz="1600" b="0" i="0" u="none" strike="noStrike" baseline="0" dirty="0">
                          <a:solidFill>
                            <a:srgbClr val="000000"/>
                          </a:solidFill>
                          <a:effectLst/>
                          <a:latin typeface="Calibri" panose="020F0502020204030204" pitchFamily="34" charset="0"/>
                        </a:rPr>
                        <a:t>funds and expenditure </a:t>
                      </a:r>
                      <a:r>
                        <a:rPr lang="en-US" sz="1600" b="0" i="0" u="none" strike="noStrike" baseline="0" dirty="0" smtClean="0">
                          <a:solidFill>
                            <a:srgbClr val="000000"/>
                          </a:solidFill>
                          <a:effectLst/>
                          <a:latin typeface="Calibri" panose="020F0502020204030204" pitchFamily="34" charset="0"/>
                        </a:rPr>
                        <a:t>thereof. Furthermore, the NW December tranche was withheld due to non-compliance. Despite these, NW expenditure is still low.</a:t>
                      </a:r>
                    </a:p>
                    <a:p>
                      <a:pPr marL="171450" indent="-171450" algn="just" rtl="0" fontAlgn="ctr">
                        <a:buFont typeface="Arial" pitchFamily="34" charset="0"/>
                        <a:buChar char="•"/>
                      </a:pPr>
                      <a:r>
                        <a:rPr lang="en-US" sz="1600" b="0" i="0" u="none" strike="noStrike" baseline="0" dirty="0" smtClean="0">
                          <a:solidFill>
                            <a:srgbClr val="000000"/>
                          </a:solidFill>
                          <a:effectLst/>
                          <a:latin typeface="Calibri" panose="020F0502020204030204" pitchFamily="34" charset="0"/>
                        </a:rPr>
                        <a:t>Provinces submitted various reasons for the under-spending.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r" fontAlgn="b"/>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pPr algn="r" fontAlgn="b"/>
                      <a:endParaRPr lang="en-US"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pPr algn="r" fontAlgn="b"/>
                      <a:endParaRPr lang="en-US"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pPr algn="r" fontAlgn="b"/>
                      <a:endParaRPr lang="en-US"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pPr algn="r" fontAlgn="b"/>
                      <a:endParaRPr lang="en-US"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pPr algn="r" fontAlgn="b"/>
                      <a:endParaRPr lang="en-US"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gn="r" fontAlgn="b"/>
                      <a:endParaRPr lang="en-US"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pPr algn="r" rtl="0" fontAlgn="b"/>
                      <a:endParaRPr lang="en-US"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gn="r" rtl="0" fontAlgn="b"/>
                      <a:endParaRPr lang="en-US"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pPr algn="r" rtl="0" fontAlgn="b"/>
                      <a:endParaRPr lang="en-US"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2822438197"/>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marL="0" marR="0" lvl="0" indent="0" algn="r" defTabSz="342900" rtl="0" eaLnBrk="1" fontAlgn="base" latinLnBrk="0" hangingPunct="1">
              <a:lnSpc>
                <a:spcPct val="100000"/>
              </a:lnSpc>
              <a:spcBef>
                <a:spcPct val="0"/>
              </a:spcBef>
              <a:spcAft>
                <a:spcPct val="0"/>
              </a:spcAft>
              <a:buClrTx/>
              <a:buSzTx/>
              <a:buFont typeface="Arial" panose="020B0604020202020204" pitchFamily="34" charset="0"/>
              <a:buNone/>
              <a:tabLst/>
              <a:defRPr/>
            </a:pPr>
            <a:fld id="{F2091E6A-1F47-43A9-9C33-6D13087527FC}" type="slidenum">
              <a:rPr kumimoji="0" lang="en-US" altLang="en-US" sz="6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r" defTabSz="342900" rtl="0" eaLnBrk="1" fontAlgn="base" latinLnBrk="0" hangingPunct="1">
                <a:lnSpc>
                  <a:spcPct val="100000"/>
                </a:lnSpc>
                <a:spcBef>
                  <a:spcPct val="0"/>
                </a:spcBef>
                <a:spcAft>
                  <a:spcPct val="0"/>
                </a:spcAft>
                <a:buClrTx/>
                <a:buSzTx/>
                <a:buFont typeface="Arial" panose="020B0604020202020204" pitchFamily="34" charset="0"/>
                <a:buNone/>
                <a:tabLst/>
                <a:defRPr/>
              </a:pPr>
              <a:t>41</a:t>
            </a:fld>
            <a:endParaRPr kumimoji="0" lang="en-US" altLang="en-US" sz="600" b="0"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6147" name="Footer Placeholder 4"/>
          <p:cNvSpPr>
            <a:spLocks noGrp="1"/>
          </p:cNvSpPr>
          <p:nvPr>
            <p:ph type="ftr" sz="quarter" idx="11"/>
          </p:nvPr>
        </p:nvSpPr>
        <p:spPr bwMode="auto">
          <a:xfrm>
            <a:off x="2043036" y="5949281"/>
            <a:ext cx="2816995" cy="2880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000" b="1" i="0" u="none" strike="noStrike" kern="1200" cap="none" spc="0" normalizeH="0" baseline="0" noProof="0" dirty="0">
                <a:ln>
                  <a:noFill/>
                </a:ln>
                <a:solidFill>
                  <a:srgbClr val="898989"/>
                </a:solidFill>
                <a:effectLst/>
                <a:uLnTx/>
                <a:uFillTx/>
                <a:latin typeface="Arial" charset="0"/>
                <a:ea typeface="ＭＳ Ｐゴシック" charset="0"/>
              </a:rPr>
              <a:t>ISUPG (Provinces) Performance - 31 Dec 2021 </a:t>
            </a:r>
            <a:endParaRPr kumimoji="0" lang="en-US" altLang="en-US" sz="1400" b="1"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pitchFamily="34" charset="-128"/>
            </a:endParaRPr>
          </a:p>
        </p:txBody>
      </p:sp>
      <p:sp>
        <p:nvSpPr>
          <p:cNvPr id="6148" name="Date Placeholder 5"/>
          <p:cNvSpPr>
            <a:spLocks noGrp="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marL="0" marR="0" lvl="0" indent="0" algn="l" defTabSz="342900" rtl="0" eaLnBrk="1" fontAlgn="base" latinLnBrk="0" hangingPunct="1">
              <a:lnSpc>
                <a:spcPct val="100000"/>
              </a:lnSpc>
              <a:spcBef>
                <a:spcPct val="0"/>
              </a:spcBef>
              <a:spcAft>
                <a:spcPct val="0"/>
              </a:spcAft>
              <a:buClrTx/>
              <a:buSzTx/>
              <a:buFont typeface="Arial" panose="020B0604020202020204" pitchFamily="34" charset="0"/>
              <a:buNone/>
              <a:tabLst/>
              <a:defRPr/>
            </a:pPr>
            <a:fld id="{CF30670F-405B-44BF-B152-D5E64CCCB96D}" type="datetime1">
              <a:rPr kumimoji="0" lang="en-US" altLang="en-US" sz="6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l" defTabSz="342900" rtl="0" eaLnBrk="1" fontAlgn="base" latinLnBrk="0" hangingPunct="1">
                <a:lnSpc>
                  <a:spcPct val="100000"/>
                </a:lnSpc>
                <a:spcBef>
                  <a:spcPct val="0"/>
                </a:spcBef>
                <a:spcAft>
                  <a:spcPct val="0"/>
                </a:spcAft>
                <a:buClrTx/>
                <a:buSzTx/>
                <a:buFont typeface="Arial" panose="020B0604020202020204" pitchFamily="34" charset="0"/>
                <a:buNone/>
                <a:tabLst/>
                <a:defRPr/>
              </a:pPr>
              <a:t>5/19/2022</a:t>
            </a:fld>
            <a:endParaRPr kumimoji="0" lang="en-US" altLang="en-US" sz="600" b="0"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8" name="Title 1"/>
          <p:cNvSpPr>
            <a:spLocks noGrp="1"/>
          </p:cNvSpPr>
          <p:nvPr>
            <p:ph type="title"/>
          </p:nvPr>
        </p:nvSpPr>
        <p:spPr>
          <a:xfrm>
            <a:off x="107505" y="16762"/>
            <a:ext cx="8846532" cy="747942"/>
          </a:xfrm>
          <a:gradFill rotWithShape="1">
            <a:gsLst>
              <a:gs pos="0">
                <a:srgbClr val="216331"/>
              </a:gs>
              <a:gs pos="100000">
                <a:srgbClr val="307C5B"/>
              </a:gs>
            </a:gsLst>
            <a:lin ang="0" scaled="1"/>
          </a:gradFill>
          <a:ln>
            <a:solidFill>
              <a:srgbClr val="307C5B"/>
            </a:solidFill>
            <a:miter lim="800000"/>
            <a:headEnd/>
            <a:tailEnd/>
          </a:ln>
        </p:spPr>
        <p:txBody>
          <a:bodyPr vert="horz" wrap="square" lIns="91440" tIns="45720" rIns="91440" bIns="45720" numCol="1" anchor="ctr" anchorCtr="0" compatLnSpc="1">
            <a:prstTxWarp prst="textNoShape">
              <a:avLst/>
            </a:prstTxWarp>
          </a:bodyPr>
          <a:lstStyle/>
          <a:p>
            <a:pPr defTabSz="685800" fontAlgn="auto">
              <a:spcBef>
                <a:spcPts val="0"/>
              </a:spcBef>
              <a:spcAft>
                <a:spcPts val="0"/>
              </a:spcAft>
            </a:pPr>
            <a:r>
              <a:rPr lang="en-US" sz="2100" b="1" kern="0" dirty="0">
                <a:solidFill>
                  <a:schemeClr val="bg2"/>
                </a:solidFill>
                <a:latin typeface="Calibri"/>
                <a:ea typeface="ＭＳ Ｐゴシック" panose="020B0600070205080204" pitchFamily="34" charset="-128"/>
                <a:cs typeface="ＭＳ Ｐゴシック" pitchFamily="-108" charset="-128"/>
              </a:rPr>
              <a:t>Informal Settlements Upgrading Partnership Grant </a:t>
            </a:r>
            <a:r>
              <a:rPr lang="en-US" sz="2100" b="1" kern="0" dirty="0" smtClean="0">
                <a:solidFill>
                  <a:schemeClr val="bg2"/>
                </a:solidFill>
                <a:latin typeface="Calibri"/>
                <a:ea typeface="ＭＳ Ｐゴシック" panose="020B0600070205080204" pitchFamily="34" charset="-128"/>
                <a:cs typeface="ＭＳ Ｐゴシック" pitchFamily="-108" charset="-128"/>
              </a:rPr>
              <a:t>(ISUPG)- Provinces </a:t>
            </a:r>
            <a:r>
              <a:rPr lang="en-US" sz="2100" b="1" kern="0" dirty="0">
                <a:solidFill>
                  <a:schemeClr val="bg2"/>
                </a:solidFill>
                <a:latin typeface="Calibri"/>
                <a:ea typeface="ＭＳ Ｐゴシック" panose="020B0600070205080204" pitchFamily="34" charset="-128"/>
                <a:cs typeface="ＭＳ Ｐゴシック" pitchFamily="-108" charset="-128"/>
              </a:rPr>
              <a:t>Expenditure Performance as at  31 December 2021</a:t>
            </a:r>
            <a:endParaRPr lang="en-ZA" sz="2100" b="1" kern="0" dirty="0">
              <a:solidFill>
                <a:schemeClr val="bg2"/>
              </a:solidFill>
              <a:latin typeface="Calibri"/>
              <a:ea typeface="ＭＳ Ｐゴシック" panose="020B0600070205080204" pitchFamily="34" charset="-128"/>
              <a:cs typeface="ＭＳ Ｐゴシック" pitchFamily="-108" charset="-128"/>
            </a:endParaRPr>
          </a:p>
        </p:txBody>
      </p:sp>
      <p:graphicFrame>
        <p:nvGraphicFramePr>
          <p:cNvPr id="6" name="Content Placeholder 5"/>
          <p:cNvGraphicFramePr>
            <a:graphicFrameLocks noGrp="1"/>
          </p:cNvGraphicFramePr>
          <p:nvPr>
            <p:ph idx="1"/>
            <p:extLst/>
          </p:nvPr>
        </p:nvGraphicFramePr>
        <p:xfrm>
          <a:off x="107505" y="836707"/>
          <a:ext cx="8846534" cy="3196248"/>
        </p:xfrm>
        <a:graphic>
          <a:graphicData uri="http://schemas.openxmlformats.org/drawingml/2006/table">
            <a:tbl>
              <a:tblPr/>
              <a:tblGrid>
                <a:gridCol w="1267151">
                  <a:extLst>
                    <a:ext uri="{9D8B030D-6E8A-4147-A177-3AD203B41FA5}">
                      <a16:colId xmlns:a16="http://schemas.microsoft.com/office/drawing/2014/main" xmlns="" val="20000"/>
                    </a:ext>
                  </a:extLst>
                </a:gridCol>
                <a:gridCol w="1188922">
                  <a:extLst>
                    <a:ext uri="{9D8B030D-6E8A-4147-A177-3AD203B41FA5}">
                      <a16:colId xmlns:a16="http://schemas.microsoft.com/office/drawing/2014/main" xmlns="" val="20001"/>
                    </a:ext>
                  </a:extLst>
                </a:gridCol>
                <a:gridCol w="1216334">
                  <a:extLst>
                    <a:ext uri="{9D8B030D-6E8A-4147-A177-3AD203B41FA5}">
                      <a16:colId xmlns:a16="http://schemas.microsoft.com/office/drawing/2014/main" xmlns="" val="20002"/>
                    </a:ext>
                  </a:extLst>
                </a:gridCol>
                <a:gridCol w="1012898">
                  <a:extLst>
                    <a:ext uri="{9D8B030D-6E8A-4147-A177-3AD203B41FA5}">
                      <a16:colId xmlns:a16="http://schemas.microsoft.com/office/drawing/2014/main" xmlns="" val="20003"/>
                    </a:ext>
                  </a:extLst>
                </a:gridCol>
                <a:gridCol w="966000">
                  <a:extLst>
                    <a:ext uri="{9D8B030D-6E8A-4147-A177-3AD203B41FA5}">
                      <a16:colId xmlns:a16="http://schemas.microsoft.com/office/drawing/2014/main" xmlns="" val="20004"/>
                    </a:ext>
                  </a:extLst>
                </a:gridCol>
                <a:gridCol w="1089703">
                  <a:extLst>
                    <a:ext uri="{9D8B030D-6E8A-4147-A177-3AD203B41FA5}">
                      <a16:colId xmlns:a16="http://schemas.microsoft.com/office/drawing/2014/main" xmlns="" val="20005"/>
                    </a:ext>
                  </a:extLst>
                </a:gridCol>
                <a:gridCol w="707390">
                  <a:extLst>
                    <a:ext uri="{9D8B030D-6E8A-4147-A177-3AD203B41FA5}">
                      <a16:colId xmlns:a16="http://schemas.microsoft.com/office/drawing/2014/main" xmlns="" val="20006"/>
                    </a:ext>
                  </a:extLst>
                </a:gridCol>
                <a:gridCol w="699068">
                  <a:extLst>
                    <a:ext uri="{9D8B030D-6E8A-4147-A177-3AD203B41FA5}">
                      <a16:colId xmlns:a16="http://schemas.microsoft.com/office/drawing/2014/main" xmlns="" val="20007"/>
                    </a:ext>
                  </a:extLst>
                </a:gridCol>
                <a:gridCol w="699068">
                  <a:extLst>
                    <a:ext uri="{9D8B030D-6E8A-4147-A177-3AD203B41FA5}">
                      <a16:colId xmlns:a16="http://schemas.microsoft.com/office/drawing/2014/main" xmlns="" val="20008"/>
                    </a:ext>
                  </a:extLst>
                </a:gridCol>
              </a:tblGrid>
              <a:tr h="198763">
                <a:tc rowSpan="3">
                  <a:txBody>
                    <a:bodyPr/>
                    <a:lstStyle/>
                    <a:p>
                      <a:pPr algn="ctr" rtl="0" fontAlgn="ctr"/>
                      <a:r>
                        <a:rPr lang="en-US" sz="1200" b="1" i="0" u="none" strike="noStrike" dirty="0">
                          <a:solidFill>
                            <a:srgbClr val="000000"/>
                          </a:solidFill>
                          <a:effectLst/>
                          <a:latin typeface="Calibri" panose="020F0502020204030204" pitchFamily="34" charset="0"/>
                          <a:cs typeface="Calibri" panose="020F0502020204030204" pitchFamily="34" charset="0"/>
                        </a:rPr>
                        <a:t>Provinces</a:t>
                      </a:r>
                    </a:p>
                  </a:txBody>
                  <a:tcPr marL="6154" marR="6154" marT="615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rtl="0" fontAlgn="ctr"/>
                      <a:r>
                        <a:rPr lang="en-US" sz="1200" b="1" i="0" u="none" strike="noStrike" dirty="0">
                          <a:solidFill>
                            <a:srgbClr val="000000"/>
                          </a:solidFill>
                          <a:effectLst/>
                          <a:latin typeface="Calibri" panose="020F0502020204030204" pitchFamily="34" charset="0"/>
                          <a:cs typeface="Calibri" panose="020F0502020204030204" pitchFamily="34" charset="0"/>
                        </a:rPr>
                        <a:t>Voted Funds</a:t>
                      </a:r>
                    </a:p>
                  </a:txBody>
                  <a:tcPr marL="6154" marR="6154" marT="6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gridSpan="7">
                  <a:txBody>
                    <a:bodyPr/>
                    <a:lstStyle/>
                    <a:p>
                      <a:pPr algn="ctr" rtl="0" fontAlgn="b"/>
                      <a:r>
                        <a:rPr lang="en-GB" sz="1200" b="1" i="0" u="none" strike="noStrike" dirty="0">
                          <a:solidFill>
                            <a:srgbClr val="000000"/>
                          </a:solidFill>
                          <a:effectLst/>
                          <a:latin typeface="Calibri" panose="020F0502020204030204" pitchFamily="34" charset="0"/>
                          <a:cs typeface="Calibri" panose="020F0502020204030204" pitchFamily="34" charset="0"/>
                        </a:rPr>
                        <a:t>Year to date (1 April 2021 – 31 December 2021</a:t>
                      </a:r>
                    </a:p>
                  </a:txBody>
                  <a:tcPr marL="6154" marR="6154" marT="6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75642">
                <a:tc vMerge="1">
                  <a:txBody>
                    <a:bodyPr/>
                    <a:lstStyle/>
                    <a:p>
                      <a:endParaRPr lang="en-US"/>
                    </a:p>
                  </a:txBody>
                  <a:tcPr/>
                </a:tc>
                <a:tc vMerge="1">
                  <a:txBody>
                    <a:bodyPr/>
                    <a:lstStyle/>
                    <a:p>
                      <a:endParaRPr lang="en-US"/>
                    </a:p>
                  </a:txBody>
                  <a:tcPr/>
                </a:tc>
                <a:tc>
                  <a:txBody>
                    <a:bodyPr/>
                    <a:lstStyle/>
                    <a:p>
                      <a:pPr algn="ctr" rtl="0" fontAlgn="ctr"/>
                      <a:r>
                        <a:rPr lang="en-US" sz="1200" b="1" i="0" u="none" strike="noStrike" dirty="0">
                          <a:solidFill>
                            <a:srgbClr val="000000"/>
                          </a:solidFill>
                          <a:effectLst/>
                          <a:latin typeface="Calibri" panose="020F0502020204030204" pitchFamily="34" charset="0"/>
                          <a:cs typeface="Calibri" panose="020F0502020204030204" pitchFamily="34" charset="0"/>
                        </a:rPr>
                        <a:t>Transferred Funds</a:t>
                      </a:r>
                    </a:p>
                  </a:txBody>
                  <a:tcPr marL="6154" marR="6154" marT="6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694"/>
                    </a:solidFill>
                  </a:tcPr>
                </a:tc>
                <a:tc>
                  <a:txBody>
                    <a:bodyPr/>
                    <a:lstStyle/>
                    <a:p>
                      <a:pPr algn="ctr" rtl="0" fontAlgn="ctr"/>
                      <a:r>
                        <a:rPr lang="en-US" sz="1200" b="1" i="0" u="none" strike="noStrike" dirty="0">
                          <a:solidFill>
                            <a:srgbClr val="000000"/>
                          </a:solidFill>
                          <a:effectLst/>
                          <a:latin typeface="Calibri" panose="020F0502020204030204" pitchFamily="34" charset="0"/>
                          <a:cs typeface="Calibri" panose="020F0502020204030204" pitchFamily="34" charset="0"/>
                        </a:rPr>
                        <a:t>Spent by Provinces</a:t>
                      </a:r>
                    </a:p>
                  </a:txBody>
                  <a:tcPr marL="6154" marR="6154" marT="6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200" b="1" i="0" u="none" strike="noStrike" dirty="0">
                          <a:solidFill>
                            <a:srgbClr val="000000"/>
                          </a:solidFill>
                          <a:effectLst/>
                          <a:latin typeface="Calibri" panose="020F0502020204030204" pitchFamily="34" charset="0"/>
                          <a:cs typeface="Calibri" panose="020F0502020204030204" pitchFamily="34" charset="0"/>
                        </a:rPr>
                        <a:t>Unspent against Transferred Funds </a:t>
                      </a:r>
                    </a:p>
                  </a:txBody>
                  <a:tcPr marL="6154" marR="6154" marT="6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1DA"/>
                    </a:solidFill>
                  </a:tcPr>
                </a:tc>
                <a:tc>
                  <a:txBody>
                    <a:bodyPr/>
                    <a:lstStyle/>
                    <a:p>
                      <a:pPr algn="ctr" rtl="0" fontAlgn="t"/>
                      <a:r>
                        <a:rPr lang="en-US" sz="1200" b="1" i="0" u="none" strike="noStrike" dirty="0">
                          <a:solidFill>
                            <a:srgbClr val="000000"/>
                          </a:solidFill>
                          <a:effectLst/>
                          <a:latin typeface="Calibri" panose="020F0502020204030204" pitchFamily="34" charset="0"/>
                          <a:cs typeface="Calibri" panose="020F0502020204030204" pitchFamily="34" charset="0"/>
                        </a:rPr>
                        <a:t>Unspent Against Voted Funds</a:t>
                      </a:r>
                    </a:p>
                  </a:txBody>
                  <a:tcPr marL="6154" marR="6154" marT="6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69B"/>
                    </a:solidFill>
                  </a:tcPr>
                </a:tc>
                <a:tc rowSpan="2">
                  <a:txBody>
                    <a:bodyPr/>
                    <a:lstStyle/>
                    <a:p>
                      <a:pPr algn="ctr" rtl="0" fontAlgn="ctr"/>
                      <a:r>
                        <a:rPr lang="en-US" sz="1200" b="1" i="0" u="none" strike="noStrike" dirty="0">
                          <a:solidFill>
                            <a:srgbClr val="000000"/>
                          </a:solidFill>
                          <a:effectLst/>
                          <a:latin typeface="Calibri" panose="020F0502020204030204" pitchFamily="34" charset="0"/>
                          <a:cs typeface="Calibri" panose="020F0502020204030204" pitchFamily="34" charset="0"/>
                        </a:rPr>
                        <a:t>% Spent against Transferred Funds</a:t>
                      </a:r>
                    </a:p>
                  </a:txBody>
                  <a:tcPr marL="6154" marR="6154" marT="6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rtl="0" fontAlgn="ctr"/>
                      <a:r>
                        <a:rPr lang="en-US" sz="1200" b="1" i="0" u="none" strike="noStrike" dirty="0">
                          <a:solidFill>
                            <a:srgbClr val="000000"/>
                          </a:solidFill>
                          <a:effectLst/>
                          <a:latin typeface="Calibri" panose="020F0502020204030204" pitchFamily="34" charset="0"/>
                          <a:cs typeface="Calibri" panose="020F0502020204030204" pitchFamily="34" charset="0"/>
                        </a:rPr>
                        <a:t>% Spent against Voted Funds</a:t>
                      </a:r>
                    </a:p>
                  </a:txBody>
                  <a:tcPr marL="6154" marR="6154" marT="6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rowSpan="2">
                  <a:txBody>
                    <a:bodyPr/>
                    <a:lstStyle/>
                    <a:p>
                      <a:pPr algn="ctr" rtl="0" fontAlgn="ctr"/>
                      <a:r>
                        <a:rPr lang="en-GB" sz="1200" b="1" i="0" u="none" strike="noStrike" dirty="0">
                          <a:solidFill>
                            <a:srgbClr val="000000"/>
                          </a:solidFill>
                          <a:effectLst/>
                          <a:latin typeface="Calibri" panose="020F0502020204030204" pitchFamily="34" charset="0"/>
                          <a:cs typeface="Calibri" panose="020F0502020204030204" pitchFamily="34" charset="0"/>
                        </a:rPr>
                        <a:t>Unspent as % of Transferred Funds</a:t>
                      </a:r>
                    </a:p>
                  </a:txBody>
                  <a:tcPr marL="6154" marR="6154" marT="6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xmlns="" val="10001"/>
                  </a:ext>
                </a:extLst>
              </a:tr>
              <a:tr h="198763">
                <a:tc vMerge="1">
                  <a:txBody>
                    <a:bodyPr/>
                    <a:lstStyle/>
                    <a:p>
                      <a:endParaRPr lang="en-US"/>
                    </a:p>
                  </a:txBody>
                  <a:tcPr/>
                </a:tc>
                <a:tc>
                  <a:txBody>
                    <a:bodyPr/>
                    <a:lstStyle/>
                    <a:p>
                      <a:pPr algn="ctr" rtl="0" fontAlgn="b"/>
                      <a:r>
                        <a:rPr lang="en-US" sz="1200" b="1" i="0" u="none" strike="noStrike" dirty="0">
                          <a:solidFill>
                            <a:srgbClr val="000000"/>
                          </a:solidFill>
                          <a:effectLst/>
                          <a:latin typeface="Calibri" panose="020F0502020204030204" pitchFamily="34" charset="0"/>
                          <a:cs typeface="Calibri" panose="020F0502020204030204" pitchFamily="34" charset="0"/>
                        </a:rPr>
                        <a:t>R'000</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200" b="1" i="0" u="none" strike="noStrike" dirty="0">
                          <a:solidFill>
                            <a:srgbClr val="000000"/>
                          </a:solidFill>
                          <a:effectLst/>
                          <a:latin typeface="Calibri" panose="020F0502020204030204" pitchFamily="34" charset="0"/>
                          <a:cs typeface="Calibri" panose="020F0502020204030204" pitchFamily="34" charset="0"/>
                        </a:rPr>
                        <a:t>R'000</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200" b="1" i="0" u="none" strike="noStrike" dirty="0">
                          <a:solidFill>
                            <a:srgbClr val="000000"/>
                          </a:solidFill>
                          <a:effectLst/>
                          <a:latin typeface="Calibri" panose="020F0502020204030204" pitchFamily="34" charset="0"/>
                          <a:cs typeface="Calibri" panose="020F0502020204030204" pitchFamily="34" charset="0"/>
                        </a:rPr>
                        <a:t>R'000</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200" b="1" i="0" u="none" strike="noStrike" dirty="0">
                          <a:solidFill>
                            <a:srgbClr val="000000"/>
                          </a:solidFill>
                          <a:effectLst/>
                          <a:latin typeface="Calibri" panose="020F0502020204030204" pitchFamily="34" charset="0"/>
                          <a:cs typeface="Calibri" panose="020F0502020204030204" pitchFamily="34" charset="0"/>
                        </a:rPr>
                        <a:t>R'000</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200" b="1" i="0" u="none" strike="noStrike" dirty="0">
                          <a:solidFill>
                            <a:srgbClr val="000000"/>
                          </a:solidFill>
                          <a:effectLst/>
                          <a:latin typeface="Calibri" panose="020F0502020204030204" pitchFamily="34" charset="0"/>
                          <a:cs typeface="Calibri" panose="020F0502020204030204" pitchFamily="34" charset="0"/>
                        </a:rPr>
                        <a:t>R'000</a:t>
                      </a:r>
                    </a:p>
                  </a:txBody>
                  <a:tcPr marL="6154" marR="6154" marT="6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2"/>
                  </a:ext>
                </a:extLst>
              </a:tr>
              <a:tr h="202308">
                <a:tc>
                  <a:txBody>
                    <a:bodyPr/>
                    <a:lstStyle/>
                    <a:p>
                      <a:pPr algn="l" rtl="0" fontAlgn="ctr"/>
                      <a:r>
                        <a:rPr lang="en-US" sz="1200" b="1" i="0" u="none" strike="noStrike" dirty="0">
                          <a:solidFill>
                            <a:srgbClr val="000000"/>
                          </a:solidFill>
                          <a:effectLst/>
                          <a:latin typeface="Calibri" panose="020F0502020204030204" pitchFamily="34" charset="0"/>
                          <a:cs typeface="Calibri" panose="020F0502020204030204" pitchFamily="34" charset="0"/>
                        </a:rPr>
                        <a:t>Eastern Cape</a:t>
                      </a:r>
                    </a:p>
                  </a:txBody>
                  <a:tcPr marL="6154" marR="6154" marT="61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432 428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371 618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368 108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3 510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64 320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ZA" sz="12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02308">
                <a:tc>
                  <a:txBody>
                    <a:bodyPr/>
                    <a:lstStyle/>
                    <a:p>
                      <a:pPr algn="l" rtl="0" fontAlgn="ctr"/>
                      <a:r>
                        <a:rPr lang="en-US" sz="1200" b="1" i="0" u="none" strike="noStrike" dirty="0">
                          <a:solidFill>
                            <a:srgbClr val="000000"/>
                          </a:solidFill>
                          <a:effectLst/>
                          <a:latin typeface="Calibri" panose="020F0502020204030204" pitchFamily="34" charset="0"/>
                          <a:cs typeface="Calibri" panose="020F0502020204030204" pitchFamily="34" charset="0"/>
                        </a:rPr>
                        <a:t>Free State</a:t>
                      </a:r>
                    </a:p>
                  </a:txBody>
                  <a:tcPr marL="6154" marR="6154" marT="61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228 001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152 054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114 809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37 245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113 192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ZA" sz="1200" b="0" i="0" u="none" strike="noStrike" dirty="0">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02308">
                <a:tc>
                  <a:txBody>
                    <a:bodyPr/>
                    <a:lstStyle/>
                    <a:p>
                      <a:pPr algn="l" rtl="0" fontAlgn="ctr"/>
                      <a:r>
                        <a:rPr lang="en-US" sz="1200" b="1" i="0" u="none" strike="noStrike" dirty="0">
                          <a:solidFill>
                            <a:srgbClr val="000000"/>
                          </a:solidFill>
                          <a:effectLst/>
                          <a:latin typeface="Calibri" panose="020F0502020204030204" pitchFamily="34" charset="0"/>
                          <a:cs typeface="Calibri" panose="020F0502020204030204" pitchFamily="34" charset="0"/>
                        </a:rPr>
                        <a:t>Gauteng</a:t>
                      </a:r>
                    </a:p>
                  </a:txBody>
                  <a:tcPr marL="6154" marR="6154" marT="61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1 109 179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887 344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326 755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560 589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782 424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ZA" sz="12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02308">
                <a:tc>
                  <a:txBody>
                    <a:bodyPr/>
                    <a:lstStyle/>
                    <a:p>
                      <a:pPr algn="l" rtl="0" fontAlgn="ctr"/>
                      <a:r>
                        <a:rPr lang="en-US" sz="1200" b="1" i="0" u="none" strike="noStrike" dirty="0">
                          <a:solidFill>
                            <a:srgbClr val="000000"/>
                          </a:solidFill>
                          <a:effectLst/>
                          <a:latin typeface="Calibri" panose="020F0502020204030204" pitchFamily="34" charset="0"/>
                          <a:cs typeface="Calibri" panose="020F0502020204030204" pitchFamily="34" charset="0"/>
                        </a:rPr>
                        <a:t>KwaZulu-Natal</a:t>
                      </a:r>
                    </a:p>
                  </a:txBody>
                  <a:tcPr marL="6154" marR="6154" marT="61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714 375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478 374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461 448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16 926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252 927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ZA" sz="12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02308">
                <a:tc>
                  <a:txBody>
                    <a:bodyPr/>
                    <a:lstStyle/>
                    <a:p>
                      <a:pPr algn="l" rtl="0" fontAlgn="ctr"/>
                      <a:r>
                        <a:rPr lang="en-US" sz="1200" b="1" i="0" u="none" strike="noStrike" dirty="0">
                          <a:solidFill>
                            <a:srgbClr val="000000"/>
                          </a:solidFill>
                          <a:effectLst/>
                          <a:latin typeface="Calibri" panose="020F0502020204030204" pitchFamily="34" charset="0"/>
                          <a:cs typeface="Calibri" panose="020F0502020204030204" pitchFamily="34" charset="0"/>
                        </a:rPr>
                        <a:t>Limpopo</a:t>
                      </a:r>
                    </a:p>
                  </a:txBody>
                  <a:tcPr marL="6154" marR="6154" marT="61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254 336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216 189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79 611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136 578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174 725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ZA" sz="12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02308">
                <a:tc>
                  <a:txBody>
                    <a:bodyPr/>
                    <a:lstStyle/>
                    <a:p>
                      <a:pPr algn="l" rtl="0" fontAlgn="ctr"/>
                      <a:r>
                        <a:rPr lang="en-US" sz="1200" b="1" i="0" u="none" strike="noStrike" dirty="0">
                          <a:solidFill>
                            <a:srgbClr val="000000"/>
                          </a:solidFill>
                          <a:effectLst/>
                          <a:latin typeface="Calibri" panose="020F0502020204030204" pitchFamily="34" charset="0"/>
                          <a:cs typeface="Calibri" panose="020F0502020204030204" pitchFamily="34" charset="0"/>
                        </a:rPr>
                        <a:t>Mpumalanga</a:t>
                      </a:r>
                    </a:p>
                  </a:txBody>
                  <a:tcPr marL="6154" marR="6154" marT="61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259 233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194 400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138 901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55 499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120 332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0" i="0" u="none" strike="noStrike" dirty="0">
                          <a:solidFill>
                            <a:srgbClr val="000000"/>
                          </a:solidFill>
                          <a:effectLst/>
                          <a:latin typeface="Calibri" panose="020F0502020204030204"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02308">
                <a:tc>
                  <a:txBody>
                    <a:bodyPr/>
                    <a:lstStyle/>
                    <a:p>
                      <a:pPr algn="l" rtl="0" fontAlgn="ctr"/>
                      <a:r>
                        <a:rPr lang="en-US" sz="1200" b="1" i="0" u="none" strike="noStrike" dirty="0">
                          <a:solidFill>
                            <a:srgbClr val="000000"/>
                          </a:solidFill>
                          <a:effectLst/>
                          <a:latin typeface="Calibri" panose="020F0502020204030204" pitchFamily="34" charset="0"/>
                          <a:cs typeface="Calibri" panose="020F0502020204030204" pitchFamily="34" charset="0"/>
                        </a:rPr>
                        <a:t>Northern Cape</a:t>
                      </a:r>
                    </a:p>
                  </a:txBody>
                  <a:tcPr marL="6154" marR="6154" marT="61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76 709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59 153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117 211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a:t>
                      </a:r>
                      <a:r>
                        <a:rPr lang="en-ZA" sz="1200" b="0" i="0" u="none" strike="noStrike" dirty="0" smtClean="0">
                          <a:solidFill>
                            <a:srgbClr val="000000"/>
                          </a:solidFill>
                          <a:effectLst/>
                          <a:latin typeface="Calibri" panose="020F0502020204030204" pitchFamily="34" charset="0"/>
                        </a:rPr>
                        <a:t>  </a:t>
                      </a:r>
                      <a:r>
                        <a:rPr lang="en-ZA" sz="1200" b="0" i="0" u="none" strike="noStrike" dirty="0">
                          <a:solidFill>
                            <a:srgbClr val="000000"/>
                          </a:solidFill>
                          <a:effectLst/>
                          <a:latin typeface="Calibri" panose="020F0502020204030204" pitchFamily="34" charset="0"/>
                        </a:rPr>
                        <a:t>58 058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a:t>
                      </a:r>
                      <a:r>
                        <a:rPr lang="en-ZA" sz="1200" b="0" i="0" u="none" strike="noStrike" dirty="0" smtClean="0">
                          <a:solidFill>
                            <a:srgbClr val="000000"/>
                          </a:solidFill>
                          <a:effectLst/>
                          <a:latin typeface="Calibri" panose="020F0502020204030204" pitchFamily="34" charset="0"/>
                        </a:rPr>
                        <a:t>40 </a:t>
                      </a:r>
                      <a:r>
                        <a:rPr lang="en-ZA" sz="1200" b="0" i="0" u="none" strike="noStrike" dirty="0">
                          <a:solidFill>
                            <a:srgbClr val="000000"/>
                          </a:solidFill>
                          <a:effectLst/>
                          <a:latin typeface="Calibri" panose="020F0502020204030204" pitchFamily="34" charset="0"/>
                        </a:rPr>
                        <a:t>502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ZA" sz="1200" b="0" i="0" u="none" strike="noStrike" dirty="0">
                          <a:solidFill>
                            <a:srgbClr val="000000"/>
                          </a:solidFill>
                          <a:effectLst/>
                          <a:latin typeface="Calibri" panose="020F0502020204030204" pitchFamily="34" charset="0"/>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02308">
                <a:tc>
                  <a:txBody>
                    <a:bodyPr/>
                    <a:lstStyle/>
                    <a:p>
                      <a:pPr algn="l" rtl="0" fontAlgn="ctr"/>
                      <a:r>
                        <a:rPr lang="en-US" sz="1200" b="1" i="0" u="none" strike="noStrike" dirty="0">
                          <a:solidFill>
                            <a:srgbClr val="000000"/>
                          </a:solidFill>
                          <a:effectLst/>
                          <a:latin typeface="Calibri" panose="020F0502020204030204" pitchFamily="34" charset="0"/>
                          <a:cs typeface="Calibri" panose="020F0502020204030204" pitchFamily="34" charset="0"/>
                        </a:rPr>
                        <a:t>North West</a:t>
                      </a:r>
                    </a:p>
                  </a:txBody>
                  <a:tcPr marL="6154" marR="6154" marT="61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358 028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185 721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148 223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37 498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209 805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ZA" sz="1200" b="0" i="0" u="none" strike="noStrike" dirty="0">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02308">
                <a:tc>
                  <a:txBody>
                    <a:bodyPr/>
                    <a:lstStyle/>
                    <a:p>
                      <a:pPr algn="l" rtl="0" fontAlgn="ctr"/>
                      <a:r>
                        <a:rPr lang="en-US" sz="1200" b="1" i="0" u="none" strike="noStrike" dirty="0">
                          <a:solidFill>
                            <a:srgbClr val="000000"/>
                          </a:solidFill>
                          <a:effectLst/>
                          <a:latin typeface="Calibri" panose="020F0502020204030204" pitchFamily="34" charset="0"/>
                          <a:cs typeface="Calibri" panose="020F0502020204030204" pitchFamily="34" charset="0"/>
                        </a:rPr>
                        <a:t>Western Cape</a:t>
                      </a:r>
                    </a:p>
                  </a:txBody>
                  <a:tcPr marL="6154" marR="6154" marT="61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457 429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336 000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200" b="0" i="0" u="none" strike="noStrike" dirty="0">
                          <a:solidFill>
                            <a:srgbClr val="000000"/>
                          </a:solidFill>
                          <a:effectLst/>
                          <a:latin typeface="Calibri" panose="020F0502020204030204" pitchFamily="34" charset="0"/>
                        </a:rPr>
                        <a:t>           251 970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84 030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               205 459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0" i="0" u="none" strike="noStrike" dirty="0">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02308">
                <a:tc>
                  <a:txBody>
                    <a:bodyPr/>
                    <a:lstStyle/>
                    <a:p>
                      <a:pPr algn="l" rtl="0" fontAlgn="ctr"/>
                      <a:r>
                        <a:rPr lang="en-US" sz="1200" b="1" i="0" u="none" strike="noStrike" dirty="0">
                          <a:solidFill>
                            <a:srgbClr val="000000"/>
                          </a:solidFill>
                          <a:effectLst/>
                          <a:latin typeface="Calibri" panose="020F0502020204030204" pitchFamily="34" charset="0"/>
                          <a:cs typeface="Calibri" panose="020F0502020204030204" pitchFamily="34" charset="0"/>
                        </a:rPr>
                        <a:t>Total</a:t>
                      </a:r>
                    </a:p>
                  </a:txBody>
                  <a:tcPr marL="6154" marR="6154" marT="61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ZA" sz="1200" b="1" i="0" u="none" strike="noStrike" dirty="0">
                          <a:solidFill>
                            <a:srgbClr val="000000"/>
                          </a:solidFill>
                          <a:effectLst/>
                          <a:latin typeface="Calibri" panose="020F0502020204030204" pitchFamily="34" charset="0"/>
                        </a:rPr>
                        <a:t>        3 889 718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rtl="0" fontAlgn="ctr"/>
                      <a:r>
                        <a:rPr lang="en-ZA" sz="1200" b="1" i="0" u="none" strike="noStrike" dirty="0">
                          <a:solidFill>
                            <a:srgbClr val="000000"/>
                          </a:solidFill>
                          <a:effectLst/>
                          <a:latin typeface="Calibri" panose="020F0502020204030204" pitchFamily="34" charset="0"/>
                        </a:rPr>
                        <a:t>                2 880 853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694"/>
                    </a:solidFill>
                  </a:tcPr>
                </a:tc>
                <a:tc>
                  <a:txBody>
                    <a:bodyPr/>
                    <a:lstStyle/>
                    <a:p>
                      <a:pPr algn="r" rtl="0" fontAlgn="ctr"/>
                      <a:r>
                        <a:rPr lang="en-ZA" sz="1200" b="1" i="0" u="none" strike="noStrike" dirty="0">
                          <a:solidFill>
                            <a:srgbClr val="000000"/>
                          </a:solidFill>
                          <a:effectLst/>
                          <a:latin typeface="Calibri" panose="020F0502020204030204" pitchFamily="34" charset="0"/>
                        </a:rPr>
                        <a:t>        2 007 036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ctr"/>
                      <a:r>
                        <a:rPr lang="en-ZA" sz="1200" b="1" i="0" u="none" strike="noStrike" dirty="0">
                          <a:solidFill>
                            <a:srgbClr val="000000"/>
                          </a:solidFill>
                          <a:effectLst/>
                          <a:latin typeface="Calibri" panose="020F0502020204030204" pitchFamily="34" charset="0"/>
                        </a:rPr>
                        <a:t>          873 817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ZA" sz="1200" b="1" i="0" u="none" strike="noStrike" dirty="0">
                          <a:solidFill>
                            <a:srgbClr val="000000"/>
                          </a:solidFill>
                          <a:effectLst/>
                          <a:latin typeface="Calibri" panose="020F0502020204030204" pitchFamily="34" charset="0"/>
                        </a:rPr>
                        <a:t>            1 882 682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69B"/>
                    </a:solidFill>
                  </a:tcPr>
                </a:tc>
                <a:tc>
                  <a:txBody>
                    <a:bodyPr/>
                    <a:lstStyle/>
                    <a:p>
                      <a:pPr algn="r" rtl="0" fontAlgn="b"/>
                      <a:r>
                        <a:rPr lang="en-ZA" sz="1200" b="1" i="0" u="none" strike="noStrike" dirty="0">
                          <a:solidFill>
                            <a:srgbClr val="000000"/>
                          </a:solidFill>
                          <a:effectLst/>
                          <a:latin typeface="Calibri" panose="020F050202020403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ZA" sz="1200" b="1"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r" rtl="0" fontAlgn="b"/>
                      <a:r>
                        <a:rPr lang="en-ZA" sz="1200" b="1" i="0" u="none" strike="noStrike" dirty="0">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xmlns="" val="10012"/>
                  </a:ext>
                </a:extLst>
              </a:tr>
            </a:tbl>
          </a:graphicData>
        </a:graphic>
      </p:graphicFrame>
      <p:sp>
        <p:nvSpPr>
          <p:cNvPr id="2" name="Rectangle 1"/>
          <p:cNvSpPr/>
          <p:nvPr/>
        </p:nvSpPr>
        <p:spPr>
          <a:xfrm>
            <a:off x="107505" y="4190899"/>
            <a:ext cx="8846532" cy="1169551"/>
          </a:xfrm>
          <a:prstGeom prst="rect">
            <a:avLst/>
          </a:prstGeom>
        </p:spPr>
        <p:txBody>
          <a:bodyPr wrap="square">
            <a:spAutoFit/>
          </a:bodyPr>
          <a:lstStyle/>
          <a:p>
            <a:pPr marL="171450" lvl="0" indent="-171450" algn="just" eaLnBrk="1" fontAlgn="ctr" hangingPunct="1">
              <a:spcBef>
                <a:spcPts val="0"/>
              </a:spcBef>
              <a:spcAft>
                <a:spcPts val="0"/>
              </a:spcAft>
              <a:buFont typeface="Arial" pitchFamily="34" charset="0"/>
              <a:buChar char="•"/>
            </a:pPr>
            <a:r>
              <a:rPr lang="en-US" sz="1400" b="1" dirty="0">
                <a:solidFill>
                  <a:srgbClr val="000000"/>
                </a:solidFill>
                <a:latin typeface="Calibri" panose="020F0502020204030204" pitchFamily="34" charset="0"/>
                <a:ea typeface="+mn-ea"/>
              </a:rPr>
              <a:t>As at 31 December 2021:</a:t>
            </a:r>
          </a:p>
          <a:p>
            <a:pPr marL="171450" lvl="0" indent="-171450" algn="just" eaLnBrk="1" fontAlgn="ctr" hangingPunct="1">
              <a:spcBef>
                <a:spcPts val="0"/>
              </a:spcBef>
              <a:spcAft>
                <a:spcPts val="0"/>
              </a:spcAft>
              <a:buFont typeface="Arial" pitchFamily="34" charset="0"/>
              <a:buChar char="•"/>
            </a:pPr>
            <a:r>
              <a:rPr lang="en-US" sz="1400" dirty="0">
                <a:solidFill>
                  <a:srgbClr val="000000"/>
                </a:solidFill>
                <a:latin typeface="Calibri" panose="020F0502020204030204" pitchFamily="34" charset="0"/>
                <a:ea typeface="+mn-ea"/>
              </a:rPr>
              <a:t>Two Provinces </a:t>
            </a:r>
            <a:r>
              <a:rPr lang="en-US" sz="1400" dirty="0" smtClean="0">
                <a:solidFill>
                  <a:srgbClr val="000000"/>
                </a:solidFill>
                <a:latin typeface="Calibri" panose="020F0502020204030204" pitchFamily="34" charset="0"/>
                <a:ea typeface="+mn-ea"/>
              </a:rPr>
              <a:t>(EC and KZN) reported expenditure above 60% whilst Northern Cape overspent its annual allocation;</a:t>
            </a:r>
          </a:p>
          <a:p>
            <a:pPr marL="171450" lvl="0" indent="-171450" algn="just" eaLnBrk="1" fontAlgn="ctr" hangingPunct="1">
              <a:spcBef>
                <a:spcPts val="0"/>
              </a:spcBef>
              <a:spcAft>
                <a:spcPts val="0"/>
              </a:spcAft>
              <a:buFont typeface="Arial" pitchFamily="34" charset="0"/>
              <a:buChar char="•"/>
            </a:pPr>
            <a:r>
              <a:rPr lang="en-US" sz="1400" dirty="0" smtClean="0">
                <a:solidFill>
                  <a:srgbClr val="000000"/>
                </a:solidFill>
                <a:latin typeface="Calibri" panose="020F0502020204030204" pitchFamily="34" charset="0"/>
                <a:ea typeface="+mn-ea"/>
              </a:rPr>
              <a:t>NC has already exceeded its annual allocation and the Province will get a formal request to explain the reason(s) for this over expenditure;</a:t>
            </a:r>
          </a:p>
          <a:p>
            <a:pPr marL="171450" lvl="0" indent="-171450" algn="just" eaLnBrk="1" fontAlgn="ctr" hangingPunct="1">
              <a:spcBef>
                <a:spcPts val="0"/>
              </a:spcBef>
              <a:spcAft>
                <a:spcPts val="0"/>
              </a:spcAft>
              <a:buFont typeface="Arial" pitchFamily="34" charset="0"/>
              <a:buChar char="•"/>
              <a:defRPr/>
            </a:pPr>
            <a:r>
              <a:rPr lang="en-US" sz="1400" dirty="0" smtClean="0">
                <a:solidFill>
                  <a:srgbClr val="000000"/>
                </a:solidFill>
                <a:latin typeface="Calibri" panose="020F0502020204030204" pitchFamily="34" charset="0"/>
                <a:ea typeface="+mn-ea"/>
              </a:rPr>
              <a:t>Gauteng, Free State, Limpopo and North West Provinces are most likely to under spend their annual</a:t>
            </a:r>
          </a:p>
        </p:txBody>
      </p:sp>
    </p:spTree>
    <p:extLst>
      <p:ext uri="{BB962C8B-B14F-4D97-AF65-F5344CB8AC3E}">
        <p14:creationId xmlns:p14="http://schemas.microsoft.com/office/powerpoint/2010/main" xmlns="" val="1807967505"/>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xmlns="" id="{191AC62E-33AB-1047-945E-E41FE1E8335F}"/>
              </a:ext>
            </a:extLst>
          </p:cNvPr>
          <p:cNvSpPr>
            <a:spLocks noGrp="1"/>
          </p:cNvSpPr>
          <p:nvPr>
            <p:ph type="title"/>
          </p:nvPr>
        </p:nvSpPr>
        <p:spPr>
          <a:xfrm>
            <a:off x="457200" y="0"/>
            <a:ext cx="8229600" cy="476672"/>
          </a:xfrm>
          <a:solidFill>
            <a:schemeClr val="tx2">
              <a:lumMod val="90000"/>
              <a:lumOff val="10000"/>
            </a:schemeClr>
          </a:solidFill>
        </p:spPr>
        <p:style>
          <a:lnRef idx="2">
            <a:schemeClr val="accent3">
              <a:shade val="50000"/>
            </a:schemeClr>
          </a:lnRef>
          <a:fillRef idx="1">
            <a:schemeClr val="accent3"/>
          </a:fillRef>
          <a:effectRef idx="0">
            <a:schemeClr val="accent3"/>
          </a:effectRef>
          <a:fontRef idx="minor">
            <a:schemeClr val="lt1"/>
          </a:fontRef>
        </p:style>
        <p:txBody>
          <a:bodyPr/>
          <a:lstStyle/>
          <a:p>
            <a:r>
              <a:rPr lang="en-US" altLang="en-US" sz="2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DHS </a:t>
            </a:r>
            <a:r>
              <a:rPr lang="en-US" altLang="en-US" sz="2400" b="1" dirty="0"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ISUPG </a:t>
            </a:r>
            <a:r>
              <a:rPr lang="en-US" altLang="en-US" sz="2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INTERVENTIONS &amp; WAY FORWARD</a:t>
            </a:r>
            <a:endParaRPr lang="en-US" altLang="en-US" sz="240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219" name="Slide Number Placeholder 4">
            <a:extLst>
              <a:ext uri="{FF2B5EF4-FFF2-40B4-BE49-F238E27FC236}">
                <a16:creationId xmlns:a16="http://schemas.microsoft.com/office/drawing/2014/main" xmlns="" id="{196D1AC6-B15A-7E48-B0EB-274EA6466125}"/>
              </a:ext>
            </a:extLst>
          </p:cNvPr>
          <p:cNvSpPr>
            <a:spLocks noGrp="1" noChangeArrowheads="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E032CC4-6D98-0F43-8AEB-6F2538FC1423}" type="slidenum">
              <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42</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4" name="Footer Placeholder 3">
            <a:extLst>
              <a:ext uri="{FF2B5EF4-FFF2-40B4-BE49-F238E27FC236}">
                <a16:creationId xmlns:a16="http://schemas.microsoft.com/office/drawing/2014/main" xmlns="" id="{B7A71873-8EC6-7042-BD02-937328BD923A}"/>
              </a:ext>
            </a:extLst>
          </p:cNvPr>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000000">
                  <a:tint val="75000"/>
                </a:srgbClr>
              </a:solidFill>
              <a:effectLst/>
              <a:uLnTx/>
              <a:uFillTx/>
              <a:latin typeface="Arial" charset="0"/>
              <a:ea typeface="ＭＳ Ｐゴシック" charset="0"/>
            </a:endParaRPr>
          </a:p>
        </p:txBody>
      </p:sp>
      <p:sp>
        <p:nvSpPr>
          <p:cNvPr id="9221" name="Date Placeholder 2">
            <a:extLst>
              <a:ext uri="{FF2B5EF4-FFF2-40B4-BE49-F238E27FC236}">
                <a16:creationId xmlns:a16="http://schemas.microsoft.com/office/drawing/2014/main" xmlns="" id="{CEEDD308-5AE0-A343-972D-82516128B5C8}"/>
              </a:ext>
            </a:extLst>
          </p:cNvPr>
          <p:cNvSpPr>
            <a:spLocks noGrp="1" noChangeArrowheads="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F0AEE0DC-66FA-4445-B5F5-C041F434EDA9}" type="datetime1">
              <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5/19/2022</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Content Placeholder 4"/>
          <p:cNvSpPr>
            <a:spLocks noGrp="1"/>
          </p:cNvSpPr>
          <p:nvPr>
            <p:ph idx="1"/>
          </p:nvPr>
        </p:nvSpPr>
        <p:spPr>
          <a:xfrm>
            <a:off x="457200" y="620688"/>
            <a:ext cx="8229600" cy="5094312"/>
          </a:xfrm>
        </p:spPr>
        <p:txBody>
          <a:bodyPr/>
          <a:lstStyle/>
          <a:p>
            <a:pPr algn="just">
              <a:spcBef>
                <a:spcPts val="0"/>
              </a:spcBef>
              <a:spcAft>
                <a:spcPts val="0"/>
              </a:spcAft>
              <a:defRPr/>
            </a:pPr>
            <a:r>
              <a:rPr lang="en-ZA" sz="2000" dirty="0" smtClean="0">
                <a:solidFill>
                  <a:srgbClr val="000000"/>
                </a:solidFill>
                <a:latin typeface="Calibri" panose="020F0502020204030204" pitchFamily="34" charset="0"/>
                <a:cs typeface="Calibri" panose="020F0502020204030204" pitchFamily="34" charset="0"/>
              </a:rPr>
              <a:t>Submission has been forwarded to National Treasury requesting the stopping as follows:</a:t>
            </a:r>
          </a:p>
          <a:p>
            <a:pPr lvl="1" algn="just">
              <a:spcBef>
                <a:spcPts val="0"/>
              </a:spcBef>
              <a:spcAft>
                <a:spcPts val="0"/>
              </a:spcAft>
              <a:defRPr/>
            </a:pPr>
            <a:r>
              <a:rPr lang="en-ZA" sz="2000" dirty="0">
                <a:solidFill>
                  <a:srgbClr val="000000"/>
                </a:solidFill>
                <a:latin typeface="Calibri" panose="020F0502020204030204" pitchFamily="34" charset="0"/>
                <a:cs typeface="Calibri" panose="020F0502020204030204" pitchFamily="34" charset="0"/>
              </a:rPr>
              <a:t>Gauteng (R20 million)</a:t>
            </a:r>
          </a:p>
          <a:p>
            <a:pPr lvl="1" algn="just">
              <a:spcBef>
                <a:spcPts val="0"/>
              </a:spcBef>
              <a:spcAft>
                <a:spcPts val="0"/>
              </a:spcAft>
              <a:defRPr/>
            </a:pPr>
            <a:r>
              <a:rPr lang="en-ZA" sz="2000" dirty="0">
                <a:solidFill>
                  <a:srgbClr val="000000"/>
                </a:solidFill>
                <a:latin typeface="Calibri" panose="020F0502020204030204" pitchFamily="34" charset="0"/>
                <a:cs typeface="Calibri" panose="020F0502020204030204" pitchFamily="34" charset="0"/>
              </a:rPr>
              <a:t>Limpopo R20 million) and </a:t>
            </a:r>
          </a:p>
          <a:p>
            <a:pPr lvl="1" algn="just">
              <a:spcBef>
                <a:spcPts val="0"/>
              </a:spcBef>
              <a:spcAft>
                <a:spcPts val="0"/>
              </a:spcAft>
              <a:defRPr/>
            </a:pPr>
            <a:r>
              <a:rPr lang="en-ZA" sz="2000" dirty="0">
                <a:solidFill>
                  <a:srgbClr val="000000"/>
                </a:solidFill>
                <a:latin typeface="Calibri" panose="020F0502020204030204" pitchFamily="34" charset="0"/>
                <a:cs typeface="Calibri" panose="020F0502020204030204" pitchFamily="34" charset="0"/>
              </a:rPr>
              <a:t>Free Sate (R20 million)</a:t>
            </a:r>
          </a:p>
          <a:p>
            <a:pPr lvl="1" algn="just">
              <a:spcBef>
                <a:spcPts val="0"/>
              </a:spcBef>
              <a:spcAft>
                <a:spcPts val="0"/>
              </a:spcAft>
              <a:defRPr/>
            </a:pPr>
            <a:endParaRPr lang="en-ZA" sz="2000" dirty="0" smtClean="0">
              <a:solidFill>
                <a:srgbClr val="000000"/>
              </a:solidFill>
              <a:latin typeface="Calibri" panose="020F0502020204030204" pitchFamily="34" charset="0"/>
              <a:cs typeface="Calibri" panose="020F0502020204030204" pitchFamily="34" charset="0"/>
            </a:endParaRPr>
          </a:p>
          <a:p>
            <a:pPr algn="just">
              <a:spcBef>
                <a:spcPts val="0"/>
              </a:spcBef>
              <a:spcAft>
                <a:spcPts val="0"/>
              </a:spcAft>
              <a:defRPr/>
            </a:pPr>
            <a:r>
              <a:rPr lang="en-ZA" sz="2000" dirty="0" smtClean="0">
                <a:solidFill>
                  <a:srgbClr val="000000"/>
                </a:solidFill>
                <a:latin typeface="Calibri" panose="020F0502020204030204" pitchFamily="34" charset="0"/>
                <a:cs typeface="Calibri" panose="020F0502020204030204" pitchFamily="34" charset="0"/>
              </a:rPr>
              <a:t>Reallocated as follows:</a:t>
            </a:r>
          </a:p>
          <a:p>
            <a:pPr lvl="1" algn="just">
              <a:spcBef>
                <a:spcPts val="0"/>
              </a:spcBef>
              <a:spcAft>
                <a:spcPts val="0"/>
              </a:spcAft>
              <a:defRPr/>
            </a:pPr>
            <a:r>
              <a:rPr lang="en-ZA" sz="2000" dirty="0" smtClean="0">
                <a:solidFill>
                  <a:srgbClr val="000000"/>
                </a:solidFill>
                <a:latin typeface="Calibri" panose="020F0502020204030204" pitchFamily="34" charset="0"/>
                <a:cs typeface="Calibri" panose="020F0502020204030204" pitchFamily="34" charset="0"/>
              </a:rPr>
              <a:t>Northern Cape  (R60 million)</a:t>
            </a:r>
          </a:p>
          <a:p>
            <a:pPr algn="just">
              <a:spcBef>
                <a:spcPts val="0"/>
              </a:spcBef>
              <a:spcAft>
                <a:spcPts val="0"/>
              </a:spcAft>
              <a:defRPr/>
            </a:pPr>
            <a:r>
              <a:rPr lang="en-ZA" sz="2000" dirty="0" smtClean="0">
                <a:solidFill>
                  <a:srgbClr val="000000"/>
                </a:solidFill>
                <a:latin typeface="Calibri" panose="020F0502020204030204" pitchFamily="34" charset="0"/>
                <a:cs typeface="Calibri" panose="020F0502020204030204" pitchFamily="34" charset="0"/>
              </a:rPr>
              <a:t>A letter has been forwarded to Northern Cape regarding the over expenditure and a possible unauthorized expenditure, pending a response</a:t>
            </a:r>
          </a:p>
          <a:p>
            <a:pPr algn="just">
              <a:spcBef>
                <a:spcPts val="0"/>
              </a:spcBef>
              <a:spcAft>
                <a:spcPts val="0"/>
              </a:spcAft>
              <a:defRPr/>
            </a:pPr>
            <a:r>
              <a:rPr lang="en-ZA" sz="2000" dirty="0" smtClean="0">
                <a:solidFill>
                  <a:srgbClr val="000000"/>
                </a:solidFill>
                <a:latin typeface="Calibri" panose="020F0502020204030204" pitchFamily="34" charset="0"/>
                <a:cs typeface="Calibri" panose="020F0502020204030204" pitchFamily="34" charset="0"/>
              </a:rPr>
              <a:t>A team has been doing verifications around Provinces to determine where the funds have been buying especially in the Informal Settlements.</a:t>
            </a:r>
          </a:p>
          <a:p>
            <a:pPr algn="just">
              <a:spcBef>
                <a:spcPts val="0"/>
              </a:spcBef>
              <a:spcAft>
                <a:spcPts val="0"/>
              </a:spcAft>
              <a:defRPr/>
            </a:pPr>
            <a:endParaRPr lang="en-ZA" sz="2000" dirty="0" smtClean="0">
              <a:solidFill>
                <a:srgbClr val="000000"/>
              </a:solidFill>
              <a:latin typeface="Calibri" panose="020F0502020204030204" pitchFamily="34" charset="0"/>
              <a:cs typeface="Calibri" panose="020F0502020204030204" pitchFamily="34" charset="0"/>
            </a:endParaRPr>
          </a:p>
          <a:p>
            <a:pPr marL="0" indent="0" algn="just">
              <a:spcBef>
                <a:spcPts val="0"/>
              </a:spcBef>
              <a:spcAft>
                <a:spcPts val="0"/>
              </a:spcAft>
              <a:buNone/>
              <a:defRPr/>
            </a:pPr>
            <a:r>
              <a:rPr lang="en-ZA" sz="2000" dirty="0" smtClean="0">
                <a:solidFill>
                  <a:srgbClr val="000000"/>
                </a:solidFill>
                <a:latin typeface="Calibri" panose="020F0502020204030204" pitchFamily="34" charset="0"/>
                <a:cs typeface="Calibri" panose="020F0502020204030204" pitchFamily="34" charset="0"/>
              </a:rPr>
              <a:t> </a:t>
            </a:r>
          </a:p>
          <a:p>
            <a:pPr marL="457200" lvl="1" indent="0" algn="just">
              <a:spcBef>
                <a:spcPts val="0"/>
              </a:spcBef>
              <a:spcAft>
                <a:spcPts val="0"/>
              </a:spcAft>
              <a:buNone/>
              <a:defRPr/>
            </a:pPr>
            <a:endParaRPr lang="en-ZA" sz="1200" dirty="0" smtClean="0">
              <a:solidFill>
                <a:srgbClr val="000000"/>
              </a:solidFill>
              <a:latin typeface="Calibri" panose="020F0502020204030204" pitchFamily="34" charset="0"/>
              <a:cs typeface="Calibri" panose="020F0502020204030204" pitchFamily="34" charset="0"/>
            </a:endParaRPr>
          </a:p>
          <a:p>
            <a:pPr marL="457200" lvl="1" indent="0" algn="just">
              <a:spcBef>
                <a:spcPts val="0"/>
              </a:spcBef>
              <a:spcAft>
                <a:spcPts val="0"/>
              </a:spcAft>
              <a:buNone/>
              <a:defRPr/>
            </a:pPr>
            <a:endParaRPr lang="en-ZA" sz="1400" dirty="0" smtClean="0">
              <a:solidFill>
                <a:srgbClr val="000000"/>
              </a:solidFill>
              <a:latin typeface="Calibri" panose="020F0502020204030204" pitchFamily="34" charset="0"/>
              <a:ea typeface="MS PGothic" panose="020B0600070205080204" pitchFamily="34" charset="-128"/>
              <a:cs typeface="Calibri" panose="020F0502020204030204" pitchFamily="34" charset="0"/>
            </a:endParaRPr>
          </a:p>
          <a:p>
            <a:pPr lvl="1" algn="just">
              <a:spcBef>
                <a:spcPts val="0"/>
              </a:spcBef>
              <a:spcAft>
                <a:spcPts val="0"/>
              </a:spcAft>
              <a:defRPr/>
            </a:pPr>
            <a:endParaRPr lang="en-GB" sz="1000" dirty="0">
              <a:solidFill>
                <a:prstClr val="black"/>
              </a:solidFill>
              <a:latin typeface="Calibri" panose="020F0502020204030204" pitchFamily="34" charset="0"/>
              <a:ea typeface="MS PGothic" panose="020B0600070205080204" pitchFamily="34" charset="-128"/>
              <a:cs typeface="Calibri" panose="020F0502020204030204" pitchFamily="34" charset="0"/>
            </a:endParaRPr>
          </a:p>
          <a:p>
            <a:pPr marL="0" indent="0" algn="ctr">
              <a:buNone/>
            </a:pPr>
            <a:endParaRPr lang="en-ZA"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294980221"/>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marL="0" marR="0" lvl="0" indent="0" algn="r" defTabSz="342900" rtl="0" eaLnBrk="1" fontAlgn="base" latinLnBrk="0" hangingPunct="1">
              <a:lnSpc>
                <a:spcPct val="100000"/>
              </a:lnSpc>
              <a:spcBef>
                <a:spcPct val="0"/>
              </a:spcBef>
              <a:spcAft>
                <a:spcPct val="0"/>
              </a:spcAft>
              <a:buClrTx/>
              <a:buSzTx/>
              <a:buFont typeface="Arial" panose="020B0604020202020204" pitchFamily="34" charset="0"/>
              <a:buNone/>
              <a:tabLst/>
              <a:defRPr/>
            </a:pPr>
            <a:fld id="{F2091E6A-1F47-43A9-9C33-6D13087527FC}" type="slidenum">
              <a:rPr kumimoji="0" lang="en-US" altLang="en-US" sz="6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r" defTabSz="342900" rtl="0" eaLnBrk="1" fontAlgn="base" latinLnBrk="0" hangingPunct="1">
                <a:lnSpc>
                  <a:spcPct val="100000"/>
                </a:lnSpc>
                <a:spcBef>
                  <a:spcPct val="0"/>
                </a:spcBef>
                <a:spcAft>
                  <a:spcPct val="0"/>
                </a:spcAft>
                <a:buClrTx/>
                <a:buSzTx/>
                <a:buFont typeface="Arial" panose="020B0604020202020204" pitchFamily="34" charset="0"/>
                <a:buNone/>
                <a:tabLst/>
                <a:defRPr/>
              </a:pPr>
              <a:t>43</a:t>
            </a:fld>
            <a:endParaRPr kumimoji="0" lang="en-US" altLang="en-US" sz="600" b="0"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6147" name="Footer Placeholder 4"/>
          <p:cNvSpPr>
            <a:spLocks noGrp="1"/>
          </p:cNvSpPr>
          <p:nvPr>
            <p:ph type="ftr" sz="quarter" idx="11"/>
          </p:nvPr>
        </p:nvSpPr>
        <p:spPr bwMode="auto">
          <a:xfrm>
            <a:off x="2400300" y="5860023"/>
            <a:ext cx="2171700" cy="497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800" b="0" i="0" u="none" strike="noStrike" kern="1200" cap="none" spc="0" normalizeH="0" baseline="0" noProof="0" dirty="0">
                <a:ln>
                  <a:noFill/>
                </a:ln>
                <a:solidFill>
                  <a:srgbClr val="898989"/>
                </a:solidFill>
                <a:effectLst/>
                <a:uLnTx/>
                <a:uFillTx/>
                <a:latin typeface="Arial" charset="0"/>
                <a:ea typeface="ＭＳ Ｐゴシック" charset="0"/>
              </a:rPr>
              <a:t>ISUPG Performance - 31 Dec 2021 </a:t>
            </a:r>
            <a:endParaRPr kumimoji="0" lang="en-US" altLang="en-US" sz="800" b="0"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pitchFamily="34" charset="-128"/>
            </a:endParaRPr>
          </a:p>
        </p:txBody>
      </p:sp>
      <p:sp>
        <p:nvSpPr>
          <p:cNvPr id="6148" name="Date Placeholder 5"/>
          <p:cNvSpPr>
            <a:spLocks noGrp="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marL="0" marR="0" lvl="0" indent="0" algn="l" defTabSz="342900" rtl="0" eaLnBrk="1" fontAlgn="base" latinLnBrk="0" hangingPunct="1">
              <a:lnSpc>
                <a:spcPct val="100000"/>
              </a:lnSpc>
              <a:spcBef>
                <a:spcPct val="0"/>
              </a:spcBef>
              <a:spcAft>
                <a:spcPct val="0"/>
              </a:spcAft>
              <a:buClrTx/>
              <a:buSzTx/>
              <a:buFont typeface="Arial" panose="020B0604020202020204" pitchFamily="34" charset="0"/>
              <a:buNone/>
              <a:tabLst/>
              <a:defRPr/>
            </a:pPr>
            <a:fld id="{889017AA-3FBB-4199-BCA8-534B5D7E2769}" type="datetime1">
              <a:rPr kumimoji="0" lang="en-US" altLang="en-US" sz="6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l" defTabSz="342900" rtl="0" eaLnBrk="1" fontAlgn="base" latinLnBrk="0" hangingPunct="1">
                <a:lnSpc>
                  <a:spcPct val="100000"/>
                </a:lnSpc>
                <a:spcBef>
                  <a:spcPct val="0"/>
                </a:spcBef>
                <a:spcAft>
                  <a:spcPct val="0"/>
                </a:spcAft>
                <a:buClrTx/>
                <a:buSzTx/>
                <a:buFont typeface="Arial" panose="020B0604020202020204" pitchFamily="34" charset="0"/>
                <a:buNone/>
                <a:tabLst/>
                <a:defRPr/>
              </a:pPr>
              <a:t>5/19/2022</a:t>
            </a:fld>
            <a:endParaRPr kumimoji="0" lang="en-US" altLang="en-US" sz="600" b="0"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8" name="Title 1"/>
          <p:cNvSpPr>
            <a:spLocks noGrp="1"/>
          </p:cNvSpPr>
          <p:nvPr>
            <p:ph type="title"/>
          </p:nvPr>
        </p:nvSpPr>
        <p:spPr>
          <a:xfrm>
            <a:off x="215673" y="188639"/>
            <a:ext cx="8738364" cy="705739"/>
          </a:xfrm>
          <a:solidFill>
            <a:schemeClr val="tx2">
              <a:lumMod val="90000"/>
              <a:lumOff val="10000"/>
            </a:schemeClr>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defTabSz="685800" fontAlgn="auto">
              <a:spcBef>
                <a:spcPts val="0"/>
              </a:spcBef>
              <a:spcAft>
                <a:spcPts val="0"/>
              </a:spcAft>
              <a:defRPr/>
            </a:pPr>
            <a:r>
              <a:rPr lang="en-US" sz="2400" b="1" kern="0" dirty="0">
                <a:solidFill>
                  <a:schemeClr val="bg1"/>
                </a:solidFill>
                <a:latin typeface="Calibri"/>
                <a:cs typeface="+mn-cs"/>
              </a:rPr>
              <a:t>Provincial Emergency Housing Grant </a:t>
            </a:r>
            <a:r>
              <a:rPr lang="en-US" sz="2400" b="1" kern="0" dirty="0" smtClean="0">
                <a:solidFill>
                  <a:schemeClr val="bg1"/>
                </a:solidFill>
                <a:latin typeface="Calibri"/>
                <a:cs typeface="+mn-cs"/>
              </a:rPr>
              <a:t>(PEHG) Expenditure </a:t>
            </a:r>
            <a:r>
              <a:rPr lang="en-US" sz="2400" b="1" kern="0" dirty="0">
                <a:solidFill>
                  <a:schemeClr val="bg1"/>
                </a:solidFill>
                <a:latin typeface="Calibri"/>
                <a:cs typeface="+mn-cs"/>
              </a:rPr>
              <a:t>Performance as at 31 December 2021</a:t>
            </a:r>
            <a:endParaRPr lang="en-ZA" sz="2400" kern="0" dirty="0">
              <a:solidFill>
                <a:schemeClr val="bg1"/>
              </a:solidFill>
              <a:latin typeface="Calibri"/>
              <a:cs typeface="+mn-cs"/>
            </a:endParaRPr>
          </a:p>
        </p:txBody>
      </p:sp>
      <p:graphicFrame>
        <p:nvGraphicFramePr>
          <p:cNvPr id="11" name="Table 10"/>
          <p:cNvGraphicFramePr>
            <a:graphicFrameLocks noGrp="1"/>
          </p:cNvGraphicFramePr>
          <p:nvPr>
            <p:extLst/>
          </p:nvPr>
        </p:nvGraphicFramePr>
        <p:xfrm>
          <a:off x="215673" y="980730"/>
          <a:ext cx="8738364" cy="3250675"/>
        </p:xfrm>
        <a:graphic>
          <a:graphicData uri="http://schemas.openxmlformats.org/drawingml/2006/table">
            <a:tbl>
              <a:tblPr/>
              <a:tblGrid>
                <a:gridCol w="817329">
                  <a:extLst>
                    <a:ext uri="{9D8B030D-6E8A-4147-A177-3AD203B41FA5}">
                      <a16:colId xmlns:a16="http://schemas.microsoft.com/office/drawing/2014/main" xmlns="" val="20000"/>
                    </a:ext>
                  </a:extLst>
                </a:gridCol>
                <a:gridCol w="621677">
                  <a:extLst>
                    <a:ext uri="{9D8B030D-6E8A-4147-A177-3AD203B41FA5}">
                      <a16:colId xmlns:a16="http://schemas.microsoft.com/office/drawing/2014/main" xmlns="" val="20001"/>
                    </a:ext>
                  </a:extLst>
                </a:gridCol>
                <a:gridCol w="606516">
                  <a:extLst>
                    <a:ext uri="{9D8B030D-6E8A-4147-A177-3AD203B41FA5}">
                      <a16:colId xmlns:a16="http://schemas.microsoft.com/office/drawing/2014/main" xmlns="" val="20002"/>
                    </a:ext>
                  </a:extLst>
                </a:gridCol>
                <a:gridCol w="798637">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728135">
                  <a:extLst>
                    <a:ext uri="{9D8B030D-6E8A-4147-A177-3AD203B41FA5}">
                      <a16:colId xmlns:a16="http://schemas.microsoft.com/office/drawing/2014/main" xmlns="" val="20006"/>
                    </a:ext>
                  </a:extLst>
                </a:gridCol>
                <a:gridCol w="893748">
                  <a:extLst>
                    <a:ext uri="{9D8B030D-6E8A-4147-A177-3AD203B41FA5}">
                      <a16:colId xmlns:a16="http://schemas.microsoft.com/office/drawing/2014/main" xmlns="" val="20005"/>
                    </a:ext>
                  </a:extLst>
                </a:gridCol>
                <a:gridCol w="682373">
                  <a:extLst>
                    <a:ext uri="{9D8B030D-6E8A-4147-A177-3AD203B41FA5}">
                      <a16:colId xmlns:a16="http://schemas.microsoft.com/office/drawing/2014/main" xmlns="" val="20007"/>
                    </a:ext>
                  </a:extLst>
                </a:gridCol>
                <a:gridCol w="720080">
                  <a:extLst>
                    <a:ext uri="{9D8B030D-6E8A-4147-A177-3AD203B41FA5}">
                      <a16:colId xmlns:a16="http://schemas.microsoft.com/office/drawing/2014/main" xmlns="" val="20008"/>
                    </a:ext>
                  </a:extLst>
                </a:gridCol>
                <a:gridCol w="720080">
                  <a:extLst>
                    <a:ext uri="{9D8B030D-6E8A-4147-A177-3AD203B41FA5}">
                      <a16:colId xmlns:a16="http://schemas.microsoft.com/office/drawing/2014/main" xmlns="" val="20009"/>
                    </a:ext>
                  </a:extLst>
                </a:gridCol>
                <a:gridCol w="648072">
                  <a:extLst>
                    <a:ext uri="{9D8B030D-6E8A-4147-A177-3AD203B41FA5}">
                      <a16:colId xmlns:a16="http://schemas.microsoft.com/office/drawing/2014/main" xmlns="" val="20010"/>
                    </a:ext>
                  </a:extLst>
                </a:gridCol>
                <a:gridCol w="637621">
                  <a:extLst>
                    <a:ext uri="{9D8B030D-6E8A-4147-A177-3AD203B41FA5}">
                      <a16:colId xmlns:a16="http://schemas.microsoft.com/office/drawing/2014/main" xmlns="" val="20011"/>
                    </a:ext>
                  </a:extLst>
                </a:gridCol>
              </a:tblGrid>
              <a:tr h="148187">
                <a:tc rowSpan="3">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t"/>
                      <a:r>
                        <a:rPr lang="en-ZA" sz="1100" b="1" i="0" u="none" strike="noStrike" dirty="0">
                          <a:solidFill>
                            <a:srgbClr val="000000"/>
                          </a:solidFill>
                          <a:effectLst/>
                          <a:latin typeface="Calibri" panose="020F0502020204030204" pitchFamily="34" charset="0"/>
                        </a:rPr>
                        <a:t>Provincial Emergency Housing Grant (2021/2022)</a:t>
                      </a:r>
                    </a:p>
                  </a:txBody>
                  <a:tcPr marL="5958" marR="5958" marT="595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gridSpan="9">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da-DK" sz="1100" b="1" i="0" u="none" strike="noStrike" dirty="0">
                          <a:solidFill>
                            <a:srgbClr val="000000"/>
                          </a:solidFill>
                          <a:effectLst/>
                          <a:latin typeface="Calibri" panose="020F0502020204030204" pitchFamily="34" charset="0"/>
                        </a:rPr>
                        <a:t>PEHG 21/22:  (1 APRIL 2021 – 31 December 2021)</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t"/>
                      <a:endParaRPr lang="da-DK" sz="1100" b="1" i="0" u="none" strike="noStrike" dirty="0">
                        <a:solidFill>
                          <a:srgbClr val="000000"/>
                        </a:solidFill>
                        <a:effectLst/>
                        <a:latin typeface="Calibri" panose="020F0502020204030204" pitchFamily="34" charset="0"/>
                      </a:endParaRP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p>
                      <a:pPr algn="ctr" fontAlgn="t"/>
                      <a:endParaRPr lang="da-DK" sz="1100" b="1" i="0" u="none" strike="noStrike" dirty="0">
                        <a:solidFill>
                          <a:srgbClr val="000000"/>
                        </a:solidFill>
                        <a:effectLst/>
                        <a:latin typeface="Calibri" panose="020F0502020204030204" pitchFamily="34" charset="0"/>
                      </a:endParaRPr>
                    </a:p>
                  </a:txBody>
                  <a:tcPr marL="5958" marR="5958" marT="5959"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extLst>
                  <a:ext uri="{0D108BD9-81ED-4DB2-BD59-A6C34878D82A}">
                    <a16:rowId xmlns:a16="http://schemas.microsoft.com/office/drawing/2014/main" xmlns="" val="10000"/>
                  </a:ext>
                </a:extLst>
              </a:tr>
              <a:tr h="768134">
                <a:tc vMerge="1">
                  <a:txBody>
                    <a:bodyPr/>
                    <a:lstStyle/>
                    <a:p>
                      <a:endParaRPr lang="en-ZA"/>
                    </a:p>
                  </a:txBody>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2021/22    voted funds</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1A0C7"/>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Provisional Rollover</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Adjustment as per Gazette 44593 dated 21 May 2021</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Approved allocated amount 2021/22</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6933C"/>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2021/22 Transferred Funds</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2"/>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Total available</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Spent by Provinces </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unspent of available funds</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6B0A"/>
                    </a:solidFill>
                  </a:tcPr>
                </a:tc>
                <a:tc rowSpan="3">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Spent as a % of Total available Funds</a:t>
                      </a:r>
                    </a:p>
                    <a:p>
                      <a:pPr algn="ctr" fontAlgn="t"/>
                      <a:endParaRPr lang="en-ZA" sz="1100" b="1" i="0" u="none" strike="noStrike" dirty="0">
                        <a:solidFill>
                          <a:srgbClr val="000000"/>
                        </a:solidFill>
                        <a:effectLst/>
                        <a:latin typeface="Calibri" panose="020F0502020204030204" pitchFamily="34" charset="0"/>
                      </a:endParaRP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D97"/>
                    </a:solidFill>
                  </a:tcPr>
                </a:tc>
                <a:tc rowSpan="3">
                  <a:txBody>
                    <a:bodyPr/>
                    <a:lstStyle/>
                    <a:p>
                      <a:pPr algn="ctr" fontAlgn="t"/>
                      <a:r>
                        <a:rPr lang="en-ZA" sz="1100" b="1" i="0" u="none" strike="noStrike" dirty="0">
                          <a:solidFill>
                            <a:srgbClr val="000000"/>
                          </a:solidFill>
                          <a:effectLst/>
                          <a:latin typeface="Calibri" panose="020F0502020204030204" pitchFamily="34" charset="0"/>
                        </a:rPr>
                        <a:t>Approved</a:t>
                      </a:r>
                      <a:r>
                        <a:rPr lang="en-ZA" sz="1100" b="1" i="0" u="none" strike="noStrike" baseline="0" dirty="0">
                          <a:solidFill>
                            <a:srgbClr val="000000"/>
                          </a:solidFill>
                          <a:effectLst/>
                          <a:latin typeface="Calibri" panose="020F0502020204030204" pitchFamily="34" charset="0"/>
                        </a:rPr>
                        <a:t> number of temporary shelters</a:t>
                      </a:r>
                      <a:endParaRPr lang="en-ZA" sz="1100" b="1" i="0" u="none" strike="noStrike" dirty="0">
                        <a:solidFill>
                          <a:srgbClr val="000000"/>
                        </a:solidFill>
                        <a:effectLst/>
                        <a:latin typeface="Calibri" panose="020F0502020204030204" pitchFamily="34" charset="0"/>
                      </a:endParaRP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rowSpan="3">
                  <a:txBody>
                    <a:bodyPr/>
                    <a:lstStyle/>
                    <a:p>
                      <a:pPr algn="ctr" fontAlgn="t"/>
                      <a:r>
                        <a:rPr lang="en-ZA" sz="1100" b="1" i="0" u="none" strike="noStrike" dirty="0">
                          <a:solidFill>
                            <a:srgbClr val="000000"/>
                          </a:solidFill>
                          <a:effectLst/>
                          <a:latin typeface="Calibri" panose="020F0502020204030204" pitchFamily="34" charset="0"/>
                        </a:rPr>
                        <a:t>Approved number of repairs</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1"/>
                  </a:ext>
                </a:extLst>
              </a:tr>
              <a:tr h="148187">
                <a:tc vMerge="1">
                  <a:txBody>
                    <a:bodyPr/>
                    <a:lstStyle/>
                    <a:p>
                      <a:endParaRPr lang="en-ZA"/>
                    </a:p>
                  </a:txBody>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R'000</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1A0C7"/>
                    </a:solidFill>
                  </a:tcPr>
                </a:tc>
                <a:tc rowSpan="2">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R'000</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E4BC"/>
                    </a:solidFill>
                  </a:tcPr>
                </a:tc>
                <a:tc rowSpan="2">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R'000</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BF8F"/>
                    </a:solidFill>
                  </a:tcPr>
                </a:tc>
                <a:tc rowSpan="2">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R'000</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6933C"/>
                    </a:solidFill>
                  </a:tcPr>
                </a:tc>
                <a:tc rowSpan="2">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R’000</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2"/>
                    </a:solidFill>
                  </a:tcPr>
                </a:tc>
                <a:tc rowSpan="2">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R'000</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R'000</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2">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t"/>
                      <a:r>
                        <a:rPr lang="en-ZA" sz="1100" b="1" i="0" u="none" strike="noStrike" dirty="0">
                          <a:solidFill>
                            <a:srgbClr val="000000"/>
                          </a:solidFill>
                          <a:effectLst/>
                          <a:latin typeface="Calibri" panose="020F0502020204030204" pitchFamily="34" charset="0"/>
                        </a:rPr>
                        <a:t>R'000</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6B0A"/>
                    </a:solidFill>
                  </a:tcPr>
                </a:tc>
                <a:tc vMerge="1">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endParaRPr lang="en-ZA" sz="1100" b="1" i="0" u="none" strike="noStrike" dirty="0">
                        <a:solidFill>
                          <a:srgbClr val="000000"/>
                        </a:solidFill>
                        <a:effectLst/>
                        <a:latin typeface="Calibri" panose="020F0502020204030204" pitchFamily="34" charset="0"/>
                      </a:endParaRP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D97"/>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2"/>
                  </a:ext>
                </a:extLst>
              </a:tr>
              <a:tr h="14818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t"/>
                      <a:r>
                        <a:rPr lang="en-ZA" sz="1100" b="1" i="0" u="none" strike="noStrike" dirty="0">
                          <a:solidFill>
                            <a:srgbClr val="000000"/>
                          </a:solidFill>
                          <a:effectLst/>
                          <a:latin typeface="Calibri" panose="020F0502020204030204" pitchFamily="34" charset="0"/>
                        </a:rPr>
                        <a:t> Allocation</a:t>
                      </a:r>
                    </a:p>
                  </a:txBody>
                  <a:tcPr marL="5958" marR="5958" marT="595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1" i="0" u="none" strike="noStrike" dirty="0">
                          <a:solidFill>
                            <a:srgbClr val="000000"/>
                          </a:solidFill>
                          <a:effectLst/>
                          <a:latin typeface="Calibri" panose="020F0502020204030204" pitchFamily="34" charset="0"/>
                        </a:rPr>
                        <a:t>311 118</a:t>
                      </a:r>
                    </a:p>
                  </a:txBody>
                  <a:tcPr marL="5958" marR="5958" marT="59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US"/>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3"/>
                  </a:ext>
                </a:extLst>
              </a:tr>
              <a:tr h="149198">
                <a:tc>
                  <a:txBody>
                    <a:bodyPr/>
                    <a:lstStyle/>
                    <a:p>
                      <a:pPr algn="l" fontAlgn="t"/>
                      <a:r>
                        <a:rPr lang="en-GB" sz="1100" b="1" i="0" u="none" strike="noStrike" dirty="0">
                          <a:solidFill>
                            <a:srgbClr val="000000"/>
                          </a:solidFill>
                          <a:effectLst/>
                          <a:latin typeface="Calibri" panose="020F0502020204030204" pitchFamily="34" charset="0"/>
                        </a:rPr>
                        <a:t>Free</a:t>
                      </a:r>
                      <a:r>
                        <a:rPr lang="en-GB" sz="1100" b="1" i="0" u="none" strike="noStrike" baseline="0" dirty="0">
                          <a:solidFill>
                            <a:srgbClr val="000000"/>
                          </a:solidFill>
                          <a:effectLst/>
                          <a:latin typeface="Calibri" panose="020F0502020204030204" pitchFamily="34" charset="0"/>
                        </a:rPr>
                        <a:t> State</a:t>
                      </a:r>
                      <a:endParaRPr lang="en-ZA" sz="1100" b="1" i="0" u="none" strike="noStrike" dirty="0">
                        <a:solidFill>
                          <a:srgbClr val="000000"/>
                        </a:solidFill>
                        <a:effectLst/>
                        <a:latin typeface="Calibri" panose="020F0502020204030204" pitchFamily="34" charset="0"/>
                      </a:endParaRPr>
                    </a:p>
                  </a:txBody>
                  <a:tcPr marL="5958" marR="5958"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10 375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6 231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10 375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10 375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1100" b="0" i="0" u="none" strike="noStrike" dirty="0">
                          <a:solidFill>
                            <a:schemeClr val="tx1"/>
                          </a:solidFill>
                          <a:effectLst/>
                          <a:latin typeface="Calibri" panose="020F0502020204030204" pitchFamily="34" charset="0"/>
                        </a:rPr>
                        <a:t>161</a:t>
                      </a:r>
                      <a:endParaRPr lang="en-ZA" sz="1100" b="0" i="0" u="none" strike="noStrike" dirty="0">
                        <a:solidFill>
                          <a:schemeClr val="tx1"/>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1100" b="0" i="0" u="none" strike="noStrike" dirty="0">
                          <a:solidFill>
                            <a:schemeClr val="tx1"/>
                          </a:solidFill>
                          <a:effectLst/>
                          <a:latin typeface="Calibri" panose="020F0502020204030204" pitchFamily="34" charset="0"/>
                        </a:rPr>
                        <a:t>0</a:t>
                      </a:r>
                      <a:endParaRPr lang="en-ZA" sz="1100" b="0" i="0" u="none" strike="noStrike" dirty="0">
                        <a:solidFill>
                          <a:schemeClr val="tx1"/>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85263948"/>
                  </a:ext>
                </a:extLst>
              </a:tr>
              <a:tr h="292299">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t"/>
                      <a:r>
                        <a:rPr lang="en-ZA" sz="1100" b="1" i="0" u="none" strike="noStrike" dirty="0">
                          <a:solidFill>
                            <a:srgbClr val="000000"/>
                          </a:solidFill>
                          <a:effectLst/>
                          <a:latin typeface="Calibri" panose="020F0502020204030204" pitchFamily="34" charset="0"/>
                        </a:rPr>
                        <a:t>KwaZulu Natal</a:t>
                      </a:r>
                    </a:p>
                  </a:txBody>
                  <a:tcPr marL="5958" marR="5958"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102 590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3 802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1 901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106 392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50 744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55 648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48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rPr>
                        <a:t>1 651</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92299">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t"/>
                      <a:r>
                        <a:rPr lang="en-ZA" sz="1100" b="1" i="0" u="none" strike="noStrike" dirty="0">
                          <a:solidFill>
                            <a:srgbClr val="000000"/>
                          </a:solidFill>
                          <a:effectLst/>
                          <a:latin typeface="Calibri" panose="020F0502020204030204" pitchFamily="34" charset="0"/>
                        </a:rPr>
                        <a:t>Limpopo</a:t>
                      </a:r>
                    </a:p>
                  </a:txBody>
                  <a:tcPr marL="5958" marR="5958"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2 311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2 311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2 311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rPr>
                        <a:t>7</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rPr>
                        <a:t>62</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92299">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t"/>
                      <a:r>
                        <a:rPr lang="en-ZA" sz="1100" b="1" i="0" u="none" strike="noStrike" dirty="0">
                          <a:solidFill>
                            <a:srgbClr val="000000"/>
                          </a:solidFill>
                          <a:effectLst/>
                          <a:latin typeface="Calibri" panose="020F0502020204030204" pitchFamily="34" charset="0"/>
                        </a:rPr>
                        <a:t>Mpumalanga</a:t>
                      </a:r>
                    </a:p>
                  </a:txBody>
                  <a:tcPr marL="5958" marR="5958"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40 984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40 984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8 193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32 791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20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rPr>
                        <a:t>636</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9128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t"/>
                      <a:r>
                        <a:rPr lang="en-ZA" sz="1100" b="1" i="0" u="none" strike="noStrike" dirty="0">
                          <a:solidFill>
                            <a:srgbClr val="000000"/>
                          </a:solidFill>
                          <a:effectLst/>
                          <a:latin typeface="Calibri" panose="020F0502020204030204" pitchFamily="34" charset="0"/>
                        </a:rPr>
                        <a:t>Northern Cape</a:t>
                      </a:r>
                    </a:p>
                  </a:txBody>
                  <a:tcPr marL="5958" marR="5958"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0" i="0" u="none" strike="noStrike" dirty="0">
                          <a:solidFill>
                            <a:srgbClr val="000000"/>
                          </a:solidFill>
                          <a:effectLst/>
                          <a:latin typeface="Calibri" panose="020F0502020204030204" pitchFamily="34" charset="0"/>
                        </a:rPr>
                        <a:t>                           -   </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69 123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69 123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69 123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ZA" sz="1100" b="0" i="0" u="none" strike="noStrike" dirty="0">
                          <a:solidFill>
                            <a:srgbClr val="000000"/>
                          </a:solidFill>
                          <a:effectLst/>
                          <a:latin typeface="Calibri" panose="020F0502020204030204" pitchFamily="34" charset="0"/>
                        </a:rPr>
                        <a:t>1 100</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ZA" sz="1100" b="0" i="0" u="none" strike="noStrike" dirty="0">
                        <a:solidFill>
                          <a:srgbClr val="000000"/>
                        </a:solidFill>
                        <a:effectLst/>
                        <a:latin typeface="Calibri" panose="020F0502020204030204" pitchFamily="34" charset="0"/>
                      </a:endParaRP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92299">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t"/>
                      <a:r>
                        <a:rPr lang="en-ZA" sz="1100" b="1" i="0" u="none" strike="noStrike" dirty="0">
                          <a:solidFill>
                            <a:srgbClr val="000000"/>
                          </a:solidFill>
                          <a:effectLst/>
                          <a:latin typeface="Calibri" panose="020F0502020204030204" pitchFamily="34" charset="0"/>
                        </a:rPr>
                        <a:t>TOTAL</a:t>
                      </a:r>
                    </a:p>
                  </a:txBody>
                  <a:tcPr marL="5958" marR="5958" marT="59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t"/>
                      <a:r>
                        <a:rPr lang="en-ZA" sz="1100" b="1" i="0" u="none" strike="noStrike" dirty="0">
                          <a:solidFill>
                            <a:srgbClr val="000000"/>
                          </a:solidFill>
                          <a:effectLst/>
                          <a:latin typeface="Calibri" panose="020F0502020204030204" pitchFamily="34" charset="0"/>
                        </a:rPr>
                        <a:t>311 118</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1A0C7"/>
                    </a:solidFill>
                  </a:tcPr>
                </a:tc>
                <a:tc>
                  <a:txBody>
                    <a:bodyPr/>
                    <a:lstStyle/>
                    <a:p>
                      <a:pPr algn="r" fontAlgn="b"/>
                      <a:r>
                        <a:rPr lang="en-ZA" sz="1100" b="1" i="0" u="none" strike="noStrike" dirty="0">
                          <a:solidFill>
                            <a:srgbClr val="000000"/>
                          </a:solidFill>
                          <a:effectLst/>
                          <a:latin typeface="Calibri" panose="020F0502020204030204" pitchFamily="34" charset="0"/>
                          <a:cs typeface="Calibri" panose="020F0502020204030204" pitchFamily="34" charset="0"/>
                        </a:rPr>
                        <a:t>69 123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E4BC"/>
                    </a:solidFill>
                  </a:tcPr>
                </a:tc>
                <a:tc>
                  <a:txBody>
                    <a:bodyPr/>
                    <a:lstStyle/>
                    <a:p>
                      <a:pPr algn="r" fontAlgn="b"/>
                      <a:r>
                        <a:rPr lang="en-ZA" sz="1100" b="1" i="0" u="none" strike="noStrike" dirty="0">
                          <a:solidFill>
                            <a:srgbClr val="000000"/>
                          </a:solidFill>
                          <a:effectLst/>
                          <a:latin typeface="Calibri" panose="020F0502020204030204" pitchFamily="34" charset="0"/>
                          <a:cs typeface="Calibri" panose="020F0502020204030204" pitchFamily="34" charset="0"/>
                        </a:rPr>
                        <a:t>        </a:t>
                      </a:r>
                    </a:p>
                    <a:p>
                      <a:pPr algn="r" fontAlgn="b"/>
                      <a:r>
                        <a:rPr lang="en-ZA" sz="1100" b="1" i="0" u="none" strike="noStrike" dirty="0">
                          <a:solidFill>
                            <a:srgbClr val="000000"/>
                          </a:solidFill>
                          <a:effectLst/>
                          <a:latin typeface="Calibri" panose="020F0502020204030204" pitchFamily="34" charset="0"/>
                          <a:cs typeface="Calibri" panose="020F0502020204030204" pitchFamily="34" charset="0"/>
                        </a:rPr>
                        <a:t> 145 885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p>
                      <a:pPr algn="r" fontAlgn="b"/>
                      <a:r>
                        <a:rPr lang="en-ZA" sz="1100" b="1" i="0" u="none" strike="noStrike" dirty="0">
                          <a:solidFill>
                            <a:srgbClr val="000000"/>
                          </a:solidFill>
                          <a:effectLst/>
                          <a:latin typeface="Calibri" panose="020F0502020204030204" pitchFamily="34" charset="0"/>
                          <a:cs typeface="Calibri" panose="020F0502020204030204" pitchFamily="34" charset="0"/>
                        </a:rPr>
                        <a:t>            </a:t>
                      </a:r>
                    </a:p>
                    <a:p>
                      <a:pPr algn="r" fontAlgn="b"/>
                      <a:r>
                        <a:rPr lang="en-ZA" sz="1100" b="1" i="0" u="none" strike="noStrike" dirty="0">
                          <a:solidFill>
                            <a:srgbClr val="000000"/>
                          </a:solidFill>
                          <a:effectLst/>
                          <a:latin typeface="Calibri" panose="020F0502020204030204" pitchFamily="34" charset="0"/>
                          <a:cs typeface="Calibri" panose="020F0502020204030204" pitchFamily="34" charset="0"/>
                        </a:rPr>
                        <a:t> 14 177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6933C"/>
                    </a:solidFill>
                  </a:tcPr>
                </a:tc>
                <a:tc>
                  <a:txBody>
                    <a:bodyPr/>
                    <a:lstStyle/>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            </a:t>
                      </a:r>
                    </a:p>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 8 132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4E2"/>
                    </a:solidFill>
                  </a:tcPr>
                </a:tc>
                <a:tc>
                  <a:txBody>
                    <a:bodyPr/>
                    <a:lstStyle/>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229 185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58 937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          </a:t>
                      </a:r>
                    </a:p>
                    <a:p>
                      <a:pPr algn="r" fontAlgn="t"/>
                      <a:r>
                        <a:rPr lang="en-ZA" sz="1100" b="1" i="0" u="none" strike="noStrike" dirty="0">
                          <a:solidFill>
                            <a:srgbClr val="000000"/>
                          </a:solidFill>
                          <a:effectLst/>
                          <a:latin typeface="Calibri" panose="020F0502020204030204" pitchFamily="34" charset="0"/>
                          <a:cs typeface="Calibri" panose="020F0502020204030204" pitchFamily="34" charset="0"/>
                        </a:rPr>
                        <a:t>  170 248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6B0A"/>
                    </a:solidFill>
                  </a:tcPr>
                </a:tc>
                <a:tc>
                  <a:txBody>
                    <a:bodyPr/>
                    <a:lstStyle/>
                    <a:p>
                      <a:pPr algn="r" fontAlgn="t"/>
                      <a:r>
                        <a:rPr lang="en-ZA" sz="1100" b="0" i="0" u="none" strike="noStrike" dirty="0">
                          <a:solidFill>
                            <a:srgbClr val="000000"/>
                          </a:solidFill>
                          <a:effectLst/>
                          <a:latin typeface="Calibri" panose="020F0502020204030204" pitchFamily="34" charset="0"/>
                          <a:cs typeface="Calibri" panose="020F0502020204030204" pitchFamily="34" charset="0"/>
                        </a:rPr>
                        <a:t>                  26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algn="r" fontAlgn="b"/>
                      <a:r>
                        <a:rPr lang="en-ZA" sz="1100" b="1" i="0" u="none" strike="noStrike" dirty="0">
                          <a:solidFill>
                            <a:srgbClr val="000000"/>
                          </a:solidFill>
                          <a:effectLst/>
                          <a:latin typeface="Calibri" panose="020F0502020204030204" pitchFamily="34" charset="0"/>
                        </a:rPr>
                        <a:t>3 555</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r" fontAlgn="b"/>
                      <a:r>
                        <a:rPr lang="en-ZA" sz="1100" b="1" i="0" u="none" strike="noStrike" dirty="0">
                          <a:solidFill>
                            <a:srgbClr val="000000"/>
                          </a:solidFill>
                          <a:effectLst/>
                          <a:latin typeface="Calibri" panose="020F0502020204030204" pitchFamily="34" charset="0"/>
                        </a:rPr>
                        <a:t>62</a:t>
                      </a:r>
                    </a:p>
                  </a:txBody>
                  <a:tcPr marL="5958" marR="5958" marT="5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13"/>
                  </a:ext>
                </a:extLst>
              </a:tr>
            </a:tbl>
          </a:graphicData>
        </a:graphic>
      </p:graphicFrame>
      <p:sp>
        <p:nvSpPr>
          <p:cNvPr id="2" name="Rectangle 1"/>
          <p:cNvSpPr/>
          <p:nvPr/>
        </p:nvSpPr>
        <p:spPr>
          <a:xfrm>
            <a:off x="215673" y="4379655"/>
            <a:ext cx="8738364" cy="1569660"/>
          </a:xfrm>
          <a:prstGeom prst="rect">
            <a:avLst/>
          </a:prstGeom>
        </p:spPr>
        <p:txBody>
          <a:bodyPr wrap="square">
            <a:spAutoFit/>
          </a:bodyPr>
          <a:lstStyle/>
          <a:p>
            <a:pPr marL="285750" lvl="0" indent="-285750" algn="just">
              <a:spcBef>
                <a:spcPts val="0"/>
              </a:spcBef>
              <a:spcAft>
                <a:spcPts val="0"/>
              </a:spcAft>
              <a:buFont typeface="Arial" panose="020B0604020202020204" pitchFamily="34" charset="0"/>
              <a:buChar char="•"/>
            </a:pPr>
            <a:r>
              <a:rPr lang="en-ZA" sz="1600" dirty="0" smtClean="0">
                <a:solidFill>
                  <a:srgbClr val="000000"/>
                </a:solidFill>
                <a:latin typeface="Calibri" panose="020F0502020204030204" pitchFamily="34" charset="0"/>
                <a:ea typeface="ＭＳ Ｐゴシック" pitchFamily="-108" charset="-128"/>
                <a:cs typeface="Calibri" panose="020F0502020204030204" pitchFamily="34" charset="0"/>
              </a:rPr>
              <a:t>Only two Provinces (Kzn and MP) have reported expenditure under the Emergency funding;</a:t>
            </a:r>
          </a:p>
          <a:p>
            <a:pPr marL="285750" lvl="0" indent="-285750" algn="just">
              <a:spcBef>
                <a:spcPts val="0"/>
              </a:spcBef>
              <a:spcAft>
                <a:spcPts val="0"/>
              </a:spcAft>
              <a:buFont typeface="Arial" panose="020B0604020202020204" pitchFamily="34" charset="0"/>
              <a:buChar char="•"/>
            </a:pPr>
            <a:r>
              <a:rPr lang="en-ZA" sz="1600" dirty="0" smtClean="0">
                <a:solidFill>
                  <a:srgbClr val="000000"/>
                </a:solidFill>
                <a:latin typeface="Calibri" panose="020F0502020204030204" pitchFamily="34" charset="0"/>
                <a:ea typeface="ＭＳ Ｐゴシック" pitchFamily="-108" charset="-128"/>
                <a:cs typeface="Calibri" panose="020F0502020204030204" pitchFamily="34" charset="0"/>
              </a:rPr>
              <a:t>The funds transferred to FS are to cater for Maluti A Phofung Municipality;</a:t>
            </a:r>
          </a:p>
          <a:p>
            <a:pPr marL="285750" lvl="0" indent="-285750" algn="just">
              <a:spcBef>
                <a:spcPts val="0"/>
              </a:spcBef>
              <a:spcAft>
                <a:spcPts val="0"/>
              </a:spcAft>
              <a:buFont typeface="Arial" panose="020B0604020202020204" pitchFamily="34" charset="0"/>
              <a:buChar char="•"/>
            </a:pPr>
            <a:r>
              <a:rPr lang="en-ZA" sz="1600" dirty="0" smtClean="0">
                <a:solidFill>
                  <a:srgbClr val="000000"/>
                </a:solidFill>
                <a:latin typeface="Calibri" panose="020F0502020204030204" pitchFamily="34" charset="0"/>
                <a:ea typeface="ＭＳ Ｐゴシック" pitchFamily="-108" charset="-128"/>
                <a:cs typeface="Calibri" panose="020F0502020204030204" pitchFamily="34" charset="0"/>
              </a:rPr>
              <a:t>Limpopo and Northern Cape Provinces are the main concern having failed to spend their funds despite numerous requests to get reasons for their inability to spend their transferred funds and</a:t>
            </a:r>
          </a:p>
          <a:p>
            <a:pPr marL="285750" lvl="0" indent="-285750" algn="just">
              <a:spcBef>
                <a:spcPts val="0"/>
              </a:spcBef>
              <a:spcAft>
                <a:spcPts val="0"/>
              </a:spcAft>
              <a:buFont typeface="Arial" panose="020B0604020202020204" pitchFamily="34" charset="0"/>
              <a:buChar char="•"/>
            </a:pPr>
            <a:r>
              <a:rPr lang="en-ZA" sz="1600" dirty="0" smtClean="0">
                <a:solidFill>
                  <a:srgbClr val="000000"/>
                </a:solidFill>
                <a:latin typeface="Calibri" panose="020F0502020204030204" pitchFamily="34" charset="0"/>
                <a:ea typeface="ＭＳ Ｐゴシック" pitchFamily="-108" charset="-128"/>
                <a:cs typeface="Calibri" panose="020F0502020204030204" pitchFamily="34" charset="0"/>
              </a:rPr>
              <a:t>NC will lose the funds as they are already approved rollovers. The Province has failed to respond to request to explain reasons for the inability to spend their allocations.</a:t>
            </a:r>
          </a:p>
        </p:txBody>
      </p:sp>
    </p:spTree>
    <p:extLst>
      <p:ext uri="{BB962C8B-B14F-4D97-AF65-F5344CB8AC3E}">
        <p14:creationId xmlns:p14="http://schemas.microsoft.com/office/powerpoint/2010/main" xmlns="" val="2988127309"/>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xmlns="" id="{191AC62E-33AB-1047-945E-E41FE1E8335F}"/>
              </a:ext>
            </a:extLst>
          </p:cNvPr>
          <p:cNvSpPr>
            <a:spLocks noGrp="1"/>
          </p:cNvSpPr>
          <p:nvPr>
            <p:ph type="title"/>
          </p:nvPr>
        </p:nvSpPr>
        <p:spPr>
          <a:xfrm>
            <a:off x="179514" y="23166"/>
            <a:ext cx="8856982" cy="669529"/>
          </a:xfrm>
          <a:solidFill>
            <a:schemeClr val="tx2">
              <a:lumMod val="90000"/>
              <a:lumOff val="10000"/>
            </a:schemeClr>
          </a:solidFill>
        </p:spPr>
        <p:style>
          <a:lnRef idx="2">
            <a:schemeClr val="accent3">
              <a:shade val="50000"/>
            </a:schemeClr>
          </a:lnRef>
          <a:fillRef idx="1">
            <a:schemeClr val="accent3"/>
          </a:fillRef>
          <a:effectRef idx="0">
            <a:schemeClr val="accent3"/>
          </a:effectRef>
          <a:fontRef idx="minor">
            <a:schemeClr val="lt1"/>
          </a:fontRef>
        </p:style>
        <p:txBody>
          <a:bodyPr/>
          <a:lstStyle/>
          <a:p>
            <a:r>
              <a:rPr lang="en-ZA" sz="2400" b="1" kern="0" dirty="0" smtClean="0">
                <a:solidFill>
                  <a:schemeClr val="bg1"/>
                </a:solidFill>
                <a:latin typeface="Calibri" panose="020F0502020204030204" pitchFamily="34" charset="0"/>
                <a:cs typeface="Calibri" panose="020F0502020204030204" pitchFamily="34" charset="0"/>
              </a:rPr>
              <a:t>Urban Settlements Development Grant (USDG) </a:t>
            </a:r>
            <a:r>
              <a:rPr lang="en-ZA" sz="2400" b="1" kern="0" dirty="0">
                <a:solidFill>
                  <a:schemeClr val="bg1"/>
                </a:solidFill>
                <a:latin typeface="Calibri" panose="020F0502020204030204" pitchFamily="34" charset="0"/>
                <a:cs typeface="Calibri" panose="020F0502020204030204" pitchFamily="34" charset="0"/>
              </a:rPr>
              <a:t>Expenditure as at 31 December </a:t>
            </a:r>
            <a:r>
              <a:rPr lang="en-ZA" sz="2400" b="1" kern="0" dirty="0">
                <a:solidFill>
                  <a:schemeClr val="bg1"/>
                </a:solidFill>
                <a:latin typeface="Calibri"/>
              </a:rPr>
              <a:t>2021</a:t>
            </a:r>
            <a:endParaRPr lang="en-US" altLang="en-US" sz="2400" b="1" dirty="0">
              <a:solidFill>
                <a:schemeClr val="bg1"/>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9219" name="Slide Number Placeholder 4">
            <a:extLst>
              <a:ext uri="{FF2B5EF4-FFF2-40B4-BE49-F238E27FC236}">
                <a16:creationId xmlns:a16="http://schemas.microsoft.com/office/drawing/2014/main" xmlns="" id="{196D1AC6-B15A-7E48-B0EB-274EA6466125}"/>
              </a:ext>
            </a:extLst>
          </p:cNvPr>
          <p:cNvSpPr>
            <a:spLocks noGrp="1" noChangeArrowheads="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E032CC4-6D98-0F43-8AEB-6F2538FC1423}" type="slidenum">
              <a:rPr lang="en-US" altLang="en-US" sz="800">
                <a:solidFill>
                  <a:srgbClr val="898989"/>
                </a:solidFill>
              </a:rPr>
              <a:pPr>
                <a:spcBef>
                  <a:spcPct val="0"/>
                </a:spcBef>
                <a:buFontTx/>
                <a:buNone/>
              </a:pPr>
              <a:t>44</a:t>
            </a:fld>
            <a:endParaRPr lang="en-US" altLang="en-US" sz="800">
              <a:solidFill>
                <a:srgbClr val="898989"/>
              </a:solidFill>
            </a:endParaRPr>
          </a:p>
        </p:txBody>
      </p:sp>
      <p:sp>
        <p:nvSpPr>
          <p:cNvPr id="4" name="Footer Placeholder 3">
            <a:extLst>
              <a:ext uri="{FF2B5EF4-FFF2-40B4-BE49-F238E27FC236}">
                <a16:creationId xmlns:a16="http://schemas.microsoft.com/office/drawing/2014/main" xmlns="" id="{B7A71873-8EC6-7042-BD02-937328BD923A}"/>
              </a:ext>
            </a:extLst>
          </p:cNvPr>
          <p:cNvSpPr>
            <a:spLocks noGrp="1"/>
          </p:cNvSpPr>
          <p:nvPr>
            <p:ph type="ftr" sz="quarter" idx="11"/>
          </p:nvPr>
        </p:nvSpPr>
        <p:spPr>
          <a:xfrm>
            <a:off x="2318441" y="5981191"/>
            <a:ext cx="3672408" cy="207836"/>
          </a:xfrm>
        </p:spPr>
        <p:txBody>
          <a:bodyPr/>
          <a:lstStyle/>
          <a:p>
            <a:pPr>
              <a:defRPr/>
            </a:pPr>
            <a:r>
              <a:rPr lang="en-US" sz="1200" dirty="0">
                <a:latin typeface="Calibri" panose="020F0502020204030204" pitchFamily="34" charset="0"/>
                <a:cs typeface="Calibri" panose="020F0502020204030204" pitchFamily="34" charset="0"/>
              </a:rPr>
              <a:t>USDG (Provinces) Performance as at 31 December 2021</a:t>
            </a:r>
          </a:p>
        </p:txBody>
      </p:sp>
      <p:sp>
        <p:nvSpPr>
          <p:cNvPr id="9221" name="Date Placeholder 2">
            <a:extLst>
              <a:ext uri="{FF2B5EF4-FFF2-40B4-BE49-F238E27FC236}">
                <a16:creationId xmlns:a16="http://schemas.microsoft.com/office/drawing/2014/main" xmlns="" id="{CEEDD308-5AE0-A343-972D-82516128B5C8}"/>
              </a:ext>
            </a:extLst>
          </p:cNvPr>
          <p:cNvSpPr>
            <a:spLocks noGrp="1" noChangeArrowheads="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0AEE0DC-66FA-4445-B5F5-C041F434EDA9}" type="datetime1">
              <a:rPr lang="en-US" altLang="en-US" sz="800">
                <a:solidFill>
                  <a:srgbClr val="898989"/>
                </a:solidFill>
              </a:rPr>
              <a:pPr>
                <a:spcBef>
                  <a:spcPct val="0"/>
                </a:spcBef>
                <a:buFontTx/>
                <a:buNone/>
              </a:pPr>
              <a:t>5/19/2022</a:t>
            </a:fld>
            <a:endParaRPr lang="en-US" altLang="en-US" sz="800">
              <a:solidFill>
                <a:srgbClr val="898989"/>
              </a:solidFill>
            </a:endParaRPr>
          </a:p>
        </p:txBody>
      </p:sp>
      <p:sp>
        <p:nvSpPr>
          <p:cNvPr id="5" name="Rectangle 4"/>
          <p:cNvSpPr/>
          <p:nvPr/>
        </p:nvSpPr>
        <p:spPr>
          <a:xfrm>
            <a:off x="150652" y="4124573"/>
            <a:ext cx="8872344" cy="1077218"/>
          </a:xfrm>
          <a:prstGeom prst="rect">
            <a:avLst/>
          </a:prstGeom>
        </p:spPr>
        <p:txBody>
          <a:bodyPr wrap="square">
            <a:spAutoFit/>
          </a:bodyPr>
          <a:lstStyle/>
          <a:p>
            <a:pPr marL="285750" indent="-285750">
              <a:spcBef>
                <a:spcPts val="0"/>
              </a:spcBef>
              <a:spcAft>
                <a:spcPts val="0"/>
              </a:spcAft>
              <a:buFont typeface="Arial" panose="020B0604020202020204" pitchFamily="34" charset="0"/>
              <a:buChar char="•"/>
            </a:pPr>
            <a:r>
              <a:rPr lang="en-ZA" sz="1600" dirty="0" smtClean="0">
                <a:solidFill>
                  <a:srgbClr val="000000"/>
                </a:solidFill>
                <a:latin typeface="Calibri" panose="020F0502020204030204" pitchFamily="34" charset="0"/>
                <a:ea typeface="ＭＳ Ｐゴシック" pitchFamily="-108" charset="-128"/>
                <a:cs typeface="Calibri" panose="020F0502020204030204" pitchFamily="34" charset="0"/>
              </a:rPr>
              <a:t>All </a:t>
            </a:r>
            <a:r>
              <a:rPr lang="en-ZA" sz="1600" dirty="0">
                <a:solidFill>
                  <a:srgbClr val="000000"/>
                </a:solidFill>
                <a:latin typeface="Calibri" panose="020F0502020204030204" pitchFamily="34" charset="0"/>
                <a:ea typeface="ＭＳ Ｐゴシック" pitchFamily="-108" charset="-128"/>
                <a:cs typeface="Calibri" panose="020F0502020204030204" pitchFamily="34" charset="0"/>
              </a:rPr>
              <a:t>Metros have spent below 50% of the total available funds except Mangaung which is at 56</a:t>
            </a:r>
            <a:r>
              <a:rPr lang="en-ZA" sz="1600" dirty="0" smtClean="0">
                <a:solidFill>
                  <a:srgbClr val="000000"/>
                </a:solidFill>
                <a:latin typeface="Calibri" panose="020F0502020204030204" pitchFamily="34" charset="0"/>
                <a:ea typeface="ＭＳ Ｐゴシック" pitchFamily="-108" charset="-128"/>
                <a:cs typeface="Calibri" panose="020F0502020204030204" pitchFamily="34" charset="0"/>
              </a:rPr>
              <a:t>%.</a:t>
            </a:r>
          </a:p>
          <a:p>
            <a:pPr marL="285750" lvl="0" indent="-285750">
              <a:spcBef>
                <a:spcPts val="0"/>
              </a:spcBef>
              <a:spcAft>
                <a:spcPts val="0"/>
              </a:spcAft>
              <a:buFont typeface="Arial" panose="020B0604020202020204" pitchFamily="34" charset="0"/>
              <a:buChar char="•"/>
            </a:pPr>
            <a:r>
              <a:rPr lang="en-ZA" sz="1600" dirty="0" smtClean="0">
                <a:solidFill>
                  <a:srgbClr val="000000"/>
                </a:solidFill>
                <a:latin typeface="Calibri" panose="020F0502020204030204" pitchFamily="34" charset="0"/>
                <a:ea typeface="ＭＳ Ｐゴシック" pitchFamily="-108" charset="-128"/>
                <a:cs typeface="Calibri" panose="020F0502020204030204" pitchFamily="34" charset="0"/>
              </a:rPr>
              <a:t>Three </a:t>
            </a:r>
            <a:r>
              <a:rPr lang="en-ZA" sz="1600" dirty="0">
                <a:solidFill>
                  <a:srgbClr val="000000"/>
                </a:solidFill>
                <a:latin typeface="Calibri" panose="020F0502020204030204" pitchFamily="34" charset="0"/>
                <a:ea typeface="ＭＳ Ｐゴシック" pitchFamily="-108" charset="-128"/>
                <a:cs typeface="Calibri" panose="020F0502020204030204" pitchFamily="34" charset="0"/>
              </a:rPr>
              <a:t>Metros spent lower than 35% of the total available funds, namely Nelson Mandela Bay at 32.5%, City of Ekurhuleni at 26% and City of Johannesburg at 33.1%.</a:t>
            </a:r>
          </a:p>
          <a:p>
            <a:pPr>
              <a:spcBef>
                <a:spcPts val="0"/>
              </a:spcBef>
              <a:spcAft>
                <a:spcPts val="0"/>
              </a:spcAft>
            </a:pPr>
            <a:endParaRPr lang="en-ZA" sz="1600" dirty="0">
              <a:latin typeface="Calibri" panose="020F0502020204030204" pitchFamily="34" charset="0"/>
            </a:endParaRPr>
          </a:p>
        </p:txBody>
      </p:sp>
      <p:graphicFrame>
        <p:nvGraphicFramePr>
          <p:cNvPr id="3" name="Table 2"/>
          <p:cNvGraphicFramePr>
            <a:graphicFrameLocks noGrp="1"/>
          </p:cNvGraphicFramePr>
          <p:nvPr>
            <p:extLst/>
          </p:nvPr>
        </p:nvGraphicFramePr>
        <p:xfrm>
          <a:off x="166010" y="748521"/>
          <a:ext cx="8856986" cy="3184536"/>
        </p:xfrm>
        <a:graphic>
          <a:graphicData uri="http://schemas.openxmlformats.org/drawingml/2006/table">
            <a:tbl>
              <a:tblPr/>
              <a:tblGrid>
                <a:gridCol w="1237638">
                  <a:extLst>
                    <a:ext uri="{9D8B030D-6E8A-4147-A177-3AD203B41FA5}">
                      <a16:colId xmlns:a16="http://schemas.microsoft.com/office/drawing/2014/main" xmlns="" val="20000"/>
                    </a:ext>
                  </a:extLst>
                </a:gridCol>
                <a:gridCol w="666858">
                  <a:extLst>
                    <a:ext uri="{9D8B030D-6E8A-4147-A177-3AD203B41FA5}">
                      <a16:colId xmlns:a16="http://schemas.microsoft.com/office/drawing/2014/main" xmlns="" val="20001"/>
                    </a:ext>
                  </a:extLst>
                </a:gridCol>
                <a:gridCol w="125230">
                  <a:extLst>
                    <a:ext uri="{9D8B030D-6E8A-4147-A177-3AD203B41FA5}">
                      <a16:colId xmlns:a16="http://schemas.microsoft.com/office/drawing/2014/main" xmlns="" val="20002"/>
                    </a:ext>
                  </a:extLst>
                </a:gridCol>
                <a:gridCol w="580840">
                  <a:extLst>
                    <a:ext uri="{9D8B030D-6E8A-4147-A177-3AD203B41FA5}">
                      <a16:colId xmlns:a16="http://schemas.microsoft.com/office/drawing/2014/main" xmlns="" val="20012"/>
                    </a:ext>
                  </a:extLst>
                </a:gridCol>
                <a:gridCol w="706070">
                  <a:extLst>
                    <a:ext uri="{9D8B030D-6E8A-4147-A177-3AD203B41FA5}">
                      <a16:colId xmlns:a16="http://schemas.microsoft.com/office/drawing/2014/main" xmlns="" val="20003"/>
                    </a:ext>
                  </a:extLst>
                </a:gridCol>
                <a:gridCol w="692543">
                  <a:extLst>
                    <a:ext uri="{9D8B030D-6E8A-4147-A177-3AD203B41FA5}">
                      <a16:colId xmlns:a16="http://schemas.microsoft.com/office/drawing/2014/main" xmlns="" val="20004"/>
                    </a:ext>
                  </a:extLst>
                </a:gridCol>
                <a:gridCol w="844037">
                  <a:extLst>
                    <a:ext uri="{9D8B030D-6E8A-4147-A177-3AD203B41FA5}">
                      <a16:colId xmlns:a16="http://schemas.microsoft.com/office/drawing/2014/main" xmlns="" val="20005"/>
                    </a:ext>
                  </a:extLst>
                </a:gridCol>
                <a:gridCol w="725007">
                  <a:extLst>
                    <a:ext uri="{9D8B030D-6E8A-4147-A177-3AD203B41FA5}">
                      <a16:colId xmlns:a16="http://schemas.microsoft.com/office/drawing/2014/main" xmlns="" val="20006"/>
                    </a:ext>
                  </a:extLst>
                </a:gridCol>
                <a:gridCol w="725007">
                  <a:extLst>
                    <a:ext uri="{9D8B030D-6E8A-4147-A177-3AD203B41FA5}">
                      <a16:colId xmlns:a16="http://schemas.microsoft.com/office/drawing/2014/main" xmlns="" val="20007"/>
                    </a:ext>
                  </a:extLst>
                </a:gridCol>
                <a:gridCol w="703365">
                  <a:extLst>
                    <a:ext uri="{9D8B030D-6E8A-4147-A177-3AD203B41FA5}">
                      <a16:colId xmlns:a16="http://schemas.microsoft.com/office/drawing/2014/main" xmlns="" val="20008"/>
                    </a:ext>
                  </a:extLst>
                </a:gridCol>
                <a:gridCol w="616797">
                  <a:extLst>
                    <a:ext uri="{9D8B030D-6E8A-4147-A177-3AD203B41FA5}">
                      <a16:colId xmlns:a16="http://schemas.microsoft.com/office/drawing/2014/main" xmlns="" val="20009"/>
                    </a:ext>
                  </a:extLst>
                </a:gridCol>
                <a:gridCol w="616797">
                  <a:extLst>
                    <a:ext uri="{9D8B030D-6E8A-4147-A177-3AD203B41FA5}">
                      <a16:colId xmlns:a16="http://schemas.microsoft.com/office/drawing/2014/main" xmlns="" val="20010"/>
                    </a:ext>
                  </a:extLst>
                </a:gridCol>
                <a:gridCol w="616797">
                  <a:extLst>
                    <a:ext uri="{9D8B030D-6E8A-4147-A177-3AD203B41FA5}">
                      <a16:colId xmlns:a16="http://schemas.microsoft.com/office/drawing/2014/main" xmlns="" val="20011"/>
                    </a:ext>
                  </a:extLst>
                </a:gridCol>
              </a:tblGrid>
              <a:tr h="231621">
                <a:tc rowSpan="3">
                  <a:txBody>
                    <a:bodyPr/>
                    <a:lstStyle/>
                    <a:p>
                      <a:pPr algn="ctr" fontAlgn="ctr"/>
                      <a:r>
                        <a:rPr lang="en-ZA" sz="1100" b="1" i="0" u="none" strike="noStrike" dirty="0">
                          <a:solidFill>
                            <a:srgbClr val="000000"/>
                          </a:solidFill>
                          <a:effectLst/>
                          <a:latin typeface="Calibri" panose="020F0502020204030204" pitchFamily="34" charset="0"/>
                        </a:rPr>
                        <a:t>METROS</a:t>
                      </a:r>
                    </a:p>
                  </a:txBody>
                  <a:tcPr marL="7583" marR="7583" marT="75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ZA" sz="1100" b="1" i="0" u="none" strike="noStrike" dirty="0">
                          <a:solidFill>
                            <a:srgbClr val="000000"/>
                          </a:solidFill>
                          <a:effectLst/>
                          <a:latin typeface="Calibri" panose="020F0502020204030204" pitchFamily="34" charset="0"/>
                        </a:rPr>
                        <a:t>Voted Funds</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rowSpan="2" gridSpan="2">
                  <a:txBody>
                    <a:bodyPr/>
                    <a:lstStyle/>
                    <a:p>
                      <a:pPr algn="ctr" fontAlgn="ctr"/>
                      <a:r>
                        <a:rPr lang="en-ZA" sz="1100" b="1" i="0" u="none" strike="noStrike" dirty="0">
                          <a:solidFill>
                            <a:srgbClr val="000000"/>
                          </a:solidFill>
                          <a:effectLst/>
                          <a:latin typeface="Calibri" panose="020F0502020204030204" pitchFamily="34" charset="0"/>
                        </a:rPr>
                        <a:t>Rollover from 2020/21 financial year</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rowSpan="2" hMerge="1">
                  <a:txBody>
                    <a:bodyPr/>
                    <a:lstStyle/>
                    <a:p>
                      <a:endParaRPr lang="en-ZA"/>
                    </a:p>
                  </a:txBody>
                  <a:tcPr/>
                </a:tc>
                <a:tc rowSpan="2">
                  <a:txBody>
                    <a:bodyPr/>
                    <a:lstStyle/>
                    <a:p>
                      <a:pPr algn="ctr" fontAlgn="ctr"/>
                      <a:r>
                        <a:rPr lang="en-ZA" sz="1100" b="1" i="0" u="none" strike="noStrike" dirty="0">
                          <a:solidFill>
                            <a:srgbClr val="000000"/>
                          </a:solidFill>
                          <a:effectLst/>
                          <a:latin typeface="Calibri" panose="020F0502020204030204" pitchFamily="34" charset="0"/>
                        </a:rPr>
                        <a:t>Total Available Funds </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rowSpan="2">
                  <a:txBody>
                    <a:bodyPr/>
                    <a:lstStyle/>
                    <a:p>
                      <a:pPr algn="ctr" fontAlgn="ctr"/>
                      <a:r>
                        <a:rPr lang="en-ZA" sz="1100" b="1" i="0" u="none" strike="noStrike" dirty="0">
                          <a:solidFill>
                            <a:srgbClr val="000000"/>
                          </a:solidFill>
                          <a:effectLst/>
                          <a:latin typeface="Calibri" panose="020F0502020204030204" pitchFamily="34" charset="0"/>
                        </a:rPr>
                        <a:t>Transferred Funds</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gridSpan="7">
                  <a:txBody>
                    <a:bodyPr/>
                    <a:lstStyle/>
                    <a:p>
                      <a:pPr algn="ctr" fontAlgn="b"/>
                      <a:r>
                        <a:rPr lang="en-ZA" sz="900" b="1" i="0" u="none" strike="noStrike" dirty="0">
                          <a:solidFill>
                            <a:srgbClr val="000000"/>
                          </a:solidFill>
                          <a:effectLst/>
                          <a:latin typeface="Calibri" panose="020F0502020204030204" pitchFamily="34" charset="0"/>
                        </a:rPr>
                        <a:t>USDG EXPENDITURE (01 JULY 2021 - 31 DECEMBER 2021)</a:t>
                      </a:r>
                    </a:p>
                  </a:txBody>
                  <a:tcPr marL="7583" marR="7583" marT="75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909821">
                <a:tc vMerge="1">
                  <a:txBody>
                    <a:bodyPr/>
                    <a:lstStyle/>
                    <a:p>
                      <a:endParaRPr lang="en-ZA"/>
                    </a:p>
                  </a:txBody>
                  <a:tcPr/>
                </a:tc>
                <a:tc vMerge="1">
                  <a:txBody>
                    <a:bodyPr/>
                    <a:lstStyle/>
                    <a:p>
                      <a:endParaRPr lang="en-ZA"/>
                    </a:p>
                  </a:txBody>
                  <a:tcPr/>
                </a:tc>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100" b="1" i="0" u="none" strike="noStrike" dirty="0">
                          <a:solidFill>
                            <a:srgbClr val="000000"/>
                          </a:solidFill>
                          <a:effectLst/>
                          <a:latin typeface="Calibri" panose="020F0502020204030204" pitchFamily="34" charset="0"/>
                        </a:rPr>
                        <a:t>Spent by Municipality</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ZA" sz="1100" b="1" i="0" u="none" strike="noStrike" dirty="0">
                          <a:solidFill>
                            <a:srgbClr val="000000"/>
                          </a:solidFill>
                          <a:effectLst/>
                          <a:latin typeface="Calibri" panose="020F0502020204030204" pitchFamily="34" charset="0"/>
                        </a:rPr>
                        <a:t>Unspent against Total Available Funds</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ZA" sz="1100" b="1" i="0" u="none" strike="noStrike" dirty="0">
                          <a:solidFill>
                            <a:srgbClr val="000000"/>
                          </a:solidFill>
                          <a:effectLst/>
                          <a:latin typeface="Calibri" panose="020F0502020204030204" pitchFamily="34" charset="0"/>
                        </a:rPr>
                        <a:t>Unspent against Transferred Funds</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rowSpan="2">
                  <a:txBody>
                    <a:bodyPr/>
                    <a:lstStyle/>
                    <a:p>
                      <a:pPr algn="ctr" fontAlgn="ctr"/>
                      <a:r>
                        <a:rPr lang="en-ZA" sz="1100" b="1" i="0" u="none" strike="noStrike" dirty="0">
                          <a:solidFill>
                            <a:srgbClr val="000000"/>
                          </a:solidFill>
                          <a:effectLst/>
                          <a:latin typeface="Calibri" panose="020F0502020204030204" pitchFamily="34" charset="0"/>
                        </a:rPr>
                        <a:t>% Spent against Total Available Funds</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rowSpan="2">
                  <a:txBody>
                    <a:bodyPr/>
                    <a:lstStyle/>
                    <a:p>
                      <a:pPr algn="ctr" fontAlgn="ctr"/>
                      <a:r>
                        <a:rPr lang="en-ZA" sz="1100" b="1" i="0" u="none" strike="noStrike" dirty="0">
                          <a:solidFill>
                            <a:srgbClr val="000000"/>
                          </a:solidFill>
                          <a:effectLst/>
                          <a:latin typeface="Calibri" panose="020F0502020204030204" pitchFamily="34" charset="0"/>
                        </a:rPr>
                        <a:t>% Spent against transferred Funds</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ZA" sz="1100" b="1" i="0" u="none" strike="noStrike" dirty="0">
                          <a:solidFill>
                            <a:srgbClr val="000000"/>
                          </a:solidFill>
                          <a:effectLst/>
                          <a:latin typeface="Calibri" panose="020F0502020204030204" pitchFamily="34" charset="0"/>
                        </a:rPr>
                        <a:t>% Unspent  against Total Available Funds</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2">
                  <a:txBody>
                    <a:bodyPr/>
                    <a:lstStyle/>
                    <a:p>
                      <a:pPr algn="ctr" fontAlgn="ctr"/>
                      <a:r>
                        <a:rPr lang="en-ZA" sz="1100" b="1" i="0" u="none" strike="noStrike" dirty="0">
                          <a:solidFill>
                            <a:srgbClr val="000000"/>
                          </a:solidFill>
                          <a:effectLst/>
                          <a:latin typeface="Calibri" panose="020F0502020204030204" pitchFamily="34" charset="0"/>
                        </a:rPr>
                        <a:t>% Unspent  against Transferred Funds</a:t>
                      </a:r>
                    </a:p>
                  </a:txBody>
                  <a:tcPr marL="7583" marR="7583" marT="75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extLst>
                  <a:ext uri="{0D108BD9-81ED-4DB2-BD59-A6C34878D82A}">
                    <a16:rowId xmlns:a16="http://schemas.microsoft.com/office/drawing/2014/main" xmlns="" val="10001"/>
                  </a:ext>
                </a:extLst>
              </a:tr>
              <a:tr h="188490">
                <a:tc vMerge="1">
                  <a:txBody>
                    <a:bodyPr/>
                    <a:lstStyle/>
                    <a:p>
                      <a:endParaRPr lang="en-ZA"/>
                    </a:p>
                  </a:txBody>
                  <a:tcPr/>
                </a:tc>
                <a:tc gridSpan="8">
                  <a:txBody>
                    <a:bodyPr/>
                    <a:lstStyle/>
                    <a:p>
                      <a:pPr algn="ctr" rtl="0" fontAlgn="ctr"/>
                      <a:r>
                        <a:rPr lang="en-ZA" sz="1100" b="1" i="0" u="none" strike="noStrike" dirty="0">
                          <a:solidFill>
                            <a:srgbClr val="000000"/>
                          </a:solidFill>
                          <a:effectLst/>
                          <a:latin typeface="Calibri" panose="020F0502020204030204" pitchFamily="34" charset="0"/>
                        </a:rPr>
                        <a:t>R'000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2"/>
                  </a:ext>
                </a:extLst>
              </a:tr>
              <a:tr h="247311">
                <a:tc>
                  <a:txBody>
                    <a:bodyPr/>
                    <a:lstStyle/>
                    <a:p>
                      <a:pPr algn="l" rtl="0" fontAlgn="b"/>
                      <a:r>
                        <a:rPr lang="en-ZA" sz="1100" b="1" i="0" u="none" strike="noStrike" dirty="0">
                          <a:solidFill>
                            <a:srgbClr val="000000"/>
                          </a:solidFill>
                          <a:effectLst/>
                          <a:latin typeface="Calibri" panose="020F0502020204030204" pitchFamily="34" charset="0"/>
                        </a:rPr>
                        <a:t>Buffalo City</a:t>
                      </a:r>
                    </a:p>
                  </a:txBody>
                  <a:tcPr marL="7583" marR="7583" marT="75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b"/>
                      <a:r>
                        <a:rPr lang="en-ZA" sz="1100" b="0" i="0" u="none" strike="noStrike" dirty="0">
                          <a:solidFill>
                            <a:srgbClr val="000000"/>
                          </a:solidFill>
                          <a:effectLst/>
                          <a:latin typeface="Calibri" panose="020F0502020204030204" pitchFamily="34" charset="0"/>
                        </a:rPr>
                        <a:t>   499 705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ZA"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100" b="0" i="0" u="none" strike="noStrike">
                          <a:solidFill>
                            <a:srgbClr val="000000"/>
                          </a:solidFill>
                          <a:effectLst/>
                          <a:latin typeface="Calibri" panose="020F0502020204030204" pitchFamily="34" charset="0"/>
                        </a:rPr>
                        <a:t>499 705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249 852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192 608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307 097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   57 244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            38,5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100" b="0" i="0" u="none" strike="noStrike">
                          <a:solidFill>
                            <a:srgbClr val="000000"/>
                          </a:solidFill>
                          <a:effectLst/>
                          <a:latin typeface="Calibri" panose="020F0502020204030204" pitchFamily="34" charset="0"/>
                        </a:rPr>
                        <a:t>77,1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61,5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         22,9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16508">
                <a:tc>
                  <a:txBody>
                    <a:bodyPr/>
                    <a:lstStyle/>
                    <a:p>
                      <a:pPr algn="l" rtl="0" fontAlgn="b"/>
                      <a:r>
                        <a:rPr lang="en-ZA" sz="1100" b="1" i="0" u="none" strike="noStrike" dirty="0">
                          <a:solidFill>
                            <a:srgbClr val="000000"/>
                          </a:solidFill>
                          <a:effectLst/>
                          <a:latin typeface="Calibri" panose="020F0502020204030204" pitchFamily="34" charset="0"/>
                        </a:rPr>
                        <a:t>Nelson Mandela Bay </a:t>
                      </a:r>
                    </a:p>
                  </a:txBody>
                  <a:tcPr marL="7583" marR="7583" marT="75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b"/>
                      <a:r>
                        <a:rPr lang="en-ZA" sz="1100" b="0" i="0" u="none" strike="noStrike" dirty="0">
                          <a:solidFill>
                            <a:srgbClr val="000000"/>
                          </a:solidFill>
                          <a:effectLst/>
                          <a:latin typeface="Calibri" panose="020F0502020204030204" pitchFamily="34" charset="0"/>
                        </a:rPr>
                        <a:t>   593 145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1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100" b="0" i="0" u="none" strike="noStrike" dirty="0">
                          <a:solidFill>
                            <a:srgbClr val="000000"/>
                          </a:solidFill>
                          <a:effectLst/>
                          <a:latin typeface="Calibri" panose="020F0502020204030204" pitchFamily="34" charset="0"/>
                        </a:rPr>
                        <a:t>593 145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272 704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192 743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400 402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   79 961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            32,5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ZA" sz="1100" b="0" i="0" u="none" strike="noStrike">
                          <a:solidFill>
                            <a:srgbClr val="000000"/>
                          </a:solidFill>
                          <a:effectLst/>
                          <a:latin typeface="Calibri" panose="020F0502020204030204" pitchFamily="34" charset="0"/>
                        </a:rPr>
                        <a:t>70,7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67,5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29,3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90579">
                <a:tc>
                  <a:txBody>
                    <a:bodyPr/>
                    <a:lstStyle/>
                    <a:p>
                      <a:pPr algn="l" rtl="0" fontAlgn="b"/>
                      <a:r>
                        <a:rPr lang="en-ZA" sz="1100" b="1" i="0" u="none" strike="noStrike" dirty="0">
                          <a:solidFill>
                            <a:srgbClr val="000000"/>
                          </a:solidFill>
                          <a:effectLst/>
                          <a:latin typeface="Calibri" panose="020F0502020204030204" pitchFamily="34" charset="0"/>
                        </a:rPr>
                        <a:t>Mangaung</a:t>
                      </a:r>
                    </a:p>
                  </a:txBody>
                  <a:tcPr marL="7583" marR="7583" marT="75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b"/>
                      <a:r>
                        <a:rPr lang="en-ZA" sz="1100" b="0" i="0" u="none" strike="noStrike">
                          <a:solidFill>
                            <a:srgbClr val="000000"/>
                          </a:solidFill>
                          <a:effectLst/>
                          <a:latin typeface="Calibri" panose="020F0502020204030204" pitchFamily="34" charset="0"/>
                        </a:rPr>
                        <a:t>   495 269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b"/>
                      <a:endParaRPr lang="en-ZA"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4 092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499 361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336 783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   279 677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   219 684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57 106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            56,0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ZA" sz="1100" b="0" i="0" u="none" strike="noStrike">
                          <a:solidFill>
                            <a:srgbClr val="000000"/>
                          </a:solidFill>
                          <a:effectLst/>
                          <a:latin typeface="Calibri" panose="020F0502020204030204" pitchFamily="34" charset="0"/>
                        </a:rPr>
                        <a:t>83,0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44,0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17,0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90579">
                <a:tc>
                  <a:txBody>
                    <a:bodyPr/>
                    <a:lstStyle/>
                    <a:p>
                      <a:pPr algn="l" rtl="0" fontAlgn="b"/>
                      <a:r>
                        <a:rPr lang="en-ZA" sz="1100" b="1" i="0" u="none" strike="noStrike">
                          <a:solidFill>
                            <a:srgbClr val="000000"/>
                          </a:solidFill>
                          <a:effectLst/>
                          <a:latin typeface="Calibri" panose="020F0502020204030204" pitchFamily="34" charset="0"/>
                        </a:rPr>
                        <a:t>City of Ekurhuleni</a:t>
                      </a:r>
                    </a:p>
                  </a:txBody>
                  <a:tcPr marL="7583" marR="7583" marT="75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b"/>
                      <a:r>
                        <a:rPr lang="en-ZA" sz="1100" b="0" i="0" u="none" strike="noStrike">
                          <a:solidFill>
                            <a:srgbClr val="000000"/>
                          </a:solidFill>
                          <a:effectLst/>
                          <a:latin typeface="Calibri" panose="020F0502020204030204" pitchFamily="34" charset="0"/>
                        </a:rPr>
                        <a:t>  1 291 347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b"/>
                      <a:endParaRPr lang="en-ZA"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3 097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1 294 444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581 106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336 107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   958 337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   244 999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            26,0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ZA" sz="1100" b="0" i="0" u="none" strike="noStrike">
                          <a:solidFill>
                            <a:srgbClr val="000000"/>
                          </a:solidFill>
                          <a:effectLst/>
                          <a:latin typeface="Calibri" panose="020F0502020204030204" pitchFamily="34" charset="0"/>
                        </a:rPr>
                        <a:t>57,8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74,0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42,2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90579">
                <a:tc>
                  <a:txBody>
                    <a:bodyPr/>
                    <a:lstStyle/>
                    <a:p>
                      <a:pPr algn="l" rtl="0" fontAlgn="b"/>
                      <a:r>
                        <a:rPr lang="en-ZA" sz="1100" b="1" i="0" u="none" strike="noStrike" dirty="0">
                          <a:solidFill>
                            <a:srgbClr val="000000"/>
                          </a:solidFill>
                          <a:effectLst/>
                          <a:latin typeface="Calibri" panose="020F0502020204030204" pitchFamily="34" charset="0"/>
                        </a:rPr>
                        <a:t>City of Johannesburg</a:t>
                      </a:r>
                    </a:p>
                  </a:txBody>
                  <a:tcPr marL="7583" marR="7583" marT="75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b"/>
                      <a:r>
                        <a:rPr lang="en-ZA" sz="1100" b="0" i="0" u="none" strike="noStrike" dirty="0">
                          <a:solidFill>
                            <a:srgbClr val="000000"/>
                          </a:solidFill>
                          <a:effectLst/>
                          <a:latin typeface="Calibri" panose="020F0502020204030204" pitchFamily="34" charset="0"/>
                        </a:rPr>
                        <a:t>  1 213 099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ZA"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100" b="0" i="0" u="none" strike="noStrike">
                          <a:solidFill>
                            <a:srgbClr val="000000"/>
                          </a:solidFill>
                          <a:effectLst/>
                          <a:latin typeface="Calibri" panose="020F0502020204030204" pitchFamily="34" charset="0"/>
                        </a:rPr>
                        <a:t>1 213 099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847 565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100" b="0" i="0" u="none" strike="noStrike">
                          <a:solidFill>
                            <a:srgbClr val="000000"/>
                          </a:solidFill>
                          <a:effectLst/>
                          <a:latin typeface="Calibri" panose="020F0502020204030204" pitchFamily="34" charset="0"/>
                        </a:rPr>
                        <a:t>   402 065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811 034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   445 500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            33,1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ZA" sz="1100" b="0" i="0" u="none" strike="noStrike" dirty="0">
                          <a:solidFill>
                            <a:srgbClr val="000000"/>
                          </a:solidFill>
                          <a:effectLst/>
                          <a:latin typeface="Calibri" panose="020F0502020204030204" pitchFamily="34" charset="0"/>
                        </a:rPr>
                        <a:t>47,4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66,9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52,6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47311">
                <a:tc>
                  <a:txBody>
                    <a:bodyPr/>
                    <a:lstStyle/>
                    <a:p>
                      <a:pPr algn="l" rtl="0" fontAlgn="b"/>
                      <a:r>
                        <a:rPr lang="en-ZA" sz="1100" b="1" i="0" u="none" strike="noStrike" dirty="0">
                          <a:solidFill>
                            <a:srgbClr val="000000"/>
                          </a:solidFill>
                          <a:effectLst/>
                          <a:latin typeface="Calibri" panose="020F0502020204030204" pitchFamily="34" charset="0"/>
                        </a:rPr>
                        <a:t>City of Tshwane</a:t>
                      </a:r>
                    </a:p>
                  </a:txBody>
                  <a:tcPr marL="7583" marR="7583" marT="75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b"/>
                      <a:r>
                        <a:rPr lang="en-ZA" sz="1100" b="0" i="0" u="none" strike="noStrike">
                          <a:solidFill>
                            <a:srgbClr val="000000"/>
                          </a:solidFill>
                          <a:effectLst/>
                          <a:latin typeface="Calibri" panose="020F0502020204030204" pitchFamily="34" charset="0"/>
                        </a:rPr>
                        <a:t>  1 051 557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ZA"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100" b="0" i="0" u="none" strike="noStrike">
                          <a:solidFill>
                            <a:srgbClr val="000000"/>
                          </a:solidFill>
                          <a:effectLst/>
                          <a:latin typeface="Calibri" panose="020F0502020204030204" pitchFamily="34" charset="0"/>
                        </a:rPr>
                        <a:t>1 051 557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683 512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419 499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632 058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   264 013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            39,9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100" b="0" i="0" u="none" strike="noStrike" dirty="0">
                          <a:solidFill>
                            <a:srgbClr val="000000"/>
                          </a:solidFill>
                          <a:effectLst/>
                          <a:latin typeface="Calibri" panose="020F0502020204030204" pitchFamily="34" charset="0"/>
                        </a:rPr>
                        <a:t>61,4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60,1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38,6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90579">
                <a:tc>
                  <a:txBody>
                    <a:bodyPr/>
                    <a:lstStyle/>
                    <a:p>
                      <a:pPr algn="l" rtl="0" fontAlgn="b"/>
                      <a:r>
                        <a:rPr lang="en-ZA" sz="1100" b="1" i="0" u="none" strike="noStrike" dirty="0">
                          <a:solidFill>
                            <a:srgbClr val="000000"/>
                          </a:solidFill>
                          <a:effectLst/>
                          <a:latin typeface="Calibri" panose="020F0502020204030204" pitchFamily="34" charset="0"/>
                        </a:rPr>
                        <a:t>eThekwini</a:t>
                      </a:r>
                    </a:p>
                  </a:txBody>
                  <a:tcPr marL="7583" marR="7583" marT="75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b"/>
                      <a:r>
                        <a:rPr lang="en-ZA" sz="1100" b="0" i="0" u="none" strike="noStrike">
                          <a:solidFill>
                            <a:srgbClr val="000000"/>
                          </a:solidFill>
                          <a:effectLst/>
                          <a:latin typeface="Calibri" panose="020F0502020204030204" pitchFamily="34" charset="0"/>
                        </a:rPr>
                        <a:t>  1 288 158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ZA"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100" b="0" i="0" u="none" strike="noStrike">
                          <a:solidFill>
                            <a:srgbClr val="000000"/>
                          </a:solidFill>
                          <a:effectLst/>
                          <a:latin typeface="Calibri" panose="020F0502020204030204" pitchFamily="34" charset="0"/>
                        </a:rPr>
                        <a:t>1 288 158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632 316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497 666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790 492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134 650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            38,6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100" b="0" i="0" u="none" strike="noStrike" dirty="0">
                          <a:solidFill>
                            <a:srgbClr val="000000"/>
                          </a:solidFill>
                          <a:effectLst/>
                          <a:latin typeface="Calibri" panose="020F0502020204030204" pitchFamily="34" charset="0"/>
                        </a:rPr>
                        <a:t>78,7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         61,4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21,3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90579">
                <a:tc>
                  <a:txBody>
                    <a:bodyPr/>
                    <a:lstStyle/>
                    <a:p>
                      <a:pPr algn="l" rtl="0" fontAlgn="b"/>
                      <a:r>
                        <a:rPr lang="en-ZA" sz="1100" b="1" i="0" u="none" strike="noStrike" dirty="0">
                          <a:solidFill>
                            <a:srgbClr val="000000"/>
                          </a:solidFill>
                          <a:effectLst/>
                          <a:latin typeface="Calibri" panose="020F0502020204030204" pitchFamily="34" charset="0"/>
                        </a:rPr>
                        <a:t>City of Cape Town</a:t>
                      </a:r>
                    </a:p>
                  </a:txBody>
                  <a:tcPr marL="7583" marR="7583" marT="75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b"/>
                      <a:r>
                        <a:rPr lang="en-ZA" sz="1100" b="0" i="0" u="none" strike="noStrike">
                          <a:solidFill>
                            <a:srgbClr val="000000"/>
                          </a:solidFill>
                          <a:effectLst/>
                          <a:latin typeface="Calibri" panose="020F0502020204030204" pitchFamily="34" charset="0"/>
                        </a:rPr>
                        <a:t>   972 431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b"/>
                      <a:endParaRPr lang="en-ZA"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52 242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1 024 673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572 453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   374 343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650 330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198 110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            36,5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100" b="0" i="0" u="none" strike="noStrike" dirty="0">
                          <a:solidFill>
                            <a:srgbClr val="000000"/>
                          </a:solidFill>
                          <a:effectLst/>
                          <a:latin typeface="Calibri" panose="020F0502020204030204" pitchFamily="34" charset="0"/>
                        </a:rPr>
                        <a:t>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dirty="0">
                          <a:solidFill>
                            <a:srgbClr val="000000"/>
                          </a:solidFill>
                          <a:effectLst/>
                          <a:latin typeface="Calibri" panose="020F0502020204030204" pitchFamily="34" charset="0"/>
                        </a:rPr>
                        <a:t>         63,5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100" b="0" i="0" u="none" strike="noStrike">
                          <a:solidFill>
                            <a:srgbClr val="000000"/>
                          </a:solidFill>
                          <a:effectLst/>
                          <a:latin typeface="Calibri" panose="020F0502020204030204" pitchFamily="34" charset="0"/>
                        </a:rPr>
                        <a:t>         34,6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90579">
                <a:tc>
                  <a:txBody>
                    <a:bodyPr/>
                    <a:lstStyle/>
                    <a:p>
                      <a:pPr algn="l" rtl="0" fontAlgn="b"/>
                      <a:r>
                        <a:rPr lang="en-ZA" sz="1100" b="1" i="0" u="none" strike="noStrike" dirty="0">
                          <a:solidFill>
                            <a:srgbClr val="000000"/>
                          </a:solidFill>
                          <a:effectLst/>
                          <a:latin typeface="Calibri" panose="020F0502020204030204" pitchFamily="34" charset="0"/>
                        </a:rPr>
                        <a:t>Total</a:t>
                      </a:r>
                    </a:p>
                  </a:txBody>
                  <a:tcPr marL="7583" marR="7583" marT="75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algn="r" rtl="0" fontAlgn="b"/>
                      <a:r>
                        <a:rPr lang="en-ZA" sz="1100" b="1" i="0" u="none" strike="noStrike" dirty="0">
                          <a:solidFill>
                            <a:srgbClr val="000000"/>
                          </a:solidFill>
                          <a:effectLst/>
                          <a:latin typeface="Calibri" panose="020F0502020204030204" pitchFamily="34" charset="0"/>
                        </a:rPr>
                        <a:t>7 404 711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hMerge="1">
                  <a:txBody>
                    <a:bodyPr/>
                    <a:lstStyle/>
                    <a:p>
                      <a:pPr algn="r" rtl="0" fontAlgn="b"/>
                      <a:endParaRPr lang="en-ZA" sz="11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rtl="0" fontAlgn="b"/>
                      <a:r>
                        <a:rPr lang="en-ZA" sz="1100" b="1" i="0" u="none" strike="noStrike">
                          <a:solidFill>
                            <a:srgbClr val="000000"/>
                          </a:solidFill>
                          <a:effectLst/>
                          <a:latin typeface="Calibri" panose="020F0502020204030204" pitchFamily="34" charset="0"/>
                        </a:rPr>
                        <a:t>   59 431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rtl="0" fontAlgn="b"/>
                      <a:r>
                        <a:rPr lang="en-ZA" sz="1100" b="1" i="0" u="none" strike="noStrike" dirty="0">
                          <a:solidFill>
                            <a:srgbClr val="000000"/>
                          </a:solidFill>
                          <a:effectLst/>
                          <a:latin typeface="Calibri" panose="020F0502020204030204" pitchFamily="34" charset="0"/>
                        </a:rPr>
                        <a:t>  7 464 142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r" rtl="0" fontAlgn="b"/>
                      <a:r>
                        <a:rPr lang="en-ZA" sz="1100" b="1" i="0" u="none" strike="noStrike" dirty="0">
                          <a:solidFill>
                            <a:srgbClr val="000000"/>
                          </a:solidFill>
                          <a:effectLst/>
                          <a:latin typeface="Calibri" panose="020F0502020204030204" pitchFamily="34" charset="0"/>
                        </a:rPr>
                        <a:t>  4 176 291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r" rtl="0" fontAlgn="b"/>
                      <a:r>
                        <a:rPr lang="en-ZA" sz="1100" b="1" i="0" u="none" strike="noStrike" dirty="0">
                          <a:solidFill>
                            <a:srgbClr val="000000"/>
                          </a:solidFill>
                          <a:effectLst/>
                          <a:latin typeface="Calibri" panose="020F0502020204030204" pitchFamily="34" charset="0"/>
                        </a:rPr>
                        <a:t>  2 694 708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r" rtl="0" fontAlgn="b"/>
                      <a:r>
                        <a:rPr lang="en-ZA" sz="1100" b="1" i="0" u="none" strike="noStrike">
                          <a:solidFill>
                            <a:srgbClr val="000000"/>
                          </a:solidFill>
                          <a:effectLst/>
                          <a:latin typeface="Calibri" panose="020F0502020204030204" pitchFamily="34" charset="0"/>
                        </a:rPr>
                        <a:t>  4 769 434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ZA" sz="1100" b="1" i="0" u="none" strike="noStrike" dirty="0">
                          <a:solidFill>
                            <a:srgbClr val="000000"/>
                          </a:solidFill>
                          <a:effectLst/>
                          <a:latin typeface="Calibri" panose="020F0502020204030204" pitchFamily="34" charset="0"/>
                        </a:rPr>
                        <a:t>  1 481 583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r" rtl="0" fontAlgn="b"/>
                      <a:r>
                        <a:rPr lang="en-ZA" sz="1100" b="1" i="0" u="none" strike="noStrike" dirty="0">
                          <a:solidFill>
                            <a:srgbClr val="000000"/>
                          </a:solidFill>
                          <a:effectLst/>
                          <a:latin typeface="Calibri" panose="020F0502020204030204" pitchFamily="34" charset="0"/>
                        </a:rPr>
                        <a:t>            36,1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r" rtl="0" fontAlgn="b"/>
                      <a:r>
                        <a:rPr lang="en-ZA" sz="1100" b="1" i="0" u="none" strike="noStrike" dirty="0">
                          <a:solidFill>
                            <a:srgbClr val="000000"/>
                          </a:solidFill>
                          <a:effectLst/>
                          <a:latin typeface="Calibri" panose="020F0502020204030204" pitchFamily="34" charset="0"/>
                        </a:rPr>
                        <a:t>         64,5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0" fontAlgn="b"/>
                      <a:r>
                        <a:rPr lang="en-ZA" sz="1100" b="1" i="0" u="none" strike="noStrike" dirty="0">
                          <a:solidFill>
                            <a:srgbClr val="000000"/>
                          </a:solidFill>
                          <a:effectLst/>
                          <a:latin typeface="Calibri" panose="020F0502020204030204" pitchFamily="34" charset="0"/>
                        </a:rPr>
                        <a:t>         63,9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ZA" sz="1100" b="1" i="0" u="none" strike="noStrike" dirty="0">
                          <a:solidFill>
                            <a:srgbClr val="000000"/>
                          </a:solidFill>
                          <a:effectLst/>
                          <a:latin typeface="Calibri" panose="020F0502020204030204" pitchFamily="34" charset="0"/>
                        </a:rPr>
                        <a:t>         35,5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22077602"/>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xmlns="" id="{191AC62E-33AB-1047-945E-E41FE1E8335F}"/>
              </a:ext>
            </a:extLst>
          </p:cNvPr>
          <p:cNvSpPr>
            <a:spLocks noGrp="1"/>
          </p:cNvSpPr>
          <p:nvPr>
            <p:ph type="title"/>
          </p:nvPr>
        </p:nvSpPr>
        <p:spPr>
          <a:xfrm>
            <a:off x="439172" y="86470"/>
            <a:ext cx="8453307" cy="330134"/>
          </a:xfrm>
          <a:solidFill>
            <a:schemeClr val="tx2">
              <a:lumMod val="90000"/>
              <a:lumOff val="10000"/>
            </a:schemeClr>
          </a:solidFill>
        </p:spPr>
        <p:style>
          <a:lnRef idx="2">
            <a:schemeClr val="accent3">
              <a:shade val="50000"/>
            </a:schemeClr>
          </a:lnRef>
          <a:fillRef idx="1">
            <a:schemeClr val="accent3"/>
          </a:fillRef>
          <a:effectRef idx="0">
            <a:schemeClr val="accent3"/>
          </a:effectRef>
          <a:fontRef idx="minor">
            <a:schemeClr val="lt1"/>
          </a:fontRef>
        </p:style>
        <p:txBody>
          <a:bodyPr/>
          <a:lstStyle/>
          <a:p>
            <a:r>
              <a:rPr lang="en-US" b="1" kern="0" dirty="0">
                <a:solidFill>
                  <a:schemeClr val="bg1"/>
                </a:solidFill>
                <a:latin typeface="Calibri" panose="020F0502020204030204" pitchFamily="34" charset="0"/>
                <a:cs typeface="Calibri" panose="020F0502020204030204" pitchFamily="34" charset="0"/>
              </a:rPr>
              <a:t>DHS </a:t>
            </a:r>
            <a:r>
              <a:rPr lang="en-US" b="1" kern="0" dirty="0" smtClean="0">
                <a:solidFill>
                  <a:schemeClr val="bg1"/>
                </a:solidFill>
                <a:latin typeface="Calibri" panose="020F0502020204030204" pitchFamily="34" charset="0"/>
                <a:cs typeface="Calibri" panose="020F0502020204030204" pitchFamily="34" charset="0"/>
              </a:rPr>
              <a:t>USDG INTERVENTIONS </a:t>
            </a:r>
            <a:r>
              <a:rPr lang="en-US" b="1" kern="0" dirty="0">
                <a:solidFill>
                  <a:schemeClr val="bg1"/>
                </a:solidFill>
                <a:latin typeface="Calibri" panose="020F0502020204030204" pitchFamily="34" charset="0"/>
                <a:cs typeface="Calibri" panose="020F0502020204030204" pitchFamily="34" charset="0"/>
              </a:rPr>
              <a:t>AND WAY FORWARD</a:t>
            </a:r>
            <a:endParaRPr lang="en-US" altLang="en-US"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219" name="Slide Number Placeholder 4">
            <a:extLst>
              <a:ext uri="{FF2B5EF4-FFF2-40B4-BE49-F238E27FC236}">
                <a16:creationId xmlns:a16="http://schemas.microsoft.com/office/drawing/2014/main" xmlns="" id="{196D1AC6-B15A-7E48-B0EB-274EA6466125}"/>
              </a:ext>
            </a:extLst>
          </p:cNvPr>
          <p:cNvSpPr>
            <a:spLocks noGrp="1" noChangeArrowheads="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E032CC4-6D98-0F43-8AEB-6F2538FC1423}" type="slidenum">
              <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45</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9221" name="Date Placeholder 2">
            <a:extLst>
              <a:ext uri="{FF2B5EF4-FFF2-40B4-BE49-F238E27FC236}">
                <a16:creationId xmlns:a16="http://schemas.microsoft.com/office/drawing/2014/main" xmlns="" id="{CEEDD308-5AE0-A343-972D-82516128B5C8}"/>
              </a:ext>
            </a:extLst>
          </p:cNvPr>
          <p:cNvSpPr>
            <a:spLocks noGrp="1" noChangeArrowheads="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F0AEE0DC-66FA-4445-B5F5-C041F434EDA9}" type="datetime1">
              <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5/19/2022</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Content Placeholder 4"/>
          <p:cNvSpPr>
            <a:spLocks noGrp="1"/>
          </p:cNvSpPr>
          <p:nvPr>
            <p:ph idx="1"/>
          </p:nvPr>
        </p:nvSpPr>
        <p:spPr>
          <a:xfrm>
            <a:off x="457200" y="416604"/>
            <a:ext cx="8435280" cy="5388659"/>
          </a:xfrm>
        </p:spPr>
        <p:txBody>
          <a:bodyPr/>
          <a:lstStyle/>
          <a:p>
            <a:pPr marL="0" indent="0" algn="just">
              <a:buNone/>
            </a:pPr>
            <a:r>
              <a:rPr lang="en-US" sz="1400" b="1" dirty="0">
                <a:latin typeface="Calibri" pitchFamily="34" charset="0"/>
                <a:cs typeface="Calibri" pitchFamily="34" charset="0"/>
              </a:rPr>
              <a:t>Challenges:</a:t>
            </a:r>
            <a:endParaRPr lang="en-ZA" sz="1400" b="1" dirty="0">
              <a:latin typeface="Calibri" pitchFamily="34" charset="0"/>
              <a:cs typeface="Calibri" pitchFamily="34" charset="0"/>
            </a:endParaRPr>
          </a:p>
          <a:p>
            <a:pPr algn="just"/>
            <a:r>
              <a:rPr lang="en-US" sz="1400" dirty="0" smtClean="0">
                <a:latin typeface="Calibri" pitchFamily="34" charset="0"/>
                <a:cs typeface="Calibri" pitchFamily="34" charset="0"/>
              </a:rPr>
              <a:t>Service providers were adversely affected by the COVID-19  w.r.t. material </a:t>
            </a:r>
            <a:r>
              <a:rPr lang="en-US" sz="1400" dirty="0">
                <a:latin typeface="Calibri" pitchFamily="34" charset="0"/>
                <a:cs typeface="Calibri" pitchFamily="34" charset="0"/>
              </a:rPr>
              <a:t>supplies and </a:t>
            </a:r>
            <a:r>
              <a:rPr lang="en-US" sz="1400" dirty="0" smtClean="0">
                <a:latin typeface="Calibri" pitchFamily="34" charset="0"/>
                <a:cs typeface="Calibri" pitchFamily="34" charset="0"/>
              </a:rPr>
              <a:t>shortage </a:t>
            </a:r>
            <a:r>
              <a:rPr lang="en-US" sz="1400" dirty="0">
                <a:latin typeface="Calibri" pitchFamily="34" charset="0"/>
                <a:cs typeface="Calibri" pitchFamily="34" charset="0"/>
              </a:rPr>
              <a:t>of </a:t>
            </a:r>
            <a:r>
              <a:rPr lang="en-US" sz="1400" dirty="0" smtClean="0">
                <a:latin typeface="Calibri" pitchFamily="34" charset="0"/>
                <a:cs typeface="Calibri" pitchFamily="34" charset="0"/>
              </a:rPr>
              <a:t>labor.</a:t>
            </a:r>
            <a:endParaRPr lang="en-ZA" sz="1400" dirty="0">
              <a:latin typeface="Calibri" pitchFamily="34" charset="0"/>
              <a:cs typeface="Calibri" pitchFamily="34" charset="0"/>
            </a:endParaRPr>
          </a:p>
          <a:p>
            <a:pPr algn="just"/>
            <a:r>
              <a:rPr lang="en-US" sz="1400" dirty="0">
                <a:latin typeface="Calibri" pitchFamily="34" charset="0"/>
                <a:cs typeface="Calibri" pitchFamily="34" charset="0"/>
              </a:rPr>
              <a:t>Service </a:t>
            </a:r>
            <a:r>
              <a:rPr lang="en-US" sz="1400" dirty="0" smtClean="0">
                <a:latin typeface="Calibri" pitchFamily="34" charset="0"/>
                <a:cs typeface="Calibri" pitchFamily="34" charset="0"/>
              </a:rPr>
              <a:t>providers are </a:t>
            </a:r>
            <a:r>
              <a:rPr lang="en-US" sz="1400" dirty="0">
                <a:latin typeface="Calibri" pitchFamily="34" charset="0"/>
                <a:cs typeface="Calibri" pitchFamily="34" charset="0"/>
              </a:rPr>
              <a:t>lagging behind </a:t>
            </a:r>
            <a:r>
              <a:rPr lang="en-US" sz="1400" dirty="0" smtClean="0">
                <a:latin typeface="Calibri" pitchFamily="34" charset="0"/>
                <a:cs typeface="Calibri" pitchFamily="34" charset="0"/>
              </a:rPr>
              <a:t>on time </a:t>
            </a:r>
            <a:r>
              <a:rPr lang="en-US" sz="1400" dirty="0">
                <a:latin typeface="Calibri" pitchFamily="34" charset="0"/>
                <a:cs typeface="Calibri" pitchFamily="34" charset="0"/>
              </a:rPr>
              <a:t>frames and </a:t>
            </a:r>
            <a:r>
              <a:rPr lang="en-US" sz="1400" dirty="0" smtClean="0">
                <a:latin typeface="Calibri" pitchFamily="34" charset="0"/>
                <a:cs typeface="Calibri" pitchFamily="34" charset="0"/>
              </a:rPr>
              <a:t>other contractual </a:t>
            </a:r>
            <a:r>
              <a:rPr lang="en-US" sz="1400" dirty="0">
                <a:latin typeface="Calibri" pitchFamily="34" charset="0"/>
                <a:cs typeface="Calibri" pitchFamily="34" charset="0"/>
              </a:rPr>
              <a:t>obligations.</a:t>
            </a:r>
            <a:endParaRPr lang="en-ZA" sz="1400" dirty="0">
              <a:latin typeface="Calibri" pitchFamily="34" charset="0"/>
              <a:cs typeface="Calibri" pitchFamily="34" charset="0"/>
            </a:endParaRPr>
          </a:p>
          <a:p>
            <a:pPr algn="just"/>
            <a:r>
              <a:rPr lang="en-US" sz="1400" dirty="0">
                <a:latin typeface="Calibri" pitchFamily="34" charset="0"/>
                <a:cs typeface="Calibri" pitchFamily="34" charset="0"/>
              </a:rPr>
              <a:t>Termination of contracts and appointment of new </a:t>
            </a:r>
            <a:r>
              <a:rPr lang="en-US" sz="1400" dirty="0" smtClean="0">
                <a:latin typeface="Calibri" pitchFamily="34" charset="0"/>
                <a:cs typeface="Calibri" pitchFamily="34" charset="0"/>
              </a:rPr>
              <a:t>contractors to </a:t>
            </a:r>
            <a:r>
              <a:rPr lang="en-US" sz="1400" dirty="0">
                <a:latin typeface="Calibri" pitchFamily="34" charset="0"/>
                <a:cs typeface="Calibri" pitchFamily="34" charset="0"/>
              </a:rPr>
              <a:t>continue with projects.</a:t>
            </a:r>
            <a:endParaRPr lang="en-ZA" sz="1400" dirty="0">
              <a:latin typeface="Calibri" pitchFamily="34" charset="0"/>
              <a:cs typeface="Calibri" pitchFamily="34" charset="0"/>
            </a:endParaRPr>
          </a:p>
          <a:p>
            <a:pPr algn="just"/>
            <a:r>
              <a:rPr lang="en-US" sz="1400" dirty="0">
                <a:latin typeface="Calibri" pitchFamily="34" charset="0"/>
                <a:cs typeface="Calibri" pitchFamily="34" charset="0"/>
              </a:rPr>
              <a:t>Inclement weather patterns i.e. </a:t>
            </a:r>
            <a:r>
              <a:rPr lang="en-US" sz="1400" dirty="0" smtClean="0">
                <a:latin typeface="Calibri" pitchFamily="34" charset="0"/>
                <a:cs typeface="Calibri" pitchFamily="34" charset="0"/>
              </a:rPr>
              <a:t>rain, Community </a:t>
            </a:r>
            <a:r>
              <a:rPr lang="en-US" sz="1400" dirty="0">
                <a:latin typeface="Calibri" pitchFamily="34" charset="0"/>
                <a:cs typeface="Calibri" pitchFamily="34" charset="0"/>
              </a:rPr>
              <a:t>unrests </a:t>
            </a:r>
            <a:r>
              <a:rPr lang="en-US" sz="1400" dirty="0" smtClean="0">
                <a:latin typeface="Calibri" pitchFamily="34" charset="0"/>
                <a:cs typeface="Calibri" pitchFamily="34" charset="0"/>
              </a:rPr>
              <a:t>contributed </a:t>
            </a:r>
            <a:r>
              <a:rPr lang="en-US" sz="1400" dirty="0">
                <a:latin typeface="Calibri" pitchFamily="34" charset="0"/>
                <a:cs typeface="Calibri" pitchFamily="34" charset="0"/>
              </a:rPr>
              <a:t>to delays in projects.</a:t>
            </a:r>
            <a:endParaRPr lang="en-ZA" sz="1400" dirty="0">
              <a:latin typeface="Calibri" pitchFamily="34" charset="0"/>
              <a:cs typeface="Calibri" pitchFamily="34" charset="0"/>
            </a:endParaRPr>
          </a:p>
          <a:p>
            <a:pPr algn="just"/>
            <a:r>
              <a:rPr lang="en-US" sz="1400" dirty="0">
                <a:latin typeface="Calibri" pitchFamily="34" charset="0"/>
                <a:cs typeface="Calibri" pitchFamily="34" charset="0"/>
              </a:rPr>
              <a:t>Actual cost of </a:t>
            </a:r>
            <a:r>
              <a:rPr lang="en-US" sz="1400" dirty="0" smtClean="0">
                <a:latin typeface="Calibri" pitchFamily="34" charset="0"/>
                <a:cs typeface="Calibri" pitchFamily="34" charset="0"/>
              </a:rPr>
              <a:t>projects </a:t>
            </a:r>
            <a:r>
              <a:rPr lang="en-US" sz="1400" dirty="0">
                <a:latin typeface="Calibri" pitchFamily="34" charset="0"/>
                <a:cs typeface="Calibri" pitchFamily="34" charset="0"/>
              </a:rPr>
              <a:t>escalated due to increase in prices of materials.</a:t>
            </a:r>
            <a:endParaRPr lang="en-ZA" sz="1400" dirty="0">
              <a:latin typeface="Calibri" pitchFamily="34" charset="0"/>
              <a:cs typeface="Calibri" pitchFamily="34" charset="0"/>
            </a:endParaRPr>
          </a:p>
          <a:p>
            <a:pPr marL="0" indent="0" algn="just">
              <a:buNone/>
            </a:pPr>
            <a:r>
              <a:rPr lang="en-US" sz="1400" b="1" dirty="0">
                <a:latin typeface="Calibri" pitchFamily="34" charset="0"/>
                <a:cs typeface="Calibri" pitchFamily="34" charset="0"/>
              </a:rPr>
              <a:t>Interventions: The Department continues to:</a:t>
            </a:r>
            <a:endParaRPr lang="en-ZA" sz="1400" b="1" dirty="0">
              <a:latin typeface="Calibri" pitchFamily="34" charset="0"/>
              <a:cs typeface="Calibri" pitchFamily="34" charset="0"/>
            </a:endParaRPr>
          </a:p>
          <a:p>
            <a:pPr algn="just"/>
            <a:r>
              <a:rPr lang="en-US" sz="1400" dirty="0">
                <a:latin typeface="Calibri" pitchFamily="34" charset="0"/>
                <a:cs typeface="Calibri" pitchFamily="34" charset="0"/>
              </a:rPr>
              <a:t>Analyze </a:t>
            </a:r>
            <a:r>
              <a:rPr lang="en-US" sz="1400" dirty="0" smtClean="0">
                <a:latin typeface="Calibri" pitchFamily="34" charset="0"/>
                <a:cs typeface="Calibri" pitchFamily="34" charset="0"/>
              </a:rPr>
              <a:t>reported challenges to ascertain relevant improvement mechanisms and required support </a:t>
            </a:r>
            <a:r>
              <a:rPr lang="en-US" sz="1400" dirty="0">
                <a:latin typeface="Calibri" pitchFamily="34" charset="0"/>
                <a:cs typeface="Calibri" pitchFamily="34" charset="0"/>
              </a:rPr>
              <a:t>to Metros</a:t>
            </a:r>
            <a:endParaRPr lang="en-ZA" sz="1400" dirty="0">
              <a:latin typeface="Calibri" pitchFamily="34" charset="0"/>
              <a:cs typeface="Calibri" pitchFamily="34" charset="0"/>
            </a:endParaRPr>
          </a:p>
          <a:p>
            <a:pPr algn="just"/>
            <a:r>
              <a:rPr lang="en-US" sz="1400" dirty="0" smtClean="0">
                <a:latin typeface="Calibri" pitchFamily="34" charset="0"/>
                <a:cs typeface="Calibri" pitchFamily="34" charset="0"/>
              </a:rPr>
              <a:t>Hold quarterly </a:t>
            </a:r>
            <a:r>
              <a:rPr lang="en-US" sz="1400" dirty="0">
                <a:latin typeface="Calibri" pitchFamily="34" charset="0"/>
                <a:cs typeface="Calibri" pitchFamily="34" charset="0"/>
              </a:rPr>
              <a:t>performance reviews to monitor performance of Metros. </a:t>
            </a:r>
            <a:endParaRPr lang="en-ZA" sz="1400" dirty="0">
              <a:latin typeface="Calibri" pitchFamily="34" charset="0"/>
              <a:cs typeface="Calibri" pitchFamily="34" charset="0"/>
            </a:endParaRPr>
          </a:p>
          <a:p>
            <a:pPr algn="just"/>
            <a:r>
              <a:rPr lang="en-ZA" sz="1400" dirty="0" smtClean="0">
                <a:latin typeface="Calibri" pitchFamily="34" charset="0"/>
                <a:cs typeface="Calibri" pitchFamily="34" charset="0"/>
              </a:rPr>
              <a:t>Undertake joint </a:t>
            </a:r>
            <a:r>
              <a:rPr lang="en-US" sz="1400" dirty="0" smtClean="0">
                <a:latin typeface="Calibri" pitchFamily="34" charset="0"/>
                <a:cs typeface="Calibri" pitchFamily="34" charset="0"/>
              </a:rPr>
              <a:t>Project </a:t>
            </a:r>
            <a:r>
              <a:rPr lang="en-US" sz="1400" dirty="0">
                <a:latin typeface="Calibri" pitchFamily="34" charset="0"/>
                <a:cs typeface="Calibri" pitchFamily="34" charset="0"/>
              </a:rPr>
              <a:t>Level Monitoring (PLMs) </a:t>
            </a:r>
            <a:r>
              <a:rPr lang="en-US" sz="1400" dirty="0" smtClean="0">
                <a:latin typeface="Calibri" pitchFamily="34" charset="0"/>
                <a:cs typeface="Calibri" pitchFamily="34" charset="0"/>
              </a:rPr>
              <a:t>with </a:t>
            </a:r>
            <a:r>
              <a:rPr lang="en-US" sz="1400" dirty="0">
                <a:latin typeface="Calibri" pitchFamily="34" charset="0"/>
                <a:cs typeface="Calibri" pitchFamily="34" charset="0"/>
              </a:rPr>
              <a:t>Metros to </a:t>
            </a:r>
            <a:r>
              <a:rPr lang="en-US" sz="1400" dirty="0" smtClean="0">
                <a:latin typeface="Calibri" pitchFamily="34" charset="0"/>
                <a:cs typeface="Calibri" pitchFamily="34" charset="0"/>
              </a:rPr>
              <a:t>monitor projects progress. </a:t>
            </a:r>
            <a:endParaRPr lang="en-ZA" sz="1400" dirty="0">
              <a:latin typeface="Calibri" pitchFamily="34" charset="0"/>
              <a:cs typeface="Calibri" pitchFamily="34" charset="0"/>
            </a:endParaRPr>
          </a:p>
          <a:p>
            <a:pPr marL="0" indent="0" algn="just">
              <a:buNone/>
            </a:pPr>
            <a:r>
              <a:rPr lang="en-US" sz="1400" b="1" dirty="0">
                <a:latin typeface="Calibri" pitchFamily="34" charset="0"/>
                <a:cs typeface="Calibri" pitchFamily="34" charset="0"/>
              </a:rPr>
              <a:t>Way Forward:</a:t>
            </a:r>
            <a:endParaRPr lang="en-ZA" sz="1400" b="1" dirty="0">
              <a:latin typeface="Calibri" pitchFamily="34" charset="0"/>
              <a:cs typeface="Calibri" pitchFamily="34" charset="0"/>
            </a:endParaRPr>
          </a:p>
          <a:p>
            <a:pPr marL="342900" lvl="4" indent="-342900" algn="just">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Three </a:t>
            </a:r>
            <a:r>
              <a:rPr lang="en-US" sz="1400" dirty="0">
                <a:latin typeface="Calibri" panose="020F0502020204030204" pitchFamily="34" charset="0"/>
                <a:cs typeface="Calibri" panose="020F0502020204030204" pitchFamily="34" charset="0"/>
              </a:rPr>
              <a:t>Metros </a:t>
            </a:r>
            <a:r>
              <a:rPr lang="en-US" sz="1400" dirty="0" smtClean="0">
                <a:latin typeface="Calibri" panose="020F0502020204030204" pitchFamily="34" charset="0"/>
                <a:cs typeface="Calibri" panose="020F0502020204030204" pitchFamily="34" charset="0"/>
              </a:rPr>
              <a:t>that spent less than </a:t>
            </a:r>
            <a:r>
              <a:rPr lang="en-US" sz="1400" dirty="0">
                <a:latin typeface="Calibri" panose="020F0502020204030204" pitchFamily="34" charset="0"/>
                <a:cs typeface="Calibri" panose="020F0502020204030204" pitchFamily="34" charset="0"/>
              </a:rPr>
              <a:t>35% of </a:t>
            </a:r>
            <a:r>
              <a:rPr lang="en-US" sz="1400" dirty="0" smtClean="0">
                <a:latin typeface="Calibri" panose="020F0502020204030204" pitchFamily="34" charset="0"/>
                <a:cs typeface="Calibri" panose="020F0502020204030204" pitchFamily="34" charset="0"/>
              </a:rPr>
              <a:t>their annual allocations by 31 December, stand a high risk of inability to fully spend the annual allocations by the end of the financial year. They have been issued with Intention to Withhold Letters, coupled a request to submit Recovery Plans. These are Nelson </a:t>
            </a:r>
            <a:r>
              <a:rPr lang="en-US" sz="1400" dirty="0">
                <a:latin typeface="Calibri" panose="020F0502020204030204" pitchFamily="34" charset="0"/>
                <a:cs typeface="Calibri" panose="020F0502020204030204" pitchFamily="34" charset="0"/>
              </a:rPr>
              <a:t>Mandela Bay </a:t>
            </a:r>
            <a:r>
              <a:rPr lang="en-US" sz="1400" dirty="0" smtClean="0">
                <a:latin typeface="Calibri" panose="020F0502020204030204" pitchFamily="34" charset="0"/>
                <a:cs typeface="Calibri" panose="020F0502020204030204" pitchFamily="34" charset="0"/>
              </a:rPr>
              <a:t>(32.5%); City </a:t>
            </a:r>
            <a:r>
              <a:rPr lang="en-US" sz="1400" dirty="0">
                <a:latin typeface="Calibri" panose="020F0502020204030204" pitchFamily="34" charset="0"/>
                <a:cs typeface="Calibri" panose="020F0502020204030204" pitchFamily="34" charset="0"/>
              </a:rPr>
              <a:t>of </a:t>
            </a:r>
            <a:r>
              <a:rPr lang="en-US" sz="1400" dirty="0" smtClean="0">
                <a:latin typeface="Calibri" panose="020F0502020204030204" pitchFamily="34" charset="0"/>
                <a:cs typeface="Calibri" panose="020F0502020204030204" pitchFamily="34" charset="0"/>
              </a:rPr>
              <a:t>Ekurhuleni (26%); and City </a:t>
            </a:r>
            <a:r>
              <a:rPr lang="en-US" sz="1400" dirty="0">
                <a:latin typeface="Calibri" panose="020F0502020204030204" pitchFamily="34" charset="0"/>
                <a:cs typeface="Calibri" panose="020F0502020204030204" pitchFamily="34" charset="0"/>
              </a:rPr>
              <a:t>of Johannesburg </a:t>
            </a:r>
            <a:r>
              <a:rPr lang="en-US" sz="1400" dirty="0" smtClean="0">
                <a:latin typeface="Calibri" panose="020F0502020204030204" pitchFamily="34" charset="0"/>
                <a:cs typeface="Calibri" panose="020F0502020204030204" pitchFamily="34" charset="0"/>
              </a:rPr>
              <a:t>(33.1%)</a:t>
            </a:r>
          </a:p>
          <a:p>
            <a:pPr marL="342900" lvl="4" indent="-342900" algn="just">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Letters to withhold the 3</a:t>
            </a:r>
            <a:r>
              <a:rPr lang="en-US" sz="1400" baseline="30000" dirty="0" smtClean="0">
                <a:latin typeface="Calibri" panose="020F0502020204030204" pitchFamily="34" charset="0"/>
                <a:cs typeface="Calibri" panose="020F0502020204030204" pitchFamily="34" charset="0"/>
              </a:rPr>
              <a:t>rd</a:t>
            </a:r>
            <a:r>
              <a:rPr lang="en-US" sz="1400" dirty="0" smtClean="0">
                <a:latin typeface="Calibri" panose="020F0502020204030204" pitchFamily="34" charset="0"/>
                <a:cs typeface="Calibri" panose="020F0502020204030204" pitchFamily="34" charset="0"/>
              </a:rPr>
              <a:t> tranches for Mayors of the three poor preforming Metros have been drafted for the Minister’s signature. </a:t>
            </a:r>
          </a:p>
          <a:p>
            <a:pPr marL="342900" lvl="4" indent="-342900" algn="just">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Letters have been forwarded informing National Treasury, respective Provincial Treasuries and respective  Provincial Local Governments of the intention to withhold third tranche for the three Metros.</a:t>
            </a:r>
          </a:p>
          <a:p>
            <a:pPr marL="342900" lvl="4" indent="-342900" algn="just">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Recommend </a:t>
            </a:r>
            <a:r>
              <a:rPr lang="en-US" sz="1400" dirty="0">
                <a:latin typeface="Calibri" pitchFamily="34" charset="0"/>
                <a:cs typeface="Calibri" pitchFamily="34" charset="0"/>
              </a:rPr>
              <a:t>to MINMEC, considerations for stopping and reallocation</a:t>
            </a:r>
            <a:r>
              <a:rPr lang="en-US" sz="1400" dirty="0" smtClean="0">
                <a:latin typeface="Calibri" pitchFamily="34" charset="0"/>
                <a:cs typeface="Calibri" pitchFamily="34" charset="0"/>
              </a:rPr>
              <a:t>.</a:t>
            </a:r>
            <a:endParaRPr lang="en-US" sz="1400" dirty="0">
              <a:latin typeface="Calibri" pitchFamily="34" charset="0"/>
              <a:cs typeface="Calibri" pitchFamily="34" charset="0"/>
            </a:endParaRPr>
          </a:p>
        </p:txBody>
      </p:sp>
      <p:sp>
        <p:nvSpPr>
          <p:cNvPr id="7" name="Rectangle 6"/>
          <p:cNvSpPr/>
          <p:nvPr/>
        </p:nvSpPr>
        <p:spPr>
          <a:xfrm>
            <a:off x="2627784" y="5970185"/>
            <a:ext cx="2595582" cy="246221"/>
          </a:xfrm>
          <a:prstGeom prst="rect">
            <a:avLst/>
          </a:prstGeom>
        </p:spPr>
        <p:txBody>
          <a:bodyPr wrap="none">
            <a:spAutoFit/>
          </a:bodyPr>
          <a:lstStyle/>
          <a:p>
            <a:r>
              <a:rPr lang="en-GB" altLang="en-US" sz="1000" b="1" dirty="0" smtClean="0">
                <a:solidFill>
                  <a:srgbClr val="898989"/>
                </a:solidFill>
                <a:latin typeface="Arial" charset="0"/>
                <a:ea typeface="ＭＳ Ｐゴシック" charset="0"/>
              </a:rPr>
              <a:t>USDG </a:t>
            </a:r>
            <a:r>
              <a:rPr lang="en-GB" altLang="en-US" sz="1000" b="1" dirty="0">
                <a:solidFill>
                  <a:srgbClr val="898989"/>
                </a:solidFill>
                <a:latin typeface="Arial" charset="0"/>
                <a:ea typeface="ＭＳ Ｐゴシック" charset="0"/>
              </a:rPr>
              <a:t>Performance - 31 December 2021</a:t>
            </a:r>
            <a:endParaRPr lang="en-ZA" dirty="0"/>
          </a:p>
        </p:txBody>
      </p:sp>
    </p:spTree>
    <p:extLst>
      <p:ext uri="{BB962C8B-B14F-4D97-AF65-F5344CB8AC3E}">
        <p14:creationId xmlns:p14="http://schemas.microsoft.com/office/powerpoint/2010/main" xmlns="" val="2412183935"/>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6735" y="6410325"/>
            <a:ext cx="2950368" cy="303692"/>
          </a:xfrm>
        </p:spPr>
        <p:txBody>
          <a:bodyPr/>
          <a:lstStyle/>
          <a:p>
            <a:pPr defTabSz="685800" fontAlgn="auto">
              <a:spcBef>
                <a:spcPts val="0"/>
              </a:spcBef>
              <a:spcAft>
                <a:spcPts val="0"/>
              </a:spcAft>
              <a:defRPr/>
            </a:pPr>
            <a:r>
              <a:rPr lang="en-US" sz="900" b="1" dirty="0">
                <a:solidFill>
                  <a:prstClr val="black">
                    <a:tint val="75000"/>
                  </a:prstClr>
                </a:solidFill>
                <a:latin typeface="Calibri"/>
              </a:rPr>
              <a:t>ISUPG (Metros) Performance as at 31 December 2021</a:t>
            </a:r>
          </a:p>
        </p:txBody>
      </p:sp>
      <p:sp>
        <p:nvSpPr>
          <p:cNvPr id="9339" name="Date Placeholder 5"/>
          <p:cNvSpPr>
            <a:spLocks noGrp="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MS PGothic" panose="020B0600070205080204" pitchFamily="34" charset="-128"/>
              </a:defRPr>
            </a:lvl9pPr>
          </a:lstStyle>
          <a:p>
            <a:pPr defTabSz="685800" fontAlgn="auto">
              <a:spcBef>
                <a:spcPct val="0"/>
              </a:spcBef>
              <a:spcAft>
                <a:spcPts val="0"/>
              </a:spcAft>
              <a:buNone/>
              <a:defRPr/>
            </a:pPr>
            <a:fld id="{8F017867-FF5C-4D5E-904A-667F3934EB89}" type="datetime1">
              <a:rPr lang="en-US" altLang="en-US" sz="600">
                <a:solidFill>
                  <a:srgbClr val="898989"/>
                </a:solidFill>
              </a:rPr>
              <a:pPr defTabSz="685800" fontAlgn="auto">
                <a:spcBef>
                  <a:spcPct val="0"/>
                </a:spcBef>
                <a:spcAft>
                  <a:spcPts val="0"/>
                </a:spcAft>
                <a:buNone/>
                <a:defRPr/>
              </a:pPr>
              <a:t>5/19/2022</a:t>
            </a:fld>
            <a:endParaRPr lang="en-US" altLang="en-US" sz="600">
              <a:solidFill>
                <a:srgbClr val="898989"/>
              </a:solidFill>
            </a:endParaRPr>
          </a:p>
        </p:txBody>
      </p:sp>
      <p:sp>
        <p:nvSpPr>
          <p:cNvPr id="7" name="Title 1"/>
          <p:cNvSpPr>
            <a:spLocks noGrp="1"/>
          </p:cNvSpPr>
          <p:nvPr>
            <p:ph type="title"/>
          </p:nvPr>
        </p:nvSpPr>
        <p:spPr>
          <a:xfrm>
            <a:off x="172509" y="130871"/>
            <a:ext cx="8466795" cy="577159"/>
          </a:xfrm>
          <a:gradFill rotWithShape="1">
            <a:gsLst>
              <a:gs pos="0">
                <a:srgbClr val="216331"/>
              </a:gs>
              <a:gs pos="100000">
                <a:srgbClr val="307C5B"/>
              </a:gs>
            </a:gsLst>
            <a:lin ang="0" scaled="1"/>
          </a:gradFill>
          <a:ln>
            <a:solidFill>
              <a:srgbClr val="307C5B"/>
            </a:solidFill>
            <a:miter lim="800000"/>
            <a:headEnd/>
            <a:tailEnd/>
          </a:ln>
        </p:spPr>
        <p:txBody>
          <a:bodyPr vert="horz" wrap="square" lIns="51435" tIns="25718" rIns="51435" bIns="25718" numCol="1" anchor="ctr" anchorCtr="0" compatLnSpc="1">
            <a:prstTxWarp prst="textNoShape">
              <a:avLst/>
            </a:prstTxWarp>
          </a:bodyPr>
          <a:lstStyle/>
          <a:p>
            <a:pPr defTabSz="514350" fontAlgn="auto">
              <a:spcBef>
                <a:spcPts val="0"/>
              </a:spcBef>
              <a:spcAft>
                <a:spcPts val="0"/>
              </a:spcAft>
              <a:defRPr/>
            </a:pPr>
            <a:r>
              <a:rPr lang="en-US" sz="2100" b="1" kern="0" dirty="0">
                <a:solidFill>
                  <a:schemeClr val="bg2"/>
                </a:solidFill>
                <a:latin typeface="Calibri"/>
                <a:ea typeface="ＭＳ Ｐゴシック" panose="020B0600070205080204" pitchFamily="34" charset="-128"/>
              </a:rPr>
              <a:t>Informal Settlements Upgrading Partnership Grant (ISUPG)- </a:t>
            </a:r>
            <a:r>
              <a:rPr lang="en-US" sz="2100" b="1" kern="0" dirty="0" smtClean="0">
                <a:solidFill>
                  <a:schemeClr val="bg2"/>
                </a:solidFill>
                <a:latin typeface="Calibri"/>
                <a:ea typeface="ＭＳ Ｐゴシック" panose="020B0600070205080204" pitchFamily="34" charset="-128"/>
              </a:rPr>
              <a:t>Metros </a:t>
            </a:r>
            <a:r>
              <a:rPr lang="en-US" sz="2100" b="1" kern="0" dirty="0">
                <a:solidFill>
                  <a:schemeClr val="bg2"/>
                </a:solidFill>
                <a:latin typeface="Calibri"/>
                <a:ea typeface="ＭＳ Ｐゴシック" panose="020B0600070205080204" pitchFamily="34" charset="-128"/>
              </a:rPr>
              <a:t>Expenditure Performance as at  31 December 2021</a:t>
            </a:r>
            <a:endParaRPr lang="en-US" sz="2100" b="1" kern="0" dirty="0">
              <a:solidFill>
                <a:schemeClr val="bg1"/>
              </a:solidFill>
              <a:latin typeface="+mj-lt"/>
              <a:cs typeface="+mn-cs"/>
            </a:endParaRPr>
          </a:p>
        </p:txBody>
      </p:sp>
      <p:sp>
        <p:nvSpPr>
          <p:cNvPr id="8" name="TextBox 590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 name="TextBox 590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 name="TextBox 590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 name="TextBox 590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 name="TextBox 5909"/>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 name="TextBox 5910"/>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 name="TextBox 5911"/>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 name="TextBox 591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 name="TextBox 5913"/>
          <p:cNvSpPr txBox="1"/>
          <p:nvPr/>
        </p:nvSpPr>
        <p:spPr>
          <a:xfrm flipH="1">
            <a:off x="1700212" y="2796779"/>
            <a:ext cx="726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17" name="TextBox 591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 name="TextBox 591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 name="TextBox 591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 name="TextBox 5917"/>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21" name="TextBox 5918"/>
          <p:cNvSpPr txBox="1"/>
          <p:nvPr/>
        </p:nvSpPr>
        <p:spPr>
          <a:xfrm flipV="1">
            <a:off x="6479382" y="29182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900" dirty="0"/>
              <a:t>1</a:t>
            </a:r>
          </a:p>
        </p:txBody>
      </p:sp>
      <p:sp>
        <p:nvSpPr>
          <p:cNvPr id="22" name="TextBox 5919"/>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 name="TextBox 5920"/>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 name="TextBox 5921"/>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 name="TextBox 5922"/>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 name="TextBox 5923"/>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 name="TextBox 5924"/>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 name="TextBox 5925"/>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 name="TextBox 5926"/>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30" name="TextBox 5927"/>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1" name="TextBox 5928"/>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32" name="TextBox 5929"/>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3" name="TextBox 5930"/>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4" name="TextBox 5931"/>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5" name="TextBox 593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6" name="TextBox 593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7" name="TextBox 593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8" name="TextBox 593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9" name="TextBox 5936"/>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40" name="TextBox 593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1" name="TextBox 593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2" name="TextBox 5939"/>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3" name="TextBox 5940"/>
          <p:cNvSpPr txBox="1"/>
          <p:nvPr/>
        </p:nvSpPr>
        <p:spPr>
          <a:xfrm>
            <a:off x="1700213" y="2803923"/>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44" name="TextBox 5941"/>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45" name="TextBox 594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6" name="TextBox 594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7" name="TextBox 594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8" name="TextBox 594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9" name="TextBox 594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0" name="TextBox 594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1" name="TextBox 594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2" name="TextBox 5949"/>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53" name="TextBox 5950"/>
          <p:cNvSpPr txBox="1"/>
          <p:nvPr/>
        </p:nvSpPr>
        <p:spPr>
          <a:xfrm>
            <a:off x="1700213" y="2803923"/>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54" name="TextBox 5951"/>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55" name="TextBox 595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6" name="TextBox 595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7" name="TextBox 595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8" name="TextBox 595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9" name="TextBox 595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0" name="TextBox 595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1" name="TextBox 595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2" name="TextBox 595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3" name="TextBox 5960"/>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64" name="TextBox 596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5" name="TextBox 596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6" name="TextBox 596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7" name="TextBox 5964"/>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68" name="TextBox 5965"/>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69" name="TextBox 5966"/>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70" name="TextBox 5967"/>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71" name="TextBox 5968"/>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72" name="TextBox 5969"/>
          <p:cNvSpPr txBox="1"/>
          <p:nvPr/>
        </p:nvSpPr>
        <p:spPr>
          <a:xfrm flipV="1">
            <a:off x="2707482" y="3089672"/>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73" name="TextBox 597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4" name="TextBox 597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5" name="TextBox 597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6" name="TextBox 597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7" name="TextBox 597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8" name="TextBox 5975"/>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79" name="TextBox 597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0" name="TextBox 597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1" name="TextBox 5978"/>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82" name="TextBox 5979"/>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83" name="TextBox 598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4" name="TextBox 598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5" name="TextBox 598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6" name="TextBox 598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7" name="TextBox 598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8" name="TextBox 598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9" name="TextBox 5986"/>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90" name="TextBox 598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1" name="TextBox 598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2" name="TextBox 598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3" name="TextBox 5990"/>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94" name="TextBox 5991"/>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95" name="TextBox 599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6" name="TextBox 599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7" name="TextBox 599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8" name="TextBox 599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9" name="TextBox 599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0" name="TextBox 599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1" name="TextBox 599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2" name="TextBox 5999"/>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3" name="TextBox 6000"/>
          <p:cNvSpPr txBox="1"/>
          <p:nvPr/>
        </p:nvSpPr>
        <p:spPr>
          <a:xfrm flipH="1">
            <a:off x="1700212" y="2796779"/>
            <a:ext cx="726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104" name="TextBox 6001"/>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5" name="TextBox 600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6" name="TextBox 600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7" name="TextBox 6004"/>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108" name="TextBox 6005"/>
          <p:cNvSpPr txBox="1"/>
          <p:nvPr/>
        </p:nvSpPr>
        <p:spPr>
          <a:xfrm flipV="1">
            <a:off x="6479382" y="29182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109" name="TextBox 6006"/>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0" name="TextBox 6007"/>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1" name="TextBox 6008"/>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2" name="TextBox 6009"/>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3" name="TextBox 6010"/>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4" name="TextBox 6011"/>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5" name="TextBox 6012"/>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6" name="TextBox 6013"/>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117" name="TextBox 6014"/>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8" name="TextBox 6015"/>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119" name="TextBox 6016"/>
          <p:cNvSpPr txBox="1"/>
          <p:nvPr/>
        </p:nvSpPr>
        <p:spPr>
          <a:xfrm flipV="1">
            <a:off x="2707482" y="2946797"/>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20" name="TextBox 601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1" name="TextBox 601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2" name="TextBox 6019"/>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3" name="TextBox 6020"/>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4" name="TextBox 6021"/>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5" name="TextBox 602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6" name="TextBox 602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7" name="TextBox 6024"/>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128" name="TextBox 602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9" name="TextBox 602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0" name="TextBox 602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1" name="TextBox 6028"/>
          <p:cNvSpPr txBox="1"/>
          <p:nvPr/>
        </p:nvSpPr>
        <p:spPr>
          <a:xfrm>
            <a:off x="1700213" y="2803923"/>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32" name="TextBox 6029"/>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133" name="TextBox 6030"/>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4" name="TextBox 6031"/>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5" name="TextBox 603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6" name="TextBox 603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7" name="TextBox 603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8" name="TextBox 603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9" name="TextBox 603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0" name="TextBox 6037"/>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141" name="TextBox 6038"/>
          <p:cNvSpPr txBox="1"/>
          <p:nvPr/>
        </p:nvSpPr>
        <p:spPr>
          <a:xfrm>
            <a:off x="1700213" y="2803923"/>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42" name="TextBox 6039"/>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143" name="TextBox 604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4" name="TextBox 604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5" name="TextBox 604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6" name="TextBox 604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7" name="TextBox 604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8" name="TextBox 604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9" name="TextBox 604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0" name="TextBox 604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1" name="TextBox 6048"/>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152" name="TextBox 604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3" name="TextBox 605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4" name="TextBox 605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5" name="TextBox 6052"/>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56" name="TextBox 6053"/>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157" name="TextBox 6054"/>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158" name="TextBox 6055"/>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59" name="TextBox 6056"/>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160" name="TextBox 6057"/>
          <p:cNvSpPr txBox="1"/>
          <p:nvPr/>
        </p:nvSpPr>
        <p:spPr>
          <a:xfrm flipV="1">
            <a:off x="2707482" y="3089672"/>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61" name="TextBox 605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2" name="TextBox 605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3" name="TextBox 606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4" name="TextBox 606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5" name="TextBox 606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6" name="TextBox 6063"/>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167" name="TextBox 606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8" name="TextBox 606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9" name="TextBox 6066"/>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70" name="TextBox 6067"/>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171" name="TextBox 606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2" name="TextBox 606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3" name="TextBox 607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4" name="TextBox 607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5" name="TextBox 607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6" name="TextBox 607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7" name="TextBox 6074"/>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178" name="TextBox 607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9" name="TextBox 607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0" name="TextBox 607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1" name="TextBox 6078"/>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82" name="TextBox 6079"/>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183" name="TextBox 608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4" name="TextBox 608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5" name="TextBox 608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6" name="TextBox 608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7" name="TextBox 608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8" name="TextBox 608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9" name="TextBox 608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0" name="TextBox 608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1" name="TextBox 608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2" name="TextBox 608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3" name="TextBox 609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4" name="TextBox 609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5" name="TextBox 609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6" name="TextBox 609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7" name="TextBox 609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8" name="TextBox 609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9" name="TextBox 609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0" name="TextBox 609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1" name="TextBox 609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2" name="TextBox 609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3" name="TextBox 610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4" name="TextBox 610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5" name="TextBox 610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6" name="TextBox 610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7" name="TextBox 610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8" name="TextBox 610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9" name="TextBox 610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0" name="TextBox 610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1" name="TextBox 610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2" name="TextBox 610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3" name="TextBox 611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4" name="TextBox 611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5" name="TextBox 611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6" name="TextBox 611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7" name="TextBox 611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8" name="TextBox 611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9" name="TextBox 611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0" name="TextBox 611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1" name="TextBox 611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2" name="TextBox 6119"/>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3" name="TextBox 6120"/>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4" name="TextBox 6121"/>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5" name="TextBox 612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6" name="TextBox 612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7" name="TextBox 6124"/>
          <p:cNvSpPr txBox="1"/>
          <p:nvPr/>
        </p:nvSpPr>
        <p:spPr>
          <a:xfrm flipH="1">
            <a:off x="1700212" y="2796779"/>
            <a:ext cx="726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228" name="TextBox 612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9" name="TextBox 612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0" name="TextBox 612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1" name="TextBox 6128"/>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232" name="TextBox 6129"/>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233" name="TextBox 6130"/>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234" name="TextBox 6131"/>
          <p:cNvSpPr txBox="1"/>
          <p:nvPr/>
        </p:nvSpPr>
        <p:spPr>
          <a:xfrm flipV="1">
            <a:off x="2707482" y="2946797"/>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235" name="TextBox 613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6" name="TextBox 613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7" name="TextBox 613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8" name="TextBox 613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9" name="TextBox 613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0" name="TextBox 613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1" name="TextBox 613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2" name="TextBox 6139"/>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243" name="TextBox 6140"/>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4" name="TextBox 6141"/>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5" name="TextBox 614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6" name="TextBox 6143"/>
          <p:cNvSpPr txBox="1"/>
          <p:nvPr/>
        </p:nvSpPr>
        <p:spPr>
          <a:xfrm>
            <a:off x="1700213" y="2803923"/>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247" name="TextBox 6144"/>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248" name="TextBox 6145"/>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9" name="TextBox 6146"/>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0" name="TextBox 6147"/>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1" name="TextBox 6148"/>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2" name="TextBox 6149"/>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3" name="TextBox 6150"/>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4" name="TextBox 6151"/>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255" name="TextBox 6152"/>
          <p:cNvSpPr txBox="1"/>
          <p:nvPr/>
        </p:nvSpPr>
        <p:spPr>
          <a:xfrm>
            <a:off x="1700213" y="2803923"/>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256" name="TextBox 6153"/>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257" name="TextBox 6154"/>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8" name="TextBox 6155"/>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9" name="TextBox 6156"/>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0" name="TextBox 6157"/>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1" name="TextBox 6158"/>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2" name="TextBox 6159"/>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3" name="TextBox 6160"/>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4" name="TextBox 6161"/>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5" name="TextBox 6162"/>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266" name="TextBox 6163"/>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7" name="TextBox 6164"/>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8" name="TextBox 6165"/>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9" name="TextBox 6166"/>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270" name="TextBox 6167"/>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271" name="TextBox 6168"/>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272" name="TextBox 6169"/>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273" name="TextBox 6170"/>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274" name="TextBox 6171"/>
          <p:cNvSpPr txBox="1"/>
          <p:nvPr/>
        </p:nvSpPr>
        <p:spPr>
          <a:xfrm flipV="1">
            <a:off x="3950494" y="3089672"/>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275" name="TextBox 6172"/>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6" name="TextBox 6173"/>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7" name="TextBox 6174"/>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8" name="TextBox 6175"/>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9" name="TextBox 6176"/>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0" name="TextBox 6177"/>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281" name="TextBox 6178"/>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2" name="TextBox 6179"/>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3" name="TextBox 6180"/>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284" name="TextBox 6181"/>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285" name="TextBox 618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6" name="TextBox 618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7" name="TextBox 618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8" name="TextBox 618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9" name="TextBox 618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0" name="TextBox 6187"/>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291" name="TextBox 618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2" name="TextBox 618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3" name="TextBox 619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4" name="TextBox 6191"/>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295" name="TextBox 6192"/>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296" name="TextBox 619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7" name="TextBox 619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8" name="TextBox 619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9" name="TextBox 619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00" name="TextBox 619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01" name="TextBox 619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02" name="TextBox 6199"/>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03" name="TextBox 6200"/>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04" name="TextBox 6201"/>
          <p:cNvSpPr txBox="1"/>
          <p:nvPr/>
        </p:nvSpPr>
        <p:spPr>
          <a:xfrm flipH="1">
            <a:off x="1700212" y="2796779"/>
            <a:ext cx="726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305" name="TextBox 620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06" name="TextBox 620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07" name="TextBox 620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08" name="TextBox 6205"/>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309" name="TextBox 6206"/>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310" name="TextBox 6207"/>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311" name="TextBox 6208"/>
          <p:cNvSpPr txBox="1"/>
          <p:nvPr/>
        </p:nvSpPr>
        <p:spPr>
          <a:xfrm flipV="1">
            <a:off x="2707482" y="2946797"/>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312" name="TextBox 6209"/>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13" name="TextBox 6210"/>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14" name="TextBox 6211"/>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15" name="TextBox 621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16" name="TextBox 621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17" name="TextBox 621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18" name="TextBox 621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19" name="TextBox 6216"/>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320" name="TextBox 621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21" name="TextBox 621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22" name="TextBox 6219"/>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23" name="TextBox 6220"/>
          <p:cNvSpPr txBox="1"/>
          <p:nvPr/>
        </p:nvSpPr>
        <p:spPr>
          <a:xfrm>
            <a:off x="1700213" y="2803923"/>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324" name="TextBox 6221"/>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325" name="TextBox 6222"/>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26" name="TextBox 6223"/>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27" name="TextBox 6224"/>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28" name="TextBox 6225"/>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29" name="TextBox 6226"/>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30" name="TextBox 6227"/>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31" name="TextBox 6228"/>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32" name="TextBox 6229"/>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333" name="TextBox 6230"/>
          <p:cNvSpPr txBox="1"/>
          <p:nvPr/>
        </p:nvSpPr>
        <p:spPr>
          <a:xfrm>
            <a:off x="1700213" y="2803923"/>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334" name="TextBox 6231"/>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335" name="TextBox 6232"/>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36" name="TextBox 6233"/>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37" name="TextBox 6234"/>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38" name="TextBox 6235"/>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39" name="TextBox 6236"/>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40" name="TextBox 6237"/>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41" name="TextBox 6238"/>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42" name="TextBox 6239"/>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43" name="TextBox 6240"/>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344" name="TextBox 6241"/>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45" name="TextBox 6242"/>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46" name="TextBox 6243"/>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47" name="TextBox 6244"/>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348" name="TextBox 6245"/>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349" name="TextBox 6246"/>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350" name="TextBox 6247"/>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351" name="TextBox 6248"/>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352" name="TextBox 6249"/>
          <p:cNvSpPr txBox="1"/>
          <p:nvPr/>
        </p:nvSpPr>
        <p:spPr>
          <a:xfrm flipV="1">
            <a:off x="3950494" y="3089672"/>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353" name="TextBox 6250"/>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54" name="TextBox 6251"/>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55" name="TextBox 6252"/>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56" name="TextBox 6253"/>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57" name="TextBox 6254"/>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58" name="TextBox 6255"/>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359" name="TextBox 6256"/>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60" name="TextBox 6257"/>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61" name="TextBox 6258"/>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362" name="TextBox 6259"/>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363" name="TextBox 626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64" name="TextBox 626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65" name="TextBox 626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66" name="TextBox 626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67" name="TextBox 626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68" name="TextBox 626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69" name="TextBox 6266"/>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370" name="TextBox 626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71" name="TextBox 626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72" name="TextBox 626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73" name="TextBox 6270"/>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374" name="TextBox 6271"/>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375" name="TextBox 6272"/>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76" name="TextBox 6273"/>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77" name="TextBox 6274"/>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78" name="TextBox 6275"/>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79" name="TextBox 6276"/>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80" name="TextBox 6277"/>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81" name="TextBox 6278"/>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82" name="TextBox 6279"/>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83" name="TextBox 6280"/>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84" name="TextBox 6281"/>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85" name="TextBox 6282"/>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86" name="TextBox 6283"/>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87" name="TextBox 6284"/>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88" name="TextBox 6285"/>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89" name="TextBox 6286"/>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90" name="TextBox 6287"/>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91" name="TextBox 6288"/>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92" name="TextBox 6289"/>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93" name="TextBox 6290"/>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94" name="TextBox 6291"/>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95" name="TextBox 6292"/>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96" name="TextBox 6293"/>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97" name="TextBox 6294"/>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98" name="TextBox 6295"/>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399" name="TextBox 6296"/>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00" name="TextBox 6297"/>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01" name="TextBox 6298"/>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02" name="TextBox 6299"/>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03" name="TextBox 6300"/>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04" name="TextBox 6301"/>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05" name="TextBox 6302"/>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06" name="TextBox 6303"/>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07" name="TextBox 6304"/>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08" name="TextBox 6305"/>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09" name="TextBox 6306"/>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10" name="TextBox 6307"/>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11" name="TextBox 630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12" name="TextBox 6309"/>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13" name="TextBox 6310"/>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14" name="TextBox 6311"/>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15" name="TextBox 631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16" name="TextBox 631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17" name="TextBox 631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18" name="TextBox 631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19" name="TextBox 6316"/>
          <p:cNvSpPr txBox="1"/>
          <p:nvPr/>
        </p:nvSpPr>
        <p:spPr>
          <a:xfrm flipH="1">
            <a:off x="1700212" y="2796779"/>
            <a:ext cx="726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420" name="TextBox 631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21" name="TextBox 631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22" name="TextBox 6319"/>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23" name="TextBox 6320"/>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424" name="TextBox 6321"/>
          <p:cNvSpPr txBox="1"/>
          <p:nvPr/>
        </p:nvSpPr>
        <p:spPr>
          <a:xfrm flipV="1">
            <a:off x="6479382" y="29182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425" name="TextBox 6322"/>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26" name="TextBox 6323"/>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27" name="TextBox 6324"/>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28" name="TextBox 6325"/>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29" name="TextBox 6326"/>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30" name="TextBox 6327"/>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31" name="TextBox 6328"/>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32" name="TextBox 6329"/>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433" name="TextBox 6330"/>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34" name="TextBox 6331"/>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435" name="TextBox 6332"/>
          <p:cNvSpPr txBox="1"/>
          <p:nvPr/>
        </p:nvSpPr>
        <p:spPr>
          <a:xfrm flipV="1">
            <a:off x="2707482" y="2946797"/>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436" name="TextBox 633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37" name="TextBox 633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38" name="TextBox 633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39" name="TextBox 633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40" name="TextBox 633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41" name="TextBox 633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42" name="TextBox 6339"/>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43" name="TextBox 6340"/>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444" name="TextBox 6341"/>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45" name="TextBox 634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46" name="TextBox 634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47" name="TextBox 6344"/>
          <p:cNvSpPr txBox="1"/>
          <p:nvPr/>
        </p:nvSpPr>
        <p:spPr>
          <a:xfrm>
            <a:off x="1700213" y="2803923"/>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448" name="TextBox 6345"/>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449" name="TextBox 634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50" name="TextBox 634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51" name="TextBox 634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52" name="TextBox 6349"/>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53" name="TextBox 6350"/>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54" name="TextBox 6351"/>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55" name="TextBox 635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56" name="TextBox 6353"/>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457" name="TextBox 6354"/>
          <p:cNvSpPr txBox="1"/>
          <p:nvPr/>
        </p:nvSpPr>
        <p:spPr>
          <a:xfrm>
            <a:off x="1700213" y="2803923"/>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458" name="TextBox 6355"/>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459" name="TextBox 635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60" name="TextBox 635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61" name="TextBox 635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62" name="TextBox 635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63" name="TextBox 636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64" name="TextBox 636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65" name="TextBox 636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66" name="TextBox 636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67" name="TextBox 6364"/>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468" name="TextBox 636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69" name="TextBox 636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70" name="TextBox 636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71" name="TextBox 6368"/>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472" name="TextBox 6369"/>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473" name="TextBox 6370"/>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474" name="TextBox 6371"/>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475" name="TextBox 6372"/>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476" name="TextBox 637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77" name="TextBox 637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78" name="TextBox 637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79" name="TextBox 637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80" name="TextBox 637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81" name="TextBox 6378"/>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482" name="TextBox 637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83" name="TextBox 638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84" name="TextBox 6381"/>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485" name="TextBox 6382"/>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486" name="TextBox 638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87" name="TextBox 638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88" name="TextBox 638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89" name="TextBox 638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90" name="TextBox 638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91" name="TextBox 638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92" name="TextBox 6389"/>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493" name="TextBox 639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94" name="TextBox 639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95" name="TextBox 639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96" name="TextBox 6393"/>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497" name="TextBox 6394"/>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498" name="TextBox 639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499" name="TextBox 639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00" name="TextBox 639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01" name="TextBox 639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02" name="TextBox 6399"/>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03" name="TextBox 6400"/>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04" name="TextBox 6401"/>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05" name="TextBox 640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06" name="TextBox 6403"/>
          <p:cNvSpPr txBox="1"/>
          <p:nvPr/>
        </p:nvSpPr>
        <p:spPr>
          <a:xfrm flipH="1">
            <a:off x="1700212" y="2796779"/>
            <a:ext cx="726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507" name="TextBox 640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08" name="TextBox 640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09" name="TextBox 640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10" name="TextBox 6407"/>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511" name="TextBox 6408"/>
          <p:cNvSpPr txBox="1"/>
          <p:nvPr/>
        </p:nvSpPr>
        <p:spPr>
          <a:xfrm flipV="1">
            <a:off x="6479382" y="29182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dirty="0"/>
          </a:p>
        </p:txBody>
      </p:sp>
      <p:sp>
        <p:nvSpPr>
          <p:cNvPr id="512" name="TextBox 6409"/>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13" name="TextBox 6410"/>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14" name="TextBox 6411"/>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15" name="TextBox 6412"/>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16" name="TextBox 6413"/>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17" name="TextBox 6414"/>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18" name="TextBox 6415"/>
          <p:cNvSpPr txBox="1"/>
          <p:nvPr/>
        </p:nvSpPr>
        <p:spPr>
          <a:xfrm>
            <a:off x="64793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19" name="TextBox 6416"/>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520" name="TextBox 6417"/>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521" name="TextBox 6418"/>
          <p:cNvSpPr txBox="1"/>
          <p:nvPr/>
        </p:nvSpPr>
        <p:spPr>
          <a:xfrm flipV="1">
            <a:off x="2707482" y="2946797"/>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522" name="TextBox 6419"/>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23" name="TextBox 6420"/>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24" name="TextBox 6421"/>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25" name="TextBox 642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26" name="TextBox 642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27" name="TextBox 642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28" name="TextBox 642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29" name="TextBox 6426"/>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530" name="TextBox 642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31" name="TextBox 642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32" name="TextBox 6429"/>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33" name="TextBox 6430"/>
          <p:cNvSpPr txBox="1"/>
          <p:nvPr/>
        </p:nvSpPr>
        <p:spPr>
          <a:xfrm>
            <a:off x="1700213" y="2803923"/>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534" name="TextBox 6431"/>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535" name="TextBox 643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36" name="TextBox 643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37" name="TextBox 643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38" name="TextBox 643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39" name="TextBox 643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40" name="TextBox 643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41" name="TextBox 643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42" name="TextBox 6439"/>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543" name="TextBox 6440"/>
          <p:cNvSpPr txBox="1"/>
          <p:nvPr/>
        </p:nvSpPr>
        <p:spPr>
          <a:xfrm>
            <a:off x="1700213" y="2803923"/>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544" name="TextBox 6441"/>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545" name="TextBox 644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46" name="TextBox 644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47" name="TextBox 644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48" name="TextBox 644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49" name="TextBox 644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50" name="TextBox 644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51" name="TextBox 644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52" name="TextBox 644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53" name="TextBox 6450"/>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554" name="TextBox 645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55" name="TextBox 645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56" name="TextBox 645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57" name="TextBox 6454"/>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558" name="TextBox 6455"/>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559" name="TextBox 6456"/>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560" name="TextBox 6457"/>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561" name="TextBox 6458"/>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562" name="TextBox 645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63" name="TextBox 646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64" name="TextBox 646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65" name="TextBox 646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66" name="TextBox 646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67" name="TextBox 6464"/>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568" name="TextBox 646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69" name="TextBox 646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70" name="TextBox 6467"/>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571" name="TextBox 6468"/>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572" name="TextBox 646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73" name="TextBox 647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74" name="TextBox 647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75" name="TextBox 647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76" name="TextBox 647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77" name="TextBox 647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78" name="TextBox 6475"/>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579" name="TextBox 6476"/>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580" name="TextBox 6477"/>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581" name="TextBox 647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82" name="TextBox 647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83" name="TextBox 648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84" name="TextBox 648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85" name="TextBox 648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86" name="TextBox 648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87" name="TextBox 648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88" name="TextBox 648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89" name="TextBox 648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90" name="TextBox 648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91" name="TextBox 648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92" name="TextBox 648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93" name="TextBox 649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94" name="TextBox 649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95" name="TextBox 649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96" name="TextBox 649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97" name="TextBox 649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98" name="TextBox 649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599" name="TextBox 649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00" name="TextBox 649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01" name="TextBox 649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02" name="TextBox 649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03" name="TextBox 650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04" name="TextBox 650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05" name="TextBox 650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06" name="TextBox 650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07" name="TextBox 650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08" name="TextBox 650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09" name="TextBox 650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10" name="TextBox 650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11" name="TextBox 650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12" name="TextBox 650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13" name="TextBox 651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14" name="TextBox 651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15" name="TextBox 651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16" name="TextBox 651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17" name="TextBox 651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18" name="TextBox 651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19" name="TextBox 651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20" name="TextBox 651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21" name="TextBox 651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22" name="TextBox 6519"/>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23" name="TextBox 6520"/>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24" name="TextBox 6521"/>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25" name="TextBox 6522"/>
          <p:cNvSpPr txBox="1"/>
          <p:nvPr/>
        </p:nvSpPr>
        <p:spPr>
          <a:xfrm flipH="1">
            <a:off x="1700212" y="2796779"/>
            <a:ext cx="726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626" name="TextBox 652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27" name="TextBox 652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28" name="TextBox 652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29" name="TextBox 6526"/>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630" name="TextBox 6527"/>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631" name="TextBox 6528"/>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632" name="TextBox 6529"/>
          <p:cNvSpPr txBox="1"/>
          <p:nvPr/>
        </p:nvSpPr>
        <p:spPr>
          <a:xfrm flipV="1">
            <a:off x="2707482" y="2946797"/>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633" name="TextBox 6530"/>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34" name="TextBox 6531"/>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35" name="TextBox 653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36" name="TextBox 653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37" name="TextBox 653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38" name="TextBox 653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39" name="TextBox 653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40" name="TextBox 6537"/>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641" name="TextBox 653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42" name="TextBox 6539"/>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43" name="TextBox 6540"/>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44" name="TextBox 6541"/>
          <p:cNvSpPr txBox="1"/>
          <p:nvPr/>
        </p:nvSpPr>
        <p:spPr>
          <a:xfrm>
            <a:off x="1700213" y="2803923"/>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645" name="TextBox 6542"/>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646" name="TextBox 6543"/>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47" name="TextBox 6544"/>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48" name="TextBox 6545"/>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49" name="TextBox 6546"/>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50" name="TextBox 6547"/>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51" name="TextBox 6548"/>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52" name="TextBox 6549"/>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53" name="TextBox 6550"/>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654" name="TextBox 6551"/>
          <p:cNvSpPr txBox="1"/>
          <p:nvPr/>
        </p:nvSpPr>
        <p:spPr>
          <a:xfrm>
            <a:off x="1700213" y="2803923"/>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655" name="TextBox 6552"/>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656" name="TextBox 6553"/>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57" name="TextBox 6554"/>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58" name="TextBox 6555"/>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59" name="TextBox 6556"/>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60" name="TextBox 6557"/>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61" name="TextBox 6558"/>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62" name="TextBox 6559"/>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63" name="TextBox 6560"/>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64" name="TextBox 6561"/>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665" name="TextBox 6562"/>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66" name="TextBox 6563"/>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67" name="TextBox 6564"/>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68" name="TextBox 6565"/>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669" name="TextBox 6566"/>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670" name="TextBox 6567"/>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671" name="TextBox 6568"/>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672" name="TextBox 6569"/>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673" name="TextBox 6570"/>
          <p:cNvSpPr txBox="1"/>
          <p:nvPr/>
        </p:nvSpPr>
        <p:spPr>
          <a:xfrm flipV="1">
            <a:off x="3950494" y="3089672"/>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674" name="TextBox 6571"/>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75" name="TextBox 6572"/>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76" name="TextBox 6573"/>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77" name="TextBox 6574"/>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78" name="TextBox 6575"/>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79" name="TextBox 6576"/>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680" name="TextBox 6577"/>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81" name="TextBox 6578"/>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82" name="TextBox 6579"/>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683" name="TextBox 6580"/>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684" name="TextBox 658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85" name="TextBox 658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86" name="TextBox 658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87" name="TextBox 658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88" name="TextBox 658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89" name="TextBox 658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90" name="TextBox 6587"/>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691" name="TextBox 658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92" name="TextBox 658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93" name="TextBox 659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94" name="TextBox 6591"/>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695" name="TextBox 6592"/>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696" name="TextBox 659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97" name="TextBox 659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98" name="TextBox 659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699" name="TextBox 659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00" name="TextBox 659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01" name="TextBox 659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02" name="TextBox 6599"/>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03" name="TextBox 6600"/>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04" name="TextBox 6601"/>
          <p:cNvSpPr txBox="1"/>
          <p:nvPr/>
        </p:nvSpPr>
        <p:spPr>
          <a:xfrm flipH="1">
            <a:off x="1700212" y="2796779"/>
            <a:ext cx="726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705" name="TextBox 660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06" name="TextBox 660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07" name="TextBox 660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08" name="TextBox 6605"/>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709" name="TextBox 6606"/>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710" name="TextBox 6607"/>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711" name="TextBox 660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12" name="TextBox 6609"/>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13" name="TextBox 6610"/>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14" name="TextBox 6611"/>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15" name="TextBox 661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16" name="TextBox 661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17" name="TextBox 661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18" name="TextBox 6615"/>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719" name="TextBox 661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20" name="TextBox 661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21" name="TextBox 661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22" name="TextBox 6619"/>
          <p:cNvSpPr txBox="1"/>
          <p:nvPr/>
        </p:nvSpPr>
        <p:spPr>
          <a:xfrm>
            <a:off x="1700213" y="2803923"/>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723" name="TextBox 6620"/>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724" name="TextBox 6621"/>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25" name="TextBox 6622"/>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26" name="TextBox 6623"/>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27" name="TextBox 6624"/>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28" name="TextBox 6625"/>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29" name="TextBox 6626"/>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30" name="TextBox 6627"/>
          <p:cNvSpPr txBox="1"/>
          <p:nvPr/>
        </p:nvSpPr>
        <p:spPr>
          <a:xfrm>
            <a:off x="3950494"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31" name="TextBox 6628"/>
          <p:cNvSpPr txBox="1"/>
          <p:nvPr/>
        </p:nvSpPr>
        <p:spPr>
          <a:xfrm flipH="1">
            <a:off x="1700212" y="2803923"/>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732" name="TextBox 6629"/>
          <p:cNvSpPr txBox="1"/>
          <p:nvPr/>
        </p:nvSpPr>
        <p:spPr>
          <a:xfrm>
            <a:off x="1700213" y="2803923"/>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733" name="TextBox 6630"/>
          <p:cNvSpPr txBox="1"/>
          <p:nvPr/>
        </p:nvSpPr>
        <p:spPr>
          <a:xfrm flipH="1" flipV="1">
            <a:off x="1700213" y="2803923"/>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734" name="TextBox 6631"/>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35" name="TextBox 6632"/>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36" name="TextBox 6633"/>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37" name="TextBox 6634"/>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38" name="TextBox 6635"/>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39" name="TextBox 6636"/>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40" name="TextBox 6637"/>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41" name="TextBox 6638"/>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42" name="TextBox 6639"/>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743" name="TextBox 6640"/>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44" name="TextBox 6641"/>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45" name="TextBox 6642"/>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46" name="TextBox 6643"/>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747" name="TextBox 6644"/>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748" name="TextBox 6645"/>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749" name="TextBox 6646"/>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750" name="TextBox 6647"/>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751" name="TextBox 6648"/>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52" name="TextBox 6649"/>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53" name="TextBox 6650"/>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54" name="TextBox 6651"/>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55" name="TextBox 6652"/>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56" name="TextBox 6653"/>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757" name="TextBox 6654"/>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58" name="TextBox 6655"/>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59" name="TextBox 6656"/>
          <p:cNvSpPr txBox="1"/>
          <p:nvPr/>
        </p:nvSpPr>
        <p:spPr>
          <a:xfrm>
            <a:off x="1700213" y="2946798"/>
            <a:ext cx="521494"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760" name="TextBox 6657"/>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761" name="TextBox 665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62" name="TextBox 665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63" name="TextBox 666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64" name="TextBox 666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65" name="TextBox 666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66" name="TextBox 666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67" name="TextBox 6664"/>
          <p:cNvSpPr txBox="1"/>
          <p:nvPr/>
        </p:nvSpPr>
        <p:spPr>
          <a:xfrm flipH="1">
            <a:off x="1700212" y="2946798"/>
            <a:ext cx="3452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a:p>
        </p:txBody>
      </p:sp>
      <p:sp>
        <p:nvSpPr>
          <p:cNvPr id="768" name="TextBox 666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69" name="TextBox 666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70" name="TextBox 666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71" name="TextBox 6668"/>
          <p:cNvSpPr txBox="1"/>
          <p:nvPr/>
        </p:nvSpPr>
        <p:spPr>
          <a:xfrm flipH="1" flipV="1">
            <a:off x="1700213" y="2946798"/>
            <a:ext cx="76200" cy="2077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ZA" sz="750"/>
          </a:p>
        </p:txBody>
      </p:sp>
      <p:sp>
        <p:nvSpPr>
          <p:cNvPr id="772" name="TextBox 6669"/>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73" name="TextBox 6670"/>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74" name="TextBox 6671"/>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75" name="TextBox 6672"/>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76" name="TextBox 6673"/>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77" name="TextBox 6674"/>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78" name="TextBox 6675"/>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79" name="TextBox 6676"/>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80" name="TextBox 6677"/>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81" name="TextBox 6678"/>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82" name="TextBox 6679"/>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83" name="TextBox 6680"/>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84" name="TextBox 6681"/>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85" name="TextBox 6682"/>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86" name="TextBox 6683"/>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87" name="TextBox 6684"/>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88" name="TextBox 6685"/>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89" name="TextBox 6686"/>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90" name="TextBox 6687"/>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91" name="TextBox 6688"/>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92" name="TextBox 6689"/>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93" name="TextBox 6690"/>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94" name="TextBox 6691"/>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95" name="TextBox 6692"/>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96" name="TextBox 6693"/>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97" name="TextBox 6694"/>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98" name="TextBox 6695"/>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799" name="TextBox 6696"/>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00" name="TextBox 6697"/>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01" name="TextBox 6698"/>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02" name="TextBox 6699"/>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03" name="TextBox 6700"/>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04" name="TextBox 6701"/>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05" name="TextBox 6702"/>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06" name="TextBox 6703"/>
          <p:cNvSpPr txBox="1"/>
          <p:nvPr/>
        </p:nvSpPr>
        <p:spPr>
          <a:xfrm>
            <a:off x="3950494"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07" name="TextBox 670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08" name="TextBox 670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09" name="TextBox 670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10" name="TextBox 670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11" name="TextBox 670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12" name="TextBox 6709"/>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13" name="TextBox 6710"/>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14" name="TextBox 671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15" name="TextBox 671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16" name="TextBox 671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17" name="TextBox 671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18" name="TextBox 671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19" name="TextBox 671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20" name="TextBox 671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21" name="TextBox 671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22" name="TextBox 671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23" name="TextBox 672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24" name="TextBox 672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25" name="TextBox 6722"/>
          <p:cNvSpPr txBox="1"/>
          <p:nvPr/>
        </p:nvSpPr>
        <p:spPr>
          <a:xfrm flipV="1">
            <a:off x="2707482" y="3089672"/>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826" name="TextBox 672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27" name="TextBox 672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28" name="TextBox 672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29" name="TextBox 672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30" name="TextBox 672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31" name="TextBox 672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32" name="TextBox 672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33" name="TextBox 6730"/>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34" name="TextBox 6731"/>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35" name="TextBox 673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36" name="TextBox 673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37" name="TextBox 673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38" name="TextBox 673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39" name="TextBox 673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40" name="TextBox 673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41" name="TextBox 673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42" name="TextBox 673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43" name="TextBox 674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44" name="TextBox 674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45" name="TextBox 674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46" name="TextBox 674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47" name="TextBox 674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48" name="TextBox 674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49" name="TextBox 674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50" name="TextBox 674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51" name="TextBox 674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52" name="TextBox 674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53" name="TextBox 675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54" name="TextBox 675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55" name="TextBox 675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56" name="TextBox 675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57" name="TextBox 675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58" name="TextBox 675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59" name="TextBox 675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60" name="TextBox 675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61" name="TextBox 675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62" name="TextBox 675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63" name="TextBox 676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64" name="TextBox 676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65" name="TextBox 676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66" name="TextBox 676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67" name="TextBox 676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68" name="TextBox 676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69" name="TextBox 676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70" name="TextBox 676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71" name="TextBox 676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72" name="TextBox 676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73" name="TextBox 677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74" name="TextBox 677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75" name="TextBox 677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76" name="TextBox 677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77" name="TextBox 677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78" name="TextBox 677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79" name="TextBox 677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80" name="TextBox 677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81" name="TextBox 677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82" name="TextBox 677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83" name="TextBox 678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84" name="TextBox 678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85" name="TextBox 678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86" name="TextBox 678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87" name="TextBox 678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88" name="TextBox 678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89" name="TextBox 678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90" name="TextBox 678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91" name="TextBox 678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92" name="TextBox 678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93" name="TextBox 679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94" name="TextBox 6791"/>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95" name="TextBox 679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96" name="TextBox 6793"/>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97" name="TextBox 6794"/>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98" name="TextBox 6795"/>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899" name="TextBox 679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00" name="TextBox 679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01" name="TextBox 679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02" name="TextBox 679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03" name="TextBox 680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04" name="TextBox 680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05" name="TextBox 680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06" name="TextBox 680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07" name="TextBox 680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08" name="TextBox 680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09" name="TextBox 680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10" name="TextBox 680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11" name="TextBox 680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12" name="TextBox 680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13" name="TextBox 681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14" name="TextBox 681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15" name="TextBox 681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16" name="TextBox 681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17" name="TextBox 681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18" name="TextBox 681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19" name="TextBox 6816"/>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20" name="TextBox 6817"/>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21" name="TextBox 6818"/>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22" name="TextBox 6819"/>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23" name="TextBox 6820"/>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24" name="TextBox 6821"/>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25" name="TextBox 6822"/>
          <p:cNvSpPr txBox="1"/>
          <p:nvPr/>
        </p:nvSpPr>
        <p:spPr>
          <a:xfrm>
            <a:off x="2707482" y="28039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26" name="TextBox 682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27" name="TextBox 682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28" name="TextBox 682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29" name="TextBox 682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30" name="TextBox 682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31" name="TextBox 682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32" name="TextBox 682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33" name="TextBox 683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34" name="TextBox 683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35" name="TextBox 683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36" name="TextBox 683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37" name="TextBox 683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38" name="TextBox 683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39" name="TextBox 683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40" name="TextBox 683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41" name="TextBox 683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42" name="TextBox 683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43" name="TextBox 684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44" name="TextBox 684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45" name="TextBox 684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46" name="TextBox 684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47" name="TextBox 684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48" name="TextBox 684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49" name="TextBox 684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50" name="TextBox 684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51" name="TextBox 684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52" name="TextBox 684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53" name="TextBox 685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54" name="TextBox 685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55" name="TextBox 685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56" name="TextBox 685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57" name="TextBox 685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58" name="TextBox 685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59" name="TextBox 685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60" name="TextBox 685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61" name="TextBox 685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62" name="TextBox 685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63" name="TextBox 686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64" name="TextBox 686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65" name="TextBox 686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66" name="TextBox 686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67" name="TextBox 686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68" name="TextBox 686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69" name="TextBox 6866"/>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70" name="TextBox 6867"/>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71" name="TextBox 6868"/>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72" name="TextBox 6869"/>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73" name="TextBox 6870"/>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74" name="TextBox 6871"/>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75" name="TextBox 6872"/>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76" name="TextBox 6873"/>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77" name="TextBox 6874"/>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78" name="TextBox 6875"/>
          <p:cNvSpPr txBox="1"/>
          <p:nvPr/>
        </p:nvSpPr>
        <p:spPr>
          <a:xfrm>
            <a:off x="27074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79" name="TextBox 687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80" name="TextBox 687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81" name="TextBox 687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82" name="TextBox 687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83" name="TextBox 688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84" name="TextBox 688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85" name="TextBox 688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86" name="TextBox 688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87" name="TextBox 688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88" name="TextBox 688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89" name="TextBox 688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90" name="TextBox 688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91" name="TextBox 688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92" name="TextBox 688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93" name="TextBox 689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94" name="TextBox 689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95" name="TextBox 689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96" name="TextBox 689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97" name="TextBox 689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98" name="TextBox 689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999" name="TextBox 689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00" name="TextBox 689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01" name="TextBox 689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02" name="TextBox 689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03" name="TextBox 690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04" name="TextBox 690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05" name="TextBox 690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06" name="TextBox 690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07" name="TextBox 690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08" name="TextBox 690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09" name="TextBox 690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10" name="TextBox 690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11" name="TextBox 690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12" name="TextBox 690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13" name="TextBox 691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14" name="TextBox 6911"/>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15" name="TextBox 6912"/>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16" name="TextBox 6913"/>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17" name="TextBox 6914"/>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18" name="TextBox 6915"/>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19" name="TextBox 6916"/>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20" name="TextBox 6917"/>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21" name="TextBox 6918"/>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22" name="TextBox 6919"/>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23" name="TextBox 6920"/>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24" name="TextBox 6921"/>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25" name="TextBox 6922"/>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26" name="TextBox 6923"/>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27" name="TextBox 6924"/>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28" name="TextBox 6925"/>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29" name="TextBox 6926"/>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30" name="TextBox 6927"/>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31" name="TextBox 6928"/>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32" name="TextBox 6929"/>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33" name="TextBox 6930"/>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34" name="TextBox 6931"/>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35" name="TextBox 6932"/>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36" name="TextBox 6933"/>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37" name="TextBox 6934"/>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38" name="TextBox 6935"/>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39" name="TextBox 6936"/>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40" name="TextBox 6937"/>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41" name="TextBox 6938"/>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42" name="TextBox 6939"/>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43" name="TextBox 6940"/>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44" name="TextBox 6941"/>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45" name="TextBox 6942"/>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46" name="TextBox 6943"/>
          <p:cNvSpPr txBox="1"/>
          <p:nvPr/>
        </p:nvSpPr>
        <p:spPr>
          <a:xfrm>
            <a:off x="4471988"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47" name="TextBox 694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48" name="TextBox 694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49" name="TextBox 694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50" name="TextBox 694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51" name="TextBox 694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52" name="TextBox 694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53" name="TextBox 695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54" name="TextBox 695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55" name="TextBox 695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56" name="TextBox 695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57" name="TextBox 695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58" name="TextBox 695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59" name="TextBox 695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60" name="TextBox 695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61" name="TextBox 695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62" name="TextBox 695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63" name="TextBox 696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64" name="TextBox 696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65" name="TextBox 696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66" name="TextBox 696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67" name="TextBox 696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68" name="TextBox 696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69" name="TextBox 696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70" name="TextBox 696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71" name="TextBox 696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72" name="TextBox 696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73" name="TextBox 697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74" name="TextBox 697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75" name="TextBox 697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76" name="TextBox 697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77" name="TextBox 697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78" name="TextBox 697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79" name="TextBox 697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80" name="TextBox 697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81" name="TextBox 697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82" name="TextBox 697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83" name="TextBox 698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84" name="TextBox 698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85" name="TextBox 698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86" name="TextBox 698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87" name="TextBox 698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88" name="TextBox 698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89" name="TextBox 698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90" name="TextBox 698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91" name="TextBox 698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92" name="TextBox 698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93" name="TextBox 699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94" name="TextBox 699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95" name="TextBox 699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96" name="TextBox 699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97" name="TextBox 699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98" name="TextBox 699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099" name="TextBox 699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00" name="TextBox 699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01" name="TextBox 699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02" name="TextBox 699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03" name="TextBox 700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04" name="TextBox 700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05" name="TextBox 700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06" name="TextBox 700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07" name="TextBox 700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08" name="TextBox 700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09" name="TextBox 700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10" name="TextBox 700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11" name="TextBox 700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12" name="TextBox 700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13" name="TextBox 701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14" name="TextBox 701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15" name="TextBox 701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16" name="TextBox 701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17" name="TextBox 701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18" name="TextBox 701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19" name="TextBox 701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20" name="TextBox 701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21" name="TextBox 701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22" name="TextBox 701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23" name="TextBox 702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24" name="TextBox 702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25" name="TextBox 702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26" name="TextBox 702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27" name="TextBox 702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28" name="TextBox 702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29" name="TextBox 702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30" name="TextBox 702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31" name="TextBox 702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32" name="TextBox 702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33" name="TextBox 703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34" name="TextBox 703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35" name="TextBox 703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36" name="TextBox 703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37" name="TextBox 703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38" name="TextBox 703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39" name="TextBox 703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40" name="TextBox 703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41" name="TextBox 703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42" name="TextBox 703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43" name="TextBox 704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44" name="TextBox 704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45" name="TextBox 704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46" name="TextBox 704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47" name="TextBox 704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48" name="TextBox 704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49" name="TextBox 704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50" name="TextBox 704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51" name="TextBox 704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52" name="TextBox 704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53" name="TextBox 705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54" name="TextBox 705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55" name="TextBox 705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56" name="TextBox 705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57" name="TextBox 705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58" name="TextBox 705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59" name="TextBox 705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60" name="TextBox 705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61" name="TextBox 705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62" name="TextBox 705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63" name="TextBox 706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64" name="TextBox 706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65" name="TextBox 706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66" name="TextBox 706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67" name="TextBox 706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68" name="TextBox 706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69" name="TextBox 706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70" name="TextBox 706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71" name="TextBox 706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72" name="TextBox 706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73" name="TextBox 707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74" name="TextBox 707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75" name="TextBox 707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76" name="TextBox 707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77" name="TextBox 7074"/>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78" name="TextBox 7075"/>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79" name="TextBox 7076"/>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80" name="TextBox 7077"/>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81" name="TextBox 7078"/>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82" name="TextBox 7079"/>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83" name="TextBox 7080"/>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84" name="TextBox 7081"/>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85" name="TextBox 7082"/>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86" name="TextBox 7083"/>
          <p:cNvSpPr txBox="1"/>
          <p:nvPr/>
        </p:nvSpPr>
        <p:spPr>
          <a:xfrm>
            <a:off x="6479382" y="2946798"/>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87" name="TextBox 7084"/>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88" name="TextBox 7085"/>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89" name="TextBox 7086"/>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90" name="TextBox 7087"/>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91" name="TextBox 7088"/>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92" name="TextBox 7089"/>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93" name="TextBox 7090"/>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94" name="TextBox 7091"/>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95" name="TextBox 7092"/>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96" name="TextBox 7093"/>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97" name="TextBox 7094"/>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98" name="TextBox 7095"/>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199" name="TextBox 7096"/>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00" name="TextBox 7097"/>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01" name="TextBox 7098"/>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02" name="TextBox 7099"/>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03" name="TextBox 7100"/>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04" name="TextBox 7101"/>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05" name="TextBox 7102"/>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06" name="TextBox 7103"/>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07" name="TextBox 7104"/>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08" name="TextBox 7105"/>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09" name="TextBox 7106"/>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10" name="TextBox 7107"/>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11" name="TextBox 7108"/>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12" name="TextBox 7109"/>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13" name="TextBox 7110"/>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14" name="TextBox 7111"/>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15" name="TextBox 7112"/>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16" name="TextBox 7113"/>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17" name="TextBox 7114"/>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18" name="TextBox 7115"/>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19" name="TextBox 7116"/>
          <p:cNvSpPr txBox="1"/>
          <p:nvPr/>
        </p:nvSpPr>
        <p:spPr>
          <a:xfrm flipV="1">
            <a:off x="3400425" y="2803922"/>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220" name="TextBox 7117"/>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21" name="TextBox 7118"/>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22" name="TextBox 7119"/>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23" name="TextBox 7120"/>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24" name="TextBox 7121"/>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25" name="TextBox 7122"/>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26" name="TextBox 7123"/>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27" name="TextBox 7124"/>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28" name="TextBox 7125"/>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29" name="TextBox 7126"/>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30" name="TextBox 7127"/>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31" name="TextBox 7128"/>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32" name="TextBox 7129"/>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33" name="TextBox 7130"/>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34" name="TextBox 7131"/>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35" name="TextBox 7132"/>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36" name="TextBox 7133"/>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37" name="TextBox 7134"/>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38" name="TextBox 7135"/>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39" name="TextBox 7136"/>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40" name="TextBox 7137"/>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41" name="TextBox 7138"/>
          <p:cNvSpPr txBox="1"/>
          <p:nvPr/>
        </p:nvSpPr>
        <p:spPr>
          <a:xfrm flipV="1">
            <a:off x="3400425" y="2803922"/>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242" name="TextBox 7139"/>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43" name="TextBox 7140"/>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44" name="TextBox 7141"/>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45" name="TextBox 7142"/>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46" name="TextBox 7143"/>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47" name="TextBox 7144"/>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48" name="TextBox 7145"/>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49" name="TextBox 7146"/>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50" name="TextBox 7147"/>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51" name="TextBox 7148"/>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52" name="TextBox 7149"/>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53" name="TextBox 7150"/>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54" name="TextBox 7151"/>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55" name="TextBox 7152"/>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56" name="TextBox 7153"/>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57" name="TextBox 7154"/>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58" name="TextBox 7155"/>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59" name="TextBox 7156"/>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60" name="TextBox 7157"/>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61" name="TextBox 7158"/>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62" name="TextBox 7159"/>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63" name="TextBox 7160"/>
          <p:cNvSpPr txBox="1"/>
          <p:nvPr/>
        </p:nvSpPr>
        <p:spPr>
          <a:xfrm flipV="1">
            <a:off x="3400425" y="2803922"/>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264" name="TextBox 7161"/>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65" name="TextBox 7162"/>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66" name="TextBox 7163"/>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67" name="TextBox 7164"/>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68" name="TextBox 7165"/>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69" name="TextBox 7166"/>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70" name="TextBox 7167"/>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71" name="TextBox 7168"/>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72" name="TextBox 7169"/>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73" name="TextBox 7170"/>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74" name="TextBox 7171"/>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75" name="TextBox 7172"/>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76" name="TextBox 7173"/>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77" name="TextBox 7174"/>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78" name="TextBox 7175"/>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79" name="TextBox 7176"/>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80" name="TextBox 7177"/>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81" name="TextBox 7178"/>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82" name="TextBox 7179"/>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83" name="TextBox 7180"/>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84" name="TextBox 7181"/>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85" name="TextBox 7182"/>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86" name="TextBox 7183"/>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87" name="TextBox 7184"/>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88" name="TextBox 7185"/>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89" name="TextBox 7186"/>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90" name="TextBox 7187"/>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91" name="TextBox 7188"/>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92" name="TextBox 7189"/>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93" name="TextBox 7190"/>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94" name="TextBox 7191"/>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95" name="TextBox 7192"/>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96" name="TextBox 7193"/>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97" name="TextBox 7194"/>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98" name="TextBox 7195"/>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299" name="TextBox 7196"/>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00" name="TextBox 7197"/>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01" name="TextBox 7198"/>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02" name="TextBox 7199"/>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03" name="TextBox 7200"/>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04" name="TextBox 7201"/>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05" name="TextBox 7202"/>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06" name="TextBox 7203"/>
          <p:cNvSpPr txBox="1"/>
          <p:nvPr/>
        </p:nvSpPr>
        <p:spPr>
          <a:xfrm flipV="1">
            <a:off x="3400425" y="2803922"/>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307" name="TextBox 7204"/>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08" name="TextBox 7205"/>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09" name="TextBox 7206"/>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10" name="TextBox 7207"/>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11" name="TextBox 7208"/>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12" name="TextBox 7209"/>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13" name="TextBox 7210"/>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14" name="TextBox 7211"/>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15" name="TextBox 7212"/>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16" name="TextBox 7213"/>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17" name="TextBox 7214"/>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18" name="TextBox 7215"/>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19" name="TextBox 7216"/>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20" name="TextBox 7217"/>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21" name="TextBox 7218"/>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22" name="TextBox 7219"/>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23" name="TextBox 7220"/>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24" name="TextBox 7221"/>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25" name="TextBox 7222"/>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26" name="TextBox 7223"/>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27" name="TextBox 7224"/>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28" name="TextBox 7225"/>
          <p:cNvSpPr txBox="1"/>
          <p:nvPr/>
        </p:nvSpPr>
        <p:spPr>
          <a:xfrm flipV="1">
            <a:off x="3400425" y="2803922"/>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329" name="TextBox 7226"/>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30" name="TextBox 7227"/>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31" name="TextBox 7228"/>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32" name="TextBox 7229"/>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33" name="TextBox 7230"/>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34" name="TextBox 7231"/>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35" name="TextBox 7232"/>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36" name="TextBox 7233"/>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37" name="TextBox 7234"/>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38" name="TextBox 7235"/>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39" name="TextBox 7236"/>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40" name="TextBox 7237"/>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41" name="TextBox 7238"/>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42" name="TextBox 7239"/>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43" name="TextBox 7240"/>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44" name="TextBox 7241"/>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45" name="TextBox 7242"/>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46" name="TextBox 7243"/>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47" name="TextBox 7244"/>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48" name="TextBox 7245"/>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49" name="TextBox 7246"/>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50" name="TextBox 7247"/>
          <p:cNvSpPr txBox="1"/>
          <p:nvPr/>
        </p:nvSpPr>
        <p:spPr>
          <a:xfrm flipV="1">
            <a:off x="3400425" y="2803922"/>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351" name="TextBox 7248"/>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52" name="TextBox 7249"/>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53" name="TextBox 7250"/>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54" name="TextBox 7251"/>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55" name="TextBox 7252"/>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56" name="TextBox 7253"/>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57" name="TextBox 7254"/>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58" name="TextBox 7255"/>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59" name="TextBox 7256"/>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60" name="TextBox 7257"/>
          <p:cNvSpPr txBox="1"/>
          <p:nvPr/>
        </p:nvSpPr>
        <p:spPr>
          <a:xfrm>
            <a:off x="3400425" y="26539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61" name="TextBox 725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62" name="TextBox 725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63" name="TextBox 726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64" name="TextBox 726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65" name="TextBox 726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66" name="TextBox 726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67" name="TextBox 726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68" name="TextBox 726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69" name="TextBox 726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70" name="TextBox 726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71" name="TextBox 726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72" name="TextBox 726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73" name="TextBox 727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74" name="TextBox 727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75" name="TextBox 727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76" name="TextBox 727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77" name="TextBox 727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78" name="TextBox 727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79" name="TextBox 727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80" name="TextBox 727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81" name="TextBox 727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82" name="TextBox 727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83" name="TextBox 728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84" name="TextBox 728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85" name="TextBox 728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86" name="TextBox 728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87" name="TextBox 728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88" name="TextBox 728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89" name="TextBox 728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90" name="TextBox 728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91" name="TextBox 728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92" name="TextBox 728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93" name="TextBox 729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94" name="TextBox 729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95" name="TextBox 729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96" name="TextBox 729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97" name="TextBox 729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98" name="TextBox 729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399" name="TextBox 729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00" name="TextBox 7297"/>
          <p:cNvSpPr txBox="1"/>
          <p:nvPr/>
        </p:nvSpPr>
        <p:spPr>
          <a:xfrm flipV="1">
            <a:off x="2707482" y="3454003"/>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401" name="TextBox 729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02" name="TextBox 729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03" name="TextBox 730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04" name="TextBox 730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05" name="TextBox 730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06" name="TextBox 730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07" name="TextBox 730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08" name="TextBox 730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09" name="TextBox 730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10" name="TextBox 730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11" name="TextBox 730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12" name="TextBox 730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13" name="TextBox 731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14" name="TextBox 731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15" name="TextBox 731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16" name="TextBox 731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17" name="TextBox 731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18" name="TextBox 731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19" name="TextBox 7316"/>
          <p:cNvSpPr txBox="1"/>
          <p:nvPr/>
        </p:nvSpPr>
        <p:spPr>
          <a:xfrm flipV="1">
            <a:off x="2707482" y="3454003"/>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420" name="TextBox 731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21" name="TextBox 731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22" name="TextBox 731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23" name="TextBox 732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24" name="TextBox 732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25" name="TextBox 732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26" name="TextBox 732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27" name="TextBox 732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28" name="TextBox 732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29" name="TextBox 732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30" name="TextBox 732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31" name="TextBox 732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32" name="TextBox 732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33" name="TextBox 733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34" name="TextBox 733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35" name="TextBox 733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36" name="TextBox 733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37" name="TextBox 733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38" name="TextBox 733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39" name="TextBox 733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40" name="TextBox 733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41" name="TextBox 733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42" name="TextBox 733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43" name="TextBox 734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44" name="TextBox 734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45" name="TextBox 734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46" name="TextBox 734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47" name="TextBox 734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48" name="TextBox 7345"/>
          <p:cNvSpPr txBox="1"/>
          <p:nvPr/>
        </p:nvSpPr>
        <p:spPr>
          <a:xfrm flipV="1">
            <a:off x="2707482" y="3454003"/>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449" name="TextBox 734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50" name="TextBox 734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51" name="TextBox 734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52" name="TextBox 734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53" name="TextBox 735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54" name="TextBox 735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55" name="TextBox 735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56" name="TextBox 735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57" name="TextBox 735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58" name="TextBox 735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59" name="TextBox 735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60" name="TextBox 735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61" name="TextBox 735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62" name="TextBox 735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63" name="TextBox 736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64" name="TextBox 736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65" name="TextBox 736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66" name="TextBox 736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67" name="TextBox 736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68" name="TextBox 736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69" name="TextBox 736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70" name="TextBox 736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71" name="TextBox 736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72" name="TextBox 736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73" name="TextBox 737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74" name="TextBox 737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75" name="TextBox 737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76" name="TextBox 737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77" name="TextBox 737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78" name="TextBox 737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79" name="TextBox 737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80" name="TextBox 737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81" name="TextBox 737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82" name="TextBox 737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83" name="TextBox 738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84" name="TextBox 738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85" name="TextBox 738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86" name="TextBox 738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87" name="TextBox 738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88" name="TextBox 738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89" name="TextBox 738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90" name="TextBox 738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91" name="TextBox 738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92" name="TextBox 738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93" name="TextBox 739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94" name="TextBox 739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95" name="TextBox 739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96" name="TextBox 739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97" name="TextBox 739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98" name="TextBox 739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499" name="TextBox 739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00" name="TextBox 739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01" name="TextBox 739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02" name="TextBox 739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03" name="TextBox 7400"/>
          <p:cNvSpPr txBox="1"/>
          <p:nvPr/>
        </p:nvSpPr>
        <p:spPr>
          <a:xfrm flipV="1">
            <a:off x="2707482" y="3454003"/>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504" name="TextBox 740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05" name="TextBox 740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06" name="TextBox 740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07" name="TextBox 740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08" name="TextBox 740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09" name="TextBox 740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10" name="TextBox 740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11" name="TextBox 740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12" name="TextBox 740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13" name="TextBox 741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14" name="TextBox 7411"/>
          <p:cNvSpPr txBox="1"/>
          <p:nvPr/>
        </p:nvSpPr>
        <p:spPr>
          <a:xfrm flipV="1">
            <a:off x="2707482" y="3454003"/>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515" name="TextBox 741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16" name="TextBox 741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17" name="TextBox 741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18" name="TextBox 741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19" name="TextBox 741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20" name="TextBox 741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21" name="TextBox 741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22" name="TextBox 741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23" name="TextBox 742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24" name="TextBox 742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25" name="TextBox 742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26" name="TextBox 7423"/>
          <p:cNvSpPr txBox="1"/>
          <p:nvPr/>
        </p:nvSpPr>
        <p:spPr>
          <a:xfrm flipV="1">
            <a:off x="2707482" y="3454003"/>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527" name="TextBox 742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28" name="TextBox 742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29" name="TextBox 742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30" name="TextBox 742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31" name="TextBox 742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32" name="TextBox 742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33" name="TextBox 743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34" name="TextBox 743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35" name="TextBox 743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36" name="TextBox 743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37" name="TextBox 7434"/>
          <p:cNvSpPr txBox="1"/>
          <p:nvPr/>
        </p:nvSpPr>
        <p:spPr>
          <a:xfrm flipV="1">
            <a:off x="2707482" y="3454003"/>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538" name="TextBox 743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39" name="TextBox 743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40" name="TextBox 743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41" name="TextBox 743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42" name="TextBox 743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43" name="TextBox 744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44" name="TextBox 744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45" name="TextBox 744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46" name="TextBox 744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47" name="TextBox 744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48" name="TextBox 744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49" name="TextBox 7446"/>
          <p:cNvSpPr txBox="1"/>
          <p:nvPr/>
        </p:nvSpPr>
        <p:spPr>
          <a:xfrm flipV="1">
            <a:off x="2707482" y="3454003"/>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550" name="TextBox 744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51" name="TextBox 744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52" name="TextBox 744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53" name="TextBox 745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54" name="TextBox 745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55" name="TextBox 745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56" name="TextBox 745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57" name="TextBox 745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58" name="TextBox 745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59" name="TextBox 745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60" name="TextBox 745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61" name="TextBox 745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62" name="TextBox 745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63" name="TextBox 746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64" name="TextBox 746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65" name="TextBox 746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66" name="TextBox 746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67" name="TextBox 746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68" name="TextBox 746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69" name="TextBox 746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70" name="TextBox 746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71" name="TextBox 746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72" name="TextBox 746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73" name="TextBox 747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74" name="TextBox 747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75" name="TextBox 747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76" name="TextBox 747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77" name="TextBox 747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78" name="TextBox 747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79" name="TextBox 747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80" name="TextBox 747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81" name="TextBox 747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82" name="TextBox 747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83" name="TextBox 748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84" name="TextBox 748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85" name="TextBox 748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86" name="TextBox 748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87" name="TextBox 748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88" name="TextBox 748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89" name="TextBox 748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90" name="TextBox 748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91" name="TextBox 748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92" name="TextBox 748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93" name="TextBox 749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94" name="TextBox 749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95" name="TextBox 749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96" name="TextBox 7493"/>
          <p:cNvSpPr txBox="1"/>
          <p:nvPr/>
        </p:nvSpPr>
        <p:spPr>
          <a:xfrm flipV="1">
            <a:off x="2707482" y="3454003"/>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597" name="TextBox 749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98" name="TextBox 749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599" name="TextBox 749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00" name="TextBox 749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01" name="TextBox 749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02" name="TextBox 749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03" name="TextBox 750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04" name="TextBox 750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05" name="TextBox 750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06" name="TextBox 750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07" name="TextBox 750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08" name="TextBox 750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09" name="TextBox 750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10" name="TextBox 750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11" name="TextBox 750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12" name="TextBox 750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13" name="TextBox 751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14" name="TextBox 751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15" name="TextBox 751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16" name="TextBox 751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17" name="TextBox 751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18" name="TextBox 751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19" name="TextBox 751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20" name="TextBox 751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21" name="TextBox 751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22" name="TextBox 751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23" name="TextBox 752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24" name="TextBox 752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25" name="TextBox 752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26" name="TextBox 752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27" name="TextBox 752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28" name="TextBox 752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29" name="TextBox 752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30" name="TextBox 752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31" name="TextBox 752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32" name="TextBox 752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33" name="TextBox 753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34" name="TextBox 753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35" name="TextBox 753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36" name="TextBox 753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37" name="TextBox 753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38" name="TextBox 753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39" name="TextBox 753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40" name="TextBox 753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41" name="TextBox 753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42" name="TextBox 753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43" name="TextBox 754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44" name="TextBox 754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45" name="TextBox 754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46" name="TextBox 754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47" name="TextBox 754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48" name="TextBox 754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49" name="TextBox 754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50" name="TextBox 754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51" name="TextBox 754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52" name="TextBox 754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53" name="TextBox 755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54" name="TextBox 755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55" name="TextBox 755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56" name="TextBox 755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57" name="TextBox 755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58" name="TextBox 755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59" name="TextBox 755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60" name="TextBox 755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61" name="TextBox 755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62" name="TextBox 755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63" name="TextBox 756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64" name="TextBox 756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65" name="TextBox 756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66" name="TextBox 756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67" name="TextBox 756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68" name="TextBox 756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69" name="TextBox 756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70" name="TextBox 756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71" name="TextBox 756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72" name="TextBox 756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73" name="TextBox 757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74" name="TextBox 757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75" name="TextBox 757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76" name="TextBox 757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77" name="TextBox 757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78" name="TextBox 757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79" name="TextBox 7576"/>
          <p:cNvSpPr txBox="1"/>
          <p:nvPr/>
        </p:nvSpPr>
        <p:spPr>
          <a:xfrm flipV="1">
            <a:off x="2707482" y="3454003"/>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680" name="TextBox 757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81" name="TextBox 757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82" name="TextBox 757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83" name="TextBox 758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84" name="TextBox 758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85" name="TextBox 758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86" name="TextBox 758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87" name="TextBox 758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88" name="TextBox 758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89" name="TextBox 758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90" name="TextBox 7587"/>
          <p:cNvSpPr txBox="1"/>
          <p:nvPr/>
        </p:nvSpPr>
        <p:spPr>
          <a:xfrm flipV="1">
            <a:off x="2707482" y="3454003"/>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691" name="TextBox 758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92" name="TextBox 758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93" name="TextBox 759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94" name="TextBox 759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95" name="TextBox 759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96" name="TextBox 759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97" name="TextBox 759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98" name="TextBox 759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699" name="TextBox 759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00" name="TextBox 759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01" name="TextBox 759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02" name="TextBox 759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03" name="TextBox 760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04" name="TextBox 760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05" name="TextBox 760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06" name="TextBox 760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07" name="TextBox 760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08" name="TextBox 760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09" name="TextBox 760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10" name="TextBox 760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11" name="TextBox 760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12" name="TextBox 760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13" name="TextBox 761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14" name="TextBox 761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15" name="TextBox 761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16" name="TextBox 761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17" name="TextBox 761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18" name="TextBox 761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19" name="TextBox 761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20" name="TextBox 761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21" name="TextBox 761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22" name="TextBox 761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23" name="TextBox 762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24" name="TextBox 762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25" name="TextBox 762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26" name="TextBox 762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27" name="TextBox 762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28" name="TextBox 762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29" name="TextBox 762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30" name="TextBox 7627"/>
          <p:cNvSpPr txBox="1"/>
          <p:nvPr/>
        </p:nvSpPr>
        <p:spPr>
          <a:xfrm flipV="1">
            <a:off x="2707482" y="3454003"/>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731" name="TextBox 762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32" name="TextBox 762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33" name="TextBox 763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34" name="TextBox 763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35" name="TextBox 763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36" name="TextBox 763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37" name="TextBox 763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38" name="TextBox 763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39" name="TextBox 763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40" name="TextBox 763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41" name="TextBox 763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42" name="TextBox 763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43" name="TextBox 764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44" name="TextBox 764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45" name="TextBox 764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46" name="TextBox 764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47" name="TextBox 764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48" name="TextBox 764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49" name="TextBox 764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50" name="TextBox 764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51" name="TextBox 764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52" name="TextBox 764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53" name="TextBox 765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54" name="TextBox 765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55" name="TextBox 765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56" name="TextBox 7653"/>
          <p:cNvSpPr txBox="1"/>
          <p:nvPr/>
        </p:nvSpPr>
        <p:spPr>
          <a:xfrm flipV="1">
            <a:off x="2707482" y="3454003"/>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757" name="TextBox 765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58" name="TextBox 765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59" name="TextBox 765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60" name="TextBox 765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61" name="TextBox 765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62" name="TextBox 765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63" name="TextBox 766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64" name="TextBox 766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65" name="TextBox 766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66" name="TextBox 766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67" name="TextBox 766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68" name="TextBox 766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69" name="TextBox 766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70" name="TextBox 766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71" name="TextBox 766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72" name="TextBox 766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73" name="TextBox 767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74" name="TextBox 767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75" name="TextBox 767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76" name="TextBox 767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77" name="TextBox 767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78" name="TextBox 767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79" name="TextBox 767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80" name="TextBox 767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81" name="TextBox 767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82" name="TextBox 767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83" name="TextBox 768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84" name="TextBox 768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85" name="TextBox 768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86" name="TextBox 768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87" name="TextBox 768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88" name="TextBox 768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89" name="TextBox 768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90" name="TextBox 768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91" name="TextBox 768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92" name="TextBox 768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93" name="TextBox 769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94" name="TextBox 769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95" name="TextBox 769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96" name="TextBox 769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97" name="TextBox 769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98" name="TextBox 769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799" name="TextBox 769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00" name="TextBox 769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01" name="TextBox 769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02" name="TextBox 769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03" name="TextBox 770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04" name="TextBox 770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05" name="TextBox 770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06" name="TextBox 770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07" name="TextBox 770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08" name="TextBox 770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09" name="TextBox 770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10" name="TextBox 770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11" name="TextBox 770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12" name="TextBox 770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13" name="TextBox 771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14" name="TextBox 771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15" name="TextBox 771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16" name="TextBox 771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17" name="TextBox 771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18" name="TextBox 771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19" name="TextBox 771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20" name="TextBox 771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21" name="TextBox 771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22" name="TextBox 771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23" name="TextBox 772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24" name="TextBox 772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25" name="TextBox 772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26" name="TextBox 772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27" name="TextBox 772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28" name="TextBox 772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29" name="TextBox 772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30" name="TextBox 772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31" name="TextBox 772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32" name="TextBox 772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33" name="TextBox 773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34" name="TextBox 773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35" name="TextBox 773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36" name="TextBox 773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37" name="TextBox 773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38" name="TextBox 773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39" name="TextBox 773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40" name="TextBox 773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41" name="TextBox 773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42" name="TextBox 773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43" name="TextBox 774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44" name="TextBox 774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45" name="TextBox 774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46" name="TextBox 774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47" name="TextBox 774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48" name="TextBox 774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49" name="TextBox 774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50" name="TextBox 774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51" name="TextBox 774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52" name="TextBox 774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53" name="TextBox 775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54" name="TextBox 775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55" name="TextBox 775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56" name="TextBox 775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57" name="TextBox 775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58" name="TextBox 775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59" name="TextBox 775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60" name="TextBox 775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61" name="TextBox 775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62" name="TextBox 775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63" name="TextBox 776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64" name="TextBox 776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65" name="TextBox 776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66" name="TextBox 776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67" name="TextBox 776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68" name="TextBox 776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69" name="TextBox 776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70" name="TextBox 776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71" name="TextBox 776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72" name="TextBox 776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73" name="TextBox 777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74" name="TextBox 777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75" name="TextBox 7772"/>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76" name="TextBox 7773"/>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77" name="TextBox 7774"/>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78" name="TextBox 7775"/>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79" name="TextBox 7776"/>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80" name="TextBox 7777"/>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81" name="TextBox 7778"/>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82" name="TextBox 7779"/>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83" name="TextBox 7780"/>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84" name="TextBox 7781"/>
          <p:cNvSpPr txBox="1"/>
          <p:nvPr/>
        </p:nvSpPr>
        <p:spPr>
          <a:xfrm>
            <a:off x="2707482" y="34540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85" name="TextBox 7782"/>
          <p:cNvSpPr txBox="1"/>
          <p:nvPr/>
        </p:nvSpPr>
        <p:spPr>
          <a:xfrm flipV="1">
            <a:off x="2707482" y="3454003"/>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886" name="TextBox 7783"/>
          <p:cNvSpPr txBox="1"/>
          <p:nvPr/>
        </p:nvSpPr>
        <p:spPr>
          <a:xfrm flipV="1">
            <a:off x="2707482" y="3454003"/>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887" name="TextBox 7784"/>
          <p:cNvSpPr txBox="1"/>
          <p:nvPr/>
        </p:nvSpPr>
        <p:spPr>
          <a:xfrm flipV="1">
            <a:off x="2707482" y="3454003"/>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888" name="TextBox 7785"/>
          <p:cNvSpPr txBox="1"/>
          <p:nvPr/>
        </p:nvSpPr>
        <p:spPr>
          <a:xfrm flipV="1">
            <a:off x="2707482" y="3454003"/>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889" name="TextBox 7786"/>
          <p:cNvSpPr txBox="1"/>
          <p:nvPr/>
        </p:nvSpPr>
        <p:spPr>
          <a:xfrm flipV="1">
            <a:off x="2707482" y="3454003"/>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890" name="TextBox 7787"/>
          <p:cNvSpPr txBox="1"/>
          <p:nvPr/>
        </p:nvSpPr>
        <p:spPr>
          <a:xfrm flipV="1">
            <a:off x="3950494" y="2946797"/>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891" name="TextBox 7788"/>
          <p:cNvSpPr txBox="1"/>
          <p:nvPr/>
        </p:nvSpPr>
        <p:spPr>
          <a:xfrm flipV="1">
            <a:off x="3950494" y="2946797"/>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892" name="TextBox 7789"/>
          <p:cNvSpPr txBox="1"/>
          <p:nvPr/>
        </p:nvSpPr>
        <p:spPr>
          <a:xfrm flipV="1">
            <a:off x="3950494" y="2946797"/>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893" name="TextBox 7790"/>
          <p:cNvSpPr txBox="1"/>
          <p:nvPr/>
        </p:nvSpPr>
        <p:spPr>
          <a:xfrm flipV="1">
            <a:off x="3950494" y="2946797"/>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894" name="TextBox 7791"/>
          <p:cNvSpPr txBox="1"/>
          <p:nvPr/>
        </p:nvSpPr>
        <p:spPr>
          <a:xfrm flipV="1">
            <a:off x="3950494" y="2946797"/>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895" name="TextBox 7792"/>
          <p:cNvSpPr txBox="1"/>
          <p:nvPr/>
        </p:nvSpPr>
        <p:spPr>
          <a:xfrm flipV="1">
            <a:off x="3950494" y="2946797"/>
            <a:ext cx="521494" cy="1571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750"/>
          </a:p>
        </p:txBody>
      </p:sp>
      <p:sp>
        <p:nvSpPr>
          <p:cNvPr id="1896" name="TextBox 7793"/>
          <p:cNvSpPr txBox="1"/>
          <p:nvPr/>
        </p:nvSpPr>
        <p:spPr>
          <a:xfrm flipV="1">
            <a:off x="3400425" y="36040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1897" name="TextBox 779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98" name="TextBox 779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899" name="TextBox 779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00" name="TextBox 779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01" name="TextBox 779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02" name="TextBox 779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03" name="TextBox 780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04" name="TextBox 780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05" name="TextBox 780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06" name="TextBox 780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07" name="TextBox 780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08" name="TextBox 780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09" name="TextBox 780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10" name="TextBox 780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11" name="TextBox 780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12" name="TextBox 780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13" name="TextBox 781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14" name="TextBox 7811"/>
          <p:cNvSpPr txBox="1"/>
          <p:nvPr/>
        </p:nvSpPr>
        <p:spPr>
          <a:xfrm flipV="1">
            <a:off x="3400425" y="36040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1915" name="TextBox 781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16" name="TextBox 781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17" name="TextBox 781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18" name="TextBox 781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19" name="TextBox 781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20" name="TextBox 781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21" name="TextBox 781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22" name="TextBox 781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23" name="TextBox 782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24" name="TextBox 782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25" name="TextBox 782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26" name="TextBox 782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27" name="TextBox 782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28" name="TextBox 782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29" name="TextBox 782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30" name="TextBox 782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31" name="TextBox 782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32" name="TextBox 782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33" name="TextBox 783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34" name="TextBox 783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35" name="TextBox 783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36" name="TextBox 783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37" name="TextBox 783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38" name="TextBox 783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39" name="TextBox 783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40" name="TextBox 783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41" name="TextBox 783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42" name="TextBox 783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43" name="TextBox 784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44" name="TextBox 784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45" name="TextBox 784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46" name="TextBox 784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47" name="TextBox 784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48" name="TextBox 784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49" name="TextBox 7846"/>
          <p:cNvSpPr txBox="1"/>
          <p:nvPr/>
        </p:nvSpPr>
        <p:spPr>
          <a:xfrm flipV="1">
            <a:off x="3400425" y="36040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1950" name="TextBox 784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51" name="TextBox 784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52" name="TextBox 784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53" name="TextBox 785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54" name="TextBox 785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55" name="TextBox 785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56" name="TextBox 785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57" name="TextBox 785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58" name="TextBox 785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59" name="TextBox 785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60" name="TextBox 785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61" name="TextBox 785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62" name="TextBox 785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63" name="TextBox 786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64" name="TextBox 786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65" name="TextBox 786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66" name="TextBox 786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67" name="TextBox 7864"/>
          <p:cNvSpPr txBox="1"/>
          <p:nvPr/>
        </p:nvSpPr>
        <p:spPr>
          <a:xfrm flipV="1">
            <a:off x="3400425" y="36040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1968" name="TextBox 786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69" name="TextBox 786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70" name="TextBox 786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71" name="TextBox 786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72" name="TextBox 786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73" name="TextBox 787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74" name="TextBox 787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75" name="TextBox 787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76" name="TextBox 787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77" name="TextBox 787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78" name="TextBox 787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79" name="TextBox 787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80" name="TextBox 787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81" name="TextBox 787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82" name="TextBox 787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83" name="TextBox 788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84" name="TextBox 788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85" name="TextBox 788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86" name="TextBox 788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87" name="TextBox 788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88" name="TextBox 788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89" name="TextBox 788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90" name="TextBox 788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91" name="TextBox 788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92" name="TextBox 788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93" name="TextBox 789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94" name="TextBox 789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95" name="TextBox 789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96" name="TextBox 789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97" name="TextBox 789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98" name="TextBox 789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1999" name="TextBox 789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00" name="TextBox 789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01" name="TextBox 789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02" name="TextBox 789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03" name="TextBox 790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04" name="TextBox 790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05" name="TextBox 790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06" name="TextBox 790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07" name="TextBox 790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08" name="TextBox 790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09" name="TextBox 790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10" name="TextBox 790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11" name="TextBox 790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12" name="TextBox 790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13" name="TextBox 791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14" name="TextBox 791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15" name="TextBox 791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16" name="TextBox 791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17" name="TextBox 791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18" name="TextBox 791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19" name="TextBox 791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20" name="TextBox 791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21" name="TextBox 791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22" name="TextBox 791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23" name="TextBox 792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24" name="TextBox 792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25" name="TextBox 792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26" name="TextBox 792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27" name="TextBox 792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28" name="TextBox 792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29" name="TextBox 792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30" name="TextBox 792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31" name="TextBox 792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32" name="TextBox 792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33" name="TextBox 793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34" name="TextBox 793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35" name="TextBox 793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36" name="TextBox 793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37" name="TextBox 793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38" name="TextBox 793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39" name="TextBox 793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40" name="TextBox 793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41" name="TextBox 793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42" name="TextBox 793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43" name="TextBox 794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44" name="TextBox 794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45" name="TextBox 794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46" name="TextBox 794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47" name="TextBox 794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48" name="TextBox 794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49" name="TextBox 794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50" name="TextBox 794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51" name="TextBox 794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52" name="TextBox 794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53" name="TextBox 795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54" name="TextBox 795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55" name="TextBox 795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56" name="TextBox 795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57" name="TextBox 795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58" name="TextBox 795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59" name="TextBox 795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60" name="TextBox 795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61" name="TextBox 795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62" name="TextBox 795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63" name="TextBox 796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64" name="TextBox 796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65" name="TextBox 796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66" name="TextBox 796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67" name="TextBox 796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68" name="TextBox 796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69" name="TextBox 796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70" name="TextBox 796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71" name="TextBox 796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72" name="TextBox 796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73" name="TextBox 797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74" name="TextBox 797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75" name="TextBox 797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76" name="TextBox 797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77" name="TextBox 797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78" name="TextBox 797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79" name="TextBox 797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80" name="TextBox 797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81" name="TextBox 797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82" name="TextBox 797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83" name="TextBox 798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84" name="TextBox 798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85" name="TextBox 798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86" name="TextBox 798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87" name="TextBox 798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88" name="TextBox 798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89" name="TextBox 798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90" name="TextBox 798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91" name="TextBox 798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92" name="TextBox 798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93" name="TextBox 799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94" name="TextBox 799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95" name="TextBox 799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96" name="TextBox 799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97" name="TextBox 799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98" name="TextBox 799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099" name="TextBox 799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00" name="TextBox 799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01" name="TextBox 799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02" name="TextBox 7999"/>
          <p:cNvSpPr txBox="1"/>
          <p:nvPr/>
        </p:nvSpPr>
        <p:spPr>
          <a:xfrm flipV="1">
            <a:off x="3400425" y="36040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2103" name="TextBox 800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04" name="TextBox 800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05" name="TextBox 800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06" name="TextBox 800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07" name="TextBox 800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08" name="TextBox 800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09" name="TextBox 800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10" name="TextBox 800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11" name="TextBox 800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12" name="TextBox 800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13" name="TextBox 801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14" name="TextBox 801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15" name="TextBox 801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16" name="TextBox 801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17" name="TextBox 801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18" name="TextBox 801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19" name="TextBox 801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20" name="TextBox 8017"/>
          <p:cNvSpPr txBox="1"/>
          <p:nvPr/>
        </p:nvSpPr>
        <p:spPr>
          <a:xfrm flipV="1">
            <a:off x="3400425" y="36040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2121" name="TextBox 801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22" name="TextBox 801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23" name="TextBox 802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24" name="TextBox 802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25" name="TextBox 802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26" name="TextBox 802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27" name="TextBox 802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28" name="TextBox 802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29" name="TextBox 802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30" name="TextBox 802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31" name="TextBox 802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32" name="TextBox 802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33" name="TextBox 803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34" name="TextBox 803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35" name="TextBox 803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36" name="TextBox 803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37" name="TextBox 803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38" name="TextBox 803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39" name="TextBox 803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40" name="TextBox 803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41" name="TextBox 803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42" name="TextBox 803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43" name="TextBox 804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44" name="TextBox 804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45" name="TextBox 804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46" name="TextBox 804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47" name="TextBox 804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48" name="TextBox 804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49" name="TextBox 804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50" name="TextBox 804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51" name="TextBox 804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52" name="TextBox 804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53" name="TextBox 805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54" name="TextBox 805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55" name="TextBox 8052"/>
          <p:cNvSpPr txBox="1"/>
          <p:nvPr/>
        </p:nvSpPr>
        <p:spPr>
          <a:xfrm flipV="1">
            <a:off x="3400425" y="36040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2156" name="TextBox 805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57" name="TextBox 805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58" name="TextBox 805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59" name="TextBox 805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60" name="TextBox 805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61" name="TextBox 805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62" name="TextBox 805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63" name="TextBox 806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64" name="TextBox 806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65" name="TextBox 806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66" name="TextBox 806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67" name="TextBox 806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68" name="TextBox 806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69" name="TextBox 806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70" name="TextBox 806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71" name="TextBox 806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72" name="TextBox 806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73" name="TextBox 8070"/>
          <p:cNvSpPr txBox="1"/>
          <p:nvPr/>
        </p:nvSpPr>
        <p:spPr>
          <a:xfrm flipV="1">
            <a:off x="3400425" y="36040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2174" name="TextBox 807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75" name="TextBox 807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76" name="TextBox 807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77" name="TextBox 807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78" name="TextBox 807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79" name="TextBox 807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80" name="TextBox 807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81" name="TextBox 807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82" name="TextBox 807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83" name="TextBox 808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84" name="TextBox 808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85" name="TextBox 808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86" name="TextBox 808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87" name="TextBox 808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88" name="TextBox 808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89" name="TextBox 808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90" name="TextBox 808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91" name="TextBox 808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92" name="TextBox 808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93" name="TextBox 809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94" name="TextBox 809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95" name="TextBox 809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96" name="TextBox 809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97" name="TextBox 809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98" name="TextBox 809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199" name="TextBox 809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00" name="TextBox 809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01" name="TextBox 809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02" name="TextBox 809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03" name="TextBox 810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04" name="TextBox 810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05" name="TextBox 810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06" name="TextBox 810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07" name="TextBox 810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08" name="TextBox 810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09" name="TextBox 810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10" name="TextBox 810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11" name="TextBox 810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12" name="TextBox 810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13" name="TextBox 811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14" name="TextBox 811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15" name="TextBox 811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16" name="TextBox 811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17" name="TextBox 811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18" name="TextBox 811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19" name="TextBox 811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20" name="TextBox 811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21" name="TextBox 811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22" name="TextBox 811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23" name="TextBox 812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24" name="TextBox 812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25" name="TextBox 812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26" name="TextBox 812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27" name="TextBox 812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28" name="TextBox 812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29" name="TextBox 812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30" name="TextBox 812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31" name="TextBox 812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32" name="TextBox 812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33" name="TextBox 813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34" name="TextBox 813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35" name="TextBox 813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36" name="TextBox 813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37" name="TextBox 813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38" name="TextBox 813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39" name="TextBox 813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40" name="TextBox 813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41" name="TextBox 813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42" name="TextBox 813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43" name="TextBox 814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44" name="TextBox 814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45" name="TextBox 814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46" name="TextBox 814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47" name="TextBox 814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48" name="TextBox 814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49" name="TextBox 814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50" name="TextBox 814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51" name="TextBox 814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52" name="TextBox 814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53" name="TextBox 815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54" name="TextBox 815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55" name="TextBox 815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56" name="TextBox 815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57" name="TextBox 815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58" name="TextBox 815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59" name="TextBox 815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60" name="TextBox 815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61" name="TextBox 815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62" name="TextBox 815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63" name="TextBox 816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64" name="TextBox 816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65" name="TextBox 816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66" name="TextBox 816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67" name="TextBox 816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68" name="TextBox 816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69" name="TextBox 816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70" name="TextBox 816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71" name="TextBox 816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72" name="TextBox 816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73" name="TextBox 817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74" name="TextBox 817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75" name="TextBox 817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76" name="TextBox 817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77" name="TextBox 817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78" name="TextBox 817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79" name="TextBox 817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80" name="TextBox 817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81" name="TextBox 817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82" name="TextBox 817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83" name="TextBox 818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84" name="TextBox 818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85" name="TextBox 818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86" name="TextBox 818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87" name="TextBox 818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88" name="TextBox 818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89" name="TextBox 818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90" name="TextBox 818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91" name="TextBox 818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92" name="TextBox 818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93" name="TextBox 819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94" name="TextBox 819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95" name="TextBox 819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96" name="TextBox 819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97" name="TextBox 819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98" name="TextBox 819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299" name="TextBox 819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00" name="TextBox 819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01" name="TextBox 819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02" name="TextBox 819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03" name="TextBox 820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04" name="TextBox 820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05" name="TextBox 820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06" name="TextBox 820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07" name="TextBox 820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08" name="TextBox 8205"/>
          <p:cNvSpPr txBox="1"/>
          <p:nvPr/>
        </p:nvSpPr>
        <p:spPr>
          <a:xfrm flipV="1">
            <a:off x="3400425" y="36040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2309" name="TextBox 820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10" name="TextBox 820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11" name="TextBox 820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12" name="TextBox 820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13" name="TextBox 821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14" name="TextBox 821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15" name="TextBox 821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16" name="TextBox 821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17" name="TextBox 821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18" name="TextBox 821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19" name="TextBox 821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20" name="TextBox 821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21" name="TextBox 821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22" name="TextBox 821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23" name="TextBox 822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24" name="TextBox 822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25" name="TextBox 822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26" name="TextBox 8223"/>
          <p:cNvSpPr txBox="1"/>
          <p:nvPr/>
        </p:nvSpPr>
        <p:spPr>
          <a:xfrm flipV="1">
            <a:off x="3400425" y="36040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2327" name="TextBox 822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28" name="TextBox 822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29" name="TextBox 822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30" name="TextBox 822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31" name="TextBox 822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32" name="TextBox 822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33" name="TextBox 823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34" name="TextBox 823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35" name="TextBox 823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36" name="TextBox 823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37" name="TextBox 823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38" name="TextBox 823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39" name="TextBox 823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40" name="TextBox 823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41" name="TextBox 823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42" name="TextBox 823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43" name="TextBox 824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44" name="TextBox 824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45" name="TextBox 824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46" name="TextBox 824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47" name="TextBox 824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48" name="TextBox 824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49" name="TextBox 824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50" name="TextBox 824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51" name="TextBox 824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52" name="TextBox 824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53" name="TextBox 825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54" name="TextBox 825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55" name="TextBox 825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56" name="TextBox 825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57" name="TextBox 825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58" name="TextBox 825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59" name="TextBox 825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60" name="TextBox 825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61" name="TextBox 8258"/>
          <p:cNvSpPr txBox="1"/>
          <p:nvPr/>
        </p:nvSpPr>
        <p:spPr>
          <a:xfrm flipV="1">
            <a:off x="3400425" y="36040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2362" name="TextBox 825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63" name="TextBox 826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64" name="TextBox 826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65" name="TextBox 826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66" name="TextBox 826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67" name="TextBox 826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68" name="TextBox 826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69" name="TextBox 826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70" name="TextBox 826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71" name="TextBox 826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72" name="TextBox 826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73" name="TextBox 827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74" name="TextBox 827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75" name="TextBox 827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76" name="TextBox 827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77" name="TextBox 827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78" name="TextBox 827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79" name="TextBox 8276"/>
          <p:cNvSpPr txBox="1"/>
          <p:nvPr/>
        </p:nvSpPr>
        <p:spPr>
          <a:xfrm flipV="1">
            <a:off x="3400425" y="36040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2380" name="TextBox 827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81" name="TextBox 827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82" name="TextBox 827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83" name="TextBox 828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84" name="TextBox 828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85" name="TextBox 828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86" name="TextBox 828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87" name="TextBox 828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88" name="TextBox 828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89" name="TextBox 828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90" name="TextBox 828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91" name="TextBox 828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92" name="TextBox 828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93" name="TextBox 829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94" name="TextBox 829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95" name="TextBox 829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96" name="TextBox 829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97" name="TextBox 829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98" name="TextBox 829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399" name="TextBox 829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00" name="TextBox 829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01" name="TextBox 829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02" name="TextBox 829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03" name="TextBox 830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04" name="TextBox 830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05" name="TextBox 830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06" name="TextBox 830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07" name="TextBox 830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08" name="TextBox 830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09" name="TextBox 830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10" name="TextBox 830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11" name="TextBox 830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12" name="TextBox 830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13" name="TextBox 831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14" name="TextBox 831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15" name="TextBox 831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16" name="TextBox 831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17" name="TextBox 831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18" name="TextBox 831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19" name="TextBox 831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20" name="TextBox 831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21" name="TextBox 831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22" name="TextBox 831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23" name="TextBox 832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24" name="TextBox 832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25" name="TextBox 832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26" name="TextBox 832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27" name="TextBox 832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28" name="TextBox 832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29" name="TextBox 832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30" name="TextBox 832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31" name="TextBox 832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32" name="TextBox 832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33" name="TextBox 833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34" name="TextBox 833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35" name="TextBox 833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36" name="TextBox 833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37" name="TextBox 833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38" name="TextBox 833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39" name="TextBox 833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40" name="TextBox 833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41" name="TextBox 833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42" name="TextBox 833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43" name="TextBox 834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44" name="TextBox 834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45" name="TextBox 834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46" name="TextBox 834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47" name="TextBox 834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48" name="TextBox 834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49" name="TextBox 834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50" name="TextBox 834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51" name="TextBox 834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52" name="TextBox 834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53" name="TextBox 835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54" name="TextBox 835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55" name="TextBox 835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56" name="TextBox 835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57" name="TextBox 835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58" name="TextBox 835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59" name="TextBox 835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60" name="TextBox 835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61" name="TextBox 835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62" name="TextBox 835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63" name="TextBox 836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64" name="TextBox 836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65" name="TextBox 836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66" name="TextBox 836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67" name="TextBox 836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68" name="TextBox 836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69" name="TextBox 836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70" name="TextBox 836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71" name="TextBox 836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72" name="TextBox 836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73" name="TextBox 837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74" name="TextBox 837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75" name="TextBox 837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76" name="TextBox 837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77" name="TextBox 837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78" name="TextBox 837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79" name="TextBox 837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80" name="TextBox 837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81" name="TextBox 837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82" name="TextBox 837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83" name="TextBox 838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84" name="TextBox 838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85" name="TextBox 838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86" name="TextBox 838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87" name="TextBox 838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88" name="TextBox 838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89" name="TextBox 838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90" name="TextBox 838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91" name="TextBox 838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92" name="TextBox 838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93" name="TextBox 839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94" name="TextBox 839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95" name="TextBox 839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96" name="TextBox 839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97" name="TextBox 839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98" name="TextBox 839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499" name="TextBox 839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00" name="TextBox 839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01" name="TextBox 839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02" name="TextBox 839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03" name="TextBox 840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04" name="TextBox 840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05" name="TextBox 840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06" name="TextBox 840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07" name="TextBox 840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08" name="TextBox 840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09" name="TextBox 840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10" name="TextBox 840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11" name="TextBox 840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12" name="TextBox 840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13" name="TextBox 841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14" name="TextBox 8411"/>
          <p:cNvSpPr txBox="1"/>
          <p:nvPr/>
        </p:nvSpPr>
        <p:spPr>
          <a:xfrm flipV="1">
            <a:off x="3400425" y="36040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2515" name="TextBox 841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16" name="TextBox 841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17" name="TextBox 841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18" name="TextBox 841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19" name="TextBox 841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20" name="TextBox 841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21" name="TextBox 841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22" name="TextBox 841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23" name="TextBox 842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24" name="TextBox 842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25" name="TextBox 842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26" name="TextBox 842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27" name="TextBox 842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28" name="TextBox 842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29" name="TextBox 842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30" name="TextBox 842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31" name="TextBox 842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32" name="TextBox 8429"/>
          <p:cNvSpPr txBox="1"/>
          <p:nvPr/>
        </p:nvSpPr>
        <p:spPr>
          <a:xfrm flipV="1">
            <a:off x="3400425" y="36040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2533" name="TextBox 843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34" name="TextBox 843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35" name="TextBox 843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36" name="TextBox 843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37" name="TextBox 843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38" name="TextBox 843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39" name="TextBox 843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40" name="TextBox 843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41" name="TextBox 843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42" name="TextBox 843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43" name="TextBox 844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44" name="TextBox 844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45" name="TextBox 844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46" name="TextBox 844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47" name="TextBox 844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48" name="TextBox 844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49" name="TextBox 844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50" name="TextBox 844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51" name="TextBox 844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52" name="TextBox 844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53" name="TextBox 845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54" name="TextBox 845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55" name="TextBox 845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56" name="TextBox 845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57" name="TextBox 845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58" name="TextBox 845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59" name="TextBox 845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60" name="TextBox 845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61" name="TextBox 845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62" name="TextBox 845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63" name="TextBox 846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64" name="TextBox 846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65" name="TextBox 846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66" name="TextBox 846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67" name="TextBox 8464"/>
          <p:cNvSpPr txBox="1"/>
          <p:nvPr/>
        </p:nvSpPr>
        <p:spPr>
          <a:xfrm flipV="1">
            <a:off x="3400425" y="36040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2568" name="TextBox 846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69" name="TextBox 846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70" name="TextBox 846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71" name="TextBox 846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72" name="TextBox 846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73" name="TextBox 847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74" name="TextBox 847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75" name="TextBox 847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76" name="TextBox 847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77" name="TextBox 847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78" name="TextBox 847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79" name="TextBox 847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80" name="TextBox 847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81" name="TextBox 847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82" name="TextBox 847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83" name="TextBox 848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84" name="TextBox 848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85" name="TextBox 8482"/>
          <p:cNvSpPr txBox="1"/>
          <p:nvPr/>
        </p:nvSpPr>
        <p:spPr>
          <a:xfrm flipV="1">
            <a:off x="3400425" y="36040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2586" name="TextBox 848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87" name="TextBox 848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88" name="TextBox 848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89" name="TextBox 848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90" name="TextBox 848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91" name="TextBox 848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92" name="TextBox 848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93" name="TextBox 849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94" name="TextBox 849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95" name="TextBox 849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96" name="TextBox 849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97" name="TextBox 849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98" name="TextBox 849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599" name="TextBox 849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00" name="TextBox 849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01" name="TextBox 849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02" name="TextBox 849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03" name="TextBox 850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04" name="TextBox 850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05" name="TextBox 850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06" name="TextBox 850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07" name="TextBox 850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08" name="TextBox 850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09" name="TextBox 850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10" name="TextBox 850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11" name="TextBox 850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12" name="TextBox 850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13" name="TextBox 851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14" name="TextBox 851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15" name="TextBox 851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16" name="TextBox 851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17" name="TextBox 851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18" name="TextBox 851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19" name="TextBox 851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20" name="TextBox 851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21" name="TextBox 851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22" name="TextBox 851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23" name="TextBox 852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24" name="TextBox 852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25" name="TextBox 852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26" name="TextBox 852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27" name="TextBox 852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28" name="TextBox 852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29" name="TextBox 852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30" name="TextBox 852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31" name="TextBox 852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32" name="TextBox 852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33" name="TextBox 853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34" name="TextBox 853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35" name="TextBox 853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36" name="TextBox 853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37" name="TextBox 853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38" name="TextBox 853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39" name="TextBox 853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40" name="TextBox 853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41" name="TextBox 853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42" name="TextBox 853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43" name="TextBox 854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44" name="TextBox 854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45" name="TextBox 854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46" name="TextBox 854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47" name="TextBox 854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48" name="TextBox 854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49" name="TextBox 854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50" name="TextBox 854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51" name="TextBox 854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52" name="TextBox 854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53" name="TextBox 855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54" name="TextBox 855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55" name="TextBox 855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56" name="TextBox 855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57" name="TextBox 855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58" name="TextBox 855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59" name="TextBox 855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60" name="TextBox 855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61" name="TextBox 855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62" name="TextBox 855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63" name="TextBox 856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64" name="TextBox 856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65" name="TextBox 856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66" name="TextBox 856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67" name="TextBox 856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68" name="TextBox 856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69" name="TextBox 856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70" name="TextBox 856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71" name="TextBox 856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72" name="TextBox 856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73" name="TextBox 857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74" name="TextBox 857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75" name="TextBox 857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76" name="TextBox 857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77" name="TextBox 857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78" name="TextBox 857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79" name="TextBox 857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80" name="TextBox 857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81" name="TextBox 857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82" name="TextBox 857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83" name="TextBox 858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84" name="TextBox 858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85" name="TextBox 858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86" name="TextBox 858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87" name="TextBox 858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88" name="TextBox 858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89" name="TextBox 858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90" name="TextBox 858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91" name="TextBox 858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92" name="TextBox 858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93" name="TextBox 859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94" name="TextBox 859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95" name="TextBox 859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96" name="TextBox 859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97" name="TextBox 859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98" name="TextBox 859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699" name="TextBox 859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00" name="TextBox 859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01" name="TextBox 859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02" name="TextBox 859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03" name="TextBox 860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04" name="TextBox 860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05" name="TextBox 860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06" name="TextBox 860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07" name="TextBox 860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08" name="TextBox 860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09" name="TextBox 860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10" name="TextBox 860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11" name="TextBox 860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12" name="TextBox 860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13" name="TextBox 861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14" name="TextBox 861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15" name="TextBox 861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16" name="TextBox 861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17" name="TextBox 861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18" name="TextBox 8615"/>
          <p:cNvSpPr txBox="1"/>
          <p:nvPr/>
        </p:nvSpPr>
        <p:spPr>
          <a:xfrm flipV="1">
            <a:off x="3400425" y="36040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2719" name="TextBox 861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20" name="TextBox 861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21" name="TextBox 861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22" name="TextBox 861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23" name="TextBox 862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24" name="TextBox 862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25" name="TextBox 862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26" name="TextBox 862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27" name="TextBox 862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28" name="TextBox 862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29" name="TextBox 862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30" name="TextBox 862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31" name="TextBox 862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32" name="TextBox 862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33" name="TextBox 863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34" name="TextBox 863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35" name="TextBox 863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36" name="TextBox 8633"/>
          <p:cNvSpPr txBox="1"/>
          <p:nvPr/>
        </p:nvSpPr>
        <p:spPr>
          <a:xfrm flipV="1">
            <a:off x="3400425" y="36040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2737" name="TextBox 863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38" name="TextBox 863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39" name="TextBox 863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40" name="TextBox 863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41" name="TextBox 863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42" name="TextBox 863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43" name="TextBox 864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44" name="TextBox 864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45" name="TextBox 864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46" name="TextBox 864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47" name="TextBox 864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48" name="TextBox 864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49" name="TextBox 864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50" name="TextBox 864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51" name="TextBox 864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52" name="TextBox 864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53" name="TextBox 865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54" name="TextBox 865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55" name="TextBox 865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56" name="TextBox 865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57" name="TextBox 865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58" name="TextBox 865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59" name="TextBox 865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60" name="TextBox 865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61" name="TextBox 865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62" name="TextBox 865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63" name="TextBox 866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64" name="TextBox 866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65" name="TextBox 866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66" name="TextBox 866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67" name="TextBox 866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68" name="TextBox 866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69" name="TextBox 866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70" name="TextBox 866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71" name="TextBox 8668"/>
          <p:cNvSpPr txBox="1"/>
          <p:nvPr/>
        </p:nvSpPr>
        <p:spPr>
          <a:xfrm flipV="1">
            <a:off x="3400425" y="36040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2772" name="TextBox 866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73" name="TextBox 867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74" name="TextBox 867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75" name="TextBox 867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76" name="TextBox 867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77" name="TextBox 867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78" name="TextBox 867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79" name="TextBox 867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80" name="TextBox 867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81" name="TextBox 867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82" name="TextBox 867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83" name="TextBox 868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84" name="TextBox 868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85" name="TextBox 868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86" name="TextBox 868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87" name="TextBox 868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88" name="TextBox 868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89" name="TextBox 8686"/>
          <p:cNvSpPr txBox="1"/>
          <p:nvPr/>
        </p:nvSpPr>
        <p:spPr>
          <a:xfrm flipV="1">
            <a:off x="3400425" y="3604023"/>
            <a:ext cx="579835" cy="34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2790" name="TextBox 868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91" name="TextBox 868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92" name="TextBox 868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93" name="TextBox 869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94" name="TextBox 869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95" name="TextBox 869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96" name="TextBox 869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97" name="TextBox 869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98" name="TextBox 869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799" name="TextBox 869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00" name="TextBox 869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01" name="TextBox 869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02" name="TextBox 869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03" name="TextBox 870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04" name="TextBox 870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05" name="TextBox 870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06" name="TextBox 870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07" name="TextBox 870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08" name="TextBox 870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09" name="TextBox 870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10" name="TextBox 870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11" name="TextBox 870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12" name="TextBox 870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13" name="TextBox 871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14" name="TextBox 871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15" name="TextBox 871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16" name="TextBox 871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17" name="TextBox 871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18" name="TextBox 871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19" name="TextBox 871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20" name="TextBox 871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21" name="TextBox 871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22" name="TextBox 871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23" name="TextBox 872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24" name="TextBox 872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25" name="TextBox 872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26" name="TextBox 872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27" name="TextBox 872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28" name="TextBox 872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29" name="TextBox 872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30" name="TextBox 872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31" name="TextBox 872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32" name="TextBox 872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33" name="TextBox 873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34" name="TextBox 873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35" name="TextBox 873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36" name="TextBox 873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37" name="TextBox 873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38" name="TextBox 873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39" name="TextBox 873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40" name="TextBox 873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41" name="TextBox 873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42" name="TextBox 873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43" name="TextBox 874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44" name="TextBox 874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45" name="TextBox 874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46" name="TextBox 874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47" name="TextBox 874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48" name="TextBox 874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49" name="TextBox 874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50" name="TextBox 874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51" name="TextBox 874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52" name="TextBox 874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53" name="TextBox 875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54" name="TextBox 875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55" name="TextBox 875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56" name="TextBox 875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57" name="TextBox 875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58" name="TextBox 875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59" name="TextBox 875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60" name="TextBox 875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61" name="TextBox 875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62" name="TextBox 875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63" name="TextBox 876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64" name="TextBox 876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65" name="TextBox 876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66" name="TextBox 876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67" name="TextBox 876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68" name="TextBox 876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69" name="TextBox 876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70" name="TextBox 876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71" name="TextBox 876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72" name="TextBox 876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73" name="TextBox 877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74" name="TextBox 877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75" name="TextBox 877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76" name="TextBox 877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77" name="TextBox 877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78" name="TextBox 877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79" name="TextBox 877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80" name="TextBox 877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81" name="TextBox 877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82" name="TextBox 877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83" name="TextBox 878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84" name="TextBox 878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85" name="TextBox 878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86" name="TextBox 878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87" name="TextBox 878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88" name="TextBox 878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89" name="TextBox 878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90" name="TextBox 878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91" name="TextBox 878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92" name="TextBox 878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93" name="TextBox 879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94" name="TextBox 879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95" name="TextBox 879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96" name="TextBox 879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97" name="TextBox 879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98" name="TextBox 879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899" name="TextBox 879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00" name="TextBox 879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01" name="TextBox 879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02" name="TextBox 879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03" name="TextBox 880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04" name="TextBox 880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05" name="TextBox 880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06" name="TextBox 880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07" name="TextBox 880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08" name="TextBox 880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09" name="TextBox 880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10" name="TextBox 880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11" name="TextBox 880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12" name="TextBox 880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13" name="TextBox 8810"/>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14" name="TextBox 8811"/>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15" name="TextBox 8812"/>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16" name="TextBox 8813"/>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17" name="TextBox 8814"/>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18" name="TextBox 8815"/>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19" name="TextBox 8816"/>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20" name="TextBox 8817"/>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21" name="TextBox 8818"/>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22" name="TextBox 8819"/>
          <p:cNvSpPr txBox="1"/>
          <p:nvPr/>
        </p:nvSpPr>
        <p:spPr>
          <a:xfrm>
            <a:off x="3400425" y="3604023"/>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23" name="TextBox 8820"/>
          <p:cNvSpPr txBox="1"/>
          <p:nvPr/>
        </p:nvSpPr>
        <p:spPr>
          <a:xfrm>
            <a:off x="3400425" y="4125517"/>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24" name="TextBox 8821"/>
          <p:cNvSpPr txBox="1"/>
          <p:nvPr/>
        </p:nvSpPr>
        <p:spPr>
          <a:xfrm>
            <a:off x="3950494" y="4304110"/>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25" name="TextBox 8822"/>
          <p:cNvSpPr txBox="1"/>
          <p:nvPr/>
        </p:nvSpPr>
        <p:spPr>
          <a:xfrm>
            <a:off x="3950494" y="4304110"/>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26" name="TextBox 8823"/>
          <p:cNvSpPr txBox="1"/>
          <p:nvPr/>
        </p:nvSpPr>
        <p:spPr>
          <a:xfrm>
            <a:off x="3950494" y="4304110"/>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27" name="TextBox 8824"/>
          <p:cNvSpPr txBox="1"/>
          <p:nvPr/>
        </p:nvSpPr>
        <p:spPr>
          <a:xfrm>
            <a:off x="3950494" y="4304110"/>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28" name="TextBox 8825"/>
          <p:cNvSpPr txBox="1"/>
          <p:nvPr/>
        </p:nvSpPr>
        <p:spPr>
          <a:xfrm>
            <a:off x="3950494" y="4304110"/>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29" name="TextBox 8826"/>
          <p:cNvSpPr txBox="1"/>
          <p:nvPr/>
        </p:nvSpPr>
        <p:spPr>
          <a:xfrm>
            <a:off x="3950494" y="4304110"/>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30" name="TextBox 8827"/>
          <p:cNvSpPr txBox="1"/>
          <p:nvPr/>
        </p:nvSpPr>
        <p:spPr>
          <a:xfrm>
            <a:off x="3950494" y="4304110"/>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31" name="TextBox 8828"/>
          <p:cNvSpPr txBox="1"/>
          <p:nvPr/>
        </p:nvSpPr>
        <p:spPr>
          <a:xfrm>
            <a:off x="3950494" y="4304110"/>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32" name="TextBox 8829"/>
          <p:cNvSpPr txBox="1"/>
          <p:nvPr/>
        </p:nvSpPr>
        <p:spPr>
          <a:xfrm>
            <a:off x="3950494" y="4304110"/>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33" name="TextBox 8830"/>
          <p:cNvSpPr txBox="1"/>
          <p:nvPr/>
        </p:nvSpPr>
        <p:spPr>
          <a:xfrm>
            <a:off x="3950494" y="4304110"/>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34" name="TextBox 8831"/>
          <p:cNvSpPr txBox="1"/>
          <p:nvPr/>
        </p:nvSpPr>
        <p:spPr>
          <a:xfrm>
            <a:off x="3950494" y="4304110"/>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35" name="TextBox 8832"/>
          <p:cNvSpPr txBox="1"/>
          <p:nvPr/>
        </p:nvSpPr>
        <p:spPr>
          <a:xfrm>
            <a:off x="3950494" y="40255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36" name="TextBox 8833"/>
          <p:cNvSpPr txBox="1"/>
          <p:nvPr/>
        </p:nvSpPr>
        <p:spPr>
          <a:xfrm>
            <a:off x="3950494" y="40255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37" name="TextBox 8834"/>
          <p:cNvSpPr txBox="1"/>
          <p:nvPr/>
        </p:nvSpPr>
        <p:spPr>
          <a:xfrm>
            <a:off x="3950494" y="40255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38" name="TextBox 8835"/>
          <p:cNvSpPr txBox="1"/>
          <p:nvPr/>
        </p:nvSpPr>
        <p:spPr>
          <a:xfrm>
            <a:off x="3950494" y="40255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39" name="TextBox 8836"/>
          <p:cNvSpPr txBox="1"/>
          <p:nvPr/>
        </p:nvSpPr>
        <p:spPr>
          <a:xfrm>
            <a:off x="3950494" y="40255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40" name="TextBox 8837"/>
          <p:cNvSpPr txBox="1"/>
          <p:nvPr/>
        </p:nvSpPr>
        <p:spPr>
          <a:xfrm>
            <a:off x="3950494" y="40255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41" name="TextBox 8838"/>
          <p:cNvSpPr txBox="1"/>
          <p:nvPr/>
        </p:nvSpPr>
        <p:spPr>
          <a:xfrm>
            <a:off x="3950494" y="40255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42" name="TextBox 8839"/>
          <p:cNvSpPr txBox="1"/>
          <p:nvPr/>
        </p:nvSpPr>
        <p:spPr>
          <a:xfrm>
            <a:off x="3950494" y="4304110"/>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43" name="TextBox 8840"/>
          <p:cNvSpPr txBox="1"/>
          <p:nvPr/>
        </p:nvSpPr>
        <p:spPr>
          <a:xfrm>
            <a:off x="3950494" y="4304110"/>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44" name="TextBox 8841"/>
          <p:cNvSpPr txBox="1"/>
          <p:nvPr/>
        </p:nvSpPr>
        <p:spPr>
          <a:xfrm>
            <a:off x="3950494" y="4304110"/>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45" name="TextBox 8842"/>
          <p:cNvSpPr txBox="1"/>
          <p:nvPr/>
        </p:nvSpPr>
        <p:spPr>
          <a:xfrm>
            <a:off x="3950494" y="4304110"/>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46" name="TextBox 8843"/>
          <p:cNvSpPr txBox="1"/>
          <p:nvPr/>
        </p:nvSpPr>
        <p:spPr>
          <a:xfrm>
            <a:off x="3950494" y="4304110"/>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47" name="TextBox 8844"/>
          <p:cNvSpPr txBox="1"/>
          <p:nvPr/>
        </p:nvSpPr>
        <p:spPr>
          <a:xfrm>
            <a:off x="3950494" y="4304110"/>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48" name="TextBox 8845"/>
          <p:cNvSpPr txBox="1"/>
          <p:nvPr/>
        </p:nvSpPr>
        <p:spPr>
          <a:xfrm>
            <a:off x="3950494" y="4304110"/>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49" name="TextBox 8846"/>
          <p:cNvSpPr txBox="1"/>
          <p:nvPr/>
        </p:nvSpPr>
        <p:spPr>
          <a:xfrm>
            <a:off x="3950494" y="4304110"/>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50" name="TextBox 8847"/>
          <p:cNvSpPr txBox="1"/>
          <p:nvPr/>
        </p:nvSpPr>
        <p:spPr>
          <a:xfrm>
            <a:off x="3950494" y="4304110"/>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51" name="TextBox 8848"/>
          <p:cNvSpPr txBox="1"/>
          <p:nvPr/>
        </p:nvSpPr>
        <p:spPr>
          <a:xfrm>
            <a:off x="3950494" y="4304110"/>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52" name="TextBox 8849"/>
          <p:cNvSpPr txBox="1"/>
          <p:nvPr/>
        </p:nvSpPr>
        <p:spPr>
          <a:xfrm>
            <a:off x="3950494" y="4304110"/>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53" name="TextBox 8850"/>
          <p:cNvSpPr txBox="1"/>
          <p:nvPr/>
        </p:nvSpPr>
        <p:spPr>
          <a:xfrm>
            <a:off x="3950494" y="40255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54" name="TextBox 8851"/>
          <p:cNvSpPr txBox="1"/>
          <p:nvPr/>
        </p:nvSpPr>
        <p:spPr>
          <a:xfrm>
            <a:off x="3950494" y="40255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55" name="TextBox 8852"/>
          <p:cNvSpPr txBox="1"/>
          <p:nvPr/>
        </p:nvSpPr>
        <p:spPr>
          <a:xfrm>
            <a:off x="3950494" y="40255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56" name="TextBox 8853"/>
          <p:cNvSpPr txBox="1"/>
          <p:nvPr/>
        </p:nvSpPr>
        <p:spPr>
          <a:xfrm>
            <a:off x="3950494" y="40255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57" name="TextBox 8854"/>
          <p:cNvSpPr txBox="1"/>
          <p:nvPr/>
        </p:nvSpPr>
        <p:spPr>
          <a:xfrm>
            <a:off x="3950494" y="40255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58" name="TextBox 8855"/>
          <p:cNvSpPr txBox="1"/>
          <p:nvPr/>
        </p:nvSpPr>
        <p:spPr>
          <a:xfrm>
            <a:off x="3950494" y="40255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sp>
        <p:nvSpPr>
          <p:cNvPr id="2959" name="TextBox 8856"/>
          <p:cNvSpPr txBox="1"/>
          <p:nvPr/>
        </p:nvSpPr>
        <p:spPr>
          <a:xfrm>
            <a:off x="3950494" y="4025504"/>
            <a:ext cx="378619" cy="2192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825" b="1"/>
          </a:p>
        </p:txBody>
      </p:sp>
      <p:pic>
        <p:nvPicPr>
          <p:cNvPr id="2" name="Picture 1"/>
          <p:cNvPicPr>
            <a:picLocks noChangeAspect="1"/>
          </p:cNvPicPr>
          <p:nvPr/>
        </p:nvPicPr>
        <p:blipFill>
          <a:blip r:embed="rId2"/>
          <a:stretch>
            <a:fillRect/>
          </a:stretch>
        </p:blipFill>
        <p:spPr>
          <a:xfrm>
            <a:off x="304672" y="1115033"/>
            <a:ext cx="8334632" cy="2899362"/>
          </a:xfrm>
          <a:prstGeom prst="rect">
            <a:avLst/>
          </a:prstGeom>
        </p:spPr>
      </p:pic>
      <p:sp>
        <p:nvSpPr>
          <p:cNvPr id="3" name="Rectangle 2"/>
          <p:cNvSpPr/>
          <p:nvPr/>
        </p:nvSpPr>
        <p:spPr>
          <a:xfrm>
            <a:off x="160734" y="4104983"/>
            <a:ext cx="8478569" cy="1323439"/>
          </a:xfrm>
          <a:prstGeom prst="rect">
            <a:avLst/>
          </a:prstGeom>
        </p:spPr>
        <p:txBody>
          <a:bodyPr wrap="square">
            <a:spAutoFit/>
          </a:bodyPr>
          <a:lstStyle/>
          <a:p>
            <a:pPr marL="285750" lvl="0" indent="-285750">
              <a:spcBef>
                <a:spcPts val="0"/>
              </a:spcBef>
              <a:spcAft>
                <a:spcPts val="0"/>
              </a:spcAft>
              <a:buFont typeface="Arial" panose="020B0604020202020204" pitchFamily="34" charset="0"/>
              <a:buChar char="•"/>
            </a:pPr>
            <a:r>
              <a:rPr lang="en-ZA" sz="1600" dirty="0">
                <a:solidFill>
                  <a:srgbClr val="000000"/>
                </a:solidFill>
                <a:latin typeface="Calibri" panose="020F0502020204030204" pitchFamily="34" charset="0"/>
                <a:ea typeface="ＭＳ Ｐゴシック" pitchFamily="-108" charset="-128"/>
                <a:cs typeface="Calibri" panose="020F0502020204030204" pitchFamily="34" charset="0"/>
              </a:rPr>
              <a:t>All Metros have spent below </a:t>
            </a:r>
            <a:r>
              <a:rPr lang="en-ZA" sz="1600" dirty="0" smtClean="0">
                <a:solidFill>
                  <a:srgbClr val="000000"/>
                </a:solidFill>
                <a:latin typeface="Calibri" panose="020F0502020204030204" pitchFamily="34" charset="0"/>
                <a:ea typeface="ＭＳ Ｐゴシック" pitchFamily="-108" charset="-128"/>
                <a:cs typeface="Calibri" panose="020F0502020204030204" pitchFamily="34" charset="0"/>
              </a:rPr>
              <a:t>30</a:t>
            </a:r>
            <a:r>
              <a:rPr lang="en-ZA" sz="1600" dirty="0">
                <a:solidFill>
                  <a:srgbClr val="000000"/>
                </a:solidFill>
                <a:latin typeface="Calibri" panose="020F0502020204030204" pitchFamily="34" charset="0"/>
                <a:ea typeface="ＭＳ Ｐゴシック" pitchFamily="-108" charset="-128"/>
                <a:cs typeface="Calibri" panose="020F0502020204030204" pitchFamily="34" charset="0"/>
              </a:rPr>
              <a:t>% of the total available funds except </a:t>
            </a:r>
            <a:r>
              <a:rPr lang="en-ZA" sz="1600" dirty="0" smtClean="0">
                <a:solidFill>
                  <a:srgbClr val="000000"/>
                </a:solidFill>
                <a:latin typeface="Calibri" panose="020F0502020204030204" pitchFamily="34" charset="0"/>
                <a:ea typeface="ＭＳ Ｐゴシック" pitchFamily="-108" charset="-128"/>
                <a:cs typeface="Calibri" panose="020F0502020204030204" pitchFamily="34" charset="0"/>
              </a:rPr>
              <a:t>City of Tshwane, eThekwini and City of Cape Town which are at 45%,30% and 39% respectively.</a:t>
            </a:r>
            <a:endParaRPr lang="en-ZA" sz="1600" dirty="0">
              <a:solidFill>
                <a:srgbClr val="000000"/>
              </a:solidFill>
              <a:latin typeface="Calibri" panose="020F0502020204030204" pitchFamily="34" charset="0"/>
              <a:ea typeface="ＭＳ Ｐゴシック" pitchFamily="-108" charset="-128"/>
              <a:cs typeface="Calibri" panose="020F0502020204030204" pitchFamily="34" charset="0"/>
            </a:endParaRPr>
          </a:p>
          <a:p>
            <a:pPr marL="285750" lvl="0" indent="-285750">
              <a:spcBef>
                <a:spcPts val="0"/>
              </a:spcBef>
              <a:spcAft>
                <a:spcPts val="0"/>
              </a:spcAft>
              <a:buFont typeface="Arial" panose="020B0604020202020204" pitchFamily="34" charset="0"/>
              <a:buChar char="•"/>
            </a:pPr>
            <a:r>
              <a:rPr lang="en-ZA" sz="1600" dirty="0" smtClean="0">
                <a:solidFill>
                  <a:srgbClr val="000000"/>
                </a:solidFill>
                <a:latin typeface="Calibri" panose="020F0502020204030204" pitchFamily="34" charset="0"/>
                <a:ea typeface="ＭＳ Ｐゴシック" pitchFamily="-108" charset="-128"/>
                <a:cs typeface="Calibri" panose="020F0502020204030204" pitchFamily="34" charset="0"/>
              </a:rPr>
              <a:t>All Metros that have reported less than  20% of their voted funds have received letters of intention to withhold future tranches including request to submit recovery letters;</a:t>
            </a:r>
          </a:p>
          <a:p>
            <a:pPr marL="285750" lvl="0" indent="-285750">
              <a:spcBef>
                <a:spcPts val="0"/>
              </a:spcBef>
              <a:spcAft>
                <a:spcPts val="0"/>
              </a:spcAft>
              <a:buFont typeface="Arial" panose="020B0604020202020204" pitchFamily="34" charset="0"/>
              <a:buChar char="•"/>
            </a:pPr>
            <a:r>
              <a:rPr lang="en-US" sz="1600" dirty="0" smtClean="0">
                <a:solidFill>
                  <a:srgbClr val="000000"/>
                </a:solidFill>
                <a:latin typeface="Calibri" panose="020F0502020204030204" pitchFamily="34" charset="0"/>
                <a:ea typeface="ＭＳ Ｐゴシック" pitchFamily="-108" charset="-128"/>
                <a:cs typeface="Calibri" panose="020F0502020204030204" pitchFamily="34" charset="0"/>
              </a:rPr>
              <a:t>Metros are spending the funds under planning and provision of basic services</a:t>
            </a:r>
            <a:endParaRPr lang="en-ZA" sz="1600" dirty="0" smtClean="0">
              <a:solidFill>
                <a:srgbClr val="000000"/>
              </a:solidFill>
              <a:latin typeface="Calibri" panose="020F0502020204030204" pitchFamily="34" charset="0"/>
              <a:ea typeface="ＭＳ Ｐゴシック" pitchFamily="-108" charset="-128"/>
              <a:cs typeface="Calibri" panose="020F0502020204030204" pitchFamily="34" charset="0"/>
            </a:endParaRPr>
          </a:p>
        </p:txBody>
      </p:sp>
    </p:spTree>
    <p:extLst>
      <p:ext uri="{BB962C8B-B14F-4D97-AF65-F5344CB8AC3E}">
        <p14:creationId xmlns:p14="http://schemas.microsoft.com/office/powerpoint/2010/main" xmlns="" val="1099393082"/>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xmlns="" id="{DD3AFC29-71D0-F64C-AB67-4997AF02918C}"/>
              </a:ext>
            </a:extLst>
          </p:cNvPr>
          <p:cNvSpPr>
            <a:spLocks noGrp="1"/>
          </p:cNvSpPr>
          <p:nvPr>
            <p:ph type="title"/>
          </p:nvPr>
        </p:nvSpPr>
        <p:spPr>
          <a:xfrm>
            <a:off x="152400" y="30955"/>
            <a:ext cx="8839200" cy="654845"/>
          </a:xfrm>
          <a:solidFill>
            <a:schemeClr val="accent3">
              <a:lumMod val="75000"/>
            </a:schemeClr>
          </a:solidFill>
        </p:spPr>
        <p:txBody>
          <a:bodyPr/>
          <a:lstStyle/>
          <a:p>
            <a:pPr eaLnBrk="1" hangingPunct="1"/>
            <a:r>
              <a:rPr lang="en-US" altLang="en-US" sz="2400" b="1" dirty="0">
                <a:latin typeface="Arial" panose="020B0604020202020204" pitchFamily="34" charset="0"/>
                <a:ea typeface="ＭＳ Ｐゴシック" panose="020B0600070205080204" pitchFamily="34" charset="-128"/>
                <a:cs typeface="Arial" panose="020B0604020202020204" pitchFamily="34" charset="0"/>
              </a:rPr>
              <a:t>MUNICIPAL EMERGENCY HOUSING GRANT 2021/22</a:t>
            </a:r>
          </a:p>
        </p:txBody>
      </p:sp>
      <p:sp>
        <p:nvSpPr>
          <p:cNvPr id="9218" name="Content Placeholder 2">
            <a:extLst>
              <a:ext uri="{FF2B5EF4-FFF2-40B4-BE49-F238E27FC236}">
                <a16:creationId xmlns:a16="http://schemas.microsoft.com/office/drawing/2014/main" xmlns="" id="{AD58062B-EDBB-FF4F-82CD-968146D20E4F}"/>
              </a:ext>
            </a:extLst>
          </p:cNvPr>
          <p:cNvSpPr>
            <a:spLocks noGrp="1"/>
          </p:cNvSpPr>
          <p:nvPr>
            <p:ph idx="1"/>
          </p:nvPr>
        </p:nvSpPr>
        <p:spPr>
          <a:xfrm>
            <a:off x="531539" y="762000"/>
            <a:ext cx="8229600" cy="4267200"/>
          </a:xfrm>
        </p:spPr>
        <p:txBody>
          <a:bodyPr/>
          <a:lstStyle/>
          <a:p>
            <a:pPr lvl="0" algn="just" defTabSz="914400" eaLnBrk="1" hangingPunct="1">
              <a:spcBef>
                <a:spcPct val="0"/>
              </a:spcBef>
              <a:buFont typeface="Wingdings" panose="05000000000000000000" pitchFamily="2" charset="2"/>
              <a:buChar char="Ø"/>
            </a:pPr>
            <a:endParaRPr lang="en-GB" sz="1800" dirty="0">
              <a:latin typeface="Calibri" panose="020F0502020204030204" pitchFamily="34" charset="0"/>
              <a:ea typeface="Times New Roman" pitchFamily="18" charset="0"/>
              <a:cs typeface="Calibri" panose="020F0502020204030204" pitchFamily="34" charset="0"/>
            </a:endParaRPr>
          </a:p>
          <a:p>
            <a:pPr marL="0" indent="0" eaLnBrk="1" hangingPunct="1">
              <a:buNone/>
            </a:pPr>
            <a:endParaRPr lang="en-US" altLang="en-US" dirty="0">
              <a:latin typeface="Arial Narrow" panose="020B0604020202020204" pitchFamily="34" charset="0"/>
              <a:ea typeface="ＭＳ Ｐゴシック" panose="020B0600070205080204" pitchFamily="34" charset="-128"/>
            </a:endParaRPr>
          </a:p>
        </p:txBody>
      </p:sp>
      <p:sp>
        <p:nvSpPr>
          <p:cNvPr id="9219" name="Slide Number Placeholder 4">
            <a:extLst>
              <a:ext uri="{FF2B5EF4-FFF2-40B4-BE49-F238E27FC236}">
                <a16:creationId xmlns:a16="http://schemas.microsoft.com/office/drawing/2014/main" xmlns="" id="{8EFE8DC9-AEDB-7B4C-B4D1-14487778E1B5}"/>
              </a:ext>
            </a:extLst>
          </p:cNvPr>
          <p:cNvSpPr>
            <a:spLocks noGrp="1" noChangeArrowheads="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1666B85-F96D-0A47-94D2-609E6440C3F1}" type="slidenum">
              <a:rPr lang="en-US" altLang="en-US" sz="800" smtClean="0">
                <a:solidFill>
                  <a:srgbClr val="898989"/>
                </a:solidFill>
              </a:rPr>
              <a:pPr>
                <a:spcBef>
                  <a:spcPct val="0"/>
                </a:spcBef>
                <a:buFontTx/>
                <a:buNone/>
              </a:pPr>
              <a:t>47</a:t>
            </a:fld>
            <a:endParaRPr lang="en-US" altLang="en-US" sz="800">
              <a:solidFill>
                <a:srgbClr val="898989"/>
              </a:solidFill>
            </a:endParaRPr>
          </a:p>
        </p:txBody>
      </p:sp>
      <p:sp>
        <p:nvSpPr>
          <p:cNvPr id="4" name="Footer Placeholder 3">
            <a:extLst>
              <a:ext uri="{FF2B5EF4-FFF2-40B4-BE49-F238E27FC236}">
                <a16:creationId xmlns:a16="http://schemas.microsoft.com/office/drawing/2014/main" xmlns="" id="{AB53893E-26B3-6243-951A-217DECE4E260}"/>
              </a:ext>
            </a:extLst>
          </p:cNvPr>
          <p:cNvSpPr>
            <a:spLocks noGrp="1"/>
          </p:cNvSpPr>
          <p:nvPr>
            <p:ph type="ftr" sz="quarter" idx="11"/>
          </p:nvPr>
        </p:nvSpPr>
        <p:spPr>
          <a:xfrm>
            <a:off x="3581400" y="6400801"/>
            <a:ext cx="2895600" cy="380999"/>
          </a:xfrm>
        </p:spPr>
        <p:txBody>
          <a:bodyPr/>
          <a:lstStyle/>
          <a:p>
            <a:pPr>
              <a:defRPr/>
            </a:pPr>
            <a:r>
              <a:rPr lang="en-US" dirty="0">
                <a:solidFill>
                  <a:srgbClr val="000000">
                    <a:tint val="75000"/>
                  </a:srgbClr>
                </a:solidFill>
              </a:rPr>
              <a:t>MEHG PERFORMANCE 2021/22 FINANCIAL YEAR</a:t>
            </a:r>
          </a:p>
        </p:txBody>
      </p:sp>
      <p:sp>
        <p:nvSpPr>
          <p:cNvPr id="9221" name="Date Placeholder 2">
            <a:extLst>
              <a:ext uri="{FF2B5EF4-FFF2-40B4-BE49-F238E27FC236}">
                <a16:creationId xmlns:a16="http://schemas.microsoft.com/office/drawing/2014/main" xmlns="" id="{F94BAB89-5B29-EA42-9057-33F3B5FFA44F}"/>
              </a:ext>
            </a:extLst>
          </p:cNvPr>
          <p:cNvSpPr>
            <a:spLocks noGrp="1" noChangeArrowheads="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EA2BDF9-6B26-D148-BCE3-00CE43265DCE}" type="datetime1">
              <a:rPr lang="en-US" altLang="en-US" sz="800" smtClean="0">
                <a:solidFill>
                  <a:srgbClr val="898989"/>
                </a:solidFill>
              </a:rPr>
              <a:pPr>
                <a:spcBef>
                  <a:spcPct val="0"/>
                </a:spcBef>
                <a:buFontTx/>
                <a:buNone/>
              </a:pPr>
              <a:t>5/19/2022</a:t>
            </a:fld>
            <a:endParaRPr lang="en-US" altLang="en-US" sz="800">
              <a:solidFill>
                <a:srgbClr val="898989"/>
              </a:solidFill>
            </a:endParaRPr>
          </a:p>
        </p:txBody>
      </p:sp>
      <p:graphicFrame>
        <p:nvGraphicFramePr>
          <p:cNvPr id="7" name="Content Placeholder 3"/>
          <p:cNvGraphicFramePr>
            <a:graphicFrameLocks/>
          </p:cNvGraphicFramePr>
          <p:nvPr>
            <p:extLst/>
          </p:nvPr>
        </p:nvGraphicFramePr>
        <p:xfrm>
          <a:off x="152400" y="936080"/>
          <a:ext cx="8839200" cy="1969135"/>
        </p:xfrm>
        <a:graphic>
          <a:graphicData uri="http://schemas.openxmlformats.org/drawingml/2006/table">
            <a:tbl>
              <a:tblPr/>
              <a:tblGrid>
                <a:gridCol w="1514019">
                  <a:extLst>
                    <a:ext uri="{9D8B030D-6E8A-4147-A177-3AD203B41FA5}">
                      <a16:colId xmlns:a16="http://schemas.microsoft.com/office/drawing/2014/main" xmlns="" val="20000"/>
                    </a:ext>
                  </a:extLst>
                </a:gridCol>
                <a:gridCol w="923997">
                  <a:extLst>
                    <a:ext uri="{9D8B030D-6E8A-4147-A177-3AD203B41FA5}">
                      <a16:colId xmlns:a16="http://schemas.microsoft.com/office/drawing/2014/main" xmlns="" val="20001"/>
                    </a:ext>
                  </a:extLst>
                </a:gridCol>
                <a:gridCol w="834937">
                  <a:extLst>
                    <a:ext uri="{9D8B030D-6E8A-4147-A177-3AD203B41FA5}">
                      <a16:colId xmlns:a16="http://schemas.microsoft.com/office/drawing/2014/main" xmlns="" val="20002"/>
                    </a:ext>
                  </a:extLst>
                </a:gridCol>
                <a:gridCol w="1039032">
                  <a:extLst>
                    <a:ext uri="{9D8B030D-6E8A-4147-A177-3AD203B41FA5}">
                      <a16:colId xmlns:a16="http://schemas.microsoft.com/office/drawing/2014/main" xmlns="" val="20003"/>
                    </a:ext>
                  </a:extLst>
                </a:gridCol>
                <a:gridCol w="1098406">
                  <a:extLst>
                    <a:ext uri="{9D8B030D-6E8A-4147-A177-3AD203B41FA5}">
                      <a16:colId xmlns:a16="http://schemas.microsoft.com/office/drawing/2014/main" xmlns="" val="20004"/>
                    </a:ext>
                  </a:extLst>
                </a:gridCol>
                <a:gridCol w="860914">
                  <a:extLst>
                    <a:ext uri="{9D8B030D-6E8A-4147-A177-3AD203B41FA5}">
                      <a16:colId xmlns:a16="http://schemas.microsoft.com/office/drawing/2014/main" xmlns="" val="20005"/>
                    </a:ext>
                  </a:extLst>
                </a:gridCol>
                <a:gridCol w="964816">
                  <a:extLst>
                    <a:ext uri="{9D8B030D-6E8A-4147-A177-3AD203B41FA5}">
                      <a16:colId xmlns:a16="http://schemas.microsoft.com/office/drawing/2014/main" xmlns="" val="20006"/>
                    </a:ext>
                  </a:extLst>
                </a:gridCol>
                <a:gridCol w="890599">
                  <a:extLst>
                    <a:ext uri="{9D8B030D-6E8A-4147-A177-3AD203B41FA5}">
                      <a16:colId xmlns:a16="http://schemas.microsoft.com/office/drawing/2014/main" xmlns="" val="20007"/>
                    </a:ext>
                  </a:extLst>
                </a:gridCol>
                <a:gridCol w="712480">
                  <a:extLst>
                    <a:ext uri="{9D8B030D-6E8A-4147-A177-3AD203B41FA5}">
                      <a16:colId xmlns:a16="http://schemas.microsoft.com/office/drawing/2014/main" xmlns="" val="20008"/>
                    </a:ext>
                  </a:extLst>
                </a:gridCol>
              </a:tblGrid>
              <a:tr h="4448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1" i="0" u="none" strike="noStrike" dirty="0">
                          <a:solidFill>
                            <a:srgbClr val="000000"/>
                          </a:solidFill>
                          <a:effectLst/>
                          <a:latin typeface="Calibri" panose="020F0502020204030204" pitchFamily="34" charset="0"/>
                        </a:rPr>
                        <a:t>Municipal Emergency Housing Grant(2021/22)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gridSpan="8">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GB" sz="1100" b="1" i="0" u="none" strike="noStrike" dirty="0">
                          <a:solidFill>
                            <a:srgbClr val="000000"/>
                          </a:solidFill>
                          <a:effectLst/>
                          <a:latin typeface="Calibri" panose="020F0502020204030204" pitchFamily="34" charset="0"/>
                        </a:rPr>
                        <a:t>MEHG 2021/22 (01 July 2021- 30 June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61953">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1" i="0" u="none" strike="noStrike" dirty="0">
                          <a:solidFill>
                            <a:srgbClr val="000000"/>
                          </a:solidFill>
                          <a:effectLst/>
                          <a:latin typeface="Calibri" panose="020F0502020204030204" pitchFamily="34" charset="0"/>
                        </a:rPr>
                        <a:t>2021/2022 Voted Funds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DEEE"/>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1" i="0" u="none" strike="noStrike" dirty="0">
                          <a:solidFill>
                            <a:srgbClr val="000000"/>
                          </a:solidFill>
                          <a:effectLst/>
                          <a:latin typeface="Calibri" panose="020F0502020204030204" pitchFamily="34" charset="0"/>
                        </a:rPr>
                        <a:t>Approved allocated amount  2021/22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1" i="0" u="none" strike="noStrike" dirty="0">
                          <a:solidFill>
                            <a:srgbClr val="000000"/>
                          </a:solidFill>
                          <a:effectLst/>
                          <a:latin typeface="Calibri" panose="020F0502020204030204" pitchFamily="34" charset="0"/>
                        </a:rPr>
                        <a:t>Transfers to municipalities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1" i="0" u="none" strike="noStrike" dirty="0">
                          <a:solidFill>
                            <a:srgbClr val="000000"/>
                          </a:solidFill>
                          <a:effectLst/>
                          <a:latin typeface="Calibri" panose="020F0502020204030204" pitchFamily="34" charset="0"/>
                        </a:rPr>
                        <a:t>Spent by municipalities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1" i="0" u="none" strike="noStrike" dirty="0">
                          <a:solidFill>
                            <a:srgbClr val="000000"/>
                          </a:solidFill>
                          <a:effectLst/>
                          <a:latin typeface="Calibri" panose="020F0502020204030204" pitchFamily="34" charset="0"/>
                        </a:rPr>
                        <a:t>Unspent against transferred funds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1" i="0" u="none" strike="noStrike">
                          <a:solidFill>
                            <a:srgbClr val="000000"/>
                          </a:solidFill>
                          <a:effectLst/>
                          <a:latin typeface="Calibri" panose="020F0502020204030204" pitchFamily="34" charset="0"/>
                        </a:rPr>
                        <a:t>Unallocated funds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rowSpan="2">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ZA" sz="1100" b="1" i="0" u="none" strike="noStrike" dirty="0">
                          <a:solidFill>
                            <a:srgbClr val="000000"/>
                          </a:solidFill>
                          <a:effectLst/>
                          <a:latin typeface="Calibri" panose="020F0502020204030204" pitchFamily="34" charset="0"/>
                        </a:rPr>
                        <a:t>Number of temporary  shelter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3">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ZA" sz="1100" b="1" i="0" u="none" strike="noStrike" dirty="0">
                          <a:solidFill>
                            <a:srgbClr val="000000"/>
                          </a:solidFill>
                          <a:effectLst/>
                          <a:latin typeface="Calibri" panose="020F0502020204030204" pitchFamily="34" charset="0"/>
                        </a:rPr>
                        <a:t>Number of repairs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A"/>
                    </a:solidFill>
                  </a:tcPr>
                </a:tc>
                <a:extLst>
                  <a:ext uri="{0D108BD9-81ED-4DB2-BD59-A6C34878D82A}">
                    <a16:rowId xmlns:a16="http://schemas.microsoft.com/office/drawing/2014/main" xmlns="" val="10001"/>
                  </a:ext>
                </a:extLst>
              </a:tr>
              <a:tr h="41275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ZA" sz="1100" b="1" i="0" u="none" strike="noStrike">
                          <a:solidFill>
                            <a:srgbClr val="000000"/>
                          </a:solidFill>
                          <a:effectLst/>
                          <a:latin typeface="Calibri" panose="020F050202020403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DEEE"/>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ZA" sz="1100" b="1" i="0" u="none" strike="noStrike">
                          <a:solidFill>
                            <a:srgbClr val="000000"/>
                          </a:solidFill>
                          <a:effectLst/>
                          <a:latin typeface="Calibri" panose="020F050202020403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ZA" sz="1100" b="1" i="0" u="none" strike="noStrike" dirty="0">
                          <a:solidFill>
                            <a:srgbClr val="000000"/>
                          </a:solidFill>
                          <a:effectLst/>
                          <a:latin typeface="Calibri" panose="020F050202020403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ZA" sz="1100" b="1" i="0" u="none" strike="noStrike">
                          <a:solidFill>
                            <a:srgbClr val="000000"/>
                          </a:solidFill>
                          <a:effectLst/>
                          <a:latin typeface="Calibri" panose="020F050202020403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ZA" sz="1100" b="1" i="0" u="none" strike="noStrike" dirty="0">
                          <a:solidFill>
                            <a:srgbClr val="000000"/>
                          </a:solidFill>
                          <a:effectLst/>
                          <a:latin typeface="Calibri" panose="020F050202020403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fontAlgn="b"/>
                      <a:r>
                        <a:rPr lang="en-ZA" sz="1100" b="1" i="0" u="none" strike="noStrike" dirty="0">
                          <a:solidFill>
                            <a:srgbClr val="000000"/>
                          </a:solidFill>
                          <a:effectLst/>
                          <a:latin typeface="Calibri" panose="020F050202020403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2"/>
                  </a:ext>
                </a:extLst>
              </a:tr>
              <a:tr h="119008">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a:solidFill>
                            <a:srgbClr val="000000"/>
                          </a:solidFill>
                          <a:effectLst/>
                          <a:latin typeface="Calibri" panose="020F0502020204030204" pitchFamily="34" charset="0"/>
                        </a:rPr>
                        <a:t>Allocation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a:solidFill>
                            <a:srgbClr val="000000"/>
                          </a:solidFill>
                          <a:effectLst/>
                          <a:latin typeface="Calibri" panose="020F0502020204030204" pitchFamily="34" charset="0"/>
                        </a:rPr>
                        <a:t>167 526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DEEE"/>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dirty="0">
                          <a:solidFill>
                            <a:srgbClr val="000000"/>
                          </a:solidFill>
                          <a:effectLst/>
                          <a:latin typeface="Calibri" panose="020F0502020204030204" pitchFamily="34" charset="0"/>
                        </a:rPr>
                        <a:t>136 530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vMerge="1">
                  <a:txBody>
                    <a:bodyPr/>
                    <a:lstStyle/>
                    <a:p>
                      <a:endParaRPr lang="en-ZA"/>
                    </a:p>
                  </a:txBody>
                  <a:tcPr/>
                </a:tc>
                <a:extLst>
                  <a:ext uri="{0D108BD9-81ED-4DB2-BD59-A6C34878D82A}">
                    <a16:rowId xmlns:a16="http://schemas.microsoft.com/office/drawing/2014/main" xmlns="" val="10003"/>
                  </a:ext>
                </a:extLst>
              </a:tr>
              <a:tr h="168536">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dirty="0">
                          <a:solidFill>
                            <a:srgbClr val="000000"/>
                          </a:solidFill>
                          <a:effectLst/>
                          <a:latin typeface="Calibri" panose="020F0502020204030204" pitchFamily="34" charset="0"/>
                        </a:rPr>
                        <a:t>Upongolo Municipality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dirty="0">
                          <a:solidFill>
                            <a:srgbClr val="000000"/>
                          </a:solidFill>
                          <a:effectLst/>
                          <a:latin typeface="Calibri" panose="020F0502020204030204" pitchFamily="34" charset="0"/>
                        </a:rPr>
                        <a:t>30 996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dirty="0">
                          <a:solidFill>
                            <a:srgbClr val="000000"/>
                          </a:solidFill>
                          <a:effectLst/>
                          <a:latin typeface="Calibri" panose="020F0502020204030204" pitchFamily="34" charset="0"/>
                        </a:rPr>
                        <a:t>                  15 498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dirty="0">
                          <a:solidFill>
                            <a:srgbClr val="000000"/>
                          </a:solidFill>
                          <a:effectLst/>
                          <a:latin typeface="Calibri" panose="020F0502020204030204" pitchFamily="34" charset="0"/>
                        </a:rPr>
                        <a:t> 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a:solidFill>
                            <a:srgbClr val="000000"/>
                          </a:solidFill>
                          <a:effectLst/>
                          <a:latin typeface="Calibri" panose="020F0502020204030204" pitchFamily="34" charset="0"/>
                        </a:rPr>
                        <a:t>481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3379">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l" fontAlgn="b"/>
                      <a:r>
                        <a:rPr lang="en-ZA" sz="1100" b="0"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a:solidFill>
                            <a:srgbClr val="000000"/>
                          </a:solidFill>
                          <a:effectLst/>
                          <a:latin typeface="Calibri" panose="020F0502020204030204" pitchFamily="34" charset="0"/>
                        </a:rPr>
                        <a:t>167 526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DEEE"/>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a:solidFill>
                            <a:srgbClr val="000000"/>
                          </a:solidFill>
                          <a:effectLst/>
                          <a:latin typeface="Calibri" panose="020F0502020204030204" pitchFamily="34" charset="0"/>
                        </a:rPr>
                        <a:t>30 996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GB" sz="1100" b="0" i="0" u="none" strike="noStrike" dirty="0">
                          <a:solidFill>
                            <a:srgbClr val="000000"/>
                          </a:solidFill>
                          <a:effectLst/>
                          <a:latin typeface="Calibri" panose="020F0502020204030204" pitchFamily="34" charset="0"/>
                        </a:rPr>
                        <a:t>15 498</a:t>
                      </a:r>
                      <a:endParaRPr lang="en-ZA"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a:solidFill>
                            <a:srgbClr val="000000"/>
                          </a:solidFill>
                          <a:effectLst/>
                          <a:latin typeface="Calibri" panose="020F0502020204030204" pitchFamily="34" charset="0"/>
                        </a:rPr>
                        <a:t>136 530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a:solidFill>
                            <a:srgbClr val="000000"/>
                          </a:solidFill>
                          <a:effectLst/>
                          <a:latin typeface="Calibri" panose="020F0502020204030204" pitchFamily="34" charset="0"/>
                        </a:rPr>
                        <a:t>481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r" fontAlgn="b"/>
                      <a:r>
                        <a:rPr lang="en-ZA"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A"/>
                    </a:solidFill>
                  </a:tcPr>
                </a:tc>
                <a:extLst>
                  <a:ext uri="{0D108BD9-81ED-4DB2-BD59-A6C34878D82A}">
                    <a16:rowId xmlns:a16="http://schemas.microsoft.com/office/drawing/2014/main" xmlns="" val="10005"/>
                  </a:ext>
                </a:extLst>
              </a:tr>
            </a:tbl>
          </a:graphicData>
        </a:graphic>
      </p:graphicFrame>
      <p:sp>
        <p:nvSpPr>
          <p:cNvPr id="2" name="Rectangle 1"/>
          <p:cNvSpPr/>
          <p:nvPr/>
        </p:nvSpPr>
        <p:spPr>
          <a:xfrm>
            <a:off x="76200" y="3444648"/>
            <a:ext cx="8991600" cy="1323439"/>
          </a:xfrm>
          <a:prstGeom prst="rect">
            <a:avLst/>
          </a:prstGeom>
        </p:spPr>
        <p:txBody>
          <a:bodyPr wrap="square">
            <a:spAutoFit/>
          </a:bodyPr>
          <a:lstStyle/>
          <a:p>
            <a:pPr marL="285750" lvl="0" indent="-285750" algn="just">
              <a:spcBef>
                <a:spcPts val="0"/>
              </a:spcBef>
              <a:spcAft>
                <a:spcPts val="0"/>
              </a:spcAft>
              <a:buFont typeface="Arial" panose="020B0604020202020204" pitchFamily="34" charset="0"/>
              <a:buChar char="•"/>
            </a:pPr>
            <a:r>
              <a:rPr lang="en-ZA" sz="1600" dirty="0" smtClean="0">
                <a:solidFill>
                  <a:srgbClr val="000000"/>
                </a:solidFill>
                <a:latin typeface="Calibri" panose="020F0502020204030204" pitchFamily="34" charset="0"/>
                <a:ea typeface="ＭＳ Ｐゴシック" pitchFamily="-108" charset="-128"/>
                <a:cs typeface="Calibri" panose="020F0502020204030204" pitchFamily="34" charset="0"/>
              </a:rPr>
              <a:t>The Department has thus far approved R30 million for Uphongolo Municipality and R15 million has been transferred with no reported expenditure;</a:t>
            </a:r>
          </a:p>
          <a:p>
            <a:pPr marL="285750" lvl="0" indent="-285750" algn="just">
              <a:spcBef>
                <a:spcPts val="0"/>
              </a:spcBef>
              <a:spcAft>
                <a:spcPts val="0"/>
              </a:spcAft>
              <a:buFont typeface="Arial" panose="020B0604020202020204" pitchFamily="34" charset="0"/>
              <a:buChar char="•"/>
            </a:pPr>
            <a:r>
              <a:rPr lang="en-ZA" sz="1600" dirty="0" smtClean="0">
                <a:solidFill>
                  <a:srgbClr val="000000"/>
                </a:solidFill>
                <a:latin typeface="Calibri" panose="020F0502020204030204" pitchFamily="34" charset="0"/>
                <a:ea typeface="ＭＳ Ｐゴシック" pitchFamily="-108" charset="-128"/>
                <a:cs typeface="Calibri" panose="020F0502020204030204" pitchFamily="34" charset="0"/>
              </a:rPr>
              <a:t>Non-compliance letters will be issued to the Municipality for failure to adhere to reporting requirements in terms of </a:t>
            </a:r>
            <a:r>
              <a:rPr lang="en-ZA" sz="1600" dirty="0" err="1" smtClean="0">
                <a:solidFill>
                  <a:srgbClr val="000000"/>
                </a:solidFill>
                <a:latin typeface="Calibri" panose="020F0502020204030204" pitchFamily="34" charset="0"/>
                <a:ea typeface="ＭＳ Ｐゴシック" pitchFamily="-108" charset="-128"/>
                <a:cs typeface="Calibri" panose="020F0502020204030204" pitchFamily="34" charset="0"/>
              </a:rPr>
              <a:t>DoRA</a:t>
            </a:r>
            <a:r>
              <a:rPr lang="en-ZA" sz="1600" dirty="0" smtClean="0">
                <a:solidFill>
                  <a:srgbClr val="000000"/>
                </a:solidFill>
                <a:latin typeface="Calibri" panose="020F0502020204030204" pitchFamily="34" charset="0"/>
                <a:ea typeface="ＭＳ Ｐゴシック" pitchFamily="-108" charset="-128"/>
                <a:cs typeface="Calibri" panose="020F0502020204030204" pitchFamily="34" charset="0"/>
              </a:rPr>
              <a:t> </a:t>
            </a:r>
            <a:r>
              <a:rPr lang="en-ZA" sz="1600" dirty="0">
                <a:solidFill>
                  <a:srgbClr val="000000"/>
                </a:solidFill>
                <a:latin typeface="Calibri" panose="020F0502020204030204" pitchFamily="34" charset="0"/>
                <a:ea typeface="ＭＳ Ｐゴシック" pitchFamily="-108" charset="-128"/>
                <a:cs typeface="Calibri" panose="020F0502020204030204" pitchFamily="34" charset="0"/>
              </a:rPr>
              <a:t> </a:t>
            </a:r>
            <a:r>
              <a:rPr lang="en-ZA" sz="1600" dirty="0" smtClean="0">
                <a:solidFill>
                  <a:srgbClr val="000000"/>
                </a:solidFill>
                <a:latin typeface="Calibri" panose="020F0502020204030204" pitchFamily="34" charset="0"/>
                <a:ea typeface="ＭＳ Ｐゴシック" pitchFamily="-108" charset="-128"/>
                <a:cs typeface="Calibri" panose="020F0502020204030204" pitchFamily="34" charset="0"/>
              </a:rPr>
              <a:t>and</a:t>
            </a:r>
          </a:p>
          <a:p>
            <a:pPr marL="285750" lvl="0" indent="-285750" algn="just">
              <a:spcBef>
                <a:spcPts val="0"/>
              </a:spcBef>
              <a:spcAft>
                <a:spcPts val="0"/>
              </a:spcAft>
              <a:buFont typeface="Arial" panose="020B0604020202020204" pitchFamily="34" charset="0"/>
              <a:buChar char="•"/>
            </a:pPr>
            <a:r>
              <a:rPr lang="en-ZA" sz="1600" dirty="0" smtClean="0">
                <a:solidFill>
                  <a:srgbClr val="000000"/>
                </a:solidFill>
                <a:latin typeface="Calibri" panose="020F0502020204030204" pitchFamily="34" charset="0"/>
                <a:ea typeface="ＭＳ Ｐゴシック" pitchFamily="-108" charset="-128"/>
                <a:cs typeface="Calibri" panose="020F0502020204030204" pitchFamily="34" charset="0"/>
              </a:rPr>
              <a:t>Additional applications are expected from Municipalities at the back of the recent heavy rains.</a:t>
            </a:r>
          </a:p>
        </p:txBody>
      </p:sp>
    </p:spTree>
    <p:extLst>
      <p:ext uri="{BB962C8B-B14F-4D97-AF65-F5344CB8AC3E}">
        <p14:creationId xmlns:p14="http://schemas.microsoft.com/office/powerpoint/2010/main" xmlns="" val="363038059"/>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261" y="2060848"/>
            <a:ext cx="8229600" cy="2808312"/>
          </a:xfrm>
        </p:spPr>
        <p:txBody>
          <a:bodyPr/>
          <a:lstStyle/>
          <a:p>
            <a:pPr marL="0" lvl="0" indent="0">
              <a:spcBef>
                <a:spcPct val="0"/>
              </a:spcBef>
              <a:buNone/>
              <a:defRPr/>
            </a:pPr>
            <a:r>
              <a:rPr lang="en-ZA" sz="2000" dirty="0" smtClean="0">
                <a:latin typeface="Arial" pitchFamily="34" charset="0"/>
                <a:ea typeface="ＭＳ Ｐゴシック" pitchFamily="34" charset="-128"/>
              </a:rPr>
              <a:t>It is recommended that the Portfolio Committee on Human Settlements notes the Quarter 3 performance of the Department of Human Settlements.</a:t>
            </a:r>
          </a:p>
          <a:p>
            <a:pPr marL="0" lvl="0" indent="0">
              <a:spcBef>
                <a:spcPct val="0"/>
              </a:spcBef>
              <a:buNone/>
              <a:defRPr/>
            </a:pPr>
            <a:endParaRPr lang="en-ZA" sz="2000" dirty="0" smtClean="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48</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7" name="Title 7"/>
          <p:cNvSpPr txBox="1">
            <a:spLocks/>
          </p:cNvSpPr>
          <p:nvPr/>
        </p:nvSpPr>
        <p:spPr bwMode="auto">
          <a:xfrm>
            <a:off x="251520" y="365125"/>
            <a:ext cx="8640960" cy="762000"/>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kern="1200" cap="all" baseline="0">
                <a:solidFill>
                  <a:schemeClr val="bg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ZA" sz="2400" b="1" cap="none" noProof="0" dirty="0">
                <a:solidFill>
                  <a:sysClr val="window" lastClr="FFFFFF"/>
                </a:solidFill>
                <a:cs typeface="Arial" pitchFamily="34" charset="0"/>
              </a:rPr>
              <a:t>6</a:t>
            </a:r>
            <a:r>
              <a:rPr kumimoji="0" lang="en-ZA" sz="2400" b="1" i="0" u="none" strike="noStrike" kern="1200" cap="none" spc="0" normalizeH="0" baseline="0" noProof="0" dirty="0" smtClean="0">
                <a:ln>
                  <a:noFill/>
                </a:ln>
                <a:solidFill>
                  <a:sysClr val="window" lastClr="FFFFFF"/>
                </a:solidFill>
                <a:effectLst/>
                <a:uLnTx/>
                <a:uFillTx/>
                <a:latin typeface="Arial"/>
                <a:ea typeface="ＭＳ Ｐゴシック" pitchFamily="-108" charset="-128"/>
                <a:cs typeface="Arial" pitchFamily="34" charset="0"/>
              </a:rPr>
              <a:t>.  RECOMMENDATION</a:t>
            </a:r>
            <a:endParaRPr kumimoji="0" lang="en-US" sz="2400" b="1" i="0" u="none" strike="noStrike" kern="1200" cap="none" spc="0" normalizeH="0" baseline="0" noProof="0" dirty="0">
              <a:ln>
                <a:noFill/>
              </a:ln>
              <a:solidFill>
                <a:sysClr val="window" lastClr="FFFFFF"/>
              </a:solidFill>
              <a:effectLst/>
              <a:uLnTx/>
              <a:uFillTx/>
              <a:latin typeface="Arial"/>
              <a:ea typeface="ＭＳ Ｐゴシック" pitchFamily="-108" charset="-128"/>
            </a:endParaRPr>
          </a:p>
        </p:txBody>
      </p:sp>
    </p:spTree>
    <p:extLst>
      <p:ext uri="{BB962C8B-B14F-4D97-AF65-F5344CB8AC3E}">
        <p14:creationId xmlns:p14="http://schemas.microsoft.com/office/powerpoint/2010/main" xmlns="" val="2532451449"/>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5">
            <a:extLst>
              <a:ext uri="{FF2B5EF4-FFF2-40B4-BE49-F238E27FC236}">
                <a16:creationId xmlns:a16="http://schemas.microsoft.com/office/drawing/2014/main" xmlns="" id="{7E4DA517-8A7E-9B42-BCA6-8F4E8519105A}"/>
              </a:ext>
            </a:extLst>
          </p:cNvPr>
          <p:cNvSpPr>
            <a:spLocks noGrp="1" noChangeArrowheads="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32AF86D-99C6-6143-AE6A-3EEE8620ED62}" type="slidenum">
              <a:rPr lang="en-US" altLang="en-US" sz="800">
                <a:solidFill>
                  <a:srgbClr val="898989"/>
                </a:solidFill>
              </a:rPr>
              <a:pPr>
                <a:spcBef>
                  <a:spcPct val="0"/>
                </a:spcBef>
                <a:buFontTx/>
                <a:buNone/>
              </a:pPr>
              <a:t>49</a:t>
            </a:fld>
            <a:endParaRPr lang="en-US" altLang="en-US" sz="800">
              <a:solidFill>
                <a:srgbClr val="898989"/>
              </a:solidFill>
            </a:endParaRPr>
          </a:p>
        </p:txBody>
      </p:sp>
      <p:sp>
        <p:nvSpPr>
          <p:cNvPr id="5" name="Footer Placeholder 4">
            <a:extLst>
              <a:ext uri="{FF2B5EF4-FFF2-40B4-BE49-F238E27FC236}">
                <a16:creationId xmlns:a16="http://schemas.microsoft.com/office/drawing/2014/main" xmlns="" id="{9E48EFD2-FC6C-C841-84AF-767173DD7B28}"/>
              </a:ext>
            </a:extLst>
          </p:cNvPr>
          <p:cNvSpPr>
            <a:spLocks noGrp="1"/>
          </p:cNvSpPr>
          <p:nvPr>
            <p:ph type="ftr" sz="quarter" idx="11"/>
          </p:nvPr>
        </p:nvSpPr>
        <p:spPr/>
        <p:txBody>
          <a:bodyPr/>
          <a:lstStyle/>
          <a:p>
            <a:pPr>
              <a:defRPr/>
            </a:pPr>
            <a:endParaRPr lang="en-US">
              <a:solidFill>
                <a:srgbClr val="000000">
                  <a:tint val="75000"/>
                </a:srgbClr>
              </a:solidFill>
            </a:endParaRPr>
          </a:p>
        </p:txBody>
      </p:sp>
      <p:sp>
        <p:nvSpPr>
          <p:cNvPr id="11267" name="Date Placeholder 3">
            <a:extLst>
              <a:ext uri="{FF2B5EF4-FFF2-40B4-BE49-F238E27FC236}">
                <a16:creationId xmlns:a16="http://schemas.microsoft.com/office/drawing/2014/main" xmlns="" id="{53C3100E-0E57-464B-B78D-49056EF01C3F}"/>
              </a:ext>
            </a:extLst>
          </p:cNvPr>
          <p:cNvSpPr>
            <a:spLocks noGrp="1" noChangeArrowheads="1"/>
          </p:cNvSpPr>
          <p:nvPr>
            <p:ph type="dt"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015C715-C476-A44E-84FF-A09BC0038406}" type="datetime1">
              <a:rPr lang="en-US" altLang="en-US" sz="800">
                <a:solidFill>
                  <a:srgbClr val="898989"/>
                </a:solidFill>
              </a:rPr>
              <a:pPr>
                <a:spcBef>
                  <a:spcPct val="0"/>
                </a:spcBef>
                <a:buFontTx/>
                <a:buNone/>
              </a:pPr>
              <a:t>5/19/2022</a:t>
            </a:fld>
            <a:endParaRPr lang="en-US" altLang="en-US" sz="800">
              <a:solidFill>
                <a:srgbClr val="898989"/>
              </a:solidFill>
            </a:endParaRPr>
          </a:p>
        </p:txBody>
      </p:sp>
      <p:sp>
        <p:nvSpPr>
          <p:cNvPr id="11268" name="Title 1">
            <a:extLst>
              <a:ext uri="{FF2B5EF4-FFF2-40B4-BE49-F238E27FC236}">
                <a16:creationId xmlns:a16="http://schemas.microsoft.com/office/drawing/2014/main" xmlns="" id="{04DC194A-4A50-984A-A4FF-18E7C1994EFA}"/>
              </a:ext>
            </a:extLst>
          </p:cNvPr>
          <p:cNvSpPr>
            <a:spLocks noGrp="1"/>
          </p:cNvSpPr>
          <p:nvPr>
            <p:ph type="title" idx="4294967295"/>
          </p:nvPr>
        </p:nvSpPr>
        <p:spPr>
          <a:xfrm>
            <a:off x="683568" y="2132856"/>
            <a:ext cx="8305800" cy="8382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THANK YOU</a:t>
            </a:r>
          </a:p>
        </p:txBody>
      </p:sp>
    </p:spTree>
    <p:extLst>
      <p:ext uri="{BB962C8B-B14F-4D97-AF65-F5344CB8AC3E}">
        <p14:creationId xmlns:p14="http://schemas.microsoft.com/office/powerpoint/2010/main" xmlns="" val="140892292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77964D-3CDF-2F46-9E7D-3AB8485A2693}" type="slidenum">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000000">
                  <a:tint val="75000"/>
                </a:srgbClr>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4BCFF81-8853-7543-8BA2-A647B471C165}" type="datetime1">
              <a:rPr kumimoji="0" lang="en-US" altLang="en-US" sz="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5/19/2022</a:t>
            </a:fld>
            <a:endParaRPr kumimoji="0" lang="en-US" altLang="en-US" sz="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7" name="Rectangle 6"/>
          <p:cNvSpPr/>
          <p:nvPr/>
        </p:nvSpPr>
        <p:spPr>
          <a:xfrm>
            <a:off x="305447" y="260648"/>
            <a:ext cx="8533105" cy="369332"/>
          </a:xfrm>
          <a:prstGeom prst="rect">
            <a:avLst/>
          </a:prstGeom>
          <a:solidFill>
            <a:srgbClr val="1F497D">
              <a:lumMod val="40000"/>
              <a:lumOff val="60000"/>
            </a:srgbClr>
          </a:solidFill>
          <a:ln>
            <a:solidFill>
              <a:srgbClr val="0070C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2021/22 QUARTERLY PERFORMANCE </a:t>
            </a:r>
            <a:r>
              <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(PERCENT</a:t>
            </a:r>
            <a:r>
              <a:rPr kumimoji="0" lang="en-US" sz="1800" b="1" i="0" u="none" strike="noStrike" kern="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a:t>
            </a:r>
            <a:endParaRPr kumimoji="0" lang="en-US" sz="1800" b="1"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endParaRPr>
          </a:p>
        </p:txBody>
      </p:sp>
      <p:sp>
        <p:nvSpPr>
          <p:cNvPr id="9" name="Rounded Rectangle 8"/>
          <p:cNvSpPr/>
          <p:nvPr/>
        </p:nvSpPr>
        <p:spPr>
          <a:xfrm>
            <a:off x="251519" y="5229200"/>
            <a:ext cx="8587033" cy="504056"/>
          </a:xfrm>
          <a:prstGeom prst="roundRect">
            <a:avLst/>
          </a:prstGeom>
          <a:solidFill>
            <a:srgbClr val="00B05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rPr>
              <a:t>The Departmental Performance </a:t>
            </a:r>
            <a:r>
              <a:rPr kumimoji="0" lang="en-US" sz="1800" b="0" i="0" u="none" strike="noStrike" kern="0" cap="none" spc="0" normalizeH="0" baseline="0" noProof="0" dirty="0" smtClean="0">
                <a:ln>
                  <a:noFill/>
                </a:ln>
                <a:solidFill>
                  <a:prstClr val="white"/>
                </a:solidFill>
                <a:effectLst/>
                <a:uLnTx/>
                <a:uFillTx/>
                <a:latin typeface="Calibri"/>
                <a:ea typeface="ＭＳ Ｐゴシック" panose="020B0600070205080204" pitchFamily="34" charset="-128"/>
                <a:cs typeface="+mn-cs"/>
              </a:rPr>
              <a:t>decreased </a:t>
            </a:r>
            <a:r>
              <a:rPr kumimoji="0" lang="en-US" sz="18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rPr>
              <a:t>by</a:t>
            </a:r>
            <a:r>
              <a:rPr kumimoji="0" lang="en-US" sz="1800" b="1"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rPr>
              <a:t> </a:t>
            </a:r>
            <a:r>
              <a:rPr kumimoji="0" lang="en-US" sz="1800" b="1" i="0" u="none" strike="noStrike" kern="0" cap="none" spc="0" normalizeH="0" baseline="0" noProof="0" dirty="0" smtClean="0">
                <a:ln>
                  <a:noFill/>
                </a:ln>
                <a:solidFill>
                  <a:prstClr val="white"/>
                </a:solidFill>
                <a:effectLst/>
                <a:uLnTx/>
                <a:uFillTx/>
                <a:latin typeface="Calibri"/>
                <a:ea typeface="ＭＳ Ｐゴシック" panose="020B0600070205080204" pitchFamily="34" charset="-128"/>
                <a:cs typeface="+mn-cs"/>
              </a:rPr>
              <a:t>13% </a:t>
            </a:r>
            <a:r>
              <a:rPr kumimoji="0" lang="en-US" sz="18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rPr>
              <a:t>in quarter 2 compared to the first  </a:t>
            </a:r>
            <a:r>
              <a:rPr kumimoji="0" lang="en-US" sz="1800" b="0" i="0" u="none" strike="noStrike" kern="0" cap="none" spc="0" normalizeH="0" baseline="0" noProof="0" dirty="0" smtClean="0">
                <a:ln>
                  <a:noFill/>
                </a:ln>
                <a:solidFill>
                  <a:prstClr val="white"/>
                </a:solidFill>
                <a:effectLst/>
                <a:uLnTx/>
                <a:uFillTx/>
                <a:latin typeface="Calibri"/>
                <a:ea typeface="ＭＳ Ｐゴシック" panose="020B0600070205080204" pitchFamily="34" charset="-128"/>
                <a:cs typeface="+mn-cs"/>
              </a:rPr>
              <a:t>quarter whilst quarter 3 went up 9% from Quarter 2</a:t>
            </a:r>
            <a:endParaRPr kumimoji="0" lang="en-ZA" sz="18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2484126364"/>
              </p:ext>
            </p:extLst>
          </p:nvPr>
        </p:nvGraphicFramePr>
        <p:xfrm>
          <a:off x="457200" y="908720"/>
          <a:ext cx="8229600"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15243687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6</a:t>
            </a:fld>
            <a:endParaRPr lang="en-US" altLang="en-US"/>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graphicFrame>
        <p:nvGraphicFramePr>
          <p:cNvPr id="7" name="Chart 6"/>
          <p:cNvGraphicFramePr>
            <a:graphicFrameLocks/>
          </p:cNvGraphicFramePr>
          <p:nvPr>
            <p:extLst>
              <p:ext uri="{D42A27DB-BD31-4B8C-83A1-F6EECF244321}">
                <p14:modId xmlns:p14="http://schemas.microsoft.com/office/powerpoint/2010/main" xmlns="" val="3947389415"/>
              </p:ext>
            </p:extLst>
          </p:nvPr>
        </p:nvGraphicFramePr>
        <p:xfrm>
          <a:off x="323528" y="908720"/>
          <a:ext cx="8398197"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83110008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7</a:t>
            </a:fld>
            <a:endParaRPr lang="en-US" altLang="en-US"/>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9" name="Title 7"/>
          <p:cNvSpPr txBox="1">
            <a:spLocks/>
          </p:cNvSpPr>
          <p:nvPr/>
        </p:nvSpPr>
        <p:spPr bwMode="auto">
          <a:xfrm>
            <a:off x="169719" y="153109"/>
            <a:ext cx="8579296" cy="395571"/>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ea typeface="ＭＳ Ｐゴシック" pitchFamily="-108" charset="-128"/>
              </a:rPr>
              <a:t>2.1 Affordable Housing </a:t>
            </a:r>
            <a:endParaRPr lang="en-US" sz="2400" b="1" cap="none" dirty="0">
              <a:ea typeface="ＭＳ Ｐゴシック" pitchFamily="-108"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2329728865"/>
              </p:ext>
            </p:extLst>
          </p:nvPr>
        </p:nvGraphicFramePr>
        <p:xfrm>
          <a:off x="183364" y="620688"/>
          <a:ext cx="8538361" cy="3672407"/>
        </p:xfrm>
        <a:graphic>
          <a:graphicData uri="http://schemas.openxmlformats.org/drawingml/2006/table">
            <a:tbl>
              <a:tblPr firstRow="1" firstCol="1" bandRow="1"/>
              <a:tblGrid>
                <a:gridCol w="1307412">
                  <a:extLst>
                    <a:ext uri="{9D8B030D-6E8A-4147-A177-3AD203B41FA5}">
                      <a16:colId xmlns:a16="http://schemas.microsoft.com/office/drawing/2014/main" xmlns="" val="20000"/>
                    </a:ext>
                  </a:extLst>
                </a:gridCol>
                <a:gridCol w="1276445">
                  <a:extLst>
                    <a:ext uri="{9D8B030D-6E8A-4147-A177-3AD203B41FA5}">
                      <a16:colId xmlns:a16="http://schemas.microsoft.com/office/drawing/2014/main" xmlns="" val="20001"/>
                    </a:ext>
                  </a:extLst>
                </a:gridCol>
                <a:gridCol w="1382743">
                  <a:extLst>
                    <a:ext uri="{9D8B030D-6E8A-4147-A177-3AD203B41FA5}">
                      <a16:colId xmlns:a16="http://schemas.microsoft.com/office/drawing/2014/main" xmlns="" val="20002"/>
                    </a:ext>
                  </a:extLst>
                </a:gridCol>
                <a:gridCol w="1525874">
                  <a:extLst>
                    <a:ext uri="{9D8B030D-6E8A-4147-A177-3AD203B41FA5}">
                      <a16:colId xmlns:a16="http://schemas.microsoft.com/office/drawing/2014/main" xmlns="" val="20003"/>
                    </a:ext>
                  </a:extLst>
                </a:gridCol>
                <a:gridCol w="1385254">
                  <a:extLst>
                    <a:ext uri="{9D8B030D-6E8A-4147-A177-3AD203B41FA5}">
                      <a16:colId xmlns:a16="http://schemas.microsoft.com/office/drawing/2014/main" xmlns="" val="20004"/>
                    </a:ext>
                  </a:extLst>
                </a:gridCol>
                <a:gridCol w="1660633">
                  <a:extLst>
                    <a:ext uri="{9D8B030D-6E8A-4147-A177-3AD203B41FA5}">
                      <a16:colId xmlns:a16="http://schemas.microsoft.com/office/drawing/2014/main" xmlns="" val="20005"/>
                    </a:ext>
                  </a:extLst>
                </a:gridCol>
              </a:tblGrid>
              <a:tr h="777686">
                <a:tc>
                  <a:txBody>
                    <a:bodyPr/>
                    <a:lstStyle/>
                    <a:p>
                      <a:pPr>
                        <a:lnSpc>
                          <a:spcPct val="115000"/>
                        </a:lnSpc>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15000"/>
                        </a:lnSpc>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 Quarter 3 Target as per APP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80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Quarter 1 Output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80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Quarter 2 Output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Quarter 3 Output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241227">
                <a:tc gridSpan="6">
                  <a:txBody>
                    <a:bodyPr/>
                    <a:lstStyle/>
                    <a:p>
                      <a:pPr>
                        <a:lnSpc>
                          <a:spcPct val="107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Chief Directorate: Affordable Housing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723680">
                <a:tc>
                  <a:txBody>
                    <a:bodyPr/>
                    <a:lstStyle/>
                    <a:p>
                      <a:pPr>
                        <a:lnSpc>
                          <a:spcPct val="107000"/>
                        </a:lnSpc>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Number of BNG houses delivered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52 405  55 565 BNG houses delivered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Verified 13  102 BNG houses delivered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0 BNG houses delivered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0 BNG houses delivered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lvl="0"/>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0</a:t>
                      </a:r>
                      <a:r>
                        <a:rPr lang="en-ZA" sz="1400" baseline="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BNG </a:t>
                      </a:r>
                      <a:r>
                        <a:rPr lang="en-ZA" sz="1400" dirty="0">
                          <a:effectLst/>
                          <a:latin typeface="Arial" panose="020B0604020202020204" pitchFamily="34" charset="0"/>
                          <a:ea typeface="Times New Roman" panose="02020603050405020304" pitchFamily="18" charset="0"/>
                          <a:cs typeface="Times New Roman" panose="02020603050405020304" pitchFamily="18" charset="0"/>
                        </a:rPr>
                        <a:t>houses </a:t>
                      </a: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delivered</a:t>
                      </a:r>
                    </a:p>
                  </a:txBody>
                  <a:tcPr marL="25597" marR="25597"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964907">
                <a:tc>
                  <a:txBody>
                    <a:bodyPr/>
                    <a:lstStyle/>
                    <a:p>
                      <a:pPr>
                        <a:lnSpc>
                          <a:spcPct val="107000"/>
                        </a:lnSpc>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Number of serviced sites  completed (HSDG)</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 39 664 serviced sites completed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 9 916 serviced sites completed (HSDG)</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 serviced sites completed (HSDG)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 serviced sites completed (HSDG)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0 </a:t>
                      </a:r>
                      <a:r>
                        <a:rPr lang="en-ZA" sz="1400" dirty="0">
                          <a:effectLst/>
                          <a:latin typeface="Arial" panose="020B0604020202020204" pitchFamily="34" charset="0"/>
                          <a:ea typeface="Times New Roman" panose="02020603050405020304" pitchFamily="18" charset="0"/>
                          <a:cs typeface="Times New Roman" panose="02020603050405020304" pitchFamily="18" charset="0"/>
                        </a:rPr>
                        <a:t>serviced sites completed (HSDG</a:t>
                      </a: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400" kern="1200" dirty="0" smtClean="0">
                        <a:solidFill>
                          <a:schemeClr val="tx1"/>
                        </a:solidFill>
                        <a:effectLst/>
                        <a:latin typeface="+mn-lt"/>
                        <a:ea typeface="+mn-ea"/>
                        <a:cs typeface="+mn-cs"/>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964907">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Number of Serviced Sites completed (USDG)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 55 000 serviced sites completed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13 750 serviced sites completed (USDG)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 serviced sites completed (USDG)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 serviced sites completed (USDG)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 serviced sites completed (USDG</a:t>
                      </a: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a:t>
                      </a: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6782633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8</a:t>
            </a:fld>
            <a:endParaRPr lang="en-US" altLang="en-US"/>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9" name="Title 7"/>
          <p:cNvSpPr txBox="1">
            <a:spLocks/>
          </p:cNvSpPr>
          <p:nvPr/>
        </p:nvSpPr>
        <p:spPr bwMode="auto">
          <a:xfrm>
            <a:off x="107505" y="33892"/>
            <a:ext cx="8885928" cy="395571"/>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ea typeface="ＭＳ Ｐゴシック" pitchFamily="-108" charset="-128"/>
              </a:rPr>
              <a:t>Affordable Housing </a:t>
            </a:r>
            <a:endParaRPr lang="en-US" sz="2400" b="1" cap="none" dirty="0">
              <a:ea typeface="ＭＳ Ｐゴシック" pitchFamily="-108"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208868008"/>
              </p:ext>
            </p:extLst>
          </p:nvPr>
        </p:nvGraphicFramePr>
        <p:xfrm>
          <a:off x="107505" y="429463"/>
          <a:ext cx="8885928" cy="5346882"/>
        </p:xfrm>
        <a:graphic>
          <a:graphicData uri="http://schemas.openxmlformats.org/drawingml/2006/table">
            <a:tbl>
              <a:tblPr firstRow="1" firstCol="1" bandRow="1"/>
              <a:tblGrid>
                <a:gridCol w="1253079">
                  <a:extLst>
                    <a:ext uri="{9D8B030D-6E8A-4147-A177-3AD203B41FA5}">
                      <a16:colId xmlns:a16="http://schemas.microsoft.com/office/drawing/2014/main" xmlns="" val="20000"/>
                    </a:ext>
                  </a:extLst>
                </a:gridCol>
                <a:gridCol w="184753">
                  <a:extLst>
                    <a:ext uri="{9D8B030D-6E8A-4147-A177-3AD203B41FA5}">
                      <a16:colId xmlns:a16="http://schemas.microsoft.com/office/drawing/2014/main" xmlns="" val="20003"/>
                    </a:ext>
                  </a:extLst>
                </a:gridCol>
                <a:gridCol w="1314776">
                  <a:extLst>
                    <a:ext uri="{9D8B030D-6E8A-4147-A177-3AD203B41FA5}">
                      <a16:colId xmlns:a16="http://schemas.microsoft.com/office/drawing/2014/main" xmlns="" val="20001"/>
                    </a:ext>
                  </a:extLst>
                </a:gridCol>
                <a:gridCol w="1884847">
                  <a:extLst>
                    <a:ext uri="{9D8B030D-6E8A-4147-A177-3AD203B41FA5}">
                      <a16:colId xmlns:a16="http://schemas.microsoft.com/office/drawing/2014/main" xmlns="" val="20002"/>
                    </a:ext>
                  </a:extLst>
                </a:gridCol>
                <a:gridCol w="1440160">
                  <a:extLst>
                    <a:ext uri="{9D8B030D-6E8A-4147-A177-3AD203B41FA5}">
                      <a16:colId xmlns:a16="http://schemas.microsoft.com/office/drawing/2014/main" xmlns="" val="20004"/>
                    </a:ext>
                  </a:extLst>
                </a:gridCol>
                <a:gridCol w="1440160">
                  <a:extLst>
                    <a:ext uri="{9D8B030D-6E8A-4147-A177-3AD203B41FA5}">
                      <a16:colId xmlns:a16="http://schemas.microsoft.com/office/drawing/2014/main" xmlns="" val="20005"/>
                    </a:ext>
                  </a:extLst>
                </a:gridCol>
                <a:gridCol w="1368153">
                  <a:extLst>
                    <a:ext uri="{9D8B030D-6E8A-4147-A177-3AD203B41FA5}">
                      <a16:colId xmlns:a16="http://schemas.microsoft.com/office/drawing/2014/main" xmlns="" val="20006"/>
                    </a:ext>
                  </a:extLst>
                </a:gridCol>
              </a:tblGrid>
              <a:tr h="693678">
                <a:tc gridSpan="2">
                  <a:txBody>
                    <a:bodyPr/>
                    <a:lstStyle/>
                    <a:p>
                      <a:pPr>
                        <a:lnSpc>
                          <a:spcPct val="115000"/>
                        </a:lnSpc>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a:txBody>
                    <a:bodyPr/>
                    <a:lstStyle/>
                    <a:p>
                      <a:pPr>
                        <a:lnSpc>
                          <a:spcPct val="115000"/>
                        </a:lnSpc>
                        <a:spcAft>
                          <a:spcPts val="0"/>
                        </a:spcAft>
                      </a:pPr>
                      <a:r>
                        <a:rPr lang="en-ZA" sz="1400" b="1">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 Quarter 3 Target as per APP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80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Quarter 1 Output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80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Quarter 2 Output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Quarter 3 Output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215129">
                <a:tc gridSpan="7">
                  <a:txBody>
                    <a:bodyPr/>
                    <a:lstStyle/>
                    <a:p>
                      <a:pPr>
                        <a:lnSpc>
                          <a:spcPct val="107000"/>
                        </a:lnSpc>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Chief Directorate: Transversal Programmes and Projects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004588">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Number of post 2014 title deeds registered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Progress  reported on 5 393 post-2014 title deeds registered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Progress  reported on 1 800 post-2014 title deeds registered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Progress  reported </a:t>
                      </a: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on</a:t>
                      </a:r>
                      <a:r>
                        <a:rPr lang="en-ZA" sz="1400" baseline="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0 </a:t>
                      </a:r>
                      <a:r>
                        <a:rPr lang="en-ZA" sz="1400" dirty="0">
                          <a:effectLst/>
                          <a:latin typeface="Arial" panose="020B0604020202020204" pitchFamily="34" charset="0"/>
                          <a:ea typeface="Times New Roman" panose="02020603050405020304" pitchFamily="18" charset="0"/>
                          <a:cs typeface="Times New Roman" panose="02020603050405020304" pitchFamily="18" charset="0"/>
                        </a:rPr>
                        <a:t>post-2014 title deeds registered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Progress  reported on </a:t>
                      </a: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0 </a:t>
                      </a:r>
                      <a:r>
                        <a:rPr lang="en-ZA" sz="1400" dirty="0">
                          <a:effectLst/>
                          <a:latin typeface="Arial" panose="020B0604020202020204" pitchFamily="34" charset="0"/>
                          <a:ea typeface="Times New Roman" panose="02020603050405020304" pitchFamily="18" charset="0"/>
                          <a:cs typeface="Times New Roman" panose="02020603050405020304" pitchFamily="18" charset="0"/>
                        </a:rPr>
                        <a:t>post-2014 title deeds registered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Progress  report on 0 post-2014 title deeds registered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1075644">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Number of pre 1994 title deeds registered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Progress  reported on </a:t>
                      </a:r>
                      <a:br>
                        <a:rPr lang="en-ZA" sz="1400">
                          <a:effectLst/>
                          <a:latin typeface="Arial" panose="020B0604020202020204" pitchFamily="34" charset="0"/>
                          <a:ea typeface="Times New Roman" panose="02020603050405020304" pitchFamily="18" charset="0"/>
                          <a:cs typeface="Times New Roman" panose="02020603050405020304" pitchFamily="18" charset="0"/>
                        </a:rPr>
                      </a:br>
                      <a:r>
                        <a:rPr lang="en-ZA" sz="1400">
                          <a:effectLst/>
                          <a:latin typeface="Arial" panose="020B0604020202020204" pitchFamily="34" charset="0"/>
                          <a:ea typeface="Times New Roman" panose="02020603050405020304" pitchFamily="18" charset="0"/>
                          <a:cs typeface="Times New Roman" panose="02020603050405020304" pitchFamily="18" charset="0"/>
                        </a:rPr>
                        <a:t>5 644 pre-1994 title deeds registered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nSpc>
                          <a:spcPct val="107000"/>
                        </a:lnSpc>
                        <a:spcAft>
                          <a:spcPts val="0"/>
                        </a:spcAft>
                      </a:pP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Progress  reported on </a:t>
                      </a:r>
                      <a:br>
                        <a:rPr lang="en-ZA" sz="1400" dirty="0">
                          <a:effectLst/>
                          <a:latin typeface="Arial" panose="020B0604020202020204" pitchFamily="34" charset="0"/>
                          <a:ea typeface="Times New Roman" panose="02020603050405020304" pitchFamily="18" charset="0"/>
                          <a:cs typeface="Times New Roman" panose="02020603050405020304" pitchFamily="18" charset="0"/>
                        </a:rPr>
                      </a:br>
                      <a:r>
                        <a:rPr lang="en-ZA" sz="1400" dirty="0">
                          <a:effectLst/>
                          <a:latin typeface="Arial" panose="020B0604020202020204" pitchFamily="34" charset="0"/>
                          <a:ea typeface="Times New Roman" panose="02020603050405020304" pitchFamily="18" charset="0"/>
                          <a:cs typeface="Times New Roman" panose="02020603050405020304" pitchFamily="18" charset="0"/>
                        </a:rPr>
                        <a:t>1 800 pre-1994 title deeds registered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Progress  reported on </a:t>
                      </a:r>
                      <a:br>
                        <a:rPr lang="en-ZA" sz="1400" dirty="0">
                          <a:effectLst/>
                          <a:latin typeface="Arial" panose="020B0604020202020204" pitchFamily="34" charset="0"/>
                          <a:ea typeface="Times New Roman" panose="02020603050405020304" pitchFamily="18" charset="0"/>
                          <a:cs typeface="Times New Roman" panose="02020603050405020304" pitchFamily="18" charset="0"/>
                        </a:rPr>
                      </a:b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0 </a:t>
                      </a:r>
                      <a:r>
                        <a:rPr lang="en-ZA" sz="1400" dirty="0">
                          <a:effectLst/>
                          <a:latin typeface="Arial" panose="020B0604020202020204" pitchFamily="34" charset="0"/>
                          <a:ea typeface="Times New Roman" panose="02020603050405020304" pitchFamily="18" charset="0"/>
                          <a:cs typeface="Times New Roman" panose="02020603050405020304" pitchFamily="18" charset="0"/>
                        </a:rPr>
                        <a:t>pre-1994 title deeds registered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Progress  reported on </a:t>
                      </a:r>
                      <a:br>
                        <a:rPr lang="en-ZA" sz="1400" dirty="0">
                          <a:effectLst/>
                          <a:latin typeface="Arial" panose="020B0604020202020204" pitchFamily="34" charset="0"/>
                          <a:ea typeface="Times New Roman" panose="02020603050405020304" pitchFamily="18" charset="0"/>
                          <a:cs typeface="Times New Roman" panose="02020603050405020304" pitchFamily="18" charset="0"/>
                        </a:rPr>
                      </a:b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0 </a:t>
                      </a:r>
                      <a:r>
                        <a:rPr lang="en-ZA" sz="1400" dirty="0">
                          <a:effectLst/>
                          <a:latin typeface="Arial" panose="020B0604020202020204" pitchFamily="34" charset="0"/>
                          <a:ea typeface="Times New Roman" panose="02020603050405020304" pitchFamily="18" charset="0"/>
                          <a:cs typeface="Times New Roman" panose="02020603050405020304" pitchFamily="18" charset="0"/>
                        </a:rPr>
                        <a:t>pre-1994 title deeds registered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Progress  report on </a:t>
                      </a: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0 </a:t>
                      </a:r>
                      <a:r>
                        <a:rPr lang="en-ZA" sz="1400" dirty="0">
                          <a:effectLst/>
                          <a:latin typeface="Arial" panose="020B0604020202020204" pitchFamily="34" charset="0"/>
                          <a:ea typeface="Times New Roman" panose="02020603050405020304" pitchFamily="18" charset="0"/>
                          <a:cs typeface="Times New Roman" panose="02020603050405020304" pitchFamily="18" charset="0"/>
                        </a:rPr>
                        <a:t>pre-1994 title deeds registered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1075644">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Number of post 1994 title deeds registered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Progress  reported on 20 758 post-1994 title deeds registered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nSpc>
                          <a:spcPct val="107000"/>
                        </a:lnSpc>
                        <a:spcAft>
                          <a:spcPts val="0"/>
                        </a:spcAft>
                      </a:pP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Progress  reported on 6 000  post-1994 title deeds registered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Progress  reported on </a:t>
                      </a: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0  </a:t>
                      </a:r>
                      <a:r>
                        <a:rPr lang="en-ZA" sz="1400" dirty="0">
                          <a:effectLst/>
                          <a:latin typeface="Arial" panose="020B0604020202020204" pitchFamily="34" charset="0"/>
                          <a:ea typeface="Times New Roman" panose="02020603050405020304" pitchFamily="18" charset="0"/>
                          <a:cs typeface="Times New Roman" panose="02020603050405020304" pitchFamily="18" charset="0"/>
                        </a:rPr>
                        <a:t>post-1994 title deeds registered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Progress  reported </a:t>
                      </a: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on</a:t>
                      </a:r>
                      <a:r>
                        <a:rPr lang="en-ZA" sz="1400" baseline="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0  </a:t>
                      </a:r>
                      <a:r>
                        <a:rPr lang="en-ZA" sz="1400" dirty="0">
                          <a:effectLst/>
                          <a:latin typeface="Arial" panose="020B0604020202020204" pitchFamily="34" charset="0"/>
                          <a:ea typeface="Times New Roman" panose="02020603050405020304" pitchFamily="18" charset="0"/>
                          <a:cs typeface="Times New Roman" panose="02020603050405020304" pitchFamily="18" charset="0"/>
                        </a:rPr>
                        <a:t>post-1994 title deeds registered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Progress  report on 0  post-1994 title deeds registered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r h="1095093">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Number of new title deeds registered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Progress  reported on 6 733 new title deeds registered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Progress  reported on 2 000 new title deeds registered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Progress  reported on 0 new title deeds registered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ZA" sz="1400" dirty="0" smtClean="0">
                          <a:effectLst/>
                          <a:latin typeface="Arial" panose="020B0604020202020204" pitchFamily="34" charset="0"/>
                          <a:ea typeface="Times New Roman" panose="02020603050405020304" pitchFamily="18" charset="0"/>
                          <a:cs typeface="Times New Roman" panose="02020603050405020304" pitchFamily="18" charset="0"/>
                        </a:rPr>
                        <a:t>Progress  reported on 0 new title deeds registered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Progress  reported on 0 new title deeds registered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59813922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9</a:t>
            </a:fld>
            <a:endParaRPr lang="en-US" altLang="en-US"/>
          </a:p>
        </p:txBody>
      </p:sp>
      <p:sp>
        <p:nvSpPr>
          <p:cNvPr id="5" name="Footer Placeholder 4"/>
          <p:cNvSpPr>
            <a:spLocks noGrp="1"/>
          </p:cNvSpPr>
          <p:nvPr>
            <p:ph type="ftr" sz="quarter" idx="11"/>
          </p:nvPr>
        </p:nvSpPr>
        <p:spPr>
          <a:xfrm>
            <a:off x="108639" y="5157192"/>
            <a:ext cx="8613086" cy="1514982"/>
          </a:xfrm>
        </p:spPr>
        <p:txBody>
          <a:bodyPr/>
          <a:lstStyle/>
          <a:p>
            <a:pPr algn="l">
              <a:defRPr/>
            </a:pPr>
            <a:r>
              <a:rPr lang="en-ZA" sz="1400" dirty="0" smtClean="0">
                <a:latin typeface="Arial" panose="020B0604020202020204" pitchFamily="34" charset="0"/>
                <a:ea typeface="Times New Roman" panose="02020603050405020304" pitchFamily="18" charset="0"/>
                <a:cs typeface="Times New Roman" panose="02020603050405020304" pitchFamily="18" charset="0"/>
              </a:rPr>
              <a:t>.</a:t>
            </a:r>
            <a:endParaRPr lang="en-US" sz="1400" dirty="0"/>
          </a:p>
          <a:p>
            <a:pPr algn="l">
              <a:defRPr/>
            </a:pPr>
            <a:r>
              <a:rPr lang="en-ZA" sz="1400" dirty="0">
                <a:latin typeface="Arial" panose="020B0604020202020204" pitchFamily="34" charset="0"/>
                <a:ea typeface="Times New Roman" panose="02020603050405020304" pitchFamily="18" charset="0"/>
                <a:cs typeface="Times New Roman" panose="02020603050405020304" pitchFamily="18" charset="0"/>
              </a:rPr>
              <a:t/>
            </a:r>
            <a:br>
              <a:rPr lang="en-ZA" sz="1400" dirty="0">
                <a:latin typeface="Arial" panose="020B0604020202020204" pitchFamily="34" charset="0"/>
                <a:ea typeface="Times New Roman" panose="02020603050405020304" pitchFamily="18" charset="0"/>
                <a:cs typeface="Times New Roman" panose="02020603050405020304" pitchFamily="18" charset="0"/>
              </a:rPr>
            </a:br>
            <a:endParaRPr lang="en-US" sz="1400" dirty="0" smtClean="0"/>
          </a:p>
          <a:p>
            <a:pPr algn="l">
              <a:defRPr/>
            </a:pPr>
            <a:endParaRPr lang="en-ZA" sz="1600" dirty="0" smtClean="0">
              <a:latin typeface="Arial" panose="020B0604020202020204" pitchFamily="34" charset="0"/>
              <a:ea typeface="Times New Roman" panose="02020603050405020304" pitchFamily="18" charset="0"/>
              <a:cs typeface="Times New Roman" panose="02020603050405020304" pitchFamily="18" charset="0"/>
            </a:endParaRPr>
          </a:p>
          <a:p>
            <a:pPr algn="l">
              <a:defRPr/>
            </a:pP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algn="l">
              <a:defRPr/>
            </a:pPr>
            <a:endParaRPr lang="en-US" sz="1600" dirty="0"/>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5/19/2022</a:t>
            </a:fld>
            <a:endParaRPr lang="en-US" altLang="en-US"/>
          </a:p>
        </p:txBody>
      </p:sp>
      <p:sp>
        <p:nvSpPr>
          <p:cNvPr id="9" name="Title 7"/>
          <p:cNvSpPr txBox="1">
            <a:spLocks/>
          </p:cNvSpPr>
          <p:nvPr/>
        </p:nvSpPr>
        <p:spPr bwMode="auto">
          <a:xfrm>
            <a:off x="169718" y="153109"/>
            <a:ext cx="8794770" cy="395571"/>
          </a:xfrm>
          <a:prstGeom prst="rect">
            <a:avLst/>
          </a:prstGeom>
          <a:solidFill>
            <a:srgbClr val="2163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cap="all" baseline="0">
                <a:solidFill>
                  <a:schemeClr val="bg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ctr">
              <a:defRPr/>
            </a:pPr>
            <a:r>
              <a:rPr lang="en-US" sz="2400" b="1" cap="none" dirty="0" smtClean="0">
                <a:ea typeface="ＭＳ Ｐゴシック" pitchFamily="-108" charset="-128"/>
              </a:rPr>
              <a:t>Affordable Housing </a:t>
            </a:r>
            <a:endParaRPr lang="en-US" sz="2400" b="1" cap="none" dirty="0">
              <a:ea typeface="ＭＳ Ｐゴシック" pitchFamily="-108"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554721992"/>
              </p:ext>
            </p:extLst>
          </p:nvPr>
        </p:nvGraphicFramePr>
        <p:xfrm>
          <a:off x="183364" y="548681"/>
          <a:ext cx="8781124" cy="5275102"/>
        </p:xfrm>
        <a:graphic>
          <a:graphicData uri="http://schemas.openxmlformats.org/drawingml/2006/table">
            <a:tbl>
              <a:tblPr firstRow="1" firstCol="1" bandRow="1"/>
              <a:tblGrid>
                <a:gridCol w="1344584">
                  <a:extLst>
                    <a:ext uri="{9D8B030D-6E8A-4147-A177-3AD203B41FA5}">
                      <a16:colId xmlns:a16="http://schemas.microsoft.com/office/drawing/2014/main" xmlns="" val="20000"/>
                    </a:ext>
                  </a:extLst>
                </a:gridCol>
                <a:gridCol w="1312737">
                  <a:extLst>
                    <a:ext uri="{9D8B030D-6E8A-4147-A177-3AD203B41FA5}">
                      <a16:colId xmlns:a16="http://schemas.microsoft.com/office/drawing/2014/main" xmlns="" val="20001"/>
                    </a:ext>
                  </a:extLst>
                </a:gridCol>
                <a:gridCol w="1422057">
                  <a:extLst>
                    <a:ext uri="{9D8B030D-6E8A-4147-A177-3AD203B41FA5}">
                      <a16:colId xmlns:a16="http://schemas.microsoft.com/office/drawing/2014/main" xmlns="" val="20002"/>
                    </a:ext>
                  </a:extLst>
                </a:gridCol>
                <a:gridCol w="1569258">
                  <a:extLst>
                    <a:ext uri="{9D8B030D-6E8A-4147-A177-3AD203B41FA5}">
                      <a16:colId xmlns:a16="http://schemas.microsoft.com/office/drawing/2014/main" xmlns="" val="20003"/>
                    </a:ext>
                  </a:extLst>
                </a:gridCol>
                <a:gridCol w="1424640">
                  <a:extLst>
                    <a:ext uri="{9D8B030D-6E8A-4147-A177-3AD203B41FA5}">
                      <a16:colId xmlns:a16="http://schemas.microsoft.com/office/drawing/2014/main" xmlns="" val="20004"/>
                    </a:ext>
                  </a:extLst>
                </a:gridCol>
                <a:gridCol w="1707848">
                  <a:extLst>
                    <a:ext uri="{9D8B030D-6E8A-4147-A177-3AD203B41FA5}">
                      <a16:colId xmlns:a16="http://schemas.microsoft.com/office/drawing/2014/main" xmlns="" val="20005"/>
                    </a:ext>
                  </a:extLst>
                </a:gridCol>
              </a:tblGrid>
              <a:tr h="588145">
                <a:tc>
                  <a:txBody>
                    <a:bodyPr/>
                    <a:lstStyle/>
                    <a:p>
                      <a:pP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Performance Indicators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15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2021/22 Annual Target as per APP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 Quarter 3 Target as per APP</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800"/>
                        </a:spcAft>
                      </a:pPr>
                      <a:r>
                        <a:rPr lang="en-ZA" sz="1200" b="1">
                          <a:effectLst/>
                          <a:latin typeface="Arial" panose="020B0604020202020204" pitchFamily="34" charset="0"/>
                          <a:ea typeface="Times New Roman" panose="02020603050405020304" pitchFamily="18" charset="0"/>
                          <a:cs typeface="Times New Roman" panose="02020603050405020304" pitchFamily="18" charset="0"/>
                        </a:rPr>
                        <a:t>Quarter 1 Output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80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Quarter 2 Output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Quarter 3 Output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178204">
                <a:tc gridSpan="5">
                  <a:txBody>
                    <a:bodyPr/>
                    <a:lstStyle/>
                    <a:p>
                      <a:pPr>
                        <a:lnSpc>
                          <a:spcPct val="107000"/>
                        </a:lnSpc>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Chief Directorate: Affordable Housing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07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1"/>
                  </a:ext>
                </a:extLst>
              </a:tr>
              <a:tr h="1295636">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Number of quarterly performance assessments on FLISP subsidies disbursed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4 quarterly performance assessments on FLISP subsidies disbursed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1 </a:t>
                      </a:r>
                      <a:r>
                        <a:rPr lang="en-ZA" sz="1200" smtClean="0">
                          <a:effectLst/>
                          <a:latin typeface="Arial" panose="020B0604020202020204" pitchFamily="34" charset="0"/>
                          <a:ea typeface="Times New Roman" panose="02020603050405020304" pitchFamily="18" charset="0"/>
                          <a:cs typeface="Times New Roman" panose="02020603050405020304" pitchFamily="18" charset="0"/>
                        </a:rPr>
                        <a:t>x 2</a:t>
                      </a:r>
                      <a:r>
                        <a:rPr lang="en-ZA" sz="1200" baseline="30000" smtClean="0">
                          <a:effectLst/>
                          <a:latin typeface="Arial" panose="020B0604020202020204" pitchFamily="34" charset="0"/>
                          <a:ea typeface="Times New Roman" panose="02020603050405020304" pitchFamily="18" charset="0"/>
                          <a:cs typeface="Times New Roman" panose="02020603050405020304" pitchFamily="18" charset="0"/>
                        </a:rPr>
                        <a:t>nd</a:t>
                      </a:r>
                      <a:r>
                        <a:rPr lang="en-ZA" sz="1200" smtClean="0">
                          <a:effectLst/>
                          <a:latin typeface="Arial" panose="020B0604020202020204" pitchFamily="34" charset="0"/>
                          <a:ea typeface="Times New Roman" panose="02020603050405020304" pitchFamily="18" charset="0"/>
                          <a:cs typeface="Times New Roman" panose="02020603050405020304" pitchFamily="18" charset="0"/>
                        </a:rPr>
                        <a:t> </a:t>
                      </a:r>
                      <a:r>
                        <a:rPr lang="en-ZA" sz="1200" dirty="0">
                          <a:effectLst/>
                          <a:latin typeface="Arial" panose="020B0604020202020204" pitchFamily="34" charset="0"/>
                          <a:ea typeface="Times New Roman" panose="02020603050405020304" pitchFamily="18" charset="0"/>
                          <a:cs typeface="Times New Roman" panose="02020603050405020304" pitchFamily="18" charset="0"/>
                        </a:rPr>
                        <a:t>quarter performance assessments on FLISP subsidies disbursed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200" smtClean="0">
                          <a:effectLst/>
                          <a:latin typeface="Arial" panose="020B0604020202020204" pitchFamily="34" charset="0"/>
                          <a:ea typeface="Times New Roman" panose="02020603050405020304" pitchFamily="18" charset="0"/>
                          <a:cs typeface="Times New Roman" panose="02020603050405020304" pitchFamily="18" charset="0"/>
                        </a:rPr>
                        <a:t>1 x</a:t>
                      </a:r>
                      <a:r>
                        <a:rPr lang="en-ZA" sz="1200" baseline="0" smtClean="0">
                          <a:effectLst/>
                          <a:latin typeface="Arial" panose="020B0604020202020204" pitchFamily="34" charset="0"/>
                          <a:ea typeface="Times New Roman" panose="02020603050405020304" pitchFamily="18" charset="0"/>
                          <a:cs typeface="Times New Roman" panose="02020603050405020304" pitchFamily="18" charset="0"/>
                        </a:rPr>
                        <a:t> 4</a:t>
                      </a:r>
                      <a:r>
                        <a:rPr lang="en-ZA" sz="1200" baseline="30000" smtClean="0">
                          <a:effectLst/>
                          <a:latin typeface="Arial" panose="020B0604020202020204" pitchFamily="34" charset="0"/>
                          <a:ea typeface="Times New Roman" panose="02020603050405020304" pitchFamily="18" charset="0"/>
                          <a:cs typeface="Times New Roman" panose="02020603050405020304" pitchFamily="18" charset="0"/>
                        </a:rPr>
                        <a:t>th</a:t>
                      </a:r>
                      <a:r>
                        <a:rPr lang="en-ZA" sz="1200" baseline="0" smtClean="0">
                          <a:effectLst/>
                          <a:latin typeface="Arial" panose="020B0604020202020204" pitchFamily="34" charset="0"/>
                          <a:ea typeface="Times New Roman" panose="02020603050405020304" pitchFamily="18" charset="0"/>
                          <a:cs typeface="Times New Roman" panose="02020603050405020304" pitchFamily="18" charset="0"/>
                        </a:rPr>
                        <a:t> </a:t>
                      </a:r>
                      <a:r>
                        <a:rPr lang="en-ZA" sz="1200" smtClean="0">
                          <a:effectLst/>
                          <a:latin typeface="Arial" panose="020B0604020202020204" pitchFamily="34" charset="0"/>
                          <a:ea typeface="Times New Roman" panose="02020603050405020304" pitchFamily="18" charset="0"/>
                          <a:cs typeface="Times New Roman" panose="02020603050405020304" pitchFamily="18" charset="0"/>
                        </a:rPr>
                        <a:t>quarter performance assessments on FLISP subsidies disbursed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smtClean="0">
                          <a:effectLst/>
                          <a:latin typeface="Arial" panose="020B0604020202020204" pitchFamily="34" charset="0"/>
                          <a:ea typeface="Times New Roman" panose="02020603050405020304" pitchFamily="18" charset="0"/>
                          <a:cs typeface="Times New Roman" panose="02020603050405020304" pitchFamily="18" charset="0"/>
                        </a:rPr>
                        <a:t>1 x</a:t>
                      </a:r>
                      <a:r>
                        <a:rPr lang="en-ZA" sz="1200" baseline="0" smtClean="0">
                          <a:effectLst/>
                          <a:latin typeface="Arial" panose="020B0604020202020204" pitchFamily="34" charset="0"/>
                          <a:ea typeface="Times New Roman" panose="02020603050405020304" pitchFamily="18" charset="0"/>
                          <a:cs typeface="Times New Roman" panose="02020603050405020304" pitchFamily="18" charset="0"/>
                        </a:rPr>
                        <a:t> 1</a:t>
                      </a:r>
                      <a:r>
                        <a:rPr lang="en-ZA" sz="1200" baseline="30000" smtClean="0">
                          <a:effectLst/>
                          <a:latin typeface="Arial" panose="020B0604020202020204" pitchFamily="34" charset="0"/>
                          <a:ea typeface="Times New Roman" panose="02020603050405020304" pitchFamily="18" charset="0"/>
                          <a:cs typeface="Times New Roman" panose="02020603050405020304" pitchFamily="18" charset="0"/>
                        </a:rPr>
                        <a:t>st</a:t>
                      </a:r>
                      <a:r>
                        <a:rPr lang="en-ZA" sz="1200" smtClean="0">
                          <a:effectLst/>
                          <a:latin typeface="Arial" panose="020B0604020202020204" pitchFamily="34" charset="0"/>
                          <a:ea typeface="Times New Roman" panose="02020603050405020304" pitchFamily="18" charset="0"/>
                          <a:cs typeface="Times New Roman" panose="02020603050405020304" pitchFamily="18" charset="0"/>
                        </a:rPr>
                        <a:t> quarter performance assessments on FLISP subsidies disbursed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smtClean="0">
                          <a:effectLst/>
                          <a:latin typeface="Arial" panose="020B0604020202020204" pitchFamily="34" charset="0"/>
                          <a:ea typeface="Times New Roman" panose="02020603050405020304" pitchFamily="18" charset="0"/>
                          <a:cs typeface="Times New Roman" panose="02020603050405020304" pitchFamily="18" charset="0"/>
                        </a:rPr>
                        <a:t>1 2nd quarter performance assessments on FLISP subsidies disbursed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22776">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Number of provinces supported to eradicate the title deed backlog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9 Provinces supported to eradicate the title deed backlog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9 Provinces supported to eradicate the title deed backlog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9 </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Provinces partially </a:t>
                      </a:r>
                      <a:r>
                        <a:rPr lang="en-ZA" sz="1200" dirty="0">
                          <a:effectLst/>
                          <a:latin typeface="Arial" panose="020B0604020202020204" pitchFamily="34" charset="0"/>
                          <a:ea typeface="Times New Roman" panose="02020603050405020304" pitchFamily="18" charset="0"/>
                          <a:cs typeface="Times New Roman" panose="02020603050405020304" pitchFamily="18" charset="0"/>
                        </a:rPr>
                        <a:t>supported to eradicate the title deed backlog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9 </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Provinces partially </a:t>
                      </a:r>
                      <a:r>
                        <a:rPr lang="en-ZA" sz="1200" dirty="0">
                          <a:effectLst/>
                          <a:latin typeface="Arial" panose="020B0604020202020204" pitchFamily="34" charset="0"/>
                          <a:ea typeface="Times New Roman" panose="02020603050405020304" pitchFamily="18" charset="0"/>
                          <a:cs typeface="Times New Roman" panose="02020603050405020304" pitchFamily="18" charset="0"/>
                        </a:rPr>
                        <a:t>supported to eradicate the title deed backlog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200" baseline="0" dirty="0" smtClean="0">
                          <a:effectLst/>
                          <a:latin typeface="Arial" panose="020B0604020202020204" pitchFamily="34" charset="0"/>
                          <a:ea typeface="Calibri" panose="020F0502020204030204" pitchFamily="34" charset="0"/>
                          <a:cs typeface="Times New Roman" panose="02020603050405020304" pitchFamily="18" charset="0"/>
                        </a:rPr>
                        <a:t>Provision of support  was inadequate since only one element of the TID was addressed.</a:t>
                      </a:r>
                      <a:endParaRPr lang="en-ZA"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736346">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Number of National Priority projects implemented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50 National Priority projects implemented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50 National Priority projects implemented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35 of 50 National Priority projects was partially implemented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35 of 50 National Priority projects was partially implemented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50 National Priority projects partially implemented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4"/>
                  </a:ext>
                </a:extLst>
              </a:tr>
              <a:tr h="1391460">
                <a:tc>
                  <a:txBody>
                    <a:bodyPr/>
                    <a:lstStyle/>
                    <a:p>
                      <a:pPr>
                        <a:lnSpc>
                          <a:spcPct val="107000"/>
                        </a:lnSpc>
                        <a:spcAft>
                          <a:spcPts val="0"/>
                        </a:spcAft>
                      </a:pPr>
                      <a:r>
                        <a:rPr lang="en-ZA" sz="1200">
                          <a:effectLst/>
                          <a:latin typeface="Arial" panose="020B0604020202020204" pitchFamily="34" charset="0"/>
                          <a:ea typeface="Times New Roman" panose="02020603050405020304" pitchFamily="18" charset="0"/>
                          <a:cs typeface="Times New Roman" panose="02020603050405020304" pitchFamily="18" charset="0"/>
                        </a:rPr>
                        <a:t>Programme for Revitalisation of distressed mining communities implemented in a number of provinces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Programme for Revitalisation of Distressed Mining Communities implemented in 6 provinces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Programme for Revitalisation of Distressed Mining Communities implemented in 6 provinces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Programme for Revitalisation of Distressed Mining Communities implemented in 6 provinces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Programme for Revitalisation of Distressed Mining Communities implemented in 6 provinces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Programme for Revitalisation of Distressed Mining </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Communities  </a:t>
                      </a:r>
                      <a:r>
                        <a:rPr lang="en-ZA" sz="1200" dirty="0">
                          <a:effectLst/>
                          <a:latin typeface="Arial" panose="020B0604020202020204" pitchFamily="34" charset="0"/>
                          <a:ea typeface="Times New Roman" panose="02020603050405020304" pitchFamily="18" charset="0"/>
                          <a:cs typeface="Times New Roman" panose="02020603050405020304" pitchFamily="18" charset="0"/>
                        </a:rPr>
                        <a:t>implemented in 6 provinces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97" marR="2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66121456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2019_GENERIC PRESENTATION">
  <a:themeElements>
    <a:clrScheme name="DHS">
      <a:dk1>
        <a:srgbClr val="000000"/>
      </a:dk1>
      <a:lt1>
        <a:srgbClr val="FFFFFF"/>
      </a:lt1>
      <a:dk2>
        <a:srgbClr val="00582B"/>
      </a:dk2>
      <a:lt2>
        <a:srgbClr val="EEECE1"/>
      </a:lt2>
      <a:accent1>
        <a:srgbClr val="4F81BD"/>
      </a:accent1>
      <a:accent2>
        <a:srgbClr val="C0504D"/>
      </a:accent2>
      <a:accent3>
        <a:srgbClr val="9BBB59"/>
      </a:accent3>
      <a:accent4>
        <a:srgbClr val="8064A2"/>
      </a:accent4>
      <a:accent5>
        <a:srgbClr val="4BACC6"/>
      </a:accent5>
      <a:accent6>
        <a:srgbClr val="EFA000"/>
      </a:accent6>
      <a:hlink>
        <a:srgbClr val="00582B"/>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DHS_GENERIC 2019 TEMPLATE2.potx [Read-Only] [Compatibility Mode]" id="{1284E35F-EDFF-418F-A1ED-711E014499D7}" vid="{1C578518-5CFF-4DA6-98F9-BD65D95A3F81}"/>
    </a:ext>
  </a:extLst>
</a:theme>
</file>

<file path=ppt/theme/theme2.xml><?xml version="1.0" encoding="utf-8"?>
<a:theme xmlns:a="http://schemas.openxmlformats.org/drawingml/2006/main" name="1_2019_GENERIC PRESENTATION">
  <a:themeElements>
    <a:clrScheme name="DHS">
      <a:dk1>
        <a:srgbClr val="000000"/>
      </a:dk1>
      <a:lt1>
        <a:srgbClr val="FFFFFF"/>
      </a:lt1>
      <a:dk2>
        <a:srgbClr val="00582B"/>
      </a:dk2>
      <a:lt2>
        <a:srgbClr val="EEECE1"/>
      </a:lt2>
      <a:accent1>
        <a:srgbClr val="4F81BD"/>
      </a:accent1>
      <a:accent2>
        <a:srgbClr val="C0504D"/>
      </a:accent2>
      <a:accent3>
        <a:srgbClr val="9BBB59"/>
      </a:accent3>
      <a:accent4>
        <a:srgbClr val="8064A2"/>
      </a:accent4>
      <a:accent5>
        <a:srgbClr val="4BACC6"/>
      </a:accent5>
      <a:accent6>
        <a:srgbClr val="EFA000"/>
      </a:accent6>
      <a:hlink>
        <a:srgbClr val="00582B"/>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DHS_GENERIC 2019 TEMPLATE2" id="{396FC376-5433-B14D-BA34-9231D790ED96}" vid="{AA9C3A99-0327-4449-B70B-2A3712119E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Annual Report Presentation</Template>
  <TotalTime>80</TotalTime>
  <Words>8944</Words>
  <Application>Microsoft Office PowerPoint</Application>
  <PresentationFormat>On-screen Show (4:3)</PresentationFormat>
  <Paragraphs>1754</Paragraphs>
  <Slides>49</Slides>
  <Notes>1</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2019_GENERIC PRESENTATION</vt:lpstr>
      <vt:lpstr>1_2019_GENERIC PRESENTATION</vt:lpstr>
      <vt:lpstr>NATIONAL DEPARTMENT OF HUMAN settlements  QUARTER 3 PERFORMANCE  </vt:lpstr>
      <vt:lpstr>Slide 2</vt:lpstr>
      <vt:lpstr>PERFORMANCE MEASUREMENT</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5. AN OVERVIEW OF FINANCIAL PERFORMANCE</vt:lpstr>
      <vt:lpstr>Departmental Expenditure 31 December 2021</vt:lpstr>
      <vt:lpstr>Operational Expenditure by Programme as at  31 December 2021</vt:lpstr>
      <vt:lpstr>Grants and Transfer Payments as at 31 December2021</vt:lpstr>
      <vt:lpstr>Human settlements grants performance as AT 31 December 2021</vt:lpstr>
      <vt:lpstr>Human Settlements Development Grant (HSDG) Expenditure Performance as at  31 December 2021</vt:lpstr>
      <vt:lpstr>Informal Settlements Upgrading Partnership Grant (ISUPG)- Provinces Expenditure Performance as at  31 December 2021</vt:lpstr>
      <vt:lpstr>DHS ISUPG INTERVENTIONS &amp; WAY FORWARD</vt:lpstr>
      <vt:lpstr>Provincial Emergency Housing Grant (PEHG) Expenditure Performance as at 31 December 2021</vt:lpstr>
      <vt:lpstr>Urban Settlements Development Grant (USDG) Expenditure as at 31 December 2021</vt:lpstr>
      <vt:lpstr>DHS USDG INTERVENTIONS AND WAY FORWARD</vt:lpstr>
      <vt:lpstr>Informal Settlements Upgrading Partnership Grant (ISUPG)- Metros Expenditure Performance as at  31 December 2021</vt:lpstr>
      <vt:lpstr>MUNICIPAL EMERGENCY HOUSING GRANT 2021/22</vt:lpstr>
      <vt:lpstr>Slide 48</vt:lpstr>
      <vt:lpstr>THANK YOU</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HUMAN SETTLEMENTS 2020/21 ANNUAL PERFORMANCE REPORT  PORTFOLIO COMMITTEE  AUGUST 2021 DIRECTOR-GENERAL: MR MS TSHANGANA</dc:title>
  <dc:creator>Phillip Mthombeni</dc:creator>
  <cp:lastModifiedBy>USER</cp:lastModifiedBy>
  <cp:revision>331</cp:revision>
  <dcterms:created xsi:type="dcterms:W3CDTF">2021-10-04T11:47:56Z</dcterms:created>
  <dcterms:modified xsi:type="dcterms:W3CDTF">2022-05-19T14:24:50Z</dcterms:modified>
</cp:coreProperties>
</file>