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40" d="100"/>
          <a:sy n="40" d="100"/>
        </p:scale>
        <p:origin x="-102" y="-7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9A3E7C7C-756D-419D-8204-0B68186D3B35}" type="datetimeFigureOut">
              <a:rPr lang="en-ZA" smtClean="0"/>
              <a:pPr/>
              <a:t>2022/05/18</a:t>
            </a:fld>
            <a:endParaRPr lang="en-ZA"/>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0301131B-D3B6-4373-AC1F-541D5CB4BD3D}" type="slidenum">
              <a:rPr lang="en-ZA" smtClean="0"/>
              <a:pPr/>
              <a:t>‹#›</a:t>
            </a:fld>
            <a:endParaRPr lang="en-ZA"/>
          </a:p>
        </p:txBody>
      </p:sp>
    </p:spTree>
    <p:extLst>
      <p:ext uri="{BB962C8B-B14F-4D97-AF65-F5344CB8AC3E}">
        <p14:creationId xmlns:p14="http://schemas.microsoft.com/office/powerpoint/2010/main" xmlns="" val="301815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47262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282185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40964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33930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115382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56347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190286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50350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44398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246237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BD2B59-CBFF-4596-ABCC-92F21256BD16}" type="datetimeFigureOut">
              <a:rPr lang="en-ZA" smtClean="0"/>
              <a:pPr/>
              <a:t>2022/05/18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2827550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D2B59-CBFF-4596-ABCC-92F21256BD16}" type="datetimeFigureOut">
              <a:rPr lang="en-ZA" smtClean="0"/>
              <a:pPr/>
              <a:t>2022/05/18</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38E97-CDD1-46A9-B38E-455F29911E8E}" type="slidenum">
              <a:rPr lang="en-ZA" smtClean="0"/>
              <a:pPr/>
              <a:t>‹#›</a:t>
            </a:fld>
            <a:endParaRPr lang="en-ZA"/>
          </a:p>
        </p:txBody>
      </p:sp>
    </p:spTree>
    <p:extLst>
      <p:ext uri="{BB962C8B-B14F-4D97-AF65-F5344CB8AC3E}">
        <p14:creationId xmlns:p14="http://schemas.microsoft.com/office/powerpoint/2010/main" xmlns="" val="2234436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8883"/>
            <a:ext cx="9144000" cy="3001080"/>
          </a:xfrm>
        </p:spPr>
        <p:txBody>
          <a:bodyPr>
            <a:normAutofit fontScale="90000"/>
          </a:bodyPr>
          <a:lstStyle/>
          <a:p>
            <a:r>
              <a:rPr lang="en-GB" b="1" dirty="0" smtClean="0"/>
              <a:t>Public Hearings on the Prevention and Combating of Hate Crimes and Hate Crimes Bill</a:t>
            </a:r>
            <a:endParaRPr lang="en-ZA" b="1" dirty="0"/>
          </a:p>
        </p:txBody>
      </p:sp>
      <p:sp>
        <p:nvSpPr>
          <p:cNvPr id="3" name="Subtitle 2"/>
          <p:cNvSpPr>
            <a:spLocks noGrp="1"/>
          </p:cNvSpPr>
          <p:nvPr>
            <p:ph type="subTitle" idx="1"/>
          </p:nvPr>
        </p:nvSpPr>
        <p:spPr>
          <a:xfrm>
            <a:off x="1524000" y="3602038"/>
            <a:ext cx="9144000" cy="1558359"/>
          </a:xfrm>
        </p:spPr>
        <p:txBody>
          <a:bodyPr>
            <a:normAutofit fontScale="92500"/>
          </a:bodyPr>
          <a:lstStyle/>
          <a:p>
            <a:r>
              <a:rPr lang="en-ZA" sz="4000" b="1" dirty="0" smtClean="0"/>
              <a:t>CoRMSA Oral Submission : 18</a:t>
            </a:r>
            <a:r>
              <a:rPr lang="en-ZA" sz="4000" b="1" baseline="30000" dirty="0" smtClean="0"/>
              <a:t>th</a:t>
            </a:r>
            <a:r>
              <a:rPr lang="en-ZA" sz="4000" b="1" dirty="0" smtClean="0"/>
              <a:t> May 2022.</a:t>
            </a:r>
          </a:p>
          <a:p>
            <a:r>
              <a:rPr lang="en-ZA" sz="4000" b="1" dirty="0" smtClean="0"/>
              <a:t>Thifulufheli Sinthumule – Executive Director </a:t>
            </a:r>
            <a:endParaRPr lang="en-ZA" sz="4000" b="1" dirty="0"/>
          </a:p>
        </p:txBody>
      </p:sp>
      <p:pic>
        <p:nvPicPr>
          <p:cNvPr id="4" name="Picture 3"/>
          <p:cNvPicPr>
            <a:picLocks noChangeAspect="1"/>
          </p:cNvPicPr>
          <p:nvPr/>
        </p:nvPicPr>
        <p:blipFill>
          <a:blip r:embed="rId2" cstate="print"/>
          <a:stretch>
            <a:fillRect/>
          </a:stretch>
        </p:blipFill>
        <p:spPr>
          <a:xfrm>
            <a:off x="3875026" y="5257800"/>
            <a:ext cx="4060288" cy="1487553"/>
          </a:xfrm>
          <a:prstGeom prst="rect">
            <a:avLst/>
          </a:prstGeom>
        </p:spPr>
      </p:pic>
    </p:spTree>
    <p:extLst>
      <p:ext uri="{BB962C8B-B14F-4D97-AF65-F5344CB8AC3E}">
        <p14:creationId xmlns:p14="http://schemas.microsoft.com/office/powerpoint/2010/main" xmlns="" val="59851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CoRMSA Submissions: </a:t>
            </a:r>
            <a:endParaRPr lang="en-ZA" dirty="0"/>
          </a:p>
        </p:txBody>
      </p:sp>
      <p:sp>
        <p:nvSpPr>
          <p:cNvPr id="3" name="Content Placeholder 2"/>
          <p:cNvSpPr>
            <a:spLocks noGrp="1"/>
          </p:cNvSpPr>
          <p:nvPr>
            <p:ph idx="1"/>
          </p:nvPr>
        </p:nvSpPr>
        <p:spPr/>
        <p:txBody>
          <a:bodyPr/>
          <a:lstStyle/>
          <a:p>
            <a:r>
              <a:rPr lang="en-GB" b="1" dirty="0" smtClean="0"/>
              <a:t>On section 9 (3) </a:t>
            </a:r>
            <a:r>
              <a:rPr lang="en-GB" dirty="0" smtClean="0"/>
              <a:t>which proposes that “judicial officers for purposes of presiding in court proceedings”. CoRMSA is against the view that the training should be for “Judicial Officers” only for the purposes of this Act. CoRMSA proposes that this training should be escalated to the Chapter 9 Institutions Decision Makers Officers and Public Prosecutors.</a:t>
            </a:r>
          </a:p>
          <a:p>
            <a:r>
              <a:rPr lang="en-GB" dirty="0" smtClean="0"/>
              <a:t>Still on </a:t>
            </a:r>
            <a:r>
              <a:rPr lang="en-GB" b="1" dirty="0" smtClean="0"/>
              <a:t>section 9 (3) </a:t>
            </a:r>
            <a:r>
              <a:rPr lang="en-GB" dirty="0" smtClean="0"/>
              <a:t>CoRMSA request the meaning of “</a:t>
            </a:r>
            <a:r>
              <a:rPr lang="en-GB" b="1" i="1" dirty="0" smtClean="0"/>
              <a:t>social context training”</a:t>
            </a:r>
            <a:r>
              <a:rPr lang="en-GB" dirty="0" smtClean="0"/>
              <a:t> be clarified or defined on Bill for the purposes of this Bill and its interpretation during implementation.</a:t>
            </a:r>
            <a:endParaRPr lang="en-ZA" dirty="0"/>
          </a:p>
        </p:txBody>
      </p:sp>
      <p:pic>
        <p:nvPicPr>
          <p:cNvPr id="4" name="Picture 3"/>
          <p:cNvPicPr>
            <a:picLocks noChangeAspect="1"/>
          </p:cNvPicPr>
          <p:nvPr/>
        </p:nvPicPr>
        <p:blipFill>
          <a:blip r:embed="rId2" cstate="print"/>
          <a:stretch>
            <a:fillRect/>
          </a:stretch>
        </p:blipFill>
        <p:spPr>
          <a:xfrm>
            <a:off x="8131712" y="0"/>
            <a:ext cx="4060288" cy="1487553"/>
          </a:xfrm>
          <a:prstGeom prst="rect">
            <a:avLst/>
          </a:prstGeom>
        </p:spPr>
      </p:pic>
    </p:spTree>
    <p:extLst>
      <p:ext uri="{BB962C8B-B14F-4D97-AF65-F5344CB8AC3E}">
        <p14:creationId xmlns:p14="http://schemas.microsoft.com/office/powerpoint/2010/main" xmlns="" val="253654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CoRMSA Submission: </a:t>
            </a:r>
            <a:endParaRPr lang="en-ZA" dirty="0"/>
          </a:p>
        </p:txBody>
      </p:sp>
      <p:sp>
        <p:nvSpPr>
          <p:cNvPr id="3" name="Content Placeholder 2"/>
          <p:cNvSpPr>
            <a:spLocks noGrp="1"/>
          </p:cNvSpPr>
          <p:nvPr>
            <p:ph idx="1"/>
          </p:nvPr>
        </p:nvSpPr>
        <p:spPr/>
        <p:txBody>
          <a:bodyPr/>
          <a:lstStyle/>
          <a:p>
            <a:r>
              <a:rPr lang="en-ZA" b="1" dirty="0">
                <a:solidFill>
                  <a:srgbClr val="000000"/>
                </a:solidFill>
                <a:latin typeface="Arial" panose="020B0604020202020204" pitchFamily="34" charset="0"/>
              </a:rPr>
              <a:t>Section 10. Regulations: </a:t>
            </a:r>
            <a:r>
              <a:rPr lang="en-GB" dirty="0" smtClean="0">
                <a:solidFill>
                  <a:srgbClr val="000000"/>
                </a:solidFill>
                <a:latin typeface="Arial" panose="020B0604020202020204" pitchFamily="34" charset="0"/>
              </a:rPr>
              <a:t>CoRMSA </a:t>
            </a:r>
            <a:r>
              <a:rPr lang="en-GB" dirty="0">
                <a:solidFill>
                  <a:srgbClr val="000000"/>
                </a:solidFill>
                <a:latin typeface="Arial" panose="020B0604020202020204" pitchFamily="34" charset="0"/>
              </a:rPr>
              <a:t>proposes the removal of </a:t>
            </a:r>
            <a:r>
              <a:rPr lang="en-GB" b="1" dirty="0">
                <a:solidFill>
                  <a:srgbClr val="000000"/>
                </a:solidFill>
                <a:latin typeface="Arial" panose="020B0604020202020204" pitchFamily="34" charset="0"/>
              </a:rPr>
              <a:t>“may” </a:t>
            </a:r>
            <a:r>
              <a:rPr lang="en-GB" dirty="0">
                <a:solidFill>
                  <a:srgbClr val="000000"/>
                </a:solidFill>
                <a:latin typeface="Arial" panose="020B0604020202020204" pitchFamily="34" charset="0"/>
              </a:rPr>
              <a:t>to stick on </a:t>
            </a:r>
            <a:r>
              <a:rPr lang="en-GB" b="1" dirty="0">
                <a:solidFill>
                  <a:srgbClr val="000000"/>
                </a:solidFill>
                <a:latin typeface="Arial" panose="020B0604020202020204" pitchFamily="34" charset="0"/>
              </a:rPr>
              <a:t>“must</a:t>
            </a:r>
            <a:r>
              <a:rPr lang="en-GB" dirty="0">
                <a:solidFill>
                  <a:srgbClr val="000000"/>
                </a:solidFill>
                <a:latin typeface="Arial" panose="020B0604020202020204" pitchFamily="34" charset="0"/>
              </a:rPr>
              <a:t>” for the section to read: The Cabinet members responsible for the administration of justice </a:t>
            </a:r>
            <a:r>
              <a:rPr lang="en-GB" b="1" dirty="0">
                <a:solidFill>
                  <a:srgbClr val="000000"/>
                </a:solidFill>
                <a:latin typeface="Arial" panose="020B0604020202020204" pitchFamily="34" charset="0"/>
              </a:rPr>
              <a:t>must, </a:t>
            </a:r>
            <a:r>
              <a:rPr lang="en-GB" dirty="0">
                <a:solidFill>
                  <a:srgbClr val="000000"/>
                </a:solidFill>
                <a:latin typeface="Arial" panose="020B0604020202020204" pitchFamily="34" charset="0"/>
              </a:rPr>
              <a:t>where applicable, make regulations regarding any matter which is required or permitted by this Act to be prescribed by regulation or any other matter which is necessary or expedient to prescribe in order to achieve the objectives of this Act. </a:t>
            </a:r>
            <a:endParaRPr lang="en-GB" dirty="0" smtClean="0">
              <a:solidFill>
                <a:srgbClr val="000000"/>
              </a:solidFill>
              <a:latin typeface="Arial" panose="020B0604020202020204" pitchFamily="34" charset="0"/>
            </a:endParaRPr>
          </a:p>
          <a:p>
            <a:pPr marL="0" indent="0">
              <a:buNone/>
            </a:pPr>
            <a:endParaRPr lang="en-ZA" dirty="0"/>
          </a:p>
        </p:txBody>
      </p:sp>
      <p:pic>
        <p:nvPicPr>
          <p:cNvPr id="4" name="Picture 3"/>
          <p:cNvPicPr>
            <a:picLocks noChangeAspect="1"/>
          </p:cNvPicPr>
          <p:nvPr/>
        </p:nvPicPr>
        <p:blipFill>
          <a:blip r:embed="rId2" cstate="print"/>
          <a:stretch>
            <a:fillRect/>
          </a:stretch>
        </p:blipFill>
        <p:spPr>
          <a:xfrm>
            <a:off x="8073314" y="77195"/>
            <a:ext cx="4060288" cy="1487553"/>
          </a:xfrm>
          <a:prstGeom prst="rect">
            <a:avLst/>
          </a:prstGeom>
        </p:spPr>
      </p:pic>
    </p:spTree>
    <p:extLst>
      <p:ext uri="{BB962C8B-B14F-4D97-AF65-F5344CB8AC3E}">
        <p14:creationId xmlns:p14="http://schemas.microsoft.com/office/powerpoint/2010/main" xmlns="" val="421820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r>
              <a:rPr lang="en-ZA" b="1" dirty="0" smtClean="0"/>
              <a:t>Thank You . </a:t>
            </a:r>
            <a:endParaRPr lang="en-ZA" b="1" dirty="0"/>
          </a:p>
        </p:txBody>
      </p:sp>
      <p:sp>
        <p:nvSpPr>
          <p:cNvPr id="3" name="Content Placeholder 2"/>
          <p:cNvSpPr>
            <a:spLocks noGrp="1"/>
          </p:cNvSpPr>
          <p:nvPr>
            <p:ph idx="1"/>
          </p:nvPr>
        </p:nvSpPr>
        <p:spPr/>
        <p:txBody>
          <a:bodyPr>
            <a:normAutofit fontScale="92500" lnSpcReduction="10000"/>
          </a:bodyPr>
          <a:lstStyle/>
          <a:p>
            <a:r>
              <a:rPr lang="en-GB" dirty="0" smtClean="0"/>
              <a:t>Consortium for Refugees and Migrants in South Africa (CoRMSA)</a:t>
            </a:r>
          </a:p>
          <a:p>
            <a:r>
              <a:rPr lang="en-GB" dirty="0" smtClean="0"/>
              <a:t>87 De Korte Street, Heerengracht Building</a:t>
            </a:r>
          </a:p>
          <a:p>
            <a:r>
              <a:rPr lang="en-GB" smtClean="0"/>
              <a:t>5</a:t>
            </a:r>
            <a:r>
              <a:rPr lang="en-GB" baseline="30000" smtClean="0"/>
              <a:t>th</a:t>
            </a:r>
            <a:r>
              <a:rPr lang="en-GB" smtClean="0"/>
              <a:t> </a:t>
            </a:r>
            <a:r>
              <a:rPr lang="en-GB" dirty="0" smtClean="0"/>
              <a:t>  floor, Office no 501, Braamfontein</a:t>
            </a:r>
          </a:p>
          <a:p>
            <a:r>
              <a:rPr lang="en-GB" dirty="0" smtClean="0"/>
              <a:t>Tel: +27 11 403 7560</a:t>
            </a:r>
          </a:p>
          <a:p>
            <a:r>
              <a:rPr lang="en-GB" dirty="0" smtClean="0"/>
              <a:t>Fax: +27 11 403 7559</a:t>
            </a:r>
          </a:p>
          <a:p>
            <a:r>
              <a:rPr lang="en-GB" dirty="0" smtClean="0"/>
              <a:t>Mobile: 084 870 3825</a:t>
            </a:r>
          </a:p>
          <a:p>
            <a:r>
              <a:rPr lang="en-GB" dirty="0" smtClean="0"/>
              <a:t>Email: thifulufheli@cormsa.org.za   </a:t>
            </a:r>
          </a:p>
          <a:p>
            <a:r>
              <a:rPr lang="en-GB" dirty="0" smtClean="0"/>
              <a:t>Website: www.cormsa.org.za </a:t>
            </a:r>
          </a:p>
          <a:p>
            <a:r>
              <a:rPr lang="en-GB" dirty="0" smtClean="0"/>
              <a:t>Promoting and Protecting the Human Rights of Asylum Seekers, Refugees and Migrants .</a:t>
            </a:r>
          </a:p>
          <a:p>
            <a:endParaRPr lang="en-GB" dirty="0" smtClean="0"/>
          </a:p>
        </p:txBody>
      </p:sp>
    </p:spTree>
    <p:extLst>
      <p:ext uri="{BB962C8B-B14F-4D97-AF65-F5344CB8AC3E}">
        <p14:creationId xmlns:p14="http://schemas.microsoft.com/office/powerpoint/2010/main" xmlns="" val="238203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Introduction: </a:t>
            </a:r>
            <a:endParaRPr lang="en-ZA" b="1" dirty="0"/>
          </a:p>
        </p:txBody>
      </p:sp>
      <p:sp>
        <p:nvSpPr>
          <p:cNvPr id="3" name="Content Placeholder 2"/>
          <p:cNvSpPr>
            <a:spLocks noGrp="1"/>
          </p:cNvSpPr>
          <p:nvPr>
            <p:ph idx="1"/>
          </p:nvPr>
        </p:nvSpPr>
        <p:spPr/>
        <p:txBody>
          <a:bodyPr>
            <a:normAutofit/>
          </a:bodyPr>
          <a:lstStyle/>
          <a:p>
            <a:r>
              <a:rPr lang="en-GB" sz="2400" dirty="0" smtClean="0"/>
              <a:t>The Consortium for Refugees and Migrants in South Africa (CoRMSA) is pleased to make this submission on the published SUBMISSION ON THE PREVENTION AND COMBATING OF HATE CRIME AND HATE SPEECH BILL.</a:t>
            </a:r>
          </a:p>
          <a:p>
            <a:r>
              <a:rPr lang="en-GB" sz="2400" dirty="0" smtClean="0"/>
              <a:t>CoRMSA is a national network of twenty-six (26) member organisations in good standing whose main objectives and mission are the promotion and protection of the human rights of asylum seekers, refugees and migrants in ways that promote the well-being of all in South Africa, the SADC region and globally. </a:t>
            </a:r>
          </a:p>
          <a:p>
            <a:r>
              <a:rPr lang="en-GB" sz="2400" dirty="0" smtClean="0"/>
              <a:t>The CoRMSA model is such that through our members and partners, collectively we cover work at local, provincial, national, sub-regional, regional and global levels to ensure that the daily challenges faced by non-nationals are addressed through policy and practices.</a:t>
            </a:r>
          </a:p>
          <a:p>
            <a:pPr marL="0" indent="0">
              <a:buNone/>
            </a:pPr>
            <a:endParaRPr lang="en-GB" sz="2400" dirty="0" smtClean="0"/>
          </a:p>
          <a:p>
            <a:endParaRPr lang="en-ZA" sz="2400" dirty="0"/>
          </a:p>
        </p:txBody>
      </p:sp>
      <p:pic>
        <p:nvPicPr>
          <p:cNvPr id="4" name="Picture 3"/>
          <p:cNvPicPr>
            <a:picLocks noChangeAspect="1"/>
          </p:cNvPicPr>
          <p:nvPr/>
        </p:nvPicPr>
        <p:blipFill>
          <a:blip r:embed="rId2" cstate="print"/>
          <a:stretch>
            <a:fillRect/>
          </a:stretch>
        </p:blipFill>
        <p:spPr>
          <a:xfrm>
            <a:off x="8065362" y="0"/>
            <a:ext cx="4060288" cy="1487553"/>
          </a:xfrm>
          <a:prstGeom prst="rect">
            <a:avLst/>
          </a:prstGeom>
        </p:spPr>
      </p:pic>
    </p:spTree>
    <p:extLst>
      <p:ext uri="{BB962C8B-B14F-4D97-AF65-F5344CB8AC3E}">
        <p14:creationId xmlns:p14="http://schemas.microsoft.com/office/powerpoint/2010/main" xmlns="" val="71045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CoRMSA makes the following submissions: </a:t>
            </a:r>
            <a:endParaRPr lang="en-ZA" b="1" dirty="0"/>
          </a:p>
        </p:txBody>
      </p:sp>
      <p:sp>
        <p:nvSpPr>
          <p:cNvPr id="3" name="Content Placeholder 2"/>
          <p:cNvSpPr>
            <a:spLocks noGrp="1"/>
          </p:cNvSpPr>
          <p:nvPr>
            <p:ph idx="1"/>
          </p:nvPr>
        </p:nvSpPr>
        <p:spPr/>
        <p:txBody>
          <a:bodyPr>
            <a:normAutofit fontScale="92500"/>
          </a:bodyPr>
          <a:lstStyle/>
          <a:p>
            <a:r>
              <a:rPr lang="en-GB" dirty="0" smtClean="0"/>
              <a:t>CoRMSA takes note that the Bill aims to give effect to the Republic’s obligations in terms of the Constitution and international human rights instruments concerning racism, racial discrimination, xenophobia and related intolerance, in accordance with international law obligations. Re: “prosecution of persons who commit those offences”</a:t>
            </a:r>
            <a:r>
              <a:rPr lang="en-ZA" dirty="0" smtClean="0"/>
              <a:t>.</a:t>
            </a:r>
          </a:p>
          <a:p>
            <a:r>
              <a:rPr lang="en-GB" dirty="0" smtClean="0"/>
              <a:t>CoRMSA is concerned that the Bill focuses more on criminalisation of offences, and is silent in outlining processes and procedures to the address of the root causes. </a:t>
            </a:r>
          </a:p>
          <a:p>
            <a:r>
              <a:rPr lang="en-GB" dirty="0">
                <a:solidFill>
                  <a:srgbClr val="000000"/>
                </a:solidFill>
                <a:latin typeface="Arial" panose="020B0604020202020204" pitchFamily="34" charset="0"/>
              </a:rPr>
              <a:t>If the Bill is adopted the into law without outlining the rehabilitation processes of those concerned, the Bill will present a problem to the </a:t>
            </a:r>
            <a:r>
              <a:rPr lang="en-GB" dirty="0" smtClean="0">
                <a:solidFill>
                  <a:srgbClr val="000000"/>
                </a:solidFill>
                <a:latin typeface="Arial" panose="020B0604020202020204" pitchFamily="34" charset="0"/>
              </a:rPr>
              <a:t>members of law enforcement agencies. </a:t>
            </a:r>
          </a:p>
          <a:p>
            <a:pPr marL="0" indent="0">
              <a:buNone/>
            </a:pPr>
            <a:endParaRPr lang="en-GB" dirty="0" smtClean="0"/>
          </a:p>
        </p:txBody>
      </p:sp>
      <p:pic>
        <p:nvPicPr>
          <p:cNvPr id="4" name="Picture 3"/>
          <p:cNvPicPr>
            <a:picLocks noChangeAspect="1"/>
          </p:cNvPicPr>
          <p:nvPr/>
        </p:nvPicPr>
        <p:blipFill>
          <a:blip r:embed="rId2" cstate="print"/>
          <a:stretch>
            <a:fillRect/>
          </a:stretch>
        </p:blipFill>
        <p:spPr>
          <a:xfrm>
            <a:off x="9867568" y="5871432"/>
            <a:ext cx="2242179" cy="880936"/>
          </a:xfrm>
          <a:prstGeom prst="rect">
            <a:avLst/>
          </a:prstGeom>
        </p:spPr>
      </p:pic>
    </p:spTree>
    <p:extLst>
      <p:ext uri="{BB962C8B-B14F-4D97-AF65-F5344CB8AC3E}">
        <p14:creationId xmlns:p14="http://schemas.microsoft.com/office/powerpoint/2010/main" xmlns="" val="390600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CoRMSA Submissions: </a:t>
            </a:r>
            <a:endParaRPr lang="en-ZA" b="1" dirty="0"/>
          </a:p>
        </p:txBody>
      </p:sp>
      <p:sp>
        <p:nvSpPr>
          <p:cNvPr id="3" name="Content Placeholder 2"/>
          <p:cNvSpPr>
            <a:spLocks noGrp="1"/>
          </p:cNvSpPr>
          <p:nvPr>
            <p:ph idx="1"/>
          </p:nvPr>
        </p:nvSpPr>
        <p:spPr/>
        <p:txBody>
          <a:bodyPr/>
          <a:lstStyle/>
          <a:p>
            <a:r>
              <a:rPr lang="en-GB" dirty="0" smtClean="0"/>
              <a:t>CoRMSA proposes that before passing the Bill into law, the government should outline and put place mechanisms that will address the causes of hate crimes and hate speech and rehabilitation processes of those concerned.</a:t>
            </a:r>
          </a:p>
          <a:p>
            <a:r>
              <a:rPr lang="en-GB" dirty="0" smtClean="0"/>
              <a:t>There is a need for legal regulations to guide behaviour change rather only focusing on criminalisation. However, the Bill should not stop at criminalising hate crimes and hate speech. But, it should take the important step of tasking the State (ostensibly government at all levels, as well as Chapter 9 institutions). </a:t>
            </a:r>
          </a:p>
          <a:p>
            <a:endParaRPr lang="en-ZA" dirty="0"/>
          </a:p>
        </p:txBody>
      </p:sp>
      <p:pic>
        <p:nvPicPr>
          <p:cNvPr id="5" name="Picture 4"/>
          <p:cNvPicPr>
            <a:picLocks noChangeAspect="1"/>
          </p:cNvPicPr>
          <p:nvPr/>
        </p:nvPicPr>
        <p:blipFill>
          <a:blip r:embed="rId2" cstate="print"/>
          <a:stretch>
            <a:fillRect/>
          </a:stretch>
        </p:blipFill>
        <p:spPr>
          <a:xfrm>
            <a:off x="8131712" y="0"/>
            <a:ext cx="4060288" cy="1487553"/>
          </a:xfrm>
          <a:prstGeom prst="rect">
            <a:avLst/>
          </a:prstGeom>
        </p:spPr>
      </p:pic>
    </p:spTree>
    <p:extLst>
      <p:ext uri="{BB962C8B-B14F-4D97-AF65-F5344CB8AC3E}">
        <p14:creationId xmlns:p14="http://schemas.microsoft.com/office/powerpoint/2010/main" xmlns="" val="81816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CoRMSA Submissions: </a:t>
            </a:r>
            <a:endParaRPr lang="en-ZA" b="1" dirty="0"/>
          </a:p>
        </p:txBody>
      </p:sp>
      <p:sp>
        <p:nvSpPr>
          <p:cNvPr id="3" name="Content Placeholder 2"/>
          <p:cNvSpPr>
            <a:spLocks noGrp="1"/>
          </p:cNvSpPr>
          <p:nvPr>
            <p:ph idx="1"/>
          </p:nvPr>
        </p:nvSpPr>
        <p:spPr/>
        <p:txBody>
          <a:bodyPr>
            <a:normAutofit lnSpcReduction="10000"/>
          </a:bodyPr>
          <a:lstStyle/>
          <a:p>
            <a:r>
              <a:rPr lang="en-GB" dirty="0" smtClean="0"/>
              <a:t>CoRMSA is satisfied that the Bill recognises section 9(1) of the South African Constitution that of everyone is equal before the law and has the right to equal protection and benefit of the law; and section 9(3) and (4).</a:t>
            </a:r>
          </a:p>
          <a:p>
            <a:r>
              <a:rPr lang="en-ZA" b="1" dirty="0">
                <a:solidFill>
                  <a:srgbClr val="000000"/>
                </a:solidFill>
              </a:rPr>
              <a:t>Section 1. Definitions: </a:t>
            </a:r>
            <a:r>
              <a:rPr lang="en-GB" dirty="0" smtClean="0">
                <a:solidFill>
                  <a:srgbClr val="000000"/>
                </a:solidFill>
              </a:rPr>
              <a:t>CoRMSA </a:t>
            </a:r>
            <a:r>
              <a:rPr lang="en-GB" dirty="0">
                <a:solidFill>
                  <a:srgbClr val="000000"/>
                </a:solidFill>
              </a:rPr>
              <a:t>proposes the inclusion of the “Asylum Seeker”, “Xenophobia”, Racial Discrimination” “Racism” a “Refugee” and Statelessness definitions as defined by the United Nation High Commission for </a:t>
            </a:r>
            <a:r>
              <a:rPr lang="en-GB" dirty="0" smtClean="0">
                <a:solidFill>
                  <a:srgbClr val="000000"/>
                </a:solidFill>
              </a:rPr>
              <a:t>Refugees.</a:t>
            </a:r>
          </a:p>
          <a:p>
            <a:r>
              <a:rPr lang="en-GB" b="1" dirty="0" smtClean="0"/>
              <a:t>Section 2. Objects of Act: </a:t>
            </a:r>
            <a:r>
              <a:rPr lang="en-GB" dirty="0" smtClean="0"/>
              <a:t>CoRMSA proposes the insertion of (h) “to provide for the promotion and addressing the roots causes and rehabilitation process”.</a:t>
            </a:r>
            <a:endParaRPr lang="en-ZA" dirty="0"/>
          </a:p>
        </p:txBody>
      </p:sp>
      <p:pic>
        <p:nvPicPr>
          <p:cNvPr id="4" name="Picture 3"/>
          <p:cNvPicPr>
            <a:picLocks noChangeAspect="1"/>
          </p:cNvPicPr>
          <p:nvPr/>
        </p:nvPicPr>
        <p:blipFill>
          <a:blip r:embed="rId2" cstate="print"/>
          <a:stretch>
            <a:fillRect/>
          </a:stretch>
        </p:blipFill>
        <p:spPr>
          <a:xfrm>
            <a:off x="8131712" y="0"/>
            <a:ext cx="4060288" cy="1487553"/>
          </a:xfrm>
          <a:prstGeom prst="rect">
            <a:avLst/>
          </a:prstGeom>
        </p:spPr>
      </p:pic>
    </p:spTree>
    <p:extLst>
      <p:ext uri="{BB962C8B-B14F-4D97-AF65-F5344CB8AC3E}">
        <p14:creationId xmlns:p14="http://schemas.microsoft.com/office/powerpoint/2010/main" xmlns="" val="308016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CoRMSA Submissions: </a:t>
            </a:r>
            <a:endParaRPr lang="en-ZA" dirty="0"/>
          </a:p>
        </p:txBody>
      </p:sp>
      <p:sp>
        <p:nvSpPr>
          <p:cNvPr id="3" name="Content Placeholder 2"/>
          <p:cNvSpPr>
            <a:spLocks noGrp="1"/>
          </p:cNvSpPr>
          <p:nvPr>
            <p:ph idx="1"/>
          </p:nvPr>
        </p:nvSpPr>
        <p:spPr/>
        <p:txBody>
          <a:bodyPr>
            <a:normAutofit lnSpcReduction="10000"/>
          </a:bodyPr>
          <a:lstStyle/>
          <a:p>
            <a:r>
              <a:rPr lang="en-GB" b="1" dirty="0" smtClean="0"/>
              <a:t>Section 3 (1). </a:t>
            </a:r>
            <a:r>
              <a:rPr lang="en-GB" dirty="0" smtClean="0"/>
              <a:t>Offence of Hate Crimes: On (k) CoRMSA proposes the insertion of “asylum seekers and statelessness” as group of people that exist and live in the republic. Leaving them out as group or people will subject them to further hate crimes as they are not recognised by the Bill. </a:t>
            </a:r>
            <a:r>
              <a:rPr lang="en-GB" b="1" dirty="0" smtClean="0"/>
              <a:t>Also on Section 4 (1). Offence of Hate Speech:</a:t>
            </a:r>
          </a:p>
          <a:p>
            <a:r>
              <a:rPr lang="en-GB" b="1" dirty="0"/>
              <a:t>Section 4 (1) (b</a:t>
            </a:r>
            <a:r>
              <a:rPr lang="en-GB" b="1" dirty="0" smtClean="0"/>
              <a:t>) . </a:t>
            </a:r>
            <a:r>
              <a:rPr lang="en-GB" dirty="0"/>
              <a:t>CoRMSA proposes the insertion of the word </a:t>
            </a:r>
            <a:r>
              <a:rPr lang="en-GB" b="1" dirty="0"/>
              <a:t>“unintentionally</a:t>
            </a:r>
            <a:r>
              <a:rPr lang="en-GB" dirty="0"/>
              <a:t>” in this section to read </a:t>
            </a:r>
            <a:r>
              <a:rPr lang="en-GB" dirty="0" smtClean="0"/>
              <a:t>- Any </a:t>
            </a:r>
            <a:r>
              <a:rPr lang="en-GB" dirty="0"/>
              <a:t>person who “unintentionally “or intentionally distributes or makes available an electronic communication which that person knows constitutes hate speech as contemplated in paragraph </a:t>
            </a:r>
            <a:r>
              <a:rPr lang="en-GB" i="1" dirty="0"/>
              <a:t>(a)</a:t>
            </a:r>
            <a:r>
              <a:rPr lang="en-GB" dirty="0"/>
              <a:t>, through an electronic communications system which </a:t>
            </a:r>
            <a:r>
              <a:rPr lang="en-GB" dirty="0" smtClean="0"/>
              <a:t>is-. </a:t>
            </a:r>
            <a:r>
              <a:rPr lang="en-GB" b="1" dirty="0" smtClean="0"/>
              <a:t>Also 4 (1) (c) as well. </a:t>
            </a:r>
          </a:p>
          <a:p>
            <a:endParaRPr lang="en-ZA" dirty="0"/>
          </a:p>
        </p:txBody>
      </p:sp>
      <p:pic>
        <p:nvPicPr>
          <p:cNvPr id="4" name="Picture 3"/>
          <p:cNvPicPr>
            <a:picLocks noChangeAspect="1"/>
          </p:cNvPicPr>
          <p:nvPr/>
        </p:nvPicPr>
        <p:blipFill>
          <a:blip r:embed="rId2" cstate="print"/>
          <a:stretch>
            <a:fillRect/>
          </a:stretch>
        </p:blipFill>
        <p:spPr>
          <a:xfrm>
            <a:off x="8131712" y="0"/>
            <a:ext cx="4060288" cy="1487553"/>
          </a:xfrm>
          <a:prstGeom prst="rect">
            <a:avLst/>
          </a:prstGeom>
        </p:spPr>
      </p:pic>
    </p:spTree>
    <p:extLst>
      <p:ext uri="{BB962C8B-B14F-4D97-AF65-F5344CB8AC3E}">
        <p14:creationId xmlns:p14="http://schemas.microsoft.com/office/powerpoint/2010/main" xmlns="" val="289086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CoRMSA Submissions: </a:t>
            </a:r>
            <a:endParaRPr lang="en-ZA" b="1" dirty="0"/>
          </a:p>
        </p:txBody>
      </p:sp>
      <p:sp>
        <p:nvSpPr>
          <p:cNvPr id="3" name="Content Placeholder 2"/>
          <p:cNvSpPr>
            <a:spLocks noGrp="1"/>
          </p:cNvSpPr>
          <p:nvPr>
            <p:ph idx="1"/>
          </p:nvPr>
        </p:nvSpPr>
        <p:spPr/>
        <p:txBody>
          <a:bodyPr/>
          <a:lstStyle/>
          <a:p>
            <a:r>
              <a:rPr lang="en-GB" b="1" dirty="0" smtClean="0"/>
              <a:t>Section 4 (2) (a) </a:t>
            </a:r>
            <a:r>
              <a:rPr lang="en-GB" dirty="0" smtClean="0"/>
              <a:t>CoRMSA proposes that this subsection be rephrased to limit and caution Politicians not to use this section for their electioneering and luring supporters. </a:t>
            </a:r>
          </a:p>
          <a:p>
            <a:r>
              <a:rPr lang="en-ZA" b="1" dirty="0" smtClean="0">
                <a:solidFill>
                  <a:srgbClr val="000000"/>
                </a:solidFill>
                <a:latin typeface="Arial" panose="020B0604020202020204" pitchFamily="34" charset="0"/>
              </a:rPr>
              <a:t>Section 5 (1) Victim impact statement: </a:t>
            </a:r>
            <a:r>
              <a:rPr lang="en-GB" dirty="0" smtClean="0">
                <a:solidFill>
                  <a:srgbClr val="000000"/>
                </a:solidFill>
                <a:latin typeface="Arial" panose="020B0604020202020204" pitchFamily="34" charset="0"/>
              </a:rPr>
              <a:t>CoRMSA makes a submission of the word </a:t>
            </a:r>
            <a:r>
              <a:rPr lang="en-GB" b="1" dirty="0" smtClean="0">
                <a:solidFill>
                  <a:srgbClr val="000000"/>
                </a:solidFill>
                <a:latin typeface="Arial" panose="020B0604020202020204" pitchFamily="34" charset="0"/>
              </a:rPr>
              <a:t>“testimony” </a:t>
            </a:r>
            <a:r>
              <a:rPr lang="en-GB" dirty="0" smtClean="0">
                <a:solidFill>
                  <a:srgbClr val="000000"/>
                </a:solidFill>
                <a:latin typeface="Arial" panose="020B0604020202020204" pitchFamily="34" charset="0"/>
              </a:rPr>
              <a:t>to be included on the section to read “For purposes of this section, a </a:t>
            </a:r>
            <a:r>
              <a:rPr lang="en-GB" dirty="0">
                <a:solidFill>
                  <a:srgbClr val="000000"/>
                </a:solidFill>
                <a:latin typeface="Arial" panose="020B0604020202020204" pitchFamily="34" charset="0"/>
              </a:rPr>
              <a:t>victim impact statement means a sworn statement or affirmation or </a:t>
            </a:r>
            <a:r>
              <a:rPr lang="en-GB" b="1" dirty="0">
                <a:solidFill>
                  <a:srgbClr val="000000"/>
                </a:solidFill>
                <a:latin typeface="Arial" panose="020B0604020202020204" pitchFamily="34" charset="0"/>
              </a:rPr>
              <a:t>“testimony</a:t>
            </a:r>
            <a:r>
              <a:rPr lang="en-GB" dirty="0">
                <a:solidFill>
                  <a:srgbClr val="000000"/>
                </a:solidFill>
                <a:latin typeface="Arial" panose="020B0604020202020204" pitchFamily="34" charset="0"/>
              </a:rPr>
              <a:t>” </a:t>
            </a:r>
            <a:r>
              <a:rPr lang="en-GB" dirty="0" smtClean="0">
                <a:solidFill>
                  <a:srgbClr val="000000"/>
                </a:solidFill>
                <a:latin typeface="Arial" panose="020B0604020202020204" pitchFamily="34" charset="0"/>
              </a:rPr>
              <a:t>…..</a:t>
            </a:r>
          </a:p>
          <a:p>
            <a:pPr marL="0" indent="0">
              <a:buNone/>
            </a:pPr>
            <a:endParaRPr lang="en-ZA" b="1" dirty="0"/>
          </a:p>
        </p:txBody>
      </p:sp>
      <p:pic>
        <p:nvPicPr>
          <p:cNvPr id="4" name="Picture 3"/>
          <p:cNvPicPr>
            <a:picLocks noChangeAspect="1"/>
          </p:cNvPicPr>
          <p:nvPr/>
        </p:nvPicPr>
        <p:blipFill>
          <a:blip r:embed="rId2" cstate="print"/>
          <a:stretch>
            <a:fillRect/>
          </a:stretch>
        </p:blipFill>
        <p:spPr>
          <a:xfrm>
            <a:off x="8009703" y="101050"/>
            <a:ext cx="4060288" cy="1487553"/>
          </a:xfrm>
          <a:prstGeom prst="rect">
            <a:avLst/>
          </a:prstGeom>
        </p:spPr>
      </p:pic>
    </p:spTree>
    <p:extLst>
      <p:ext uri="{BB962C8B-B14F-4D97-AF65-F5344CB8AC3E}">
        <p14:creationId xmlns:p14="http://schemas.microsoft.com/office/powerpoint/2010/main" xmlns="" val="2222172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CoRMSA Submissions: </a:t>
            </a:r>
            <a:endParaRPr lang="en-ZA" dirty="0"/>
          </a:p>
        </p:txBody>
      </p:sp>
      <p:sp>
        <p:nvSpPr>
          <p:cNvPr id="3" name="Content Placeholder 2"/>
          <p:cNvSpPr>
            <a:spLocks noGrp="1"/>
          </p:cNvSpPr>
          <p:nvPr>
            <p:ph idx="1"/>
          </p:nvPr>
        </p:nvSpPr>
        <p:spPr/>
        <p:txBody>
          <a:bodyPr/>
          <a:lstStyle/>
          <a:p>
            <a:r>
              <a:rPr lang="en-GB" b="1" dirty="0">
                <a:solidFill>
                  <a:srgbClr val="000000"/>
                </a:solidFill>
                <a:latin typeface="Arial" panose="020B0604020202020204" pitchFamily="34" charset="0"/>
              </a:rPr>
              <a:t>Section 6. Penalties and orders: </a:t>
            </a:r>
            <a:r>
              <a:rPr lang="en-GB" dirty="0"/>
              <a:t>CoRMSA is concerned about the lack of clarification on which Law this Bill is trying to support or amend. For example, two laws are spelled out as Criminal Procedure’s Act and only one section (276) is quoted and section 51 of the Criminal Law Amendment Act of 1997. </a:t>
            </a:r>
            <a:endParaRPr lang="en-GB" dirty="0" smtClean="0"/>
          </a:p>
          <a:p>
            <a:r>
              <a:rPr lang="en-GB" dirty="0">
                <a:solidFill>
                  <a:srgbClr val="000000"/>
                </a:solidFill>
                <a:latin typeface="Arial" panose="020B0604020202020204" pitchFamily="34" charset="0"/>
              </a:rPr>
              <a:t>There is further confusion that the Bill on section 6 (a) indicates that “the court sentencing the person considers appropriate and which is within that court’s penal jurisdiction”. This statement still leaves it open for sentencing court to decide on which Law to use in sentencing the </a:t>
            </a:r>
            <a:r>
              <a:rPr lang="en-GB" dirty="0" smtClean="0">
                <a:solidFill>
                  <a:srgbClr val="000000"/>
                </a:solidFill>
                <a:latin typeface="Arial" panose="020B0604020202020204" pitchFamily="34" charset="0"/>
              </a:rPr>
              <a:t>perpetrator. </a:t>
            </a:r>
            <a:endParaRPr lang="en-ZA" dirty="0"/>
          </a:p>
        </p:txBody>
      </p:sp>
      <p:pic>
        <p:nvPicPr>
          <p:cNvPr id="4" name="Picture 3"/>
          <p:cNvPicPr>
            <a:picLocks noChangeAspect="1"/>
          </p:cNvPicPr>
          <p:nvPr/>
        </p:nvPicPr>
        <p:blipFill>
          <a:blip r:embed="rId2" cstate="print"/>
          <a:stretch>
            <a:fillRect/>
          </a:stretch>
        </p:blipFill>
        <p:spPr>
          <a:xfrm>
            <a:off x="8065363" y="69244"/>
            <a:ext cx="4060288" cy="1487553"/>
          </a:xfrm>
          <a:prstGeom prst="rect">
            <a:avLst/>
          </a:prstGeom>
        </p:spPr>
      </p:pic>
    </p:spTree>
    <p:extLst>
      <p:ext uri="{BB962C8B-B14F-4D97-AF65-F5344CB8AC3E}">
        <p14:creationId xmlns:p14="http://schemas.microsoft.com/office/powerpoint/2010/main" xmlns="" val="289547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CoRMSA Submissions: </a:t>
            </a:r>
            <a:endParaRPr lang="en-ZA" dirty="0"/>
          </a:p>
        </p:txBody>
      </p:sp>
      <p:sp>
        <p:nvSpPr>
          <p:cNvPr id="3" name="Content Placeholder 2"/>
          <p:cNvSpPr>
            <a:spLocks noGrp="1"/>
          </p:cNvSpPr>
          <p:nvPr>
            <p:ph idx="1"/>
          </p:nvPr>
        </p:nvSpPr>
        <p:spPr/>
        <p:txBody>
          <a:bodyPr>
            <a:normAutofit lnSpcReduction="10000"/>
          </a:bodyPr>
          <a:lstStyle/>
          <a:p>
            <a:r>
              <a:rPr lang="en-ZA" b="1" dirty="0">
                <a:solidFill>
                  <a:srgbClr val="000000"/>
                </a:solidFill>
              </a:rPr>
              <a:t>Section 7. Directives: </a:t>
            </a:r>
            <a:r>
              <a:rPr lang="en-GB" dirty="0" smtClean="0">
                <a:solidFill>
                  <a:srgbClr val="000000"/>
                </a:solidFill>
              </a:rPr>
              <a:t>CoRMSA </a:t>
            </a:r>
            <a:r>
              <a:rPr lang="en-GB" dirty="0">
                <a:solidFill>
                  <a:srgbClr val="000000"/>
                </a:solidFill>
              </a:rPr>
              <a:t>welcomes this proposed section and proposes that the duration of expecting the Directives should be between 8 to 12 weeks (60 to 90 days) reasonable so. </a:t>
            </a:r>
            <a:endParaRPr lang="en-GB" dirty="0" smtClean="0">
              <a:solidFill>
                <a:srgbClr val="000000"/>
              </a:solidFill>
            </a:endParaRPr>
          </a:p>
          <a:p>
            <a:r>
              <a:rPr lang="en-GB" b="1" dirty="0" smtClean="0"/>
              <a:t>Section 9. </a:t>
            </a:r>
            <a:r>
              <a:rPr lang="en-GB" dirty="0" smtClean="0"/>
              <a:t>Prevention of hate crimes and hate speech:  It is difficult for CoRMSA to accept this section and its subsections on a number of issues of concerns contained on this section.</a:t>
            </a:r>
          </a:p>
          <a:p>
            <a:r>
              <a:rPr lang="en-GB" b="1" dirty="0" smtClean="0"/>
              <a:t>For example: </a:t>
            </a:r>
            <a:r>
              <a:rPr lang="en-ZA" sz="3200" b="1" i="0" u="none" strike="noStrike" baseline="0" dirty="0" smtClean="0">
                <a:solidFill>
                  <a:srgbClr val="000000"/>
                </a:solidFill>
              </a:rPr>
              <a:t>Subsection (1):</a:t>
            </a:r>
            <a:r>
              <a:rPr lang="en-ZA" sz="3200" b="1" i="0" u="none" strike="noStrike" dirty="0" smtClean="0">
                <a:solidFill>
                  <a:srgbClr val="000000"/>
                </a:solidFill>
              </a:rPr>
              <a:t> </a:t>
            </a:r>
            <a:r>
              <a:rPr lang="en-GB" dirty="0" smtClean="0">
                <a:solidFill>
                  <a:srgbClr val="000000"/>
                </a:solidFill>
              </a:rPr>
              <a:t>This </a:t>
            </a:r>
            <a:r>
              <a:rPr lang="en-GB" dirty="0">
                <a:solidFill>
                  <a:srgbClr val="000000"/>
                </a:solidFill>
              </a:rPr>
              <a:t>section generalises the “State” as responsible and therefore fails to indicate specifically on which level of the “State” will intervene or what Ministry. </a:t>
            </a:r>
            <a:r>
              <a:rPr lang="en-GB" dirty="0" smtClean="0"/>
              <a:t> </a:t>
            </a:r>
          </a:p>
          <a:p>
            <a:r>
              <a:rPr lang="en-GB" dirty="0" smtClean="0"/>
              <a:t>Also our submission on </a:t>
            </a:r>
            <a:r>
              <a:rPr lang="en-ZA" dirty="0">
                <a:solidFill>
                  <a:srgbClr val="000000"/>
                </a:solidFill>
                <a:latin typeface="Arial" panose="020B0604020202020204" pitchFamily="34" charset="0"/>
              </a:rPr>
              <a:t>Sub-section (2) (1</a:t>
            </a:r>
            <a:r>
              <a:rPr lang="en-ZA" dirty="0" smtClean="0">
                <a:solidFill>
                  <a:srgbClr val="000000"/>
                </a:solidFill>
                <a:latin typeface="Arial" panose="020B0604020202020204" pitchFamily="34" charset="0"/>
              </a:rPr>
              <a:t>) and </a:t>
            </a:r>
            <a:endParaRPr lang="en-ZA" dirty="0"/>
          </a:p>
        </p:txBody>
      </p:sp>
      <p:pic>
        <p:nvPicPr>
          <p:cNvPr id="4" name="Picture 3"/>
          <p:cNvPicPr>
            <a:picLocks noChangeAspect="1"/>
          </p:cNvPicPr>
          <p:nvPr/>
        </p:nvPicPr>
        <p:blipFill>
          <a:blip r:embed="rId2" cstate="print"/>
          <a:stretch>
            <a:fillRect/>
          </a:stretch>
        </p:blipFill>
        <p:spPr>
          <a:xfrm>
            <a:off x="8073314" y="0"/>
            <a:ext cx="4060288" cy="1487553"/>
          </a:xfrm>
          <a:prstGeom prst="rect">
            <a:avLst/>
          </a:prstGeom>
        </p:spPr>
      </p:pic>
    </p:spTree>
    <p:extLst>
      <p:ext uri="{BB962C8B-B14F-4D97-AF65-F5344CB8AC3E}">
        <p14:creationId xmlns:p14="http://schemas.microsoft.com/office/powerpoint/2010/main" xmlns="" val="3981982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1169</Words>
  <Application>Microsoft Office PowerPoint</Application>
  <PresentationFormat>Custom</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Public Hearings on the Prevention and Combating of Hate Crimes and Hate Crimes Bill</vt:lpstr>
      <vt:lpstr>Introduction: </vt:lpstr>
      <vt:lpstr>CoRMSA makes the following submissions: </vt:lpstr>
      <vt:lpstr>CoRMSA Submissions: </vt:lpstr>
      <vt:lpstr>CoRMSA Submissions: </vt:lpstr>
      <vt:lpstr>CoRMSA Submissions: </vt:lpstr>
      <vt:lpstr>CoRMSA Submissions: </vt:lpstr>
      <vt:lpstr>CoRMSA Submissions: </vt:lpstr>
      <vt:lpstr>CoRMSA Submissions: </vt:lpstr>
      <vt:lpstr>CoRMSA Submissions: </vt:lpstr>
      <vt:lpstr>CoRMSA Submission: </vt:lpstr>
      <vt:lpstr>    Thank You .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Hearings on the Prevention and Combating of Hate Crimes and Hate Crimes Bill</dc:title>
  <dc:creator>CORMSA</dc:creator>
  <cp:lastModifiedBy>Monique</cp:lastModifiedBy>
  <cp:revision>14</cp:revision>
  <cp:lastPrinted>2022-05-18T05:59:46Z</cp:lastPrinted>
  <dcterms:created xsi:type="dcterms:W3CDTF">2022-05-17T09:35:58Z</dcterms:created>
  <dcterms:modified xsi:type="dcterms:W3CDTF">2022-05-18T07:37:37Z</dcterms:modified>
</cp:coreProperties>
</file>