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4" r:id="rId2"/>
    <p:sldId id="257" r:id="rId3"/>
    <p:sldId id="337" r:id="rId4"/>
    <p:sldId id="491" r:id="rId5"/>
    <p:sldId id="425" r:id="rId6"/>
    <p:sldId id="422" r:id="rId7"/>
    <p:sldId id="419" r:id="rId8"/>
    <p:sldId id="420" r:id="rId9"/>
    <p:sldId id="310" r:id="rId10"/>
    <p:sldId id="393" r:id="rId11"/>
    <p:sldId id="436" r:id="rId12"/>
    <p:sldId id="488" r:id="rId13"/>
    <p:sldId id="466" r:id="rId14"/>
    <p:sldId id="469" r:id="rId15"/>
    <p:sldId id="490" r:id="rId16"/>
    <p:sldId id="434" r:id="rId17"/>
    <p:sldId id="317" r:id="rId1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3303" autoAdjust="0"/>
  </p:normalViewPr>
  <p:slideViewPr>
    <p:cSldViewPr>
      <p:cViewPr varScale="1">
        <p:scale>
          <a:sx n="60" d="100"/>
          <a:sy n="60" d="100"/>
        </p:scale>
        <p:origin x="-1620" y="-90"/>
      </p:cViewPr>
      <p:guideLst>
        <p:guide orient="horz" pos="2160"/>
        <p:guide pos="2880"/>
      </p:guideLst>
    </p:cSldViewPr>
  </p:slideViewPr>
  <p:outlineViewPr>
    <p:cViewPr>
      <p:scale>
        <a:sx n="33" d="100"/>
        <a:sy n="33" d="100"/>
      </p:scale>
      <p:origin x="0" y="-2994"/>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604" cy="46187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0160" y="1"/>
            <a:ext cx="3038604" cy="461878"/>
          </a:xfrm>
          <a:prstGeom prst="rect">
            <a:avLst/>
          </a:prstGeom>
        </p:spPr>
        <p:txBody>
          <a:bodyPr vert="horz" lIns="91440" tIns="45720" rIns="91440" bIns="45720" rtlCol="0"/>
          <a:lstStyle>
            <a:lvl1pPr algn="r">
              <a:defRPr sz="1200"/>
            </a:lvl1pPr>
          </a:lstStyle>
          <a:p>
            <a:fld id="{4D6B2F5C-7513-4069-AA8C-614D0682ADD5}" type="datetimeFigureOut">
              <a:rPr lang="en-ZA" smtClean="0"/>
              <a:pPr/>
              <a:t>2022/05/19</a:t>
            </a:fld>
            <a:endParaRPr lang="en-ZA" dirty="0"/>
          </a:p>
        </p:txBody>
      </p:sp>
      <p:sp>
        <p:nvSpPr>
          <p:cNvPr id="4" name="Footer Placeholder 3"/>
          <p:cNvSpPr>
            <a:spLocks noGrp="1"/>
          </p:cNvSpPr>
          <p:nvPr>
            <p:ph type="ftr" sz="quarter" idx="2"/>
          </p:nvPr>
        </p:nvSpPr>
        <p:spPr>
          <a:xfrm>
            <a:off x="1" y="8772713"/>
            <a:ext cx="3038604" cy="46187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160" y="8772713"/>
            <a:ext cx="3038604" cy="461877"/>
          </a:xfrm>
          <a:prstGeom prst="rect">
            <a:avLst/>
          </a:prstGeom>
        </p:spPr>
        <p:txBody>
          <a:bodyPr vert="horz" lIns="91440" tIns="45720" rIns="91440" bIns="45720" rtlCol="0" anchor="b"/>
          <a:lstStyle>
            <a:lvl1pPr algn="r">
              <a:defRPr sz="1200"/>
            </a:lvl1pPr>
          </a:lstStyle>
          <a:p>
            <a:fld id="{216517DF-18C9-4B17-845E-225169AB9B75}" type="slidenum">
              <a:rPr lang="en-ZA" smtClean="0"/>
              <a:pPr/>
              <a:t>‹#›</a:t>
            </a:fld>
            <a:endParaRPr lang="en-ZA" dirty="0"/>
          </a:p>
        </p:txBody>
      </p:sp>
    </p:spTree>
    <p:extLst>
      <p:ext uri="{BB962C8B-B14F-4D97-AF65-F5344CB8AC3E}">
        <p14:creationId xmlns:p14="http://schemas.microsoft.com/office/powerpoint/2010/main" xmlns="" val="2116886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F21CF1AC-2B7C-4672-8E9B-FFCCDE031A2E}" type="datetimeFigureOut">
              <a:rPr lang="en-ZA" smtClean="0"/>
              <a:pPr/>
              <a:t>2022/05/19</a:t>
            </a:fld>
            <a:endParaRPr lang="en-Z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701041" y="4387137"/>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772668"/>
            <a:ext cx="3037840" cy="46180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1440" tIns="45720" rIns="91440" bIns="45720" rtlCol="0" anchor="b"/>
          <a:lstStyle>
            <a:lvl1pPr algn="r">
              <a:defRPr sz="1200"/>
            </a:lvl1pPr>
          </a:lstStyle>
          <a:p>
            <a:fld id="{8CE8C164-EEA0-426F-A7E7-6531ED89D096}" type="slidenum">
              <a:rPr lang="en-ZA" smtClean="0"/>
              <a:pPr/>
              <a:t>‹#›</a:t>
            </a:fld>
            <a:endParaRPr lang="en-ZA" dirty="0"/>
          </a:p>
        </p:txBody>
      </p:sp>
    </p:spTree>
    <p:extLst>
      <p:ext uri="{BB962C8B-B14F-4D97-AF65-F5344CB8AC3E}">
        <p14:creationId xmlns:p14="http://schemas.microsoft.com/office/powerpoint/2010/main" xmlns="" val="419133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E8C164-EEA0-426F-A7E7-6531ED89D096}" type="slidenum">
              <a:rPr lang="en-ZA" smtClean="0"/>
              <a:pPr/>
              <a:t>4</a:t>
            </a:fld>
            <a:endParaRPr lang="en-ZA" dirty="0"/>
          </a:p>
        </p:txBody>
      </p:sp>
    </p:spTree>
    <p:extLst>
      <p:ext uri="{BB962C8B-B14F-4D97-AF65-F5344CB8AC3E}">
        <p14:creationId xmlns:p14="http://schemas.microsoft.com/office/powerpoint/2010/main" xmlns="" val="3819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8C164-EEA0-426F-A7E7-6531ED89D096}" type="slidenum">
              <a:rPr lang="en-ZA" smtClean="0"/>
              <a:pPr/>
              <a:t>11</a:t>
            </a:fld>
            <a:endParaRPr lang="en-ZA" dirty="0"/>
          </a:p>
        </p:txBody>
      </p:sp>
    </p:spTree>
    <p:extLst>
      <p:ext uri="{BB962C8B-B14F-4D97-AF65-F5344CB8AC3E}">
        <p14:creationId xmlns:p14="http://schemas.microsoft.com/office/powerpoint/2010/main" xmlns="" val="99707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8C164-EEA0-426F-A7E7-6531ED89D096}" type="slidenum">
              <a:rPr lang="en-ZA" smtClean="0"/>
              <a:pPr/>
              <a:t>14</a:t>
            </a:fld>
            <a:endParaRPr lang="en-ZA" dirty="0"/>
          </a:p>
        </p:txBody>
      </p:sp>
    </p:spTree>
    <p:extLst>
      <p:ext uri="{BB962C8B-B14F-4D97-AF65-F5344CB8AC3E}">
        <p14:creationId xmlns:p14="http://schemas.microsoft.com/office/powerpoint/2010/main" xmlns="" val="301720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C46E374-6D99-4462-8D5C-0FAD45B75969}" type="datetime1">
              <a:rPr lang="en-ZA" smtClean="0"/>
              <a:pPr/>
              <a:t>2022/05/19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AB9FB8-D118-4B34-AC48-B0F8125DC8F7}" type="slidenum">
              <a:rPr lang="en-ZA" smtClean="0"/>
              <a:pPr/>
              <a:t>‹#›</a:t>
            </a:fld>
            <a:endParaRPr lang="en-ZA" dirty="0"/>
          </a:p>
        </p:txBody>
      </p:sp>
    </p:spTree>
    <p:extLst>
      <p:ext uri="{BB962C8B-B14F-4D97-AF65-F5344CB8AC3E}">
        <p14:creationId xmlns:p14="http://schemas.microsoft.com/office/powerpoint/2010/main" xmlns="" val="193704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0E00819-FAA0-4B25-AE22-7130FF744127}" type="datetime1">
              <a:rPr lang="en-ZA" smtClean="0"/>
              <a:pPr/>
              <a:t>2022/05/19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AB9FB8-D118-4B34-AC48-B0F8125DC8F7}" type="slidenum">
              <a:rPr lang="en-ZA" smtClean="0"/>
              <a:pPr/>
              <a:t>‹#›</a:t>
            </a:fld>
            <a:endParaRPr lang="en-ZA" dirty="0"/>
          </a:p>
        </p:txBody>
      </p:sp>
    </p:spTree>
    <p:extLst>
      <p:ext uri="{BB962C8B-B14F-4D97-AF65-F5344CB8AC3E}">
        <p14:creationId xmlns:p14="http://schemas.microsoft.com/office/powerpoint/2010/main" xmlns="" val="308421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B849C01-AFE2-4684-ADC6-774F9B8350C5}" type="datetime1">
              <a:rPr lang="en-ZA" smtClean="0"/>
              <a:pPr/>
              <a:t>2022/05/19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AB9FB8-D118-4B34-AC48-B0F8125DC8F7}" type="slidenum">
              <a:rPr lang="en-ZA" smtClean="0"/>
              <a:pPr/>
              <a:t>‹#›</a:t>
            </a:fld>
            <a:endParaRPr lang="en-ZA" dirty="0"/>
          </a:p>
        </p:txBody>
      </p:sp>
    </p:spTree>
    <p:extLst>
      <p:ext uri="{BB962C8B-B14F-4D97-AF65-F5344CB8AC3E}">
        <p14:creationId xmlns:p14="http://schemas.microsoft.com/office/powerpoint/2010/main" xmlns="" val="43369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4F2079E-A622-4594-8F92-AC7BE6292136}" type="datetime1">
              <a:rPr lang="en-ZA" smtClean="0"/>
              <a:pPr/>
              <a:t>2022/05/19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AB9FB8-D118-4B34-AC48-B0F8125DC8F7}" type="slidenum">
              <a:rPr lang="en-ZA" smtClean="0"/>
              <a:pPr/>
              <a:t>‹#›</a:t>
            </a:fld>
            <a:endParaRPr lang="en-ZA" dirty="0"/>
          </a:p>
        </p:txBody>
      </p:sp>
    </p:spTree>
    <p:extLst>
      <p:ext uri="{BB962C8B-B14F-4D97-AF65-F5344CB8AC3E}">
        <p14:creationId xmlns:p14="http://schemas.microsoft.com/office/powerpoint/2010/main" xmlns="" val="171124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17604-24E0-4F8B-985D-FEFC22F2E05B}" type="datetime1">
              <a:rPr lang="en-ZA" smtClean="0"/>
              <a:pPr/>
              <a:t>2022/05/19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3AB9FB8-D118-4B34-AC48-B0F8125DC8F7}" type="slidenum">
              <a:rPr lang="en-ZA" smtClean="0"/>
              <a:pPr/>
              <a:t>‹#›</a:t>
            </a:fld>
            <a:endParaRPr lang="en-ZA" dirty="0"/>
          </a:p>
        </p:txBody>
      </p:sp>
    </p:spTree>
    <p:extLst>
      <p:ext uri="{BB962C8B-B14F-4D97-AF65-F5344CB8AC3E}">
        <p14:creationId xmlns:p14="http://schemas.microsoft.com/office/powerpoint/2010/main" xmlns="" val="424989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CFE61BE-886B-4430-8942-CC471DA64EE4}" type="datetime1">
              <a:rPr lang="en-ZA" smtClean="0"/>
              <a:pPr/>
              <a:t>2022/05/19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3AB9FB8-D118-4B34-AC48-B0F8125DC8F7}" type="slidenum">
              <a:rPr lang="en-ZA" smtClean="0"/>
              <a:pPr/>
              <a:t>‹#›</a:t>
            </a:fld>
            <a:endParaRPr lang="en-ZA" dirty="0"/>
          </a:p>
        </p:txBody>
      </p:sp>
    </p:spTree>
    <p:extLst>
      <p:ext uri="{BB962C8B-B14F-4D97-AF65-F5344CB8AC3E}">
        <p14:creationId xmlns:p14="http://schemas.microsoft.com/office/powerpoint/2010/main" xmlns="" val="342392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5B6B9DD-22F2-4B1E-B2C5-66CDC3876E98}" type="datetime1">
              <a:rPr lang="en-ZA" smtClean="0"/>
              <a:pPr/>
              <a:t>2022/05/19</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3AB9FB8-D118-4B34-AC48-B0F8125DC8F7}" type="slidenum">
              <a:rPr lang="en-ZA" smtClean="0"/>
              <a:pPr/>
              <a:t>‹#›</a:t>
            </a:fld>
            <a:endParaRPr lang="en-ZA" dirty="0"/>
          </a:p>
        </p:txBody>
      </p:sp>
    </p:spTree>
    <p:extLst>
      <p:ext uri="{BB962C8B-B14F-4D97-AF65-F5344CB8AC3E}">
        <p14:creationId xmlns:p14="http://schemas.microsoft.com/office/powerpoint/2010/main" xmlns="" val="256537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79333D2-75CA-43D6-B738-3BCEF1C6228A}" type="datetime1">
              <a:rPr lang="en-ZA" smtClean="0"/>
              <a:pPr/>
              <a:t>2022/05/19</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3AB9FB8-D118-4B34-AC48-B0F8125DC8F7}" type="slidenum">
              <a:rPr lang="en-ZA" smtClean="0"/>
              <a:pPr/>
              <a:t>‹#›</a:t>
            </a:fld>
            <a:endParaRPr lang="en-ZA" dirty="0"/>
          </a:p>
        </p:txBody>
      </p:sp>
    </p:spTree>
    <p:extLst>
      <p:ext uri="{BB962C8B-B14F-4D97-AF65-F5344CB8AC3E}">
        <p14:creationId xmlns:p14="http://schemas.microsoft.com/office/powerpoint/2010/main" xmlns="" val="286557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7160D-E0E5-4C5C-B1F0-2AAB1524C752}" type="datetime1">
              <a:rPr lang="en-ZA" smtClean="0"/>
              <a:pPr/>
              <a:t>2022/05/19</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3AB9FB8-D118-4B34-AC48-B0F8125DC8F7}" type="slidenum">
              <a:rPr lang="en-ZA" smtClean="0"/>
              <a:pPr/>
              <a:t>‹#›</a:t>
            </a:fld>
            <a:endParaRPr lang="en-ZA" dirty="0"/>
          </a:p>
        </p:txBody>
      </p:sp>
    </p:spTree>
    <p:extLst>
      <p:ext uri="{BB962C8B-B14F-4D97-AF65-F5344CB8AC3E}">
        <p14:creationId xmlns:p14="http://schemas.microsoft.com/office/powerpoint/2010/main" xmlns="" val="420572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CE3FEF-C015-45E3-B75D-83D13BACF3C6}" type="datetime1">
              <a:rPr lang="en-ZA" smtClean="0"/>
              <a:pPr/>
              <a:t>2022/05/19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3AB9FB8-D118-4B34-AC48-B0F8125DC8F7}" type="slidenum">
              <a:rPr lang="en-ZA" smtClean="0"/>
              <a:pPr/>
              <a:t>‹#›</a:t>
            </a:fld>
            <a:endParaRPr lang="en-ZA" dirty="0"/>
          </a:p>
        </p:txBody>
      </p:sp>
    </p:spTree>
    <p:extLst>
      <p:ext uri="{BB962C8B-B14F-4D97-AF65-F5344CB8AC3E}">
        <p14:creationId xmlns:p14="http://schemas.microsoft.com/office/powerpoint/2010/main" xmlns="" val="248506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70504-C063-4107-A1E1-91EF61AB8F9C}" type="datetime1">
              <a:rPr lang="en-ZA" smtClean="0"/>
              <a:pPr/>
              <a:t>2022/05/19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3AB9FB8-D118-4B34-AC48-B0F8125DC8F7}" type="slidenum">
              <a:rPr lang="en-ZA" smtClean="0"/>
              <a:pPr/>
              <a:t>‹#›</a:t>
            </a:fld>
            <a:endParaRPr lang="en-ZA" dirty="0"/>
          </a:p>
        </p:txBody>
      </p:sp>
    </p:spTree>
    <p:extLst>
      <p:ext uri="{BB962C8B-B14F-4D97-AF65-F5344CB8AC3E}">
        <p14:creationId xmlns:p14="http://schemas.microsoft.com/office/powerpoint/2010/main" xmlns="" val="167912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2CB28-9E50-45DF-B493-5306AD3C9AFD}" type="datetime1">
              <a:rPr lang="en-ZA" smtClean="0"/>
              <a:pPr/>
              <a:t>2022/05/19</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B9FB8-D118-4B34-AC48-B0F8125DC8F7}" type="slidenum">
              <a:rPr lang="en-ZA" smtClean="0"/>
              <a:pPr/>
              <a:t>‹#›</a:t>
            </a:fld>
            <a:endParaRPr lang="en-ZA" dirty="0"/>
          </a:p>
        </p:txBody>
      </p:sp>
    </p:spTree>
    <p:extLst>
      <p:ext uri="{BB962C8B-B14F-4D97-AF65-F5344CB8AC3E}">
        <p14:creationId xmlns:p14="http://schemas.microsoft.com/office/powerpoint/2010/main" xmlns="" val="3631559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7DD2B7-281E-4DE8-9920-4E945C194F9B}" type="slidenum">
              <a:rPr lang="en-US" altLang="en-US" smtClean="0"/>
              <a:pPr/>
              <a:t>1</a:t>
            </a:fld>
            <a:endParaRPr lang="en-US" altLang="en-US" dirty="0" smtClean="0"/>
          </a:p>
        </p:txBody>
      </p:sp>
      <p:pic>
        <p:nvPicPr>
          <p:cNvPr id="2051"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6" name="TextBox 11"/>
          <p:cNvSpPr txBox="1">
            <a:spLocks noChangeArrowheads="1"/>
          </p:cNvSpPr>
          <p:nvPr/>
        </p:nvSpPr>
        <p:spPr bwMode="auto">
          <a:xfrm>
            <a:off x="1059300" y="4293096"/>
            <a:ext cx="6985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altLang="nl-NL" b="1" dirty="0" smtClean="0">
                <a:cs typeface="Arial" charset="0"/>
              </a:rPr>
              <a:t>PRESENTER: R ADM (JG) M.A. MAPHOTO</a:t>
            </a:r>
            <a:endParaRPr lang="en-ZA" altLang="nl-NL" b="1" dirty="0">
              <a:cs typeface="Arial" charset="0"/>
            </a:endParaRPr>
          </a:p>
          <a:p>
            <a:pPr algn="ctr"/>
            <a:r>
              <a:rPr lang="en-ZA" altLang="nl-NL" b="1" i="1" dirty="0" smtClean="0">
                <a:latin typeface="Times New Roman" pitchFamily="18" charset="0"/>
                <a:cs typeface="Times New Roman" pitchFamily="18" charset="0"/>
              </a:rPr>
              <a:t>Provost Marshal General</a:t>
            </a:r>
            <a:endParaRPr lang="en-ZA" altLang="nl-NL" b="1" i="1" dirty="0">
              <a:latin typeface="Times New Roman" pitchFamily="18" charset="0"/>
              <a:cs typeface="Times New Roman" pitchFamily="18" charset="0"/>
            </a:endParaRPr>
          </a:p>
        </p:txBody>
      </p:sp>
      <p:sp>
        <p:nvSpPr>
          <p:cNvPr id="2057" name="TextBox 12"/>
          <p:cNvSpPr txBox="1">
            <a:spLocks noChangeArrowheads="1"/>
          </p:cNvSpPr>
          <p:nvPr/>
        </p:nvSpPr>
        <p:spPr bwMode="auto">
          <a:xfrm>
            <a:off x="375336" y="2780928"/>
            <a:ext cx="835292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dirty="0" smtClean="0">
                <a:latin typeface="Arial" pitchFamily="34" charset="0"/>
                <a:cs typeface="Arial" pitchFamily="34" charset="0"/>
              </a:rPr>
              <a:t>MILITARY POLICE DIVISION BRIEFING TO THE PORTFOLIO COMMITTEE ON DEFENCE </a:t>
            </a:r>
            <a:endParaRPr lang="en-ZA" altLang="nl-NL" sz="2000" b="1" dirty="0">
              <a:latin typeface="Arial" pitchFamily="34" charset="0"/>
              <a:cs typeface="Arial" pitchFamily="34" charset="0"/>
            </a:endParaRPr>
          </a:p>
        </p:txBody>
      </p:sp>
      <p:sp>
        <p:nvSpPr>
          <p:cNvPr id="2" name="TextBox 1"/>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schemeClr val="bg1"/>
                </a:solidFill>
              </a:rPr>
              <a:t>UNITY IS STRENGTH</a:t>
            </a:r>
            <a:endParaRPr lang="en-US" sz="900" b="1" dirty="0">
              <a:solidFill>
                <a:schemeClr val="bg1"/>
              </a:solidFill>
            </a:endParaRPr>
          </a:p>
        </p:txBody>
      </p:sp>
      <p:cxnSp>
        <p:nvCxnSpPr>
          <p:cNvPr id="6" name="Straight Connector 5"/>
          <p:cNvCxnSpPr/>
          <p:nvPr/>
        </p:nvCxnSpPr>
        <p:spPr>
          <a:xfrm>
            <a:off x="951888" y="3861048"/>
            <a:ext cx="73291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2769314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DB45-8756-4DA4-B3D0-F8DB9867188D}" type="slidenum">
              <a:rPr lang="en-US" altLang="en-US"/>
              <a:pPr/>
              <a:t>10</a:t>
            </a:fld>
            <a:endParaRPr lang="en-US" altLang="en-US" dirty="0"/>
          </a:p>
        </p:txBody>
      </p:sp>
      <p:pic>
        <p:nvPicPr>
          <p:cNvPr id="5123"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pPr/>
              <a:t>2022/05/19</a:t>
            </a:fld>
            <a:endParaRPr lang="en-ZA" dirty="0"/>
          </a:p>
        </p:txBody>
      </p:sp>
      <p:sp>
        <p:nvSpPr>
          <p:cNvPr id="9" name="Footer Placeholder 11"/>
          <p:cNvSpPr>
            <a:spLocks noGrp="1"/>
          </p:cNvSpPr>
          <p:nvPr>
            <p:ph type="ftr" sz="quarter" idx="11"/>
          </p:nvPr>
        </p:nvSpPr>
        <p:spPr>
          <a:xfrm>
            <a:off x="3124200" y="6356350"/>
            <a:ext cx="2895600" cy="365125"/>
          </a:xfrm>
        </p:spPr>
        <p:txBody>
          <a:bodyPr/>
          <a:lstStyle/>
          <a:p>
            <a:r>
              <a:rPr lang="en-ZA" dirty="0" smtClean="0"/>
              <a:t>CONFIDENTIAL</a:t>
            </a:r>
            <a:endParaRPr lang="en-ZA" dirty="0"/>
          </a:p>
        </p:txBody>
      </p:sp>
      <p:sp>
        <p:nvSpPr>
          <p:cNvPr id="10" name="Rectangle 2"/>
          <p:cNvSpPr txBox="1">
            <a:spLocks noChangeArrowheads="1"/>
          </p:cNvSpPr>
          <p:nvPr/>
        </p:nvSpPr>
        <p:spPr bwMode="auto">
          <a:xfrm>
            <a:off x="0" y="908720"/>
            <a:ext cx="9144000" cy="60960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algn="l" eaLnBrk="1" hangingPunct="1"/>
            <a:r>
              <a:rPr lang="en-US" sz="2000" kern="0" dirty="0">
                <a:solidFill>
                  <a:schemeClr val="bg1"/>
                </a:solidFill>
                <a:latin typeface="Arial" panose="020B0604020202020204" pitchFamily="34" charset="0"/>
                <a:cs typeface="Arial" panose="020B0604020202020204" pitchFamily="34" charset="0"/>
              </a:rPr>
              <a:t>MPD KEY </a:t>
            </a:r>
            <a:r>
              <a:rPr lang="en-US" sz="2000" kern="0" dirty="0" smtClean="0">
                <a:solidFill>
                  <a:schemeClr val="bg1"/>
                </a:solidFill>
                <a:latin typeface="Arial" panose="020B0604020202020204" pitchFamily="34" charset="0"/>
                <a:cs typeface="Arial" panose="020B0604020202020204" pitchFamily="34" charset="0"/>
              </a:rPr>
              <a:t>OBJECTIVES/ DELIVERABLES (2/2)</a:t>
            </a:r>
            <a:endParaRPr lang="en-US" sz="2000" kern="0" dirty="0">
              <a:solidFill>
                <a:schemeClr val="bg1"/>
              </a:solidFill>
              <a:latin typeface="Arial" panose="020B0604020202020204" pitchFamily="34" charset="0"/>
              <a:cs typeface="Arial" panose="020B0604020202020204" pitchFamily="34" charset="0"/>
            </a:endParaRPr>
          </a:p>
        </p:txBody>
      </p:sp>
      <p:sp>
        <p:nvSpPr>
          <p:cNvPr id="12" name="Rectangle 3"/>
          <p:cNvSpPr txBox="1">
            <a:spLocks noChangeArrowheads="1"/>
          </p:cNvSpPr>
          <p:nvPr/>
        </p:nvSpPr>
        <p:spPr>
          <a:xfrm>
            <a:off x="57150" y="1482726"/>
            <a:ext cx="901065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471488" algn="just">
              <a:spcBef>
                <a:spcPts val="600"/>
              </a:spcBef>
              <a:spcAft>
                <a:spcPts val="600"/>
              </a:spcAft>
              <a:buFont typeface="Wingdings" panose="05000000000000000000" pitchFamily="2" charset="2"/>
              <a:buChar char="q"/>
              <a:defRPr/>
            </a:pPr>
            <a:r>
              <a:rPr lang="en-US" sz="2000" u="sng" dirty="0" smtClean="0">
                <a:latin typeface="Arial" panose="020B0604020202020204" pitchFamily="34" charset="0"/>
                <a:cs typeface="Arial" panose="020B0604020202020204" pitchFamily="34" charset="0"/>
              </a:rPr>
              <a:t>Force </a:t>
            </a:r>
            <a:r>
              <a:rPr lang="en-US" sz="2000" u="sng" dirty="0">
                <a:latin typeface="Arial" panose="020B0604020202020204" pitchFamily="34" charset="0"/>
                <a:cs typeface="Arial" panose="020B0604020202020204" pitchFamily="34" charset="0"/>
              </a:rPr>
              <a:t>Preparation</a:t>
            </a:r>
            <a:r>
              <a:rPr lang="en-US" sz="2000" dirty="0">
                <a:latin typeface="Arial" panose="020B0604020202020204" pitchFamily="34" charset="0"/>
                <a:cs typeface="Arial" panose="020B0604020202020204" pitchFamily="34" charset="0"/>
              </a:rPr>
              <a:t>. Provide a Police training capability to the Regulars of the MPD by means of the MP School and for the MPD Reserves by means of 1 Pro Regt. </a:t>
            </a:r>
            <a:endParaRPr lang="en-US" sz="2000" dirty="0" smtClean="0">
              <a:latin typeface="Arial" panose="020B0604020202020204" pitchFamily="34" charset="0"/>
              <a:cs typeface="Arial" panose="020B0604020202020204" pitchFamily="34" charset="0"/>
            </a:endParaRPr>
          </a:p>
          <a:p>
            <a:pPr lvl="1" indent="-471488" algn="just">
              <a:spcBef>
                <a:spcPts val="600"/>
              </a:spcBef>
              <a:spcAft>
                <a:spcPts val="600"/>
              </a:spcAft>
              <a:buFont typeface="Wingdings" panose="05000000000000000000" pitchFamily="2" charset="2"/>
              <a:buChar char="q"/>
              <a:defRPr/>
            </a:pPr>
            <a:r>
              <a:rPr lang="en-US" sz="2000" u="sng" dirty="0" smtClean="0">
                <a:latin typeface="Arial" panose="020B0604020202020204" pitchFamily="34" charset="0"/>
                <a:cs typeface="Arial" panose="020B0604020202020204" pitchFamily="34" charset="0"/>
              </a:rPr>
              <a:t>Force </a:t>
            </a:r>
            <a:r>
              <a:rPr lang="en-US" sz="2000" u="sng" dirty="0">
                <a:latin typeface="Arial" panose="020B0604020202020204" pitchFamily="34" charset="0"/>
                <a:cs typeface="Arial" panose="020B0604020202020204" pitchFamily="34" charset="0"/>
              </a:rPr>
              <a:t>Employment</a:t>
            </a:r>
            <a:r>
              <a:rPr lang="en-US" sz="2000" dirty="0">
                <a:latin typeface="Arial" panose="020B0604020202020204" pitchFamily="34" charset="0"/>
                <a:cs typeface="Arial" panose="020B0604020202020204" pitchFamily="34" charset="0"/>
              </a:rPr>
              <a:t>. Provide Chief of Joint Operations with combat-ready Regular and Reserve MP Forces in support of the DOD by means of 13 Pro Company</a:t>
            </a:r>
            <a:r>
              <a:rPr lang="en-US" sz="2000" dirty="0" smtClean="0">
                <a:latin typeface="Arial" panose="020B0604020202020204" pitchFamily="34" charset="0"/>
                <a:cs typeface="Arial" panose="020B0604020202020204" pitchFamily="34" charset="0"/>
              </a:rPr>
              <a:t>.</a:t>
            </a:r>
          </a:p>
          <a:p>
            <a:pPr lvl="1" indent="-471488" algn="just">
              <a:spcBef>
                <a:spcPts val="600"/>
              </a:spcBef>
              <a:spcAft>
                <a:spcPts val="600"/>
              </a:spcAft>
              <a:buFont typeface="Wingdings" panose="05000000000000000000" pitchFamily="2" charset="2"/>
              <a:buChar char="q"/>
              <a:defRPr/>
            </a:pPr>
            <a:r>
              <a:rPr lang="en-GB" sz="2000" u="sng" dirty="0" smtClean="0">
                <a:latin typeface="Arial" panose="020B0604020202020204" pitchFamily="34" charset="0"/>
                <a:cs typeface="Arial" panose="020B0604020202020204" pitchFamily="34" charset="0"/>
              </a:rPr>
              <a:t>Military </a:t>
            </a:r>
            <a:r>
              <a:rPr lang="en-GB" sz="2000" u="sng" dirty="0">
                <a:latin typeface="Arial" panose="020B0604020202020204" pitchFamily="34" charset="0"/>
                <a:cs typeface="Arial" panose="020B0604020202020204" pitchFamily="34" charset="0"/>
              </a:rPr>
              <a:t>Police Intelligence</a:t>
            </a:r>
            <a:r>
              <a:rPr lang="en-GB" sz="2000" dirty="0">
                <a:latin typeface="Arial" panose="020B0604020202020204" pitchFamily="34" charset="0"/>
                <a:cs typeface="Arial" panose="020B0604020202020204" pitchFamily="34" charset="0"/>
              </a:rPr>
              <a:t>. Provide MP Intelligence capabilities and services by means of</a:t>
            </a:r>
            <a:r>
              <a:rPr lang="en-GB" sz="2000" dirty="0" smtClean="0">
                <a:latin typeface="Arial" panose="020B0604020202020204" pitchFamily="34" charset="0"/>
                <a:cs typeface="Arial" panose="020B0604020202020204" pitchFamily="34" charset="0"/>
              </a:rPr>
              <a:t>:</a:t>
            </a:r>
          </a:p>
          <a:p>
            <a:pPr lvl="1" indent="-471488" algn="just">
              <a:spcBef>
                <a:spcPts val="600"/>
              </a:spcBef>
              <a:spcAft>
                <a:spcPts val="600"/>
              </a:spcAft>
              <a:buFont typeface="Wingdings" panose="05000000000000000000" pitchFamily="2" charset="2"/>
              <a:buChar char="q"/>
              <a:defRPr/>
            </a:pPr>
            <a:r>
              <a:rPr lang="en-US" sz="2000" u="sng" dirty="0">
                <a:solidFill>
                  <a:prstClr val="black"/>
                </a:solidFill>
                <a:latin typeface="Arial" panose="020B0604020202020204" pitchFamily="34" charset="0"/>
                <a:cs typeface="Arial" panose="020B0604020202020204" pitchFamily="34" charset="0"/>
              </a:rPr>
              <a:t>Nodal Point on Anti-Criminality</a:t>
            </a:r>
            <a:r>
              <a:rPr lang="en-US" sz="2000" dirty="0">
                <a:solidFill>
                  <a:prstClr val="black"/>
                </a:solidFill>
                <a:latin typeface="Arial" panose="020B0604020202020204" pitchFamily="34" charset="0"/>
                <a:cs typeface="Arial" panose="020B0604020202020204" pitchFamily="34" charset="0"/>
              </a:rPr>
              <a:t>. To provide functional policy guidance to the DOD on Anti-Criminality matters – the execution capacity lies at the Services and Divisions</a:t>
            </a:r>
            <a:r>
              <a:rPr lang="en-US" sz="2000" dirty="0" smtClean="0">
                <a:solidFill>
                  <a:prstClr val="black"/>
                </a:solidFill>
                <a:latin typeface="Arial" panose="020B0604020202020204" pitchFamily="34" charset="0"/>
                <a:cs typeface="Arial" panose="020B0604020202020204" pitchFamily="34" charset="0"/>
              </a:rPr>
              <a:t>.</a:t>
            </a:r>
          </a:p>
          <a:p>
            <a:pPr lvl="1" indent="-471488" algn="just">
              <a:spcBef>
                <a:spcPts val="600"/>
              </a:spcBef>
              <a:spcAft>
                <a:spcPts val="600"/>
              </a:spcAft>
              <a:buFont typeface="Wingdings" panose="05000000000000000000" pitchFamily="2" charset="2"/>
              <a:buChar char="q"/>
              <a:defRPr/>
            </a:pPr>
            <a:r>
              <a:rPr lang="en-GB" sz="2000" u="sng" dirty="0">
                <a:latin typeface="Arial" panose="020B0604020202020204" pitchFamily="34" charset="0"/>
                <a:cs typeface="Arial" panose="020B0604020202020204" pitchFamily="34" charset="0"/>
              </a:rPr>
              <a:t>Protection and Security Guidance (Inclusive of VIP Close Protection)</a:t>
            </a:r>
            <a:r>
              <a:rPr lang="en-GB" sz="2000" dirty="0">
                <a:latin typeface="Arial" panose="020B0604020202020204" pitchFamily="34" charset="0"/>
                <a:cs typeface="Arial" panose="020B0604020202020204" pitchFamily="34" charset="0"/>
              </a:rPr>
              <a:t>. To provide a Protection and Security Guidance capability to the DOD – the execution capacity lies at the Services and Divisions</a:t>
            </a:r>
            <a:endParaRPr lang="en-US" sz="2000" dirty="0">
              <a:solidFill>
                <a:prstClr val="black"/>
              </a:solidFill>
              <a:latin typeface="Arial" panose="020B0604020202020204" pitchFamily="34" charset="0"/>
              <a:cs typeface="Arial" panose="020B0604020202020204" pitchFamily="34" charset="0"/>
            </a:endParaRPr>
          </a:p>
          <a:p>
            <a:pPr lvl="1" indent="-471488" algn="just">
              <a:lnSpc>
                <a:spcPct val="90000"/>
              </a:lnSpc>
              <a:buFont typeface="Wingdings" panose="05000000000000000000" pitchFamily="2" charset="2"/>
              <a:buChar char="§"/>
              <a:defRPr/>
            </a:pPr>
            <a:endParaRPr lang="en-GB" sz="2000" dirty="0" smtClean="0">
              <a:latin typeface="Arial" panose="020B0604020202020204" pitchFamily="34" charset="0"/>
              <a:cs typeface="Arial" panose="020B0604020202020204" pitchFamily="34" charset="0"/>
            </a:endParaRPr>
          </a:p>
          <a:p>
            <a:pPr lvl="1" indent="-471488" algn="just">
              <a:lnSpc>
                <a:spcPct val="90000"/>
              </a:lnSpc>
              <a:buFont typeface="Wingdings" panose="05000000000000000000" pitchFamily="2" charset="2"/>
              <a:buChar char="§"/>
              <a:defRPr/>
            </a:pPr>
            <a:endParaRPr lang="en-US" sz="2000" dirty="0" smtClean="0">
              <a:latin typeface="Arial" panose="020B0604020202020204" pitchFamily="34" charset="0"/>
              <a:cs typeface="Arial" panose="020B0604020202020204" pitchFamily="34" charset="0"/>
            </a:endParaRPr>
          </a:p>
          <a:p>
            <a:pPr marL="271462" lvl="1" indent="0" algn="just">
              <a:lnSpc>
                <a:spcPct val="90000"/>
              </a:lnSpc>
              <a:buFont typeface="Arial" pitchFamily="34" charset="0"/>
              <a:buNone/>
              <a:defRPr/>
            </a:pPr>
            <a:endParaRPr lang="en-US" sz="800" dirty="0" smtClean="0">
              <a:latin typeface="Arial" charset="0"/>
            </a:endParaRPr>
          </a:p>
        </p:txBody>
      </p:sp>
      <p:sp>
        <p:nvSpPr>
          <p:cNvPr id="11" name="TextBox 10"/>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schemeClr val="bg1"/>
                </a:solidFill>
              </a:rPr>
              <a:t>UNITY IS STRENGTH</a:t>
            </a:r>
            <a:endParaRPr lang="en-US" sz="900" b="1" dirty="0">
              <a:solidFill>
                <a:schemeClr val="bg1"/>
              </a:solidFill>
            </a:endParaRPr>
          </a:p>
        </p:txBody>
      </p:sp>
    </p:spTree>
    <p:extLst>
      <p:ext uri="{BB962C8B-B14F-4D97-AF65-F5344CB8AC3E}">
        <p14:creationId xmlns:p14="http://schemas.microsoft.com/office/powerpoint/2010/main" xmlns="" val="12929279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DB45-8756-4DA4-B3D0-F8DB9867188D}" type="slidenum">
              <a:rPr lang="en-US" altLang="en-US"/>
              <a:pPr/>
              <a:t>11</a:t>
            </a:fld>
            <a:endParaRPr lang="en-US" altLang="en-US" dirty="0"/>
          </a:p>
        </p:txBody>
      </p:sp>
      <p:pic>
        <p:nvPicPr>
          <p:cNvPr id="5123"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pPr/>
              <a:t>2022/05/19</a:t>
            </a:fld>
            <a:endParaRPr lang="en-ZA" dirty="0"/>
          </a:p>
        </p:txBody>
      </p:sp>
      <p:sp>
        <p:nvSpPr>
          <p:cNvPr id="9" name="Footer Placeholder 11"/>
          <p:cNvSpPr>
            <a:spLocks noGrp="1"/>
          </p:cNvSpPr>
          <p:nvPr>
            <p:ph type="ftr" sz="quarter" idx="11"/>
          </p:nvPr>
        </p:nvSpPr>
        <p:spPr>
          <a:xfrm>
            <a:off x="3124200" y="6356350"/>
            <a:ext cx="2895600" cy="365125"/>
          </a:xfrm>
        </p:spPr>
        <p:txBody>
          <a:bodyPr/>
          <a:lstStyle/>
          <a:p>
            <a:r>
              <a:rPr lang="en-ZA" dirty="0" smtClean="0"/>
              <a:t>CONFIDENTIAL</a:t>
            </a:r>
            <a:endParaRPr lang="en-ZA" dirty="0"/>
          </a:p>
        </p:txBody>
      </p:sp>
      <p:sp>
        <p:nvSpPr>
          <p:cNvPr id="10" name="Rectangle 2"/>
          <p:cNvSpPr txBox="1">
            <a:spLocks noChangeArrowheads="1"/>
          </p:cNvSpPr>
          <p:nvPr/>
        </p:nvSpPr>
        <p:spPr bwMode="auto">
          <a:xfrm>
            <a:off x="0" y="947192"/>
            <a:ext cx="9144000" cy="60960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algn="l" eaLnBrk="1" hangingPunct="1"/>
            <a:r>
              <a:rPr lang="en-US" sz="2000" kern="0" dirty="0" smtClean="0">
                <a:solidFill>
                  <a:schemeClr val="bg1"/>
                </a:solidFill>
                <a:latin typeface="Arial" panose="020B0604020202020204" pitchFamily="34" charset="0"/>
                <a:cs typeface="Arial" panose="020B0604020202020204" pitchFamily="34" charset="0"/>
              </a:rPr>
              <a:t>KEY CHALLENGES ASSOCIATED WITH THE MPD`s PERFORMANCE </a:t>
            </a:r>
          </a:p>
        </p:txBody>
      </p:sp>
      <p:sp>
        <p:nvSpPr>
          <p:cNvPr id="12" name="TextBox 11"/>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schemeClr val="bg1"/>
                </a:solidFill>
              </a:rPr>
              <a:t>UNITY IS STRENGTH</a:t>
            </a:r>
            <a:endParaRPr lang="en-US" sz="900" b="1" dirty="0">
              <a:solidFill>
                <a:schemeClr val="bg1"/>
              </a:solidFill>
            </a:endParaRPr>
          </a:p>
        </p:txBody>
      </p:sp>
      <p:sp>
        <p:nvSpPr>
          <p:cNvPr id="13" name="Rectangle 3"/>
          <p:cNvSpPr txBox="1">
            <a:spLocks noChangeArrowheads="1"/>
          </p:cNvSpPr>
          <p:nvPr/>
        </p:nvSpPr>
        <p:spPr>
          <a:xfrm>
            <a:off x="33076" y="1649932"/>
            <a:ext cx="901065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542925" algn="just">
              <a:lnSpc>
                <a:spcPct val="90000"/>
              </a:lnSpc>
              <a:spcBef>
                <a:spcPts val="600"/>
              </a:spcBef>
              <a:spcAft>
                <a:spcPts val="600"/>
              </a:spcAft>
              <a:buFont typeface="Wingdings" panose="05000000000000000000" pitchFamily="2" charset="2"/>
              <a:buChar char="q"/>
              <a:defRPr/>
            </a:pPr>
            <a:r>
              <a:rPr lang="en-GB" sz="2000" dirty="0">
                <a:latin typeface="Arial" pitchFamily="34" charset="0"/>
                <a:cs typeface="Arial" pitchFamily="34" charset="0"/>
              </a:rPr>
              <a:t>Crime Prevention Official Posts – 216. (11% of the MPD strength)</a:t>
            </a:r>
            <a:endParaRPr lang="en-ZA" sz="2000" dirty="0">
              <a:latin typeface="Arial" pitchFamily="34" charset="0"/>
              <a:cs typeface="Arial" pitchFamily="34" charset="0"/>
            </a:endParaRPr>
          </a:p>
          <a:p>
            <a:pPr marL="542925" indent="-542925" algn="just">
              <a:lnSpc>
                <a:spcPct val="90000"/>
              </a:lnSpc>
              <a:spcBef>
                <a:spcPts val="600"/>
              </a:spcBef>
              <a:spcAft>
                <a:spcPts val="600"/>
              </a:spcAft>
              <a:buFont typeface="Wingdings" panose="05000000000000000000" pitchFamily="2" charset="2"/>
              <a:buChar char="q"/>
              <a:defRPr/>
            </a:pPr>
            <a:r>
              <a:rPr lang="en-GB" sz="2000" dirty="0">
                <a:latin typeface="Arial" pitchFamily="34" charset="0"/>
                <a:cs typeface="Arial" pitchFamily="34" charset="0"/>
              </a:rPr>
              <a:t>Investigator Posts – </a:t>
            </a:r>
            <a:r>
              <a:rPr lang="en-GB" sz="2000" dirty="0" smtClean="0">
                <a:latin typeface="Arial" pitchFamily="34" charset="0"/>
                <a:cs typeface="Arial" pitchFamily="34" charset="0"/>
              </a:rPr>
              <a:t>129. (8% </a:t>
            </a:r>
            <a:r>
              <a:rPr lang="en-GB" sz="2000" dirty="0">
                <a:latin typeface="Arial" pitchFamily="34" charset="0"/>
                <a:cs typeface="Arial" pitchFamily="34" charset="0"/>
              </a:rPr>
              <a:t>of the MPD strength)</a:t>
            </a:r>
            <a:endParaRPr lang="en-ZA" sz="2000" dirty="0">
              <a:latin typeface="Arial" pitchFamily="34" charset="0"/>
              <a:cs typeface="Arial" pitchFamily="34" charset="0"/>
            </a:endParaRPr>
          </a:p>
          <a:p>
            <a:pPr marL="542925" indent="-542925" algn="just">
              <a:lnSpc>
                <a:spcPct val="90000"/>
              </a:lnSpc>
              <a:spcBef>
                <a:spcPts val="600"/>
              </a:spcBef>
              <a:spcAft>
                <a:spcPts val="600"/>
              </a:spcAft>
              <a:buFont typeface="Wingdings" panose="05000000000000000000" pitchFamily="2" charset="2"/>
              <a:buChar char="q"/>
              <a:defRPr/>
            </a:pPr>
            <a:r>
              <a:rPr lang="en-GB" sz="2000" dirty="0">
                <a:latin typeface="Arial" pitchFamily="34" charset="0"/>
                <a:cs typeface="Arial" pitchFamily="34" charset="0"/>
              </a:rPr>
              <a:t>For the </a:t>
            </a:r>
            <a:r>
              <a:rPr lang="en-GB" sz="2000" dirty="0" smtClean="0">
                <a:latin typeface="Arial" pitchFamily="34" charset="0"/>
                <a:cs typeface="Arial" pitchFamily="34" charset="0"/>
              </a:rPr>
              <a:t>FY21/22 129 </a:t>
            </a:r>
            <a:r>
              <a:rPr lang="en-GB" sz="2000" dirty="0">
                <a:latin typeface="Arial" pitchFamily="34" charset="0"/>
                <a:cs typeface="Arial" pitchFamily="34" charset="0"/>
              </a:rPr>
              <a:t>(-) Investigators </a:t>
            </a:r>
            <a:r>
              <a:rPr lang="en-GB" sz="2000" dirty="0" smtClean="0">
                <a:latin typeface="Arial" pitchFamily="34" charset="0"/>
                <a:cs typeface="Arial" pitchFamily="34" charset="0"/>
              </a:rPr>
              <a:t>were </a:t>
            </a:r>
            <a:r>
              <a:rPr lang="en-GB" sz="2000" dirty="0">
                <a:latin typeface="Arial" pitchFamily="34" charset="0"/>
                <a:cs typeface="Arial" pitchFamily="34" charset="0"/>
              </a:rPr>
              <a:t>responsible to investigate in the excess of </a:t>
            </a:r>
            <a:r>
              <a:rPr lang="en-GB" sz="2000" dirty="0" smtClean="0">
                <a:latin typeface="Arial" pitchFamily="34" charset="0"/>
                <a:cs typeface="Arial" pitchFamily="34" charset="0"/>
              </a:rPr>
              <a:t>2944 </a:t>
            </a:r>
            <a:r>
              <a:rPr lang="en-GB" sz="2000" dirty="0">
                <a:latin typeface="Arial" pitchFamily="34" charset="0"/>
                <a:cs typeface="Arial" pitchFamily="34" charset="0"/>
              </a:rPr>
              <a:t>criminal cases which translates to at least </a:t>
            </a:r>
            <a:r>
              <a:rPr lang="en-GB" sz="2000" dirty="0" smtClean="0">
                <a:latin typeface="Arial" pitchFamily="34" charset="0"/>
                <a:cs typeface="Arial" pitchFamily="34" charset="0"/>
              </a:rPr>
              <a:t>23 </a:t>
            </a:r>
            <a:r>
              <a:rPr lang="en-GB" sz="2000" dirty="0">
                <a:latin typeface="Arial" pitchFamily="34" charset="0"/>
                <a:cs typeface="Arial" pitchFamily="34" charset="0"/>
              </a:rPr>
              <a:t>cases per Investigator</a:t>
            </a:r>
          </a:p>
          <a:p>
            <a:pPr marL="542925" indent="-542925" algn="just">
              <a:lnSpc>
                <a:spcPct val="90000"/>
              </a:lnSpc>
              <a:spcBef>
                <a:spcPts val="600"/>
              </a:spcBef>
              <a:spcAft>
                <a:spcPts val="600"/>
              </a:spcAft>
              <a:buFont typeface="Wingdings" panose="05000000000000000000" pitchFamily="2" charset="2"/>
              <a:buChar char="q"/>
              <a:defRPr/>
            </a:pPr>
            <a:r>
              <a:rPr lang="en-GB" sz="2000" dirty="0">
                <a:latin typeface="Arial" pitchFamily="34" charset="0"/>
                <a:cs typeface="Arial" pitchFamily="34" charset="0"/>
              </a:rPr>
              <a:t>Complex and organised crimes require more than one Specialised Investigator per case and takes up to 5 to 10 years to finalise</a:t>
            </a:r>
            <a:endParaRPr lang="en-ZA" sz="2000" dirty="0">
              <a:latin typeface="Arial" pitchFamily="34" charset="0"/>
              <a:cs typeface="Arial" pitchFamily="34" charset="0"/>
            </a:endParaRPr>
          </a:p>
          <a:p>
            <a:pPr marL="542925" indent="-542925" algn="just">
              <a:lnSpc>
                <a:spcPct val="90000"/>
              </a:lnSpc>
              <a:spcBef>
                <a:spcPts val="600"/>
              </a:spcBef>
              <a:spcAft>
                <a:spcPts val="600"/>
              </a:spcAft>
              <a:buFont typeface="Wingdings" panose="05000000000000000000" pitchFamily="2" charset="2"/>
              <a:buChar char="q"/>
              <a:defRPr/>
            </a:pPr>
            <a:r>
              <a:rPr lang="en-GB" sz="2000" dirty="0" smtClean="0">
                <a:latin typeface="Arial" pitchFamily="34" charset="0"/>
                <a:cs typeface="Arial" pitchFamily="34" charset="0"/>
              </a:rPr>
              <a:t>At </a:t>
            </a:r>
            <a:r>
              <a:rPr lang="en-GB" sz="2000" dirty="0">
                <a:latin typeface="Arial" pitchFamily="34" charset="0"/>
                <a:cs typeface="Arial" pitchFamily="34" charset="0"/>
              </a:rPr>
              <a:t>any given stage approximately 15 Investigators are required to deploy on Ops </a:t>
            </a:r>
            <a:r>
              <a:rPr lang="en-GB" sz="2000" dirty="0" smtClean="0">
                <a:latin typeface="Arial" pitchFamily="34" charset="0"/>
                <a:cs typeface="Arial" pitchFamily="34" charset="0"/>
              </a:rPr>
              <a:t>Corona</a:t>
            </a:r>
          </a:p>
          <a:p>
            <a:pPr marL="542925" indent="-542925" algn="just">
              <a:lnSpc>
                <a:spcPct val="90000"/>
              </a:lnSpc>
              <a:spcBef>
                <a:spcPts val="600"/>
              </a:spcBef>
              <a:spcAft>
                <a:spcPts val="600"/>
              </a:spcAft>
              <a:buFont typeface="Wingdings" panose="05000000000000000000" pitchFamily="2" charset="2"/>
              <a:buChar char="q"/>
              <a:defRPr/>
            </a:pPr>
            <a:r>
              <a:rPr lang="en-GB" sz="2000" dirty="0">
                <a:latin typeface="Arial" pitchFamily="34" charset="0"/>
                <a:cs typeface="Arial" pitchFamily="34" charset="0"/>
              </a:rPr>
              <a:t>A limited number of Specialised Investigator posts to investigate Specialised and Organised </a:t>
            </a:r>
            <a:r>
              <a:rPr lang="en-GB" sz="2000" dirty="0" smtClean="0">
                <a:latin typeface="Arial" pitchFamily="34" charset="0"/>
                <a:cs typeface="Arial" pitchFamily="34" charset="0"/>
              </a:rPr>
              <a:t>Crime</a:t>
            </a:r>
          </a:p>
          <a:p>
            <a:pPr marL="542925" indent="-542925" algn="just">
              <a:lnSpc>
                <a:spcPct val="90000"/>
              </a:lnSpc>
              <a:spcBef>
                <a:spcPts val="600"/>
              </a:spcBef>
              <a:spcAft>
                <a:spcPts val="600"/>
              </a:spcAft>
              <a:buFont typeface="Wingdings" panose="05000000000000000000" pitchFamily="2" charset="2"/>
              <a:buChar char="q"/>
              <a:defRPr/>
            </a:pPr>
            <a:r>
              <a:rPr lang="en-GB" sz="2000" dirty="0">
                <a:latin typeface="Arial" pitchFamily="34" charset="0"/>
                <a:cs typeface="Arial" pitchFamily="34" charset="0"/>
              </a:rPr>
              <a:t>Equating of the current rank structure in order to address the rank disparity when conducting investigations and/or effecting arrests</a:t>
            </a:r>
          </a:p>
          <a:p>
            <a:pPr marL="542925" indent="-542925" algn="just">
              <a:lnSpc>
                <a:spcPct val="90000"/>
              </a:lnSpc>
              <a:buFont typeface="Wingdings" panose="05000000000000000000" pitchFamily="2" charset="2"/>
              <a:buChar char="q"/>
              <a:defRPr/>
            </a:pPr>
            <a:endParaRPr lang="en-GB" sz="2000" dirty="0">
              <a:latin typeface="Arial" pitchFamily="34" charset="0"/>
              <a:cs typeface="Arial" pitchFamily="34" charset="0"/>
            </a:endParaRPr>
          </a:p>
          <a:p>
            <a:pPr marL="542925" indent="-542925" algn="just">
              <a:lnSpc>
                <a:spcPct val="90000"/>
              </a:lnSpc>
              <a:buFont typeface="Wingdings" panose="05000000000000000000" pitchFamily="2" charset="2"/>
              <a:buChar char="q"/>
              <a:defRPr/>
            </a:pPr>
            <a:endParaRPr lang="en-ZA" sz="2000" dirty="0">
              <a:latin typeface="Arial" pitchFamily="34" charset="0"/>
              <a:cs typeface="Arial" pitchFamily="34" charset="0"/>
            </a:endParaRPr>
          </a:p>
          <a:p>
            <a:pPr marL="542925" indent="-542925" algn="just">
              <a:lnSpc>
                <a:spcPct val="90000"/>
              </a:lnSpc>
              <a:buFont typeface="Wingdings" panose="05000000000000000000" pitchFamily="2" charset="2"/>
              <a:buChar char="q"/>
              <a:defRPr/>
            </a:pPr>
            <a:endParaRPr lang="en-US" sz="2000" b="1" dirty="0" smtClean="0">
              <a:latin typeface="Arial" panose="020B0604020202020204" pitchFamily="34" charset="0"/>
              <a:cs typeface="Arial" panose="020B0604020202020204" pitchFamily="34" charset="0"/>
            </a:endParaRPr>
          </a:p>
          <a:p>
            <a:pPr marL="804863" lvl="2" indent="-354013" algn="just"/>
            <a:endParaRPr lang="en-GB" sz="800" dirty="0" smtClean="0">
              <a:latin typeface="Arial" pitchFamily="34" charset="0"/>
              <a:cs typeface="Arial" pitchFamily="34" charset="0"/>
            </a:endParaRPr>
          </a:p>
          <a:p>
            <a:pPr marL="0" indent="0" algn="just">
              <a:buNone/>
            </a:pPr>
            <a:r>
              <a:rPr lang="en-GB" sz="2000" b="1" dirty="0">
                <a:latin typeface="Arial" pitchFamily="34" charset="0"/>
                <a:cs typeface="Arial" pitchFamily="34" charset="0"/>
              </a:rPr>
              <a:t> </a:t>
            </a:r>
            <a:endParaRPr lang="en-ZA" sz="2000" dirty="0">
              <a:latin typeface="Arial" pitchFamily="34" charset="0"/>
              <a:cs typeface="Arial" pitchFamily="34" charset="0"/>
            </a:endParaRPr>
          </a:p>
        </p:txBody>
      </p:sp>
    </p:spTree>
    <p:extLst>
      <p:ext uri="{BB962C8B-B14F-4D97-AF65-F5344CB8AC3E}">
        <p14:creationId xmlns:p14="http://schemas.microsoft.com/office/powerpoint/2010/main" xmlns="" val="32241334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DB45-8756-4DA4-B3D0-F8DB9867188D}" type="slidenum">
              <a:rPr lang="en-US" altLang="en-US">
                <a:solidFill>
                  <a:prstClr val="black"/>
                </a:solidFill>
              </a:rPr>
              <a:pPr/>
              <a:t>12</a:t>
            </a:fld>
            <a:endParaRPr lang="en-US" altLang="en-US" dirty="0">
              <a:solidFill>
                <a:prstClr val="black"/>
              </a:solidFill>
            </a:endParaRPr>
          </a:p>
        </p:txBody>
      </p:sp>
      <p:pic>
        <p:nvPicPr>
          <p:cNvPr id="5123"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solidFill>
                  <a:prstClr val="black">
                    <a:tint val="75000"/>
                  </a:prstClr>
                </a:solidFill>
              </a:rPr>
              <a:pPr/>
              <a:t>2022/05/19</a:t>
            </a:fld>
            <a:endParaRPr lang="en-ZA" dirty="0">
              <a:solidFill>
                <a:prstClr val="black">
                  <a:tint val="75000"/>
                </a:prstClr>
              </a:solidFill>
            </a:endParaRPr>
          </a:p>
        </p:txBody>
      </p:sp>
      <p:sp>
        <p:nvSpPr>
          <p:cNvPr id="9" name="Footer Placeholder 11"/>
          <p:cNvSpPr>
            <a:spLocks noGrp="1"/>
          </p:cNvSpPr>
          <p:nvPr>
            <p:ph type="ftr" sz="quarter" idx="11"/>
          </p:nvPr>
        </p:nvSpPr>
        <p:spPr>
          <a:xfrm>
            <a:off x="3124200" y="6356350"/>
            <a:ext cx="2895600" cy="365125"/>
          </a:xfrm>
        </p:spPr>
        <p:txBody>
          <a:bodyPr/>
          <a:lstStyle/>
          <a:p>
            <a:r>
              <a:rPr lang="en-ZA" dirty="0" smtClean="0">
                <a:solidFill>
                  <a:prstClr val="black">
                    <a:tint val="75000"/>
                  </a:prstClr>
                </a:solidFill>
              </a:rPr>
              <a:t>CONFIDENTIAL</a:t>
            </a:r>
            <a:endParaRPr lang="en-ZA" dirty="0">
              <a:solidFill>
                <a:prstClr val="black">
                  <a:tint val="75000"/>
                </a:prstClr>
              </a:solidFill>
            </a:endParaRPr>
          </a:p>
        </p:txBody>
      </p:sp>
      <p:sp>
        <p:nvSpPr>
          <p:cNvPr id="10" name="Rectangle 2"/>
          <p:cNvSpPr txBox="1">
            <a:spLocks noChangeArrowheads="1"/>
          </p:cNvSpPr>
          <p:nvPr/>
        </p:nvSpPr>
        <p:spPr bwMode="auto">
          <a:xfrm>
            <a:off x="0" y="908720"/>
            <a:ext cx="9144000" cy="60960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algn="l" eaLnBrk="1" hangingPunct="1"/>
            <a:r>
              <a:rPr lang="en-US" sz="2000" kern="0" dirty="0" smtClean="0">
                <a:solidFill>
                  <a:prstClr val="white"/>
                </a:solidFill>
                <a:latin typeface="Arial" panose="020B0604020202020204" pitchFamily="34" charset="0"/>
                <a:cs typeface="Arial" panose="020B0604020202020204" pitchFamily="34" charset="0"/>
              </a:rPr>
              <a:t>MPD CHALLENGES (1/3)</a:t>
            </a:r>
          </a:p>
        </p:txBody>
      </p:sp>
      <p:sp>
        <p:nvSpPr>
          <p:cNvPr id="11" name="Rectangle 3"/>
          <p:cNvSpPr txBox="1">
            <a:spLocks noChangeArrowheads="1"/>
          </p:cNvSpPr>
          <p:nvPr/>
        </p:nvSpPr>
        <p:spPr>
          <a:xfrm>
            <a:off x="57150" y="1482726"/>
            <a:ext cx="901065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lvl="1" indent="-542925" algn="just">
              <a:lnSpc>
                <a:spcPct val="90000"/>
              </a:lnSpc>
              <a:spcBef>
                <a:spcPts val="600"/>
              </a:spcBef>
              <a:spcAft>
                <a:spcPts val="600"/>
              </a:spcAf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The total strength of the MPD is 1601 of which 1462 is MP Officials and the remaining 139 is support personnel (97 uniformed personnel and 42 PSAPs)</a:t>
            </a:r>
          </a:p>
          <a:p>
            <a:pPr marL="542925" lvl="1" indent="-542925" algn="just">
              <a:lnSpc>
                <a:spcPct val="90000"/>
              </a:lnSpc>
              <a:spcBef>
                <a:spcPts val="600"/>
              </a:spcBef>
              <a:spcAft>
                <a:spcPts val="600"/>
              </a:spcAf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The current Reserve Force strength is 207 </a:t>
            </a:r>
            <a:endParaRPr lang="en-US" sz="1800" dirty="0" smtClean="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There is a lack of funding for Reserves to supplement/ reinforce the policing function </a:t>
            </a:r>
            <a:endParaRPr lang="en-US" sz="1800" dirty="0" smtClean="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The current HR strength is insufficient to contribute to the National Imperatives of Government to reduce prevalent crime and corruption and fraud within the </a:t>
            </a:r>
            <a:r>
              <a:rPr lang="en-US" sz="1800" dirty="0" smtClean="0">
                <a:latin typeface="Arial" panose="020B0604020202020204" pitchFamily="34" charset="0"/>
                <a:cs typeface="Arial" panose="020B0604020202020204" pitchFamily="34" charset="0"/>
              </a:rPr>
              <a:t>DOD</a:t>
            </a:r>
          </a:p>
          <a:p>
            <a:pPr marL="542925" lvl="1" indent="-542925" algn="just">
              <a:lnSpc>
                <a:spcPct val="90000"/>
              </a:lnSpc>
              <a:spcBef>
                <a:spcPts val="600"/>
              </a:spcBef>
              <a:spcAft>
                <a:spcPts val="600"/>
              </a:spcAft>
              <a:buFont typeface="Wingdings" panose="05000000000000000000" pitchFamily="2" charset="2"/>
              <a:buChar char="q"/>
              <a:defRPr/>
            </a:pPr>
            <a:r>
              <a:rPr lang="en-ZA" sz="1800" dirty="0">
                <a:solidFill>
                  <a:prstClr val="black"/>
                </a:solidFill>
                <a:latin typeface="Arial" panose="020B0604020202020204" pitchFamily="34" charset="0"/>
              </a:rPr>
              <a:t>Insufficient Compensation of Employees Budget Allocation to rejuvenate the MPD and to fulfil the demands of internal and external </a:t>
            </a:r>
            <a:r>
              <a:rPr lang="en-ZA" sz="1800" dirty="0" smtClean="0">
                <a:solidFill>
                  <a:prstClr val="black"/>
                </a:solidFill>
                <a:latin typeface="Arial" panose="020B0604020202020204" pitchFamily="34" charset="0"/>
              </a:rPr>
              <a:t>deployments</a:t>
            </a:r>
          </a:p>
          <a:p>
            <a:pPr marL="542925" lvl="1" indent="-542925" algn="just">
              <a:lnSpc>
                <a:spcPct val="90000"/>
              </a:lnSpc>
              <a:spcBef>
                <a:spcPts val="600"/>
              </a:spcBef>
              <a:spcAft>
                <a:spcPts val="600"/>
              </a:spcAft>
              <a:buFont typeface="Wingdings" panose="05000000000000000000" pitchFamily="2" charset="2"/>
              <a:buChar char="q"/>
              <a:defRPr/>
            </a:pPr>
            <a:r>
              <a:rPr lang="en-US" sz="1800" dirty="0">
                <a:solidFill>
                  <a:prstClr val="black"/>
                </a:solidFill>
                <a:latin typeface="Arial" panose="020B0604020202020204" pitchFamily="34" charset="0"/>
                <a:cs typeface="Arial" panose="020B0604020202020204" pitchFamily="34" charset="0"/>
              </a:rPr>
              <a:t>The structural deficiencies of the MPD is affecting its performance in the prospects of successful prosecution and the down-managing the criminal cases being investigated by the MPD </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r>
              <a:rPr lang="en-US" sz="1800" dirty="0">
                <a:solidFill>
                  <a:prstClr val="black"/>
                </a:solidFill>
                <a:latin typeface="Arial" panose="020B0604020202020204" pitchFamily="34" charset="0"/>
                <a:cs typeface="Arial" panose="020B0604020202020204" pitchFamily="34" charset="0"/>
              </a:rPr>
              <a:t>The MPD have a dual responsibility to the SANDF, to support the </a:t>
            </a:r>
            <a:r>
              <a:rPr lang="en-US" sz="1800" dirty="0" smtClean="0">
                <a:solidFill>
                  <a:prstClr val="black"/>
                </a:solidFill>
                <a:latin typeface="Arial" panose="020B0604020202020204" pitchFamily="34" charset="0"/>
                <a:cs typeface="Arial" panose="020B0604020202020204" pitchFamily="34" charset="0"/>
              </a:rPr>
              <a:t>Joint Force Employment Requirements </a:t>
            </a:r>
            <a:r>
              <a:rPr lang="en-US" sz="1800" dirty="0">
                <a:solidFill>
                  <a:prstClr val="black"/>
                </a:solidFill>
                <a:latin typeface="Arial" panose="020B0604020202020204" pitchFamily="34" charset="0"/>
                <a:cs typeface="Arial" panose="020B0604020202020204" pitchFamily="34" charset="0"/>
              </a:rPr>
              <a:t>and the prevention and investigation of crime </a:t>
            </a: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ZA" sz="1800" dirty="0" smtClean="0">
              <a:solidFill>
                <a:prstClr val="black"/>
              </a:solidFill>
              <a:latin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ZA" sz="1800" dirty="0">
              <a:solidFill>
                <a:prstClr val="black"/>
              </a:solidFill>
              <a:latin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smtClean="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542925" indent="-542925" algn="just">
              <a:lnSpc>
                <a:spcPct val="90000"/>
              </a:lnSpc>
              <a:spcBef>
                <a:spcPts val="600"/>
              </a:spcBef>
              <a:spcAft>
                <a:spcPts val="600"/>
              </a:spcAft>
              <a:buFont typeface="Wingdings" panose="05000000000000000000" pitchFamily="2" charset="2"/>
              <a:buChar char="q"/>
              <a:defRPr/>
            </a:pPr>
            <a:endParaRPr lang="en-US" sz="2000" dirty="0" smtClean="0">
              <a:solidFill>
                <a:prstClr val="black"/>
              </a:solidFill>
              <a:latin typeface="Arial" panose="020B0604020202020204" pitchFamily="34" charset="0"/>
              <a:cs typeface="Arial" panose="020B0604020202020204" pitchFamily="34" charset="0"/>
            </a:endParaRPr>
          </a:p>
          <a:p>
            <a:pPr marL="942975" lvl="1" indent="-542925" algn="just">
              <a:lnSpc>
                <a:spcPct val="90000"/>
              </a:lnSpc>
              <a:spcBef>
                <a:spcPts val="600"/>
              </a:spcBef>
              <a:spcAft>
                <a:spcPts val="600"/>
              </a:spcAf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942975" lvl="1" indent="-542925" algn="just">
              <a:lnSpc>
                <a:spcPct val="90000"/>
              </a:lnSpc>
              <a:spcBef>
                <a:spcPts val="600"/>
              </a:spcBef>
              <a:spcAft>
                <a:spcPts val="600"/>
              </a:spcAft>
              <a:buFont typeface="Wingdings" panose="05000000000000000000" pitchFamily="2" charset="2"/>
              <a:buChar char="q"/>
              <a:defRPr/>
            </a:pPr>
            <a:endParaRPr lang="en-US" sz="1800" dirty="0" smtClean="0">
              <a:latin typeface="Arial" panose="020B0604020202020204" pitchFamily="34" charset="0"/>
              <a:cs typeface="Arial" panose="020B0604020202020204" pitchFamily="34" charset="0"/>
            </a:endParaRPr>
          </a:p>
          <a:p>
            <a:pPr marL="942975" lvl="1" indent="-542925" algn="just">
              <a:lnSpc>
                <a:spcPct val="90000"/>
              </a:lnSpc>
              <a:spcBef>
                <a:spcPts val="600"/>
              </a:spcBef>
              <a:spcAft>
                <a:spcPts val="600"/>
              </a:spcAft>
              <a:buFont typeface="Wingdings" panose="05000000000000000000" pitchFamily="2" charset="2"/>
              <a:buChar char="q"/>
              <a:defRPr/>
            </a:pPr>
            <a:endParaRPr lang="en-US" sz="1800" dirty="0" smtClean="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prstClr val="white"/>
                </a:solidFill>
              </a:rPr>
              <a:t>UNITY IS STRENGTH</a:t>
            </a:r>
            <a:endParaRPr lang="en-US" sz="900" b="1" dirty="0">
              <a:solidFill>
                <a:prstClr val="white"/>
              </a:solidFill>
            </a:endParaRPr>
          </a:p>
        </p:txBody>
      </p:sp>
    </p:spTree>
    <p:extLst>
      <p:ext uri="{BB962C8B-B14F-4D97-AF65-F5344CB8AC3E}">
        <p14:creationId xmlns:p14="http://schemas.microsoft.com/office/powerpoint/2010/main" xmlns="" val="28908937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DB45-8756-4DA4-B3D0-F8DB9867188D}" type="slidenum">
              <a:rPr lang="en-US" altLang="en-US">
                <a:solidFill>
                  <a:prstClr val="black"/>
                </a:solidFill>
              </a:rPr>
              <a:pPr/>
              <a:t>13</a:t>
            </a:fld>
            <a:endParaRPr lang="en-US" altLang="en-US" dirty="0">
              <a:solidFill>
                <a:prstClr val="black"/>
              </a:solidFill>
            </a:endParaRPr>
          </a:p>
        </p:txBody>
      </p:sp>
      <p:pic>
        <p:nvPicPr>
          <p:cNvPr id="5123"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solidFill>
                  <a:prstClr val="black">
                    <a:tint val="75000"/>
                  </a:prstClr>
                </a:solidFill>
              </a:rPr>
              <a:pPr/>
              <a:t>2022/05/19</a:t>
            </a:fld>
            <a:endParaRPr lang="en-ZA" dirty="0">
              <a:solidFill>
                <a:prstClr val="black">
                  <a:tint val="75000"/>
                </a:prstClr>
              </a:solidFill>
            </a:endParaRPr>
          </a:p>
        </p:txBody>
      </p:sp>
      <p:sp>
        <p:nvSpPr>
          <p:cNvPr id="9" name="Footer Placeholder 11"/>
          <p:cNvSpPr>
            <a:spLocks noGrp="1"/>
          </p:cNvSpPr>
          <p:nvPr>
            <p:ph type="ftr" sz="quarter" idx="11"/>
          </p:nvPr>
        </p:nvSpPr>
        <p:spPr>
          <a:xfrm>
            <a:off x="3124200" y="6356350"/>
            <a:ext cx="2895600" cy="365125"/>
          </a:xfrm>
        </p:spPr>
        <p:txBody>
          <a:bodyPr/>
          <a:lstStyle/>
          <a:p>
            <a:r>
              <a:rPr lang="en-ZA" dirty="0" smtClean="0">
                <a:solidFill>
                  <a:prstClr val="black">
                    <a:tint val="75000"/>
                  </a:prstClr>
                </a:solidFill>
              </a:rPr>
              <a:t>CONFIDENTIAL</a:t>
            </a:r>
            <a:endParaRPr lang="en-ZA" dirty="0">
              <a:solidFill>
                <a:prstClr val="black">
                  <a:tint val="75000"/>
                </a:prstClr>
              </a:solidFill>
            </a:endParaRPr>
          </a:p>
        </p:txBody>
      </p:sp>
      <p:sp>
        <p:nvSpPr>
          <p:cNvPr id="10" name="Rectangle 2"/>
          <p:cNvSpPr txBox="1">
            <a:spLocks noChangeArrowheads="1"/>
          </p:cNvSpPr>
          <p:nvPr/>
        </p:nvSpPr>
        <p:spPr bwMode="auto">
          <a:xfrm>
            <a:off x="0" y="908720"/>
            <a:ext cx="9144000" cy="60960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algn="l" eaLnBrk="1" hangingPunct="1"/>
            <a:r>
              <a:rPr lang="en-US" sz="2000" kern="0" dirty="0" smtClean="0">
                <a:solidFill>
                  <a:prstClr val="white"/>
                </a:solidFill>
                <a:latin typeface="Arial" panose="020B0604020202020204" pitchFamily="34" charset="0"/>
                <a:cs typeface="Arial" panose="020B0604020202020204" pitchFamily="34" charset="0"/>
              </a:rPr>
              <a:t>MPD CHALLENGES (2/3)</a:t>
            </a:r>
          </a:p>
        </p:txBody>
      </p:sp>
      <p:sp>
        <p:nvSpPr>
          <p:cNvPr id="11" name="Rectangle 3"/>
          <p:cNvSpPr txBox="1">
            <a:spLocks noChangeArrowheads="1"/>
          </p:cNvSpPr>
          <p:nvPr/>
        </p:nvSpPr>
        <p:spPr>
          <a:xfrm>
            <a:off x="57150" y="1482726"/>
            <a:ext cx="901065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lvl="1" indent="-542925" algn="just">
              <a:lnSpc>
                <a:spcPct val="90000"/>
              </a:lnSpc>
              <a:spcBef>
                <a:spcPts val="600"/>
              </a:spcBef>
              <a:spcAft>
                <a:spcPts val="600"/>
              </a:spcAft>
              <a:buFont typeface="Wingdings" panose="05000000000000000000" pitchFamily="2" charset="2"/>
              <a:buChar char="q"/>
              <a:defRPr/>
            </a:pPr>
            <a:r>
              <a:rPr lang="en-US" sz="1800" dirty="0">
                <a:solidFill>
                  <a:prstClr val="black"/>
                </a:solidFill>
                <a:latin typeface="Arial" panose="020B0604020202020204" pitchFamily="34" charset="0"/>
                <a:cs typeface="Arial" panose="020B0604020202020204" pitchFamily="34" charset="0"/>
              </a:rPr>
              <a:t>The current structure is not sufficient to provide effective MP-support to the DOD, since only 9 of its 44 x MP structures (stations) are providing a 24-hour service due to structural </a:t>
            </a:r>
            <a:r>
              <a:rPr lang="en-US" sz="1800" dirty="0" smtClean="0">
                <a:solidFill>
                  <a:prstClr val="black"/>
                </a:solidFill>
                <a:latin typeface="Arial" panose="020B0604020202020204" pitchFamily="34" charset="0"/>
                <a:cs typeface="Arial" panose="020B0604020202020204" pitchFamily="34" charset="0"/>
              </a:rPr>
              <a:t>limitations</a:t>
            </a:r>
          </a:p>
          <a:p>
            <a:pPr marL="542925" lvl="1" indent="-542925" algn="just">
              <a:lnSpc>
                <a:spcPct val="90000"/>
              </a:lnSpc>
              <a:spcBef>
                <a:spcPts val="600"/>
              </a:spcBef>
              <a:spcAft>
                <a:spcPts val="600"/>
              </a:spcAft>
              <a:buFont typeface="Wingdings" panose="05000000000000000000" pitchFamily="2" charset="2"/>
              <a:buChar char="q"/>
              <a:defRPr/>
            </a:pPr>
            <a:r>
              <a:rPr lang="en-US" sz="1800" dirty="0">
                <a:solidFill>
                  <a:prstClr val="black"/>
                </a:solidFill>
                <a:latin typeface="Arial" panose="020B0604020202020204" pitchFamily="34" charset="0"/>
                <a:cs typeface="Arial" panose="020B0604020202020204" pitchFamily="34" charset="0"/>
              </a:rPr>
              <a:t>Services are provided to more or less 1500 and 6000 clients with only 6 x MPs at some of the MP Detachments and 12 x MPs at the smaller MP Area </a:t>
            </a:r>
            <a:r>
              <a:rPr lang="en-US" sz="1800" dirty="0" smtClean="0">
                <a:solidFill>
                  <a:prstClr val="black"/>
                </a:solidFill>
                <a:latin typeface="Arial" panose="020B0604020202020204" pitchFamily="34" charset="0"/>
                <a:cs typeface="Arial" panose="020B0604020202020204" pitchFamily="34" charset="0"/>
              </a:rPr>
              <a:t>Offices</a:t>
            </a:r>
          </a:p>
          <a:p>
            <a:pPr marL="542925" lvl="1" indent="-542925" algn="just">
              <a:lnSpc>
                <a:spcPct val="90000"/>
              </a:lnSpc>
              <a:spcBef>
                <a:spcPts val="600"/>
              </a:spcBef>
              <a:spcAft>
                <a:spcPts val="600"/>
              </a:spcAft>
              <a:buFont typeface="Wingdings" panose="05000000000000000000" pitchFamily="2" charset="2"/>
              <a:buChar char="q"/>
              <a:defRPr/>
            </a:pPr>
            <a:r>
              <a:rPr lang="en-GB" sz="1800" dirty="0">
                <a:latin typeface="Arial" panose="020B0604020202020204" pitchFamily="34" charset="0"/>
                <a:cs typeface="Arial" panose="020B0604020202020204" pitchFamily="34" charset="0"/>
              </a:rPr>
              <a:t>The MPD has insufficient support structures to address higher HQ’s support requirements </a:t>
            </a:r>
            <a:r>
              <a:rPr lang="en-US" sz="1800" dirty="0">
                <a:solidFill>
                  <a:prstClr val="black"/>
                </a:solidFill>
                <a:latin typeface="Arial" panose="020B0604020202020204" pitchFamily="34" charset="0"/>
                <a:cs typeface="Arial" panose="020B0604020202020204" pitchFamily="34" charset="0"/>
              </a:rPr>
              <a:t> </a:t>
            </a:r>
            <a:endParaRPr lang="en-US" sz="1800" dirty="0" smtClean="0">
              <a:solidFill>
                <a:prstClr val="black"/>
              </a:solidFill>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According to United Nations` best practice policing practice, there should be one police officer for every 220 citizens. The MPD have 1462 MP Official of which 154 is deployed at all times during OP CORONA. The result is that a total </a:t>
            </a:r>
            <a:r>
              <a:rPr lang="en-US" sz="1800" dirty="0">
                <a:solidFill>
                  <a:prstClr val="black"/>
                </a:solidFill>
                <a:latin typeface="Arial" panose="020B0604020202020204" pitchFamily="34" charset="0"/>
                <a:cs typeface="Arial" panose="020B0604020202020204" pitchFamily="34" charset="0"/>
              </a:rPr>
              <a:t>number of 1308 MPs must police a military population of 300 000 (1 to 229</a:t>
            </a:r>
            <a:r>
              <a:rPr lang="en-US" sz="1800" dirty="0" smtClean="0">
                <a:solidFill>
                  <a:prstClr val="black"/>
                </a:solidFill>
                <a:latin typeface="Arial" panose="020B0604020202020204" pitchFamily="34" charset="0"/>
                <a:cs typeface="Arial" panose="020B0604020202020204" pitchFamily="34" charset="0"/>
              </a:rPr>
              <a:t>).</a:t>
            </a:r>
          </a:p>
          <a:p>
            <a:pPr marL="542925" lvl="1" indent="-542925" algn="just">
              <a:lnSpc>
                <a:spcPct val="90000"/>
              </a:lnSpc>
              <a:spcBef>
                <a:spcPts val="600"/>
              </a:spcBef>
              <a:spcAft>
                <a:spcPts val="600"/>
              </a:spcAft>
              <a:buFont typeface="Wingdings" panose="05000000000000000000" pitchFamily="2" charset="2"/>
              <a:buChar char="q"/>
              <a:defRPr/>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MPD have an insufficient operating budget to procure Prime Mission </a:t>
            </a:r>
            <a:r>
              <a:rPr lang="en-US" sz="1800" dirty="0" smtClean="0">
                <a:latin typeface="Arial" panose="020B0604020202020204" pitchFamily="34" charset="0"/>
                <a:cs typeface="Arial" panose="020B0604020202020204" pitchFamily="34" charset="0"/>
              </a:rPr>
              <a:t>Equipment</a:t>
            </a:r>
          </a:p>
          <a:p>
            <a:pPr marL="542925" lvl="1" indent="-542925" algn="just">
              <a:lnSpc>
                <a:spcPct val="90000"/>
              </a:lnSpc>
              <a:spcBef>
                <a:spcPts val="600"/>
              </a:spcBef>
              <a:spcAft>
                <a:spcPts val="600"/>
              </a:spcAf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The MPD have an aging Vehicle and Motorcycle fleet</a:t>
            </a: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solidFill>
                <a:prstClr val="black"/>
              </a:solidFill>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solidFill>
                <a:prstClr val="black"/>
              </a:solidFill>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solidFill>
                <a:prstClr val="black"/>
              </a:solidFill>
              <a:latin typeface="Arial" panose="020B0604020202020204" pitchFamily="34" charset="0"/>
              <a:cs typeface="Arial" panose="020B0604020202020204" pitchFamily="34" charset="0"/>
            </a:endParaRPr>
          </a:p>
          <a:p>
            <a:pPr marL="542925" indent="-542925" algn="just">
              <a:lnSpc>
                <a:spcPct val="90000"/>
              </a:lnSpc>
              <a:spcBef>
                <a:spcPts val="600"/>
              </a:spcBef>
              <a:spcAft>
                <a:spcPts val="600"/>
              </a:spcAft>
              <a:buFont typeface="Wingdings" panose="05000000000000000000" pitchFamily="2" charset="2"/>
              <a:buChar char="q"/>
              <a:defRPr/>
            </a:pPr>
            <a:endParaRPr lang="en-US" sz="2000" dirty="0" smtClean="0">
              <a:solidFill>
                <a:prstClr val="black"/>
              </a:solidFill>
              <a:latin typeface="Arial" panose="020B0604020202020204" pitchFamily="34" charset="0"/>
              <a:cs typeface="Arial" panose="020B0604020202020204" pitchFamily="34" charset="0"/>
            </a:endParaRPr>
          </a:p>
          <a:p>
            <a:pPr marL="942975" lvl="1" indent="-542925" algn="just">
              <a:lnSpc>
                <a:spcPct val="90000"/>
              </a:lnSpc>
              <a:spcBef>
                <a:spcPts val="600"/>
              </a:spcBef>
              <a:spcAft>
                <a:spcPts val="600"/>
              </a:spcAft>
              <a:buFont typeface="Wingdings" panose="05000000000000000000" pitchFamily="2" charset="2"/>
              <a:buChar char="q"/>
              <a:defRPr/>
            </a:pPr>
            <a:endParaRPr lang="en-US" sz="1800" dirty="0" smtClean="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prstClr val="white"/>
                </a:solidFill>
              </a:rPr>
              <a:t>UNITY IS STRENGTH</a:t>
            </a:r>
            <a:endParaRPr lang="en-US" sz="900" b="1" dirty="0">
              <a:solidFill>
                <a:prstClr val="white"/>
              </a:solidFill>
            </a:endParaRPr>
          </a:p>
        </p:txBody>
      </p:sp>
    </p:spTree>
    <p:extLst>
      <p:ext uri="{BB962C8B-B14F-4D97-AF65-F5344CB8AC3E}">
        <p14:creationId xmlns:p14="http://schemas.microsoft.com/office/powerpoint/2010/main" xmlns="" val="32119800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DB45-8756-4DA4-B3D0-F8DB9867188D}" type="slidenum">
              <a:rPr lang="en-US" altLang="en-US">
                <a:solidFill>
                  <a:prstClr val="black"/>
                </a:solidFill>
              </a:rPr>
              <a:pPr/>
              <a:t>14</a:t>
            </a:fld>
            <a:endParaRPr lang="en-US" altLang="en-US" dirty="0">
              <a:solidFill>
                <a:prstClr val="black"/>
              </a:solidFill>
            </a:endParaRPr>
          </a:p>
        </p:txBody>
      </p:sp>
      <p:pic>
        <p:nvPicPr>
          <p:cNvPr id="5123"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solidFill>
                  <a:prstClr val="black">
                    <a:tint val="75000"/>
                  </a:prstClr>
                </a:solidFill>
              </a:rPr>
              <a:pPr/>
              <a:t>2022/05/19</a:t>
            </a:fld>
            <a:endParaRPr lang="en-ZA" dirty="0">
              <a:solidFill>
                <a:prstClr val="black">
                  <a:tint val="75000"/>
                </a:prstClr>
              </a:solidFill>
            </a:endParaRPr>
          </a:p>
        </p:txBody>
      </p:sp>
      <p:sp>
        <p:nvSpPr>
          <p:cNvPr id="9" name="Footer Placeholder 11"/>
          <p:cNvSpPr>
            <a:spLocks noGrp="1"/>
          </p:cNvSpPr>
          <p:nvPr>
            <p:ph type="ftr" sz="quarter" idx="11"/>
          </p:nvPr>
        </p:nvSpPr>
        <p:spPr>
          <a:xfrm>
            <a:off x="3124200" y="6356350"/>
            <a:ext cx="2895600" cy="365125"/>
          </a:xfrm>
        </p:spPr>
        <p:txBody>
          <a:bodyPr/>
          <a:lstStyle/>
          <a:p>
            <a:r>
              <a:rPr lang="en-ZA" dirty="0" smtClean="0">
                <a:solidFill>
                  <a:prstClr val="black">
                    <a:tint val="75000"/>
                  </a:prstClr>
                </a:solidFill>
              </a:rPr>
              <a:t>CONFIDENTIAL</a:t>
            </a:r>
            <a:endParaRPr lang="en-ZA" dirty="0">
              <a:solidFill>
                <a:prstClr val="black">
                  <a:tint val="75000"/>
                </a:prstClr>
              </a:solidFill>
            </a:endParaRPr>
          </a:p>
        </p:txBody>
      </p:sp>
      <p:sp>
        <p:nvSpPr>
          <p:cNvPr id="10" name="Rectangle 2"/>
          <p:cNvSpPr txBox="1">
            <a:spLocks noChangeArrowheads="1"/>
          </p:cNvSpPr>
          <p:nvPr/>
        </p:nvSpPr>
        <p:spPr bwMode="auto">
          <a:xfrm>
            <a:off x="0" y="908720"/>
            <a:ext cx="9144000" cy="60960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algn="l" eaLnBrk="1" hangingPunct="1"/>
            <a:r>
              <a:rPr lang="en-US" sz="2000" kern="0" dirty="0" smtClean="0">
                <a:solidFill>
                  <a:prstClr val="white"/>
                </a:solidFill>
                <a:latin typeface="Arial" panose="020B0604020202020204" pitchFamily="34" charset="0"/>
                <a:cs typeface="Arial" panose="020B0604020202020204" pitchFamily="34" charset="0"/>
              </a:rPr>
              <a:t>MPD CHALLENGES (3/3)</a:t>
            </a:r>
          </a:p>
        </p:txBody>
      </p:sp>
      <p:sp>
        <p:nvSpPr>
          <p:cNvPr id="11" name="Rectangle 3"/>
          <p:cNvSpPr txBox="1">
            <a:spLocks noChangeArrowheads="1"/>
          </p:cNvSpPr>
          <p:nvPr/>
        </p:nvSpPr>
        <p:spPr>
          <a:xfrm>
            <a:off x="66675" y="1393904"/>
            <a:ext cx="901065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lvl="1" indent="-542925" algn="just">
              <a:lnSpc>
                <a:spcPct val="90000"/>
              </a:lnSpc>
              <a:spcBef>
                <a:spcPts val="600"/>
              </a:spcBef>
              <a:spcAft>
                <a:spcPts val="600"/>
              </a:spcAft>
              <a:buFont typeface="Wingdings" panose="05000000000000000000" pitchFamily="2" charset="2"/>
              <a:buChar char="q"/>
              <a:defRPr/>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MPD has a shortage of </a:t>
            </a:r>
            <a:r>
              <a:rPr lang="en-US" sz="1800" dirty="0" err="1">
                <a:latin typeface="Arial" panose="020B0604020202020204" pitchFamily="34" charset="0"/>
                <a:cs typeface="Arial" panose="020B0604020202020204" pitchFamily="34" charset="0"/>
              </a:rPr>
              <a:t>armour</a:t>
            </a:r>
            <a:r>
              <a:rPr lang="en-US" sz="1800" dirty="0">
                <a:latin typeface="Arial" panose="020B0604020202020204" pitchFamily="34" charset="0"/>
                <a:cs typeface="Arial" panose="020B0604020202020204" pitchFamily="34" charset="0"/>
              </a:rPr>
              <a:t>-protected vehicles to provide operational MP support for the </a:t>
            </a:r>
            <a:r>
              <a:rPr lang="en-US" sz="1800" dirty="0" smtClean="0">
                <a:latin typeface="Arial" panose="020B0604020202020204" pitchFamily="34" charset="0"/>
                <a:cs typeface="Arial" panose="020B0604020202020204" pitchFamily="34" charset="0"/>
              </a:rPr>
              <a:t>Joint Force Employment Requirements</a:t>
            </a:r>
          </a:p>
          <a:p>
            <a:pPr marL="542925" lvl="1" indent="-542925" algn="just">
              <a:lnSpc>
                <a:spcPct val="90000"/>
              </a:lnSpc>
              <a:spcBef>
                <a:spcPts val="600"/>
              </a:spcBef>
              <a:spcAft>
                <a:spcPts val="600"/>
              </a:spcAf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Most of the MPD facilities are dilapidated and do not meet the OHS </a:t>
            </a:r>
            <a:r>
              <a:rPr lang="en-US" sz="1800" dirty="0" smtClean="0">
                <a:latin typeface="Arial" panose="020B0604020202020204" pitchFamily="34" charset="0"/>
                <a:cs typeface="Arial" panose="020B0604020202020204" pitchFamily="34" charset="0"/>
              </a:rPr>
              <a:t>standards</a:t>
            </a:r>
          </a:p>
          <a:p>
            <a:pPr marL="542925" lvl="1" indent="-542925" algn="just">
              <a:lnSpc>
                <a:spcPct val="90000"/>
              </a:lnSpc>
              <a:spcBef>
                <a:spcPts val="600"/>
              </a:spcBef>
              <a:spcAft>
                <a:spcPts val="600"/>
              </a:spcAf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Lack of Sufficient Detention Barracks to accommodate the increased number of inmates being sentenced by Legal Services </a:t>
            </a:r>
            <a:r>
              <a:rPr lang="en-US" sz="1800" dirty="0" smtClean="0">
                <a:latin typeface="Arial" panose="020B0604020202020204" pitchFamily="34" charset="0"/>
                <a:cs typeface="Arial" panose="020B0604020202020204" pitchFamily="34" charset="0"/>
              </a:rPr>
              <a:t>Division</a:t>
            </a:r>
          </a:p>
          <a:p>
            <a:pPr marL="542925" lvl="1" indent="-542925" algn="just">
              <a:lnSpc>
                <a:spcPct val="90000"/>
              </a:lnSpc>
              <a:spcBef>
                <a:spcPts val="600"/>
              </a:spcBef>
              <a:spcAft>
                <a:spcPts val="600"/>
              </a:spcAft>
              <a:buFont typeface="Wingdings" panose="05000000000000000000" pitchFamily="2" charset="2"/>
              <a:buChar char="q"/>
              <a:defRPr/>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complexity of criminal investigations by the MPD critically requires various Specialist Capabilities (Forensic, Canine, Investigation of Priority Crime, Sexual Offences Branch) to be established within the MPD </a:t>
            </a:r>
            <a:r>
              <a:rPr lang="en-US" sz="1800" dirty="0" err="1">
                <a:latin typeface="Arial" panose="020B0604020202020204" pitchFamily="34" charset="0"/>
                <a:cs typeface="Arial" panose="020B0604020202020204" pitchFamily="34" charset="0"/>
              </a:rPr>
              <a:t>ito</a:t>
            </a:r>
            <a:r>
              <a:rPr lang="en-US" sz="1800" dirty="0">
                <a:latin typeface="Arial" panose="020B0604020202020204" pitchFamily="34" charset="0"/>
                <a:cs typeface="Arial" panose="020B0604020202020204" pitchFamily="34" charset="0"/>
              </a:rPr>
              <a:t> Structure, Personnel, Equipment and </a:t>
            </a:r>
            <a:r>
              <a:rPr lang="en-US" sz="1800" dirty="0" smtClean="0">
                <a:latin typeface="Arial" panose="020B0604020202020204" pitchFamily="34" charset="0"/>
                <a:cs typeface="Arial" panose="020B0604020202020204" pitchFamily="34" charset="0"/>
              </a:rPr>
              <a:t>Funding</a:t>
            </a:r>
          </a:p>
          <a:p>
            <a:pPr marL="542925" lvl="1" indent="-542925" algn="just">
              <a:lnSpc>
                <a:spcPct val="90000"/>
              </a:lnSpc>
              <a:spcBef>
                <a:spcPts val="600"/>
              </a:spcBef>
              <a:spcAft>
                <a:spcPts val="600"/>
              </a:spcAf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Budget constraints does not allow for technological development and procurement in the disciplines of Crime Prevention and </a:t>
            </a:r>
            <a:r>
              <a:rPr lang="en-US" sz="1800" dirty="0" smtClean="0">
                <a:latin typeface="Arial" panose="020B0604020202020204" pitchFamily="34" charset="0"/>
                <a:cs typeface="Arial" panose="020B0604020202020204" pitchFamily="34" charset="0"/>
              </a:rPr>
              <a:t>Investigation</a:t>
            </a:r>
            <a:endParaRPr lang="en-US" sz="1800" dirty="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542925" lvl="1" indent="-542925" algn="just">
              <a:lnSpc>
                <a:spcPct val="90000"/>
              </a:lnSpc>
              <a:spcBef>
                <a:spcPts val="600"/>
              </a:spcBef>
              <a:spcAft>
                <a:spcPts val="600"/>
              </a:spcAf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542925" indent="-542925" algn="just">
              <a:lnSpc>
                <a:spcPct val="90000"/>
              </a:lnSpc>
              <a:spcBef>
                <a:spcPts val="600"/>
              </a:spcBef>
              <a:spcAft>
                <a:spcPts val="600"/>
              </a:spcAft>
              <a:buFont typeface="Wingdings" panose="05000000000000000000" pitchFamily="2" charset="2"/>
              <a:buChar char="q"/>
              <a:defRPr/>
            </a:pPr>
            <a:endParaRPr lang="en-US" sz="2000" dirty="0" smtClean="0">
              <a:latin typeface="Arial" panose="020B0604020202020204" pitchFamily="34" charset="0"/>
              <a:cs typeface="Arial" panose="020B0604020202020204" pitchFamily="34" charset="0"/>
            </a:endParaRPr>
          </a:p>
          <a:p>
            <a:pPr marL="542925" indent="-542925" algn="just">
              <a:lnSpc>
                <a:spcPct val="90000"/>
              </a:lnSpc>
              <a:spcBef>
                <a:spcPts val="600"/>
              </a:spcBef>
              <a:spcAft>
                <a:spcPts val="600"/>
              </a:spcAft>
              <a:buFont typeface="Wingdings" panose="05000000000000000000" pitchFamily="2" charset="2"/>
              <a:buChar char="q"/>
              <a:defRPr/>
            </a:pPr>
            <a:endParaRPr lang="en-US" sz="2000" dirty="0" smtClean="0">
              <a:latin typeface="Arial" panose="020B0604020202020204" pitchFamily="34" charset="0"/>
              <a:cs typeface="Arial" panose="020B0604020202020204" pitchFamily="34" charset="0"/>
            </a:endParaRPr>
          </a:p>
        </p:txBody>
      </p:sp>
      <p:sp>
        <p:nvSpPr>
          <p:cNvPr id="12" name="TextBox 11"/>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prstClr val="white"/>
                </a:solidFill>
              </a:rPr>
              <a:t>UNITY IS STRENGTH</a:t>
            </a:r>
            <a:endParaRPr lang="en-US" sz="900" b="1" dirty="0">
              <a:solidFill>
                <a:prstClr val="white"/>
              </a:solidFill>
            </a:endParaRPr>
          </a:p>
        </p:txBody>
      </p:sp>
    </p:spTree>
    <p:extLst>
      <p:ext uri="{BB962C8B-B14F-4D97-AF65-F5344CB8AC3E}">
        <p14:creationId xmlns:p14="http://schemas.microsoft.com/office/powerpoint/2010/main" xmlns="" val="4765118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DB45-8756-4DA4-B3D0-F8DB9867188D}" type="slidenum">
              <a:rPr lang="en-US" altLang="en-US">
                <a:solidFill>
                  <a:prstClr val="black"/>
                </a:solidFill>
              </a:rPr>
              <a:pPr/>
              <a:t>15</a:t>
            </a:fld>
            <a:endParaRPr lang="en-US" altLang="en-US" dirty="0">
              <a:solidFill>
                <a:prstClr val="black"/>
              </a:solidFill>
            </a:endParaRPr>
          </a:p>
        </p:txBody>
      </p:sp>
      <p:pic>
        <p:nvPicPr>
          <p:cNvPr id="5123"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solidFill>
                  <a:prstClr val="black">
                    <a:tint val="75000"/>
                  </a:prstClr>
                </a:solidFill>
              </a:rPr>
              <a:pPr/>
              <a:t>2022/05/19</a:t>
            </a:fld>
            <a:endParaRPr lang="en-ZA" dirty="0">
              <a:solidFill>
                <a:prstClr val="black">
                  <a:tint val="75000"/>
                </a:prstClr>
              </a:solidFill>
            </a:endParaRPr>
          </a:p>
        </p:txBody>
      </p:sp>
      <p:sp>
        <p:nvSpPr>
          <p:cNvPr id="9" name="Footer Placeholder 11"/>
          <p:cNvSpPr>
            <a:spLocks noGrp="1"/>
          </p:cNvSpPr>
          <p:nvPr>
            <p:ph type="ftr" sz="quarter" idx="11"/>
          </p:nvPr>
        </p:nvSpPr>
        <p:spPr>
          <a:xfrm>
            <a:off x="3124200" y="6356350"/>
            <a:ext cx="2895600" cy="365125"/>
          </a:xfrm>
        </p:spPr>
        <p:txBody>
          <a:bodyPr/>
          <a:lstStyle/>
          <a:p>
            <a:r>
              <a:rPr lang="en-ZA" dirty="0" smtClean="0">
                <a:solidFill>
                  <a:prstClr val="black">
                    <a:tint val="75000"/>
                  </a:prstClr>
                </a:solidFill>
              </a:rPr>
              <a:t>CONFIDENTIAL</a:t>
            </a:r>
            <a:endParaRPr lang="en-ZA" dirty="0">
              <a:solidFill>
                <a:prstClr val="black">
                  <a:tint val="75000"/>
                </a:prstClr>
              </a:solidFill>
            </a:endParaRPr>
          </a:p>
        </p:txBody>
      </p:sp>
      <p:sp>
        <p:nvSpPr>
          <p:cNvPr id="10" name="Rectangle 2"/>
          <p:cNvSpPr txBox="1">
            <a:spLocks noChangeArrowheads="1"/>
          </p:cNvSpPr>
          <p:nvPr/>
        </p:nvSpPr>
        <p:spPr bwMode="auto">
          <a:xfrm>
            <a:off x="0" y="908720"/>
            <a:ext cx="9144000" cy="60960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algn="l" eaLnBrk="1" hangingPunct="1"/>
            <a:r>
              <a:rPr lang="en-US" sz="2000" kern="0" dirty="0" smtClean="0">
                <a:solidFill>
                  <a:prstClr val="white"/>
                </a:solidFill>
                <a:latin typeface="Arial" panose="020B0604020202020204" pitchFamily="34" charset="0"/>
                <a:cs typeface="Arial" panose="020B0604020202020204" pitchFamily="34" charset="0"/>
              </a:rPr>
              <a:t>MPD ACHIEVEMENTS</a:t>
            </a:r>
          </a:p>
        </p:txBody>
      </p:sp>
      <p:sp>
        <p:nvSpPr>
          <p:cNvPr id="11" name="Rectangle 3"/>
          <p:cNvSpPr txBox="1">
            <a:spLocks noChangeArrowheads="1"/>
          </p:cNvSpPr>
          <p:nvPr/>
        </p:nvSpPr>
        <p:spPr>
          <a:xfrm>
            <a:off x="66675" y="1374775"/>
            <a:ext cx="901065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600"/>
              </a:spcBef>
              <a:spcAft>
                <a:spcPts val="600"/>
              </a:spcAft>
              <a:buFont typeface="Wingdings" panose="05000000000000000000" pitchFamily="2" charset="2"/>
              <a:buChar char="q"/>
            </a:pPr>
            <a:r>
              <a:rPr lang="en-ZA" sz="1900" dirty="0">
                <a:latin typeface="Arial" panose="020B0604020202020204" pitchFamily="34" charset="0"/>
                <a:cs typeface="Arial" panose="020B0604020202020204" pitchFamily="34" charset="0"/>
              </a:rPr>
              <a:t>Military Police support in fighting fraud and corruption in the public and private sector, especially procurement fraud as instructed by the MOD&amp;MV. </a:t>
            </a:r>
          </a:p>
          <a:p>
            <a:pPr lvl="0">
              <a:spcBef>
                <a:spcPts val="600"/>
              </a:spcBef>
              <a:spcAft>
                <a:spcPts val="600"/>
              </a:spcAft>
              <a:buFont typeface="Wingdings" panose="05000000000000000000" pitchFamily="2" charset="2"/>
              <a:buChar char="q"/>
            </a:pPr>
            <a:r>
              <a:rPr lang="en-ZA" sz="1900" dirty="0">
                <a:latin typeface="Arial" panose="020B0604020202020204" pitchFamily="34" charset="0"/>
                <a:cs typeface="Arial" panose="020B0604020202020204" pitchFamily="34" charset="0"/>
              </a:rPr>
              <a:t>Military Police continuous support during the ongoing “OP PROSPER’’ – Maintenance of law and order in </a:t>
            </a:r>
            <a:r>
              <a:rPr lang="en-ZA" sz="1900" dirty="0" err="1">
                <a:latin typeface="Arial" panose="020B0604020202020204" pitchFamily="34" charset="0"/>
                <a:cs typeface="Arial" panose="020B0604020202020204" pitchFamily="34" charset="0"/>
              </a:rPr>
              <a:t>Marievale</a:t>
            </a:r>
            <a:r>
              <a:rPr lang="en-ZA" sz="1900" dirty="0" smtClean="0">
                <a:latin typeface="Arial" panose="020B0604020202020204" pitchFamily="34" charset="0"/>
                <a:cs typeface="Arial" panose="020B0604020202020204" pitchFamily="34" charset="0"/>
              </a:rPr>
              <a:t>.</a:t>
            </a:r>
            <a:endParaRPr lang="en-ZA" sz="1900" dirty="0">
              <a:latin typeface="Arial" panose="020B0604020202020204" pitchFamily="34" charset="0"/>
              <a:cs typeface="Arial" panose="020B0604020202020204" pitchFamily="34" charset="0"/>
            </a:endParaRPr>
          </a:p>
          <a:p>
            <a:pPr lvl="0">
              <a:spcBef>
                <a:spcPts val="600"/>
              </a:spcBef>
              <a:spcAft>
                <a:spcPts val="600"/>
              </a:spcAft>
              <a:buFont typeface="Wingdings" panose="05000000000000000000" pitchFamily="2" charset="2"/>
              <a:buChar char="q"/>
            </a:pPr>
            <a:r>
              <a:rPr lang="en-ZA" sz="1900" dirty="0">
                <a:latin typeface="Arial" panose="020B0604020202020204" pitchFamily="34" charset="0"/>
                <a:cs typeface="Arial" panose="020B0604020202020204" pitchFamily="34" charset="0"/>
              </a:rPr>
              <a:t>Military Police continuous support during “OP MISTRAL” - participating in peace operations in supporting the country (RSA) in contributing to a better and safer Africa</a:t>
            </a:r>
            <a:r>
              <a:rPr lang="en-ZA" sz="1900" dirty="0" smtClean="0">
                <a:latin typeface="Arial" panose="020B0604020202020204" pitchFamily="34" charset="0"/>
                <a:cs typeface="Arial" panose="020B0604020202020204" pitchFamily="34" charset="0"/>
              </a:rPr>
              <a:t>.</a:t>
            </a:r>
            <a:endParaRPr lang="en-ZA" sz="1900" dirty="0">
              <a:latin typeface="Arial" panose="020B0604020202020204" pitchFamily="34" charset="0"/>
              <a:cs typeface="Arial" panose="020B0604020202020204" pitchFamily="34" charset="0"/>
            </a:endParaRPr>
          </a:p>
          <a:p>
            <a:pPr lvl="0">
              <a:spcBef>
                <a:spcPts val="600"/>
              </a:spcBef>
              <a:spcAft>
                <a:spcPts val="600"/>
              </a:spcAft>
              <a:buFont typeface="Wingdings" panose="05000000000000000000" pitchFamily="2" charset="2"/>
              <a:buChar char="q"/>
            </a:pPr>
            <a:r>
              <a:rPr lang="en-ZA" sz="1900" dirty="0">
                <a:latin typeface="Arial" panose="020B0604020202020204" pitchFamily="34" charset="0"/>
                <a:cs typeface="Arial" panose="020B0604020202020204" pitchFamily="34" charset="0"/>
              </a:rPr>
              <a:t>Military Police continuous support during “OP CORONA’’ – participating in border safeguarding in supporting the country (RSA), Support to the People</a:t>
            </a:r>
            <a:r>
              <a:rPr lang="en-ZA" sz="1900" dirty="0" smtClean="0">
                <a:latin typeface="Arial" panose="020B0604020202020204" pitchFamily="34" charset="0"/>
                <a:cs typeface="Arial" panose="020B0604020202020204" pitchFamily="34" charset="0"/>
              </a:rPr>
              <a:t>.</a:t>
            </a:r>
            <a:endParaRPr lang="en-ZA" sz="1900" dirty="0">
              <a:latin typeface="Arial" panose="020B0604020202020204" pitchFamily="34" charset="0"/>
              <a:cs typeface="Arial" panose="020B0604020202020204" pitchFamily="34" charset="0"/>
            </a:endParaRPr>
          </a:p>
          <a:p>
            <a:pPr lvl="0">
              <a:spcBef>
                <a:spcPts val="600"/>
              </a:spcBef>
              <a:spcAft>
                <a:spcPts val="600"/>
              </a:spcAft>
              <a:buFont typeface="Wingdings" panose="05000000000000000000" pitchFamily="2" charset="2"/>
              <a:buChar char="q"/>
            </a:pPr>
            <a:r>
              <a:rPr lang="en-ZA" sz="1900" dirty="0">
                <a:latin typeface="Arial" panose="020B0604020202020204" pitchFamily="34" charset="0"/>
                <a:cs typeface="Arial" panose="020B0604020202020204" pitchFamily="34" charset="0"/>
              </a:rPr>
              <a:t>Military Police support during “OP PROSPER” assisting the SAPS and other stakeholders during the local government </a:t>
            </a:r>
            <a:r>
              <a:rPr lang="en-ZA" sz="1900" dirty="0" smtClean="0">
                <a:latin typeface="Arial" panose="020B0604020202020204" pitchFamily="34" charset="0"/>
                <a:cs typeface="Arial" panose="020B0604020202020204" pitchFamily="34" charset="0"/>
              </a:rPr>
              <a:t>elections. </a:t>
            </a:r>
          </a:p>
          <a:p>
            <a:pPr lvl="0">
              <a:spcBef>
                <a:spcPts val="600"/>
              </a:spcBef>
              <a:spcAft>
                <a:spcPts val="600"/>
              </a:spcAft>
              <a:buFont typeface="Wingdings" panose="05000000000000000000" pitchFamily="2" charset="2"/>
              <a:buChar char="q"/>
            </a:pPr>
            <a:r>
              <a:rPr lang="en-ZA" sz="1900" dirty="0" smtClean="0">
                <a:latin typeface="Arial" panose="020B0604020202020204" pitchFamily="34" charset="0"/>
                <a:cs typeface="Arial" panose="020B0604020202020204" pitchFamily="34" charset="0"/>
              </a:rPr>
              <a:t>Military </a:t>
            </a:r>
            <a:r>
              <a:rPr lang="en-ZA" sz="1900" dirty="0">
                <a:latin typeface="Arial" panose="020B0604020202020204" pitchFamily="34" charset="0"/>
                <a:cs typeface="Arial" panose="020B0604020202020204" pitchFamily="34" charset="0"/>
              </a:rPr>
              <a:t>Police support to “OP VIKELA’’ by escorting prime mission equipment to Mozambique.</a:t>
            </a:r>
          </a:p>
          <a:p>
            <a:pPr marL="542925" indent="-542925" algn="just">
              <a:lnSpc>
                <a:spcPct val="90000"/>
              </a:lnSpc>
              <a:spcBef>
                <a:spcPts val="600"/>
              </a:spcBef>
              <a:spcAft>
                <a:spcPts val="600"/>
              </a:spcAft>
              <a:buFont typeface="Wingdings" panose="05000000000000000000" pitchFamily="2" charset="2"/>
              <a:buChar char="q"/>
              <a:defRPr/>
            </a:pPr>
            <a:endParaRPr lang="en-US" sz="2000" dirty="0" smtClean="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prstClr val="white"/>
                </a:solidFill>
              </a:rPr>
              <a:t>UNITY IS STRENGTH</a:t>
            </a:r>
            <a:endParaRPr lang="en-US" sz="900" b="1" dirty="0">
              <a:solidFill>
                <a:prstClr val="white"/>
              </a:solidFill>
            </a:endParaRPr>
          </a:p>
        </p:txBody>
      </p:sp>
    </p:spTree>
    <p:extLst>
      <p:ext uri="{BB962C8B-B14F-4D97-AF65-F5344CB8AC3E}">
        <p14:creationId xmlns:p14="http://schemas.microsoft.com/office/powerpoint/2010/main" xmlns="" val="139375607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DB45-8756-4DA4-B3D0-F8DB9867188D}" type="slidenum">
              <a:rPr lang="en-US" altLang="en-US">
                <a:solidFill>
                  <a:prstClr val="black"/>
                </a:solidFill>
              </a:rPr>
              <a:pPr/>
              <a:t>16</a:t>
            </a:fld>
            <a:endParaRPr lang="en-US" altLang="en-US" dirty="0">
              <a:solidFill>
                <a:prstClr val="black"/>
              </a:solidFill>
            </a:endParaRPr>
          </a:p>
        </p:txBody>
      </p:sp>
      <p:pic>
        <p:nvPicPr>
          <p:cNvPr id="5123"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solidFill>
                  <a:prstClr val="black">
                    <a:tint val="75000"/>
                  </a:prstClr>
                </a:solidFill>
              </a:rPr>
              <a:pPr/>
              <a:t>2022/05/19</a:t>
            </a:fld>
            <a:endParaRPr lang="en-ZA" dirty="0">
              <a:solidFill>
                <a:prstClr val="black">
                  <a:tint val="75000"/>
                </a:prstClr>
              </a:solidFill>
            </a:endParaRPr>
          </a:p>
        </p:txBody>
      </p:sp>
      <p:sp>
        <p:nvSpPr>
          <p:cNvPr id="9" name="Footer Placeholder 11"/>
          <p:cNvSpPr>
            <a:spLocks noGrp="1"/>
          </p:cNvSpPr>
          <p:nvPr>
            <p:ph type="ftr" sz="quarter" idx="11"/>
          </p:nvPr>
        </p:nvSpPr>
        <p:spPr>
          <a:xfrm>
            <a:off x="3124200" y="6356350"/>
            <a:ext cx="2895600" cy="365125"/>
          </a:xfrm>
        </p:spPr>
        <p:txBody>
          <a:bodyPr/>
          <a:lstStyle/>
          <a:p>
            <a:r>
              <a:rPr lang="en-ZA" dirty="0" smtClean="0">
                <a:solidFill>
                  <a:prstClr val="black">
                    <a:tint val="75000"/>
                  </a:prstClr>
                </a:solidFill>
              </a:rPr>
              <a:t>CONFIDENTIAL</a:t>
            </a:r>
            <a:endParaRPr lang="en-ZA" dirty="0">
              <a:solidFill>
                <a:prstClr val="black">
                  <a:tint val="75000"/>
                </a:prstClr>
              </a:solidFill>
            </a:endParaRPr>
          </a:p>
        </p:txBody>
      </p:sp>
      <p:sp>
        <p:nvSpPr>
          <p:cNvPr id="10" name="Rectangle 2"/>
          <p:cNvSpPr txBox="1">
            <a:spLocks noChangeArrowheads="1"/>
          </p:cNvSpPr>
          <p:nvPr/>
        </p:nvSpPr>
        <p:spPr bwMode="auto">
          <a:xfrm>
            <a:off x="0" y="947192"/>
            <a:ext cx="9144000" cy="60960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algn="l" eaLnBrk="1" hangingPunct="1"/>
            <a:r>
              <a:rPr lang="en-US" sz="2000" kern="0" dirty="0" smtClean="0">
                <a:solidFill>
                  <a:prstClr val="white"/>
                </a:solidFill>
                <a:latin typeface="Arial" panose="020B0604020202020204" pitchFamily="34" charset="0"/>
                <a:cs typeface="Arial" panose="020B0604020202020204" pitchFamily="34" charset="0"/>
              </a:rPr>
              <a:t>CONCLUSION</a:t>
            </a:r>
          </a:p>
        </p:txBody>
      </p:sp>
      <p:sp>
        <p:nvSpPr>
          <p:cNvPr id="12" name="TextBox 11"/>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prstClr val="white"/>
                </a:solidFill>
              </a:rPr>
              <a:t>UNITY IS STRENGTH</a:t>
            </a:r>
            <a:endParaRPr lang="en-US" sz="900" b="1" dirty="0">
              <a:solidFill>
                <a:prstClr val="white"/>
              </a:solidFill>
            </a:endParaRPr>
          </a:p>
        </p:txBody>
      </p:sp>
      <p:sp>
        <p:nvSpPr>
          <p:cNvPr id="13" name="Rectangle 3"/>
          <p:cNvSpPr txBox="1">
            <a:spLocks noChangeArrowheads="1"/>
          </p:cNvSpPr>
          <p:nvPr/>
        </p:nvSpPr>
        <p:spPr>
          <a:xfrm>
            <a:off x="57150" y="1482726"/>
            <a:ext cx="901065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542925" algn="just">
              <a:lnSpc>
                <a:spcPct val="90000"/>
              </a:lnSpc>
              <a:buFont typeface="Wingdings" panose="05000000000000000000" pitchFamily="2" charset="2"/>
              <a:buChar char="q"/>
              <a:defRPr/>
            </a:pPr>
            <a:r>
              <a:rPr lang="en-GB" sz="2000" dirty="0">
                <a:latin typeface="Arial" pitchFamily="34" charset="0"/>
                <a:cs typeface="Arial" pitchFamily="34" charset="0"/>
              </a:rPr>
              <a:t>Although empowered, the PMG lacks the capacity and resources to deliver on his mandate to provide a Military Police Capability to the </a:t>
            </a:r>
            <a:r>
              <a:rPr lang="en-GB" sz="2000" dirty="0" smtClean="0">
                <a:latin typeface="Arial" pitchFamily="34" charset="0"/>
                <a:cs typeface="Arial" pitchFamily="34" charset="0"/>
              </a:rPr>
              <a:t>DOD</a:t>
            </a:r>
          </a:p>
          <a:p>
            <a:pPr marL="0" indent="0" algn="just">
              <a:lnSpc>
                <a:spcPct val="90000"/>
              </a:lnSpc>
              <a:buNone/>
              <a:defRPr/>
            </a:pPr>
            <a:endParaRPr lang="en-GB" sz="800" dirty="0" smtClean="0">
              <a:latin typeface="Arial" pitchFamily="34" charset="0"/>
              <a:cs typeface="Arial" pitchFamily="34" charset="0"/>
            </a:endParaRPr>
          </a:p>
          <a:p>
            <a:pPr marL="542925" indent="-542925" algn="just">
              <a:lnSpc>
                <a:spcPct val="90000"/>
              </a:lnSpc>
              <a:buFont typeface="Wingdings" panose="05000000000000000000" pitchFamily="2" charset="2"/>
              <a:buChar char="q"/>
              <a:defRPr/>
            </a:pPr>
            <a:r>
              <a:rPr lang="en-GB" sz="2000" dirty="0" smtClean="0">
                <a:latin typeface="Arial" pitchFamily="34" charset="0"/>
                <a:cs typeface="Arial" pitchFamily="34" charset="0"/>
              </a:rPr>
              <a:t>This </a:t>
            </a:r>
            <a:r>
              <a:rPr lang="en-GB" sz="2000" dirty="0">
                <a:latin typeface="Arial" pitchFamily="34" charset="0"/>
                <a:cs typeface="Arial" pitchFamily="34" charset="0"/>
              </a:rPr>
              <a:t>fact has been indicated on various forums to identify the shortcomings in its organisational structure, mainly due to the lack of rank appropriate appointments, Specialised Investigators, crime prevention personnel, the non-existence of administration support staff at Levels 2, 3 and 4, as well as the need for additional line functionaries for deployment during joint </a:t>
            </a:r>
            <a:r>
              <a:rPr lang="en-GB" sz="2000" dirty="0" smtClean="0">
                <a:latin typeface="Arial" pitchFamily="34" charset="0"/>
                <a:cs typeface="Arial" pitchFamily="34" charset="0"/>
              </a:rPr>
              <a:t>operations</a:t>
            </a:r>
          </a:p>
          <a:p>
            <a:pPr marL="0" indent="0" algn="just">
              <a:lnSpc>
                <a:spcPct val="90000"/>
              </a:lnSpc>
              <a:buNone/>
              <a:defRPr/>
            </a:pPr>
            <a:endParaRPr lang="en-US" sz="800" dirty="0" smtClean="0">
              <a:solidFill>
                <a:prstClr val="black"/>
              </a:solidFill>
              <a:latin typeface="Arial" panose="020B0604020202020204" pitchFamily="34" charset="0"/>
              <a:cs typeface="Arial" panose="020B0604020202020204" pitchFamily="34" charset="0"/>
            </a:endParaRPr>
          </a:p>
          <a:p>
            <a:pPr marL="542925" indent="-542925" algn="just">
              <a:lnSpc>
                <a:spcPct val="90000"/>
              </a:lnSpc>
              <a:buFont typeface="Wingdings" panose="05000000000000000000" pitchFamily="2" charset="2"/>
              <a:buChar char="q"/>
              <a:defRPr/>
            </a:pPr>
            <a:r>
              <a:rPr lang="en-GB" sz="2000" dirty="0">
                <a:latin typeface="Arial" pitchFamily="34" charset="0"/>
                <a:cs typeface="Arial" pitchFamily="34" charset="0"/>
              </a:rPr>
              <a:t>The success of this intervention is dependent upon the PMG being capacitated with the necessary structure and resources and to be supported by the active participation of all involved role players at all </a:t>
            </a:r>
            <a:r>
              <a:rPr lang="en-GB" sz="2000" dirty="0" smtClean="0">
                <a:latin typeface="Arial" pitchFamily="34" charset="0"/>
                <a:cs typeface="Arial" pitchFamily="34" charset="0"/>
              </a:rPr>
              <a:t>levels</a:t>
            </a:r>
          </a:p>
          <a:p>
            <a:pPr marL="0" indent="0" algn="just">
              <a:lnSpc>
                <a:spcPct val="90000"/>
              </a:lnSpc>
              <a:buNone/>
              <a:defRPr/>
            </a:pPr>
            <a:endParaRPr lang="en-GB" sz="800" dirty="0" smtClean="0">
              <a:latin typeface="Arial" pitchFamily="34" charset="0"/>
              <a:cs typeface="Arial" pitchFamily="34" charset="0"/>
            </a:endParaRPr>
          </a:p>
          <a:p>
            <a:pPr marL="542925" indent="-542925" algn="just">
              <a:lnSpc>
                <a:spcPct val="90000"/>
              </a:lnSpc>
              <a:buFont typeface="Wingdings" panose="05000000000000000000" pitchFamily="2" charset="2"/>
              <a:buChar char="q"/>
              <a:defRPr/>
            </a:pPr>
            <a:r>
              <a:rPr lang="en-GB" sz="2000" dirty="0" smtClean="0">
                <a:latin typeface="Arial" pitchFamily="34" charset="0"/>
                <a:cs typeface="Arial" pitchFamily="34" charset="0"/>
              </a:rPr>
              <a:t>Through </a:t>
            </a:r>
            <a:r>
              <a:rPr lang="en-GB" sz="2000" dirty="0">
                <a:latin typeface="Arial" pitchFamily="34" charset="0"/>
                <a:cs typeface="Arial" pitchFamily="34" charset="0"/>
              </a:rPr>
              <a:t>these efforts, every member of the DOD must be made to realise the consequences of loss continuance and to willingly participate in the anti-criminality process in order to achieve the desired end </a:t>
            </a:r>
            <a:r>
              <a:rPr lang="en-GB" sz="2000" dirty="0" smtClean="0">
                <a:latin typeface="Arial" pitchFamily="34" charset="0"/>
                <a:cs typeface="Arial" pitchFamily="34" charset="0"/>
              </a:rPr>
              <a:t>result</a:t>
            </a:r>
            <a:endParaRPr lang="en-US" sz="20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839140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975" y="836613"/>
            <a:ext cx="9413875" cy="64087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84995" name="Picture 8"/>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3454400" cy="6919913"/>
          </a:xfrm>
          <a:prstGeom prst="rect">
            <a:avLst/>
          </a:prstGeom>
          <a:noFill/>
          <a:ln>
            <a:noFill/>
          </a:ln>
          <a:effectLst>
            <a:softEdge rad="317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6" name="Slide Number Placeholder 5"/>
          <p:cNvSpPr>
            <a:spLocks noGrp="1"/>
          </p:cNvSpPr>
          <p:nvPr>
            <p:ph type="sldNum" sz="quarter" idx="4294967295"/>
          </p:nvPr>
        </p:nvSpPr>
        <p:spPr>
          <a:xfrm>
            <a:off x="6553200" y="6245225"/>
            <a:ext cx="2133600" cy="476250"/>
          </a:xfrm>
          <a:prstGeom prst="rect">
            <a:avLst/>
          </a:prstGeo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DE33E7-D1DF-4A1D-942B-DDB63A7762B1}" type="slidenum">
              <a:rPr lang="en-US" altLang="en-US" sz="1400" smtClean="0"/>
              <a:pPr>
                <a:spcBef>
                  <a:spcPct val="0"/>
                </a:spcBef>
                <a:buFontTx/>
                <a:buNone/>
              </a:pPr>
              <a:t>17</a:t>
            </a:fld>
            <a:endParaRPr lang="en-US" altLang="en-US" sz="1400" dirty="0" smtClean="0"/>
          </a:p>
        </p:txBody>
      </p:sp>
      <p:pic>
        <p:nvPicPr>
          <p:cNvPr id="84997"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9" name="Text Box 3"/>
          <p:cNvSpPr txBox="1">
            <a:spLocks noChangeArrowheads="1"/>
          </p:cNvSpPr>
          <p:nvPr/>
        </p:nvSpPr>
        <p:spPr bwMode="auto">
          <a:xfrm>
            <a:off x="4140200" y="3098800"/>
            <a:ext cx="5472113"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000"/>
              </a:spcAft>
              <a:buFontTx/>
              <a:buNone/>
            </a:pPr>
            <a:r>
              <a:rPr lang="en-ZA" altLang="nl-NL" sz="8000" b="1" dirty="0" smtClean="0">
                <a:solidFill>
                  <a:schemeClr val="bg1"/>
                </a:solidFill>
                <a:latin typeface="Edwardian Script ITC" panose="030303020407070D0804" pitchFamily="66" charset="0"/>
                <a:ea typeface="Angsana New" panose="02020603050405020304" pitchFamily="18" charset="-34"/>
              </a:rPr>
              <a:t>Thank You</a:t>
            </a:r>
            <a:endParaRPr lang="en-US" altLang="nl-NL" sz="8000" b="1" dirty="0">
              <a:solidFill>
                <a:schemeClr val="bg1"/>
              </a:solidFill>
              <a:latin typeface="Edwardian Script ITC" panose="030303020407070D0804" pitchFamily="66" charset="0"/>
              <a:ea typeface="Angsana New" panose="02020603050405020304" pitchFamily="18" charset="-34"/>
            </a:endParaRPr>
          </a:p>
        </p:txBody>
      </p:sp>
    </p:spTree>
    <p:extLst>
      <p:ext uri="{BB962C8B-B14F-4D97-AF65-F5344CB8AC3E}">
        <p14:creationId xmlns:p14="http://schemas.microsoft.com/office/powerpoint/2010/main" xmlns="" val="2290912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7384"/>
            <a:ext cx="9232788" cy="1401667"/>
          </a:xfrm>
          <a:prstGeom prst="rect">
            <a:avLst/>
          </a:prstGeom>
        </p:spPr>
      </p:pic>
      <p:sp>
        <p:nvSpPr>
          <p:cNvPr id="11" name="Date Placeholder 10"/>
          <p:cNvSpPr>
            <a:spLocks noGrp="1"/>
          </p:cNvSpPr>
          <p:nvPr>
            <p:ph type="dt" sz="half" idx="10"/>
          </p:nvPr>
        </p:nvSpPr>
        <p:spPr/>
        <p:txBody>
          <a:bodyPr/>
          <a:lstStyle/>
          <a:p>
            <a:fld id="{60BAA2C5-491C-4D07-8F11-99432B4FA4EF}" type="datetime1">
              <a:rPr lang="en-ZA" smtClean="0"/>
              <a:pPr/>
              <a:t>2022/05/19</a:t>
            </a:fld>
            <a:endParaRPr lang="en-ZA" dirty="0"/>
          </a:p>
        </p:txBody>
      </p:sp>
      <p:sp>
        <p:nvSpPr>
          <p:cNvPr id="12" name="Footer Placeholder 11"/>
          <p:cNvSpPr>
            <a:spLocks noGrp="1"/>
          </p:cNvSpPr>
          <p:nvPr>
            <p:ph type="ftr" sz="quarter" idx="11"/>
          </p:nvPr>
        </p:nvSpPr>
        <p:spPr/>
        <p:txBody>
          <a:bodyPr/>
          <a:lstStyle/>
          <a:p>
            <a:r>
              <a:rPr lang="en-ZA" dirty="0" smtClean="0"/>
              <a:t>CONFIDENTIAL</a:t>
            </a:r>
            <a:endParaRPr lang="en-ZA" dirty="0"/>
          </a:p>
        </p:txBody>
      </p:sp>
      <p:sp>
        <p:nvSpPr>
          <p:cNvPr id="13" name="Slide Number Placeholder 12"/>
          <p:cNvSpPr>
            <a:spLocks noGrp="1"/>
          </p:cNvSpPr>
          <p:nvPr>
            <p:ph type="sldNum" sz="quarter" idx="12"/>
          </p:nvPr>
        </p:nvSpPr>
        <p:spPr/>
        <p:txBody>
          <a:bodyPr/>
          <a:lstStyle/>
          <a:p>
            <a:fld id="{B3AB9FB8-D118-4B34-AC48-B0F8125DC8F7}" type="slidenum">
              <a:rPr lang="en-ZA" smtClean="0"/>
              <a:pPr/>
              <a:t>2</a:t>
            </a:fld>
            <a:endParaRPr lang="en-ZA" dirty="0"/>
          </a:p>
        </p:txBody>
      </p:sp>
      <p:sp>
        <p:nvSpPr>
          <p:cNvPr id="16" name="TextBox 15">
            <a:extLst>
              <a:ext uri="{FF2B5EF4-FFF2-40B4-BE49-F238E27FC236}">
                <a16:creationId xmlns:a16="http://schemas.microsoft.com/office/drawing/2014/main" xmlns="" id="{EDB4218E-80AB-43E7-989A-389B45B06CBA}"/>
              </a:ext>
            </a:extLst>
          </p:cNvPr>
          <p:cNvSpPr txBox="1"/>
          <p:nvPr/>
        </p:nvSpPr>
        <p:spPr>
          <a:xfrm>
            <a:off x="107504" y="1035867"/>
            <a:ext cx="6984776" cy="400110"/>
          </a:xfrm>
          <a:prstGeom prst="rect">
            <a:avLst/>
          </a:prstGeom>
          <a:noFill/>
        </p:spPr>
        <p:txBody>
          <a:bodyPr wrap="square" rtlCol="0">
            <a:spAutoFit/>
          </a:bodyPr>
          <a:lstStyle/>
          <a:p>
            <a:r>
              <a:rPr lang="en-ZA" sz="2000" b="1" dirty="0" smtClean="0">
                <a:solidFill>
                  <a:schemeClr val="bg1"/>
                </a:solidFill>
                <a:latin typeface="Arial" pitchFamily="34" charset="0"/>
                <a:cs typeface="Arial" pitchFamily="34" charset="0"/>
              </a:rPr>
              <a:t>AIM OF PRESENTATION</a:t>
            </a:r>
            <a:endParaRPr lang="en-ZA" sz="2000" b="1" dirty="0">
              <a:solidFill>
                <a:schemeClr val="bg1"/>
              </a:solidFill>
              <a:latin typeface="Arial" pitchFamily="34" charset="0"/>
              <a:cs typeface="Arial" pitchFamily="34" charset="0"/>
            </a:endParaRPr>
          </a:p>
        </p:txBody>
      </p:sp>
      <p:sp>
        <p:nvSpPr>
          <p:cNvPr id="17" name="TextBox 16"/>
          <p:cNvSpPr txBox="1"/>
          <p:nvPr/>
        </p:nvSpPr>
        <p:spPr>
          <a:xfrm>
            <a:off x="84063" y="1469487"/>
            <a:ext cx="8520385" cy="1015663"/>
          </a:xfrm>
          <a:prstGeom prst="rect">
            <a:avLst/>
          </a:prstGeom>
          <a:noFill/>
        </p:spPr>
        <p:txBody>
          <a:bodyPr wrap="square" rtlCol="0">
            <a:spAutoFit/>
          </a:bodyPr>
          <a:lstStyle/>
          <a:p>
            <a:pPr marR="0" lvl="0" algn="just">
              <a:spcBef>
                <a:spcPts val="0"/>
              </a:spcBef>
              <a:spcAft>
                <a:spcPts val="0"/>
              </a:spcAft>
              <a:buSzPts val="1100"/>
              <a:tabLst>
                <a:tab pos="457200" algn="l"/>
                <a:tab pos="457200" algn="l"/>
              </a:tabLst>
            </a:pPr>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aim of the presentation is to brief the Portfolio Committee on </a:t>
            </a:r>
            <a:r>
              <a:rPr lang="en-US" sz="2000" dirty="0" err="1" smtClean="0">
                <a:latin typeface="Arial" panose="020B0604020202020204" pitchFamily="34" charset="0"/>
                <a:cs typeface="Arial" panose="020B0604020202020204" pitchFamily="34" charset="0"/>
              </a:rPr>
              <a:t>Defence</a:t>
            </a:r>
            <a:r>
              <a:rPr lang="en-US" sz="2000" dirty="0" smtClean="0">
                <a:latin typeface="Arial" panose="020B0604020202020204" pitchFamily="34" charset="0"/>
                <a:cs typeface="Arial" panose="020B0604020202020204" pitchFamily="34" charset="0"/>
              </a:rPr>
              <a:t> on the Military Police Division Mandate, Capacity, Challenges and Achievements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schemeClr val="bg1"/>
                </a:solidFill>
              </a:rPr>
              <a:t>UNITY IS STRENGTH</a:t>
            </a:r>
            <a:endParaRPr lang="en-US" sz="900" b="1" dirty="0">
              <a:solidFill>
                <a:schemeClr val="bg1"/>
              </a:solidFill>
            </a:endParaRPr>
          </a:p>
        </p:txBody>
      </p:sp>
    </p:spTree>
    <p:extLst>
      <p:ext uri="{BB962C8B-B14F-4D97-AF65-F5344CB8AC3E}">
        <p14:creationId xmlns:p14="http://schemas.microsoft.com/office/powerpoint/2010/main" xmlns="" val="801596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273955-3782-4455-8A21-1825C5FA44B3}" type="slidenum">
              <a:rPr lang="en-US" altLang="en-US"/>
              <a:pPr/>
              <a:t>3</a:t>
            </a:fld>
            <a:endParaRPr lang="en-US" altLang="en-US" dirty="0"/>
          </a:p>
        </p:txBody>
      </p:sp>
      <p:pic>
        <p:nvPicPr>
          <p:cNvPr id="6147"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TextBox 10"/>
          <p:cNvSpPr txBox="1">
            <a:spLocks noChangeArrowheads="1"/>
          </p:cNvSpPr>
          <p:nvPr/>
        </p:nvSpPr>
        <p:spPr bwMode="auto">
          <a:xfrm>
            <a:off x="142875" y="1052513"/>
            <a:ext cx="860583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nl-NL" sz="2000" b="1" dirty="0" smtClean="0">
                <a:solidFill>
                  <a:schemeClr val="bg1"/>
                </a:solidFill>
                <a:cs typeface="Arial" panose="020B0604020202020204" pitchFamily="34" charset="0"/>
              </a:rPr>
              <a:t>SCOPE </a:t>
            </a:r>
            <a:endParaRPr lang="en-ZA" altLang="nl-NL" sz="2000" b="1" dirty="0">
              <a:solidFill>
                <a:schemeClr val="bg1"/>
              </a:solidFill>
              <a:cs typeface="Arial" panose="020B0604020202020204" pitchFamily="34" charset="0"/>
            </a:endParaRPr>
          </a:p>
        </p:txBody>
      </p:sp>
      <p:sp>
        <p:nvSpPr>
          <p:cNvPr id="11"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pPr/>
              <a:t>2022/05/19</a:t>
            </a:fld>
            <a:endParaRPr lang="en-ZA" dirty="0"/>
          </a:p>
        </p:txBody>
      </p:sp>
      <p:sp>
        <p:nvSpPr>
          <p:cNvPr id="12" name="Footer Placeholder 11"/>
          <p:cNvSpPr>
            <a:spLocks noGrp="1"/>
          </p:cNvSpPr>
          <p:nvPr>
            <p:ph type="ftr" sz="quarter" idx="11"/>
          </p:nvPr>
        </p:nvSpPr>
        <p:spPr>
          <a:xfrm>
            <a:off x="3124200" y="6356350"/>
            <a:ext cx="2895600" cy="365125"/>
          </a:xfrm>
        </p:spPr>
        <p:txBody>
          <a:bodyPr/>
          <a:lstStyle/>
          <a:p>
            <a:r>
              <a:rPr lang="en-ZA" dirty="0" smtClean="0"/>
              <a:t>CONFIDENTIAL</a:t>
            </a:r>
            <a:endParaRPr lang="en-ZA" dirty="0"/>
          </a:p>
        </p:txBody>
      </p:sp>
      <p:sp>
        <p:nvSpPr>
          <p:cNvPr id="18" name="TextBox 17">
            <a:extLst/>
          </p:cNvPr>
          <p:cNvSpPr txBox="1"/>
          <p:nvPr/>
        </p:nvSpPr>
        <p:spPr>
          <a:xfrm>
            <a:off x="184150" y="1390650"/>
            <a:ext cx="8523287" cy="6093976"/>
          </a:xfrm>
          <a:prstGeom prst="rect">
            <a:avLst/>
          </a:prstGeom>
          <a:noFill/>
        </p:spPr>
        <p:txBody>
          <a:bodyPr>
            <a:spAutoFit/>
          </a:bodyPr>
          <a:lstStyle/>
          <a:p>
            <a:pPr marL="342900" indent="-342900" algn="just" eaLnBrk="1" hangingPunct="1">
              <a:lnSpc>
                <a:spcPct val="150000"/>
              </a:lnSpc>
              <a:buFont typeface="Wingdings" pitchFamily="2" charset="2"/>
              <a:buChar char="q"/>
              <a:defRPr/>
            </a:pPr>
            <a:r>
              <a:rPr lang="en-US" sz="2000" dirty="0" smtClean="0">
                <a:latin typeface="Arial" pitchFamily="34" charset="0"/>
                <a:cs typeface="Arial" pitchFamily="34" charset="0"/>
              </a:rPr>
              <a:t>MPD Vision/ Mission and Motto</a:t>
            </a:r>
          </a:p>
          <a:p>
            <a:pPr marL="342900" indent="-342900" algn="just" eaLnBrk="1" hangingPunct="1">
              <a:lnSpc>
                <a:spcPct val="150000"/>
              </a:lnSpc>
              <a:buFont typeface="Wingdings" pitchFamily="2" charset="2"/>
              <a:buChar char="q"/>
              <a:defRPr/>
            </a:pPr>
            <a:r>
              <a:rPr lang="en-US" sz="2000" dirty="0" smtClean="0">
                <a:latin typeface="Arial" pitchFamily="34" charset="0"/>
                <a:cs typeface="Arial" pitchFamily="34" charset="0"/>
              </a:rPr>
              <a:t>MPD Values</a:t>
            </a:r>
          </a:p>
          <a:p>
            <a:pPr marL="342900" indent="-342900" algn="just">
              <a:lnSpc>
                <a:spcPct val="150000"/>
              </a:lnSpc>
              <a:buFont typeface="Wingdings" pitchFamily="2" charset="2"/>
              <a:buChar char="q"/>
              <a:defRPr/>
            </a:pPr>
            <a:r>
              <a:rPr lang="en-US" sz="2000" dirty="0" smtClean="0">
                <a:latin typeface="Arial" pitchFamily="34" charset="0"/>
                <a:cs typeface="Arial" pitchFamily="34" charset="0"/>
              </a:rPr>
              <a:t>MPD Mandate</a:t>
            </a:r>
            <a:endParaRPr lang="en-US" sz="2000" dirty="0">
              <a:latin typeface="Arial" pitchFamily="34" charset="0"/>
              <a:cs typeface="Arial" pitchFamily="34" charset="0"/>
            </a:endParaRPr>
          </a:p>
          <a:p>
            <a:pPr marL="342900" indent="-342900" algn="just">
              <a:lnSpc>
                <a:spcPct val="150000"/>
              </a:lnSpc>
              <a:buFont typeface="Wingdings" pitchFamily="2" charset="2"/>
              <a:buChar char="q"/>
              <a:defRPr/>
            </a:pPr>
            <a:r>
              <a:rPr lang="en-US" sz="2000" dirty="0">
                <a:latin typeface="Arial" pitchFamily="34" charset="0"/>
                <a:cs typeface="Arial" pitchFamily="34" charset="0"/>
              </a:rPr>
              <a:t>Regulatory Framework</a:t>
            </a:r>
          </a:p>
          <a:p>
            <a:pPr marL="342900" indent="-342900" algn="just" eaLnBrk="1" hangingPunct="1">
              <a:lnSpc>
                <a:spcPct val="150000"/>
              </a:lnSpc>
              <a:buFont typeface="Wingdings" pitchFamily="2" charset="2"/>
              <a:buChar char="q"/>
              <a:defRPr/>
            </a:pPr>
            <a:r>
              <a:rPr lang="en-US" sz="2000" b="0" dirty="0" smtClean="0">
                <a:latin typeface="Arial" pitchFamily="34" charset="0"/>
                <a:cs typeface="Arial" pitchFamily="34" charset="0"/>
              </a:rPr>
              <a:t>MPD Key Objectives/ Deliverables</a:t>
            </a:r>
          </a:p>
          <a:p>
            <a:pPr marL="342900" indent="-342900" algn="just" eaLnBrk="1" hangingPunct="1">
              <a:lnSpc>
                <a:spcPct val="150000"/>
              </a:lnSpc>
              <a:buFont typeface="Wingdings" pitchFamily="2" charset="2"/>
              <a:buChar char="q"/>
              <a:defRPr/>
            </a:pPr>
            <a:r>
              <a:rPr lang="en-US" sz="2000" dirty="0" smtClean="0">
                <a:latin typeface="Arial" pitchFamily="34" charset="0"/>
                <a:cs typeface="Arial" pitchFamily="34" charset="0"/>
              </a:rPr>
              <a:t>Key Challenges Associated with MPD`s Performance </a:t>
            </a:r>
            <a:endParaRPr lang="en-US" sz="2000" b="0" dirty="0" smtClean="0">
              <a:latin typeface="Arial" pitchFamily="34" charset="0"/>
              <a:cs typeface="Arial" pitchFamily="34" charset="0"/>
            </a:endParaRPr>
          </a:p>
          <a:p>
            <a:pPr marL="342900" indent="-342900" algn="just" eaLnBrk="1" hangingPunct="1">
              <a:lnSpc>
                <a:spcPct val="150000"/>
              </a:lnSpc>
              <a:buFont typeface="Wingdings" pitchFamily="2" charset="2"/>
              <a:buChar char="q"/>
              <a:defRPr/>
            </a:pPr>
            <a:r>
              <a:rPr lang="en-US" sz="2000" b="0" dirty="0" smtClean="0">
                <a:latin typeface="Arial" pitchFamily="34" charset="0"/>
                <a:cs typeface="Arial" pitchFamily="34" charset="0"/>
              </a:rPr>
              <a:t>MPD Challenges</a:t>
            </a:r>
          </a:p>
          <a:p>
            <a:pPr marL="342900" indent="-342900" algn="just" eaLnBrk="1" hangingPunct="1">
              <a:lnSpc>
                <a:spcPct val="150000"/>
              </a:lnSpc>
              <a:buFont typeface="Wingdings" pitchFamily="2" charset="2"/>
              <a:buChar char="q"/>
              <a:defRPr/>
            </a:pPr>
            <a:r>
              <a:rPr lang="en-US" sz="2000" dirty="0" smtClean="0">
                <a:latin typeface="Arial" pitchFamily="34" charset="0"/>
                <a:cs typeface="Arial" pitchFamily="34" charset="0"/>
              </a:rPr>
              <a:t>MPD Achievements</a:t>
            </a:r>
            <a:endParaRPr lang="en-US" sz="2000" b="0" dirty="0" smtClean="0">
              <a:latin typeface="Arial" pitchFamily="34" charset="0"/>
              <a:cs typeface="Arial" pitchFamily="34" charset="0"/>
            </a:endParaRPr>
          </a:p>
          <a:p>
            <a:pPr marL="342900" indent="-342900" algn="just" eaLnBrk="1" hangingPunct="1">
              <a:lnSpc>
                <a:spcPct val="150000"/>
              </a:lnSpc>
              <a:buFont typeface="Wingdings" pitchFamily="2" charset="2"/>
              <a:buChar char="q"/>
              <a:defRPr/>
            </a:pPr>
            <a:r>
              <a:rPr lang="en-US" sz="2000" dirty="0" smtClean="0">
                <a:latin typeface="Arial" pitchFamily="34" charset="0"/>
                <a:cs typeface="Arial" pitchFamily="34" charset="0"/>
              </a:rPr>
              <a:t>Conclusion</a:t>
            </a:r>
          </a:p>
          <a:p>
            <a:pPr eaLnBrk="1" hangingPunct="1">
              <a:defRPr/>
            </a:pPr>
            <a:endParaRPr lang="en-US" sz="2000" dirty="0">
              <a:latin typeface="Arial" pitchFamily="34" charset="0"/>
              <a:cs typeface="Arial" pitchFamily="34" charset="0"/>
            </a:endParaRPr>
          </a:p>
          <a:p>
            <a:pPr marL="342900" indent="-342900" eaLnBrk="1" hangingPunct="1">
              <a:buFont typeface="Wingdings" pitchFamily="2" charset="2"/>
              <a:buChar char="q"/>
              <a:defRPr/>
            </a:pPr>
            <a:endParaRPr lang="en-US" sz="2000" dirty="0">
              <a:latin typeface="Arial" pitchFamily="34" charset="0"/>
              <a:cs typeface="Arial" pitchFamily="34" charset="0"/>
            </a:endParaRPr>
          </a:p>
          <a:p>
            <a:pPr marL="342900" indent="-342900" eaLnBrk="1" hangingPunct="1">
              <a:buFont typeface="Wingdings" pitchFamily="2" charset="2"/>
              <a:buChar char="q"/>
              <a:defRPr/>
            </a:pPr>
            <a:endParaRPr lang="en-US" sz="2000" dirty="0">
              <a:latin typeface="Arial" pitchFamily="34" charset="0"/>
              <a:cs typeface="Arial" pitchFamily="34" charset="0"/>
            </a:endParaRPr>
          </a:p>
          <a:p>
            <a:pPr marL="342900" indent="-342900" eaLnBrk="1" hangingPunct="1">
              <a:buFont typeface="Wingdings" pitchFamily="2" charset="2"/>
              <a:buChar char="q"/>
              <a:defRPr/>
            </a:pPr>
            <a:endParaRPr lang="en-US" sz="2000" dirty="0">
              <a:latin typeface="Arial" pitchFamily="34" charset="0"/>
              <a:cs typeface="Arial" pitchFamily="34" charset="0"/>
            </a:endParaRPr>
          </a:p>
          <a:p>
            <a:pPr marL="342900" indent="-342900" eaLnBrk="1" hangingPunct="1">
              <a:buFont typeface="Wingdings" pitchFamily="2" charset="2"/>
              <a:buChar char="q"/>
              <a:defRPr/>
            </a:pPr>
            <a:endParaRPr lang="en-US" sz="2000" dirty="0">
              <a:latin typeface="Arial" pitchFamily="34" charset="0"/>
              <a:cs typeface="Arial" pitchFamily="34" charset="0"/>
            </a:endParaRPr>
          </a:p>
          <a:p>
            <a:pPr marL="342900" indent="-342900" eaLnBrk="1" hangingPunct="1">
              <a:buFont typeface="Wingdings" pitchFamily="2" charset="2"/>
              <a:buChar char="q"/>
              <a:defRPr/>
            </a:pPr>
            <a:endParaRPr lang="en-US" sz="2000" dirty="0">
              <a:latin typeface="Arial" pitchFamily="34" charset="0"/>
              <a:cs typeface="Arial" pitchFamily="34" charset="0"/>
            </a:endParaRPr>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schemeClr val="bg1"/>
                </a:solidFill>
              </a:rPr>
              <a:t>UNITY IS STRENGTH</a:t>
            </a:r>
            <a:endParaRPr lang="en-US" sz="900" b="1" dirty="0">
              <a:solidFill>
                <a:schemeClr val="bg1"/>
              </a:solidFill>
            </a:endParaRPr>
          </a:p>
        </p:txBody>
      </p:sp>
    </p:spTree>
    <p:extLst>
      <p:ext uri="{BB962C8B-B14F-4D97-AF65-F5344CB8AC3E}">
        <p14:creationId xmlns:p14="http://schemas.microsoft.com/office/powerpoint/2010/main" xmlns="" val="279949366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273955-3782-4455-8A21-1825C5FA44B3}" type="slidenum">
              <a:rPr lang="en-US" altLang="en-US"/>
              <a:pPr/>
              <a:t>4</a:t>
            </a:fld>
            <a:endParaRPr lang="en-US" altLang="en-US" dirty="0"/>
          </a:p>
        </p:txBody>
      </p:sp>
      <p:pic>
        <p:nvPicPr>
          <p:cNvPr id="6147"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TextBox 10"/>
          <p:cNvSpPr txBox="1">
            <a:spLocks noChangeArrowheads="1"/>
          </p:cNvSpPr>
          <p:nvPr/>
        </p:nvSpPr>
        <p:spPr bwMode="auto">
          <a:xfrm>
            <a:off x="142875" y="1052513"/>
            <a:ext cx="860583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nl-NL" sz="2000" b="1" dirty="0" smtClean="0">
                <a:solidFill>
                  <a:schemeClr val="bg1"/>
                </a:solidFill>
                <a:cs typeface="Arial" panose="020B0604020202020204" pitchFamily="34" charset="0"/>
              </a:rPr>
              <a:t>MPD VISION/ MISSION AND MOTTO</a:t>
            </a:r>
            <a:endParaRPr lang="en-ZA" altLang="nl-NL" sz="2000" b="1" dirty="0">
              <a:solidFill>
                <a:schemeClr val="bg1"/>
              </a:solidFill>
              <a:cs typeface="Arial" panose="020B0604020202020204" pitchFamily="34" charset="0"/>
            </a:endParaRPr>
          </a:p>
        </p:txBody>
      </p:sp>
      <p:sp>
        <p:nvSpPr>
          <p:cNvPr id="11"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pPr/>
              <a:t>2022/05/19</a:t>
            </a:fld>
            <a:endParaRPr lang="en-ZA" dirty="0"/>
          </a:p>
        </p:txBody>
      </p:sp>
      <p:sp>
        <p:nvSpPr>
          <p:cNvPr id="12" name="Footer Placeholder 11"/>
          <p:cNvSpPr>
            <a:spLocks noGrp="1"/>
          </p:cNvSpPr>
          <p:nvPr>
            <p:ph type="ftr" sz="quarter" idx="11"/>
          </p:nvPr>
        </p:nvSpPr>
        <p:spPr>
          <a:xfrm>
            <a:off x="3124200" y="6356350"/>
            <a:ext cx="2895600" cy="365125"/>
          </a:xfrm>
        </p:spPr>
        <p:txBody>
          <a:bodyPr/>
          <a:lstStyle/>
          <a:p>
            <a:r>
              <a:rPr lang="en-ZA" dirty="0" smtClean="0"/>
              <a:t>CONFIDENTIAL</a:t>
            </a:r>
            <a:endParaRPr lang="en-ZA" dirty="0"/>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schemeClr val="bg1"/>
                </a:solidFill>
              </a:rPr>
              <a:t>UNITY IS STRENGTH</a:t>
            </a:r>
            <a:endParaRPr lang="en-US" sz="900" b="1" dirty="0">
              <a:solidFill>
                <a:schemeClr val="bg1"/>
              </a:solidFill>
            </a:endParaRPr>
          </a:p>
        </p:txBody>
      </p:sp>
      <p:sp>
        <p:nvSpPr>
          <p:cNvPr id="9" name="Rectangle 3"/>
          <p:cNvSpPr txBox="1">
            <a:spLocks noChangeArrowheads="1"/>
          </p:cNvSpPr>
          <p:nvPr/>
        </p:nvSpPr>
        <p:spPr>
          <a:xfrm>
            <a:off x="57150" y="1482726"/>
            <a:ext cx="901065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542925" algn="just">
              <a:lnSpc>
                <a:spcPct val="90000"/>
              </a:lnSpc>
              <a:buFont typeface="Wingdings" panose="05000000000000000000" pitchFamily="2" charset="2"/>
              <a:buChar char="q"/>
              <a:defRPr/>
            </a:pPr>
            <a:endParaRPr lang="en-US" sz="2000" dirty="0" smtClean="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607388081"/>
              </p:ext>
            </p:extLst>
          </p:nvPr>
        </p:nvGraphicFramePr>
        <p:xfrm>
          <a:off x="0" y="1844824"/>
          <a:ext cx="9143999" cy="3169920"/>
        </p:xfrm>
        <a:graphic>
          <a:graphicData uri="http://schemas.openxmlformats.org/drawingml/2006/table">
            <a:tbl>
              <a:tblPr firstRow="1" bandRow="1">
                <a:tableStyleId>{5C22544A-7EE6-4342-B048-85BDC9FD1C3A}</a:tableStyleId>
              </a:tblPr>
              <a:tblGrid>
                <a:gridCol w="2331751">
                  <a:extLst>
                    <a:ext uri="{9D8B030D-6E8A-4147-A177-3AD203B41FA5}">
                      <a16:colId xmlns:a16="http://schemas.microsoft.com/office/drawing/2014/main" xmlns="" val="20000"/>
                    </a:ext>
                  </a:extLst>
                </a:gridCol>
                <a:gridCol w="6812248">
                  <a:extLst>
                    <a:ext uri="{9D8B030D-6E8A-4147-A177-3AD203B41FA5}">
                      <a16:colId xmlns:a16="http://schemas.microsoft.com/office/drawing/2014/main" xmlns="" val="20001"/>
                    </a:ext>
                  </a:extLst>
                </a:gridCol>
              </a:tblGrid>
              <a:tr h="370840">
                <a:tc>
                  <a:txBody>
                    <a:bodyPr/>
                    <a:lstStyle/>
                    <a:p>
                      <a:r>
                        <a:rPr lang="en-ZA" sz="1900" b="0" dirty="0" smtClean="0">
                          <a:solidFill>
                            <a:schemeClr val="tx1"/>
                          </a:solidFill>
                          <a:latin typeface="Arial" panose="020B0604020202020204" pitchFamily="34" charset="0"/>
                          <a:cs typeface="Arial" panose="020B0604020202020204" pitchFamily="34" charset="0"/>
                        </a:rPr>
                        <a:t>Vision Statement</a:t>
                      </a:r>
                      <a:endParaRPr lang="en-ZA" sz="1900" b="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900" b="0" dirty="0" smtClean="0">
                          <a:solidFill>
                            <a:srgbClr val="000000"/>
                          </a:solidFill>
                          <a:latin typeface="Arial" panose="020B0604020202020204" pitchFamily="34" charset="0"/>
                          <a:cs typeface="Arial" panose="020B0604020202020204" pitchFamily="34" charset="0"/>
                        </a:rPr>
                        <a:t>An effective Vanguard for Military Discipline in the RSA</a:t>
                      </a:r>
                      <a:endParaRPr lang="en-GB" altLang="en-US" sz="1900" b="0" dirty="0" smtClean="0">
                        <a:solidFill>
                          <a:srgbClr val="000000"/>
                        </a:solidFill>
                        <a:latin typeface="Arial" panose="020B0604020202020204" pitchFamily="34" charset="0"/>
                        <a:cs typeface="Arial" panose="020B0604020202020204" pitchFamily="34" charset="0"/>
                      </a:endParaRPr>
                    </a:p>
                    <a:p>
                      <a:endParaRPr lang="en-ZA" sz="1900" b="0" dirty="0">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0"/>
                  </a:ext>
                </a:extLst>
              </a:tr>
              <a:tr h="370840">
                <a:tc>
                  <a:txBody>
                    <a:bodyPr/>
                    <a:lstStyle/>
                    <a:p>
                      <a:r>
                        <a:rPr lang="en-ZA" sz="1900" b="0" dirty="0" smtClean="0">
                          <a:solidFill>
                            <a:schemeClr val="tx1"/>
                          </a:solidFill>
                          <a:latin typeface="Arial" panose="020B0604020202020204" pitchFamily="34" charset="0"/>
                          <a:cs typeface="Arial" panose="020B0604020202020204" pitchFamily="34" charset="0"/>
                        </a:rPr>
                        <a:t>Mission Statement</a:t>
                      </a:r>
                      <a:endParaRPr lang="en-ZA" sz="1900" b="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1900" b="0" dirty="0" smtClean="0">
                          <a:solidFill>
                            <a:srgbClr val="000000"/>
                          </a:solidFill>
                          <a:latin typeface="Arial" panose="020B0604020202020204" pitchFamily="34" charset="0"/>
                          <a:cs typeface="Arial" panose="020B0604020202020204" pitchFamily="34" charset="0"/>
                        </a:rPr>
                        <a:t>The Military Police must detect, prevent and investigate crime to ensure a disciplined military force capable to execute its constitutional mandate, as well as to provide prepared and equipped MP forces to support Joint Force Employment Requirements of the SANDF</a:t>
                      </a:r>
                      <a:endParaRPr lang="en-GB" altLang="en-US" sz="1900" b="0" dirty="0" smtClean="0">
                        <a:solidFill>
                          <a:srgbClr val="000000"/>
                        </a:solidFill>
                        <a:latin typeface="Arial" panose="020B0604020202020204" pitchFamily="34" charset="0"/>
                        <a:cs typeface="Arial" panose="020B0604020202020204" pitchFamily="34" charset="0"/>
                      </a:endParaRPr>
                    </a:p>
                    <a:p>
                      <a:endParaRPr lang="en-ZA" sz="1900" b="0" dirty="0">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1"/>
                  </a:ext>
                </a:extLst>
              </a:tr>
              <a:tr h="370840">
                <a:tc>
                  <a:txBody>
                    <a:bodyPr/>
                    <a:lstStyle/>
                    <a:p>
                      <a:r>
                        <a:rPr lang="en-ZA" sz="1900" b="0" dirty="0" smtClean="0">
                          <a:solidFill>
                            <a:schemeClr val="tx1"/>
                          </a:solidFill>
                          <a:latin typeface="Arial" panose="020B0604020202020204" pitchFamily="34" charset="0"/>
                          <a:cs typeface="Arial" panose="020B0604020202020204" pitchFamily="34" charset="0"/>
                        </a:rPr>
                        <a:t>Motto</a:t>
                      </a:r>
                      <a:endParaRPr lang="en-ZA" sz="1900" b="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900" b="0" dirty="0" smtClean="0">
                          <a:solidFill>
                            <a:srgbClr val="000000"/>
                          </a:solidFill>
                          <a:latin typeface="Arial" panose="020B0604020202020204" pitchFamily="34" charset="0"/>
                          <a:cs typeface="Arial" panose="020B0604020202020204" pitchFamily="34" charset="0"/>
                        </a:rPr>
                        <a:t>Unity is Strength</a:t>
                      </a:r>
                      <a:endParaRPr lang="en-GB" altLang="en-US" sz="1900" b="0" dirty="0" smtClean="0">
                        <a:solidFill>
                          <a:srgbClr val="000000"/>
                        </a:solidFill>
                        <a:latin typeface="Arial" panose="020B0604020202020204" pitchFamily="34" charset="0"/>
                        <a:cs typeface="Arial" panose="020B0604020202020204" pitchFamily="34" charset="0"/>
                      </a:endParaRPr>
                    </a:p>
                    <a:p>
                      <a:endParaRPr lang="en-ZA" sz="1900" b="0" dirty="0">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0643438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273955-3782-4455-8A21-1825C5FA44B3}" type="slidenum">
              <a:rPr lang="en-US" altLang="en-US"/>
              <a:pPr/>
              <a:t>5</a:t>
            </a:fld>
            <a:endParaRPr lang="en-US" altLang="en-US" dirty="0"/>
          </a:p>
        </p:txBody>
      </p:sp>
      <p:pic>
        <p:nvPicPr>
          <p:cNvPr id="6147"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TextBox 10"/>
          <p:cNvSpPr txBox="1">
            <a:spLocks noChangeArrowheads="1"/>
          </p:cNvSpPr>
          <p:nvPr/>
        </p:nvSpPr>
        <p:spPr bwMode="auto">
          <a:xfrm>
            <a:off x="142875" y="1052513"/>
            <a:ext cx="860583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nl-NL" sz="2000" b="1" dirty="0" smtClean="0">
                <a:solidFill>
                  <a:schemeClr val="bg1"/>
                </a:solidFill>
                <a:cs typeface="Arial" panose="020B0604020202020204" pitchFamily="34" charset="0"/>
              </a:rPr>
              <a:t>MPD VALUES</a:t>
            </a:r>
            <a:endParaRPr lang="en-ZA" altLang="nl-NL" sz="2000" b="1" dirty="0">
              <a:solidFill>
                <a:schemeClr val="bg1"/>
              </a:solidFill>
              <a:cs typeface="Arial" panose="020B0604020202020204" pitchFamily="34" charset="0"/>
            </a:endParaRPr>
          </a:p>
        </p:txBody>
      </p:sp>
      <p:sp>
        <p:nvSpPr>
          <p:cNvPr id="11"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pPr/>
              <a:t>2022/05/19</a:t>
            </a:fld>
            <a:endParaRPr lang="en-ZA" dirty="0"/>
          </a:p>
        </p:txBody>
      </p:sp>
      <p:sp>
        <p:nvSpPr>
          <p:cNvPr id="12" name="Footer Placeholder 11"/>
          <p:cNvSpPr>
            <a:spLocks noGrp="1"/>
          </p:cNvSpPr>
          <p:nvPr>
            <p:ph type="ftr" sz="quarter" idx="11"/>
          </p:nvPr>
        </p:nvSpPr>
        <p:spPr>
          <a:xfrm>
            <a:off x="3124200" y="6356350"/>
            <a:ext cx="2895600" cy="365125"/>
          </a:xfrm>
        </p:spPr>
        <p:txBody>
          <a:bodyPr/>
          <a:lstStyle/>
          <a:p>
            <a:r>
              <a:rPr lang="en-ZA" dirty="0" smtClean="0"/>
              <a:t>CONFIDENTIAL</a:t>
            </a:r>
            <a:endParaRPr lang="en-ZA" dirty="0"/>
          </a:p>
        </p:txBody>
      </p:sp>
      <p:sp>
        <p:nvSpPr>
          <p:cNvPr id="8" name="TextBox 7"/>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schemeClr val="bg1"/>
                </a:solidFill>
              </a:rPr>
              <a:t>UNITY IS STRENGTH</a:t>
            </a:r>
            <a:endParaRPr lang="en-US" sz="900" b="1" dirty="0">
              <a:solidFill>
                <a:schemeClr val="bg1"/>
              </a:solidFill>
            </a:endParaRPr>
          </a:p>
        </p:txBody>
      </p:sp>
      <p:sp>
        <p:nvSpPr>
          <p:cNvPr id="9" name="Rectangle 3"/>
          <p:cNvSpPr txBox="1">
            <a:spLocks noChangeArrowheads="1"/>
          </p:cNvSpPr>
          <p:nvPr/>
        </p:nvSpPr>
        <p:spPr>
          <a:xfrm>
            <a:off x="57150" y="1482726"/>
            <a:ext cx="901065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542925" algn="just">
              <a:lnSpc>
                <a:spcPct val="90000"/>
              </a:lnSpc>
              <a:buFont typeface="Wingdings" panose="05000000000000000000" pitchFamily="2" charset="2"/>
              <a:buChar char="q"/>
              <a:defRPr/>
            </a:pPr>
            <a:endParaRPr lang="en-US" sz="2000" dirty="0" smtClean="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236111116"/>
              </p:ext>
            </p:extLst>
          </p:nvPr>
        </p:nvGraphicFramePr>
        <p:xfrm>
          <a:off x="2515729" y="1844824"/>
          <a:ext cx="4032448" cy="3962400"/>
        </p:xfrm>
        <a:graphic>
          <a:graphicData uri="http://schemas.openxmlformats.org/drawingml/2006/table">
            <a:tbl>
              <a:tblPr firstRow="1" bandRow="1">
                <a:tableStyleId>{5C22544A-7EE6-4342-B048-85BDC9FD1C3A}</a:tableStyleId>
              </a:tblPr>
              <a:tblGrid>
                <a:gridCol w="1029623">
                  <a:extLst>
                    <a:ext uri="{9D8B030D-6E8A-4147-A177-3AD203B41FA5}">
                      <a16:colId xmlns:a16="http://schemas.microsoft.com/office/drawing/2014/main" xmlns="" val="20000"/>
                    </a:ext>
                  </a:extLst>
                </a:gridCol>
                <a:gridCol w="3002825">
                  <a:extLst>
                    <a:ext uri="{9D8B030D-6E8A-4147-A177-3AD203B41FA5}">
                      <a16:colId xmlns:a16="http://schemas.microsoft.com/office/drawing/2014/main" xmlns="" val="20001"/>
                    </a:ext>
                  </a:extLst>
                </a:gridCol>
              </a:tblGrid>
              <a:tr h="370840">
                <a:tc>
                  <a:txBody>
                    <a:bodyPr/>
                    <a:lstStyle/>
                    <a:p>
                      <a:pPr algn="ctr"/>
                      <a:r>
                        <a:rPr lang="en-ZA" sz="2000" b="0" dirty="0" smtClean="0">
                          <a:solidFill>
                            <a:schemeClr val="tx1"/>
                          </a:solidFill>
                          <a:latin typeface="Arial" panose="020B0604020202020204" pitchFamily="34" charset="0"/>
                          <a:cs typeface="Arial" panose="020B0604020202020204" pitchFamily="34" charset="0"/>
                        </a:rPr>
                        <a:t>D</a:t>
                      </a:r>
                      <a:endParaRPr lang="en-ZA" sz="2000" b="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en-ZA" sz="2000" b="0" dirty="0" smtClean="0">
                          <a:solidFill>
                            <a:schemeClr val="tx1"/>
                          </a:solidFill>
                          <a:latin typeface="Arial" panose="020B0604020202020204" pitchFamily="34" charset="0"/>
                          <a:cs typeface="Arial" panose="020B0604020202020204" pitchFamily="34" charset="0"/>
                        </a:rPr>
                        <a:t>Discipline</a:t>
                      </a:r>
                      <a:endParaRPr lang="en-ZA" sz="2000" b="0" dirty="0">
                        <a:solidFill>
                          <a:schemeClr val="tx1"/>
                        </a:solidFill>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0"/>
                  </a:ext>
                </a:extLst>
              </a:tr>
              <a:tr h="370840">
                <a:tc>
                  <a:txBody>
                    <a:bodyPr/>
                    <a:lstStyle/>
                    <a:p>
                      <a:pPr algn="ctr"/>
                      <a:r>
                        <a:rPr lang="en-ZA" sz="2000" dirty="0" smtClean="0">
                          <a:solidFill>
                            <a:schemeClr val="tx1"/>
                          </a:solidFill>
                          <a:latin typeface="Arial" panose="020B0604020202020204" pitchFamily="34" charset="0"/>
                          <a:cs typeface="Arial" panose="020B0604020202020204" pitchFamily="34" charset="0"/>
                        </a:rPr>
                        <a:t>I</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en-ZA" sz="2000" dirty="0" smtClean="0">
                          <a:solidFill>
                            <a:schemeClr val="tx1"/>
                          </a:solidFill>
                          <a:latin typeface="Arial" panose="020B0604020202020204" pitchFamily="34" charset="0"/>
                          <a:cs typeface="Arial" panose="020B0604020202020204" pitchFamily="34" charset="0"/>
                        </a:rPr>
                        <a:t>Integrity</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1"/>
                  </a:ext>
                </a:extLst>
              </a:tr>
              <a:tr h="370840">
                <a:tc>
                  <a:txBody>
                    <a:bodyPr/>
                    <a:lstStyle/>
                    <a:p>
                      <a:pPr algn="ctr"/>
                      <a:r>
                        <a:rPr lang="en-ZA" sz="2000" dirty="0" smtClean="0">
                          <a:solidFill>
                            <a:schemeClr val="tx1"/>
                          </a:solidFill>
                          <a:latin typeface="Arial" panose="020B0604020202020204" pitchFamily="34" charset="0"/>
                          <a:cs typeface="Arial" panose="020B0604020202020204" pitchFamily="34" charset="0"/>
                        </a:rPr>
                        <a:t>S</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en-ZA" sz="2000" dirty="0" smtClean="0">
                          <a:solidFill>
                            <a:schemeClr val="tx1"/>
                          </a:solidFill>
                          <a:latin typeface="Arial" panose="020B0604020202020204" pitchFamily="34" charset="0"/>
                          <a:cs typeface="Arial" panose="020B0604020202020204" pitchFamily="34" charset="0"/>
                        </a:rPr>
                        <a:t>Solidarity</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2"/>
                  </a:ext>
                </a:extLst>
              </a:tr>
              <a:tr h="370840">
                <a:tc>
                  <a:txBody>
                    <a:bodyPr/>
                    <a:lstStyle/>
                    <a:p>
                      <a:pPr algn="ctr"/>
                      <a:r>
                        <a:rPr lang="en-ZA" sz="2000" dirty="0" smtClean="0">
                          <a:solidFill>
                            <a:schemeClr val="tx1"/>
                          </a:solidFill>
                          <a:latin typeface="Arial" panose="020B0604020202020204" pitchFamily="34" charset="0"/>
                          <a:cs typeface="Arial" panose="020B0604020202020204" pitchFamily="34" charset="0"/>
                        </a:rPr>
                        <a:t>C</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en-ZA" sz="2000" dirty="0" smtClean="0">
                          <a:solidFill>
                            <a:schemeClr val="tx1"/>
                          </a:solidFill>
                          <a:latin typeface="Arial" panose="020B0604020202020204" pitchFamily="34" charset="0"/>
                          <a:cs typeface="Arial" panose="020B0604020202020204" pitchFamily="34" charset="0"/>
                        </a:rPr>
                        <a:t>Commitment</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3"/>
                  </a:ext>
                </a:extLst>
              </a:tr>
              <a:tr h="370840">
                <a:tc>
                  <a:txBody>
                    <a:bodyPr/>
                    <a:lstStyle/>
                    <a:p>
                      <a:pPr algn="ctr"/>
                      <a:r>
                        <a:rPr lang="en-ZA" sz="2000" dirty="0" smtClean="0">
                          <a:solidFill>
                            <a:schemeClr val="tx1"/>
                          </a:solidFill>
                          <a:latin typeface="Arial" panose="020B0604020202020204" pitchFamily="34" charset="0"/>
                          <a:cs typeface="Arial" panose="020B0604020202020204" pitchFamily="34" charset="0"/>
                        </a:rPr>
                        <a:t>I</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en-ZA" sz="2000" dirty="0" smtClean="0">
                          <a:solidFill>
                            <a:schemeClr val="tx1"/>
                          </a:solidFill>
                          <a:latin typeface="Arial" panose="020B0604020202020204" pitchFamily="34" charset="0"/>
                          <a:cs typeface="Arial" panose="020B0604020202020204" pitchFamily="34" charset="0"/>
                        </a:rPr>
                        <a:t>Innovation</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4"/>
                  </a:ext>
                </a:extLst>
              </a:tr>
              <a:tr h="370840">
                <a:tc>
                  <a:txBody>
                    <a:bodyPr/>
                    <a:lstStyle/>
                    <a:p>
                      <a:pPr algn="ctr"/>
                      <a:r>
                        <a:rPr lang="en-ZA" sz="2000" dirty="0" smtClean="0">
                          <a:solidFill>
                            <a:schemeClr val="tx1"/>
                          </a:solidFill>
                          <a:latin typeface="Arial" panose="020B0604020202020204" pitchFamily="34" charset="0"/>
                          <a:cs typeface="Arial" panose="020B0604020202020204" pitchFamily="34" charset="0"/>
                        </a:rPr>
                        <a:t>P</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en-ZA" sz="2000" dirty="0" smtClean="0">
                          <a:solidFill>
                            <a:schemeClr val="tx1"/>
                          </a:solidFill>
                          <a:latin typeface="Arial" panose="020B0604020202020204" pitchFamily="34" charset="0"/>
                          <a:cs typeface="Arial" panose="020B0604020202020204" pitchFamily="34" charset="0"/>
                        </a:rPr>
                        <a:t>Patriotism </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5"/>
                  </a:ext>
                </a:extLst>
              </a:tr>
              <a:tr h="370840">
                <a:tc>
                  <a:txBody>
                    <a:bodyPr/>
                    <a:lstStyle/>
                    <a:p>
                      <a:pPr algn="ctr"/>
                      <a:r>
                        <a:rPr lang="en-ZA" sz="2000" dirty="0" smtClean="0">
                          <a:solidFill>
                            <a:schemeClr val="tx1"/>
                          </a:solidFill>
                          <a:latin typeface="Arial" panose="020B0604020202020204" pitchFamily="34" charset="0"/>
                          <a:cs typeface="Arial" panose="020B0604020202020204" pitchFamily="34" charset="0"/>
                        </a:rPr>
                        <a:t>L</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en-ZA" sz="2000" dirty="0" smtClean="0">
                          <a:solidFill>
                            <a:schemeClr val="tx1"/>
                          </a:solidFill>
                          <a:latin typeface="Arial" panose="020B0604020202020204" pitchFamily="34" charset="0"/>
                          <a:cs typeface="Arial" panose="020B0604020202020204" pitchFamily="34" charset="0"/>
                        </a:rPr>
                        <a:t>Loyalty</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6"/>
                  </a:ext>
                </a:extLst>
              </a:tr>
              <a:tr h="370840">
                <a:tc>
                  <a:txBody>
                    <a:bodyPr/>
                    <a:lstStyle/>
                    <a:p>
                      <a:pPr algn="ctr"/>
                      <a:r>
                        <a:rPr lang="en-ZA" sz="2000" dirty="0" smtClean="0">
                          <a:solidFill>
                            <a:schemeClr val="tx1"/>
                          </a:solidFill>
                          <a:latin typeface="Arial" panose="020B0604020202020204" pitchFamily="34" charset="0"/>
                          <a:cs typeface="Arial" panose="020B0604020202020204" pitchFamily="34" charset="0"/>
                        </a:rPr>
                        <a:t>I</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en-ZA" sz="2000" dirty="0" smtClean="0">
                          <a:solidFill>
                            <a:schemeClr val="tx1"/>
                          </a:solidFill>
                          <a:latin typeface="Arial" panose="020B0604020202020204" pitchFamily="34" charset="0"/>
                          <a:cs typeface="Arial" panose="020B0604020202020204" pitchFamily="34" charset="0"/>
                        </a:rPr>
                        <a:t>Initiative</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7"/>
                  </a:ext>
                </a:extLst>
              </a:tr>
              <a:tr h="370840">
                <a:tc>
                  <a:txBody>
                    <a:bodyPr/>
                    <a:lstStyle/>
                    <a:p>
                      <a:pPr algn="ctr"/>
                      <a:r>
                        <a:rPr lang="en-ZA" sz="2000" dirty="0" smtClean="0">
                          <a:solidFill>
                            <a:schemeClr val="tx1"/>
                          </a:solidFill>
                          <a:latin typeface="Arial" panose="020B0604020202020204" pitchFamily="34" charset="0"/>
                          <a:cs typeface="Arial" panose="020B0604020202020204" pitchFamily="34" charset="0"/>
                        </a:rPr>
                        <a:t>N</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en-ZA" sz="2000" dirty="0" smtClean="0">
                          <a:solidFill>
                            <a:schemeClr val="tx1"/>
                          </a:solidFill>
                          <a:latin typeface="Arial" panose="020B0604020202020204" pitchFamily="34" charset="0"/>
                          <a:cs typeface="Arial" panose="020B0604020202020204" pitchFamily="34" charset="0"/>
                        </a:rPr>
                        <a:t>Neutrality</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8"/>
                  </a:ext>
                </a:extLst>
              </a:tr>
              <a:tr h="370840">
                <a:tc>
                  <a:txBody>
                    <a:bodyPr/>
                    <a:lstStyle/>
                    <a:p>
                      <a:pPr algn="ctr"/>
                      <a:r>
                        <a:rPr lang="en-ZA" sz="2000" dirty="0" smtClean="0">
                          <a:solidFill>
                            <a:schemeClr val="tx1"/>
                          </a:solidFill>
                          <a:latin typeface="Arial" panose="020B0604020202020204" pitchFamily="34" charset="0"/>
                          <a:cs typeface="Arial" panose="020B0604020202020204" pitchFamily="34" charset="0"/>
                        </a:rPr>
                        <a:t>E</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en-ZA" sz="2000" dirty="0" smtClean="0">
                          <a:solidFill>
                            <a:schemeClr val="tx1"/>
                          </a:solidFill>
                          <a:latin typeface="Arial" panose="020B0604020202020204" pitchFamily="34" charset="0"/>
                          <a:cs typeface="Arial" panose="020B0604020202020204" pitchFamily="34" charset="0"/>
                        </a:rPr>
                        <a:t>Ethical Conduct </a:t>
                      </a:r>
                      <a:endParaRPr lang="en-ZA" sz="2000" dirty="0">
                        <a:solidFill>
                          <a:schemeClr val="tx1"/>
                        </a:solidFill>
                        <a:latin typeface="Arial" panose="020B0604020202020204" pitchFamily="34" charset="0"/>
                        <a:cs typeface="Arial" panose="020B0604020202020204" pitchFamily="34" charset="0"/>
                      </a:endParaRPr>
                    </a:p>
                  </a:txBody>
                  <a:tcPr>
                    <a:solidFill>
                      <a:srgbClr val="FFFF99"/>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0954115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DB45-8756-4DA4-B3D0-F8DB9867188D}" type="slidenum">
              <a:rPr lang="en-US" altLang="en-US"/>
              <a:pPr/>
              <a:t>6</a:t>
            </a:fld>
            <a:endParaRPr lang="en-US" altLang="en-US" dirty="0"/>
          </a:p>
        </p:txBody>
      </p:sp>
      <p:pic>
        <p:nvPicPr>
          <p:cNvPr id="5123"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pPr/>
              <a:t>2022/05/19</a:t>
            </a:fld>
            <a:endParaRPr lang="en-ZA" dirty="0"/>
          </a:p>
        </p:txBody>
      </p:sp>
      <p:sp>
        <p:nvSpPr>
          <p:cNvPr id="9" name="Footer Placeholder 11"/>
          <p:cNvSpPr>
            <a:spLocks noGrp="1"/>
          </p:cNvSpPr>
          <p:nvPr>
            <p:ph type="ftr" sz="quarter" idx="11"/>
          </p:nvPr>
        </p:nvSpPr>
        <p:spPr>
          <a:xfrm>
            <a:off x="3124200" y="6356350"/>
            <a:ext cx="2895600" cy="365125"/>
          </a:xfrm>
        </p:spPr>
        <p:txBody>
          <a:bodyPr/>
          <a:lstStyle/>
          <a:p>
            <a:r>
              <a:rPr lang="en-ZA" dirty="0" smtClean="0"/>
              <a:t>CONFIDENTIAL</a:t>
            </a:r>
            <a:endParaRPr lang="en-ZA" dirty="0"/>
          </a:p>
        </p:txBody>
      </p:sp>
      <p:sp>
        <p:nvSpPr>
          <p:cNvPr id="10" name="Rectangle 2"/>
          <p:cNvSpPr txBox="1">
            <a:spLocks noChangeArrowheads="1"/>
          </p:cNvSpPr>
          <p:nvPr/>
        </p:nvSpPr>
        <p:spPr bwMode="auto">
          <a:xfrm>
            <a:off x="0" y="908720"/>
            <a:ext cx="9144000" cy="60960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algn="l" eaLnBrk="1" hangingPunct="1"/>
            <a:r>
              <a:rPr lang="en-US" sz="2000" kern="0" dirty="0" smtClean="0">
                <a:solidFill>
                  <a:schemeClr val="bg1"/>
                </a:solidFill>
                <a:latin typeface="Arial" panose="020B0604020202020204" pitchFamily="34" charset="0"/>
                <a:cs typeface="Arial" panose="020B0604020202020204" pitchFamily="34" charset="0"/>
              </a:rPr>
              <a:t>MILITARY POLICE DIVISION MANDATE</a:t>
            </a:r>
          </a:p>
        </p:txBody>
      </p:sp>
      <p:sp>
        <p:nvSpPr>
          <p:cNvPr id="11" name="Rectangle 3"/>
          <p:cNvSpPr txBox="1">
            <a:spLocks noChangeArrowheads="1"/>
          </p:cNvSpPr>
          <p:nvPr/>
        </p:nvSpPr>
        <p:spPr>
          <a:xfrm>
            <a:off x="57150" y="1482726"/>
            <a:ext cx="901065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542925" algn="just">
              <a:lnSpc>
                <a:spcPct val="90000"/>
              </a:lnSpc>
              <a:buFont typeface="Wingdings" panose="05000000000000000000" pitchFamily="2" charset="2"/>
              <a:buChar char="q"/>
              <a:defRPr/>
            </a:pPr>
            <a:r>
              <a:rPr lang="en-US" sz="2000" u="sng" dirty="0" smtClean="0">
                <a:latin typeface="Arial" panose="020B0604020202020204" pitchFamily="34" charset="0"/>
                <a:cs typeface="Arial" panose="020B0604020202020204" pitchFamily="34" charset="0"/>
              </a:rPr>
              <a:t>Mandate of the MPD</a:t>
            </a:r>
            <a:r>
              <a:rPr lang="en-US" sz="2000" dirty="0" smtClean="0">
                <a:latin typeface="Arial" panose="020B0604020202020204" pitchFamily="34" charset="0"/>
                <a:cs typeface="Arial" panose="020B0604020202020204" pitchFamily="34" charset="0"/>
              </a:rPr>
              <a:t>. To provide and manage the Military Policing capability for the DOD, for employment in service to ensure the sovereignty and protection of the Republic of South Africa and its territorial integrity, and service in compliance with the international obligations of the Republic to international bodies and states</a:t>
            </a:r>
          </a:p>
          <a:p>
            <a:pPr marL="0" indent="0" algn="just">
              <a:lnSpc>
                <a:spcPct val="90000"/>
              </a:lnSpc>
              <a:buFont typeface="Arial" pitchFamily="34" charset="0"/>
              <a:buNone/>
              <a:defRPr/>
            </a:pPr>
            <a:endParaRPr lang="en-US" sz="2000" dirty="0" smtClean="0">
              <a:latin typeface="Arial" panose="020B0604020202020204" pitchFamily="34" charset="0"/>
              <a:cs typeface="Arial" panose="020B0604020202020204" pitchFamily="34" charset="0"/>
            </a:endParaRPr>
          </a:p>
          <a:p>
            <a:pPr algn="just">
              <a:lnSpc>
                <a:spcPct val="90000"/>
              </a:lnSpc>
              <a:defRPr/>
            </a:pPr>
            <a:endParaRPr lang="en-US" sz="2000" dirty="0" smtClean="0">
              <a:latin typeface="Arial" panose="020B0604020202020204" pitchFamily="34" charset="0"/>
              <a:cs typeface="Arial" panose="020B0604020202020204" pitchFamily="34" charset="0"/>
            </a:endParaRPr>
          </a:p>
        </p:txBody>
      </p:sp>
      <p:sp>
        <p:nvSpPr>
          <p:cNvPr id="12" name="TextBox 11"/>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schemeClr val="bg1"/>
                </a:solidFill>
              </a:rPr>
              <a:t>UNITY IS STRENGTH</a:t>
            </a:r>
            <a:endParaRPr lang="en-US" sz="900" b="1" dirty="0">
              <a:solidFill>
                <a:schemeClr val="bg1"/>
              </a:solidFill>
            </a:endParaRPr>
          </a:p>
        </p:txBody>
      </p:sp>
    </p:spTree>
    <p:extLst>
      <p:ext uri="{BB962C8B-B14F-4D97-AF65-F5344CB8AC3E}">
        <p14:creationId xmlns:p14="http://schemas.microsoft.com/office/powerpoint/2010/main" xmlns="" val="22581522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DB45-8756-4DA4-B3D0-F8DB9867188D}" type="slidenum">
              <a:rPr lang="en-US" altLang="en-US">
                <a:solidFill>
                  <a:prstClr val="black"/>
                </a:solidFill>
              </a:rPr>
              <a:pPr/>
              <a:t>7</a:t>
            </a:fld>
            <a:endParaRPr lang="en-US" altLang="en-US" dirty="0">
              <a:solidFill>
                <a:prstClr val="black"/>
              </a:solidFill>
            </a:endParaRPr>
          </a:p>
        </p:txBody>
      </p:sp>
      <p:pic>
        <p:nvPicPr>
          <p:cNvPr id="5123"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6" name="Rectangle 5"/>
          <p:cNvSpPr txBox="1">
            <a:spLocks noChangeArrowheads="1"/>
          </p:cNvSpPr>
          <p:nvPr/>
        </p:nvSpPr>
        <p:spPr bwMode="auto">
          <a:xfrm>
            <a:off x="107950" y="1484784"/>
            <a:ext cx="8784530"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Char char="q"/>
              <a:defRPr/>
            </a:pPr>
            <a:r>
              <a:rPr lang="en-US" sz="2000" u="sng" dirty="0">
                <a:solidFill>
                  <a:prstClr val="black"/>
                </a:solidFill>
              </a:rPr>
              <a:t>The RSA Constitution, Act 108 of 1996 states that</a:t>
            </a:r>
            <a:r>
              <a:rPr lang="en-US" sz="2000" dirty="0">
                <a:solidFill>
                  <a:prstClr val="black"/>
                </a:solidFill>
              </a:rPr>
              <a:t>:</a:t>
            </a:r>
          </a:p>
          <a:p>
            <a:pPr algn="just">
              <a:buFont typeface="Wingdings" panose="05000000000000000000" pitchFamily="2" charset="2"/>
              <a:buChar char="q"/>
              <a:defRPr/>
            </a:pPr>
            <a:endParaRPr lang="en-US" sz="800" dirty="0">
              <a:solidFill>
                <a:prstClr val="black"/>
              </a:solidFill>
            </a:endParaRPr>
          </a:p>
          <a:p>
            <a:pPr marL="814387" lvl="1" indent="-457200" algn="just">
              <a:buFont typeface="Wingdings" panose="05000000000000000000" pitchFamily="2" charset="2"/>
              <a:buChar char="q"/>
              <a:defRPr/>
            </a:pPr>
            <a:r>
              <a:rPr lang="en-US" sz="2000" dirty="0">
                <a:solidFill>
                  <a:prstClr val="black"/>
                </a:solidFill>
              </a:rPr>
              <a:t>The Defence Force must be structured and managed as a </a:t>
            </a:r>
            <a:r>
              <a:rPr lang="en-US" sz="2000" dirty="0"/>
              <a:t>disciplined military force</a:t>
            </a:r>
            <a:r>
              <a:rPr lang="en-US" sz="2000" dirty="0">
                <a:solidFill>
                  <a:srgbClr val="FF0000"/>
                </a:solidFill>
              </a:rPr>
              <a:t> </a:t>
            </a:r>
            <a:r>
              <a:rPr lang="en-US" sz="2000" dirty="0">
                <a:solidFill>
                  <a:prstClr val="black"/>
                </a:solidFill>
              </a:rPr>
              <a:t>- Sec 200(1), Act 108 of </a:t>
            </a:r>
            <a:r>
              <a:rPr lang="en-US" sz="2000" dirty="0" smtClean="0">
                <a:solidFill>
                  <a:prstClr val="black"/>
                </a:solidFill>
              </a:rPr>
              <a:t>1996</a:t>
            </a:r>
            <a:endParaRPr lang="en-US" sz="2000" dirty="0">
              <a:solidFill>
                <a:prstClr val="black"/>
              </a:solidFill>
            </a:endParaRPr>
          </a:p>
          <a:p>
            <a:pPr marL="528637" lvl="1" indent="-171450" algn="just">
              <a:buFont typeface="Wingdings" panose="05000000000000000000" pitchFamily="2" charset="2"/>
              <a:buChar char="q"/>
              <a:defRPr/>
            </a:pPr>
            <a:endParaRPr lang="en-US" sz="800" dirty="0">
              <a:solidFill>
                <a:prstClr val="black"/>
              </a:solidFill>
            </a:endParaRPr>
          </a:p>
          <a:p>
            <a:pPr marL="814387" lvl="1" indent="-457200" algn="just">
              <a:buFont typeface="Wingdings" panose="05000000000000000000" pitchFamily="2" charset="2"/>
              <a:buChar char="q"/>
              <a:defRPr/>
            </a:pPr>
            <a:r>
              <a:rPr lang="en-US" sz="2000" dirty="0">
                <a:solidFill>
                  <a:prstClr val="black"/>
                </a:solidFill>
              </a:rPr>
              <a:t>The primary objective of the Defence Force is to defend and protect the Republic, its territorial integrity and its people in accordance with the Constitution and the principles of international law regulating the use of force -  Sec 200(2) Act 108 of </a:t>
            </a:r>
            <a:r>
              <a:rPr lang="en-US" sz="2000" dirty="0" smtClean="0">
                <a:solidFill>
                  <a:prstClr val="black"/>
                </a:solidFill>
              </a:rPr>
              <a:t>1996</a:t>
            </a:r>
            <a:endParaRPr lang="en-US" sz="2000" dirty="0">
              <a:solidFill>
                <a:prstClr val="black"/>
              </a:solidFill>
            </a:endParaRPr>
          </a:p>
          <a:p>
            <a:pPr marL="0" indent="0">
              <a:lnSpc>
                <a:spcPct val="90000"/>
              </a:lnSpc>
              <a:buFontTx/>
              <a:buNone/>
              <a:defRPr/>
            </a:pPr>
            <a:endParaRPr lang="en-US" altLang="en-US" sz="2000" dirty="0" smtClean="0">
              <a:solidFill>
                <a:prstClr val="black"/>
              </a:solidFill>
            </a:endParaRPr>
          </a:p>
          <a:p>
            <a:pPr marL="0" indent="0">
              <a:lnSpc>
                <a:spcPct val="90000"/>
              </a:lnSpc>
              <a:buFontTx/>
              <a:buNone/>
              <a:defRPr/>
            </a:pPr>
            <a:endParaRPr lang="en-US" altLang="en-US" sz="2000" dirty="0" smtClean="0">
              <a:solidFill>
                <a:prstClr val="black"/>
              </a:solidFill>
            </a:endParaRPr>
          </a:p>
        </p:txBody>
      </p:sp>
      <p:sp>
        <p:nvSpPr>
          <p:cNvPr id="8"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solidFill>
                  <a:prstClr val="black">
                    <a:tint val="75000"/>
                  </a:prstClr>
                </a:solidFill>
              </a:rPr>
              <a:pPr/>
              <a:t>2022/05/19</a:t>
            </a:fld>
            <a:endParaRPr lang="en-ZA" dirty="0">
              <a:solidFill>
                <a:prstClr val="black">
                  <a:tint val="75000"/>
                </a:prstClr>
              </a:solidFill>
            </a:endParaRPr>
          </a:p>
        </p:txBody>
      </p:sp>
      <p:sp>
        <p:nvSpPr>
          <p:cNvPr id="9" name="Footer Placeholder 11"/>
          <p:cNvSpPr>
            <a:spLocks noGrp="1"/>
          </p:cNvSpPr>
          <p:nvPr>
            <p:ph type="ftr" sz="quarter" idx="11"/>
          </p:nvPr>
        </p:nvSpPr>
        <p:spPr>
          <a:xfrm>
            <a:off x="3124200" y="6356350"/>
            <a:ext cx="2895600" cy="365125"/>
          </a:xfrm>
        </p:spPr>
        <p:txBody>
          <a:bodyPr/>
          <a:lstStyle/>
          <a:p>
            <a:r>
              <a:rPr lang="en-ZA" dirty="0" smtClean="0">
                <a:solidFill>
                  <a:prstClr val="black">
                    <a:tint val="75000"/>
                  </a:prstClr>
                </a:solidFill>
              </a:rPr>
              <a:t>CONFIDENTIAL</a:t>
            </a:r>
            <a:endParaRPr lang="en-ZA" dirty="0">
              <a:solidFill>
                <a:prstClr val="black">
                  <a:tint val="75000"/>
                </a:prstClr>
              </a:solidFill>
            </a:endParaRPr>
          </a:p>
        </p:txBody>
      </p:sp>
      <p:sp>
        <p:nvSpPr>
          <p:cNvPr id="10" name="Rectangle 2"/>
          <p:cNvSpPr txBox="1">
            <a:spLocks noChangeArrowheads="1"/>
          </p:cNvSpPr>
          <p:nvPr/>
        </p:nvSpPr>
        <p:spPr bwMode="auto">
          <a:xfrm>
            <a:off x="0" y="908720"/>
            <a:ext cx="9144000" cy="60960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algn="l" eaLnBrk="1" hangingPunct="1"/>
            <a:r>
              <a:rPr lang="en-US" sz="2000" kern="0" dirty="0" smtClean="0">
                <a:solidFill>
                  <a:prstClr val="white"/>
                </a:solidFill>
                <a:latin typeface="Arial" panose="020B0604020202020204" pitchFamily="34" charset="0"/>
                <a:cs typeface="Arial" panose="020B0604020202020204" pitchFamily="34" charset="0"/>
              </a:rPr>
              <a:t>REGULATORY FRAMEWORK (1/2)</a:t>
            </a:r>
          </a:p>
        </p:txBody>
      </p:sp>
      <p:sp>
        <p:nvSpPr>
          <p:cNvPr id="11" name="TextBox 10"/>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prstClr val="white"/>
                </a:solidFill>
              </a:rPr>
              <a:t>UNITY IS STRENGTH</a:t>
            </a:r>
            <a:endParaRPr lang="en-US" sz="900" b="1" dirty="0">
              <a:solidFill>
                <a:prstClr val="white"/>
              </a:solidFill>
            </a:endParaRPr>
          </a:p>
        </p:txBody>
      </p:sp>
    </p:spTree>
    <p:extLst>
      <p:ext uri="{BB962C8B-B14F-4D97-AF65-F5344CB8AC3E}">
        <p14:creationId xmlns:p14="http://schemas.microsoft.com/office/powerpoint/2010/main" xmlns="" val="37459227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DB45-8756-4DA4-B3D0-F8DB9867188D}" type="slidenum">
              <a:rPr lang="en-US" altLang="en-US"/>
              <a:pPr/>
              <a:t>8</a:t>
            </a:fld>
            <a:endParaRPr lang="en-US" altLang="en-US" dirty="0"/>
          </a:p>
        </p:txBody>
      </p:sp>
      <p:pic>
        <p:nvPicPr>
          <p:cNvPr id="5123"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pPr/>
              <a:t>2022/05/19</a:t>
            </a:fld>
            <a:endParaRPr lang="en-ZA" dirty="0"/>
          </a:p>
        </p:txBody>
      </p:sp>
      <p:sp>
        <p:nvSpPr>
          <p:cNvPr id="9" name="Footer Placeholder 11"/>
          <p:cNvSpPr>
            <a:spLocks noGrp="1"/>
          </p:cNvSpPr>
          <p:nvPr>
            <p:ph type="ftr" sz="quarter" idx="11"/>
          </p:nvPr>
        </p:nvSpPr>
        <p:spPr>
          <a:xfrm>
            <a:off x="3124200" y="6356350"/>
            <a:ext cx="2895600" cy="365125"/>
          </a:xfrm>
        </p:spPr>
        <p:txBody>
          <a:bodyPr/>
          <a:lstStyle/>
          <a:p>
            <a:r>
              <a:rPr lang="en-ZA" dirty="0" smtClean="0"/>
              <a:t>CONFIDENTIAL</a:t>
            </a:r>
            <a:endParaRPr lang="en-ZA" dirty="0"/>
          </a:p>
        </p:txBody>
      </p:sp>
      <p:sp>
        <p:nvSpPr>
          <p:cNvPr id="10" name="Rectangle 2"/>
          <p:cNvSpPr txBox="1">
            <a:spLocks noChangeArrowheads="1"/>
          </p:cNvSpPr>
          <p:nvPr/>
        </p:nvSpPr>
        <p:spPr bwMode="auto">
          <a:xfrm>
            <a:off x="0" y="947192"/>
            <a:ext cx="9144000" cy="60960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algn="l" eaLnBrk="1" hangingPunct="1"/>
            <a:r>
              <a:rPr lang="en-US" sz="2000" kern="0" dirty="0" smtClean="0">
                <a:solidFill>
                  <a:schemeClr val="bg1"/>
                </a:solidFill>
                <a:latin typeface="Arial" panose="020B0604020202020204" pitchFamily="34" charset="0"/>
                <a:cs typeface="Arial" panose="020B0604020202020204" pitchFamily="34" charset="0"/>
              </a:rPr>
              <a:t>REGULATORY FRAMEWORK (2/2)</a:t>
            </a:r>
          </a:p>
        </p:txBody>
      </p:sp>
      <p:sp>
        <p:nvSpPr>
          <p:cNvPr id="11" name="Rectangle 3"/>
          <p:cNvSpPr txBox="1">
            <a:spLocks noChangeArrowheads="1"/>
          </p:cNvSpPr>
          <p:nvPr/>
        </p:nvSpPr>
        <p:spPr>
          <a:xfrm>
            <a:off x="-46495" y="1374775"/>
            <a:ext cx="890213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buFont typeface="Wingdings" panose="05000000000000000000" pitchFamily="2" charset="2"/>
              <a:buChar char="q"/>
              <a:defRPr/>
            </a:pPr>
            <a:r>
              <a:rPr lang="en-US" sz="2000" u="sng" dirty="0" smtClean="0">
                <a:latin typeface="Arial" panose="020B0604020202020204" pitchFamily="34" charset="0"/>
                <a:cs typeface="Arial" panose="020B0604020202020204" pitchFamily="34" charset="0"/>
              </a:rPr>
              <a:t>According to the Defence Act (Act 42 of 2002)</a:t>
            </a:r>
            <a:r>
              <a:rPr lang="en-US" sz="2000" dirty="0" smtClean="0">
                <a:latin typeface="Arial" panose="020B0604020202020204" pitchFamily="34" charset="0"/>
                <a:cs typeface="Arial" panose="020B0604020202020204" pitchFamily="34" charset="0"/>
              </a:rPr>
              <a:t>:</a:t>
            </a:r>
          </a:p>
          <a:p>
            <a:pPr lvl="1" indent="-471488" algn="just">
              <a:spcBef>
                <a:spcPts val="600"/>
              </a:spcBef>
              <a:spcAft>
                <a:spcPts val="600"/>
              </a:spcAft>
              <a:buFont typeface="Wingdings" panose="05000000000000000000" pitchFamily="2" charset="2"/>
              <a:buChar char="q"/>
              <a:defRPr/>
            </a:pPr>
            <a:r>
              <a:rPr lang="en-US" sz="2000" dirty="0" smtClean="0">
                <a:latin typeface="Arial" panose="020B0604020202020204" pitchFamily="34" charset="0"/>
                <a:cs typeface="Arial" panose="020B0604020202020204" pitchFamily="34" charset="0"/>
              </a:rPr>
              <a:t>The Military Police is appointed ito Sec 30(a) by C SANDF, or by an officer appointed by C SANDF</a:t>
            </a:r>
          </a:p>
          <a:p>
            <a:pPr lvl="1" indent="-471488" algn="just">
              <a:spcBef>
                <a:spcPts val="600"/>
              </a:spcBef>
              <a:spcAft>
                <a:spcPts val="600"/>
              </a:spcAft>
              <a:buFont typeface="Wingdings" panose="05000000000000000000" pitchFamily="2" charset="2"/>
              <a:buChar char="q"/>
              <a:defRPr/>
            </a:pPr>
            <a:r>
              <a:rPr lang="en-US" sz="2000" dirty="0" smtClean="0">
                <a:latin typeface="Arial" panose="020B0604020202020204" pitchFamily="34" charset="0"/>
                <a:cs typeface="Arial" panose="020B0604020202020204" pitchFamily="34" charset="0"/>
              </a:rPr>
              <a:t>Military Police has the same powers, duties and functions as a member of the SAPS - Sec 31(2)(a).  The Provost Marshal General has the same status as an SAPS Provincial Commissioner (within the DOD framework)</a:t>
            </a:r>
          </a:p>
          <a:p>
            <a:pPr lvl="1" indent="-471488" algn="just">
              <a:spcBef>
                <a:spcPts val="600"/>
              </a:spcBef>
              <a:spcAft>
                <a:spcPts val="600"/>
              </a:spcAft>
              <a:buFont typeface="Wingdings" panose="05000000000000000000" pitchFamily="2" charset="2"/>
              <a:buChar char="q"/>
              <a:defRPr/>
            </a:pPr>
            <a:r>
              <a:rPr lang="en-US" sz="2000" dirty="0" smtClean="0">
                <a:latin typeface="Arial" panose="020B0604020202020204" pitchFamily="34" charset="0"/>
                <a:cs typeface="Arial" panose="020B0604020202020204" pitchFamily="34" charset="0"/>
              </a:rPr>
              <a:t>He </a:t>
            </a:r>
            <a:r>
              <a:rPr lang="en-US" sz="2000" dirty="0">
                <a:latin typeface="Arial" panose="020B0604020202020204" pitchFamily="34" charset="0"/>
                <a:cs typeface="Arial" panose="020B0604020202020204" pitchFamily="34" charset="0"/>
              </a:rPr>
              <a:t>is the Chief Disciplinary Officer for the C SANDF and the primary Crime Prevention and Investing Officer of the </a:t>
            </a:r>
            <a:r>
              <a:rPr lang="en-US" sz="2000" dirty="0" smtClean="0">
                <a:latin typeface="Arial" panose="020B0604020202020204" pitchFamily="34" charset="0"/>
                <a:cs typeface="Arial" panose="020B0604020202020204" pitchFamily="34" charset="0"/>
              </a:rPr>
              <a:t>SANDF</a:t>
            </a:r>
          </a:p>
          <a:p>
            <a:pPr lvl="1" indent="-471488" algn="just">
              <a:spcBef>
                <a:spcPts val="600"/>
              </a:spcBef>
              <a:spcAft>
                <a:spcPts val="600"/>
              </a:spcAft>
              <a:buFont typeface="Wingdings" panose="05000000000000000000" pitchFamily="2" charset="2"/>
              <a:buChar char="q"/>
              <a:defRPr/>
            </a:pPr>
            <a:r>
              <a:rPr lang="en-US" sz="2000" dirty="0">
                <a:latin typeface="Arial" panose="020B0604020202020204" pitchFamily="34" charset="0"/>
                <a:cs typeface="Arial" panose="020B0604020202020204" pitchFamily="34" charset="0"/>
              </a:rPr>
              <a:t>Where Sec </a:t>
            </a:r>
            <a:r>
              <a:rPr lang="en-US" sz="2000" dirty="0" err="1">
                <a:latin typeface="Arial" panose="020B0604020202020204" pitchFamily="34" charset="0"/>
                <a:cs typeface="Arial" panose="020B0604020202020204" pitchFamily="34" charset="0"/>
              </a:rPr>
              <a:t>Def</a:t>
            </a:r>
            <a:r>
              <a:rPr lang="en-US" sz="2000" dirty="0">
                <a:latin typeface="Arial" panose="020B0604020202020204" pitchFamily="34" charset="0"/>
                <a:cs typeface="Arial" panose="020B0604020202020204" pitchFamily="34" charset="0"/>
              </a:rPr>
              <a:t>, in his capacity as the Accounting Officer of the DOD requires an inspection or investigation and the matter affects or concerns the SANDF, he/she:</a:t>
            </a:r>
          </a:p>
          <a:p>
            <a:pPr marL="1171575" lvl="2" indent="-457200" algn="just">
              <a:spcBef>
                <a:spcPts val="600"/>
              </a:spcBef>
              <a:spcAft>
                <a:spcPts val="600"/>
              </a:spcAft>
              <a:buFont typeface="Wingdings" panose="05000000000000000000" pitchFamily="2" charset="2"/>
              <a:buChar char="q"/>
              <a:defRPr/>
            </a:pPr>
            <a:r>
              <a:rPr lang="en-US" sz="1800" dirty="0" smtClean="0">
                <a:latin typeface="Arial" panose="020B0604020202020204" pitchFamily="34" charset="0"/>
                <a:cs typeface="Arial" panose="020B0604020202020204" pitchFamily="34" charset="0"/>
              </a:rPr>
              <a:t>can </a:t>
            </a:r>
            <a:r>
              <a:rPr lang="en-US" sz="1800" dirty="0">
                <a:latin typeface="Arial" panose="020B0604020202020204" pitchFamily="34" charset="0"/>
                <a:cs typeface="Arial" panose="020B0604020202020204" pitchFamily="34" charset="0"/>
              </a:rPr>
              <a:t>request C SANDF to have a matter investigated by the Military Police (Sec 10.b.)</a:t>
            </a:r>
          </a:p>
          <a:p>
            <a:pPr lvl="1" indent="-471488" algn="just">
              <a:lnSpc>
                <a:spcPct val="90000"/>
              </a:lnSpc>
              <a:buFont typeface="Wingdings" panose="05000000000000000000" pitchFamily="2" charset="2"/>
              <a:buChar char="§"/>
              <a:defRPr/>
            </a:pPr>
            <a:endParaRPr lang="en-US" sz="2000" dirty="0">
              <a:latin typeface="Arial" panose="020B0604020202020204" pitchFamily="34" charset="0"/>
              <a:cs typeface="Arial" panose="020B0604020202020204" pitchFamily="34" charset="0"/>
            </a:endParaRPr>
          </a:p>
          <a:p>
            <a:pPr lvl="1" indent="-471488" algn="just">
              <a:lnSpc>
                <a:spcPct val="90000"/>
              </a:lnSpc>
              <a:buFont typeface="Wingdings" panose="05000000000000000000" pitchFamily="2" charset="2"/>
              <a:buChar char="§"/>
              <a:defRPr/>
            </a:pPr>
            <a:endParaRPr lang="en-US" sz="2000" dirty="0" smtClean="0">
              <a:latin typeface="Arial" charset="0"/>
            </a:endParaRPr>
          </a:p>
          <a:p>
            <a:pPr marL="457200" lvl="1" indent="0" algn="just">
              <a:lnSpc>
                <a:spcPct val="90000"/>
              </a:lnSpc>
              <a:buFont typeface="Arial" pitchFamily="34" charset="0"/>
              <a:buNone/>
              <a:defRPr/>
            </a:pPr>
            <a:endParaRPr lang="en-US" sz="2000" dirty="0" smtClean="0">
              <a:latin typeface="Arial" charset="0"/>
            </a:endParaRPr>
          </a:p>
        </p:txBody>
      </p:sp>
      <p:sp>
        <p:nvSpPr>
          <p:cNvPr id="12" name="TextBox 11"/>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schemeClr val="bg1"/>
                </a:solidFill>
              </a:rPr>
              <a:t>UNITY IS STRENGTH</a:t>
            </a:r>
            <a:endParaRPr lang="en-US" sz="900" b="1" dirty="0">
              <a:solidFill>
                <a:schemeClr val="bg1"/>
              </a:solidFill>
            </a:endParaRPr>
          </a:p>
        </p:txBody>
      </p:sp>
    </p:spTree>
    <p:extLst>
      <p:ext uri="{BB962C8B-B14F-4D97-AF65-F5344CB8AC3E}">
        <p14:creationId xmlns:p14="http://schemas.microsoft.com/office/powerpoint/2010/main" xmlns="" val="32136611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DB45-8756-4DA4-B3D0-F8DB9867188D}" type="slidenum">
              <a:rPr lang="en-US" altLang="en-US"/>
              <a:pPr/>
              <a:t>9</a:t>
            </a:fld>
            <a:endParaRPr lang="en-US" altLang="en-US" dirty="0"/>
          </a:p>
        </p:txBody>
      </p:sp>
      <p:pic>
        <p:nvPicPr>
          <p:cNvPr id="5123"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2329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10"/>
          <p:cNvSpPr>
            <a:spLocks noGrp="1"/>
          </p:cNvSpPr>
          <p:nvPr>
            <p:ph type="dt" sz="half" idx="10"/>
          </p:nvPr>
        </p:nvSpPr>
        <p:spPr>
          <a:xfrm>
            <a:off x="457200" y="6356350"/>
            <a:ext cx="2133600" cy="365125"/>
          </a:xfrm>
        </p:spPr>
        <p:txBody>
          <a:bodyPr/>
          <a:lstStyle/>
          <a:p>
            <a:fld id="{60BAA2C5-491C-4D07-8F11-99432B4FA4EF}" type="datetime1">
              <a:rPr lang="en-ZA" smtClean="0"/>
              <a:pPr/>
              <a:t>2022/05/19</a:t>
            </a:fld>
            <a:endParaRPr lang="en-ZA" dirty="0"/>
          </a:p>
        </p:txBody>
      </p:sp>
      <p:sp>
        <p:nvSpPr>
          <p:cNvPr id="9" name="Footer Placeholder 11"/>
          <p:cNvSpPr>
            <a:spLocks noGrp="1"/>
          </p:cNvSpPr>
          <p:nvPr>
            <p:ph type="ftr" sz="quarter" idx="11"/>
          </p:nvPr>
        </p:nvSpPr>
        <p:spPr>
          <a:xfrm>
            <a:off x="3124200" y="6356350"/>
            <a:ext cx="2895600" cy="365125"/>
          </a:xfrm>
        </p:spPr>
        <p:txBody>
          <a:bodyPr/>
          <a:lstStyle/>
          <a:p>
            <a:r>
              <a:rPr lang="en-ZA" dirty="0" smtClean="0"/>
              <a:t>CONFIDENTIAL</a:t>
            </a:r>
            <a:endParaRPr lang="en-ZA" dirty="0"/>
          </a:p>
        </p:txBody>
      </p:sp>
      <p:sp>
        <p:nvSpPr>
          <p:cNvPr id="10" name="Rectangle 2"/>
          <p:cNvSpPr txBox="1">
            <a:spLocks noChangeArrowheads="1"/>
          </p:cNvSpPr>
          <p:nvPr/>
        </p:nvSpPr>
        <p:spPr bwMode="auto">
          <a:xfrm>
            <a:off x="0" y="908720"/>
            <a:ext cx="9144000" cy="60960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algn="l" eaLnBrk="1" hangingPunct="1"/>
            <a:r>
              <a:rPr lang="en-US" sz="2000" kern="0" dirty="0" smtClean="0">
                <a:solidFill>
                  <a:schemeClr val="bg1"/>
                </a:solidFill>
                <a:latin typeface="Arial" panose="020B0604020202020204" pitchFamily="34" charset="0"/>
                <a:cs typeface="Arial" panose="020B0604020202020204" pitchFamily="34" charset="0"/>
              </a:rPr>
              <a:t>MPD KEY OBJECTIVES/ DELIVERABLES (1/2)</a:t>
            </a:r>
          </a:p>
        </p:txBody>
      </p:sp>
      <p:sp>
        <p:nvSpPr>
          <p:cNvPr id="12" name="Rectangle 3"/>
          <p:cNvSpPr txBox="1">
            <a:spLocks noChangeArrowheads="1"/>
          </p:cNvSpPr>
          <p:nvPr/>
        </p:nvSpPr>
        <p:spPr>
          <a:xfrm>
            <a:off x="57150" y="1482726"/>
            <a:ext cx="901065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buFont typeface="Wingdings" panose="05000000000000000000" pitchFamily="2" charset="2"/>
              <a:buChar char="q"/>
              <a:defRPr/>
            </a:pPr>
            <a:r>
              <a:rPr lang="en-US" sz="2000" u="sng" dirty="0">
                <a:latin typeface="Arial" panose="020B0604020202020204" pitchFamily="34" charset="0"/>
                <a:cs typeface="Arial" panose="020B0604020202020204" pitchFamily="34" charset="0"/>
              </a:rPr>
              <a:t>Objectives</a:t>
            </a:r>
            <a:r>
              <a:rPr lang="en-US" sz="2000" dirty="0">
                <a:latin typeface="Arial" panose="020B0604020202020204" pitchFamily="34" charset="0"/>
                <a:cs typeface="Arial" panose="020B0604020202020204" pitchFamily="34" charset="0"/>
              </a:rPr>
              <a:t>. The Military Police Division objectives derived from legislation are as follows</a:t>
            </a:r>
            <a:r>
              <a:rPr lang="en-US" sz="2000" dirty="0" smtClean="0">
                <a:latin typeface="Arial" panose="020B0604020202020204" pitchFamily="34" charset="0"/>
                <a:cs typeface="Arial" panose="020B0604020202020204" pitchFamily="34" charset="0"/>
              </a:rPr>
              <a:t>:</a:t>
            </a:r>
          </a:p>
          <a:p>
            <a:pPr lvl="1" indent="-471488" algn="just">
              <a:spcBef>
                <a:spcPts val="600"/>
              </a:spcBef>
              <a:spcAft>
                <a:spcPts val="600"/>
              </a:spcAft>
              <a:buFont typeface="Wingdings" panose="05000000000000000000" pitchFamily="2" charset="2"/>
              <a:buChar char="q"/>
              <a:defRPr/>
            </a:pPr>
            <a:r>
              <a:rPr lang="en-GB" sz="2000" u="sng" dirty="0" smtClean="0">
                <a:latin typeface="Arial" panose="020B0604020202020204" pitchFamily="34" charset="0"/>
                <a:cs typeface="Arial" panose="020B0604020202020204" pitchFamily="34" charset="0"/>
              </a:rPr>
              <a:t>Strategic </a:t>
            </a:r>
            <a:r>
              <a:rPr lang="en-GB" sz="2000" u="sng" dirty="0">
                <a:latin typeface="Arial" panose="020B0604020202020204" pitchFamily="34" charset="0"/>
                <a:cs typeface="Arial" panose="020B0604020202020204" pitchFamily="34" charset="0"/>
              </a:rPr>
              <a:t>Direction</a:t>
            </a:r>
            <a:r>
              <a:rPr lang="en-GB" sz="2000" dirty="0">
                <a:latin typeface="Arial" panose="020B0604020202020204" pitchFamily="34" charset="0"/>
                <a:cs typeface="Arial" panose="020B0604020202020204" pitchFamily="34" charset="0"/>
              </a:rPr>
              <a:t>. Provide a strategic direction capability to the MPD by the formulation, promulgation and control of strategies, policies, instructions and plans by the PMG </a:t>
            </a:r>
            <a:r>
              <a:rPr lang="en-GB" sz="2000" dirty="0" smtClean="0">
                <a:latin typeface="Arial" panose="020B0604020202020204" pitchFamily="34" charset="0"/>
                <a:cs typeface="Arial" panose="020B0604020202020204" pitchFamily="34" charset="0"/>
              </a:rPr>
              <a:t>Office</a:t>
            </a:r>
          </a:p>
          <a:p>
            <a:pPr lvl="1" indent="-471488" algn="just">
              <a:spcBef>
                <a:spcPts val="600"/>
              </a:spcBef>
              <a:spcAft>
                <a:spcPts val="600"/>
              </a:spcAft>
              <a:buFont typeface="Wingdings" panose="05000000000000000000" pitchFamily="2" charset="2"/>
              <a:buChar char="q"/>
              <a:defRPr/>
            </a:pPr>
            <a:r>
              <a:rPr lang="en-GB" sz="2000" u="sng" dirty="0" smtClean="0">
                <a:latin typeface="Arial" panose="020B0604020202020204" pitchFamily="34" charset="0"/>
                <a:cs typeface="Arial" panose="020B0604020202020204" pitchFamily="34" charset="0"/>
              </a:rPr>
              <a:t>Policing</a:t>
            </a:r>
            <a:r>
              <a:rPr lang="en-GB" sz="2000" dirty="0">
                <a:latin typeface="Arial" panose="020B0604020202020204" pitchFamily="34" charset="0"/>
                <a:cs typeface="Arial" panose="020B0604020202020204" pitchFamily="34" charset="0"/>
              </a:rPr>
              <a:t>. Provide a Policing capability to the DOD through the MP Regions and MP Structures geographically placed across the </a:t>
            </a:r>
            <a:r>
              <a:rPr lang="en-GB" sz="2000" dirty="0" smtClean="0">
                <a:latin typeface="Arial" panose="020B0604020202020204" pitchFamily="34" charset="0"/>
                <a:cs typeface="Arial" panose="020B0604020202020204" pitchFamily="34" charset="0"/>
              </a:rPr>
              <a:t>RSA</a:t>
            </a:r>
          </a:p>
          <a:p>
            <a:pPr lvl="1" indent="-471488" algn="just">
              <a:spcBef>
                <a:spcPts val="600"/>
              </a:spcBef>
              <a:spcAft>
                <a:spcPts val="600"/>
              </a:spcAft>
              <a:buFont typeface="Wingdings" panose="05000000000000000000" pitchFamily="2" charset="2"/>
              <a:buChar char="q"/>
              <a:defRPr/>
            </a:pPr>
            <a:r>
              <a:rPr lang="en-US" sz="2000" u="sng" dirty="0">
                <a:latin typeface="Arial" panose="020B0604020202020204" pitchFamily="34" charset="0"/>
                <a:cs typeface="Arial" panose="020B0604020202020204" pitchFamily="34" charset="0"/>
              </a:rPr>
              <a:t>Detention Barracks</a:t>
            </a:r>
            <a:r>
              <a:rPr lang="en-US" sz="2000" dirty="0">
                <a:latin typeface="Arial" panose="020B0604020202020204" pitchFamily="34" charset="0"/>
                <a:cs typeface="Arial" panose="020B0604020202020204" pitchFamily="34" charset="0"/>
              </a:rPr>
              <a:t>. Provide a detention capability and service to the DOD through detention barracks at </a:t>
            </a:r>
            <a:r>
              <a:rPr lang="en-US" sz="2000" dirty="0" err="1">
                <a:latin typeface="Arial" panose="020B0604020202020204" pitchFamily="34" charset="0"/>
                <a:cs typeface="Arial" panose="020B0604020202020204" pitchFamily="34" charset="0"/>
              </a:rPr>
              <a:t>Wynberg</a:t>
            </a:r>
            <a:r>
              <a:rPr lang="en-US" sz="2000" dirty="0">
                <a:latin typeface="Arial" panose="020B0604020202020204" pitchFamily="34" charset="0"/>
                <a:cs typeface="Arial" panose="020B0604020202020204" pitchFamily="34" charset="0"/>
              </a:rPr>
              <a:t> and Tempe Military </a:t>
            </a:r>
            <a:r>
              <a:rPr lang="en-US" sz="2000" dirty="0" smtClean="0">
                <a:latin typeface="Arial" panose="020B0604020202020204" pitchFamily="34" charset="0"/>
                <a:cs typeface="Arial" panose="020B0604020202020204" pitchFamily="34" charset="0"/>
              </a:rPr>
              <a:t>Bases </a:t>
            </a:r>
          </a:p>
          <a:p>
            <a:pPr lvl="1" indent="-471488" algn="just">
              <a:spcBef>
                <a:spcPts val="600"/>
              </a:spcBef>
              <a:spcAft>
                <a:spcPts val="600"/>
              </a:spcAft>
              <a:buFont typeface="Wingdings" panose="05000000000000000000" pitchFamily="2" charset="2"/>
              <a:buChar char="q"/>
              <a:defRPr/>
            </a:pPr>
            <a:r>
              <a:rPr lang="en-US" sz="2000" u="sng" dirty="0">
                <a:latin typeface="Arial" panose="020B0604020202020204" pitchFamily="34" charset="0"/>
                <a:cs typeface="Arial" panose="020B0604020202020204" pitchFamily="34" charset="0"/>
              </a:rPr>
              <a:t>Force Preparation</a:t>
            </a:r>
            <a:r>
              <a:rPr lang="en-US" sz="2000" dirty="0">
                <a:latin typeface="Arial" panose="020B0604020202020204" pitchFamily="34" charset="0"/>
                <a:cs typeface="Arial" panose="020B0604020202020204" pitchFamily="34" charset="0"/>
              </a:rPr>
              <a:t>. Provide a Police training capability to the Regulars of the MPD by means of the MP School and for the MPD Reserves by means of 1 Pro Regt. </a:t>
            </a:r>
          </a:p>
          <a:p>
            <a:pPr lvl="1" indent="-471488" algn="just">
              <a:lnSpc>
                <a:spcPct val="90000"/>
              </a:lnSpc>
              <a:buFont typeface="Wingdings" panose="05000000000000000000" pitchFamily="2" charset="2"/>
              <a:buChar char="§"/>
              <a:defRPr/>
            </a:pPr>
            <a:endParaRPr lang="en-GB" sz="2000" dirty="0">
              <a:latin typeface="Arial" panose="020B0604020202020204" pitchFamily="34" charset="0"/>
              <a:cs typeface="Arial" panose="020B0604020202020204" pitchFamily="34" charset="0"/>
            </a:endParaRPr>
          </a:p>
          <a:p>
            <a:pPr lvl="1" indent="-471488" algn="just">
              <a:lnSpc>
                <a:spcPct val="90000"/>
              </a:lnSpc>
              <a:buFont typeface="Wingdings" panose="05000000000000000000" pitchFamily="2" charset="2"/>
              <a:buChar char="§"/>
              <a:defRPr/>
            </a:pPr>
            <a:endParaRPr lang="en-GB" sz="2000" dirty="0" smtClean="0">
              <a:latin typeface="Arial" panose="020B0604020202020204" pitchFamily="34" charset="0"/>
              <a:cs typeface="Arial" panose="020B0604020202020204" pitchFamily="34" charset="0"/>
            </a:endParaRPr>
          </a:p>
          <a:p>
            <a:pPr lvl="2" indent="-471488" algn="just">
              <a:lnSpc>
                <a:spcPct val="90000"/>
              </a:lnSpc>
              <a:buFont typeface="Wingdings" panose="05000000000000000000" pitchFamily="2" charset="2"/>
              <a:buChar char="§"/>
              <a:defRPr/>
            </a:pPr>
            <a:endParaRPr lang="en-GB" sz="1800" dirty="0" smtClean="0">
              <a:latin typeface="Arial" panose="020B0604020202020204" pitchFamily="34" charset="0"/>
              <a:cs typeface="Arial" panose="020B0604020202020204" pitchFamily="34" charset="0"/>
            </a:endParaRPr>
          </a:p>
          <a:p>
            <a:pPr marL="271462" lvl="1" indent="0" algn="just">
              <a:lnSpc>
                <a:spcPct val="90000"/>
              </a:lnSpc>
              <a:buFont typeface="Arial" pitchFamily="34" charset="0"/>
              <a:buNone/>
              <a:defRPr/>
            </a:pPr>
            <a:endParaRPr lang="en-US" sz="800" dirty="0" smtClean="0">
              <a:latin typeface="Arial" charset="0"/>
            </a:endParaRPr>
          </a:p>
        </p:txBody>
      </p:sp>
      <p:sp>
        <p:nvSpPr>
          <p:cNvPr id="11" name="TextBox 10"/>
          <p:cNvSpPr txBox="1"/>
          <p:nvPr/>
        </p:nvSpPr>
        <p:spPr>
          <a:xfrm>
            <a:off x="7884220" y="677888"/>
            <a:ext cx="1440308" cy="230832"/>
          </a:xfrm>
          <a:prstGeom prst="rect">
            <a:avLst/>
          </a:prstGeom>
          <a:solidFill>
            <a:schemeClr val="bg2">
              <a:lumMod val="10000"/>
            </a:schemeClr>
          </a:solidFill>
        </p:spPr>
        <p:txBody>
          <a:bodyPr wrap="square" rtlCol="0">
            <a:spAutoFit/>
          </a:bodyPr>
          <a:lstStyle/>
          <a:p>
            <a:r>
              <a:rPr lang="en-US" sz="900" b="1" dirty="0" smtClean="0">
                <a:solidFill>
                  <a:schemeClr val="bg1"/>
                </a:solidFill>
              </a:rPr>
              <a:t>UNITY IS STRENGTH</a:t>
            </a:r>
            <a:endParaRPr lang="en-US" sz="900" b="1" dirty="0">
              <a:solidFill>
                <a:schemeClr val="bg1"/>
              </a:solidFill>
            </a:endParaRPr>
          </a:p>
        </p:txBody>
      </p:sp>
    </p:spTree>
    <p:extLst>
      <p:ext uri="{BB962C8B-B14F-4D97-AF65-F5344CB8AC3E}">
        <p14:creationId xmlns:p14="http://schemas.microsoft.com/office/powerpoint/2010/main" xmlns="" val="316665370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27599</TotalTime>
  <Words>1677</Words>
  <Application>Microsoft Office PowerPoint</Application>
  <PresentationFormat>On-screen Show (4:3)</PresentationFormat>
  <Paragraphs>213</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Swart</dc:creator>
  <cp:lastModifiedBy>USER</cp:lastModifiedBy>
  <cp:revision>317</cp:revision>
  <cp:lastPrinted>2021-10-25T10:06:55Z</cp:lastPrinted>
  <dcterms:created xsi:type="dcterms:W3CDTF">2019-07-24T05:45:47Z</dcterms:created>
  <dcterms:modified xsi:type="dcterms:W3CDTF">2022-05-19T07:31:30Z</dcterms:modified>
</cp:coreProperties>
</file>